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771" r:id="rId3"/>
    <p:sldId id="782" r:id="rId4"/>
    <p:sldId id="783" r:id="rId5"/>
    <p:sldId id="772" r:id="rId6"/>
    <p:sldId id="740" r:id="rId7"/>
    <p:sldId id="775" r:id="rId8"/>
    <p:sldId id="774" r:id="rId9"/>
    <p:sldId id="786" r:id="rId10"/>
    <p:sldId id="787" r:id="rId11"/>
    <p:sldId id="788" r:id="rId12"/>
    <p:sldId id="778" r:id="rId13"/>
    <p:sldId id="773" r:id="rId14"/>
    <p:sldId id="790" r:id="rId15"/>
    <p:sldId id="803" r:id="rId16"/>
    <p:sldId id="798" r:id="rId17"/>
    <p:sldId id="799" r:id="rId18"/>
    <p:sldId id="805" r:id="rId19"/>
    <p:sldId id="800" r:id="rId20"/>
    <p:sldId id="802" r:id="rId21"/>
    <p:sldId id="769" r:id="rId22"/>
    <p:sldId id="807" r:id="rId23"/>
    <p:sldId id="804" r:id="rId24"/>
    <p:sldId id="780" r:id="rId25"/>
    <p:sldId id="784" r:id="rId26"/>
    <p:sldId id="3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FFFF"/>
    <a:srgbClr val="FFFD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76707" autoAdjust="0"/>
  </p:normalViewPr>
  <p:slideViewPr>
    <p:cSldViewPr snapToGrid="0">
      <p:cViewPr varScale="1">
        <p:scale>
          <a:sx n="51" d="100"/>
          <a:sy n="51" d="100"/>
        </p:scale>
        <p:origin x="272" y="56"/>
      </p:cViewPr>
      <p:guideLst/>
    </p:cSldViewPr>
  </p:slideViewPr>
  <p:notesTextViewPr>
    <p:cViewPr>
      <p:scale>
        <a:sx n="100" d="100"/>
        <a:sy n="100" d="100"/>
      </p:scale>
      <p:origin x="0" y="0"/>
    </p:cViewPr>
  </p:notesTextViewPr>
  <p:notesViewPr>
    <p:cSldViewPr snapToGrid="0">
      <p:cViewPr varScale="1">
        <p:scale>
          <a:sx n="51" d="100"/>
          <a:sy n="51" d="100"/>
        </p:scale>
        <p:origin x="269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6C738FD-5CEB-4B4C-AD7D-36280EA014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a:extLst>
              <a:ext uri="{FF2B5EF4-FFF2-40B4-BE49-F238E27FC236}">
                <a16:creationId xmlns:a16="http://schemas.microsoft.com/office/drawing/2014/main" id="{5E5DEFFC-1D95-4023-801C-1B04C22909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7DFA60-AC9E-47F2-A208-890E6286F3D1}" type="datetimeFigureOut">
              <a:rPr lang="en-US" smtClean="0"/>
              <a:t>5/1/2020</a:t>
            </a:fld>
            <a:endParaRPr lang="en-US"/>
          </a:p>
        </p:txBody>
      </p:sp>
      <p:sp>
        <p:nvSpPr>
          <p:cNvPr id="4" name="Fußzeilenplatzhalter 3">
            <a:extLst>
              <a:ext uri="{FF2B5EF4-FFF2-40B4-BE49-F238E27FC236}">
                <a16:creationId xmlns:a16="http://schemas.microsoft.com/office/drawing/2014/main" id="{BC520F72-7FAB-4BF4-9E7F-52130D25D7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a:extLst>
              <a:ext uri="{FF2B5EF4-FFF2-40B4-BE49-F238E27FC236}">
                <a16:creationId xmlns:a16="http://schemas.microsoft.com/office/drawing/2014/main" id="{AAA53F7C-62D5-4E07-98AA-405D38562D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C01A74-2D1D-4356-84D5-20C26F7B1697}" type="slidenum">
              <a:rPr lang="en-US" smtClean="0"/>
              <a:t>‹Nr.›</a:t>
            </a:fld>
            <a:endParaRPr lang="en-US"/>
          </a:p>
        </p:txBody>
      </p:sp>
    </p:spTree>
    <p:extLst>
      <p:ext uri="{BB962C8B-B14F-4D97-AF65-F5344CB8AC3E}">
        <p14:creationId xmlns:p14="http://schemas.microsoft.com/office/powerpoint/2010/main" val="125251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82673-2144-46D5-8544-D06C1BB405E8}" type="datetimeFigureOut">
              <a:rPr lang="en-US" smtClean="0"/>
              <a:t>5/1/2020</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86862-DB9A-4878-BE0A-9A38584DB590}" type="slidenum">
              <a:rPr lang="en-US" smtClean="0"/>
              <a:t>‹Nr.›</a:t>
            </a:fld>
            <a:endParaRPr lang="en-US"/>
          </a:p>
        </p:txBody>
      </p:sp>
    </p:spTree>
    <p:extLst>
      <p:ext uri="{BB962C8B-B14F-4D97-AF65-F5344CB8AC3E}">
        <p14:creationId xmlns:p14="http://schemas.microsoft.com/office/powerpoint/2010/main" val="3895043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Figure 1. Location map of the study area in the Maya Lacandon Forrest in Chiapas, Mexico. A. Elevation map of south-western Mexico showing the Lacandon Forest (red square). B. Close-up of the mid-elevation lakes studied previously by the project group. Lakes Metzabok and Tzibaná are further north and at lower elevations than the rest of studied lakes.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Foliennummernplatzhalter 3"/>
          <p:cNvSpPr>
            <a:spLocks noGrp="1"/>
          </p:cNvSpPr>
          <p:nvPr>
            <p:ph type="sldNum" sz="quarter" idx="5"/>
          </p:nvPr>
        </p:nvSpPr>
        <p:spPr/>
        <p:txBody>
          <a:bodyPr/>
          <a:lstStyle/>
          <a:p>
            <a:fld id="{40786862-DB9A-4878-BE0A-9A38584DB590}" type="slidenum">
              <a:rPr lang="en-US" smtClean="0"/>
              <a:t>2</a:t>
            </a:fld>
            <a:endParaRPr lang="en-US"/>
          </a:p>
        </p:txBody>
      </p:sp>
    </p:spTree>
    <p:extLst>
      <p:ext uri="{BB962C8B-B14F-4D97-AF65-F5344CB8AC3E}">
        <p14:creationId xmlns:p14="http://schemas.microsoft.com/office/powerpoint/2010/main" val="10340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40786862-DB9A-4878-BE0A-9A38584DB590}" type="slidenum">
              <a:rPr lang="en-US" smtClean="0"/>
              <a:t>3</a:t>
            </a:fld>
            <a:endParaRPr lang="en-US"/>
          </a:p>
        </p:txBody>
      </p:sp>
    </p:spTree>
    <p:extLst>
      <p:ext uri="{BB962C8B-B14F-4D97-AF65-F5344CB8AC3E}">
        <p14:creationId xmlns:p14="http://schemas.microsoft.com/office/powerpoint/2010/main" val="222142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40786862-DB9A-4878-BE0A-9A38584DB590}" type="slidenum">
              <a:rPr lang="en-US" smtClean="0"/>
              <a:t>4</a:t>
            </a:fld>
            <a:endParaRPr lang="en-US"/>
          </a:p>
        </p:txBody>
      </p:sp>
    </p:spTree>
    <p:extLst>
      <p:ext uri="{BB962C8B-B14F-4D97-AF65-F5344CB8AC3E}">
        <p14:creationId xmlns:p14="http://schemas.microsoft.com/office/powerpoint/2010/main" val="375410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40786862-DB9A-4878-BE0A-9A38584DB590}" type="slidenum">
              <a:rPr lang="en-US" smtClean="0"/>
              <a:t>10</a:t>
            </a:fld>
            <a:endParaRPr lang="en-US"/>
          </a:p>
        </p:txBody>
      </p:sp>
    </p:spTree>
    <p:extLst>
      <p:ext uri="{BB962C8B-B14F-4D97-AF65-F5344CB8AC3E}">
        <p14:creationId xmlns:p14="http://schemas.microsoft.com/office/powerpoint/2010/main" val="376607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40786862-DB9A-4878-BE0A-9A38584DB590}" type="slidenum">
              <a:rPr lang="en-US" smtClean="0"/>
              <a:t>12</a:t>
            </a:fld>
            <a:endParaRPr lang="en-US"/>
          </a:p>
        </p:txBody>
      </p:sp>
    </p:spTree>
    <p:extLst>
      <p:ext uri="{BB962C8B-B14F-4D97-AF65-F5344CB8AC3E}">
        <p14:creationId xmlns:p14="http://schemas.microsoft.com/office/powerpoint/2010/main" val="1966838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F579F65-EB6C-4065-B2D7-1BA03F3AB540}" type="slidenum">
              <a:rPr lang="es-MX" smtClean="0"/>
              <a:t>18</a:t>
            </a:fld>
            <a:endParaRPr lang="es-MX"/>
          </a:p>
        </p:txBody>
      </p:sp>
    </p:spTree>
    <p:extLst>
      <p:ext uri="{BB962C8B-B14F-4D97-AF65-F5344CB8AC3E}">
        <p14:creationId xmlns:p14="http://schemas.microsoft.com/office/powerpoint/2010/main" val="4290682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40786862-DB9A-4878-BE0A-9A38584DB590}" type="slidenum">
              <a:rPr lang="en-US" smtClean="0"/>
              <a:t>19</a:t>
            </a:fld>
            <a:endParaRPr lang="en-US"/>
          </a:p>
        </p:txBody>
      </p:sp>
    </p:spTree>
    <p:extLst>
      <p:ext uri="{BB962C8B-B14F-4D97-AF65-F5344CB8AC3E}">
        <p14:creationId xmlns:p14="http://schemas.microsoft.com/office/powerpoint/2010/main" val="101620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40786862-DB9A-4878-BE0A-9A38584DB590}" type="slidenum">
              <a:rPr lang="en-US" smtClean="0"/>
              <a:t>20</a:t>
            </a:fld>
            <a:endParaRPr lang="en-US"/>
          </a:p>
        </p:txBody>
      </p:sp>
    </p:spTree>
    <p:extLst>
      <p:ext uri="{BB962C8B-B14F-4D97-AF65-F5344CB8AC3E}">
        <p14:creationId xmlns:p14="http://schemas.microsoft.com/office/powerpoint/2010/main" val="2053741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33773-0D32-422E-8EF3-9215BD59988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3D4F3461-723F-468D-8242-B044BE19DA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Tree>
    <p:extLst>
      <p:ext uri="{BB962C8B-B14F-4D97-AF65-F5344CB8AC3E}">
        <p14:creationId xmlns:p14="http://schemas.microsoft.com/office/powerpoint/2010/main" val="2402830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EC4BC8-DA1A-4056-8CD7-14B376489F6F}"/>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DC7917FA-52D1-4161-8B94-7B6BBF0FC56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A78102FB-816F-47BE-968E-A8B67755232F}"/>
              </a:ext>
            </a:extLst>
          </p:cNvPr>
          <p:cNvSpPr>
            <a:spLocks noGrp="1"/>
          </p:cNvSpPr>
          <p:nvPr>
            <p:ph type="dt" sz="half" idx="10"/>
          </p:nvPr>
        </p:nvSpPr>
        <p:spPr>
          <a:xfrm>
            <a:off x="838200" y="6356350"/>
            <a:ext cx="2743200" cy="365125"/>
          </a:xfrm>
          <a:prstGeom prst="rect">
            <a:avLst/>
          </a:prstGeom>
        </p:spPr>
        <p:txBody>
          <a:bodyPr/>
          <a:lstStyle/>
          <a:p>
            <a:fld id="{2C571794-3C18-4CC2-AFF0-5B9DD68C42BA}" type="datetimeFigureOut">
              <a:rPr lang="en-US" smtClean="0"/>
              <a:t>5/1/2020</a:t>
            </a:fld>
            <a:endParaRPr lang="en-US"/>
          </a:p>
        </p:txBody>
      </p:sp>
      <p:sp>
        <p:nvSpPr>
          <p:cNvPr id="5" name="Fußzeilenplatzhalter 4">
            <a:extLst>
              <a:ext uri="{FF2B5EF4-FFF2-40B4-BE49-F238E27FC236}">
                <a16:creationId xmlns:a16="http://schemas.microsoft.com/office/drawing/2014/main" id="{6E90DF38-5D66-4614-B906-16903B2EB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Foliennummernplatzhalter 5">
            <a:extLst>
              <a:ext uri="{FF2B5EF4-FFF2-40B4-BE49-F238E27FC236}">
                <a16:creationId xmlns:a16="http://schemas.microsoft.com/office/drawing/2014/main" id="{21557EE7-277E-4681-9717-95BDE84D58EC}"/>
              </a:ext>
            </a:extLst>
          </p:cNvPr>
          <p:cNvSpPr>
            <a:spLocks noGrp="1"/>
          </p:cNvSpPr>
          <p:nvPr>
            <p:ph type="sldNum" sz="quarter" idx="12"/>
          </p:nvPr>
        </p:nvSpPr>
        <p:spPr>
          <a:xfrm>
            <a:off x="8610600" y="6356350"/>
            <a:ext cx="2743200" cy="365125"/>
          </a:xfrm>
          <a:prstGeom prst="rect">
            <a:avLst/>
          </a:prstGeom>
        </p:spPr>
        <p:txBody>
          <a:bodyPr/>
          <a:lstStyle/>
          <a:p>
            <a:fld id="{685ECB29-6EF8-4E1A-9567-381852F8551C}" type="slidenum">
              <a:rPr lang="en-US" smtClean="0"/>
              <a:t>‹Nr.›</a:t>
            </a:fld>
            <a:endParaRPr lang="en-US"/>
          </a:p>
        </p:txBody>
      </p:sp>
    </p:spTree>
    <p:extLst>
      <p:ext uri="{BB962C8B-B14F-4D97-AF65-F5344CB8AC3E}">
        <p14:creationId xmlns:p14="http://schemas.microsoft.com/office/powerpoint/2010/main" val="238028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B551837-5E97-423B-82BF-DA2105FDBB56}"/>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275EF878-542E-4A50-8CDB-9D6B8FEC620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EA6C6144-2115-4EE0-9208-09E2F0D7D0FD}"/>
              </a:ext>
            </a:extLst>
          </p:cNvPr>
          <p:cNvSpPr>
            <a:spLocks noGrp="1"/>
          </p:cNvSpPr>
          <p:nvPr>
            <p:ph type="dt" sz="half" idx="10"/>
          </p:nvPr>
        </p:nvSpPr>
        <p:spPr>
          <a:xfrm>
            <a:off x="838200" y="6356350"/>
            <a:ext cx="2743200" cy="365125"/>
          </a:xfrm>
          <a:prstGeom prst="rect">
            <a:avLst/>
          </a:prstGeom>
        </p:spPr>
        <p:txBody>
          <a:bodyPr/>
          <a:lstStyle/>
          <a:p>
            <a:fld id="{2C571794-3C18-4CC2-AFF0-5B9DD68C42BA}" type="datetimeFigureOut">
              <a:rPr lang="en-US" smtClean="0"/>
              <a:t>5/1/2020</a:t>
            </a:fld>
            <a:endParaRPr lang="en-US"/>
          </a:p>
        </p:txBody>
      </p:sp>
      <p:sp>
        <p:nvSpPr>
          <p:cNvPr id="5" name="Fußzeilenplatzhalter 4">
            <a:extLst>
              <a:ext uri="{FF2B5EF4-FFF2-40B4-BE49-F238E27FC236}">
                <a16:creationId xmlns:a16="http://schemas.microsoft.com/office/drawing/2014/main" id="{DDD47017-2A27-4E5F-BBB6-D8DA68EB4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Foliennummernplatzhalter 5">
            <a:extLst>
              <a:ext uri="{FF2B5EF4-FFF2-40B4-BE49-F238E27FC236}">
                <a16:creationId xmlns:a16="http://schemas.microsoft.com/office/drawing/2014/main" id="{0299ED9D-400C-4130-8C5A-4E58B732228B}"/>
              </a:ext>
            </a:extLst>
          </p:cNvPr>
          <p:cNvSpPr>
            <a:spLocks noGrp="1"/>
          </p:cNvSpPr>
          <p:nvPr>
            <p:ph type="sldNum" sz="quarter" idx="12"/>
          </p:nvPr>
        </p:nvSpPr>
        <p:spPr>
          <a:xfrm>
            <a:off x="8610600" y="6356350"/>
            <a:ext cx="2743200" cy="365125"/>
          </a:xfrm>
          <a:prstGeom prst="rect">
            <a:avLst/>
          </a:prstGeom>
        </p:spPr>
        <p:txBody>
          <a:bodyPr/>
          <a:lstStyle/>
          <a:p>
            <a:fld id="{685ECB29-6EF8-4E1A-9567-381852F8551C}" type="slidenum">
              <a:rPr lang="en-US" smtClean="0"/>
              <a:t>‹Nr.›</a:t>
            </a:fld>
            <a:endParaRPr lang="en-US"/>
          </a:p>
        </p:txBody>
      </p:sp>
    </p:spTree>
    <p:extLst>
      <p:ext uri="{BB962C8B-B14F-4D97-AF65-F5344CB8AC3E}">
        <p14:creationId xmlns:p14="http://schemas.microsoft.com/office/powerpoint/2010/main" val="25177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C97B5-9BDA-409F-A706-5A83D153501D}"/>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FF834F10-8F92-4021-96DF-3A22003ACEC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7FFA676C-3E65-471F-9E82-EDD24BFC060F}"/>
              </a:ext>
            </a:extLst>
          </p:cNvPr>
          <p:cNvSpPr>
            <a:spLocks noGrp="1"/>
          </p:cNvSpPr>
          <p:nvPr>
            <p:ph type="dt" sz="half" idx="10"/>
          </p:nvPr>
        </p:nvSpPr>
        <p:spPr>
          <a:xfrm>
            <a:off x="838200" y="6356350"/>
            <a:ext cx="2743200" cy="365125"/>
          </a:xfrm>
          <a:prstGeom prst="rect">
            <a:avLst/>
          </a:prstGeom>
        </p:spPr>
        <p:txBody>
          <a:bodyPr/>
          <a:lstStyle/>
          <a:p>
            <a:fld id="{2C571794-3C18-4CC2-AFF0-5B9DD68C42BA}" type="datetimeFigureOut">
              <a:rPr lang="en-US" smtClean="0"/>
              <a:t>5/1/2020</a:t>
            </a:fld>
            <a:endParaRPr lang="en-US"/>
          </a:p>
        </p:txBody>
      </p:sp>
      <p:sp>
        <p:nvSpPr>
          <p:cNvPr id="5" name="Fußzeilenplatzhalter 4">
            <a:extLst>
              <a:ext uri="{FF2B5EF4-FFF2-40B4-BE49-F238E27FC236}">
                <a16:creationId xmlns:a16="http://schemas.microsoft.com/office/drawing/2014/main" id="{16448F64-6737-464C-95A0-667F6D0A77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Foliennummernplatzhalter 5">
            <a:extLst>
              <a:ext uri="{FF2B5EF4-FFF2-40B4-BE49-F238E27FC236}">
                <a16:creationId xmlns:a16="http://schemas.microsoft.com/office/drawing/2014/main" id="{90EFF019-DC74-4D5B-9478-30AA75DEB711}"/>
              </a:ext>
            </a:extLst>
          </p:cNvPr>
          <p:cNvSpPr>
            <a:spLocks noGrp="1"/>
          </p:cNvSpPr>
          <p:nvPr>
            <p:ph type="sldNum" sz="quarter" idx="12"/>
          </p:nvPr>
        </p:nvSpPr>
        <p:spPr>
          <a:xfrm>
            <a:off x="8610600" y="6356350"/>
            <a:ext cx="2743200" cy="365125"/>
          </a:xfrm>
          <a:prstGeom prst="rect">
            <a:avLst/>
          </a:prstGeom>
        </p:spPr>
        <p:txBody>
          <a:bodyPr/>
          <a:lstStyle/>
          <a:p>
            <a:fld id="{685ECB29-6EF8-4E1A-9567-381852F8551C}" type="slidenum">
              <a:rPr lang="en-US" smtClean="0"/>
              <a:t>‹Nr.›</a:t>
            </a:fld>
            <a:endParaRPr lang="en-US"/>
          </a:p>
        </p:txBody>
      </p:sp>
    </p:spTree>
    <p:extLst>
      <p:ext uri="{BB962C8B-B14F-4D97-AF65-F5344CB8AC3E}">
        <p14:creationId xmlns:p14="http://schemas.microsoft.com/office/powerpoint/2010/main" val="28555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02CED-A881-4EC6-9E1A-8B17C75D39F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4C5C0FE5-01F4-42D0-8972-E1560E2B73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E21DBC4-25F7-4302-813F-81C814EF3C14}"/>
              </a:ext>
            </a:extLst>
          </p:cNvPr>
          <p:cNvSpPr>
            <a:spLocks noGrp="1"/>
          </p:cNvSpPr>
          <p:nvPr>
            <p:ph type="dt" sz="half" idx="10"/>
          </p:nvPr>
        </p:nvSpPr>
        <p:spPr>
          <a:xfrm>
            <a:off x="838200" y="6356350"/>
            <a:ext cx="2743200" cy="365125"/>
          </a:xfrm>
          <a:prstGeom prst="rect">
            <a:avLst/>
          </a:prstGeom>
        </p:spPr>
        <p:txBody>
          <a:bodyPr/>
          <a:lstStyle/>
          <a:p>
            <a:fld id="{2C571794-3C18-4CC2-AFF0-5B9DD68C42BA}" type="datetimeFigureOut">
              <a:rPr lang="en-US" smtClean="0"/>
              <a:t>5/1/2020</a:t>
            </a:fld>
            <a:endParaRPr lang="en-US"/>
          </a:p>
        </p:txBody>
      </p:sp>
      <p:sp>
        <p:nvSpPr>
          <p:cNvPr id="5" name="Fußzeilenplatzhalter 4">
            <a:extLst>
              <a:ext uri="{FF2B5EF4-FFF2-40B4-BE49-F238E27FC236}">
                <a16:creationId xmlns:a16="http://schemas.microsoft.com/office/drawing/2014/main" id="{DF39496A-053B-46A2-BBD3-673AB1F9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Foliennummernplatzhalter 5">
            <a:extLst>
              <a:ext uri="{FF2B5EF4-FFF2-40B4-BE49-F238E27FC236}">
                <a16:creationId xmlns:a16="http://schemas.microsoft.com/office/drawing/2014/main" id="{F1368F02-6FB3-4CFE-A9EA-54992486A430}"/>
              </a:ext>
            </a:extLst>
          </p:cNvPr>
          <p:cNvSpPr>
            <a:spLocks noGrp="1"/>
          </p:cNvSpPr>
          <p:nvPr>
            <p:ph type="sldNum" sz="quarter" idx="12"/>
          </p:nvPr>
        </p:nvSpPr>
        <p:spPr>
          <a:xfrm>
            <a:off x="8610600" y="6356350"/>
            <a:ext cx="2743200" cy="365125"/>
          </a:xfrm>
          <a:prstGeom prst="rect">
            <a:avLst/>
          </a:prstGeom>
        </p:spPr>
        <p:txBody>
          <a:bodyPr/>
          <a:lstStyle/>
          <a:p>
            <a:fld id="{685ECB29-6EF8-4E1A-9567-381852F8551C}" type="slidenum">
              <a:rPr lang="en-US" smtClean="0"/>
              <a:t>‹Nr.›</a:t>
            </a:fld>
            <a:endParaRPr lang="en-US"/>
          </a:p>
        </p:txBody>
      </p:sp>
    </p:spTree>
    <p:extLst>
      <p:ext uri="{BB962C8B-B14F-4D97-AF65-F5344CB8AC3E}">
        <p14:creationId xmlns:p14="http://schemas.microsoft.com/office/powerpoint/2010/main" val="293075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3ACC8-61EA-4707-B106-D58DA02A1B33}"/>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48E23CD8-BE8E-4C8A-95D5-E30E2EC7376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2E71F735-96B8-4A99-97E5-84B1B5F7B95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748FD199-3093-48C3-A475-43438EF3964E}"/>
              </a:ext>
            </a:extLst>
          </p:cNvPr>
          <p:cNvSpPr>
            <a:spLocks noGrp="1"/>
          </p:cNvSpPr>
          <p:nvPr>
            <p:ph type="dt" sz="half" idx="10"/>
          </p:nvPr>
        </p:nvSpPr>
        <p:spPr>
          <a:xfrm>
            <a:off x="838200" y="6356350"/>
            <a:ext cx="2743200" cy="365125"/>
          </a:xfrm>
          <a:prstGeom prst="rect">
            <a:avLst/>
          </a:prstGeom>
        </p:spPr>
        <p:txBody>
          <a:bodyPr/>
          <a:lstStyle/>
          <a:p>
            <a:fld id="{2C571794-3C18-4CC2-AFF0-5B9DD68C42BA}" type="datetimeFigureOut">
              <a:rPr lang="en-US" smtClean="0"/>
              <a:t>5/1/2020</a:t>
            </a:fld>
            <a:endParaRPr lang="en-US"/>
          </a:p>
        </p:txBody>
      </p:sp>
      <p:sp>
        <p:nvSpPr>
          <p:cNvPr id="6" name="Fußzeilenplatzhalter 5">
            <a:extLst>
              <a:ext uri="{FF2B5EF4-FFF2-40B4-BE49-F238E27FC236}">
                <a16:creationId xmlns:a16="http://schemas.microsoft.com/office/drawing/2014/main" id="{E2637A32-86AB-446F-9D21-19B197007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Foliennummernplatzhalter 6">
            <a:extLst>
              <a:ext uri="{FF2B5EF4-FFF2-40B4-BE49-F238E27FC236}">
                <a16:creationId xmlns:a16="http://schemas.microsoft.com/office/drawing/2014/main" id="{430B59BC-B51C-4730-9426-21E22676C50D}"/>
              </a:ext>
            </a:extLst>
          </p:cNvPr>
          <p:cNvSpPr>
            <a:spLocks noGrp="1"/>
          </p:cNvSpPr>
          <p:nvPr>
            <p:ph type="sldNum" sz="quarter" idx="12"/>
          </p:nvPr>
        </p:nvSpPr>
        <p:spPr>
          <a:xfrm>
            <a:off x="8610600" y="6356350"/>
            <a:ext cx="2743200" cy="365125"/>
          </a:xfrm>
          <a:prstGeom prst="rect">
            <a:avLst/>
          </a:prstGeom>
        </p:spPr>
        <p:txBody>
          <a:bodyPr/>
          <a:lstStyle/>
          <a:p>
            <a:fld id="{685ECB29-6EF8-4E1A-9567-381852F8551C}" type="slidenum">
              <a:rPr lang="en-US" smtClean="0"/>
              <a:t>‹Nr.›</a:t>
            </a:fld>
            <a:endParaRPr lang="en-US"/>
          </a:p>
        </p:txBody>
      </p:sp>
    </p:spTree>
    <p:extLst>
      <p:ext uri="{BB962C8B-B14F-4D97-AF65-F5344CB8AC3E}">
        <p14:creationId xmlns:p14="http://schemas.microsoft.com/office/powerpoint/2010/main" val="1741598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F18A7-BB2F-4042-B27E-379BB434D059}"/>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81F70940-B349-4EA7-A49A-ECBA9C15F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231DA3B-A8AF-4247-953E-83AB5E20065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C4F9249F-5A49-454D-81DF-640D05FC07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79636F4-641A-4135-8AF7-4BCF7E3E647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86510872-8F79-4AE6-9FA9-3F4B62D8E4D9}"/>
              </a:ext>
            </a:extLst>
          </p:cNvPr>
          <p:cNvSpPr>
            <a:spLocks noGrp="1"/>
          </p:cNvSpPr>
          <p:nvPr>
            <p:ph type="dt" sz="half" idx="10"/>
          </p:nvPr>
        </p:nvSpPr>
        <p:spPr>
          <a:xfrm>
            <a:off x="838200" y="6356350"/>
            <a:ext cx="2743200" cy="365125"/>
          </a:xfrm>
          <a:prstGeom prst="rect">
            <a:avLst/>
          </a:prstGeom>
        </p:spPr>
        <p:txBody>
          <a:bodyPr/>
          <a:lstStyle/>
          <a:p>
            <a:fld id="{2C571794-3C18-4CC2-AFF0-5B9DD68C42BA}" type="datetimeFigureOut">
              <a:rPr lang="en-US" smtClean="0"/>
              <a:t>5/1/2020</a:t>
            </a:fld>
            <a:endParaRPr lang="en-US"/>
          </a:p>
        </p:txBody>
      </p:sp>
      <p:sp>
        <p:nvSpPr>
          <p:cNvPr id="8" name="Fußzeilenplatzhalter 7">
            <a:extLst>
              <a:ext uri="{FF2B5EF4-FFF2-40B4-BE49-F238E27FC236}">
                <a16:creationId xmlns:a16="http://schemas.microsoft.com/office/drawing/2014/main" id="{F5B7DD3B-37B5-47CD-BF5F-5C4FE6761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Foliennummernplatzhalter 8">
            <a:extLst>
              <a:ext uri="{FF2B5EF4-FFF2-40B4-BE49-F238E27FC236}">
                <a16:creationId xmlns:a16="http://schemas.microsoft.com/office/drawing/2014/main" id="{9F32F88E-2550-4227-9F15-BA54D1069CC7}"/>
              </a:ext>
            </a:extLst>
          </p:cNvPr>
          <p:cNvSpPr>
            <a:spLocks noGrp="1"/>
          </p:cNvSpPr>
          <p:nvPr>
            <p:ph type="sldNum" sz="quarter" idx="12"/>
          </p:nvPr>
        </p:nvSpPr>
        <p:spPr>
          <a:xfrm>
            <a:off x="8610600" y="6356350"/>
            <a:ext cx="2743200" cy="365125"/>
          </a:xfrm>
          <a:prstGeom prst="rect">
            <a:avLst/>
          </a:prstGeom>
        </p:spPr>
        <p:txBody>
          <a:bodyPr/>
          <a:lstStyle/>
          <a:p>
            <a:fld id="{685ECB29-6EF8-4E1A-9567-381852F8551C}" type="slidenum">
              <a:rPr lang="en-US" smtClean="0"/>
              <a:t>‹Nr.›</a:t>
            </a:fld>
            <a:endParaRPr lang="en-US"/>
          </a:p>
        </p:txBody>
      </p:sp>
    </p:spTree>
    <p:extLst>
      <p:ext uri="{BB962C8B-B14F-4D97-AF65-F5344CB8AC3E}">
        <p14:creationId xmlns:p14="http://schemas.microsoft.com/office/powerpoint/2010/main" val="4121964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ACA8C2-F41A-439D-B0D8-E1DB376D6C12}"/>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3C1E65B9-9472-45C7-A790-DAFFE3BFBC02}"/>
              </a:ext>
            </a:extLst>
          </p:cNvPr>
          <p:cNvSpPr>
            <a:spLocks noGrp="1"/>
          </p:cNvSpPr>
          <p:nvPr>
            <p:ph type="dt" sz="half" idx="10"/>
          </p:nvPr>
        </p:nvSpPr>
        <p:spPr>
          <a:xfrm>
            <a:off x="838200" y="6356350"/>
            <a:ext cx="2743200" cy="365125"/>
          </a:xfrm>
          <a:prstGeom prst="rect">
            <a:avLst/>
          </a:prstGeom>
        </p:spPr>
        <p:txBody>
          <a:bodyPr/>
          <a:lstStyle/>
          <a:p>
            <a:fld id="{2C571794-3C18-4CC2-AFF0-5B9DD68C42BA}" type="datetimeFigureOut">
              <a:rPr lang="en-US" smtClean="0"/>
              <a:t>5/1/2020</a:t>
            </a:fld>
            <a:endParaRPr lang="en-US"/>
          </a:p>
        </p:txBody>
      </p:sp>
      <p:sp>
        <p:nvSpPr>
          <p:cNvPr id="4" name="Fußzeilenplatzhalter 3">
            <a:extLst>
              <a:ext uri="{FF2B5EF4-FFF2-40B4-BE49-F238E27FC236}">
                <a16:creationId xmlns:a16="http://schemas.microsoft.com/office/drawing/2014/main" id="{BB676411-666F-42EB-961A-77870FD0F5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Foliennummernplatzhalter 4">
            <a:extLst>
              <a:ext uri="{FF2B5EF4-FFF2-40B4-BE49-F238E27FC236}">
                <a16:creationId xmlns:a16="http://schemas.microsoft.com/office/drawing/2014/main" id="{92B94EC7-8A14-460C-AFE0-E7814814E6D5}"/>
              </a:ext>
            </a:extLst>
          </p:cNvPr>
          <p:cNvSpPr>
            <a:spLocks noGrp="1"/>
          </p:cNvSpPr>
          <p:nvPr>
            <p:ph type="sldNum" sz="quarter" idx="12"/>
          </p:nvPr>
        </p:nvSpPr>
        <p:spPr>
          <a:xfrm>
            <a:off x="8610600" y="6356350"/>
            <a:ext cx="2743200" cy="365125"/>
          </a:xfrm>
          <a:prstGeom prst="rect">
            <a:avLst/>
          </a:prstGeom>
        </p:spPr>
        <p:txBody>
          <a:bodyPr/>
          <a:lstStyle/>
          <a:p>
            <a:fld id="{685ECB29-6EF8-4E1A-9567-381852F8551C}" type="slidenum">
              <a:rPr lang="en-US" smtClean="0"/>
              <a:t>‹Nr.›</a:t>
            </a:fld>
            <a:endParaRPr lang="en-US"/>
          </a:p>
        </p:txBody>
      </p:sp>
    </p:spTree>
    <p:extLst>
      <p:ext uri="{BB962C8B-B14F-4D97-AF65-F5344CB8AC3E}">
        <p14:creationId xmlns:p14="http://schemas.microsoft.com/office/powerpoint/2010/main" val="2232494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B1A2552-414C-4441-9D9E-19B1B4E297A6}"/>
              </a:ext>
            </a:extLst>
          </p:cNvPr>
          <p:cNvSpPr>
            <a:spLocks noGrp="1"/>
          </p:cNvSpPr>
          <p:nvPr>
            <p:ph type="dt" sz="half" idx="10"/>
          </p:nvPr>
        </p:nvSpPr>
        <p:spPr>
          <a:xfrm>
            <a:off x="838200" y="6356350"/>
            <a:ext cx="2743200" cy="365125"/>
          </a:xfrm>
          <a:prstGeom prst="rect">
            <a:avLst/>
          </a:prstGeom>
        </p:spPr>
        <p:txBody>
          <a:bodyPr/>
          <a:lstStyle/>
          <a:p>
            <a:fld id="{2C571794-3C18-4CC2-AFF0-5B9DD68C42BA}" type="datetimeFigureOut">
              <a:rPr lang="en-US" smtClean="0"/>
              <a:t>5/1/2020</a:t>
            </a:fld>
            <a:endParaRPr lang="en-US"/>
          </a:p>
        </p:txBody>
      </p:sp>
      <p:sp>
        <p:nvSpPr>
          <p:cNvPr id="3" name="Fußzeilenplatzhalter 2">
            <a:extLst>
              <a:ext uri="{FF2B5EF4-FFF2-40B4-BE49-F238E27FC236}">
                <a16:creationId xmlns:a16="http://schemas.microsoft.com/office/drawing/2014/main" id="{5DBDFA5C-DD86-41D7-8062-D223A952B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Foliennummernplatzhalter 3">
            <a:extLst>
              <a:ext uri="{FF2B5EF4-FFF2-40B4-BE49-F238E27FC236}">
                <a16:creationId xmlns:a16="http://schemas.microsoft.com/office/drawing/2014/main" id="{0B774672-D085-42BE-8BB1-AFF11BAAE51A}"/>
              </a:ext>
            </a:extLst>
          </p:cNvPr>
          <p:cNvSpPr>
            <a:spLocks noGrp="1"/>
          </p:cNvSpPr>
          <p:nvPr>
            <p:ph type="sldNum" sz="quarter" idx="12"/>
          </p:nvPr>
        </p:nvSpPr>
        <p:spPr>
          <a:xfrm>
            <a:off x="8610600" y="6356350"/>
            <a:ext cx="2743200" cy="365125"/>
          </a:xfrm>
          <a:prstGeom prst="rect">
            <a:avLst/>
          </a:prstGeom>
        </p:spPr>
        <p:txBody>
          <a:bodyPr/>
          <a:lstStyle/>
          <a:p>
            <a:fld id="{685ECB29-6EF8-4E1A-9567-381852F8551C}" type="slidenum">
              <a:rPr lang="en-US" smtClean="0"/>
              <a:t>‹Nr.›</a:t>
            </a:fld>
            <a:endParaRPr lang="en-US"/>
          </a:p>
        </p:txBody>
      </p:sp>
    </p:spTree>
    <p:extLst>
      <p:ext uri="{BB962C8B-B14F-4D97-AF65-F5344CB8AC3E}">
        <p14:creationId xmlns:p14="http://schemas.microsoft.com/office/powerpoint/2010/main" val="876513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16C79-42F9-4D08-8C9C-B2A30F96BA5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DD495880-D440-4B41-BDB6-2B45A36453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22578953-AA9E-4E61-8A14-3C5F98B29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E94B921-FEDE-4F4D-988F-B79BC9100E06}"/>
              </a:ext>
            </a:extLst>
          </p:cNvPr>
          <p:cNvSpPr>
            <a:spLocks noGrp="1"/>
          </p:cNvSpPr>
          <p:nvPr>
            <p:ph type="dt" sz="half" idx="10"/>
          </p:nvPr>
        </p:nvSpPr>
        <p:spPr>
          <a:xfrm>
            <a:off x="838200" y="6356350"/>
            <a:ext cx="2743200" cy="365125"/>
          </a:xfrm>
          <a:prstGeom prst="rect">
            <a:avLst/>
          </a:prstGeom>
        </p:spPr>
        <p:txBody>
          <a:bodyPr/>
          <a:lstStyle/>
          <a:p>
            <a:fld id="{2C571794-3C18-4CC2-AFF0-5B9DD68C42BA}" type="datetimeFigureOut">
              <a:rPr lang="en-US" smtClean="0"/>
              <a:t>5/1/2020</a:t>
            </a:fld>
            <a:endParaRPr lang="en-US"/>
          </a:p>
        </p:txBody>
      </p:sp>
      <p:sp>
        <p:nvSpPr>
          <p:cNvPr id="6" name="Fußzeilenplatzhalter 5">
            <a:extLst>
              <a:ext uri="{FF2B5EF4-FFF2-40B4-BE49-F238E27FC236}">
                <a16:creationId xmlns:a16="http://schemas.microsoft.com/office/drawing/2014/main" id="{6E74C6EA-67E7-409D-85C1-F180B46069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Foliennummernplatzhalter 6">
            <a:extLst>
              <a:ext uri="{FF2B5EF4-FFF2-40B4-BE49-F238E27FC236}">
                <a16:creationId xmlns:a16="http://schemas.microsoft.com/office/drawing/2014/main" id="{9D3F9422-0D13-4082-8079-99725FBEEC11}"/>
              </a:ext>
            </a:extLst>
          </p:cNvPr>
          <p:cNvSpPr>
            <a:spLocks noGrp="1"/>
          </p:cNvSpPr>
          <p:nvPr>
            <p:ph type="sldNum" sz="quarter" idx="12"/>
          </p:nvPr>
        </p:nvSpPr>
        <p:spPr>
          <a:xfrm>
            <a:off x="8610600" y="6356350"/>
            <a:ext cx="2743200" cy="365125"/>
          </a:xfrm>
          <a:prstGeom prst="rect">
            <a:avLst/>
          </a:prstGeom>
        </p:spPr>
        <p:txBody>
          <a:bodyPr/>
          <a:lstStyle/>
          <a:p>
            <a:fld id="{685ECB29-6EF8-4E1A-9567-381852F8551C}" type="slidenum">
              <a:rPr lang="en-US" smtClean="0"/>
              <a:t>‹Nr.›</a:t>
            </a:fld>
            <a:endParaRPr lang="en-US"/>
          </a:p>
        </p:txBody>
      </p:sp>
    </p:spTree>
    <p:extLst>
      <p:ext uri="{BB962C8B-B14F-4D97-AF65-F5344CB8AC3E}">
        <p14:creationId xmlns:p14="http://schemas.microsoft.com/office/powerpoint/2010/main" val="2221479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817361-7399-4CE7-9293-08B1A6FA975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DC17EA80-F51A-4EBC-AC4A-A38AB3544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70E57658-6323-4318-AB10-04DEC95592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0EEA210-5ED2-4D32-B5C3-D56F0E298D4F}"/>
              </a:ext>
            </a:extLst>
          </p:cNvPr>
          <p:cNvSpPr>
            <a:spLocks noGrp="1"/>
          </p:cNvSpPr>
          <p:nvPr>
            <p:ph type="dt" sz="half" idx="10"/>
          </p:nvPr>
        </p:nvSpPr>
        <p:spPr>
          <a:xfrm>
            <a:off x="838200" y="6356350"/>
            <a:ext cx="2743200" cy="365125"/>
          </a:xfrm>
          <a:prstGeom prst="rect">
            <a:avLst/>
          </a:prstGeom>
        </p:spPr>
        <p:txBody>
          <a:bodyPr/>
          <a:lstStyle/>
          <a:p>
            <a:fld id="{2C571794-3C18-4CC2-AFF0-5B9DD68C42BA}" type="datetimeFigureOut">
              <a:rPr lang="en-US" smtClean="0"/>
              <a:t>5/1/2020</a:t>
            </a:fld>
            <a:endParaRPr lang="en-US"/>
          </a:p>
        </p:txBody>
      </p:sp>
      <p:sp>
        <p:nvSpPr>
          <p:cNvPr id="6" name="Fußzeilenplatzhalter 5">
            <a:extLst>
              <a:ext uri="{FF2B5EF4-FFF2-40B4-BE49-F238E27FC236}">
                <a16:creationId xmlns:a16="http://schemas.microsoft.com/office/drawing/2014/main" id="{38B340F5-34E6-4EB8-8EF1-BFE5AA0F7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Foliennummernplatzhalter 6">
            <a:extLst>
              <a:ext uri="{FF2B5EF4-FFF2-40B4-BE49-F238E27FC236}">
                <a16:creationId xmlns:a16="http://schemas.microsoft.com/office/drawing/2014/main" id="{50F4D37B-58CA-47AF-93F3-E0A6F16517C9}"/>
              </a:ext>
            </a:extLst>
          </p:cNvPr>
          <p:cNvSpPr>
            <a:spLocks noGrp="1"/>
          </p:cNvSpPr>
          <p:nvPr>
            <p:ph type="sldNum" sz="quarter" idx="12"/>
          </p:nvPr>
        </p:nvSpPr>
        <p:spPr>
          <a:xfrm>
            <a:off x="8610600" y="6356350"/>
            <a:ext cx="2743200" cy="365125"/>
          </a:xfrm>
          <a:prstGeom prst="rect">
            <a:avLst/>
          </a:prstGeom>
        </p:spPr>
        <p:txBody>
          <a:bodyPr/>
          <a:lstStyle/>
          <a:p>
            <a:fld id="{685ECB29-6EF8-4E1A-9567-381852F8551C}" type="slidenum">
              <a:rPr lang="en-US" smtClean="0"/>
              <a:t>‹Nr.›</a:t>
            </a:fld>
            <a:endParaRPr lang="en-US"/>
          </a:p>
        </p:txBody>
      </p:sp>
    </p:spTree>
    <p:extLst>
      <p:ext uri="{BB962C8B-B14F-4D97-AF65-F5344CB8AC3E}">
        <p14:creationId xmlns:p14="http://schemas.microsoft.com/office/powerpoint/2010/main" val="801757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CCE8568-A442-468B-A1D3-98292D8357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C275E827-38C4-448E-9CB7-C791EDAA3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Textfeld 5">
            <a:extLst>
              <a:ext uri="{FF2B5EF4-FFF2-40B4-BE49-F238E27FC236}">
                <a16:creationId xmlns:a16="http://schemas.microsoft.com/office/drawing/2014/main" id="{B47730C1-A527-46F7-991C-DEFF736FD526}"/>
              </a:ext>
            </a:extLst>
          </p:cNvPr>
          <p:cNvSpPr txBox="1"/>
          <p:nvPr userDrawn="1"/>
        </p:nvSpPr>
        <p:spPr>
          <a:xfrm>
            <a:off x="628123" y="6417250"/>
            <a:ext cx="10867081" cy="2662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DE" sz="1100" dirty="0">
                <a:latin typeface="Arial" panose="020B0604020202020204" pitchFamily="34" charset="0"/>
                <a:cs typeface="Arial" panose="020B0604020202020204" pitchFamily="34" charset="0"/>
              </a:rPr>
              <a:t>Institut für Geosysteme und Bioindikation │Technische Universität Braunschweig │Liseth Pérez │ EGU 2020 │ </a:t>
            </a:r>
            <a:fld id="{15D347FD-001A-46A9-9186-43734F3D767D}" type="slidenum">
              <a:rPr lang="de-DE" altLang="de-DE" sz="1100" smtClean="0"/>
              <a:pPr algn="r"/>
              <a:t>‹Nr.›</a:t>
            </a:fld>
            <a:endParaRPr lang="en-US" sz="1100" dirty="0">
              <a:latin typeface="Arial" panose="020B0604020202020204" pitchFamily="34" charset="0"/>
              <a:cs typeface="Arial" panose="020B0604020202020204" pitchFamily="34" charset="0"/>
            </a:endParaRPr>
          </a:p>
        </p:txBody>
      </p:sp>
      <p:pic>
        <p:nvPicPr>
          <p:cNvPr id="17" name="Grafik 16">
            <a:extLst>
              <a:ext uri="{FF2B5EF4-FFF2-40B4-BE49-F238E27FC236}">
                <a16:creationId xmlns:a16="http://schemas.microsoft.com/office/drawing/2014/main" id="{476ED3CA-8F3A-4725-BAFE-D554EAAC587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862985" y="6298414"/>
            <a:ext cx="1083405" cy="426174"/>
          </a:xfrm>
          <a:prstGeom prst="rect">
            <a:avLst/>
          </a:prstGeom>
        </p:spPr>
      </p:pic>
      <p:pic>
        <p:nvPicPr>
          <p:cNvPr id="1026" name="Picture 2">
            <a:extLst>
              <a:ext uri="{FF2B5EF4-FFF2-40B4-BE49-F238E27FC236}">
                <a16:creationId xmlns:a16="http://schemas.microsoft.com/office/drawing/2014/main" id="{AAF0DD0B-CAF5-4EE0-AB02-ACFFA3AB09E3}"/>
              </a:ext>
            </a:extLst>
          </p:cNvPr>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6233917"/>
            <a:ext cx="1768715" cy="62940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Gerader Verbinder 18">
            <a:extLst>
              <a:ext uri="{FF2B5EF4-FFF2-40B4-BE49-F238E27FC236}">
                <a16:creationId xmlns:a16="http://schemas.microsoft.com/office/drawing/2014/main" id="{7F360102-036A-4775-8924-82FFC8ACF732}"/>
              </a:ext>
            </a:extLst>
          </p:cNvPr>
          <p:cNvCxnSpPr>
            <a:cxnSpLocks/>
          </p:cNvCxnSpPr>
          <p:nvPr userDrawn="1"/>
        </p:nvCxnSpPr>
        <p:spPr>
          <a:xfrm>
            <a:off x="0" y="6233917"/>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784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jpeg"/><Relationship Id="rId7" Type="http://schemas.openxmlformats.org/officeDocument/2006/relationships/image" Target="../media/image33.png"/><Relationship Id="rId12"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6.pn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6.jpe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fif"/><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jpeg"/><Relationship Id="rId12" Type="http://schemas.openxmlformats.org/officeDocument/2006/relationships/image" Target="../media/image69.jpg"/><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3.jp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sv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jpg"/><Relationship Id="rId14" Type="http://schemas.openxmlformats.org/officeDocument/2006/relationships/image" Target="../media/image71.png"/></Relationships>
</file>

<file path=ppt/slides/_rels/slide2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journals.sagepub.com/doi/abs/10.1177/0959683616687384"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jfi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F1081-0500-403D-A439-3ECB57E55223}"/>
              </a:ext>
            </a:extLst>
          </p:cNvPr>
          <p:cNvSpPr>
            <a:spLocks noGrp="1"/>
          </p:cNvSpPr>
          <p:nvPr>
            <p:ph type="ctrTitle"/>
          </p:nvPr>
        </p:nvSpPr>
        <p:spPr>
          <a:xfrm>
            <a:off x="361950" y="1122363"/>
            <a:ext cx="11353800" cy="2387600"/>
          </a:xfrm>
        </p:spPr>
        <p:txBody>
          <a:bodyPr>
            <a:normAutofit/>
          </a:bodyPr>
          <a:lstStyle/>
          <a:p>
            <a:r>
              <a:rPr lang="en-US" sz="4000" b="1" dirty="0"/>
              <a:t>Ecological effects of sudden drainage of large karst lakes in the Lacandon Maya region, southern Mexico </a:t>
            </a:r>
            <a:br>
              <a:rPr lang="en-US" sz="4000" b="1" dirty="0"/>
            </a:br>
            <a:endParaRPr lang="en-US" sz="4000" b="1" dirty="0"/>
          </a:p>
        </p:txBody>
      </p:sp>
      <p:sp>
        <p:nvSpPr>
          <p:cNvPr id="3" name="Untertitel 2">
            <a:extLst>
              <a:ext uri="{FF2B5EF4-FFF2-40B4-BE49-F238E27FC236}">
                <a16:creationId xmlns:a16="http://schemas.microsoft.com/office/drawing/2014/main" id="{98EAD293-11D7-4489-8867-85850729FF47}"/>
              </a:ext>
            </a:extLst>
          </p:cNvPr>
          <p:cNvSpPr>
            <a:spLocks noGrp="1"/>
          </p:cNvSpPr>
          <p:nvPr>
            <p:ph type="subTitle" idx="1"/>
          </p:nvPr>
        </p:nvSpPr>
        <p:spPr/>
        <p:txBody>
          <a:bodyPr/>
          <a:lstStyle/>
          <a:p>
            <a:r>
              <a:rPr lang="de-DE" dirty="0"/>
              <a:t>Liseth Pérez</a:t>
            </a:r>
            <a:r>
              <a:rPr lang="en-US" dirty="0"/>
              <a:t> and the </a:t>
            </a:r>
            <a:r>
              <a:rPr lang="en-US" i="1" dirty="0" err="1"/>
              <a:t>Selva</a:t>
            </a:r>
            <a:r>
              <a:rPr lang="en-US" i="1" dirty="0"/>
              <a:t> </a:t>
            </a:r>
            <a:r>
              <a:rPr lang="en-US" i="1" dirty="0" err="1"/>
              <a:t>Lacandona</a:t>
            </a:r>
            <a:r>
              <a:rPr lang="en-US" dirty="0"/>
              <a:t> Science Team</a:t>
            </a:r>
            <a:endParaRPr lang="de-DE" dirty="0"/>
          </a:p>
        </p:txBody>
      </p:sp>
      <p:pic>
        <p:nvPicPr>
          <p:cNvPr id="4" name="Grafik 3">
            <a:extLst>
              <a:ext uri="{FF2B5EF4-FFF2-40B4-BE49-F238E27FC236}">
                <a16:creationId xmlns:a16="http://schemas.microsoft.com/office/drawing/2014/main" id="{2EDCC239-A49F-40F0-8DDC-BF952F33C08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4478339"/>
            <a:ext cx="12190799" cy="2387599"/>
          </a:xfrm>
          <a:prstGeom prst="rect">
            <a:avLst/>
          </a:prstGeom>
        </p:spPr>
      </p:pic>
    </p:spTree>
    <p:extLst>
      <p:ext uri="{BB962C8B-B14F-4D97-AF65-F5344CB8AC3E}">
        <p14:creationId xmlns:p14="http://schemas.microsoft.com/office/powerpoint/2010/main" val="121619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95D01-3116-4101-865A-F5B7E25473BB}"/>
              </a:ext>
            </a:extLst>
          </p:cNvPr>
          <p:cNvSpPr>
            <a:spLocks noGrp="1"/>
          </p:cNvSpPr>
          <p:nvPr>
            <p:ph type="title"/>
          </p:nvPr>
        </p:nvSpPr>
        <p:spPr/>
        <p:txBody>
          <a:bodyPr/>
          <a:lstStyle/>
          <a:p>
            <a:r>
              <a:rPr lang="de-DE" dirty="0"/>
              <a:t>Methods</a:t>
            </a:r>
            <a:endParaRPr lang="en-US" dirty="0"/>
          </a:p>
        </p:txBody>
      </p:sp>
      <p:pic>
        <p:nvPicPr>
          <p:cNvPr id="11" name="Grafik 10">
            <a:extLst>
              <a:ext uri="{FF2B5EF4-FFF2-40B4-BE49-F238E27FC236}">
                <a16:creationId xmlns:a16="http://schemas.microsoft.com/office/drawing/2014/main" id="{D2B56C1A-B0C5-488D-A351-B338B9B562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599" y="1538288"/>
            <a:ext cx="5175116" cy="3881337"/>
          </a:xfrm>
          <a:prstGeom prst="rect">
            <a:avLst/>
          </a:prstGeom>
        </p:spPr>
      </p:pic>
      <p:sp>
        <p:nvSpPr>
          <p:cNvPr id="5" name="Textfeld 4">
            <a:extLst>
              <a:ext uri="{FF2B5EF4-FFF2-40B4-BE49-F238E27FC236}">
                <a16:creationId xmlns:a16="http://schemas.microsoft.com/office/drawing/2014/main" id="{443C8505-E39C-46DD-B8CA-04E1C3EB5C7D}"/>
              </a:ext>
            </a:extLst>
          </p:cNvPr>
          <p:cNvSpPr txBox="1"/>
          <p:nvPr/>
        </p:nvSpPr>
        <p:spPr>
          <a:xfrm>
            <a:off x="4424361" y="582374"/>
            <a:ext cx="9154510" cy="369332"/>
          </a:xfrm>
          <a:prstGeom prst="rect">
            <a:avLst/>
          </a:prstGeom>
          <a:noFill/>
        </p:spPr>
        <p:txBody>
          <a:bodyPr wrap="square" rtlCol="0">
            <a:spAutoFit/>
          </a:bodyPr>
          <a:lstStyle/>
          <a:p>
            <a:pPr algn="ctr"/>
            <a:r>
              <a:rPr lang="de-DE" dirty="0"/>
              <a:t>Analysis </a:t>
            </a:r>
            <a:r>
              <a:rPr lang="de-DE" dirty="0" err="1"/>
              <a:t>of</a:t>
            </a:r>
            <a:r>
              <a:rPr lang="de-DE" dirty="0"/>
              <a:t> </a:t>
            </a:r>
            <a:r>
              <a:rPr lang="de-DE" b="1" dirty="0" err="1"/>
              <a:t>living</a:t>
            </a:r>
            <a:r>
              <a:rPr lang="de-DE" dirty="0"/>
              <a:t> </a:t>
            </a:r>
            <a:r>
              <a:rPr lang="de-DE" dirty="0" err="1"/>
              <a:t>organisms</a:t>
            </a:r>
            <a:r>
              <a:rPr lang="de-DE" dirty="0"/>
              <a:t> (</a:t>
            </a:r>
            <a:r>
              <a:rPr lang="de-DE" dirty="0" err="1"/>
              <a:t>identification</a:t>
            </a:r>
            <a:r>
              <a:rPr lang="de-DE" dirty="0"/>
              <a:t> and </a:t>
            </a:r>
            <a:r>
              <a:rPr lang="de-DE" dirty="0" err="1"/>
              <a:t>counts</a:t>
            </a:r>
            <a:r>
              <a:rPr lang="de-DE" dirty="0"/>
              <a:t>)</a:t>
            </a:r>
            <a:endParaRPr lang="en-US" dirty="0"/>
          </a:p>
        </p:txBody>
      </p:sp>
      <p:pic>
        <p:nvPicPr>
          <p:cNvPr id="6" name="Inhaltsplatzhalter 4">
            <a:extLst>
              <a:ext uri="{FF2B5EF4-FFF2-40B4-BE49-F238E27FC236}">
                <a16:creationId xmlns:a16="http://schemas.microsoft.com/office/drawing/2014/main" id="{B373DB6E-3B95-4246-9446-FC00E40E5E96}"/>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l="2387" r="23632" b="6131"/>
          <a:stretch/>
        </p:blipFill>
        <p:spPr>
          <a:xfrm>
            <a:off x="8831691" y="3849992"/>
            <a:ext cx="2202986" cy="2096390"/>
          </a:xfrm>
        </p:spPr>
      </p:pic>
      <p:pic>
        <p:nvPicPr>
          <p:cNvPr id="7" name="Grafik 6">
            <a:extLst>
              <a:ext uri="{FF2B5EF4-FFF2-40B4-BE49-F238E27FC236}">
                <a16:creationId xmlns:a16="http://schemas.microsoft.com/office/drawing/2014/main" id="{A6B69EBA-1868-4E09-98DF-CBFC6B9A71B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084" r="21910"/>
          <a:stretch/>
        </p:blipFill>
        <p:spPr>
          <a:xfrm>
            <a:off x="9306788" y="1538287"/>
            <a:ext cx="2202986" cy="2263191"/>
          </a:xfrm>
          <a:prstGeom prst="rect">
            <a:avLst/>
          </a:prstGeom>
        </p:spPr>
      </p:pic>
      <p:pic>
        <p:nvPicPr>
          <p:cNvPr id="8" name="Grafik 7">
            <a:extLst>
              <a:ext uri="{FF2B5EF4-FFF2-40B4-BE49-F238E27FC236}">
                <a16:creationId xmlns:a16="http://schemas.microsoft.com/office/drawing/2014/main" id="{44501C9B-F6AF-4B79-BC99-72F1D8E390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84028" y="1538288"/>
            <a:ext cx="3017588" cy="2263191"/>
          </a:xfrm>
          <a:prstGeom prst="rect">
            <a:avLst/>
          </a:prstGeom>
        </p:spPr>
      </p:pic>
      <p:pic>
        <p:nvPicPr>
          <p:cNvPr id="10" name="Grafik 9">
            <a:extLst>
              <a:ext uri="{FF2B5EF4-FFF2-40B4-BE49-F238E27FC236}">
                <a16:creationId xmlns:a16="http://schemas.microsoft.com/office/drawing/2014/main" id="{7DE65223-8A7A-487C-BDF1-3C181163B88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31724" b="8505"/>
          <a:stretch/>
        </p:blipFill>
        <p:spPr>
          <a:xfrm>
            <a:off x="6512043" y="3859258"/>
            <a:ext cx="2067416" cy="2077858"/>
          </a:xfrm>
          <a:prstGeom prst="rect">
            <a:avLst/>
          </a:prstGeom>
        </p:spPr>
      </p:pic>
      <p:sp>
        <p:nvSpPr>
          <p:cNvPr id="12" name="Textfeld 11">
            <a:extLst>
              <a:ext uri="{FF2B5EF4-FFF2-40B4-BE49-F238E27FC236}">
                <a16:creationId xmlns:a16="http://schemas.microsoft.com/office/drawing/2014/main" id="{673A7EE0-0153-492F-995C-1541C7151946}"/>
              </a:ext>
            </a:extLst>
          </p:cNvPr>
          <p:cNvSpPr txBox="1"/>
          <p:nvPr/>
        </p:nvSpPr>
        <p:spPr>
          <a:xfrm>
            <a:off x="9416239" y="5930250"/>
            <a:ext cx="2374900" cy="276999"/>
          </a:xfrm>
          <a:prstGeom prst="rect">
            <a:avLst/>
          </a:prstGeom>
          <a:noFill/>
        </p:spPr>
        <p:txBody>
          <a:bodyPr wrap="square" rtlCol="0">
            <a:spAutoFit/>
          </a:bodyPr>
          <a:lstStyle/>
          <a:p>
            <a:r>
              <a:rPr lang="de-DE" sz="1200" i="1" dirty="0"/>
              <a:t>Images: M. Bonilla, 2019</a:t>
            </a:r>
            <a:endParaRPr lang="en-US" sz="1200" i="1" dirty="0"/>
          </a:p>
        </p:txBody>
      </p:sp>
    </p:spTree>
    <p:extLst>
      <p:ext uri="{BB962C8B-B14F-4D97-AF65-F5344CB8AC3E}">
        <p14:creationId xmlns:p14="http://schemas.microsoft.com/office/powerpoint/2010/main" val="4136270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F7465C5-391C-4686-8424-BC1339860406}"/>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7373" y="1576388"/>
            <a:ext cx="5801784" cy="4351338"/>
          </a:xfrm>
        </p:spPr>
      </p:pic>
      <p:pic>
        <p:nvPicPr>
          <p:cNvPr id="7" name="Grafik 6">
            <a:extLst>
              <a:ext uri="{FF2B5EF4-FFF2-40B4-BE49-F238E27FC236}">
                <a16:creationId xmlns:a16="http://schemas.microsoft.com/office/drawing/2014/main" id="{E8D74242-7626-430F-AE38-DC5A93E4CA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180058" y="2120305"/>
            <a:ext cx="4351338" cy="3263504"/>
          </a:xfrm>
          <a:prstGeom prst="rect">
            <a:avLst/>
          </a:prstGeom>
        </p:spPr>
      </p:pic>
      <p:pic>
        <p:nvPicPr>
          <p:cNvPr id="9" name="Grafik 8">
            <a:extLst>
              <a:ext uri="{FF2B5EF4-FFF2-40B4-BE49-F238E27FC236}">
                <a16:creationId xmlns:a16="http://schemas.microsoft.com/office/drawing/2014/main" id="{EEA9038A-CE79-49DC-8FEA-24AC90BA67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8308379" y="2120306"/>
            <a:ext cx="4351338" cy="3263503"/>
          </a:xfrm>
          <a:prstGeom prst="rect">
            <a:avLst/>
          </a:prstGeom>
        </p:spPr>
      </p:pic>
      <p:sp>
        <p:nvSpPr>
          <p:cNvPr id="10" name="Textfeld 9">
            <a:extLst>
              <a:ext uri="{FF2B5EF4-FFF2-40B4-BE49-F238E27FC236}">
                <a16:creationId xmlns:a16="http://schemas.microsoft.com/office/drawing/2014/main" id="{D140C1DC-802F-4944-A091-44686F0E9337}"/>
              </a:ext>
            </a:extLst>
          </p:cNvPr>
          <p:cNvSpPr txBox="1"/>
          <p:nvPr/>
        </p:nvSpPr>
        <p:spPr>
          <a:xfrm>
            <a:off x="3337388" y="492807"/>
            <a:ext cx="8854612" cy="923330"/>
          </a:xfrm>
          <a:prstGeom prst="rect">
            <a:avLst/>
          </a:prstGeom>
          <a:noFill/>
        </p:spPr>
        <p:txBody>
          <a:bodyPr wrap="square" rtlCol="0">
            <a:spAutoFit/>
          </a:bodyPr>
          <a:lstStyle/>
          <a:p>
            <a:pPr algn="ctr"/>
            <a:r>
              <a:rPr lang="de-DE" dirty="0"/>
              <a:t>Sampling </a:t>
            </a:r>
            <a:r>
              <a:rPr lang="de-DE" dirty="0" err="1"/>
              <a:t>of</a:t>
            </a:r>
            <a:r>
              <a:rPr lang="de-DE" dirty="0"/>
              <a:t> </a:t>
            </a:r>
            <a:r>
              <a:rPr lang="de-DE" dirty="0" err="1"/>
              <a:t>exposed</a:t>
            </a:r>
            <a:r>
              <a:rPr lang="de-DE" dirty="0"/>
              <a:t> </a:t>
            </a:r>
            <a:r>
              <a:rPr lang="de-DE" dirty="0" err="1"/>
              <a:t>lake</a:t>
            </a:r>
            <a:r>
              <a:rPr lang="de-DE" dirty="0"/>
              <a:t> </a:t>
            </a:r>
            <a:r>
              <a:rPr lang="de-DE" dirty="0" err="1"/>
              <a:t>sediment</a:t>
            </a:r>
            <a:r>
              <a:rPr lang="de-DE" dirty="0"/>
              <a:t> </a:t>
            </a:r>
            <a:r>
              <a:rPr lang="de-DE" dirty="0" err="1"/>
              <a:t>profiles</a:t>
            </a:r>
            <a:r>
              <a:rPr lang="de-DE" dirty="0"/>
              <a:t> </a:t>
            </a:r>
            <a:r>
              <a:rPr lang="en-US" dirty="0"/>
              <a:t>│</a:t>
            </a:r>
            <a:r>
              <a:rPr lang="de-DE" dirty="0"/>
              <a:t> Collection </a:t>
            </a:r>
            <a:r>
              <a:rPr lang="de-DE" dirty="0" err="1"/>
              <a:t>of</a:t>
            </a:r>
            <a:r>
              <a:rPr lang="de-DE" dirty="0"/>
              <a:t> surface and </a:t>
            </a:r>
            <a:r>
              <a:rPr lang="de-DE" dirty="0" err="1"/>
              <a:t>short</a:t>
            </a:r>
            <a:r>
              <a:rPr lang="de-DE" dirty="0"/>
              <a:t> </a:t>
            </a:r>
            <a:r>
              <a:rPr lang="de-DE" dirty="0" err="1"/>
              <a:t>sediment</a:t>
            </a:r>
            <a:r>
              <a:rPr lang="de-DE" dirty="0"/>
              <a:t> </a:t>
            </a:r>
            <a:r>
              <a:rPr lang="de-DE" dirty="0" err="1"/>
              <a:t>cores</a:t>
            </a:r>
            <a:r>
              <a:rPr lang="de-DE" dirty="0"/>
              <a:t> </a:t>
            </a:r>
            <a:r>
              <a:rPr lang="de-DE" dirty="0" err="1"/>
              <a:t>from</a:t>
            </a:r>
            <a:r>
              <a:rPr lang="de-DE" dirty="0"/>
              <a:t> </a:t>
            </a:r>
            <a:r>
              <a:rPr lang="de-DE" dirty="0" err="1"/>
              <a:t>remnant</a:t>
            </a:r>
            <a:r>
              <a:rPr lang="de-DE" dirty="0"/>
              <a:t> </a:t>
            </a:r>
            <a:r>
              <a:rPr lang="de-DE" dirty="0" err="1"/>
              <a:t>water</a:t>
            </a:r>
            <a:r>
              <a:rPr lang="de-DE" dirty="0"/>
              <a:t> </a:t>
            </a:r>
            <a:r>
              <a:rPr lang="de-DE" dirty="0" err="1"/>
              <a:t>bodies</a:t>
            </a:r>
            <a:r>
              <a:rPr lang="de-DE" dirty="0"/>
              <a:t> </a:t>
            </a:r>
            <a:r>
              <a:rPr lang="de-DE" dirty="0" err="1"/>
              <a:t>to</a:t>
            </a:r>
            <a:r>
              <a:rPr lang="de-DE" dirty="0"/>
              <a:t> </a:t>
            </a:r>
            <a:r>
              <a:rPr lang="de-DE" dirty="0" err="1"/>
              <a:t>assess</a:t>
            </a:r>
            <a:r>
              <a:rPr lang="de-DE" dirty="0"/>
              <a:t> </a:t>
            </a:r>
            <a:r>
              <a:rPr lang="de-DE" dirty="0" err="1"/>
              <a:t>whether</a:t>
            </a:r>
            <a:r>
              <a:rPr lang="de-DE" dirty="0"/>
              <a:t> </a:t>
            </a:r>
            <a:r>
              <a:rPr lang="de-DE" dirty="0" err="1"/>
              <a:t>evidence</a:t>
            </a:r>
            <a:r>
              <a:rPr lang="de-DE" dirty="0"/>
              <a:t> </a:t>
            </a:r>
            <a:r>
              <a:rPr lang="de-DE" dirty="0" err="1"/>
              <a:t>of</a:t>
            </a:r>
            <a:r>
              <a:rPr lang="de-DE" dirty="0"/>
              <a:t> such </a:t>
            </a:r>
            <a:r>
              <a:rPr lang="de-DE" dirty="0" err="1"/>
              <a:t>drainage</a:t>
            </a:r>
            <a:r>
              <a:rPr lang="de-DE" dirty="0"/>
              <a:t> </a:t>
            </a:r>
            <a:r>
              <a:rPr lang="de-DE" dirty="0" err="1"/>
              <a:t>events</a:t>
            </a:r>
            <a:r>
              <a:rPr lang="de-DE" dirty="0"/>
              <a:t> </a:t>
            </a:r>
            <a:r>
              <a:rPr lang="de-DE" dirty="0" err="1"/>
              <a:t>is</a:t>
            </a:r>
            <a:r>
              <a:rPr lang="de-DE" dirty="0"/>
              <a:t> </a:t>
            </a:r>
            <a:r>
              <a:rPr lang="de-DE" dirty="0" err="1"/>
              <a:t>preserved</a:t>
            </a:r>
            <a:r>
              <a:rPr lang="de-DE" dirty="0"/>
              <a:t> in </a:t>
            </a:r>
            <a:r>
              <a:rPr lang="de-DE" dirty="0" err="1"/>
              <a:t>lake</a:t>
            </a:r>
            <a:r>
              <a:rPr lang="de-DE" dirty="0"/>
              <a:t> sediments</a:t>
            </a:r>
            <a:endParaRPr lang="en-US" dirty="0"/>
          </a:p>
        </p:txBody>
      </p:sp>
      <p:sp>
        <p:nvSpPr>
          <p:cNvPr id="11" name="Titel 1">
            <a:extLst>
              <a:ext uri="{FF2B5EF4-FFF2-40B4-BE49-F238E27FC236}">
                <a16:creationId xmlns:a16="http://schemas.microsoft.com/office/drawing/2014/main" id="{367AD909-32A7-4407-8286-F8BA24FCDDDD}"/>
              </a:ext>
            </a:extLst>
          </p:cNvPr>
          <p:cNvSpPr>
            <a:spLocks noGrp="1"/>
          </p:cNvSpPr>
          <p:nvPr>
            <p:ph type="title"/>
          </p:nvPr>
        </p:nvSpPr>
        <p:spPr>
          <a:xfrm>
            <a:off x="838200" y="365125"/>
            <a:ext cx="2693670" cy="1325563"/>
          </a:xfrm>
        </p:spPr>
        <p:txBody>
          <a:bodyPr/>
          <a:lstStyle/>
          <a:p>
            <a:r>
              <a:rPr lang="de-DE" dirty="0"/>
              <a:t>Methods</a:t>
            </a:r>
            <a:endParaRPr lang="en-US" dirty="0"/>
          </a:p>
        </p:txBody>
      </p:sp>
      <p:sp>
        <p:nvSpPr>
          <p:cNvPr id="8" name="Textfeld 7">
            <a:extLst>
              <a:ext uri="{FF2B5EF4-FFF2-40B4-BE49-F238E27FC236}">
                <a16:creationId xmlns:a16="http://schemas.microsoft.com/office/drawing/2014/main" id="{B05DFA8E-D31A-463A-A7A3-4B4FC31418C5}"/>
              </a:ext>
            </a:extLst>
          </p:cNvPr>
          <p:cNvSpPr txBox="1"/>
          <p:nvPr/>
        </p:nvSpPr>
        <p:spPr>
          <a:xfrm>
            <a:off x="9363579" y="5927726"/>
            <a:ext cx="2769439" cy="276999"/>
          </a:xfrm>
          <a:prstGeom prst="rect">
            <a:avLst/>
          </a:prstGeom>
          <a:noFill/>
        </p:spPr>
        <p:txBody>
          <a:bodyPr wrap="square" rtlCol="0">
            <a:spAutoFit/>
          </a:bodyPr>
          <a:lstStyle/>
          <a:p>
            <a:pPr algn="r"/>
            <a:r>
              <a:rPr lang="de-DE" sz="1200" i="1" dirty="0"/>
              <a:t>Images: L. Pérez, 2019</a:t>
            </a:r>
            <a:endParaRPr lang="en-US" sz="1200" i="1" dirty="0"/>
          </a:p>
        </p:txBody>
      </p:sp>
    </p:spTree>
    <p:extLst>
      <p:ext uri="{BB962C8B-B14F-4D97-AF65-F5344CB8AC3E}">
        <p14:creationId xmlns:p14="http://schemas.microsoft.com/office/powerpoint/2010/main" val="1177975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76A653-7871-4C13-9D6E-9717ECC6B805}"/>
              </a:ext>
            </a:extLst>
          </p:cNvPr>
          <p:cNvSpPr>
            <a:spLocks noGrp="1"/>
          </p:cNvSpPr>
          <p:nvPr>
            <p:ph type="title"/>
          </p:nvPr>
        </p:nvSpPr>
        <p:spPr/>
        <p:txBody>
          <a:bodyPr/>
          <a:lstStyle/>
          <a:p>
            <a:r>
              <a:rPr lang="de-DE" dirty="0" err="1"/>
              <a:t>Results</a:t>
            </a:r>
            <a:r>
              <a:rPr lang="de-DE" dirty="0"/>
              <a:t>: </a:t>
            </a:r>
            <a:r>
              <a:rPr lang="de-DE" dirty="0" err="1"/>
              <a:t>Hydrology</a:t>
            </a:r>
            <a:endParaRPr lang="en-US" dirty="0"/>
          </a:p>
        </p:txBody>
      </p:sp>
      <p:sp>
        <p:nvSpPr>
          <p:cNvPr id="6" name="CuadroTexto 2">
            <a:extLst>
              <a:ext uri="{FF2B5EF4-FFF2-40B4-BE49-F238E27FC236}">
                <a16:creationId xmlns:a16="http://schemas.microsoft.com/office/drawing/2014/main" id="{DFBBAC5B-1CD9-495A-ABF8-2141526AFBCD}"/>
              </a:ext>
            </a:extLst>
          </p:cNvPr>
          <p:cNvSpPr txBox="1"/>
          <p:nvPr/>
        </p:nvSpPr>
        <p:spPr>
          <a:xfrm>
            <a:off x="431338" y="1852769"/>
            <a:ext cx="6761018" cy="1200329"/>
          </a:xfrm>
          <a:prstGeom prst="rect">
            <a:avLst/>
          </a:prstGeom>
          <a:noFill/>
        </p:spPr>
        <p:txBody>
          <a:bodyPr wrap="square" rtlCol="0">
            <a:spAutoFit/>
          </a:bodyPr>
          <a:lstStyle/>
          <a:p>
            <a:pPr marL="285750" indent="-285750">
              <a:buFont typeface="Courier New" panose="02070309020205020404" pitchFamily="49" charset="0"/>
              <a:buChar char="o"/>
            </a:pPr>
            <a:r>
              <a:rPr lang="en-US" dirty="0"/>
              <a:t>Reduction in surface area: ~0.39 km</a:t>
            </a:r>
            <a:r>
              <a:rPr lang="en-US" baseline="30000" dirty="0"/>
              <a:t>2</a:t>
            </a:r>
          </a:p>
          <a:p>
            <a:pPr marL="285750" indent="-285750">
              <a:buFont typeface="Courier New" panose="02070309020205020404" pitchFamily="49" charset="0"/>
              <a:buChar char="o"/>
            </a:pPr>
            <a:r>
              <a:rPr lang="en-US" dirty="0"/>
              <a:t>Water volume loss  of ~11.7 million m</a:t>
            </a:r>
            <a:r>
              <a:rPr lang="en-US" baseline="30000" dirty="0"/>
              <a:t>3</a:t>
            </a:r>
            <a:endParaRPr lang="es-MX" dirty="0"/>
          </a:p>
          <a:p>
            <a:endParaRPr lang="es-MX" dirty="0"/>
          </a:p>
          <a:p>
            <a:endParaRPr lang="es-MX" dirty="0"/>
          </a:p>
        </p:txBody>
      </p:sp>
      <p:pic>
        <p:nvPicPr>
          <p:cNvPr id="10" name="Grafik 9">
            <a:extLst>
              <a:ext uri="{FF2B5EF4-FFF2-40B4-BE49-F238E27FC236}">
                <a16:creationId xmlns:a16="http://schemas.microsoft.com/office/drawing/2014/main" id="{A4B1A271-F500-47FD-8794-A4EABC6ECE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0327"/>
          <a:stretch/>
        </p:blipFill>
        <p:spPr>
          <a:xfrm>
            <a:off x="501269" y="3115218"/>
            <a:ext cx="4785434" cy="2500619"/>
          </a:xfrm>
          <a:prstGeom prst="rect">
            <a:avLst/>
          </a:prstGeom>
        </p:spPr>
      </p:pic>
      <p:pic>
        <p:nvPicPr>
          <p:cNvPr id="14" name="Grafik 13">
            <a:extLst>
              <a:ext uri="{FF2B5EF4-FFF2-40B4-BE49-F238E27FC236}">
                <a16:creationId xmlns:a16="http://schemas.microsoft.com/office/drawing/2014/main" id="{14814DF5-CD48-421F-B06D-98E3C3B95DE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392952" y="1242163"/>
            <a:ext cx="6557310" cy="4373674"/>
          </a:xfrm>
          <a:prstGeom prst="rect">
            <a:avLst/>
          </a:prstGeom>
        </p:spPr>
      </p:pic>
      <p:sp>
        <p:nvSpPr>
          <p:cNvPr id="15" name="Textfeld 14">
            <a:extLst>
              <a:ext uri="{FF2B5EF4-FFF2-40B4-BE49-F238E27FC236}">
                <a16:creationId xmlns:a16="http://schemas.microsoft.com/office/drawing/2014/main" id="{37A669BB-CEE5-4529-9C63-0EE13E7DA908}"/>
              </a:ext>
            </a:extLst>
          </p:cNvPr>
          <p:cNvSpPr txBox="1"/>
          <p:nvPr/>
        </p:nvSpPr>
        <p:spPr>
          <a:xfrm>
            <a:off x="6096001" y="5698018"/>
            <a:ext cx="5854262" cy="646331"/>
          </a:xfrm>
          <a:prstGeom prst="rect">
            <a:avLst/>
          </a:prstGeom>
          <a:noFill/>
        </p:spPr>
        <p:txBody>
          <a:bodyPr wrap="square" rtlCol="0">
            <a:spAutoFit/>
          </a:bodyPr>
          <a:lstStyle/>
          <a:p>
            <a:pPr algn="r"/>
            <a:r>
              <a:rPr lang="de-DE" sz="1200" i="1" dirty="0"/>
              <a:t> Image: </a:t>
            </a:r>
            <a:r>
              <a:rPr lang="en-US" sz="1200" i="1" dirty="0"/>
              <a:t>http://xeva.com.mx/nota.cfm?id=96623&amp;t=laguna-de-metzabok-en-la-selva-lacandona-recupera-su-cauce-tras-sequia</a:t>
            </a:r>
          </a:p>
          <a:p>
            <a:pPr algn="r"/>
            <a:endParaRPr lang="en-US" sz="1200" i="1" dirty="0"/>
          </a:p>
        </p:txBody>
      </p:sp>
      <p:sp>
        <p:nvSpPr>
          <p:cNvPr id="16" name="Textfeld 15">
            <a:extLst>
              <a:ext uri="{FF2B5EF4-FFF2-40B4-BE49-F238E27FC236}">
                <a16:creationId xmlns:a16="http://schemas.microsoft.com/office/drawing/2014/main" id="{BAB39804-5BA3-49BE-9DE2-34DDB78D8E66}"/>
              </a:ext>
            </a:extLst>
          </p:cNvPr>
          <p:cNvSpPr txBox="1"/>
          <p:nvPr/>
        </p:nvSpPr>
        <p:spPr>
          <a:xfrm>
            <a:off x="2486245" y="5698018"/>
            <a:ext cx="2769439" cy="276999"/>
          </a:xfrm>
          <a:prstGeom prst="rect">
            <a:avLst/>
          </a:prstGeom>
          <a:noFill/>
        </p:spPr>
        <p:txBody>
          <a:bodyPr wrap="square" rtlCol="0">
            <a:spAutoFit/>
          </a:bodyPr>
          <a:lstStyle/>
          <a:p>
            <a:pPr algn="r"/>
            <a:r>
              <a:rPr lang="de-DE" sz="1200" i="1" dirty="0"/>
              <a:t>Image: L. Pérez, 2019</a:t>
            </a:r>
            <a:endParaRPr lang="en-US" sz="1200" i="1" dirty="0"/>
          </a:p>
        </p:txBody>
      </p:sp>
    </p:spTree>
    <p:extLst>
      <p:ext uri="{BB962C8B-B14F-4D97-AF65-F5344CB8AC3E}">
        <p14:creationId xmlns:p14="http://schemas.microsoft.com/office/powerpoint/2010/main" val="3584850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37BA0-7C26-41CC-BD02-B9A3DE32363F}"/>
              </a:ext>
            </a:extLst>
          </p:cNvPr>
          <p:cNvSpPr>
            <a:spLocks noGrp="1"/>
          </p:cNvSpPr>
          <p:nvPr>
            <p:ph type="title"/>
          </p:nvPr>
        </p:nvSpPr>
        <p:spPr/>
        <p:txBody>
          <a:bodyPr/>
          <a:lstStyle/>
          <a:p>
            <a:r>
              <a:rPr lang="de-DE" dirty="0" err="1"/>
              <a:t>Results</a:t>
            </a:r>
            <a:r>
              <a:rPr lang="de-DE" dirty="0"/>
              <a:t>: Ecology</a:t>
            </a:r>
            <a:endParaRPr lang="en-US" dirty="0"/>
          </a:p>
        </p:txBody>
      </p:sp>
      <p:sp>
        <p:nvSpPr>
          <p:cNvPr id="4" name="Inhaltsplatzhalter 3">
            <a:extLst>
              <a:ext uri="{FF2B5EF4-FFF2-40B4-BE49-F238E27FC236}">
                <a16:creationId xmlns:a16="http://schemas.microsoft.com/office/drawing/2014/main" id="{C3961659-9761-4E23-866D-3137F3080C45}"/>
              </a:ext>
            </a:extLst>
          </p:cNvPr>
          <p:cNvSpPr>
            <a:spLocks noGrp="1"/>
          </p:cNvSpPr>
          <p:nvPr>
            <p:ph idx="1"/>
          </p:nvPr>
        </p:nvSpPr>
        <p:spPr>
          <a:xfrm>
            <a:off x="838807" y="1282700"/>
            <a:ext cx="10439400" cy="1851789"/>
          </a:xfrm>
          <a:prstGeom prst="rect">
            <a:avLst/>
          </a:prstGeom>
        </p:spPr>
        <p:txBody>
          <a:bodyPr wrap="square">
            <a:spAutoFit/>
          </a:bodyPr>
          <a:lstStyle/>
          <a:p>
            <a:pPr>
              <a:buFont typeface="Courier New" panose="02070309020205020404" pitchFamily="49" charset="0"/>
              <a:buChar char="o"/>
            </a:pPr>
            <a:r>
              <a:rPr lang="en-US" sz="1800" dirty="0"/>
              <a:t>Sudden drainage had profound ecological and environmental effects</a:t>
            </a:r>
            <a:r>
              <a:rPr lang="en-US" sz="1800" dirty="0">
                <a:sym typeface="Wingdings" panose="05000000000000000000" pitchFamily="2" charset="2"/>
              </a:rPr>
              <a:t> Biodiversity loss</a:t>
            </a:r>
          </a:p>
          <a:p>
            <a:pPr>
              <a:buFont typeface="Courier New" panose="02070309020205020404" pitchFamily="49" charset="0"/>
              <a:buChar char="o"/>
            </a:pPr>
            <a:r>
              <a:rPr lang="en-US" sz="1800" dirty="0"/>
              <a:t>Reptiles and amphibians suffered from dramatic lake drainage</a:t>
            </a:r>
          </a:p>
          <a:p>
            <a:pPr>
              <a:buFont typeface="Courier New" panose="02070309020205020404" pitchFamily="49" charset="0"/>
              <a:buChar char="o"/>
            </a:pPr>
            <a:endParaRPr lang="en-US" sz="1800" dirty="0">
              <a:sym typeface="Wingdings" panose="05000000000000000000" pitchFamily="2" charset="2"/>
            </a:endParaRPr>
          </a:p>
          <a:p>
            <a:endParaRPr lang="en-US" sz="1800" dirty="0">
              <a:sym typeface="Wingdings" panose="05000000000000000000" pitchFamily="2" charset="2"/>
            </a:endParaRPr>
          </a:p>
          <a:p>
            <a:endParaRPr lang="en-US" sz="1800" dirty="0"/>
          </a:p>
        </p:txBody>
      </p:sp>
      <p:pic>
        <p:nvPicPr>
          <p:cNvPr id="5" name="Inhaltsplatzhalter 7">
            <a:extLst>
              <a:ext uri="{FF2B5EF4-FFF2-40B4-BE49-F238E27FC236}">
                <a16:creationId xmlns:a16="http://schemas.microsoft.com/office/drawing/2014/main" id="{B593DB35-6BE0-4F6C-810C-D6670472ACB5}"/>
              </a:ext>
            </a:extLst>
          </p:cNvPr>
          <p:cNvPicPr>
            <a:picLocks noChangeAspect="1"/>
          </p:cNvPicPr>
          <p:nvPr/>
        </p:nvPicPr>
        <p:blipFill rotWithShape="1">
          <a:blip r:embed="rId2">
            <a:extLst>
              <a:ext uri="{28A0092B-C50C-407E-A947-70E740481C1C}">
                <a14:useLocalDpi xmlns:a14="http://schemas.microsoft.com/office/drawing/2010/main"/>
              </a:ext>
            </a:extLst>
          </a:blip>
          <a:srcRect l="11923" r="20780"/>
          <a:stretch/>
        </p:blipFill>
        <p:spPr>
          <a:xfrm>
            <a:off x="4937651" y="2082799"/>
            <a:ext cx="3325582" cy="3706239"/>
          </a:xfrm>
          <a:prstGeom prst="rect">
            <a:avLst/>
          </a:prstGeom>
        </p:spPr>
      </p:pic>
      <p:pic>
        <p:nvPicPr>
          <p:cNvPr id="6" name="Grafik 5">
            <a:extLst>
              <a:ext uri="{FF2B5EF4-FFF2-40B4-BE49-F238E27FC236}">
                <a16:creationId xmlns:a16="http://schemas.microsoft.com/office/drawing/2014/main" id="{6A44B10B-405F-4BBD-87BE-2DDC7B41D2C2}"/>
              </a:ext>
            </a:extLst>
          </p:cNvPr>
          <p:cNvPicPr>
            <a:picLocks noChangeAspect="1"/>
          </p:cNvPicPr>
          <p:nvPr/>
        </p:nvPicPr>
        <p:blipFill rotWithShape="1">
          <a:blip r:embed="rId3">
            <a:extLst>
              <a:ext uri="{28A0092B-C50C-407E-A947-70E740481C1C}">
                <a14:useLocalDpi xmlns:a14="http://schemas.microsoft.com/office/drawing/2010/main"/>
              </a:ext>
            </a:extLst>
          </a:blip>
          <a:srcRect l="25308" t="13733" r="32520" b="28490"/>
          <a:stretch/>
        </p:blipFill>
        <p:spPr>
          <a:xfrm>
            <a:off x="1029497" y="2082799"/>
            <a:ext cx="3606900" cy="3706239"/>
          </a:xfrm>
          <a:prstGeom prst="rect">
            <a:avLst/>
          </a:prstGeom>
        </p:spPr>
      </p:pic>
      <p:sp>
        <p:nvSpPr>
          <p:cNvPr id="7" name="Rechteck 6">
            <a:extLst>
              <a:ext uri="{FF2B5EF4-FFF2-40B4-BE49-F238E27FC236}">
                <a16:creationId xmlns:a16="http://schemas.microsoft.com/office/drawing/2014/main" id="{BFC48531-579D-4128-B0C0-9819B061304E}"/>
              </a:ext>
            </a:extLst>
          </p:cNvPr>
          <p:cNvSpPr/>
          <p:nvPr/>
        </p:nvSpPr>
        <p:spPr>
          <a:xfrm>
            <a:off x="872722" y="5808853"/>
            <a:ext cx="9807977" cy="369332"/>
          </a:xfrm>
          <a:prstGeom prst="rect">
            <a:avLst/>
          </a:prstGeom>
        </p:spPr>
        <p:txBody>
          <a:bodyPr wrap="square">
            <a:spAutoFit/>
          </a:bodyPr>
          <a:lstStyle/>
          <a:p>
            <a:pPr marL="285750" indent="-285750">
              <a:buFont typeface="Courier New" panose="02070309020205020404" pitchFamily="49" charset="0"/>
              <a:buChar char="o"/>
            </a:pPr>
            <a:r>
              <a:rPr lang="en-US" dirty="0"/>
              <a:t>Several crocodiles, turtles were rescued by the CONANP and </a:t>
            </a:r>
            <a:r>
              <a:rPr lang="en-US" i="1" dirty="0"/>
              <a:t>Lacandones</a:t>
            </a:r>
            <a:r>
              <a:rPr lang="en-US" dirty="0"/>
              <a:t> </a:t>
            </a:r>
          </a:p>
        </p:txBody>
      </p:sp>
      <p:pic>
        <p:nvPicPr>
          <p:cNvPr id="9" name="Inhaltsplatzhalter 4">
            <a:extLst>
              <a:ext uri="{FF2B5EF4-FFF2-40B4-BE49-F238E27FC236}">
                <a16:creationId xmlns:a16="http://schemas.microsoft.com/office/drawing/2014/main" id="{B93869A7-00FB-4891-BA45-95CCD81229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9081" r="19109"/>
          <a:stretch/>
        </p:blipFill>
        <p:spPr>
          <a:xfrm>
            <a:off x="8580659" y="2050364"/>
            <a:ext cx="2582641" cy="3738675"/>
          </a:xfrm>
          <a:prstGeom prst="rect">
            <a:avLst/>
          </a:prstGeom>
        </p:spPr>
      </p:pic>
      <p:sp>
        <p:nvSpPr>
          <p:cNvPr id="11" name="Textfeld 10">
            <a:extLst>
              <a:ext uri="{FF2B5EF4-FFF2-40B4-BE49-F238E27FC236}">
                <a16:creationId xmlns:a16="http://schemas.microsoft.com/office/drawing/2014/main" id="{96B2ABC2-77AA-4CF9-9E63-06059351350B}"/>
              </a:ext>
            </a:extLst>
          </p:cNvPr>
          <p:cNvSpPr txBox="1"/>
          <p:nvPr/>
        </p:nvSpPr>
        <p:spPr>
          <a:xfrm>
            <a:off x="2425701" y="5314779"/>
            <a:ext cx="2068798" cy="369332"/>
          </a:xfrm>
          <a:prstGeom prst="rect">
            <a:avLst/>
          </a:prstGeom>
          <a:solidFill>
            <a:schemeClr val="tx1"/>
          </a:solidFill>
        </p:spPr>
        <p:txBody>
          <a:bodyPr wrap="square" rtlCol="0">
            <a:spAutoFit/>
          </a:bodyPr>
          <a:lstStyle/>
          <a:p>
            <a:r>
              <a:rPr lang="en-US" i="1" dirty="0" err="1">
                <a:solidFill>
                  <a:schemeClr val="bg1"/>
                </a:solidFill>
              </a:rPr>
              <a:t>Crocodylus</a:t>
            </a:r>
            <a:r>
              <a:rPr lang="en-US" i="1" dirty="0">
                <a:solidFill>
                  <a:schemeClr val="bg1"/>
                </a:solidFill>
              </a:rPr>
              <a:t> </a:t>
            </a:r>
            <a:r>
              <a:rPr lang="en-US" i="1" dirty="0" err="1">
                <a:solidFill>
                  <a:schemeClr val="bg1"/>
                </a:solidFill>
              </a:rPr>
              <a:t>moreletii</a:t>
            </a:r>
            <a:endParaRPr lang="en-US" i="1" dirty="0">
              <a:solidFill>
                <a:schemeClr val="bg1"/>
              </a:solidFill>
            </a:endParaRPr>
          </a:p>
        </p:txBody>
      </p:sp>
      <p:sp>
        <p:nvSpPr>
          <p:cNvPr id="12" name="Rechteck 11">
            <a:extLst>
              <a:ext uri="{FF2B5EF4-FFF2-40B4-BE49-F238E27FC236}">
                <a16:creationId xmlns:a16="http://schemas.microsoft.com/office/drawing/2014/main" id="{F05086D2-C1D1-4D39-B2B6-FBB8F6563950}"/>
              </a:ext>
            </a:extLst>
          </p:cNvPr>
          <p:cNvSpPr/>
          <p:nvPr/>
        </p:nvSpPr>
        <p:spPr>
          <a:xfrm>
            <a:off x="9372601" y="5299305"/>
            <a:ext cx="1704964" cy="369332"/>
          </a:xfrm>
          <a:prstGeom prst="rect">
            <a:avLst/>
          </a:prstGeom>
          <a:solidFill>
            <a:schemeClr val="tx1"/>
          </a:solidFill>
        </p:spPr>
        <p:txBody>
          <a:bodyPr wrap="square">
            <a:spAutoFit/>
          </a:bodyPr>
          <a:lstStyle/>
          <a:p>
            <a:r>
              <a:rPr lang="en-US" i="1" dirty="0" err="1">
                <a:solidFill>
                  <a:schemeClr val="bg1"/>
                </a:solidFill>
              </a:rPr>
              <a:t>Incilius</a:t>
            </a:r>
            <a:r>
              <a:rPr lang="en-US" i="1" dirty="0">
                <a:solidFill>
                  <a:schemeClr val="bg1"/>
                </a:solidFill>
              </a:rPr>
              <a:t> </a:t>
            </a:r>
            <a:r>
              <a:rPr lang="en-US" i="1" dirty="0" err="1">
                <a:solidFill>
                  <a:schemeClr val="bg1"/>
                </a:solidFill>
              </a:rPr>
              <a:t>valliceps</a:t>
            </a:r>
            <a:endParaRPr lang="en-US" i="1" dirty="0">
              <a:solidFill>
                <a:schemeClr val="bg1"/>
              </a:solidFill>
            </a:endParaRPr>
          </a:p>
        </p:txBody>
      </p:sp>
      <p:sp>
        <p:nvSpPr>
          <p:cNvPr id="13" name="Textfeld 12">
            <a:extLst>
              <a:ext uri="{FF2B5EF4-FFF2-40B4-BE49-F238E27FC236}">
                <a16:creationId xmlns:a16="http://schemas.microsoft.com/office/drawing/2014/main" id="{1965F283-CFBD-4FAB-BDEC-F155A49EEFF1}"/>
              </a:ext>
            </a:extLst>
          </p:cNvPr>
          <p:cNvSpPr txBox="1"/>
          <p:nvPr/>
        </p:nvSpPr>
        <p:spPr>
          <a:xfrm>
            <a:off x="8474559" y="5780849"/>
            <a:ext cx="2794839" cy="276999"/>
          </a:xfrm>
          <a:prstGeom prst="rect">
            <a:avLst/>
          </a:prstGeom>
          <a:noFill/>
        </p:spPr>
        <p:txBody>
          <a:bodyPr wrap="square" rtlCol="0">
            <a:spAutoFit/>
          </a:bodyPr>
          <a:lstStyle/>
          <a:p>
            <a:pPr algn="r"/>
            <a:r>
              <a:rPr lang="de-DE" sz="1200" i="1" dirty="0"/>
              <a:t>Image: T. </a:t>
            </a:r>
            <a:r>
              <a:rPr lang="de-DE" sz="1200" i="1" dirty="0" err="1"/>
              <a:t>Lauke</a:t>
            </a:r>
            <a:r>
              <a:rPr lang="de-DE" sz="1200" i="1" dirty="0"/>
              <a:t>, 2019</a:t>
            </a:r>
            <a:endParaRPr lang="en-US" sz="1200" i="1" dirty="0"/>
          </a:p>
        </p:txBody>
      </p:sp>
      <p:sp>
        <p:nvSpPr>
          <p:cNvPr id="14" name="Textfeld 13">
            <a:extLst>
              <a:ext uri="{FF2B5EF4-FFF2-40B4-BE49-F238E27FC236}">
                <a16:creationId xmlns:a16="http://schemas.microsoft.com/office/drawing/2014/main" id="{8CACE080-EED3-45CB-8D97-DD42D5D950FC}"/>
              </a:ext>
            </a:extLst>
          </p:cNvPr>
          <p:cNvSpPr txBox="1"/>
          <p:nvPr/>
        </p:nvSpPr>
        <p:spPr>
          <a:xfrm>
            <a:off x="5498029" y="2050364"/>
            <a:ext cx="2794839" cy="276999"/>
          </a:xfrm>
          <a:prstGeom prst="rect">
            <a:avLst/>
          </a:prstGeom>
          <a:noFill/>
        </p:spPr>
        <p:txBody>
          <a:bodyPr wrap="square" rtlCol="0">
            <a:spAutoFit/>
          </a:bodyPr>
          <a:lstStyle/>
          <a:p>
            <a:pPr algn="r"/>
            <a:r>
              <a:rPr lang="de-DE" sz="1200" i="1" dirty="0"/>
              <a:t>Image: M. Bonilla, 2019</a:t>
            </a:r>
            <a:endParaRPr lang="en-US" sz="1200" i="1" dirty="0"/>
          </a:p>
        </p:txBody>
      </p:sp>
      <p:sp>
        <p:nvSpPr>
          <p:cNvPr id="15" name="Textfeld 14">
            <a:extLst>
              <a:ext uri="{FF2B5EF4-FFF2-40B4-BE49-F238E27FC236}">
                <a16:creationId xmlns:a16="http://schemas.microsoft.com/office/drawing/2014/main" id="{4842AFE4-785A-4203-9839-E7C2AE97BFC6}"/>
              </a:ext>
            </a:extLst>
          </p:cNvPr>
          <p:cNvSpPr txBox="1"/>
          <p:nvPr/>
        </p:nvSpPr>
        <p:spPr>
          <a:xfrm>
            <a:off x="1879354" y="2058712"/>
            <a:ext cx="2794839" cy="276999"/>
          </a:xfrm>
          <a:prstGeom prst="rect">
            <a:avLst/>
          </a:prstGeom>
          <a:noFill/>
        </p:spPr>
        <p:txBody>
          <a:bodyPr wrap="square" rtlCol="0">
            <a:spAutoFit/>
          </a:bodyPr>
          <a:lstStyle/>
          <a:p>
            <a:pPr algn="r"/>
            <a:r>
              <a:rPr lang="de-DE" sz="1200" i="1" dirty="0"/>
              <a:t>Image: CONANP, 2019</a:t>
            </a:r>
            <a:endParaRPr lang="en-US" sz="1200" i="1" dirty="0"/>
          </a:p>
        </p:txBody>
      </p:sp>
    </p:spTree>
    <p:extLst>
      <p:ext uri="{BB962C8B-B14F-4D97-AF65-F5344CB8AC3E}">
        <p14:creationId xmlns:p14="http://schemas.microsoft.com/office/powerpoint/2010/main" val="1438668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1D200DD-C5E4-4208-A69C-57DEADB360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9138" t="26514" r="35430" b="19693"/>
          <a:stretch/>
        </p:blipFill>
        <p:spPr>
          <a:xfrm>
            <a:off x="456593" y="2026554"/>
            <a:ext cx="3076567" cy="1679432"/>
          </a:xfrm>
          <a:prstGeom prst="rect">
            <a:avLst/>
          </a:prstGeom>
        </p:spPr>
      </p:pic>
      <p:sp>
        <p:nvSpPr>
          <p:cNvPr id="5" name="Rechteck 4">
            <a:extLst>
              <a:ext uri="{FF2B5EF4-FFF2-40B4-BE49-F238E27FC236}">
                <a16:creationId xmlns:a16="http://schemas.microsoft.com/office/drawing/2014/main" id="{609CF129-3796-4835-8F1A-4B23D284D067}"/>
              </a:ext>
            </a:extLst>
          </p:cNvPr>
          <p:cNvSpPr/>
          <p:nvPr/>
        </p:nvSpPr>
        <p:spPr>
          <a:xfrm>
            <a:off x="368299" y="3746500"/>
            <a:ext cx="3217519" cy="400110"/>
          </a:xfrm>
          <a:prstGeom prst="rect">
            <a:avLst/>
          </a:prstGeom>
        </p:spPr>
        <p:txBody>
          <a:bodyPr wrap="square">
            <a:spAutoFit/>
          </a:bodyPr>
          <a:lstStyle/>
          <a:p>
            <a:pPr algn="r"/>
            <a:r>
              <a:rPr lang="en-US" sz="1000" i="1" dirty="0"/>
              <a:t>https://noticieros.televisa.com/ultimas-noticias/laguna-metzabok-retoma-su-cauce-tras-sequia/</a:t>
            </a:r>
          </a:p>
        </p:txBody>
      </p:sp>
      <p:sp>
        <p:nvSpPr>
          <p:cNvPr id="7" name="Titel 1">
            <a:extLst>
              <a:ext uri="{FF2B5EF4-FFF2-40B4-BE49-F238E27FC236}">
                <a16:creationId xmlns:a16="http://schemas.microsoft.com/office/drawing/2014/main" id="{9DAAD996-7312-4572-B116-D5260AF9FDFF}"/>
              </a:ext>
            </a:extLst>
          </p:cNvPr>
          <p:cNvSpPr>
            <a:spLocks noGrp="1"/>
          </p:cNvSpPr>
          <p:nvPr>
            <p:ph type="title"/>
          </p:nvPr>
        </p:nvSpPr>
        <p:spPr>
          <a:xfrm>
            <a:off x="838200" y="365125"/>
            <a:ext cx="14135100" cy="1325563"/>
          </a:xfrm>
        </p:spPr>
        <p:txBody>
          <a:bodyPr>
            <a:normAutofit/>
          </a:bodyPr>
          <a:lstStyle/>
          <a:p>
            <a:r>
              <a:rPr lang="de-DE" dirty="0" err="1"/>
              <a:t>Ecological</a:t>
            </a:r>
            <a:r>
              <a:rPr lang="de-DE" dirty="0"/>
              <a:t> </a:t>
            </a:r>
            <a:r>
              <a:rPr lang="de-DE" dirty="0" err="1"/>
              <a:t>effects</a:t>
            </a:r>
            <a:r>
              <a:rPr lang="de-DE" dirty="0"/>
              <a:t> on </a:t>
            </a:r>
            <a:r>
              <a:rPr lang="de-DE" dirty="0" err="1"/>
              <a:t>freshwater</a:t>
            </a:r>
            <a:r>
              <a:rPr lang="de-DE" dirty="0"/>
              <a:t> </a:t>
            </a:r>
            <a:r>
              <a:rPr lang="de-DE" dirty="0" err="1"/>
              <a:t>communities</a:t>
            </a:r>
            <a:endParaRPr lang="en-US" dirty="0"/>
          </a:p>
        </p:txBody>
      </p:sp>
      <p:sp>
        <p:nvSpPr>
          <p:cNvPr id="10" name="Inhaltsplatzhalter 3">
            <a:extLst>
              <a:ext uri="{FF2B5EF4-FFF2-40B4-BE49-F238E27FC236}">
                <a16:creationId xmlns:a16="http://schemas.microsoft.com/office/drawing/2014/main" id="{2131D75D-D26C-4E3B-81FA-D3CDEE949C1F}"/>
              </a:ext>
            </a:extLst>
          </p:cNvPr>
          <p:cNvSpPr>
            <a:spLocks noGrp="1"/>
          </p:cNvSpPr>
          <p:nvPr>
            <p:ph idx="1"/>
          </p:nvPr>
        </p:nvSpPr>
        <p:spPr>
          <a:xfrm>
            <a:off x="165100" y="1600200"/>
            <a:ext cx="3149600" cy="1474250"/>
          </a:xfrm>
          <a:prstGeom prst="rect">
            <a:avLst/>
          </a:prstGeom>
        </p:spPr>
        <p:txBody>
          <a:bodyPr wrap="square">
            <a:spAutoFit/>
          </a:bodyPr>
          <a:lstStyle/>
          <a:p>
            <a:pPr marL="0" indent="0" algn="ctr">
              <a:buNone/>
            </a:pPr>
            <a:r>
              <a:rPr lang="en-US" sz="1800" dirty="0"/>
              <a:t>Fish communities declined</a:t>
            </a:r>
          </a:p>
          <a:p>
            <a:pPr algn="ctr">
              <a:buFont typeface="Courier New" panose="02070309020205020404" pitchFamily="49" charset="0"/>
              <a:buChar char="o"/>
            </a:pPr>
            <a:endParaRPr lang="en-US" sz="1800" dirty="0">
              <a:sym typeface="Wingdings" panose="05000000000000000000" pitchFamily="2" charset="2"/>
            </a:endParaRPr>
          </a:p>
          <a:p>
            <a:pPr algn="ctr"/>
            <a:endParaRPr lang="en-US" sz="1800" dirty="0">
              <a:sym typeface="Wingdings" panose="05000000000000000000" pitchFamily="2" charset="2"/>
            </a:endParaRPr>
          </a:p>
          <a:p>
            <a:pPr algn="ctr"/>
            <a:endParaRPr lang="en-US" sz="1800" dirty="0"/>
          </a:p>
        </p:txBody>
      </p:sp>
      <p:pic>
        <p:nvPicPr>
          <p:cNvPr id="11" name="Grafik 10">
            <a:extLst>
              <a:ext uri="{FF2B5EF4-FFF2-40B4-BE49-F238E27FC236}">
                <a16:creationId xmlns:a16="http://schemas.microsoft.com/office/drawing/2014/main" id="{2E283FAB-032F-4C4D-BE36-0E85694671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7216"/>
          <a:stretch/>
        </p:blipFill>
        <p:spPr>
          <a:xfrm>
            <a:off x="456593" y="4235511"/>
            <a:ext cx="3076567" cy="1679433"/>
          </a:xfrm>
          <a:prstGeom prst="rect">
            <a:avLst/>
          </a:prstGeom>
        </p:spPr>
      </p:pic>
      <p:sp>
        <p:nvSpPr>
          <p:cNvPr id="12" name="Textfeld 11">
            <a:extLst>
              <a:ext uri="{FF2B5EF4-FFF2-40B4-BE49-F238E27FC236}">
                <a16:creationId xmlns:a16="http://schemas.microsoft.com/office/drawing/2014/main" id="{9B0D49E1-DB16-4EE9-8245-3C8C53991B75}"/>
              </a:ext>
            </a:extLst>
          </p:cNvPr>
          <p:cNvSpPr txBox="1"/>
          <p:nvPr/>
        </p:nvSpPr>
        <p:spPr>
          <a:xfrm>
            <a:off x="735761" y="5876667"/>
            <a:ext cx="2794839" cy="276999"/>
          </a:xfrm>
          <a:prstGeom prst="rect">
            <a:avLst/>
          </a:prstGeom>
          <a:noFill/>
        </p:spPr>
        <p:txBody>
          <a:bodyPr wrap="square" rtlCol="0">
            <a:spAutoFit/>
          </a:bodyPr>
          <a:lstStyle/>
          <a:p>
            <a:pPr algn="r"/>
            <a:r>
              <a:rPr lang="de-DE" sz="1200" i="1" dirty="0"/>
              <a:t>Image: T. </a:t>
            </a:r>
            <a:r>
              <a:rPr lang="de-DE" sz="1200" i="1" dirty="0" err="1"/>
              <a:t>Lauke</a:t>
            </a:r>
            <a:r>
              <a:rPr lang="de-DE" sz="1200" i="1" dirty="0"/>
              <a:t>, 2019</a:t>
            </a:r>
            <a:endParaRPr lang="en-US" sz="1200" i="1" dirty="0"/>
          </a:p>
        </p:txBody>
      </p:sp>
      <p:sp>
        <p:nvSpPr>
          <p:cNvPr id="17" name="Inhaltsplatzhalter 3">
            <a:extLst>
              <a:ext uri="{FF2B5EF4-FFF2-40B4-BE49-F238E27FC236}">
                <a16:creationId xmlns:a16="http://schemas.microsoft.com/office/drawing/2014/main" id="{CC30796B-E7FD-453C-B55D-6C77906D205C}"/>
              </a:ext>
            </a:extLst>
          </p:cNvPr>
          <p:cNvSpPr txBox="1">
            <a:spLocks/>
          </p:cNvSpPr>
          <p:nvPr/>
        </p:nvSpPr>
        <p:spPr>
          <a:xfrm>
            <a:off x="-118268" y="1334722"/>
            <a:ext cx="10439400" cy="109671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endParaRPr lang="en-US" sz="1800" dirty="0">
              <a:sym typeface="Wingdings" panose="05000000000000000000" pitchFamily="2" charset="2"/>
            </a:endParaRPr>
          </a:p>
          <a:p>
            <a:endParaRPr lang="en-US" sz="1800" dirty="0">
              <a:sym typeface="Wingdings" panose="05000000000000000000" pitchFamily="2" charset="2"/>
            </a:endParaRPr>
          </a:p>
          <a:p>
            <a:endParaRPr lang="en-US" sz="1800" dirty="0"/>
          </a:p>
        </p:txBody>
      </p:sp>
      <p:sp>
        <p:nvSpPr>
          <p:cNvPr id="18" name="Textfeld 17">
            <a:extLst>
              <a:ext uri="{FF2B5EF4-FFF2-40B4-BE49-F238E27FC236}">
                <a16:creationId xmlns:a16="http://schemas.microsoft.com/office/drawing/2014/main" id="{E2C95A0D-5232-4B78-8D51-9772C5080B48}"/>
              </a:ext>
            </a:extLst>
          </p:cNvPr>
          <p:cNvSpPr txBox="1"/>
          <p:nvPr/>
        </p:nvSpPr>
        <p:spPr>
          <a:xfrm>
            <a:off x="4153155" y="2369422"/>
            <a:ext cx="3874712" cy="369332"/>
          </a:xfrm>
          <a:prstGeom prst="rect">
            <a:avLst/>
          </a:prstGeom>
          <a:noFill/>
        </p:spPr>
        <p:txBody>
          <a:bodyPr wrap="square" rtlCol="0">
            <a:spAutoFit/>
          </a:bodyPr>
          <a:lstStyle/>
          <a:p>
            <a:r>
              <a:rPr lang="de-DE" dirty="0" err="1"/>
              <a:t>Resultados</a:t>
            </a:r>
            <a:r>
              <a:rPr lang="de-DE" dirty="0"/>
              <a:t> de </a:t>
            </a:r>
            <a:r>
              <a:rPr lang="de-DE" dirty="0" err="1"/>
              <a:t>ahora</a:t>
            </a:r>
            <a:r>
              <a:rPr lang="de-DE" dirty="0"/>
              <a:t>…en </a:t>
            </a:r>
            <a:r>
              <a:rPr lang="de-DE" dirty="0" err="1"/>
              <a:t>barras</a:t>
            </a:r>
            <a:r>
              <a:rPr lang="de-DE" dirty="0"/>
              <a:t>? </a:t>
            </a:r>
            <a:r>
              <a:rPr lang="de-DE" dirty="0" err="1"/>
              <a:t>Pie</a:t>
            </a:r>
            <a:r>
              <a:rPr lang="de-DE" dirty="0"/>
              <a:t>?</a:t>
            </a:r>
            <a:endParaRPr lang="en-US" dirty="0"/>
          </a:p>
        </p:txBody>
      </p:sp>
      <p:pic>
        <p:nvPicPr>
          <p:cNvPr id="19" name="Grafik 18">
            <a:extLst>
              <a:ext uri="{FF2B5EF4-FFF2-40B4-BE49-F238E27FC236}">
                <a16:creationId xmlns:a16="http://schemas.microsoft.com/office/drawing/2014/main" id="{F80F2D5C-C4F7-4F8B-B92E-4C0A45FC85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32839" y="4168881"/>
            <a:ext cx="1636628" cy="1746064"/>
          </a:xfrm>
          <a:prstGeom prst="rect">
            <a:avLst/>
          </a:prstGeom>
        </p:spPr>
      </p:pic>
      <p:pic>
        <p:nvPicPr>
          <p:cNvPr id="20" name="Marcador de contenido 4" descr="Imagen que contiene animal, blanco, pastel, negro&#10;&#10;Descripción generada automáticamente">
            <a:extLst>
              <a:ext uri="{FF2B5EF4-FFF2-40B4-BE49-F238E27FC236}">
                <a16:creationId xmlns:a16="http://schemas.microsoft.com/office/drawing/2014/main" id="{5013523A-9FFB-4172-82BE-2AB61B4FDF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55277" y="4252960"/>
            <a:ext cx="1710723" cy="1660016"/>
          </a:xfrm>
          <a:prstGeom prst="rect">
            <a:avLst/>
          </a:prstGeom>
        </p:spPr>
      </p:pic>
      <p:pic>
        <p:nvPicPr>
          <p:cNvPr id="21" name="Marcador de contenido 4">
            <a:extLst>
              <a:ext uri="{FF2B5EF4-FFF2-40B4-BE49-F238E27FC236}">
                <a16:creationId xmlns:a16="http://schemas.microsoft.com/office/drawing/2014/main" id="{73294352-E509-410F-943E-A1D01351F7C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32840" y="2369422"/>
            <a:ext cx="4133738" cy="1433235"/>
          </a:xfrm>
          <a:prstGeom prst="rect">
            <a:avLst/>
          </a:prstGeom>
        </p:spPr>
      </p:pic>
      <p:sp>
        <p:nvSpPr>
          <p:cNvPr id="22" name="Textfeld 21">
            <a:extLst>
              <a:ext uri="{FF2B5EF4-FFF2-40B4-BE49-F238E27FC236}">
                <a16:creationId xmlns:a16="http://schemas.microsoft.com/office/drawing/2014/main" id="{7075F462-E752-4F4F-B396-6B5F69BCF1E1}"/>
              </a:ext>
            </a:extLst>
          </p:cNvPr>
          <p:cNvSpPr txBox="1"/>
          <p:nvPr/>
        </p:nvSpPr>
        <p:spPr>
          <a:xfrm>
            <a:off x="5655277" y="3984215"/>
            <a:ext cx="1710723" cy="369332"/>
          </a:xfrm>
          <a:prstGeom prst="rect">
            <a:avLst/>
          </a:prstGeom>
          <a:solidFill>
            <a:schemeClr val="tx1"/>
          </a:solidFill>
        </p:spPr>
        <p:txBody>
          <a:bodyPr wrap="square" rtlCol="0">
            <a:spAutoFit/>
          </a:bodyPr>
          <a:lstStyle/>
          <a:p>
            <a:pPr algn="ctr"/>
            <a:r>
              <a:rPr lang="de-DE" dirty="0" err="1">
                <a:solidFill>
                  <a:schemeClr val="bg1"/>
                </a:solidFill>
              </a:rPr>
              <a:t>Tardrigrada</a:t>
            </a:r>
            <a:endParaRPr lang="en-US" dirty="0">
              <a:solidFill>
                <a:schemeClr val="bg1"/>
              </a:solidFill>
            </a:endParaRPr>
          </a:p>
        </p:txBody>
      </p:sp>
      <p:sp>
        <p:nvSpPr>
          <p:cNvPr id="23" name="Textfeld 22">
            <a:extLst>
              <a:ext uri="{FF2B5EF4-FFF2-40B4-BE49-F238E27FC236}">
                <a16:creationId xmlns:a16="http://schemas.microsoft.com/office/drawing/2014/main" id="{C21AB882-758C-43AD-A470-533455025E03}"/>
              </a:ext>
            </a:extLst>
          </p:cNvPr>
          <p:cNvSpPr txBox="1"/>
          <p:nvPr/>
        </p:nvSpPr>
        <p:spPr>
          <a:xfrm>
            <a:off x="3832839" y="2032523"/>
            <a:ext cx="4133738" cy="369332"/>
          </a:xfrm>
          <a:prstGeom prst="rect">
            <a:avLst/>
          </a:prstGeom>
          <a:solidFill>
            <a:schemeClr val="tx1"/>
          </a:solidFill>
        </p:spPr>
        <p:txBody>
          <a:bodyPr wrap="square" rtlCol="0">
            <a:spAutoFit/>
          </a:bodyPr>
          <a:lstStyle/>
          <a:p>
            <a:pPr algn="ctr"/>
            <a:r>
              <a:rPr lang="de-DE" dirty="0">
                <a:solidFill>
                  <a:schemeClr val="bg1"/>
                </a:solidFill>
              </a:rPr>
              <a:t>C</a:t>
            </a:r>
            <a:r>
              <a:rPr lang="en-US" dirty="0" err="1">
                <a:solidFill>
                  <a:schemeClr val="bg1"/>
                </a:solidFill>
              </a:rPr>
              <a:t>opepoda</a:t>
            </a:r>
            <a:endParaRPr lang="en-US" dirty="0">
              <a:solidFill>
                <a:schemeClr val="bg1"/>
              </a:solidFill>
            </a:endParaRPr>
          </a:p>
        </p:txBody>
      </p:sp>
      <p:sp>
        <p:nvSpPr>
          <p:cNvPr id="24" name="Textfeld 23">
            <a:extLst>
              <a:ext uri="{FF2B5EF4-FFF2-40B4-BE49-F238E27FC236}">
                <a16:creationId xmlns:a16="http://schemas.microsoft.com/office/drawing/2014/main" id="{F3C6A8E0-C2E4-4B26-ACE2-6D2E738FA457}"/>
              </a:ext>
            </a:extLst>
          </p:cNvPr>
          <p:cNvSpPr txBox="1"/>
          <p:nvPr/>
        </p:nvSpPr>
        <p:spPr>
          <a:xfrm>
            <a:off x="3852256" y="3976518"/>
            <a:ext cx="1617211" cy="369332"/>
          </a:xfrm>
          <a:prstGeom prst="rect">
            <a:avLst/>
          </a:prstGeom>
          <a:solidFill>
            <a:schemeClr val="tx1"/>
          </a:solidFill>
        </p:spPr>
        <p:txBody>
          <a:bodyPr wrap="square" rtlCol="0">
            <a:spAutoFit/>
          </a:bodyPr>
          <a:lstStyle/>
          <a:p>
            <a:pPr algn="ctr"/>
            <a:r>
              <a:rPr lang="de-DE" dirty="0">
                <a:solidFill>
                  <a:schemeClr val="bg1"/>
                </a:solidFill>
              </a:rPr>
              <a:t>C</a:t>
            </a:r>
            <a:r>
              <a:rPr lang="en-US" dirty="0" err="1">
                <a:solidFill>
                  <a:schemeClr val="bg1"/>
                </a:solidFill>
              </a:rPr>
              <a:t>hironomidae</a:t>
            </a:r>
            <a:endParaRPr lang="en-US" dirty="0">
              <a:solidFill>
                <a:schemeClr val="bg1"/>
              </a:solidFill>
            </a:endParaRPr>
          </a:p>
        </p:txBody>
      </p:sp>
      <p:sp>
        <p:nvSpPr>
          <p:cNvPr id="25" name="Rechteck 24">
            <a:extLst>
              <a:ext uri="{FF2B5EF4-FFF2-40B4-BE49-F238E27FC236}">
                <a16:creationId xmlns:a16="http://schemas.microsoft.com/office/drawing/2014/main" id="{E8967FB2-9CB3-4D6F-8E38-3F0A7F19E4DC}"/>
              </a:ext>
            </a:extLst>
          </p:cNvPr>
          <p:cNvSpPr/>
          <p:nvPr/>
        </p:nvSpPr>
        <p:spPr>
          <a:xfrm>
            <a:off x="4304581" y="1596832"/>
            <a:ext cx="6098041" cy="369332"/>
          </a:xfrm>
          <a:prstGeom prst="rect">
            <a:avLst/>
          </a:prstGeom>
        </p:spPr>
        <p:txBody>
          <a:bodyPr wrap="square">
            <a:spAutoFit/>
          </a:bodyPr>
          <a:lstStyle/>
          <a:p>
            <a:pPr algn="ctr"/>
            <a:r>
              <a:rPr lang="en-US" dirty="0"/>
              <a:t>Plankton and </a:t>
            </a:r>
            <a:r>
              <a:rPr lang="en-US" dirty="0" err="1"/>
              <a:t>microinvertebrate</a:t>
            </a:r>
            <a:r>
              <a:rPr lang="en-US" dirty="0"/>
              <a:t> communities increase</a:t>
            </a:r>
          </a:p>
        </p:txBody>
      </p:sp>
      <p:pic>
        <p:nvPicPr>
          <p:cNvPr id="26" name="Marcador de contenido 4">
            <a:extLst>
              <a:ext uri="{FF2B5EF4-FFF2-40B4-BE49-F238E27FC236}">
                <a16:creationId xmlns:a16="http://schemas.microsoft.com/office/drawing/2014/main" id="{B33AFC84-6A7D-4D6F-93E5-B817D944B11C}"/>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551811" y="4353547"/>
            <a:ext cx="2523190" cy="1551688"/>
          </a:xfrm>
          <a:prstGeom prst="rect">
            <a:avLst/>
          </a:prstGeom>
        </p:spPr>
      </p:pic>
      <p:sp>
        <p:nvSpPr>
          <p:cNvPr id="27" name="Textfeld 26">
            <a:extLst>
              <a:ext uri="{FF2B5EF4-FFF2-40B4-BE49-F238E27FC236}">
                <a16:creationId xmlns:a16="http://schemas.microsoft.com/office/drawing/2014/main" id="{0E83257A-9681-49E7-948D-A9CB1F1E1B5E}"/>
              </a:ext>
            </a:extLst>
          </p:cNvPr>
          <p:cNvSpPr txBox="1"/>
          <p:nvPr/>
        </p:nvSpPr>
        <p:spPr>
          <a:xfrm>
            <a:off x="10260813" y="3987675"/>
            <a:ext cx="1706198" cy="369332"/>
          </a:xfrm>
          <a:prstGeom prst="rect">
            <a:avLst/>
          </a:prstGeom>
          <a:solidFill>
            <a:schemeClr val="tx1"/>
          </a:solidFill>
        </p:spPr>
        <p:txBody>
          <a:bodyPr wrap="square" rtlCol="0">
            <a:spAutoFit/>
          </a:bodyPr>
          <a:lstStyle/>
          <a:p>
            <a:pPr algn="ctr"/>
            <a:r>
              <a:rPr lang="de-DE" dirty="0">
                <a:solidFill>
                  <a:schemeClr val="bg1"/>
                </a:solidFill>
              </a:rPr>
              <a:t>Ostracoda</a:t>
            </a:r>
            <a:endParaRPr lang="en-US" dirty="0">
              <a:solidFill>
                <a:schemeClr val="bg1"/>
              </a:solidFill>
            </a:endParaRPr>
          </a:p>
        </p:txBody>
      </p:sp>
      <p:pic>
        <p:nvPicPr>
          <p:cNvPr id="28" name="Grafik 27">
            <a:extLst>
              <a:ext uri="{FF2B5EF4-FFF2-40B4-BE49-F238E27FC236}">
                <a16:creationId xmlns:a16="http://schemas.microsoft.com/office/drawing/2014/main" id="{94D81596-6F11-4142-92E8-B2CECA8D688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207364" y="2363755"/>
            <a:ext cx="1364723" cy="1443463"/>
          </a:xfrm>
          <a:prstGeom prst="rect">
            <a:avLst/>
          </a:prstGeom>
        </p:spPr>
      </p:pic>
      <p:pic>
        <p:nvPicPr>
          <p:cNvPr id="31" name="Grafik 30">
            <a:extLst>
              <a:ext uri="{FF2B5EF4-FFF2-40B4-BE49-F238E27FC236}">
                <a16:creationId xmlns:a16="http://schemas.microsoft.com/office/drawing/2014/main" id="{87341F04-5F33-4DC2-ABA6-17FBCD68BD4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36578" y="2399588"/>
            <a:ext cx="1648460" cy="1383170"/>
          </a:xfrm>
          <a:prstGeom prst="rect">
            <a:avLst/>
          </a:prstGeom>
        </p:spPr>
      </p:pic>
      <p:sp>
        <p:nvSpPr>
          <p:cNvPr id="32" name="Textfeld 31">
            <a:extLst>
              <a:ext uri="{FF2B5EF4-FFF2-40B4-BE49-F238E27FC236}">
                <a16:creationId xmlns:a16="http://schemas.microsoft.com/office/drawing/2014/main" id="{56BE9F1A-D9FC-48A9-8A75-31180499DFAD}"/>
              </a:ext>
            </a:extLst>
          </p:cNvPr>
          <p:cNvSpPr txBox="1"/>
          <p:nvPr/>
        </p:nvSpPr>
        <p:spPr>
          <a:xfrm>
            <a:off x="8207365" y="2026554"/>
            <a:ext cx="1367166" cy="381037"/>
          </a:xfrm>
          <a:prstGeom prst="rect">
            <a:avLst/>
          </a:prstGeom>
          <a:solidFill>
            <a:schemeClr val="tx1"/>
          </a:solidFill>
        </p:spPr>
        <p:txBody>
          <a:bodyPr wrap="square" rtlCol="0">
            <a:spAutoFit/>
          </a:bodyPr>
          <a:lstStyle/>
          <a:p>
            <a:pPr algn="ctr"/>
            <a:r>
              <a:rPr lang="de-DE" dirty="0" err="1">
                <a:solidFill>
                  <a:schemeClr val="bg1"/>
                </a:solidFill>
              </a:rPr>
              <a:t>Rotifera</a:t>
            </a:r>
            <a:endParaRPr lang="en-US" dirty="0">
              <a:solidFill>
                <a:schemeClr val="bg1"/>
              </a:solidFill>
            </a:endParaRPr>
          </a:p>
        </p:txBody>
      </p:sp>
      <p:sp>
        <p:nvSpPr>
          <p:cNvPr id="30" name="Textfeld 29">
            <a:extLst>
              <a:ext uri="{FF2B5EF4-FFF2-40B4-BE49-F238E27FC236}">
                <a16:creationId xmlns:a16="http://schemas.microsoft.com/office/drawing/2014/main" id="{C45A60F3-E4A9-496D-9C22-D519297E149F}"/>
              </a:ext>
            </a:extLst>
          </p:cNvPr>
          <p:cNvSpPr txBox="1"/>
          <p:nvPr/>
        </p:nvSpPr>
        <p:spPr>
          <a:xfrm>
            <a:off x="9836579" y="2026920"/>
            <a:ext cx="1648460" cy="369332"/>
          </a:xfrm>
          <a:prstGeom prst="rect">
            <a:avLst/>
          </a:prstGeom>
          <a:solidFill>
            <a:schemeClr val="tx1"/>
          </a:solidFill>
        </p:spPr>
        <p:txBody>
          <a:bodyPr wrap="square" rtlCol="0">
            <a:spAutoFit/>
          </a:bodyPr>
          <a:lstStyle/>
          <a:p>
            <a:pPr algn="ctr"/>
            <a:r>
              <a:rPr lang="de-DE" dirty="0" err="1">
                <a:solidFill>
                  <a:schemeClr val="bg1"/>
                </a:solidFill>
              </a:rPr>
              <a:t>Cladocera</a:t>
            </a:r>
            <a:endParaRPr lang="en-US" dirty="0">
              <a:solidFill>
                <a:schemeClr val="bg1"/>
              </a:solidFill>
            </a:endParaRPr>
          </a:p>
        </p:txBody>
      </p:sp>
      <p:pic>
        <p:nvPicPr>
          <p:cNvPr id="34" name="Grafik 33">
            <a:extLst>
              <a:ext uri="{FF2B5EF4-FFF2-40B4-BE49-F238E27FC236}">
                <a16:creationId xmlns:a16="http://schemas.microsoft.com/office/drawing/2014/main" id="{AA7465B6-CA4F-48BE-B41E-5C7CD9FBF3B8}"/>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a:ext>
            </a:extLst>
          </a:blip>
          <a:srcRect l="19101" t="21907" r="32819" b="20865"/>
          <a:stretch/>
        </p:blipFill>
        <p:spPr>
          <a:xfrm>
            <a:off x="10260812" y="4353547"/>
            <a:ext cx="1706198" cy="1523120"/>
          </a:xfrm>
          <a:prstGeom prst="rect">
            <a:avLst/>
          </a:prstGeom>
        </p:spPr>
      </p:pic>
      <p:sp>
        <p:nvSpPr>
          <p:cNvPr id="35" name="Textfeld 34">
            <a:extLst>
              <a:ext uri="{FF2B5EF4-FFF2-40B4-BE49-F238E27FC236}">
                <a16:creationId xmlns:a16="http://schemas.microsoft.com/office/drawing/2014/main" id="{F1C70131-4CC7-442D-B95F-1FCDB7FBCFDB}"/>
              </a:ext>
            </a:extLst>
          </p:cNvPr>
          <p:cNvSpPr txBox="1"/>
          <p:nvPr/>
        </p:nvSpPr>
        <p:spPr>
          <a:xfrm>
            <a:off x="7551811" y="3987675"/>
            <a:ext cx="2523190" cy="369332"/>
          </a:xfrm>
          <a:prstGeom prst="rect">
            <a:avLst/>
          </a:prstGeom>
          <a:solidFill>
            <a:schemeClr val="tx1"/>
          </a:solidFill>
        </p:spPr>
        <p:txBody>
          <a:bodyPr wrap="square" rtlCol="0">
            <a:spAutoFit/>
          </a:bodyPr>
          <a:lstStyle/>
          <a:p>
            <a:pPr algn="ctr"/>
            <a:r>
              <a:rPr lang="de-DE" dirty="0" err="1">
                <a:solidFill>
                  <a:schemeClr val="bg1"/>
                </a:solidFill>
              </a:rPr>
              <a:t>Chaoboridae</a:t>
            </a:r>
            <a:endParaRPr lang="en-US" dirty="0">
              <a:solidFill>
                <a:schemeClr val="bg1"/>
              </a:solidFill>
            </a:endParaRPr>
          </a:p>
        </p:txBody>
      </p:sp>
      <p:sp>
        <p:nvSpPr>
          <p:cNvPr id="36" name="Textfeld 35">
            <a:extLst>
              <a:ext uri="{FF2B5EF4-FFF2-40B4-BE49-F238E27FC236}">
                <a16:creationId xmlns:a16="http://schemas.microsoft.com/office/drawing/2014/main" id="{170CB2A9-392F-4327-BAB9-FD2D68D2EE49}"/>
              </a:ext>
            </a:extLst>
          </p:cNvPr>
          <p:cNvSpPr txBox="1"/>
          <p:nvPr/>
        </p:nvSpPr>
        <p:spPr>
          <a:xfrm>
            <a:off x="10622739" y="5879450"/>
            <a:ext cx="2374900" cy="246221"/>
          </a:xfrm>
          <a:prstGeom prst="rect">
            <a:avLst/>
          </a:prstGeom>
          <a:noFill/>
        </p:spPr>
        <p:txBody>
          <a:bodyPr wrap="square" rtlCol="0">
            <a:spAutoFit/>
          </a:bodyPr>
          <a:lstStyle/>
          <a:p>
            <a:r>
              <a:rPr lang="de-DE" sz="1000" i="1" dirty="0"/>
              <a:t>Images: M. Bonilla, 2019</a:t>
            </a:r>
            <a:endParaRPr lang="en-US" sz="1000" i="1" dirty="0"/>
          </a:p>
        </p:txBody>
      </p:sp>
      <p:sp>
        <p:nvSpPr>
          <p:cNvPr id="37" name="Pfeil: nach rechts 36">
            <a:extLst>
              <a:ext uri="{FF2B5EF4-FFF2-40B4-BE49-F238E27FC236}">
                <a16:creationId xmlns:a16="http://schemas.microsoft.com/office/drawing/2014/main" id="{3C6FA048-C2BC-4EF1-9F30-E4711D7AEE83}"/>
              </a:ext>
            </a:extLst>
          </p:cNvPr>
          <p:cNvSpPr/>
          <p:nvPr/>
        </p:nvSpPr>
        <p:spPr>
          <a:xfrm>
            <a:off x="3077474" y="1597614"/>
            <a:ext cx="1648459" cy="369332"/>
          </a:xfrm>
          <a:prstGeom prst="rightArrow">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571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8C40D-7BDD-42FD-8D7E-404673AD3EDE}"/>
              </a:ext>
            </a:extLst>
          </p:cNvPr>
          <p:cNvSpPr>
            <a:spLocks noGrp="1"/>
          </p:cNvSpPr>
          <p:nvPr>
            <p:ph type="title"/>
          </p:nvPr>
        </p:nvSpPr>
        <p:spPr/>
        <p:txBody>
          <a:bodyPr/>
          <a:lstStyle/>
          <a:p>
            <a:r>
              <a:rPr lang="de-DE" dirty="0" err="1"/>
              <a:t>Commencing</a:t>
            </a:r>
            <a:r>
              <a:rPr lang="de-DE" dirty="0"/>
              <a:t> </a:t>
            </a:r>
            <a:r>
              <a:rPr lang="de-DE" dirty="0" err="1"/>
              <a:t>transition</a:t>
            </a:r>
            <a:r>
              <a:rPr lang="de-DE" dirty="0"/>
              <a:t> </a:t>
            </a:r>
            <a:r>
              <a:rPr lang="de-DE" dirty="0" err="1"/>
              <a:t>to</a:t>
            </a:r>
            <a:r>
              <a:rPr lang="de-DE" dirty="0"/>
              <a:t> a </a:t>
            </a:r>
            <a:r>
              <a:rPr lang="de-DE" dirty="0" err="1"/>
              <a:t>terrestrial</a:t>
            </a:r>
            <a:r>
              <a:rPr lang="de-DE" dirty="0"/>
              <a:t> </a:t>
            </a:r>
            <a:r>
              <a:rPr lang="de-DE" dirty="0" err="1"/>
              <a:t>habitat</a:t>
            </a:r>
            <a:endParaRPr lang="en-US" dirty="0"/>
          </a:p>
        </p:txBody>
      </p:sp>
      <p:pic>
        <p:nvPicPr>
          <p:cNvPr id="4" name="Inhaltsplatzhalter 4">
            <a:extLst>
              <a:ext uri="{FF2B5EF4-FFF2-40B4-BE49-F238E27FC236}">
                <a16:creationId xmlns:a16="http://schemas.microsoft.com/office/drawing/2014/main" id="{AC28EF6E-3CA5-43C6-BA19-B3DA31BEDCA9}"/>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23900" y="2057330"/>
            <a:ext cx="5150272" cy="3862705"/>
          </a:xfrm>
        </p:spPr>
      </p:pic>
      <p:pic>
        <p:nvPicPr>
          <p:cNvPr id="6" name="Grafik 5">
            <a:extLst>
              <a:ext uri="{FF2B5EF4-FFF2-40B4-BE49-F238E27FC236}">
                <a16:creationId xmlns:a16="http://schemas.microsoft.com/office/drawing/2014/main" id="{FB177864-C773-459A-8CDE-EA03A899ED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999820" y="2552640"/>
            <a:ext cx="3847633" cy="2885725"/>
          </a:xfrm>
          <a:prstGeom prst="rect">
            <a:avLst/>
          </a:prstGeom>
        </p:spPr>
      </p:pic>
      <p:pic>
        <p:nvPicPr>
          <p:cNvPr id="7" name="Inhaltsplatzhalter 4">
            <a:extLst>
              <a:ext uri="{FF2B5EF4-FFF2-40B4-BE49-F238E27FC236}">
                <a16:creationId xmlns:a16="http://schemas.microsoft.com/office/drawing/2014/main" id="{D9DDF2BF-C5F1-4634-ADA1-6FDD9683BED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9111" b="17043"/>
          <a:stretch/>
        </p:blipFill>
        <p:spPr>
          <a:xfrm rot="5400000">
            <a:off x="5249952" y="2930005"/>
            <a:ext cx="3847631" cy="2130996"/>
          </a:xfrm>
          <a:prstGeom prst="rect">
            <a:avLst/>
          </a:prstGeom>
        </p:spPr>
      </p:pic>
      <p:sp>
        <p:nvSpPr>
          <p:cNvPr id="8" name="Textfeld 7">
            <a:extLst>
              <a:ext uri="{FF2B5EF4-FFF2-40B4-BE49-F238E27FC236}">
                <a16:creationId xmlns:a16="http://schemas.microsoft.com/office/drawing/2014/main" id="{EB7F06AF-EEAC-468D-A85E-4A2FEF02755B}"/>
              </a:ext>
            </a:extLst>
          </p:cNvPr>
          <p:cNvSpPr txBox="1"/>
          <p:nvPr/>
        </p:nvSpPr>
        <p:spPr>
          <a:xfrm>
            <a:off x="571500" y="1321356"/>
            <a:ext cx="10782300" cy="646331"/>
          </a:xfrm>
          <a:prstGeom prst="rect">
            <a:avLst/>
          </a:prstGeom>
          <a:noFill/>
        </p:spPr>
        <p:txBody>
          <a:bodyPr wrap="square" rtlCol="0">
            <a:spAutoFit/>
          </a:bodyPr>
          <a:lstStyle/>
          <a:p>
            <a:pPr marL="285750" indent="-285750">
              <a:buFont typeface="Courier New" panose="02070309020205020404" pitchFamily="49" charset="0"/>
              <a:buChar char="o"/>
            </a:pPr>
            <a:r>
              <a:rPr lang="en-US" dirty="0"/>
              <a:t>First plants colonizing: Poaceae, </a:t>
            </a:r>
            <a:r>
              <a:rPr lang="en-US" dirty="0" err="1"/>
              <a:t>Amarantaceae</a:t>
            </a:r>
            <a:r>
              <a:rPr lang="en-US" dirty="0"/>
              <a:t> and Fabaceae</a:t>
            </a:r>
          </a:p>
          <a:p>
            <a:pPr marL="285750" indent="-285750">
              <a:buFont typeface="Courier New" panose="02070309020205020404" pitchFamily="49" charset="0"/>
              <a:buChar char="o"/>
            </a:pPr>
            <a:r>
              <a:rPr lang="en-US" dirty="0"/>
              <a:t>Abundant spiders and beetles from different species colonized cracks in the dry sediment </a:t>
            </a:r>
          </a:p>
        </p:txBody>
      </p:sp>
      <p:sp>
        <p:nvSpPr>
          <p:cNvPr id="9" name="Textfeld 8">
            <a:extLst>
              <a:ext uri="{FF2B5EF4-FFF2-40B4-BE49-F238E27FC236}">
                <a16:creationId xmlns:a16="http://schemas.microsoft.com/office/drawing/2014/main" id="{E221C2E6-2198-4A22-8B40-B0CF355B7CFF}"/>
              </a:ext>
            </a:extLst>
          </p:cNvPr>
          <p:cNvSpPr txBox="1"/>
          <p:nvPr/>
        </p:nvSpPr>
        <p:spPr>
          <a:xfrm>
            <a:off x="8763439" y="5936374"/>
            <a:ext cx="2689845" cy="276999"/>
          </a:xfrm>
          <a:prstGeom prst="rect">
            <a:avLst/>
          </a:prstGeom>
          <a:noFill/>
        </p:spPr>
        <p:txBody>
          <a:bodyPr wrap="square" rtlCol="0">
            <a:spAutoFit/>
          </a:bodyPr>
          <a:lstStyle/>
          <a:p>
            <a:pPr algn="r"/>
            <a:r>
              <a:rPr lang="de-DE" sz="1200" i="1" dirty="0"/>
              <a:t>Images: L. Pérez, 2019</a:t>
            </a:r>
            <a:endParaRPr lang="en-US" sz="1200" i="1" dirty="0"/>
          </a:p>
        </p:txBody>
      </p:sp>
    </p:spTree>
    <p:extLst>
      <p:ext uri="{BB962C8B-B14F-4D97-AF65-F5344CB8AC3E}">
        <p14:creationId xmlns:p14="http://schemas.microsoft.com/office/powerpoint/2010/main" val="2292453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8E7F6619-DF04-4AAA-92B3-05B3B1826749}"/>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21842" b="-1"/>
          <a:stretch/>
        </p:blipFill>
        <p:spPr>
          <a:xfrm>
            <a:off x="-1" y="0"/>
            <a:ext cx="12192001" cy="6857999"/>
          </a:xfrm>
        </p:spPr>
      </p:pic>
      <p:sp>
        <p:nvSpPr>
          <p:cNvPr id="2" name="Titel 1">
            <a:extLst>
              <a:ext uri="{FF2B5EF4-FFF2-40B4-BE49-F238E27FC236}">
                <a16:creationId xmlns:a16="http://schemas.microsoft.com/office/drawing/2014/main" id="{6425D152-E1BB-4499-8140-CD4E7E2160B2}"/>
              </a:ext>
            </a:extLst>
          </p:cNvPr>
          <p:cNvSpPr>
            <a:spLocks noGrp="1"/>
          </p:cNvSpPr>
          <p:nvPr>
            <p:ph type="title"/>
          </p:nvPr>
        </p:nvSpPr>
        <p:spPr>
          <a:xfrm>
            <a:off x="590388" y="1916497"/>
            <a:ext cx="11487312" cy="1325563"/>
          </a:xfrm>
        </p:spPr>
        <p:txBody>
          <a:bodyPr>
            <a:noAutofit/>
          </a:bodyPr>
          <a:lstStyle/>
          <a:p>
            <a:pPr algn="ctr"/>
            <a:r>
              <a:rPr lang="de-DE" dirty="0" err="1"/>
              <a:t>How</a:t>
            </a:r>
            <a:r>
              <a:rPr lang="de-DE" dirty="0"/>
              <a:t> </a:t>
            </a:r>
            <a:r>
              <a:rPr lang="de-DE" dirty="0" err="1"/>
              <a:t>are</a:t>
            </a:r>
            <a:r>
              <a:rPr lang="de-DE" dirty="0"/>
              <a:t> rapid </a:t>
            </a:r>
            <a:r>
              <a:rPr lang="de-DE" dirty="0" err="1"/>
              <a:t>lake</a:t>
            </a:r>
            <a:r>
              <a:rPr lang="de-DE" dirty="0"/>
              <a:t> </a:t>
            </a:r>
            <a:r>
              <a:rPr lang="de-DE" dirty="0" err="1"/>
              <a:t>drainages</a:t>
            </a:r>
            <a:r>
              <a:rPr lang="de-DE" dirty="0"/>
              <a:t> (</a:t>
            </a:r>
            <a:r>
              <a:rPr lang="de-DE" dirty="0" err="1"/>
              <a:t>lake</a:t>
            </a:r>
            <a:r>
              <a:rPr lang="de-DE" dirty="0"/>
              <a:t> </a:t>
            </a:r>
            <a:r>
              <a:rPr lang="de-DE" dirty="0" err="1"/>
              <a:t>level</a:t>
            </a:r>
            <a:r>
              <a:rPr lang="de-DE" dirty="0"/>
              <a:t> </a:t>
            </a:r>
            <a:r>
              <a:rPr lang="de-DE" dirty="0" err="1"/>
              <a:t>decreases</a:t>
            </a:r>
            <a:r>
              <a:rPr lang="de-DE" dirty="0"/>
              <a:t>) </a:t>
            </a:r>
            <a:r>
              <a:rPr lang="de-DE" dirty="0" err="1"/>
              <a:t>archived</a:t>
            </a:r>
            <a:r>
              <a:rPr lang="de-DE" dirty="0"/>
              <a:t> in </a:t>
            </a:r>
            <a:r>
              <a:rPr lang="de-DE" dirty="0" err="1"/>
              <a:t>lake</a:t>
            </a:r>
            <a:r>
              <a:rPr lang="de-DE" dirty="0"/>
              <a:t> sediments in </a:t>
            </a:r>
            <a:r>
              <a:rPr lang="de-DE" dirty="0" err="1"/>
              <a:t>the</a:t>
            </a:r>
            <a:r>
              <a:rPr lang="de-DE" dirty="0"/>
              <a:t> Lacandon Forest?</a:t>
            </a:r>
            <a:endParaRPr lang="en-US" dirty="0"/>
          </a:p>
        </p:txBody>
      </p:sp>
    </p:spTree>
    <p:extLst>
      <p:ext uri="{BB962C8B-B14F-4D97-AF65-F5344CB8AC3E}">
        <p14:creationId xmlns:p14="http://schemas.microsoft.com/office/powerpoint/2010/main" val="1360998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25D152-E1BB-4499-8140-CD4E7E2160B2}"/>
              </a:ext>
            </a:extLst>
          </p:cNvPr>
          <p:cNvSpPr>
            <a:spLocks noGrp="1"/>
          </p:cNvSpPr>
          <p:nvPr>
            <p:ph type="title"/>
          </p:nvPr>
        </p:nvSpPr>
        <p:spPr>
          <a:xfrm>
            <a:off x="838200" y="365125"/>
            <a:ext cx="10946130" cy="948849"/>
          </a:xfrm>
        </p:spPr>
        <p:txBody>
          <a:bodyPr>
            <a:normAutofit fontScale="90000"/>
          </a:bodyPr>
          <a:lstStyle/>
          <a:p>
            <a:r>
              <a:rPr lang="de-DE" dirty="0" err="1"/>
              <a:t>Results</a:t>
            </a:r>
            <a:r>
              <a:rPr lang="de-DE" dirty="0"/>
              <a:t>: </a:t>
            </a:r>
            <a:r>
              <a:rPr lang="de-DE" dirty="0" err="1"/>
              <a:t>Stratigraphy</a:t>
            </a:r>
            <a:r>
              <a:rPr lang="de-DE" dirty="0"/>
              <a:t> and </a:t>
            </a:r>
            <a:r>
              <a:rPr lang="de-DE" dirty="0" err="1"/>
              <a:t>facies</a:t>
            </a:r>
            <a:r>
              <a:rPr lang="de-DE" dirty="0"/>
              <a:t> analysis </a:t>
            </a:r>
            <a:r>
              <a:rPr lang="de-DE" dirty="0" err="1"/>
              <a:t>of</a:t>
            </a:r>
            <a:r>
              <a:rPr lang="de-DE" dirty="0"/>
              <a:t> </a:t>
            </a:r>
            <a:r>
              <a:rPr lang="de-DE" dirty="0" err="1"/>
              <a:t>exposed</a:t>
            </a:r>
            <a:r>
              <a:rPr lang="de-DE" dirty="0"/>
              <a:t> </a:t>
            </a:r>
            <a:r>
              <a:rPr lang="de-DE" dirty="0" err="1"/>
              <a:t>lake</a:t>
            </a:r>
            <a:r>
              <a:rPr lang="de-DE" dirty="0"/>
              <a:t> </a:t>
            </a:r>
            <a:r>
              <a:rPr lang="de-DE" dirty="0" err="1"/>
              <a:t>sediment</a:t>
            </a:r>
            <a:r>
              <a:rPr lang="de-DE" dirty="0"/>
              <a:t> </a:t>
            </a:r>
            <a:r>
              <a:rPr lang="de-DE" dirty="0" err="1"/>
              <a:t>profiles</a:t>
            </a:r>
            <a:r>
              <a:rPr lang="de-DE" dirty="0"/>
              <a:t> in Lake Tzibaná</a:t>
            </a:r>
            <a:endParaRPr lang="en-US" dirty="0"/>
          </a:p>
        </p:txBody>
      </p:sp>
      <p:pic>
        <p:nvPicPr>
          <p:cNvPr id="7" name="Inhaltsplatzhalter 4">
            <a:extLst>
              <a:ext uri="{FF2B5EF4-FFF2-40B4-BE49-F238E27FC236}">
                <a16:creationId xmlns:a16="http://schemas.microsoft.com/office/drawing/2014/main" id="{487E22C4-E933-4F99-89B4-D1F7EC4A9CB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059929" y="2148364"/>
            <a:ext cx="4511674" cy="3383756"/>
          </a:xfrm>
        </p:spPr>
      </p:pic>
      <p:pic>
        <p:nvPicPr>
          <p:cNvPr id="8" name="Imagen 3">
            <a:extLst>
              <a:ext uri="{FF2B5EF4-FFF2-40B4-BE49-F238E27FC236}">
                <a16:creationId xmlns:a16="http://schemas.microsoft.com/office/drawing/2014/main" id="{88B1E3FD-1CBA-40D8-8820-693B5BD7A478}"/>
              </a:ext>
            </a:extLst>
          </p:cNvPr>
          <p:cNvPicPr/>
          <p:nvPr/>
        </p:nvPicPr>
        <p:blipFill>
          <a:blip r:embed="rId3" cstate="print">
            <a:extLst>
              <a:ext uri="{28A0092B-C50C-407E-A947-70E740481C1C}">
                <a14:useLocalDpi xmlns:a14="http://schemas.microsoft.com/office/drawing/2010/main"/>
              </a:ext>
            </a:extLst>
          </a:blip>
          <a:stretch>
            <a:fillRect/>
          </a:stretch>
        </p:blipFill>
        <p:spPr>
          <a:xfrm>
            <a:off x="971549" y="1359694"/>
            <a:ext cx="5955031" cy="4812506"/>
          </a:xfrm>
          <a:prstGeom prst="rect">
            <a:avLst/>
          </a:prstGeom>
        </p:spPr>
      </p:pic>
      <p:sp>
        <p:nvSpPr>
          <p:cNvPr id="9" name="Rechteck 8">
            <a:extLst>
              <a:ext uri="{FF2B5EF4-FFF2-40B4-BE49-F238E27FC236}">
                <a16:creationId xmlns:a16="http://schemas.microsoft.com/office/drawing/2014/main" id="{209CF2BE-5737-40ED-B2F7-B5C1E55D87AE}"/>
              </a:ext>
            </a:extLst>
          </p:cNvPr>
          <p:cNvSpPr/>
          <p:nvPr/>
        </p:nvSpPr>
        <p:spPr>
          <a:xfrm>
            <a:off x="7863390" y="1647587"/>
            <a:ext cx="3270511" cy="369332"/>
          </a:xfrm>
          <a:prstGeom prst="rect">
            <a:avLst/>
          </a:prstGeom>
        </p:spPr>
        <p:txBody>
          <a:bodyPr wrap="none">
            <a:spAutoFit/>
          </a:bodyPr>
          <a:lstStyle/>
          <a:p>
            <a:r>
              <a:rPr lang="de-DE" dirty="0" err="1"/>
              <a:t>Past</a:t>
            </a:r>
            <a:r>
              <a:rPr lang="de-DE" dirty="0"/>
              <a:t> abrupt </a:t>
            </a:r>
            <a:r>
              <a:rPr lang="de-DE" dirty="0" err="1"/>
              <a:t>lake</a:t>
            </a:r>
            <a:r>
              <a:rPr lang="de-DE" dirty="0"/>
              <a:t> </a:t>
            </a:r>
            <a:r>
              <a:rPr lang="de-DE" dirty="0" err="1"/>
              <a:t>level</a:t>
            </a:r>
            <a:r>
              <a:rPr lang="de-DE" dirty="0"/>
              <a:t> </a:t>
            </a:r>
            <a:r>
              <a:rPr lang="de-DE" dirty="0" err="1"/>
              <a:t>decreases</a:t>
            </a:r>
            <a:r>
              <a:rPr lang="de-DE" dirty="0"/>
              <a:t>?</a:t>
            </a:r>
            <a:endParaRPr lang="en-US" dirty="0"/>
          </a:p>
        </p:txBody>
      </p:sp>
      <p:sp>
        <p:nvSpPr>
          <p:cNvPr id="10" name="Textfeld 9">
            <a:extLst>
              <a:ext uri="{FF2B5EF4-FFF2-40B4-BE49-F238E27FC236}">
                <a16:creationId xmlns:a16="http://schemas.microsoft.com/office/drawing/2014/main" id="{E11ACDC0-EB03-4B7C-A2D3-6EB6790896B3}"/>
              </a:ext>
            </a:extLst>
          </p:cNvPr>
          <p:cNvSpPr txBox="1"/>
          <p:nvPr/>
        </p:nvSpPr>
        <p:spPr>
          <a:xfrm>
            <a:off x="9971182" y="5532120"/>
            <a:ext cx="1734122" cy="276999"/>
          </a:xfrm>
          <a:prstGeom prst="rect">
            <a:avLst/>
          </a:prstGeom>
          <a:noFill/>
        </p:spPr>
        <p:txBody>
          <a:bodyPr wrap="square" rtlCol="0">
            <a:spAutoFit/>
          </a:bodyPr>
          <a:lstStyle/>
          <a:p>
            <a:r>
              <a:rPr lang="de-DE" sz="1200" i="1" dirty="0"/>
              <a:t>(Martínez et al. in </a:t>
            </a:r>
            <a:r>
              <a:rPr lang="de-DE" sz="1200" i="1" dirty="0" err="1"/>
              <a:t>prep</a:t>
            </a:r>
            <a:r>
              <a:rPr lang="de-DE" sz="1200" i="1" dirty="0"/>
              <a:t>.)</a:t>
            </a:r>
            <a:endParaRPr lang="en-US" sz="1200" i="1" dirty="0"/>
          </a:p>
        </p:txBody>
      </p:sp>
      <p:sp>
        <p:nvSpPr>
          <p:cNvPr id="11" name="Pfeil: nach rechts 10">
            <a:extLst>
              <a:ext uri="{FF2B5EF4-FFF2-40B4-BE49-F238E27FC236}">
                <a16:creationId xmlns:a16="http://schemas.microsoft.com/office/drawing/2014/main" id="{30A05F16-0610-40C6-96B1-DBBAED77A80F}"/>
              </a:ext>
            </a:extLst>
          </p:cNvPr>
          <p:cNvSpPr/>
          <p:nvPr/>
        </p:nvSpPr>
        <p:spPr>
          <a:xfrm>
            <a:off x="148590" y="5417820"/>
            <a:ext cx="811529" cy="459879"/>
          </a:xfrm>
          <a:prstGeom prst="rightArrow">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223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130BC50D-FCDC-45D6-A3B6-37D6F9B3245C}"/>
              </a:ext>
            </a:extLst>
          </p:cNvPr>
          <p:cNvSpPr/>
          <p:nvPr/>
        </p:nvSpPr>
        <p:spPr>
          <a:xfrm>
            <a:off x="0" y="0"/>
            <a:ext cx="121745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p:cNvSpPr txBox="1"/>
          <p:nvPr/>
        </p:nvSpPr>
        <p:spPr>
          <a:xfrm>
            <a:off x="214299" y="1536211"/>
            <a:ext cx="1037079" cy="830997"/>
          </a:xfrm>
          <a:prstGeom prst="rect">
            <a:avLst/>
          </a:prstGeom>
          <a:noFill/>
        </p:spPr>
        <p:txBody>
          <a:bodyPr wrap="none" rtlCol="0">
            <a:spAutoFit/>
          </a:bodyPr>
          <a:lstStyle/>
          <a:p>
            <a:r>
              <a:rPr lang="es-MX" sz="2400" b="1" dirty="0"/>
              <a:t>Facies:</a:t>
            </a:r>
          </a:p>
          <a:p>
            <a:endParaRPr lang="es-MX" sz="2400" b="1" dirty="0"/>
          </a:p>
        </p:txBody>
      </p:sp>
      <p:sp>
        <p:nvSpPr>
          <p:cNvPr id="9" name="CuadroTexto 8"/>
          <p:cNvSpPr txBox="1"/>
          <p:nvPr/>
        </p:nvSpPr>
        <p:spPr>
          <a:xfrm>
            <a:off x="189281" y="2206756"/>
            <a:ext cx="2480038" cy="2308324"/>
          </a:xfrm>
          <a:prstGeom prst="rect">
            <a:avLst/>
          </a:prstGeom>
          <a:noFill/>
        </p:spPr>
        <p:txBody>
          <a:bodyPr wrap="none" rtlCol="0">
            <a:spAutoFit/>
          </a:bodyPr>
          <a:lstStyle/>
          <a:p>
            <a:pPr marL="285750" indent="-285750">
              <a:buFont typeface="Courier New" panose="02070309020205020404" pitchFamily="49" charset="0"/>
              <a:buChar char="o"/>
            </a:pPr>
            <a:r>
              <a:rPr lang="es-MX" dirty="0" err="1"/>
              <a:t>Massive</a:t>
            </a:r>
            <a:r>
              <a:rPr lang="es-MX" dirty="0"/>
              <a:t> </a:t>
            </a:r>
            <a:r>
              <a:rPr lang="es-MX" dirty="0" err="1"/>
              <a:t>clayey</a:t>
            </a:r>
            <a:r>
              <a:rPr lang="es-MX" dirty="0"/>
              <a:t> </a:t>
            </a:r>
            <a:r>
              <a:rPr lang="es-MX" dirty="0" err="1"/>
              <a:t>silts</a:t>
            </a:r>
            <a:endParaRPr lang="es-MX" dirty="0"/>
          </a:p>
          <a:p>
            <a:pPr marL="742950" lvl="1" indent="-285750">
              <a:buFont typeface="Wingdings" panose="05000000000000000000" pitchFamily="2" charset="2"/>
              <a:buChar char="à"/>
            </a:pPr>
            <a:r>
              <a:rPr lang="es-MX" dirty="0"/>
              <a:t>High </a:t>
            </a:r>
            <a:r>
              <a:rPr lang="es-MX" dirty="0" err="1"/>
              <a:t>lake</a:t>
            </a:r>
            <a:r>
              <a:rPr lang="es-MX" dirty="0"/>
              <a:t> </a:t>
            </a:r>
            <a:r>
              <a:rPr lang="es-MX" dirty="0" err="1"/>
              <a:t>levels</a:t>
            </a:r>
            <a:endParaRPr lang="es-MX" dirty="0"/>
          </a:p>
          <a:p>
            <a:pPr marL="285750" indent="-285750">
              <a:buFont typeface="Courier New" panose="02070309020205020404" pitchFamily="49" charset="0"/>
              <a:buChar char="o"/>
            </a:pPr>
            <a:r>
              <a:rPr lang="es-MX" b="1" dirty="0"/>
              <a:t>Black </a:t>
            </a:r>
            <a:r>
              <a:rPr lang="es-MX" b="1" dirty="0" err="1"/>
              <a:t>leaf</a:t>
            </a:r>
            <a:r>
              <a:rPr lang="es-MX" b="1" dirty="0"/>
              <a:t> </a:t>
            </a:r>
            <a:r>
              <a:rPr lang="es-MX" b="1" dirty="0" err="1"/>
              <a:t>litter</a:t>
            </a:r>
            <a:endParaRPr lang="es-MX" b="1" dirty="0"/>
          </a:p>
          <a:p>
            <a:pPr marL="742950" lvl="1" indent="-285750">
              <a:buFont typeface="Wingdings" panose="05000000000000000000" pitchFamily="2" charset="2"/>
              <a:buChar char="à"/>
            </a:pPr>
            <a:r>
              <a:rPr lang="es-MX" b="1" dirty="0"/>
              <a:t>Low </a:t>
            </a:r>
            <a:r>
              <a:rPr lang="es-MX" b="1" dirty="0" err="1"/>
              <a:t>lake</a:t>
            </a:r>
            <a:r>
              <a:rPr lang="es-MX" b="1" dirty="0"/>
              <a:t> </a:t>
            </a:r>
            <a:r>
              <a:rPr lang="es-MX" b="1" dirty="0" err="1"/>
              <a:t>levels</a:t>
            </a:r>
            <a:endParaRPr lang="es-MX" b="1" dirty="0"/>
          </a:p>
          <a:p>
            <a:pPr marL="285750" indent="-285750">
              <a:buFont typeface="Courier New" panose="02070309020205020404" pitchFamily="49" charset="0"/>
              <a:buChar char="o"/>
            </a:pPr>
            <a:r>
              <a:rPr lang="es-MX" dirty="0" err="1"/>
              <a:t>Laminated</a:t>
            </a:r>
            <a:r>
              <a:rPr lang="es-MX" dirty="0"/>
              <a:t> fine </a:t>
            </a:r>
            <a:r>
              <a:rPr lang="es-MX" dirty="0" err="1"/>
              <a:t>sand</a:t>
            </a:r>
            <a:endParaRPr lang="es-MX" dirty="0"/>
          </a:p>
          <a:p>
            <a:pPr marL="742950" lvl="1" indent="-285750">
              <a:buFont typeface="Wingdings" panose="05000000000000000000" pitchFamily="2" charset="2"/>
              <a:buChar char="à"/>
            </a:pPr>
            <a:r>
              <a:rPr lang="es-MX" dirty="0" err="1"/>
              <a:t>Transition</a:t>
            </a:r>
            <a:endParaRPr lang="es-MX" dirty="0"/>
          </a:p>
          <a:p>
            <a:pPr marL="285750" indent="-285750">
              <a:buFont typeface="Courier New" panose="02070309020205020404" pitchFamily="49" charset="0"/>
              <a:buChar char="o"/>
            </a:pPr>
            <a:r>
              <a:rPr lang="es-MX" dirty="0" err="1"/>
              <a:t>Massive</a:t>
            </a:r>
            <a:r>
              <a:rPr lang="es-MX" dirty="0"/>
              <a:t> </a:t>
            </a:r>
            <a:r>
              <a:rPr lang="es-MX" dirty="0" err="1"/>
              <a:t>coarse</a:t>
            </a:r>
            <a:r>
              <a:rPr lang="es-MX" dirty="0"/>
              <a:t> </a:t>
            </a:r>
            <a:r>
              <a:rPr lang="es-MX" dirty="0" err="1"/>
              <a:t>sands</a:t>
            </a:r>
            <a:endParaRPr lang="es-MX" dirty="0"/>
          </a:p>
          <a:p>
            <a:pPr marL="742950" lvl="1" indent="-285750">
              <a:buFont typeface="Wingdings" panose="05000000000000000000" pitchFamily="2" charset="2"/>
              <a:buChar char="à"/>
            </a:pPr>
            <a:r>
              <a:rPr lang="es-MX" dirty="0" err="1"/>
              <a:t>Sandbanks</a:t>
            </a:r>
            <a:endParaRPr lang="es-MX" dirty="0"/>
          </a:p>
        </p:txBody>
      </p:sp>
      <p:grpSp>
        <p:nvGrpSpPr>
          <p:cNvPr id="15" name="Gruppieren 14">
            <a:extLst>
              <a:ext uri="{FF2B5EF4-FFF2-40B4-BE49-F238E27FC236}">
                <a16:creationId xmlns:a16="http://schemas.microsoft.com/office/drawing/2014/main" id="{494955FF-411F-4A4D-B380-8BF3ABECB0E1}"/>
              </a:ext>
            </a:extLst>
          </p:cNvPr>
          <p:cNvGrpSpPr/>
          <p:nvPr/>
        </p:nvGrpSpPr>
        <p:grpSpPr>
          <a:xfrm>
            <a:off x="2858600" y="185281"/>
            <a:ext cx="9119101" cy="6388398"/>
            <a:chOff x="905893" y="442344"/>
            <a:chExt cx="8918357" cy="6388398"/>
          </a:xfrm>
        </p:grpSpPr>
        <p:pic>
          <p:nvPicPr>
            <p:cNvPr id="11" name="Imagen 10"/>
            <p:cNvPicPr/>
            <p:nvPr/>
          </p:nvPicPr>
          <p:blipFill rotWithShape="1">
            <a:blip r:embed="rId3" cstate="print">
              <a:extLst>
                <a:ext uri="{28A0092B-C50C-407E-A947-70E740481C1C}">
                  <a14:useLocalDpi xmlns:a14="http://schemas.microsoft.com/office/drawing/2010/main"/>
                </a:ext>
              </a:extLst>
            </a:blip>
            <a:srcRect t="75446" r="19938"/>
            <a:stretch/>
          </p:blipFill>
          <p:spPr>
            <a:xfrm>
              <a:off x="5494545" y="5679622"/>
              <a:ext cx="4329705" cy="1070155"/>
            </a:xfrm>
            <a:prstGeom prst="rect">
              <a:avLst/>
            </a:prstGeom>
          </p:spPr>
        </p:pic>
        <p:grpSp>
          <p:nvGrpSpPr>
            <p:cNvPr id="3" name="Gruppieren 2">
              <a:extLst>
                <a:ext uri="{FF2B5EF4-FFF2-40B4-BE49-F238E27FC236}">
                  <a16:creationId xmlns:a16="http://schemas.microsoft.com/office/drawing/2014/main" id="{E16E3D47-519A-4780-8B8A-0250195F1EB9}"/>
                </a:ext>
              </a:extLst>
            </p:cNvPr>
            <p:cNvGrpSpPr/>
            <p:nvPr/>
          </p:nvGrpSpPr>
          <p:grpSpPr>
            <a:xfrm>
              <a:off x="905893" y="1653957"/>
              <a:ext cx="4434853" cy="5176785"/>
              <a:chOff x="98840" y="0"/>
              <a:chExt cx="5387573" cy="6948435"/>
            </a:xfrm>
          </p:grpSpPr>
          <p:pic>
            <p:nvPicPr>
              <p:cNvPr id="10" name="Imagen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86904" y="0"/>
                <a:ext cx="2599509" cy="6948435"/>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840" y="2348067"/>
                <a:ext cx="2601224" cy="2144798"/>
              </a:xfrm>
              <a:prstGeom prst="rect">
                <a:avLst/>
              </a:prstGeom>
            </p:spPr>
          </p:pic>
          <p:cxnSp>
            <p:nvCxnSpPr>
              <p:cNvPr id="6" name="Conector recto de flecha 5"/>
              <p:cNvCxnSpPr/>
              <p:nvPr/>
            </p:nvCxnSpPr>
            <p:spPr>
              <a:xfrm>
                <a:off x="2610577" y="3861488"/>
                <a:ext cx="1875676" cy="410867"/>
              </a:xfrm>
              <a:prstGeom prst="straightConnector1">
                <a:avLst/>
              </a:prstGeom>
              <a:ln w="5715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9817" y="268821"/>
                <a:ext cx="2578924" cy="1934194"/>
              </a:xfrm>
              <a:prstGeom prst="rect">
                <a:avLst/>
              </a:prstGeom>
            </p:spPr>
          </p:pic>
          <p:cxnSp>
            <p:nvCxnSpPr>
              <p:cNvPr id="12" name="Conector recto de flecha 11"/>
              <p:cNvCxnSpPr/>
              <p:nvPr/>
            </p:nvCxnSpPr>
            <p:spPr>
              <a:xfrm>
                <a:off x="2107659" y="2012011"/>
                <a:ext cx="1785083" cy="1548489"/>
              </a:xfrm>
              <a:prstGeom prst="straightConnector1">
                <a:avLst/>
              </a:prstGeom>
              <a:ln w="5715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s://lh3.googleusercontent.com/fgGtBGFicyzfK1YVUQh2p5aD-n6ds5g3twcLRo3wq-1RawYXG7jvO5IFRkRTR6apVPSgK3Wa8HbdbWuW_XlLAKnaUj2xS-0zpln4OZN4o1A5qDYNa7CxaAyHI--w6GC7mSaHZYyukN1BcqqYvA7UWxBAZTRuZXxfPtcbLC6iXmAXl08rekIGGg3bNDkC48KjFL87H4rKiua-C2_vbU-IZsDpJz0oP79eOJ88TawpX3xo4BhYuU7liT1yNawEin6SRtvGoEpnmBLXOOs5aBaSwq1TE8jWRRF03YhOTLptwl6iVNqVX5oMeZPAhAb2ruUMrsoacc_IjwkCHx94UZuKmfvA98hIpBX97CjhRWOvvIBTIBszdfliVHrtQYE1K3OG5rVwbhda4iFXzKDijr6hVE4F8jMwB-EKE5e_839O53OzsEvea7-Ioykw1F5lTcUW6eYONyDlib3ko8BeGlcF3i64SYfsQ68jHjAjNqbhtaXLUPAyam54LcAJYksC5W5TQGdKV1w7fkaj5r9hAgNl8pRhAloMh_mupKvgscAW6A0OTKraekgKqXNNbdpEeE7P7xr-O14wsnkLq4E5Cnw3Zw3B0ufRfrtOKbhTkoV_zldxw7YS2Y0_bCXy_xauVXkAQjOYJAZPWfvBrhg8zv_o_2xB_PtUcmund-cM9jjyCG2H1UxQypYUs5_fvRMbvXY=w811-h606-no"/>
              <p:cNvPicPr>
                <a:picLocks noChangeAspect="1" noChangeArrowheads="1"/>
              </p:cNvPicPr>
              <p:nvPr/>
            </p:nvPicPr>
            <p:blipFill rotWithShape="1">
              <a:blip r:embed="rId7">
                <a:extLst>
                  <a:ext uri="{28A0092B-C50C-407E-A947-70E740481C1C}">
                    <a14:useLocalDpi xmlns:a14="http://schemas.microsoft.com/office/drawing/2010/main"/>
                  </a:ext>
                </a:extLst>
              </a:blip>
              <a:srcRect l="23164" t="30330" r="27854" b="29680"/>
              <a:stretch/>
            </p:blipFill>
            <p:spPr bwMode="auto">
              <a:xfrm>
                <a:off x="98841" y="4704231"/>
                <a:ext cx="2601224" cy="1978557"/>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ector recto de flecha 17"/>
              <p:cNvCxnSpPr/>
              <p:nvPr/>
            </p:nvCxnSpPr>
            <p:spPr>
              <a:xfrm flipV="1">
                <a:off x="2610577" y="4937760"/>
                <a:ext cx="2076162" cy="261767"/>
              </a:xfrm>
              <a:prstGeom prst="straightConnector1">
                <a:avLst/>
              </a:prstGeom>
              <a:ln w="5715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Imagen 6"/>
            <p:cNvPicPr/>
            <p:nvPr/>
          </p:nvPicPr>
          <p:blipFill rotWithShape="1">
            <a:blip r:embed="rId8" cstate="print">
              <a:extLst>
                <a:ext uri="{28A0092B-C50C-407E-A947-70E740481C1C}">
                  <a14:useLocalDpi xmlns:a14="http://schemas.microsoft.com/office/drawing/2010/main"/>
                </a:ext>
              </a:extLst>
            </a:blip>
            <a:srcRect r="55818" b="23414"/>
            <a:stretch/>
          </p:blipFill>
          <p:spPr>
            <a:xfrm>
              <a:off x="5394961" y="442344"/>
              <a:ext cx="3902358" cy="5176786"/>
            </a:xfrm>
            <a:prstGeom prst="rect">
              <a:avLst/>
            </a:prstGeom>
          </p:spPr>
        </p:pic>
      </p:grpSp>
      <p:sp>
        <p:nvSpPr>
          <p:cNvPr id="20" name="Titel 1">
            <a:extLst>
              <a:ext uri="{FF2B5EF4-FFF2-40B4-BE49-F238E27FC236}">
                <a16:creationId xmlns:a16="http://schemas.microsoft.com/office/drawing/2014/main" id="{2C010B6A-BD9F-44AF-A987-77E828C0A06E}"/>
              </a:ext>
            </a:extLst>
          </p:cNvPr>
          <p:cNvSpPr txBox="1">
            <a:spLocks/>
          </p:cNvSpPr>
          <p:nvPr/>
        </p:nvSpPr>
        <p:spPr>
          <a:xfrm>
            <a:off x="278512" y="271596"/>
            <a:ext cx="6453758" cy="94884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Lake Tzibaná: </a:t>
            </a:r>
            <a:r>
              <a:rPr lang="de-DE" dirty="0" err="1"/>
              <a:t>exposed</a:t>
            </a:r>
            <a:r>
              <a:rPr lang="de-DE" dirty="0"/>
              <a:t> </a:t>
            </a:r>
            <a:r>
              <a:rPr lang="de-DE" dirty="0" err="1"/>
              <a:t>lake</a:t>
            </a:r>
            <a:r>
              <a:rPr lang="de-DE" dirty="0"/>
              <a:t> </a:t>
            </a:r>
            <a:r>
              <a:rPr lang="de-DE" dirty="0" err="1"/>
              <a:t>sediment</a:t>
            </a:r>
            <a:r>
              <a:rPr lang="de-DE" dirty="0"/>
              <a:t> </a:t>
            </a:r>
            <a:r>
              <a:rPr lang="de-DE" dirty="0" err="1"/>
              <a:t>profile</a:t>
            </a:r>
            <a:r>
              <a:rPr lang="de-DE" dirty="0"/>
              <a:t> 2</a:t>
            </a:r>
            <a:endParaRPr lang="en-US" dirty="0"/>
          </a:p>
        </p:txBody>
      </p:sp>
      <p:sp>
        <p:nvSpPr>
          <p:cNvPr id="21" name="Textfeld 20">
            <a:extLst>
              <a:ext uri="{FF2B5EF4-FFF2-40B4-BE49-F238E27FC236}">
                <a16:creationId xmlns:a16="http://schemas.microsoft.com/office/drawing/2014/main" id="{5575B456-8A7E-4432-BC87-D4AAB03E1095}"/>
              </a:ext>
            </a:extLst>
          </p:cNvPr>
          <p:cNvSpPr txBox="1"/>
          <p:nvPr/>
        </p:nvSpPr>
        <p:spPr>
          <a:xfrm>
            <a:off x="9704482" y="6395720"/>
            <a:ext cx="1734122" cy="276999"/>
          </a:xfrm>
          <a:prstGeom prst="rect">
            <a:avLst/>
          </a:prstGeom>
          <a:noFill/>
        </p:spPr>
        <p:txBody>
          <a:bodyPr wrap="square" rtlCol="0">
            <a:spAutoFit/>
          </a:bodyPr>
          <a:lstStyle/>
          <a:p>
            <a:r>
              <a:rPr lang="de-DE" sz="1200" i="1" dirty="0"/>
              <a:t>(Martínez et al. in </a:t>
            </a:r>
            <a:r>
              <a:rPr lang="de-DE" sz="1200" i="1" dirty="0" err="1"/>
              <a:t>prep</a:t>
            </a:r>
            <a:r>
              <a:rPr lang="de-DE" sz="1200" i="1" dirty="0"/>
              <a:t>.)</a:t>
            </a:r>
            <a:endParaRPr lang="en-US" sz="1200" i="1" dirty="0"/>
          </a:p>
        </p:txBody>
      </p:sp>
    </p:spTree>
    <p:extLst>
      <p:ext uri="{BB962C8B-B14F-4D97-AF65-F5344CB8AC3E}">
        <p14:creationId xmlns:p14="http://schemas.microsoft.com/office/powerpoint/2010/main" val="3205447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08D6136-3846-496C-90C2-BF5C6A1B90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8720" t="10987" b="10243"/>
          <a:stretch/>
        </p:blipFill>
        <p:spPr>
          <a:xfrm>
            <a:off x="5140090" y="1521302"/>
            <a:ext cx="1909811" cy="4228607"/>
          </a:xfrm>
          <a:prstGeom prst="rect">
            <a:avLst/>
          </a:prstGeom>
        </p:spPr>
      </p:pic>
      <p:sp>
        <p:nvSpPr>
          <p:cNvPr id="2" name="Titel 1">
            <a:extLst>
              <a:ext uri="{FF2B5EF4-FFF2-40B4-BE49-F238E27FC236}">
                <a16:creationId xmlns:a16="http://schemas.microsoft.com/office/drawing/2014/main" id="{6425D152-E1BB-4499-8140-CD4E7E2160B2}"/>
              </a:ext>
            </a:extLst>
          </p:cNvPr>
          <p:cNvSpPr>
            <a:spLocks noGrp="1"/>
          </p:cNvSpPr>
          <p:nvPr>
            <p:ph type="title"/>
          </p:nvPr>
        </p:nvSpPr>
        <p:spPr/>
        <p:txBody>
          <a:bodyPr>
            <a:normAutofit/>
          </a:bodyPr>
          <a:lstStyle/>
          <a:p>
            <a:r>
              <a:rPr lang="de-DE" sz="2700" dirty="0"/>
              <a:t>The Lake Tzibaná </a:t>
            </a:r>
            <a:r>
              <a:rPr lang="de-DE" sz="2700" dirty="0" err="1"/>
              <a:t>record</a:t>
            </a:r>
            <a:r>
              <a:rPr lang="de-DE" sz="2700" dirty="0"/>
              <a:t>: </a:t>
            </a:r>
            <a:r>
              <a:rPr lang="de-DE" sz="2700" dirty="0" err="1"/>
              <a:t>Geochemical</a:t>
            </a:r>
            <a:r>
              <a:rPr lang="de-DE" sz="2700" dirty="0"/>
              <a:t> and </a:t>
            </a:r>
            <a:r>
              <a:rPr lang="de-DE" sz="2700" dirty="0" err="1"/>
              <a:t>biological</a:t>
            </a:r>
            <a:r>
              <a:rPr lang="de-DE" sz="2700" dirty="0"/>
              <a:t> </a:t>
            </a:r>
            <a:r>
              <a:rPr lang="de-DE" sz="2700" dirty="0" err="1"/>
              <a:t>evidences</a:t>
            </a:r>
            <a:r>
              <a:rPr lang="de-DE" sz="2700" dirty="0"/>
              <a:t> </a:t>
            </a:r>
            <a:r>
              <a:rPr lang="de-DE" sz="2700" dirty="0" err="1"/>
              <a:t>of</a:t>
            </a:r>
            <a:r>
              <a:rPr lang="de-DE" sz="2700" dirty="0"/>
              <a:t> </a:t>
            </a:r>
            <a:r>
              <a:rPr lang="de-DE" sz="2700" dirty="0" err="1"/>
              <a:t>previous</a:t>
            </a:r>
            <a:r>
              <a:rPr lang="de-DE" sz="2700" dirty="0"/>
              <a:t> abrupt </a:t>
            </a:r>
            <a:r>
              <a:rPr lang="de-DE" sz="2700" dirty="0" err="1"/>
              <a:t>lake</a:t>
            </a:r>
            <a:r>
              <a:rPr lang="de-DE" sz="2700" dirty="0"/>
              <a:t> </a:t>
            </a:r>
            <a:r>
              <a:rPr lang="de-DE" sz="2700" dirty="0" err="1"/>
              <a:t>level</a:t>
            </a:r>
            <a:r>
              <a:rPr lang="de-DE" sz="2700" dirty="0"/>
              <a:t> </a:t>
            </a:r>
            <a:r>
              <a:rPr lang="de-DE" sz="2700" dirty="0" err="1"/>
              <a:t>decreases</a:t>
            </a:r>
            <a:r>
              <a:rPr lang="de-DE" sz="2700" dirty="0"/>
              <a:t> (</a:t>
            </a:r>
            <a:r>
              <a:rPr lang="de-DE" sz="2700" dirty="0" err="1"/>
              <a:t>similar</a:t>
            </a:r>
            <a:r>
              <a:rPr lang="de-DE" sz="2700" dirty="0"/>
              <a:t> </a:t>
            </a:r>
            <a:r>
              <a:rPr lang="de-DE" sz="2700" dirty="0" err="1"/>
              <a:t>past</a:t>
            </a:r>
            <a:r>
              <a:rPr lang="de-DE" sz="2700" dirty="0"/>
              <a:t> </a:t>
            </a:r>
            <a:r>
              <a:rPr lang="de-DE" sz="2700" dirty="0" err="1"/>
              <a:t>lake</a:t>
            </a:r>
            <a:r>
              <a:rPr lang="de-DE" sz="2700" dirty="0"/>
              <a:t> </a:t>
            </a:r>
            <a:r>
              <a:rPr lang="de-DE" sz="2700" dirty="0" err="1"/>
              <a:t>drainages</a:t>
            </a:r>
            <a:r>
              <a:rPr lang="de-DE" sz="2700" dirty="0"/>
              <a:t>?)</a:t>
            </a:r>
            <a:endParaRPr lang="en-US" sz="2700" dirty="0"/>
          </a:p>
        </p:txBody>
      </p:sp>
      <p:sp>
        <p:nvSpPr>
          <p:cNvPr id="4" name="Inhaltsplatzhalter 2">
            <a:extLst>
              <a:ext uri="{FF2B5EF4-FFF2-40B4-BE49-F238E27FC236}">
                <a16:creationId xmlns:a16="http://schemas.microsoft.com/office/drawing/2014/main" id="{A9B3C154-2E1D-4D93-A093-AF2EF0A48BF7}"/>
              </a:ext>
            </a:extLst>
          </p:cNvPr>
          <p:cNvSpPr>
            <a:spLocks noGrp="1"/>
          </p:cNvSpPr>
          <p:nvPr>
            <p:ph idx="1"/>
          </p:nvPr>
        </p:nvSpPr>
        <p:spPr>
          <a:xfrm>
            <a:off x="4572000" y="5787228"/>
            <a:ext cx="3044186" cy="523875"/>
          </a:xfrm>
        </p:spPr>
        <p:txBody>
          <a:bodyPr>
            <a:normAutofit/>
          </a:bodyPr>
          <a:lstStyle/>
          <a:p>
            <a:pPr marL="0" indent="0" algn="ctr">
              <a:spcBef>
                <a:spcPts val="0"/>
              </a:spcBef>
              <a:buNone/>
            </a:pPr>
            <a:r>
              <a:rPr lang="de-DE" sz="1000" dirty="0">
                <a:latin typeface="Arial" panose="020B0604020202020204" pitchFamily="34" charset="0"/>
                <a:cs typeface="Arial" panose="020B0604020202020204" pitchFamily="34" charset="0"/>
              </a:rPr>
              <a:t>DCA </a:t>
            </a:r>
            <a:r>
              <a:rPr lang="de-DE" sz="1000" dirty="0" err="1">
                <a:latin typeface="Arial" panose="020B0604020202020204" pitchFamily="34" charset="0"/>
                <a:cs typeface="Arial" panose="020B0604020202020204" pitchFamily="34" charset="0"/>
              </a:rPr>
              <a:t>axis</a:t>
            </a:r>
            <a:r>
              <a:rPr lang="de-DE" sz="1000" dirty="0">
                <a:latin typeface="Arial" panose="020B0604020202020204" pitchFamily="34" charset="0"/>
                <a:cs typeface="Arial" panose="020B0604020202020204" pitchFamily="34" charset="0"/>
              </a:rPr>
              <a:t> 2 (SD) </a:t>
            </a:r>
          </a:p>
          <a:p>
            <a:pPr marL="0" indent="0" algn="ctr">
              <a:spcBef>
                <a:spcPts val="0"/>
              </a:spcBef>
              <a:buNone/>
            </a:pPr>
            <a:r>
              <a:rPr lang="de-DE" sz="1000" dirty="0" err="1">
                <a:latin typeface="Arial" panose="020B0604020202020204" pitchFamily="34" charset="0"/>
                <a:cs typeface="Arial" panose="020B0604020202020204" pitchFamily="34" charset="0"/>
              </a:rPr>
              <a:t>based</a:t>
            </a:r>
            <a:r>
              <a:rPr lang="de-DE" sz="1000" dirty="0">
                <a:latin typeface="Arial" panose="020B0604020202020204" pitchFamily="34" charset="0"/>
                <a:cs typeface="Arial" panose="020B0604020202020204" pitchFamily="34" charset="0"/>
              </a:rPr>
              <a:t> on fossil ostracode </a:t>
            </a:r>
            <a:r>
              <a:rPr lang="de-DE" sz="1000" dirty="0" err="1">
                <a:latin typeface="Arial" panose="020B0604020202020204" pitchFamily="34" charset="0"/>
                <a:cs typeface="Arial" panose="020B0604020202020204" pitchFamily="34" charset="0"/>
              </a:rPr>
              <a:t>abundances</a:t>
            </a:r>
            <a:endParaRPr lang="de-DE" sz="1000" dirty="0">
              <a:latin typeface="Arial" panose="020B0604020202020204" pitchFamily="34" charset="0"/>
              <a:cs typeface="Arial" panose="020B0604020202020204" pitchFamily="34" charset="0"/>
            </a:endParaRPr>
          </a:p>
        </p:txBody>
      </p:sp>
      <p:pic>
        <p:nvPicPr>
          <p:cNvPr id="6" name="Imagen 1" descr="Captura de pantalla (170)">
            <a:extLst>
              <a:ext uri="{FF2B5EF4-FFF2-40B4-BE49-F238E27FC236}">
                <a16:creationId xmlns:a16="http://schemas.microsoft.com/office/drawing/2014/main" id="{D0420644-61E2-465C-AE6C-C57DC92804B2}"/>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456247" y="1521301"/>
            <a:ext cx="4645343" cy="3906838"/>
          </a:xfrm>
          <a:prstGeom prst="rect">
            <a:avLst/>
          </a:prstGeom>
          <a:noFill/>
          <a:ln>
            <a:noFill/>
          </a:ln>
        </p:spPr>
      </p:pic>
      <p:sp>
        <p:nvSpPr>
          <p:cNvPr id="8" name="Inhaltsplatzhalter 2">
            <a:extLst>
              <a:ext uri="{FF2B5EF4-FFF2-40B4-BE49-F238E27FC236}">
                <a16:creationId xmlns:a16="http://schemas.microsoft.com/office/drawing/2014/main" id="{A63ABB53-A883-4D6A-B156-442925929D3E}"/>
              </a:ext>
            </a:extLst>
          </p:cNvPr>
          <p:cNvSpPr txBox="1">
            <a:spLocks/>
          </p:cNvSpPr>
          <p:nvPr/>
        </p:nvSpPr>
        <p:spPr>
          <a:xfrm>
            <a:off x="5562397" y="1475231"/>
            <a:ext cx="1243670" cy="523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000" dirty="0" err="1">
                <a:latin typeface="Arial" panose="020B0604020202020204" pitchFamily="34" charset="0"/>
                <a:cs typeface="Arial" panose="020B0604020202020204" pitchFamily="34" charset="0"/>
              </a:rPr>
              <a:t>Water</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depth</a:t>
            </a:r>
            <a:endParaRPr lang="en-US" sz="1000" dirty="0">
              <a:latin typeface="Arial" panose="020B0604020202020204" pitchFamily="34" charset="0"/>
              <a:cs typeface="Arial" panose="020B0604020202020204" pitchFamily="34" charset="0"/>
            </a:endParaRPr>
          </a:p>
        </p:txBody>
      </p:sp>
      <p:sp>
        <p:nvSpPr>
          <p:cNvPr id="12" name="Rechteck 11">
            <a:extLst>
              <a:ext uri="{FF2B5EF4-FFF2-40B4-BE49-F238E27FC236}">
                <a16:creationId xmlns:a16="http://schemas.microsoft.com/office/drawing/2014/main" id="{EF89BA66-EA2C-4DE8-B9C9-2A17FE182FC0}"/>
              </a:ext>
            </a:extLst>
          </p:cNvPr>
          <p:cNvSpPr/>
          <p:nvPr/>
        </p:nvSpPr>
        <p:spPr>
          <a:xfrm>
            <a:off x="967540" y="3722232"/>
            <a:ext cx="5812857" cy="191014"/>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hteck 12">
            <a:extLst>
              <a:ext uri="{FF2B5EF4-FFF2-40B4-BE49-F238E27FC236}">
                <a16:creationId xmlns:a16="http://schemas.microsoft.com/office/drawing/2014/main" id="{DD0915F5-402C-4FD8-B927-F404964DA634}"/>
              </a:ext>
            </a:extLst>
          </p:cNvPr>
          <p:cNvSpPr/>
          <p:nvPr/>
        </p:nvSpPr>
        <p:spPr>
          <a:xfrm>
            <a:off x="956313" y="2979481"/>
            <a:ext cx="5822481" cy="156287"/>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eck 13">
            <a:extLst>
              <a:ext uri="{FF2B5EF4-FFF2-40B4-BE49-F238E27FC236}">
                <a16:creationId xmlns:a16="http://schemas.microsoft.com/office/drawing/2014/main" id="{9555C310-99EC-4CF0-8DB5-EEE9AD20674D}"/>
              </a:ext>
            </a:extLst>
          </p:cNvPr>
          <p:cNvSpPr/>
          <p:nvPr/>
        </p:nvSpPr>
        <p:spPr>
          <a:xfrm>
            <a:off x="954710" y="1947969"/>
            <a:ext cx="5822481" cy="219498"/>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hteck 16">
            <a:extLst>
              <a:ext uri="{FF2B5EF4-FFF2-40B4-BE49-F238E27FC236}">
                <a16:creationId xmlns:a16="http://schemas.microsoft.com/office/drawing/2014/main" id="{A1EEA11A-3D31-483F-ACB0-192A7A6B4584}"/>
              </a:ext>
            </a:extLst>
          </p:cNvPr>
          <p:cNvSpPr/>
          <p:nvPr/>
        </p:nvSpPr>
        <p:spPr>
          <a:xfrm>
            <a:off x="965937" y="4515250"/>
            <a:ext cx="5812857" cy="156287"/>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feld 17">
            <a:extLst>
              <a:ext uri="{FF2B5EF4-FFF2-40B4-BE49-F238E27FC236}">
                <a16:creationId xmlns:a16="http://schemas.microsoft.com/office/drawing/2014/main" id="{FFE91776-9B99-4728-8725-198620EDD7B5}"/>
              </a:ext>
            </a:extLst>
          </p:cNvPr>
          <p:cNvSpPr txBox="1"/>
          <p:nvPr/>
        </p:nvSpPr>
        <p:spPr>
          <a:xfrm>
            <a:off x="9620456" y="5026647"/>
            <a:ext cx="2026508" cy="276999"/>
          </a:xfrm>
          <a:prstGeom prst="rect">
            <a:avLst/>
          </a:prstGeom>
          <a:noFill/>
        </p:spPr>
        <p:txBody>
          <a:bodyPr wrap="square" rtlCol="0">
            <a:spAutoFit/>
          </a:bodyPr>
          <a:lstStyle/>
          <a:p>
            <a:r>
              <a:rPr lang="de-DE" sz="1200" i="1" dirty="0"/>
              <a:t>(Cisneros et al. in </a:t>
            </a:r>
            <a:r>
              <a:rPr lang="de-DE" sz="1200" i="1" dirty="0" err="1"/>
              <a:t>prep</a:t>
            </a:r>
            <a:r>
              <a:rPr lang="de-DE" sz="1200" i="1" dirty="0"/>
              <a:t>.)</a:t>
            </a:r>
            <a:endParaRPr lang="en-US" sz="1200" i="1" dirty="0"/>
          </a:p>
        </p:txBody>
      </p:sp>
      <p:pic>
        <p:nvPicPr>
          <p:cNvPr id="19" name="Imagen 6">
            <a:extLst>
              <a:ext uri="{FF2B5EF4-FFF2-40B4-BE49-F238E27FC236}">
                <a16:creationId xmlns:a16="http://schemas.microsoft.com/office/drawing/2014/main" id="{EDD4BA3C-6068-46D1-B61D-DEB6B79BB832}"/>
              </a:ext>
            </a:extLst>
          </p:cNvPr>
          <p:cNvPicPr/>
          <p:nvPr/>
        </p:nvPicPr>
        <p:blipFill>
          <a:blip r:embed="rId5" cstate="print">
            <a:extLst>
              <a:ext uri="{28A0092B-C50C-407E-A947-70E740481C1C}">
                <a14:useLocalDpi xmlns:a14="http://schemas.microsoft.com/office/drawing/2010/main"/>
              </a:ext>
            </a:extLst>
          </a:blip>
          <a:stretch>
            <a:fillRect/>
          </a:stretch>
        </p:blipFill>
        <p:spPr>
          <a:xfrm>
            <a:off x="7030417" y="1999423"/>
            <a:ext cx="4193840" cy="2995488"/>
          </a:xfrm>
          <a:prstGeom prst="rect">
            <a:avLst/>
          </a:prstGeom>
        </p:spPr>
      </p:pic>
      <p:sp>
        <p:nvSpPr>
          <p:cNvPr id="20" name="Inhaltsplatzhalter 2">
            <a:extLst>
              <a:ext uri="{FF2B5EF4-FFF2-40B4-BE49-F238E27FC236}">
                <a16:creationId xmlns:a16="http://schemas.microsoft.com/office/drawing/2014/main" id="{52036EFF-B4CC-47DB-B545-B21B1DF0BCB0}"/>
              </a:ext>
            </a:extLst>
          </p:cNvPr>
          <p:cNvSpPr txBox="1">
            <a:spLocks/>
          </p:cNvSpPr>
          <p:nvPr/>
        </p:nvSpPr>
        <p:spPr>
          <a:xfrm>
            <a:off x="1302817" y="5404664"/>
            <a:ext cx="1243670" cy="523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000" dirty="0">
                <a:latin typeface="Arial" panose="020B0604020202020204" pitchFamily="34" charset="0"/>
                <a:cs typeface="Arial" panose="020B0604020202020204" pitchFamily="34" charset="0"/>
              </a:rPr>
              <a:t>(ppm)</a:t>
            </a:r>
            <a:endParaRPr lang="en-US" sz="1000" dirty="0">
              <a:latin typeface="Arial" panose="020B0604020202020204" pitchFamily="34" charset="0"/>
              <a:cs typeface="Arial" panose="020B0604020202020204" pitchFamily="34" charset="0"/>
            </a:endParaRPr>
          </a:p>
        </p:txBody>
      </p:sp>
      <p:sp>
        <p:nvSpPr>
          <p:cNvPr id="21" name="Inhaltsplatzhalter 2">
            <a:extLst>
              <a:ext uri="{FF2B5EF4-FFF2-40B4-BE49-F238E27FC236}">
                <a16:creationId xmlns:a16="http://schemas.microsoft.com/office/drawing/2014/main" id="{79BE5075-F643-4933-B5EC-C2F1526AD9DD}"/>
              </a:ext>
            </a:extLst>
          </p:cNvPr>
          <p:cNvSpPr txBox="1">
            <a:spLocks/>
          </p:cNvSpPr>
          <p:nvPr/>
        </p:nvSpPr>
        <p:spPr>
          <a:xfrm>
            <a:off x="2483917" y="5408474"/>
            <a:ext cx="1243670" cy="523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000" dirty="0">
                <a:latin typeface="Arial" panose="020B0604020202020204" pitchFamily="34" charset="0"/>
                <a:cs typeface="Arial" panose="020B0604020202020204" pitchFamily="34" charset="0"/>
              </a:rPr>
              <a:t>(ppm)</a:t>
            </a:r>
            <a:endParaRPr lang="en-US" sz="1000" dirty="0">
              <a:latin typeface="Arial" panose="020B0604020202020204" pitchFamily="34" charset="0"/>
              <a:cs typeface="Arial" panose="020B0604020202020204" pitchFamily="34" charset="0"/>
            </a:endParaRPr>
          </a:p>
        </p:txBody>
      </p:sp>
      <p:sp>
        <p:nvSpPr>
          <p:cNvPr id="22" name="Inhaltsplatzhalter 2">
            <a:extLst>
              <a:ext uri="{FF2B5EF4-FFF2-40B4-BE49-F238E27FC236}">
                <a16:creationId xmlns:a16="http://schemas.microsoft.com/office/drawing/2014/main" id="{80061F91-8731-4A6E-9CFC-6BC440B23B60}"/>
              </a:ext>
            </a:extLst>
          </p:cNvPr>
          <p:cNvSpPr txBox="1">
            <a:spLocks/>
          </p:cNvSpPr>
          <p:nvPr/>
        </p:nvSpPr>
        <p:spPr>
          <a:xfrm>
            <a:off x="3802177" y="5400854"/>
            <a:ext cx="1243670" cy="523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000" dirty="0">
                <a:latin typeface="Arial" panose="020B0604020202020204" pitchFamily="34" charset="0"/>
                <a:cs typeface="Arial" panose="020B0604020202020204" pitchFamily="34" charset="0"/>
              </a:rPr>
              <a:t>(SI)</a:t>
            </a:r>
            <a:endParaRPr lang="en-US" sz="1000" dirty="0">
              <a:latin typeface="Arial" panose="020B0604020202020204" pitchFamily="34" charset="0"/>
              <a:cs typeface="Arial" panose="020B0604020202020204" pitchFamily="34" charset="0"/>
            </a:endParaRPr>
          </a:p>
        </p:txBody>
      </p:sp>
      <p:sp>
        <p:nvSpPr>
          <p:cNvPr id="23" name="Rechteck 22">
            <a:extLst>
              <a:ext uri="{FF2B5EF4-FFF2-40B4-BE49-F238E27FC236}">
                <a16:creationId xmlns:a16="http://schemas.microsoft.com/office/drawing/2014/main" id="{903A52B3-0B57-44B7-BBE4-9D66CA93C782}"/>
              </a:ext>
            </a:extLst>
          </p:cNvPr>
          <p:cNvSpPr/>
          <p:nvPr/>
        </p:nvSpPr>
        <p:spPr>
          <a:xfrm>
            <a:off x="973245" y="3267348"/>
            <a:ext cx="5822481" cy="156287"/>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hteck 23">
            <a:extLst>
              <a:ext uri="{FF2B5EF4-FFF2-40B4-BE49-F238E27FC236}">
                <a16:creationId xmlns:a16="http://schemas.microsoft.com/office/drawing/2014/main" id="{63C56425-E250-4589-AA09-DE61FE4AB530}"/>
              </a:ext>
            </a:extLst>
          </p:cNvPr>
          <p:cNvSpPr/>
          <p:nvPr/>
        </p:nvSpPr>
        <p:spPr>
          <a:xfrm>
            <a:off x="965935" y="4252782"/>
            <a:ext cx="5812857" cy="156287"/>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hteck 24">
            <a:extLst>
              <a:ext uri="{FF2B5EF4-FFF2-40B4-BE49-F238E27FC236}">
                <a16:creationId xmlns:a16="http://schemas.microsoft.com/office/drawing/2014/main" id="{3121C802-1A45-48A4-B3C6-0BFA241CEE7D}"/>
              </a:ext>
            </a:extLst>
          </p:cNvPr>
          <p:cNvSpPr/>
          <p:nvPr/>
        </p:nvSpPr>
        <p:spPr>
          <a:xfrm>
            <a:off x="965935" y="4947047"/>
            <a:ext cx="5812857" cy="156287"/>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hteck 25">
            <a:extLst>
              <a:ext uri="{FF2B5EF4-FFF2-40B4-BE49-F238E27FC236}">
                <a16:creationId xmlns:a16="http://schemas.microsoft.com/office/drawing/2014/main" id="{DCB04639-BC9D-4102-A2A7-A8D03D24C081}"/>
              </a:ext>
            </a:extLst>
          </p:cNvPr>
          <p:cNvSpPr/>
          <p:nvPr/>
        </p:nvSpPr>
        <p:spPr>
          <a:xfrm>
            <a:off x="964774" y="2649280"/>
            <a:ext cx="5822481" cy="156287"/>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74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DEB6B22-C485-465E-BB8E-DB5D20D8F01C}"/>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36279" y="1612437"/>
            <a:ext cx="5803883" cy="4220509"/>
          </a:xfrm>
          <a:prstGeom prst="rect">
            <a:avLst/>
          </a:prstGeom>
          <a:noFill/>
          <a:ln>
            <a:noFill/>
          </a:ln>
        </p:spPr>
      </p:pic>
      <p:sp>
        <p:nvSpPr>
          <p:cNvPr id="6" name="Inhaltsplatzhalter 2">
            <a:extLst>
              <a:ext uri="{FF2B5EF4-FFF2-40B4-BE49-F238E27FC236}">
                <a16:creationId xmlns:a16="http://schemas.microsoft.com/office/drawing/2014/main" id="{49D42F2F-9677-4F6C-B251-B196381C55E5}"/>
              </a:ext>
            </a:extLst>
          </p:cNvPr>
          <p:cNvSpPr txBox="1">
            <a:spLocks/>
          </p:cNvSpPr>
          <p:nvPr/>
        </p:nvSpPr>
        <p:spPr>
          <a:xfrm>
            <a:off x="7002294" y="4508816"/>
            <a:ext cx="4929950" cy="1984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endParaRPr lang="en-US" dirty="0"/>
          </a:p>
          <a:p>
            <a:endParaRPr lang="en-US" dirty="0"/>
          </a:p>
        </p:txBody>
      </p:sp>
      <p:sp>
        <p:nvSpPr>
          <p:cNvPr id="2" name="Titel 1">
            <a:extLst>
              <a:ext uri="{FF2B5EF4-FFF2-40B4-BE49-F238E27FC236}">
                <a16:creationId xmlns:a16="http://schemas.microsoft.com/office/drawing/2014/main" id="{4610BE05-B37E-49A7-A164-A37FB75C556C}"/>
              </a:ext>
            </a:extLst>
          </p:cNvPr>
          <p:cNvSpPr>
            <a:spLocks noGrp="1"/>
          </p:cNvSpPr>
          <p:nvPr>
            <p:ph type="title"/>
          </p:nvPr>
        </p:nvSpPr>
        <p:spPr/>
        <p:txBody>
          <a:bodyPr/>
          <a:lstStyle/>
          <a:p>
            <a:r>
              <a:rPr lang="de-DE" dirty="0"/>
              <a:t>The Lacandon Forest </a:t>
            </a:r>
            <a:endParaRPr lang="en-US" dirty="0"/>
          </a:p>
        </p:txBody>
      </p:sp>
      <p:pic>
        <p:nvPicPr>
          <p:cNvPr id="7" name="Inhaltsplatzhalter 4">
            <a:extLst>
              <a:ext uri="{FF2B5EF4-FFF2-40B4-BE49-F238E27FC236}">
                <a16:creationId xmlns:a16="http://schemas.microsoft.com/office/drawing/2014/main" id="{9D1B19A0-1470-4C60-AE40-FEC4CA9951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47962" y="3701843"/>
            <a:ext cx="2958984" cy="1775390"/>
          </a:xfrm>
          <a:prstGeom prst="rect">
            <a:avLst/>
          </a:prstGeom>
        </p:spPr>
      </p:pic>
      <p:sp>
        <p:nvSpPr>
          <p:cNvPr id="8" name="Rechteck 7">
            <a:extLst>
              <a:ext uri="{FF2B5EF4-FFF2-40B4-BE49-F238E27FC236}">
                <a16:creationId xmlns:a16="http://schemas.microsoft.com/office/drawing/2014/main" id="{EC906A39-E4BC-49D8-B315-9DF68418FD41}"/>
              </a:ext>
            </a:extLst>
          </p:cNvPr>
          <p:cNvSpPr/>
          <p:nvPr/>
        </p:nvSpPr>
        <p:spPr>
          <a:xfrm>
            <a:off x="4279955" y="5578899"/>
            <a:ext cx="3720414" cy="369332"/>
          </a:xfrm>
          <a:prstGeom prst="rect">
            <a:avLst/>
          </a:prstGeom>
        </p:spPr>
        <p:txBody>
          <a:bodyPr wrap="square">
            <a:spAutoFit/>
          </a:bodyPr>
          <a:lstStyle/>
          <a:p>
            <a:r>
              <a:rPr lang="en-US" sz="900" dirty="0"/>
              <a:t>https://www.travelreport.mx/wp-content/uploads/2019/09/la-selva-Lacandona-el-ed%C3%A9n-chiapaneco.jpg</a:t>
            </a:r>
          </a:p>
        </p:txBody>
      </p:sp>
      <p:sp>
        <p:nvSpPr>
          <p:cNvPr id="10" name="Inhaltsplatzhalter 2">
            <a:extLst>
              <a:ext uri="{FF2B5EF4-FFF2-40B4-BE49-F238E27FC236}">
                <a16:creationId xmlns:a16="http://schemas.microsoft.com/office/drawing/2014/main" id="{DCB65406-A232-435B-9CD4-9A4AB7263E53}"/>
              </a:ext>
            </a:extLst>
          </p:cNvPr>
          <p:cNvSpPr txBox="1">
            <a:spLocks/>
          </p:cNvSpPr>
          <p:nvPr/>
        </p:nvSpPr>
        <p:spPr>
          <a:xfrm>
            <a:off x="6451448" y="1657371"/>
            <a:ext cx="5480796" cy="19840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2500" dirty="0"/>
              <a:t>Located in the karst mountains of southern Mexico</a:t>
            </a:r>
          </a:p>
          <a:p>
            <a:pPr>
              <a:buFont typeface="Courier New" panose="02070309020205020404" pitchFamily="49" charset="0"/>
              <a:buChar char="o"/>
            </a:pPr>
            <a:r>
              <a:rPr lang="en-US" sz="2500" dirty="0"/>
              <a:t>Abundant large and deep lakes</a:t>
            </a:r>
          </a:p>
          <a:p>
            <a:pPr>
              <a:buFont typeface="Courier New" panose="02070309020205020404" pitchFamily="49" charset="0"/>
              <a:buChar char="o"/>
            </a:pPr>
            <a:r>
              <a:rPr lang="en-US" sz="2500" dirty="0"/>
              <a:t>Altitude: 516 m a.s.l.</a:t>
            </a:r>
          </a:p>
          <a:p>
            <a:pPr>
              <a:buFont typeface="Courier New" panose="02070309020205020404" pitchFamily="49" charset="0"/>
              <a:buChar char="o"/>
            </a:pPr>
            <a:endParaRPr lang="en-US" sz="2500" dirty="0"/>
          </a:p>
          <a:p>
            <a:pPr>
              <a:buFont typeface="Courier New" panose="02070309020205020404" pitchFamily="49" charset="0"/>
              <a:buChar char="o"/>
            </a:pPr>
            <a:endParaRPr lang="en-US" sz="2500" dirty="0"/>
          </a:p>
        </p:txBody>
      </p:sp>
      <p:sp>
        <p:nvSpPr>
          <p:cNvPr id="13" name="Inhaltsplatzhalter 2">
            <a:extLst>
              <a:ext uri="{FF2B5EF4-FFF2-40B4-BE49-F238E27FC236}">
                <a16:creationId xmlns:a16="http://schemas.microsoft.com/office/drawing/2014/main" id="{2C3E9870-1822-4322-BC6A-22A924291D10}"/>
              </a:ext>
            </a:extLst>
          </p:cNvPr>
          <p:cNvSpPr txBox="1">
            <a:spLocks/>
          </p:cNvSpPr>
          <p:nvPr/>
        </p:nvSpPr>
        <p:spPr>
          <a:xfrm>
            <a:off x="7550682" y="3534427"/>
            <a:ext cx="4462642" cy="19840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2500" dirty="0"/>
              <a:t>Rainy and dry season</a:t>
            </a:r>
          </a:p>
          <a:p>
            <a:pPr>
              <a:buFont typeface="Courier New" panose="02070309020205020404" pitchFamily="49" charset="0"/>
              <a:buChar char="o"/>
            </a:pPr>
            <a:r>
              <a:rPr lang="de-DE" sz="2500" dirty="0"/>
              <a:t>Remote </a:t>
            </a:r>
            <a:r>
              <a:rPr lang="de-DE" sz="2500" dirty="0" err="1"/>
              <a:t>area</a:t>
            </a:r>
            <a:endParaRPr lang="de-DE" sz="2500" dirty="0"/>
          </a:p>
          <a:p>
            <a:pPr>
              <a:buFont typeface="Courier New" panose="02070309020205020404" pitchFamily="49" charset="0"/>
              <a:buChar char="o"/>
            </a:pPr>
            <a:r>
              <a:rPr lang="de-DE" sz="2500" dirty="0"/>
              <a:t>Economy: </a:t>
            </a:r>
            <a:r>
              <a:rPr lang="de-DE" sz="2500" dirty="0" err="1"/>
              <a:t>ecotourism</a:t>
            </a:r>
            <a:endParaRPr lang="de-DE" sz="2500" dirty="0"/>
          </a:p>
          <a:p>
            <a:pPr>
              <a:buFont typeface="Courier New" panose="02070309020205020404" pitchFamily="49" charset="0"/>
              <a:buChar char="o"/>
            </a:pPr>
            <a:r>
              <a:rPr lang="en-US" sz="2500" i="1" dirty="0"/>
              <a:t>Lacandones</a:t>
            </a:r>
            <a:r>
              <a:rPr lang="en-US" sz="2500" dirty="0"/>
              <a:t>: Maya inhabitants</a:t>
            </a:r>
          </a:p>
          <a:p>
            <a:pPr>
              <a:buFont typeface="Courier New" panose="02070309020205020404" pitchFamily="49" charset="0"/>
              <a:buChar char="o"/>
            </a:pPr>
            <a:endParaRPr lang="en-US" sz="2500" dirty="0"/>
          </a:p>
          <a:p>
            <a:pPr>
              <a:buFont typeface="Courier New" panose="02070309020205020404" pitchFamily="49" charset="0"/>
              <a:buChar char="o"/>
            </a:pPr>
            <a:endParaRPr lang="en-US" sz="2500" dirty="0"/>
          </a:p>
        </p:txBody>
      </p:sp>
    </p:spTree>
    <p:extLst>
      <p:ext uri="{BB962C8B-B14F-4D97-AF65-F5344CB8AC3E}">
        <p14:creationId xmlns:p14="http://schemas.microsoft.com/office/powerpoint/2010/main" val="2293549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CAF3C45-9B25-4440-AE8A-E31AB128807D}"/>
              </a:ext>
            </a:extLst>
          </p:cNvPr>
          <p:cNvSpPr>
            <a:spLocks noGrp="1"/>
          </p:cNvSpPr>
          <p:nvPr>
            <p:ph type="title"/>
          </p:nvPr>
        </p:nvSpPr>
        <p:spPr>
          <a:xfrm>
            <a:off x="838200" y="365125"/>
            <a:ext cx="10515600" cy="1325563"/>
          </a:xfrm>
        </p:spPr>
        <p:txBody>
          <a:bodyPr>
            <a:normAutofit/>
          </a:bodyPr>
          <a:lstStyle/>
          <a:p>
            <a:r>
              <a:rPr lang="de-DE" sz="2700" dirty="0"/>
              <a:t>The Lake-Metzabok </a:t>
            </a:r>
            <a:r>
              <a:rPr lang="de-DE" sz="2700" dirty="0" err="1"/>
              <a:t>record</a:t>
            </a:r>
            <a:r>
              <a:rPr lang="de-DE" sz="2700" dirty="0"/>
              <a:t>: </a:t>
            </a:r>
            <a:r>
              <a:rPr lang="de-DE" sz="2700" dirty="0" err="1"/>
              <a:t>Geochemical</a:t>
            </a:r>
            <a:r>
              <a:rPr lang="de-DE" sz="2700" dirty="0"/>
              <a:t> and </a:t>
            </a:r>
            <a:r>
              <a:rPr lang="de-DE" sz="2700" dirty="0" err="1"/>
              <a:t>biological</a:t>
            </a:r>
            <a:r>
              <a:rPr lang="de-DE" sz="2700" dirty="0"/>
              <a:t> </a:t>
            </a:r>
            <a:r>
              <a:rPr lang="de-DE" sz="2700" dirty="0" err="1"/>
              <a:t>evidences</a:t>
            </a:r>
            <a:r>
              <a:rPr lang="de-DE" sz="2700" dirty="0"/>
              <a:t> </a:t>
            </a:r>
            <a:r>
              <a:rPr lang="de-DE" sz="2700" dirty="0" err="1"/>
              <a:t>of</a:t>
            </a:r>
            <a:r>
              <a:rPr lang="de-DE" sz="2700" dirty="0"/>
              <a:t> </a:t>
            </a:r>
            <a:r>
              <a:rPr lang="de-DE" sz="2700" dirty="0" err="1"/>
              <a:t>previous</a:t>
            </a:r>
            <a:r>
              <a:rPr lang="de-DE" sz="2700" dirty="0"/>
              <a:t> abrupt </a:t>
            </a:r>
            <a:r>
              <a:rPr lang="de-DE" sz="2700" dirty="0" err="1"/>
              <a:t>lake</a:t>
            </a:r>
            <a:r>
              <a:rPr lang="de-DE" sz="2700" dirty="0"/>
              <a:t> </a:t>
            </a:r>
            <a:r>
              <a:rPr lang="de-DE" sz="2700" dirty="0" err="1"/>
              <a:t>level</a:t>
            </a:r>
            <a:r>
              <a:rPr lang="de-DE" sz="2700" dirty="0"/>
              <a:t> </a:t>
            </a:r>
            <a:r>
              <a:rPr lang="de-DE" sz="2700" dirty="0" err="1"/>
              <a:t>decreases</a:t>
            </a:r>
            <a:r>
              <a:rPr lang="de-DE" sz="2700" dirty="0"/>
              <a:t> (</a:t>
            </a:r>
            <a:r>
              <a:rPr lang="de-DE" sz="2700" dirty="0" err="1"/>
              <a:t>similar</a:t>
            </a:r>
            <a:r>
              <a:rPr lang="de-DE" sz="2700" dirty="0"/>
              <a:t> </a:t>
            </a:r>
            <a:r>
              <a:rPr lang="de-DE" sz="2700" dirty="0" err="1"/>
              <a:t>past</a:t>
            </a:r>
            <a:r>
              <a:rPr lang="de-DE" sz="2700" dirty="0"/>
              <a:t> </a:t>
            </a:r>
            <a:r>
              <a:rPr lang="de-DE" sz="2700" dirty="0" err="1"/>
              <a:t>lake</a:t>
            </a:r>
            <a:r>
              <a:rPr lang="de-DE" sz="2700" dirty="0"/>
              <a:t> </a:t>
            </a:r>
            <a:r>
              <a:rPr lang="de-DE" sz="2700" dirty="0" err="1"/>
              <a:t>drainages</a:t>
            </a:r>
            <a:r>
              <a:rPr lang="de-DE" sz="2700" dirty="0"/>
              <a:t>?)</a:t>
            </a:r>
            <a:endParaRPr lang="en-US" sz="2700" dirty="0"/>
          </a:p>
        </p:txBody>
      </p:sp>
      <p:sp>
        <p:nvSpPr>
          <p:cNvPr id="12" name="Rechteck 11">
            <a:extLst>
              <a:ext uri="{FF2B5EF4-FFF2-40B4-BE49-F238E27FC236}">
                <a16:creationId xmlns:a16="http://schemas.microsoft.com/office/drawing/2014/main" id="{4D1007E4-0C9F-4079-9F9C-EFCE0B27BE8C}"/>
              </a:ext>
            </a:extLst>
          </p:cNvPr>
          <p:cNvSpPr/>
          <p:nvPr/>
        </p:nvSpPr>
        <p:spPr>
          <a:xfrm>
            <a:off x="1851660" y="6280943"/>
            <a:ext cx="10127964" cy="492443"/>
          </a:xfrm>
          <a:prstGeom prst="rect">
            <a:avLst/>
          </a:prstGeom>
          <a:solidFill>
            <a:schemeClr val="bg1"/>
          </a:solidFill>
        </p:spPr>
        <p:txBody>
          <a:bodyPr wrap="square">
            <a:spAutoFit/>
          </a:bodyPr>
          <a:lstStyle/>
          <a:p>
            <a:r>
              <a:rPr lang="en-US" sz="1300" dirty="0">
                <a:solidFill>
                  <a:srgbClr val="A50021"/>
                </a:solidFill>
              </a:rPr>
              <a:t>See Poster: D1085 |EGU2020-10897 | A 500-year record of paleoclimate and paleoenvironment from the Lacandon Forest, southern Mexico |</a:t>
            </a:r>
          </a:p>
          <a:p>
            <a:r>
              <a:rPr lang="en-US" sz="1300" dirty="0">
                <a:solidFill>
                  <a:srgbClr val="A50021"/>
                </a:solidFill>
              </a:rPr>
              <a:t>Rubio et al. </a:t>
            </a:r>
          </a:p>
        </p:txBody>
      </p:sp>
      <p:sp>
        <p:nvSpPr>
          <p:cNvPr id="14" name="Textfeld 13">
            <a:extLst>
              <a:ext uri="{FF2B5EF4-FFF2-40B4-BE49-F238E27FC236}">
                <a16:creationId xmlns:a16="http://schemas.microsoft.com/office/drawing/2014/main" id="{B63561F3-AE76-487F-9C5C-40CC5C67BAB7}"/>
              </a:ext>
            </a:extLst>
          </p:cNvPr>
          <p:cNvSpPr txBox="1"/>
          <p:nvPr/>
        </p:nvSpPr>
        <p:spPr>
          <a:xfrm>
            <a:off x="10348372" y="5942260"/>
            <a:ext cx="1734122" cy="276999"/>
          </a:xfrm>
          <a:prstGeom prst="rect">
            <a:avLst/>
          </a:prstGeom>
          <a:noFill/>
        </p:spPr>
        <p:txBody>
          <a:bodyPr wrap="square" rtlCol="0">
            <a:spAutoFit/>
          </a:bodyPr>
          <a:lstStyle/>
          <a:p>
            <a:r>
              <a:rPr lang="de-DE" sz="1200" i="1" dirty="0"/>
              <a:t>(Rubio et al. in </a:t>
            </a:r>
            <a:r>
              <a:rPr lang="de-DE" sz="1200" i="1" dirty="0" err="1"/>
              <a:t>prep</a:t>
            </a:r>
            <a:r>
              <a:rPr lang="de-DE" sz="1200" i="1" dirty="0"/>
              <a:t>.)</a:t>
            </a:r>
            <a:endParaRPr lang="en-US" sz="1200" i="1" dirty="0"/>
          </a:p>
        </p:txBody>
      </p:sp>
      <p:pic>
        <p:nvPicPr>
          <p:cNvPr id="15" name="Imagen 14" descr="Imagen que contiene texto&#10;&#10;Descripción generada automáticamente">
            <a:extLst>
              <a:ext uri="{FF2B5EF4-FFF2-40B4-BE49-F238E27FC236}">
                <a16:creationId xmlns:a16="http://schemas.microsoft.com/office/drawing/2014/main" id="{5D1953C3-718C-47F9-91B3-0F7B957A9ACE}"/>
              </a:ext>
            </a:extLst>
          </p:cNvPr>
          <p:cNvPicPr/>
          <p:nvPr/>
        </p:nvPicPr>
        <p:blipFill>
          <a:blip r:embed="rId3" cstate="print">
            <a:extLst>
              <a:ext uri="{28A0092B-C50C-407E-A947-70E740481C1C}">
                <a14:useLocalDpi xmlns:a14="http://schemas.microsoft.com/office/drawing/2010/main"/>
              </a:ext>
            </a:extLst>
          </a:blip>
          <a:stretch>
            <a:fillRect/>
          </a:stretch>
        </p:blipFill>
        <p:spPr>
          <a:xfrm>
            <a:off x="212376" y="1852930"/>
            <a:ext cx="7880078" cy="3152140"/>
          </a:xfrm>
          <a:prstGeom prst="rect">
            <a:avLst/>
          </a:prstGeom>
        </p:spPr>
      </p:pic>
      <p:pic>
        <p:nvPicPr>
          <p:cNvPr id="13" name="Grafik 12">
            <a:extLst>
              <a:ext uri="{FF2B5EF4-FFF2-40B4-BE49-F238E27FC236}">
                <a16:creationId xmlns:a16="http://schemas.microsoft.com/office/drawing/2014/main" id="{02D93B41-C527-41C8-AF75-12662F4B0A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40235" y="1609338"/>
            <a:ext cx="3939389" cy="4332922"/>
          </a:xfrm>
          <a:prstGeom prst="rect">
            <a:avLst/>
          </a:prstGeom>
        </p:spPr>
      </p:pic>
      <p:sp>
        <p:nvSpPr>
          <p:cNvPr id="16" name="Rechteck 15">
            <a:extLst>
              <a:ext uri="{FF2B5EF4-FFF2-40B4-BE49-F238E27FC236}">
                <a16:creationId xmlns:a16="http://schemas.microsoft.com/office/drawing/2014/main" id="{F43ADF67-AFC6-4E3E-AAF5-BFD8F23F9D7B}"/>
              </a:ext>
            </a:extLst>
          </p:cNvPr>
          <p:cNvSpPr/>
          <p:nvPr/>
        </p:nvSpPr>
        <p:spPr>
          <a:xfrm>
            <a:off x="4068233" y="2400937"/>
            <a:ext cx="1113367" cy="132076"/>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hteck 16">
            <a:extLst>
              <a:ext uri="{FF2B5EF4-FFF2-40B4-BE49-F238E27FC236}">
                <a16:creationId xmlns:a16="http://schemas.microsoft.com/office/drawing/2014/main" id="{FDB50BD7-8E6C-4C81-870F-197B10DFF882}"/>
              </a:ext>
            </a:extLst>
          </p:cNvPr>
          <p:cNvSpPr/>
          <p:nvPr/>
        </p:nvSpPr>
        <p:spPr>
          <a:xfrm>
            <a:off x="4068240" y="3713259"/>
            <a:ext cx="1113360" cy="105196"/>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hteck 17">
            <a:extLst>
              <a:ext uri="{FF2B5EF4-FFF2-40B4-BE49-F238E27FC236}">
                <a16:creationId xmlns:a16="http://schemas.microsoft.com/office/drawing/2014/main" id="{D4AD2FBF-F9B6-4082-A6E4-D620E890EAA7}"/>
              </a:ext>
            </a:extLst>
          </p:cNvPr>
          <p:cNvSpPr/>
          <p:nvPr/>
        </p:nvSpPr>
        <p:spPr>
          <a:xfrm>
            <a:off x="4074583" y="4020187"/>
            <a:ext cx="1107017" cy="105196"/>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hteck 18">
            <a:extLst>
              <a:ext uri="{FF2B5EF4-FFF2-40B4-BE49-F238E27FC236}">
                <a16:creationId xmlns:a16="http://schemas.microsoft.com/office/drawing/2014/main" id="{1107A738-F13C-48F3-9FE2-8443EE7C152D}"/>
              </a:ext>
            </a:extLst>
          </p:cNvPr>
          <p:cNvSpPr/>
          <p:nvPr/>
        </p:nvSpPr>
        <p:spPr>
          <a:xfrm>
            <a:off x="4068233" y="4324987"/>
            <a:ext cx="1113367" cy="105196"/>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feld 19">
            <a:extLst>
              <a:ext uri="{FF2B5EF4-FFF2-40B4-BE49-F238E27FC236}">
                <a16:creationId xmlns:a16="http://schemas.microsoft.com/office/drawing/2014/main" id="{27E90EF5-2F10-4819-90D6-AAB8418D56CE}"/>
              </a:ext>
            </a:extLst>
          </p:cNvPr>
          <p:cNvSpPr txBox="1"/>
          <p:nvPr/>
        </p:nvSpPr>
        <p:spPr>
          <a:xfrm>
            <a:off x="4259376" y="4669652"/>
            <a:ext cx="1037173" cy="276999"/>
          </a:xfrm>
          <a:prstGeom prst="rect">
            <a:avLst/>
          </a:prstGeom>
          <a:solidFill>
            <a:schemeClr val="bg1"/>
          </a:solidFill>
        </p:spPr>
        <p:txBody>
          <a:bodyPr wrap="square" rtlCol="0">
            <a:spAutoFit/>
          </a:bodyPr>
          <a:lstStyle/>
          <a:p>
            <a:r>
              <a:rPr lang="de-DE" sz="1200" dirty="0" err="1">
                <a:latin typeface="Arial" panose="020B0604020202020204" pitchFamily="34" charset="0"/>
                <a:cs typeface="Arial" panose="020B0604020202020204" pitchFamily="34" charset="0"/>
              </a:rPr>
              <a:t>Water</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depth</a:t>
            </a:r>
            <a:endParaRPr lang="en-US" sz="1200" dirty="0">
              <a:latin typeface="Arial" panose="020B0604020202020204" pitchFamily="34" charset="0"/>
              <a:cs typeface="Arial" panose="020B0604020202020204" pitchFamily="34" charset="0"/>
            </a:endParaRPr>
          </a:p>
        </p:txBody>
      </p:sp>
      <p:sp>
        <p:nvSpPr>
          <p:cNvPr id="21" name="Textfeld 20">
            <a:extLst>
              <a:ext uri="{FF2B5EF4-FFF2-40B4-BE49-F238E27FC236}">
                <a16:creationId xmlns:a16="http://schemas.microsoft.com/office/drawing/2014/main" id="{2185CAF2-3964-48E2-9B12-60B8AF685A3C}"/>
              </a:ext>
            </a:extLst>
          </p:cNvPr>
          <p:cNvSpPr txBox="1"/>
          <p:nvPr/>
        </p:nvSpPr>
        <p:spPr>
          <a:xfrm>
            <a:off x="1570652" y="4653847"/>
            <a:ext cx="1037173" cy="276999"/>
          </a:xfrm>
          <a:prstGeom prst="rect">
            <a:avLst/>
          </a:prstGeom>
          <a:solidFill>
            <a:schemeClr val="bg1"/>
          </a:solidFill>
        </p:spPr>
        <p:txBody>
          <a:bodyPr wrap="square" rtlCol="0">
            <a:spAutoFit/>
          </a:bodyPr>
          <a:lstStyle/>
          <a:p>
            <a:r>
              <a:rPr lang="de-DE" sz="1200" dirty="0" err="1">
                <a:latin typeface="Arial" panose="020B0604020202020204" pitchFamily="34" charset="0"/>
                <a:cs typeface="Arial" panose="020B0604020202020204" pitchFamily="34" charset="0"/>
              </a:rPr>
              <a:t>Water</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depth</a:t>
            </a:r>
            <a:endParaRPr lang="en-US" sz="1200" dirty="0">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id="{A2957E16-1069-4C64-974C-EF9171E98FCF}"/>
              </a:ext>
            </a:extLst>
          </p:cNvPr>
          <p:cNvSpPr txBox="1"/>
          <p:nvPr/>
        </p:nvSpPr>
        <p:spPr>
          <a:xfrm>
            <a:off x="5595687" y="4689067"/>
            <a:ext cx="1037173" cy="276999"/>
          </a:xfrm>
          <a:prstGeom prst="rect">
            <a:avLst/>
          </a:prstGeom>
          <a:solidFill>
            <a:schemeClr val="bg1"/>
          </a:solidFill>
        </p:spPr>
        <p:txBody>
          <a:bodyPr wrap="square" rtlCol="0">
            <a:spAutoFit/>
          </a:bodyPr>
          <a:lstStyle/>
          <a:p>
            <a:r>
              <a:rPr lang="de-DE" sz="1200" dirty="0" err="1">
                <a:latin typeface="Arial" panose="020B0604020202020204" pitchFamily="34" charset="0"/>
                <a:cs typeface="Arial" panose="020B0604020202020204" pitchFamily="34" charset="0"/>
              </a:rPr>
              <a:t>Conductivity</a:t>
            </a:r>
            <a:endParaRPr lang="de-DE" sz="1200" dirty="0">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6C2EA48D-9E27-4D6A-9BD9-75764816D15A}"/>
              </a:ext>
            </a:extLst>
          </p:cNvPr>
          <p:cNvSpPr txBox="1"/>
          <p:nvPr/>
        </p:nvSpPr>
        <p:spPr>
          <a:xfrm rot="16200000">
            <a:off x="-51690" y="3002074"/>
            <a:ext cx="1037173" cy="276999"/>
          </a:xfrm>
          <a:prstGeom prst="rect">
            <a:avLst/>
          </a:prstGeom>
          <a:solidFill>
            <a:schemeClr val="bg1"/>
          </a:solidFill>
        </p:spPr>
        <p:txBody>
          <a:bodyPr wrap="square" rtlCol="0">
            <a:spAutoFit/>
          </a:bodyPr>
          <a:lstStyle/>
          <a:p>
            <a:r>
              <a:rPr lang="de-DE" sz="1200" dirty="0" err="1">
                <a:latin typeface="Arial" panose="020B0604020202020204" pitchFamily="34" charset="0"/>
                <a:cs typeface="Arial" panose="020B0604020202020204" pitchFamily="34" charset="0"/>
              </a:rPr>
              <a:t>Conductivity</a:t>
            </a:r>
            <a:endParaRPr lang="de-DE" sz="1200" dirty="0">
              <a:latin typeface="Arial" panose="020B0604020202020204" pitchFamily="34" charset="0"/>
              <a:cs typeface="Arial" panose="020B0604020202020204" pitchFamily="34" charset="0"/>
            </a:endParaRPr>
          </a:p>
        </p:txBody>
      </p:sp>
      <p:sp>
        <p:nvSpPr>
          <p:cNvPr id="24" name="Inhaltsplatzhalter 2">
            <a:extLst>
              <a:ext uri="{FF2B5EF4-FFF2-40B4-BE49-F238E27FC236}">
                <a16:creationId xmlns:a16="http://schemas.microsoft.com/office/drawing/2014/main" id="{F09B4B75-47A1-439F-B856-2D19B71401CB}"/>
              </a:ext>
            </a:extLst>
          </p:cNvPr>
          <p:cNvSpPr>
            <a:spLocks noGrp="1"/>
          </p:cNvSpPr>
          <p:nvPr>
            <p:ph idx="1"/>
          </p:nvPr>
        </p:nvSpPr>
        <p:spPr>
          <a:xfrm>
            <a:off x="3860859" y="1648684"/>
            <a:ext cx="3044186" cy="368608"/>
          </a:xfrm>
          <a:solidFill>
            <a:schemeClr val="bg1"/>
          </a:solidFill>
        </p:spPr>
        <p:txBody>
          <a:bodyPr>
            <a:normAutofit fontScale="92500" lnSpcReduction="10000"/>
          </a:bodyPr>
          <a:lstStyle/>
          <a:p>
            <a:pPr marL="0" indent="0" algn="ctr">
              <a:spcBef>
                <a:spcPts val="0"/>
              </a:spcBef>
              <a:buNone/>
            </a:pPr>
            <a:r>
              <a:rPr lang="de-DE" sz="1200" dirty="0">
                <a:latin typeface="Arial" panose="020B0604020202020204" pitchFamily="34" charset="0"/>
                <a:cs typeface="Arial" panose="020B0604020202020204" pitchFamily="34" charset="0"/>
              </a:rPr>
              <a:t>DCA </a:t>
            </a:r>
            <a:r>
              <a:rPr lang="de-DE" sz="1200" dirty="0" err="1">
                <a:latin typeface="Arial" panose="020B0604020202020204" pitchFamily="34" charset="0"/>
                <a:cs typeface="Arial" panose="020B0604020202020204" pitchFamily="34" charset="0"/>
              </a:rPr>
              <a:t>axis</a:t>
            </a:r>
            <a:r>
              <a:rPr lang="de-DE" sz="1200" dirty="0">
                <a:latin typeface="Arial" panose="020B0604020202020204" pitchFamily="34" charset="0"/>
                <a:cs typeface="Arial" panose="020B0604020202020204" pitchFamily="34" charset="0"/>
              </a:rPr>
              <a:t> 1 and 3 (SD) </a:t>
            </a:r>
          </a:p>
          <a:p>
            <a:pPr marL="0" indent="0" algn="ctr">
              <a:spcBef>
                <a:spcPts val="0"/>
              </a:spcBef>
              <a:buNone/>
            </a:pPr>
            <a:r>
              <a:rPr lang="de-DE" sz="1200" dirty="0" err="1">
                <a:latin typeface="Arial" panose="020B0604020202020204" pitchFamily="34" charset="0"/>
                <a:cs typeface="Arial" panose="020B0604020202020204" pitchFamily="34" charset="0"/>
              </a:rPr>
              <a:t>based</a:t>
            </a:r>
            <a:r>
              <a:rPr lang="de-DE" sz="1200" dirty="0">
                <a:latin typeface="Arial" panose="020B0604020202020204" pitchFamily="34" charset="0"/>
                <a:cs typeface="Arial" panose="020B0604020202020204" pitchFamily="34" charset="0"/>
              </a:rPr>
              <a:t> on fossil ostracode </a:t>
            </a:r>
            <a:r>
              <a:rPr lang="de-DE" sz="1200" dirty="0" err="1">
                <a:latin typeface="Arial" panose="020B0604020202020204" pitchFamily="34" charset="0"/>
                <a:cs typeface="Arial" panose="020B0604020202020204" pitchFamily="34" charset="0"/>
              </a:rPr>
              <a:t>abundances</a:t>
            </a:r>
            <a:endParaRPr lang="de-DE" sz="1200" dirty="0">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3E1895A4-829A-419B-8A5B-5164B6E3F3B8}"/>
              </a:ext>
            </a:extLst>
          </p:cNvPr>
          <p:cNvSpPr txBox="1"/>
          <p:nvPr/>
        </p:nvSpPr>
        <p:spPr>
          <a:xfrm rot="5400000">
            <a:off x="7189027" y="3449590"/>
            <a:ext cx="1406528" cy="276999"/>
          </a:xfrm>
          <a:prstGeom prst="rect">
            <a:avLst/>
          </a:prstGeom>
          <a:solidFill>
            <a:schemeClr val="bg1"/>
          </a:solidFill>
        </p:spPr>
        <p:txBody>
          <a:bodyPr wrap="square" rtlCol="0">
            <a:spAutoFit/>
          </a:bodyPr>
          <a:lstStyle/>
          <a:p>
            <a:r>
              <a:rPr lang="de-DE" sz="1200" dirty="0">
                <a:latin typeface="Arial" panose="020B0604020202020204" pitchFamily="34" charset="0"/>
                <a:cs typeface="Arial" panose="020B0604020202020204" pitchFamily="34" charset="0"/>
              </a:rPr>
              <a:t>Age (</a:t>
            </a:r>
            <a:r>
              <a:rPr lang="de-DE" sz="1200" dirty="0" err="1">
                <a:latin typeface="Arial" panose="020B0604020202020204" pitchFamily="34" charset="0"/>
                <a:cs typeface="Arial" panose="020B0604020202020204" pitchFamily="34" charset="0"/>
              </a:rPr>
              <a:t>years</a:t>
            </a:r>
            <a:r>
              <a:rPr lang="de-DE" sz="1200" dirty="0">
                <a:latin typeface="Arial" panose="020B0604020202020204" pitchFamily="34" charset="0"/>
                <a:cs typeface="Arial" panose="020B0604020202020204" pitchFamily="34" charset="0"/>
              </a:rPr>
              <a:t> CE)</a:t>
            </a:r>
          </a:p>
        </p:txBody>
      </p:sp>
      <p:sp>
        <p:nvSpPr>
          <p:cNvPr id="26" name="Textfeld 25">
            <a:extLst>
              <a:ext uri="{FF2B5EF4-FFF2-40B4-BE49-F238E27FC236}">
                <a16:creationId xmlns:a16="http://schemas.microsoft.com/office/drawing/2014/main" id="{452BBE16-5F67-490A-BA0B-C88D72AD2FF1}"/>
              </a:ext>
            </a:extLst>
          </p:cNvPr>
          <p:cNvSpPr txBox="1"/>
          <p:nvPr/>
        </p:nvSpPr>
        <p:spPr>
          <a:xfrm rot="16200000">
            <a:off x="2888027" y="3237089"/>
            <a:ext cx="1406528" cy="276999"/>
          </a:xfrm>
          <a:prstGeom prst="rect">
            <a:avLst/>
          </a:prstGeom>
          <a:solidFill>
            <a:schemeClr val="bg1"/>
          </a:solidFill>
        </p:spPr>
        <p:txBody>
          <a:bodyPr wrap="square" rtlCol="0">
            <a:spAutoFit/>
          </a:bodyPr>
          <a:lstStyle/>
          <a:p>
            <a:r>
              <a:rPr lang="de-DE" sz="1200" dirty="0">
                <a:latin typeface="Arial" panose="020B0604020202020204" pitchFamily="34" charset="0"/>
                <a:cs typeface="Arial" panose="020B0604020202020204" pitchFamily="34" charset="0"/>
              </a:rPr>
              <a:t>Age (</a:t>
            </a:r>
            <a:r>
              <a:rPr lang="de-DE" sz="1200" dirty="0" err="1">
                <a:latin typeface="Arial" panose="020B0604020202020204" pitchFamily="34" charset="0"/>
                <a:cs typeface="Arial" panose="020B0604020202020204" pitchFamily="34" charset="0"/>
              </a:rPr>
              <a:t>years</a:t>
            </a:r>
            <a:r>
              <a:rPr lang="de-DE" sz="1200" dirty="0">
                <a:latin typeface="Arial" panose="020B0604020202020204" pitchFamily="34" charset="0"/>
                <a:cs typeface="Arial" panose="020B0604020202020204" pitchFamily="34" charset="0"/>
              </a:rPr>
              <a:t> BP)</a:t>
            </a:r>
          </a:p>
        </p:txBody>
      </p:sp>
      <p:sp>
        <p:nvSpPr>
          <p:cNvPr id="27" name="Rechteck 26">
            <a:extLst>
              <a:ext uri="{FF2B5EF4-FFF2-40B4-BE49-F238E27FC236}">
                <a16:creationId xmlns:a16="http://schemas.microsoft.com/office/drawing/2014/main" id="{89090670-C101-4BF6-94C3-5F47683BF5F7}"/>
              </a:ext>
            </a:extLst>
          </p:cNvPr>
          <p:cNvSpPr/>
          <p:nvPr/>
        </p:nvSpPr>
        <p:spPr>
          <a:xfrm>
            <a:off x="4074590" y="2688369"/>
            <a:ext cx="1113360" cy="105196"/>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hteck 27">
            <a:extLst>
              <a:ext uri="{FF2B5EF4-FFF2-40B4-BE49-F238E27FC236}">
                <a16:creationId xmlns:a16="http://schemas.microsoft.com/office/drawing/2014/main" id="{86F947A3-EAFD-47EF-B988-A624C5241DDB}"/>
              </a:ext>
            </a:extLst>
          </p:cNvPr>
          <p:cNvSpPr/>
          <p:nvPr/>
        </p:nvSpPr>
        <p:spPr>
          <a:xfrm>
            <a:off x="4053000" y="3412269"/>
            <a:ext cx="1113360" cy="105196"/>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hteck 28">
            <a:extLst>
              <a:ext uri="{FF2B5EF4-FFF2-40B4-BE49-F238E27FC236}">
                <a16:creationId xmlns:a16="http://schemas.microsoft.com/office/drawing/2014/main" id="{547F4866-76D4-4A57-BA76-22D184417415}"/>
              </a:ext>
            </a:extLst>
          </p:cNvPr>
          <p:cNvSpPr/>
          <p:nvPr/>
        </p:nvSpPr>
        <p:spPr>
          <a:xfrm>
            <a:off x="4056810" y="3244629"/>
            <a:ext cx="1113360" cy="105196"/>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hteck 29">
            <a:extLst>
              <a:ext uri="{FF2B5EF4-FFF2-40B4-BE49-F238E27FC236}">
                <a16:creationId xmlns:a16="http://schemas.microsoft.com/office/drawing/2014/main" id="{52288B2C-A582-4182-9447-C3E66804E739}"/>
              </a:ext>
            </a:extLst>
          </p:cNvPr>
          <p:cNvSpPr/>
          <p:nvPr/>
        </p:nvSpPr>
        <p:spPr>
          <a:xfrm>
            <a:off x="4078400" y="3008409"/>
            <a:ext cx="1113360" cy="105196"/>
          </a:xfrm>
          <a:prstGeom prst="rect">
            <a:avLst/>
          </a:prstGeom>
          <a:solidFill>
            <a:srgbClr val="FFFD0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0457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779404FF-79A7-4EA8-AE39-94F97C000C16}"/>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903830" y="758825"/>
            <a:ext cx="4291519" cy="2145760"/>
          </a:xfrm>
        </p:spPr>
      </p:pic>
      <p:sp>
        <p:nvSpPr>
          <p:cNvPr id="5" name="Titel 1">
            <a:extLst>
              <a:ext uri="{FF2B5EF4-FFF2-40B4-BE49-F238E27FC236}">
                <a16:creationId xmlns:a16="http://schemas.microsoft.com/office/drawing/2014/main" id="{D5010431-F0CA-41BA-B2AE-3C3290A4AEB5}"/>
              </a:ext>
            </a:extLst>
          </p:cNvPr>
          <p:cNvSpPr txBox="1">
            <a:spLocks/>
          </p:cNvSpPr>
          <p:nvPr/>
        </p:nvSpPr>
        <p:spPr>
          <a:xfrm>
            <a:off x="522894"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Conclusions</a:t>
            </a:r>
            <a:endParaRPr lang="en-US" dirty="0"/>
          </a:p>
        </p:txBody>
      </p:sp>
      <p:sp>
        <p:nvSpPr>
          <p:cNvPr id="6" name="Inhaltsplatzhalter 2">
            <a:extLst>
              <a:ext uri="{FF2B5EF4-FFF2-40B4-BE49-F238E27FC236}">
                <a16:creationId xmlns:a16="http://schemas.microsoft.com/office/drawing/2014/main" id="{A07FE9E9-DA4F-4EA6-ADB2-273F3A27999D}"/>
              </a:ext>
            </a:extLst>
          </p:cNvPr>
          <p:cNvSpPr txBox="1">
            <a:spLocks/>
          </p:cNvSpPr>
          <p:nvPr/>
        </p:nvSpPr>
        <p:spPr>
          <a:xfrm>
            <a:off x="406400" y="1627188"/>
            <a:ext cx="5664200" cy="4486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de-DE" sz="2200" dirty="0"/>
              <a:t>The </a:t>
            </a:r>
            <a:r>
              <a:rPr lang="de-DE" sz="2200" dirty="0" err="1"/>
              <a:t>karst</a:t>
            </a:r>
            <a:r>
              <a:rPr lang="de-DE" sz="2200" dirty="0"/>
              <a:t> </a:t>
            </a:r>
            <a:r>
              <a:rPr lang="de-DE" sz="2200" dirty="0" err="1"/>
              <a:t>system</a:t>
            </a:r>
            <a:r>
              <a:rPr lang="de-DE" sz="2200" dirty="0"/>
              <a:t> </a:t>
            </a:r>
            <a:r>
              <a:rPr lang="de-DE" sz="2200" dirty="0" err="1"/>
              <a:t>of</a:t>
            </a:r>
            <a:r>
              <a:rPr lang="de-DE" sz="2200" dirty="0"/>
              <a:t> </a:t>
            </a:r>
            <a:r>
              <a:rPr lang="de-DE" sz="2200" dirty="0" err="1"/>
              <a:t>the</a:t>
            </a:r>
            <a:r>
              <a:rPr lang="de-DE" sz="2200" dirty="0"/>
              <a:t> Lacandon Forest </a:t>
            </a:r>
            <a:r>
              <a:rPr lang="de-DE" sz="2200" dirty="0" err="1"/>
              <a:t>is</a:t>
            </a:r>
            <a:r>
              <a:rPr lang="de-DE" sz="2200" dirty="0"/>
              <a:t> </a:t>
            </a:r>
            <a:r>
              <a:rPr lang="de-DE" sz="2200" dirty="0" err="1"/>
              <a:t>highly</a:t>
            </a:r>
            <a:r>
              <a:rPr lang="de-DE" sz="2200" dirty="0"/>
              <a:t> </a:t>
            </a:r>
            <a:r>
              <a:rPr lang="de-DE" sz="2200" dirty="0" err="1"/>
              <a:t>dynamic</a:t>
            </a:r>
            <a:r>
              <a:rPr lang="de-DE" sz="2200" dirty="0"/>
              <a:t>.</a:t>
            </a:r>
          </a:p>
          <a:p>
            <a:pPr>
              <a:buFont typeface="Courier New" panose="02070309020205020404" pitchFamily="49" charset="0"/>
              <a:buChar char="o"/>
            </a:pPr>
            <a:r>
              <a:rPr lang="de-DE" sz="2200" dirty="0"/>
              <a:t>Sudden </a:t>
            </a:r>
            <a:r>
              <a:rPr lang="de-DE" sz="2200" dirty="0" err="1"/>
              <a:t>lake</a:t>
            </a:r>
            <a:r>
              <a:rPr lang="de-DE" sz="2200" dirty="0"/>
              <a:t> </a:t>
            </a:r>
            <a:r>
              <a:rPr lang="de-DE" sz="2200" dirty="0" err="1"/>
              <a:t>drainage</a:t>
            </a:r>
            <a:r>
              <a:rPr lang="de-DE" sz="2200" dirty="0"/>
              <a:t> </a:t>
            </a:r>
            <a:r>
              <a:rPr lang="de-DE" sz="2200" dirty="0" err="1"/>
              <a:t>during</a:t>
            </a:r>
            <a:r>
              <a:rPr lang="de-DE" sz="2200" dirty="0"/>
              <a:t> </a:t>
            </a:r>
            <a:r>
              <a:rPr lang="de-DE" sz="2200" dirty="0" err="1"/>
              <a:t>July</a:t>
            </a:r>
            <a:r>
              <a:rPr lang="de-DE" sz="2200" dirty="0"/>
              <a:t> 2019 </a:t>
            </a:r>
            <a:r>
              <a:rPr lang="de-DE" sz="2200" dirty="0" err="1"/>
              <a:t>had</a:t>
            </a:r>
            <a:r>
              <a:rPr lang="de-DE" sz="2200" dirty="0"/>
              <a:t> </a:t>
            </a:r>
            <a:r>
              <a:rPr lang="de-DE" sz="2200" dirty="0" err="1"/>
              <a:t>profound</a:t>
            </a:r>
            <a:r>
              <a:rPr lang="de-DE" sz="2200" dirty="0"/>
              <a:t> </a:t>
            </a:r>
            <a:r>
              <a:rPr lang="de-DE" sz="2200" dirty="0" err="1"/>
              <a:t>ecological</a:t>
            </a:r>
            <a:r>
              <a:rPr lang="de-DE" sz="2200" dirty="0"/>
              <a:t> </a:t>
            </a:r>
            <a:r>
              <a:rPr lang="de-DE" sz="2200" dirty="0" err="1"/>
              <a:t>effects</a:t>
            </a:r>
            <a:r>
              <a:rPr lang="de-DE" sz="2200" dirty="0"/>
              <a:t>.</a:t>
            </a:r>
          </a:p>
          <a:p>
            <a:pPr>
              <a:buFont typeface="Courier New" panose="02070309020205020404" pitchFamily="49" charset="0"/>
              <a:buChar char="o"/>
            </a:pPr>
            <a:r>
              <a:rPr lang="de-DE" sz="2200" dirty="0"/>
              <a:t>Fast </a:t>
            </a:r>
            <a:r>
              <a:rPr lang="de-DE" sz="2200" dirty="0" err="1"/>
              <a:t>re-colonization</a:t>
            </a:r>
            <a:r>
              <a:rPr lang="de-DE" sz="2200" dirty="0"/>
              <a:t> </a:t>
            </a:r>
            <a:r>
              <a:rPr lang="de-DE" sz="2200" dirty="0" err="1"/>
              <a:t>of</a:t>
            </a:r>
            <a:r>
              <a:rPr lang="de-DE" sz="2200" dirty="0"/>
              <a:t> </a:t>
            </a:r>
            <a:r>
              <a:rPr lang="de-DE" sz="2200" dirty="0" err="1"/>
              <a:t>terrestrial</a:t>
            </a:r>
            <a:r>
              <a:rPr lang="de-DE" sz="2200" dirty="0"/>
              <a:t> and </a:t>
            </a:r>
            <a:r>
              <a:rPr lang="de-DE" sz="2200" dirty="0" err="1"/>
              <a:t>freshwater</a:t>
            </a:r>
            <a:r>
              <a:rPr lang="de-DE" sz="2200" dirty="0"/>
              <a:t> </a:t>
            </a:r>
            <a:r>
              <a:rPr lang="de-DE" sz="2200" dirty="0" err="1"/>
              <a:t>species</a:t>
            </a:r>
            <a:r>
              <a:rPr lang="de-DE" sz="2200" dirty="0"/>
              <a:t>.</a:t>
            </a:r>
          </a:p>
          <a:p>
            <a:pPr>
              <a:buFont typeface="Courier New" panose="02070309020205020404" pitchFamily="49" charset="0"/>
              <a:buChar char="o"/>
            </a:pPr>
            <a:r>
              <a:rPr lang="de-DE" sz="2200" dirty="0" err="1"/>
              <a:t>Similar</a:t>
            </a:r>
            <a:r>
              <a:rPr lang="de-DE" sz="2200" dirty="0"/>
              <a:t> </a:t>
            </a:r>
            <a:r>
              <a:rPr lang="de-DE" sz="2200" dirty="0" err="1"/>
              <a:t>events</a:t>
            </a:r>
            <a:r>
              <a:rPr lang="de-DE" sz="2200" dirty="0"/>
              <a:t> </a:t>
            </a:r>
            <a:r>
              <a:rPr lang="de-DE" sz="2200" dirty="0" err="1"/>
              <a:t>ocurred</a:t>
            </a:r>
            <a:r>
              <a:rPr lang="de-DE" sz="2200" dirty="0"/>
              <a:t> </a:t>
            </a:r>
            <a:r>
              <a:rPr lang="de-DE" sz="2200" dirty="0" err="1"/>
              <a:t>during</a:t>
            </a:r>
            <a:r>
              <a:rPr lang="de-DE" sz="2200" dirty="0"/>
              <a:t> </a:t>
            </a:r>
            <a:r>
              <a:rPr lang="de-DE" sz="2200" dirty="0" err="1"/>
              <a:t>the</a:t>
            </a:r>
            <a:r>
              <a:rPr lang="de-DE" sz="2200" dirty="0"/>
              <a:t> </a:t>
            </a:r>
            <a:r>
              <a:rPr lang="de-DE" sz="2200" dirty="0" err="1"/>
              <a:t>Holocene</a:t>
            </a:r>
            <a:r>
              <a:rPr lang="de-DE" sz="2200" dirty="0"/>
              <a:t>.</a:t>
            </a:r>
          </a:p>
          <a:p>
            <a:pPr>
              <a:buFont typeface="Courier New" panose="02070309020205020404" pitchFamily="49" charset="0"/>
              <a:buChar char="o"/>
            </a:pPr>
            <a:r>
              <a:rPr lang="en-US" sz="2200" dirty="0"/>
              <a:t>Local stakeholders, government agencies and environmental NGOs should consider the special characteristics of water bodies in karst areas when selecting potential areas for conservation, especially under a scenario of future climate warming. </a:t>
            </a:r>
          </a:p>
          <a:p>
            <a:pPr>
              <a:buFont typeface="Courier New" panose="02070309020205020404" pitchFamily="49" charset="0"/>
              <a:buChar char="o"/>
            </a:pPr>
            <a:endParaRPr lang="de-DE" sz="2200" dirty="0"/>
          </a:p>
        </p:txBody>
      </p:sp>
      <p:pic>
        <p:nvPicPr>
          <p:cNvPr id="8" name="Grafik 7">
            <a:extLst>
              <a:ext uri="{FF2B5EF4-FFF2-40B4-BE49-F238E27FC236}">
                <a16:creationId xmlns:a16="http://schemas.microsoft.com/office/drawing/2014/main" id="{756B0C4B-FBDB-4477-9C97-C6A46F68715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9635581" y="3468612"/>
            <a:ext cx="2683415" cy="2012561"/>
          </a:xfrm>
          <a:prstGeom prst="rect">
            <a:avLst/>
          </a:prstGeom>
        </p:spPr>
      </p:pic>
      <p:sp>
        <p:nvSpPr>
          <p:cNvPr id="10" name="Textfeld 9">
            <a:extLst>
              <a:ext uri="{FF2B5EF4-FFF2-40B4-BE49-F238E27FC236}">
                <a16:creationId xmlns:a16="http://schemas.microsoft.com/office/drawing/2014/main" id="{284167DE-CBBA-4724-8FDF-0EC248AE1412}"/>
              </a:ext>
            </a:extLst>
          </p:cNvPr>
          <p:cNvSpPr txBox="1"/>
          <p:nvPr/>
        </p:nvSpPr>
        <p:spPr>
          <a:xfrm>
            <a:off x="9309539" y="5834774"/>
            <a:ext cx="2689845" cy="276999"/>
          </a:xfrm>
          <a:prstGeom prst="rect">
            <a:avLst/>
          </a:prstGeom>
          <a:noFill/>
        </p:spPr>
        <p:txBody>
          <a:bodyPr wrap="square" rtlCol="0">
            <a:spAutoFit/>
          </a:bodyPr>
          <a:lstStyle/>
          <a:p>
            <a:pPr algn="r"/>
            <a:r>
              <a:rPr lang="de-DE" sz="1200" i="1" dirty="0"/>
              <a:t>Images: L. Pérez, 2019</a:t>
            </a:r>
            <a:endParaRPr lang="en-US" sz="1200" i="1" dirty="0"/>
          </a:p>
        </p:txBody>
      </p:sp>
      <p:pic>
        <p:nvPicPr>
          <p:cNvPr id="12" name="Grafik 11">
            <a:extLst>
              <a:ext uri="{FF2B5EF4-FFF2-40B4-BE49-F238E27FC236}">
                <a16:creationId xmlns:a16="http://schemas.microsoft.com/office/drawing/2014/main" id="{3C5B363D-8AC0-4424-9708-D6A4516909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64955" y="3133185"/>
            <a:ext cx="3577886" cy="2683415"/>
          </a:xfrm>
          <a:prstGeom prst="rect">
            <a:avLst/>
          </a:prstGeom>
        </p:spPr>
      </p:pic>
    </p:spTree>
    <p:extLst>
      <p:ext uri="{BB962C8B-B14F-4D97-AF65-F5344CB8AC3E}">
        <p14:creationId xmlns:p14="http://schemas.microsoft.com/office/powerpoint/2010/main" val="1250408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5DC1E-BECF-4CD4-BC9D-B8166950EDF4}"/>
              </a:ext>
            </a:extLst>
          </p:cNvPr>
          <p:cNvSpPr>
            <a:spLocks noGrp="1"/>
          </p:cNvSpPr>
          <p:nvPr>
            <p:ph type="title"/>
          </p:nvPr>
        </p:nvSpPr>
        <p:spPr/>
        <p:txBody>
          <a:bodyPr/>
          <a:lstStyle/>
          <a:p>
            <a:r>
              <a:rPr lang="de-DE" dirty="0"/>
              <a:t>Future </a:t>
            </a:r>
            <a:r>
              <a:rPr lang="de-DE" dirty="0" err="1"/>
              <a:t>work</a:t>
            </a:r>
            <a:endParaRPr lang="en-US" dirty="0"/>
          </a:p>
        </p:txBody>
      </p:sp>
      <p:sp>
        <p:nvSpPr>
          <p:cNvPr id="3" name="Inhaltsplatzhalter 2">
            <a:extLst>
              <a:ext uri="{FF2B5EF4-FFF2-40B4-BE49-F238E27FC236}">
                <a16:creationId xmlns:a16="http://schemas.microsoft.com/office/drawing/2014/main" id="{EEC2AA75-803D-4EF6-A165-C089E41E7F04}"/>
              </a:ext>
            </a:extLst>
          </p:cNvPr>
          <p:cNvSpPr>
            <a:spLocks noGrp="1"/>
          </p:cNvSpPr>
          <p:nvPr>
            <p:ph idx="1"/>
          </p:nvPr>
        </p:nvSpPr>
        <p:spPr>
          <a:xfrm>
            <a:off x="838200" y="1825625"/>
            <a:ext cx="5981700" cy="4351338"/>
          </a:xfrm>
        </p:spPr>
        <p:txBody>
          <a:bodyPr>
            <a:normAutofit/>
          </a:bodyPr>
          <a:lstStyle/>
          <a:p>
            <a:pPr>
              <a:buFont typeface="Courier New" panose="02070309020205020404" pitchFamily="49" charset="0"/>
              <a:buChar char="o"/>
            </a:pPr>
            <a:r>
              <a:rPr lang="de-DE" sz="2500" dirty="0"/>
              <a:t> </a:t>
            </a:r>
            <a:r>
              <a:rPr lang="de-DE" sz="2500" dirty="0" err="1"/>
              <a:t>We</a:t>
            </a:r>
            <a:r>
              <a:rPr lang="de-DE" sz="2500" dirty="0"/>
              <a:t> </a:t>
            </a:r>
            <a:r>
              <a:rPr lang="de-DE" sz="2500" dirty="0" err="1"/>
              <a:t>continue</a:t>
            </a:r>
            <a:r>
              <a:rPr lang="de-DE" sz="2500" dirty="0"/>
              <a:t> </a:t>
            </a:r>
            <a:r>
              <a:rPr lang="de-DE" sz="2500" dirty="0" err="1"/>
              <a:t>to</a:t>
            </a:r>
            <a:r>
              <a:rPr lang="de-DE" sz="2500" dirty="0"/>
              <a:t> </a:t>
            </a:r>
            <a:r>
              <a:rPr lang="de-DE" sz="2500" dirty="0" err="1"/>
              <a:t>analyze</a:t>
            </a:r>
            <a:r>
              <a:rPr lang="de-DE" sz="2500" dirty="0"/>
              <a:t> surface sediments (</a:t>
            </a:r>
            <a:r>
              <a:rPr lang="de-DE" sz="2500" dirty="0" err="1"/>
              <a:t>short</a:t>
            </a:r>
            <a:r>
              <a:rPr lang="de-DE" sz="2500" dirty="0"/>
              <a:t> </a:t>
            </a:r>
            <a:r>
              <a:rPr lang="de-DE" sz="2500" dirty="0" err="1"/>
              <a:t>cores</a:t>
            </a:r>
            <a:r>
              <a:rPr lang="de-DE" sz="2500" dirty="0"/>
              <a:t>) </a:t>
            </a:r>
            <a:r>
              <a:rPr lang="de-DE" sz="2500" dirty="0" err="1"/>
              <a:t>collected</a:t>
            </a:r>
            <a:r>
              <a:rPr lang="de-DE" sz="2500" dirty="0"/>
              <a:t> </a:t>
            </a:r>
            <a:r>
              <a:rPr lang="de-DE" sz="2500" dirty="0" err="1"/>
              <a:t>right</a:t>
            </a:r>
            <a:r>
              <a:rPr lang="de-DE" sz="2500" dirty="0"/>
              <a:t> after </a:t>
            </a:r>
            <a:r>
              <a:rPr lang="de-DE" sz="2500" dirty="0" err="1"/>
              <a:t>the</a:t>
            </a:r>
            <a:r>
              <a:rPr lang="de-DE" sz="2500" dirty="0"/>
              <a:t> </a:t>
            </a:r>
            <a:r>
              <a:rPr lang="de-DE" sz="2500" dirty="0" err="1"/>
              <a:t>drainage</a:t>
            </a:r>
            <a:r>
              <a:rPr lang="de-DE" sz="2500" dirty="0"/>
              <a:t> </a:t>
            </a:r>
            <a:r>
              <a:rPr lang="de-DE" sz="2500" dirty="0" err="1"/>
              <a:t>event</a:t>
            </a:r>
            <a:r>
              <a:rPr lang="de-DE" sz="2500" dirty="0"/>
              <a:t> (</a:t>
            </a:r>
            <a:r>
              <a:rPr lang="de-DE" sz="2500" dirty="0" err="1"/>
              <a:t>age</a:t>
            </a:r>
            <a:r>
              <a:rPr lang="de-DE" sz="2500" dirty="0"/>
              <a:t> </a:t>
            </a:r>
            <a:r>
              <a:rPr lang="de-DE" sz="2500" dirty="0" err="1"/>
              <a:t>model</a:t>
            </a:r>
            <a:r>
              <a:rPr lang="de-DE" sz="2500" dirty="0"/>
              <a:t>, XRF, </a:t>
            </a:r>
            <a:r>
              <a:rPr lang="de-DE" sz="2500" dirty="0" err="1"/>
              <a:t>stable</a:t>
            </a:r>
            <a:r>
              <a:rPr lang="de-DE" sz="2500" dirty="0"/>
              <a:t> isotopes, </a:t>
            </a:r>
            <a:r>
              <a:rPr lang="de-DE" sz="2500" dirty="0" err="1"/>
              <a:t>microfossils</a:t>
            </a:r>
            <a:r>
              <a:rPr lang="de-DE" sz="2500" dirty="0"/>
              <a:t>).</a:t>
            </a:r>
          </a:p>
          <a:p>
            <a:pPr>
              <a:buFont typeface="Courier New" panose="02070309020205020404" pitchFamily="49" charset="0"/>
              <a:buChar char="o"/>
            </a:pPr>
            <a:r>
              <a:rPr lang="de-DE" sz="2500" dirty="0"/>
              <a:t> </a:t>
            </a:r>
            <a:r>
              <a:rPr lang="de-DE" sz="2500" dirty="0" err="1"/>
              <a:t>Until</a:t>
            </a:r>
            <a:r>
              <a:rPr lang="de-DE" sz="2500" dirty="0"/>
              <a:t> </a:t>
            </a:r>
            <a:r>
              <a:rPr lang="de-DE" sz="2500" dirty="0" err="1"/>
              <a:t>now</a:t>
            </a:r>
            <a:r>
              <a:rPr lang="de-DE" sz="2500" dirty="0"/>
              <a:t> </a:t>
            </a:r>
            <a:r>
              <a:rPr lang="de-DE" sz="2500" dirty="0" err="1"/>
              <a:t>we</a:t>
            </a:r>
            <a:r>
              <a:rPr lang="de-DE" sz="2500" dirty="0"/>
              <a:t> </a:t>
            </a:r>
            <a:r>
              <a:rPr lang="de-DE" sz="2500" dirty="0" err="1"/>
              <a:t>were</a:t>
            </a:r>
            <a:r>
              <a:rPr lang="de-DE" sz="2500" dirty="0"/>
              <a:t> </a:t>
            </a:r>
            <a:r>
              <a:rPr lang="de-DE" sz="2500" dirty="0" err="1"/>
              <a:t>able</a:t>
            </a:r>
            <a:r>
              <a:rPr lang="de-DE" sz="2500" dirty="0"/>
              <a:t> </a:t>
            </a:r>
            <a:r>
              <a:rPr lang="de-DE" sz="2500" dirty="0" err="1"/>
              <a:t>to</a:t>
            </a:r>
            <a:r>
              <a:rPr lang="de-DE" sz="2500" dirty="0"/>
              <a:t> </a:t>
            </a:r>
            <a:r>
              <a:rPr lang="de-DE" sz="2500" dirty="0" err="1"/>
              <a:t>recover</a:t>
            </a:r>
            <a:r>
              <a:rPr lang="de-DE" sz="2500" dirty="0"/>
              <a:t> a 4 m </a:t>
            </a:r>
            <a:r>
              <a:rPr lang="de-DE" sz="2500" dirty="0" err="1"/>
              <a:t>sedimentary</a:t>
            </a:r>
            <a:r>
              <a:rPr lang="de-DE" sz="2500" dirty="0"/>
              <a:t> </a:t>
            </a:r>
            <a:r>
              <a:rPr lang="de-DE" sz="2500" dirty="0" err="1"/>
              <a:t>sequence</a:t>
            </a:r>
            <a:r>
              <a:rPr lang="de-DE" sz="2500" dirty="0"/>
              <a:t> </a:t>
            </a:r>
            <a:r>
              <a:rPr lang="de-DE" sz="2500" dirty="0" err="1"/>
              <a:t>from</a:t>
            </a:r>
            <a:r>
              <a:rPr lang="de-DE" sz="2500" dirty="0"/>
              <a:t> Lake Tzibaná.</a:t>
            </a:r>
          </a:p>
          <a:p>
            <a:pPr>
              <a:buFont typeface="Courier New" panose="02070309020205020404" pitchFamily="49" charset="0"/>
              <a:buChar char="o"/>
            </a:pPr>
            <a:r>
              <a:rPr lang="de-DE" sz="2500" dirty="0"/>
              <a:t> </a:t>
            </a:r>
            <a:r>
              <a:rPr lang="de-DE" sz="2500" dirty="0" err="1"/>
              <a:t>Geophysical</a:t>
            </a:r>
            <a:r>
              <a:rPr lang="de-DE" sz="2500" dirty="0"/>
              <a:t> </a:t>
            </a:r>
            <a:r>
              <a:rPr lang="de-DE" sz="2500" dirty="0" err="1"/>
              <a:t>studies</a:t>
            </a:r>
            <a:r>
              <a:rPr lang="de-DE" sz="2500" dirty="0"/>
              <a:t> in 2018 and 2019 </a:t>
            </a:r>
            <a:r>
              <a:rPr lang="de-DE" sz="2500" dirty="0" err="1"/>
              <a:t>revealed</a:t>
            </a:r>
            <a:r>
              <a:rPr lang="de-DE" sz="2500" dirty="0"/>
              <a:t> a ca. 50 m </a:t>
            </a:r>
            <a:r>
              <a:rPr lang="de-DE" sz="2500" dirty="0" err="1"/>
              <a:t>lake</a:t>
            </a:r>
            <a:r>
              <a:rPr lang="de-DE" sz="2500" dirty="0"/>
              <a:t> </a:t>
            </a:r>
            <a:r>
              <a:rPr lang="de-DE" sz="2500" dirty="0" err="1"/>
              <a:t>sediment</a:t>
            </a:r>
            <a:r>
              <a:rPr lang="de-DE" sz="2500" dirty="0"/>
              <a:t> </a:t>
            </a:r>
            <a:r>
              <a:rPr lang="de-DE" sz="2500" dirty="0" err="1"/>
              <a:t>thickness</a:t>
            </a:r>
            <a:r>
              <a:rPr lang="de-DE" sz="2500" dirty="0"/>
              <a:t>. </a:t>
            </a:r>
            <a:endParaRPr lang="en-US" sz="2500" dirty="0"/>
          </a:p>
          <a:p>
            <a:pPr>
              <a:buFont typeface="Courier New" panose="02070309020205020404" pitchFamily="49" charset="0"/>
              <a:buChar char="o"/>
            </a:pPr>
            <a:r>
              <a:rPr lang="en-US" sz="2500" dirty="0"/>
              <a:t> Longer sediment cores will be retrieved in a future project.</a:t>
            </a:r>
            <a:endParaRPr lang="de-DE" sz="2500" dirty="0"/>
          </a:p>
        </p:txBody>
      </p:sp>
      <p:pic>
        <p:nvPicPr>
          <p:cNvPr id="4" name="Grafik 3">
            <a:extLst>
              <a:ext uri="{FF2B5EF4-FFF2-40B4-BE49-F238E27FC236}">
                <a16:creationId xmlns:a16="http://schemas.microsoft.com/office/drawing/2014/main" id="{10B0E36F-20E6-4434-9AC5-B39A1A26DCC4}"/>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7531100" y="183514"/>
            <a:ext cx="4470400" cy="5897245"/>
          </a:xfrm>
          <a:prstGeom prst="rect">
            <a:avLst/>
          </a:prstGeom>
          <a:noFill/>
        </p:spPr>
      </p:pic>
      <p:sp>
        <p:nvSpPr>
          <p:cNvPr id="5" name="Textfeld 4">
            <a:extLst>
              <a:ext uri="{FF2B5EF4-FFF2-40B4-BE49-F238E27FC236}">
                <a16:creationId xmlns:a16="http://schemas.microsoft.com/office/drawing/2014/main" id="{C6067C92-9D00-4211-B80C-7C5AD3ABA415}"/>
              </a:ext>
            </a:extLst>
          </p:cNvPr>
          <p:cNvSpPr txBox="1"/>
          <p:nvPr/>
        </p:nvSpPr>
        <p:spPr>
          <a:xfrm>
            <a:off x="10348372" y="5942260"/>
            <a:ext cx="1734122" cy="276999"/>
          </a:xfrm>
          <a:prstGeom prst="rect">
            <a:avLst/>
          </a:prstGeom>
          <a:noFill/>
        </p:spPr>
        <p:txBody>
          <a:bodyPr wrap="square" rtlCol="0">
            <a:spAutoFit/>
          </a:bodyPr>
          <a:lstStyle/>
          <a:p>
            <a:r>
              <a:rPr lang="de-DE" sz="1200" i="1" dirty="0"/>
              <a:t>(Bücker et al. in </a:t>
            </a:r>
            <a:r>
              <a:rPr lang="de-DE" sz="1200" i="1" dirty="0" err="1"/>
              <a:t>prep</a:t>
            </a:r>
            <a:r>
              <a:rPr lang="de-DE" sz="1200" i="1" dirty="0"/>
              <a:t>.)</a:t>
            </a:r>
            <a:endParaRPr lang="en-US" sz="1200" i="1" dirty="0"/>
          </a:p>
        </p:txBody>
      </p:sp>
      <p:sp>
        <p:nvSpPr>
          <p:cNvPr id="6" name="Pfeil: nach rechts 5">
            <a:extLst>
              <a:ext uri="{FF2B5EF4-FFF2-40B4-BE49-F238E27FC236}">
                <a16:creationId xmlns:a16="http://schemas.microsoft.com/office/drawing/2014/main" id="{D0CBF046-BA0C-436C-8FCC-E6916D5737D1}"/>
              </a:ext>
            </a:extLst>
          </p:cNvPr>
          <p:cNvSpPr/>
          <p:nvPr/>
        </p:nvSpPr>
        <p:spPr>
          <a:xfrm>
            <a:off x="5689600" y="4419600"/>
            <a:ext cx="1346200"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6">
            <a:extLst>
              <a:ext uri="{FF2B5EF4-FFF2-40B4-BE49-F238E27FC236}">
                <a16:creationId xmlns:a16="http://schemas.microsoft.com/office/drawing/2014/main" id="{C816F79B-2B94-4DC5-B543-972B0ED351B3}"/>
              </a:ext>
            </a:extLst>
          </p:cNvPr>
          <p:cNvSpPr/>
          <p:nvPr/>
        </p:nvSpPr>
        <p:spPr>
          <a:xfrm>
            <a:off x="1816100" y="6291896"/>
            <a:ext cx="10375900" cy="492443"/>
          </a:xfrm>
          <a:prstGeom prst="rect">
            <a:avLst/>
          </a:prstGeom>
          <a:solidFill>
            <a:schemeClr val="bg1"/>
          </a:solidFill>
        </p:spPr>
        <p:txBody>
          <a:bodyPr wrap="square">
            <a:spAutoFit/>
          </a:bodyPr>
          <a:lstStyle/>
          <a:p>
            <a:r>
              <a:rPr lang="en-US" sz="1300" dirty="0">
                <a:solidFill>
                  <a:srgbClr val="C00000"/>
                </a:solidFill>
              </a:rPr>
              <a:t>See Poster: EGU2020-11031| SM4.2 |Water- and land-borne geophysical measurements before and after the sudden drainage of large karst lakes in southern Mexico | </a:t>
            </a:r>
            <a:r>
              <a:rPr lang="en-US" sz="1300" dirty="0" err="1">
                <a:solidFill>
                  <a:srgbClr val="C00000"/>
                </a:solidFill>
              </a:rPr>
              <a:t>Bücker</a:t>
            </a:r>
            <a:r>
              <a:rPr lang="en-US" sz="1300" dirty="0">
                <a:solidFill>
                  <a:srgbClr val="C00000"/>
                </a:solidFill>
              </a:rPr>
              <a:t> et al. </a:t>
            </a:r>
          </a:p>
        </p:txBody>
      </p:sp>
    </p:spTree>
    <p:extLst>
      <p:ext uri="{BB962C8B-B14F-4D97-AF65-F5344CB8AC3E}">
        <p14:creationId xmlns:p14="http://schemas.microsoft.com/office/powerpoint/2010/main" val="2060941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1463C67-735F-4E55-86BA-E59C6A512F7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5000"/>
          <a:stretch/>
        </p:blipFill>
        <p:spPr>
          <a:xfrm>
            <a:off x="0" y="0"/>
            <a:ext cx="12192000" cy="6858000"/>
          </a:xfrm>
          <a:prstGeom prst="rect">
            <a:avLst/>
          </a:prstGeom>
        </p:spPr>
      </p:pic>
      <p:sp>
        <p:nvSpPr>
          <p:cNvPr id="3" name="Inhaltsplatzhalter 2">
            <a:extLst>
              <a:ext uri="{FF2B5EF4-FFF2-40B4-BE49-F238E27FC236}">
                <a16:creationId xmlns:a16="http://schemas.microsoft.com/office/drawing/2014/main" id="{6BBD2DB4-AB70-4805-9129-3CB5B15A53EF}"/>
              </a:ext>
            </a:extLst>
          </p:cNvPr>
          <p:cNvSpPr>
            <a:spLocks noGrp="1"/>
          </p:cNvSpPr>
          <p:nvPr>
            <p:ph idx="1"/>
          </p:nvPr>
        </p:nvSpPr>
        <p:spPr>
          <a:xfrm>
            <a:off x="233464" y="205210"/>
            <a:ext cx="11789923" cy="2012696"/>
          </a:xfrm>
        </p:spPr>
        <p:txBody>
          <a:bodyPr>
            <a:normAutofit/>
          </a:bodyPr>
          <a:lstStyle/>
          <a:p>
            <a:pPr marL="0" indent="0" algn="just">
              <a:buNone/>
            </a:pPr>
            <a:r>
              <a:rPr lang="en-US" sz="2700" dirty="0">
                <a:solidFill>
                  <a:srgbClr val="000000"/>
                </a:solidFill>
                <a:latin typeface="+mj-lt"/>
              </a:rPr>
              <a:t>The cause and effects of this recent lake level lowering event will be revealed by interdisciplinary studies of the limnology, paleolimnology, structural geology, geophysics, hydrology, geochemistry, genomics and geodesy of lakes and rivers in the region, as well as traditional environmental knowledge of the Lacandon Maya.</a:t>
            </a:r>
            <a:endParaRPr lang="en-US" sz="2700" dirty="0">
              <a:latin typeface="+mj-lt"/>
            </a:endParaRPr>
          </a:p>
          <a:p>
            <a:pPr marL="0" indent="0" algn="just">
              <a:buNone/>
            </a:pPr>
            <a:endParaRPr lang="en-US" sz="2700" dirty="0">
              <a:latin typeface="+mj-lt"/>
            </a:endParaRPr>
          </a:p>
        </p:txBody>
      </p:sp>
      <p:sp>
        <p:nvSpPr>
          <p:cNvPr id="11" name="Textfeld 10">
            <a:extLst>
              <a:ext uri="{FF2B5EF4-FFF2-40B4-BE49-F238E27FC236}">
                <a16:creationId xmlns:a16="http://schemas.microsoft.com/office/drawing/2014/main" id="{4386C622-2703-413E-97FC-99E43A66258F}"/>
              </a:ext>
            </a:extLst>
          </p:cNvPr>
          <p:cNvSpPr txBox="1"/>
          <p:nvPr/>
        </p:nvSpPr>
        <p:spPr>
          <a:xfrm>
            <a:off x="48128" y="6566276"/>
            <a:ext cx="1776540" cy="307777"/>
          </a:xfrm>
          <a:prstGeom prst="rect">
            <a:avLst/>
          </a:prstGeom>
          <a:noFill/>
        </p:spPr>
        <p:txBody>
          <a:bodyPr wrap="square" rtlCol="0">
            <a:spAutoFit/>
          </a:bodyPr>
          <a:lstStyle/>
          <a:p>
            <a:pPr algn="r"/>
            <a:r>
              <a:rPr lang="de-DE" sz="1400" i="1" dirty="0"/>
              <a:t>Image: T. </a:t>
            </a:r>
            <a:r>
              <a:rPr lang="de-DE" sz="1400" i="1" dirty="0" err="1"/>
              <a:t>Lauke</a:t>
            </a:r>
            <a:r>
              <a:rPr lang="de-DE" sz="1400" i="1" dirty="0"/>
              <a:t>, 2019</a:t>
            </a:r>
            <a:endParaRPr lang="en-US" sz="1400" i="1" dirty="0"/>
          </a:p>
        </p:txBody>
      </p:sp>
    </p:spTree>
    <p:extLst>
      <p:ext uri="{BB962C8B-B14F-4D97-AF65-F5344CB8AC3E}">
        <p14:creationId xmlns:p14="http://schemas.microsoft.com/office/powerpoint/2010/main" val="4013093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rupos de Sismología e Ingeniería de la UNAM">
            <a:extLst>
              <a:ext uri="{FF2B5EF4-FFF2-40B4-BE49-F238E27FC236}">
                <a16:creationId xmlns:a16="http://schemas.microsoft.com/office/drawing/2014/main" id="{EE5DE435-94C3-4627-892E-AE990D893A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94766" y="2272546"/>
            <a:ext cx="2056824" cy="158899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198D607-ED71-4C15-8195-70CA490BA159}"/>
              </a:ext>
            </a:extLst>
          </p:cNvPr>
          <p:cNvSpPr>
            <a:spLocks noGrp="1"/>
          </p:cNvSpPr>
          <p:nvPr>
            <p:ph type="title"/>
          </p:nvPr>
        </p:nvSpPr>
        <p:spPr>
          <a:xfrm>
            <a:off x="762000" y="339725"/>
            <a:ext cx="10515600" cy="1325563"/>
          </a:xfrm>
        </p:spPr>
        <p:txBody>
          <a:bodyPr/>
          <a:lstStyle/>
          <a:p>
            <a:r>
              <a:rPr lang="de-DE" dirty="0" err="1"/>
              <a:t>Acknowlegements</a:t>
            </a:r>
            <a:endParaRPr lang="en-US" dirty="0"/>
          </a:p>
        </p:txBody>
      </p:sp>
      <p:pic>
        <p:nvPicPr>
          <p:cNvPr id="8" name="Grafik 7">
            <a:extLst>
              <a:ext uri="{FF2B5EF4-FFF2-40B4-BE49-F238E27FC236}">
                <a16:creationId xmlns:a16="http://schemas.microsoft.com/office/drawing/2014/main" id="{DBB0E147-D239-42EC-AE27-ED253A45B8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46699" y="1550987"/>
            <a:ext cx="2578894" cy="1146175"/>
          </a:xfrm>
          <a:prstGeom prst="rect">
            <a:avLst/>
          </a:prstGeom>
        </p:spPr>
      </p:pic>
      <p:pic>
        <p:nvPicPr>
          <p:cNvPr id="1026" name="Picture 2">
            <a:extLst>
              <a:ext uri="{FF2B5EF4-FFF2-40B4-BE49-F238E27FC236}">
                <a16:creationId xmlns:a16="http://schemas.microsoft.com/office/drawing/2014/main" id="{0151A52D-B3BD-4C47-81C2-EC663E585C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8382" y="1550987"/>
            <a:ext cx="2578894" cy="2578894"/>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A508EC14-5912-4123-BC5B-2B0FB5D6355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953047" y="1690688"/>
            <a:ext cx="1006474" cy="1006474"/>
          </a:xfrm>
          <a:prstGeom prst="rect">
            <a:avLst/>
          </a:prstGeom>
        </p:spPr>
      </p:pic>
      <p:pic>
        <p:nvPicPr>
          <p:cNvPr id="12" name="Grafik 11">
            <a:extLst>
              <a:ext uri="{FF2B5EF4-FFF2-40B4-BE49-F238E27FC236}">
                <a16:creationId xmlns:a16="http://schemas.microsoft.com/office/drawing/2014/main" id="{B85E2045-55CA-4633-84D8-83D336A0DD6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78076" y="3305176"/>
            <a:ext cx="2029441" cy="799305"/>
          </a:xfrm>
          <a:prstGeom prst="rect">
            <a:avLst/>
          </a:prstGeom>
        </p:spPr>
      </p:pic>
      <p:pic>
        <p:nvPicPr>
          <p:cNvPr id="14" name="Grafik 13">
            <a:extLst>
              <a:ext uri="{FF2B5EF4-FFF2-40B4-BE49-F238E27FC236}">
                <a16:creationId xmlns:a16="http://schemas.microsoft.com/office/drawing/2014/main" id="{1E59A7BC-9A2F-4B8D-836B-F8A1F618D9A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4501" b="25066"/>
          <a:stretch/>
        </p:blipFill>
        <p:spPr>
          <a:xfrm>
            <a:off x="6990681" y="102846"/>
            <a:ext cx="3845351" cy="1292894"/>
          </a:xfrm>
          <a:prstGeom prst="rect">
            <a:avLst/>
          </a:prstGeom>
        </p:spPr>
      </p:pic>
      <p:pic>
        <p:nvPicPr>
          <p:cNvPr id="16" name="Grafik 15">
            <a:extLst>
              <a:ext uri="{FF2B5EF4-FFF2-40B4-BE49-F238E27FC236}">
                <a16:creationId xmlns:a16="http://schemas.microsoft.com/office/drawing/2014/main" id="{CE53B6AE-8483-43F0-848E-8C065DC9BF2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899358" y="486394"/>
            <a:ext cx="1015873" cy="1015873"/>
          </a:xfrm>
          <a:prstGeom prst="rect">
            <a:avLst/>
          </a:prstGeom>
        </p:spPr>
      </p:pic>
      <p:pic>
        <p:nvPicPr>
          <p:cNvPr id="18" name="Grafik 17">
            <a:extLst>
              <a:ext uri="{FF2B5EF4-FFF2-40B4-BE49-F238E27FC236}">
                <a16:creationId xmlns:a16="http://schemas.microsoft.com/office/drawing/2014/main" id="{9640FC0B-BD81-42C1-ACA3-9F4E794A221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925821" y="2958450"/>
            <a:ext cx="1067869" cy="1550132"/>
          </a:xfrm>
          <a:prstGeom prst="rect">
            <a:avLst/>
          </a:prstGeom>
        </p:spPr>
      </p:pic>
      <p:pic>
        <p:nvPicPr>
          <p:cNvPr id="20" name="Grafik 19">
            <a:extLst>
              <a:ext uri="{FF2B5EF4-FFF2-40B4-BE49-F238E27FC236}">
                <a16:creationId xmlns:a16="http://schemas.microsoft.com/office/drawing/2014/main" id="{09FA693C-C04C-42ED-B7E5-D8530FB44B6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131692" y="4715970"/>
            <a:ext cx="2094611" cy="1334290"/>
          </a:xfrm>
          <a:prstGeom prst="rect">
            <a:avLst/>
          </a:prstGeom>
        </p:spPr>
      </p:pic>
      <p:pic>
        <p:nvPicPr>
          <p:cNvPr id="22" name="Grafik 21">
            <a:extLst>
              <a:ext uri="{FF2B5EF4-FFF2-40B4-BE49-F238E27FC236}">
                <a16:creationId xmlns:a16="http://schemas.microsoft.com/office/drawing/2014/main" id="{E45809A0-69B6-47D1-B3BF-2B098A32EA4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625939" y="4769870"/>
            <a:ext cx="2094611" cy="1317459"/>
          </a:xfrm>
          <a:prstGeom prst="rect">
            <a:avLst/>
          </a:prstGeom>
        </p:spPr>
      </p:pic>
      <p:pic>
        <p:nvPicPr>
          <p:cNvPr id="24" name="Grafik 23">
            <a:extLst>
              <a:ext uri="{FF2B5EF4-FFF2-40B4-BE49-F238E27FC236}">
                <a16:creationId xmlns:a16="http://schemas.microsoft.com/office/drawing/2014/main" id="{A6642508-AFCC-4452-8EFB-D777CEDE697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26974" y="5306774"/>
            <a:ext cx="5156398" cy="658575"/>
          </a:xfrm>
          <a:prstGeom prst="rect">
            <a:avLst/>
          </a:prstGeom>
        </p:spPr>
      </p:pic>
      <p:pic>
        <p:nvPicPr>
          <p:cNvPr id="26" name="Grafik 25">
            <a:extLst>
              <a:ext uri="{FF2B5EF4-FFF2-40B4-BE49-F238E27FC236}">
                <a16:creationId xmlns:a16="http://schemas.microsoft.com/office/drawing/2014/main" id="{AE4BBDF9-33F4-40AF-8D2D-F010A25E8FF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246188" y="612702"/>
            <a:ext cx="1816331" cy="1816331"/>
          </a:xfrm>
          <a:prstGeom prst="rect">
            <a:avLst/>
          </a:prstGeom>
        </p:spPr>
      </p:pic>
      <p:pic>
        <p:nvPicPr>
          <p:cNvPr id="28" name="Grafik 27">
            <a:extLst>
              <a:ext uri="{FF2B5EF4-FFF2-40B4-BE49-F238E27FC236}">
                <a16:creationId xmlns:a16="http://schemas.microsoft.com/office/drawing/2014/main" id="{A0500B38-C551-4597-BD4C-44BFB15B6670}"/>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131692" y="1607543"/>
            <a:ext cx="1921335" cy="1172763"/>
          </a:xfrm>
          <a:prstGeom prst="rect">
            <a:avLst/>
          </a:prstGeom>
        </p:spPr>
      </p:pic>
      <p:pic>
        <p:nvPicPr>
          <p:cNvPr id="7" name="Grafik 6">
            <a:extLst>
              <a:ext uri="{FF2B5EF4-FFF2-40B4-BE49-F238E27FC236}">
                <a16:creationId xmlns:a16="http://schemas.microsoft.com/office/drawing/2014/main" id="{46134C72-B746-4DE6-870D-5B2A3FE9F5FF}"/>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311970" y="4259251"/>
            <a:ext cx="3867690" cy="895475"/>
          </a:xfrm>
          <a:prstGeom prst="rect">
            <a:avLst/>
          </a:prstGeom>
        </p:spPr>
      </p:pic>
      <p:pic>
        <p:nvPicPr>
          <p:cNvPr id="1028" name="Picture 4" descr="Online Master of Mass Communication Programs at University of Florida">
            <a:extLst>
              <a:ext uri="{FF2B5EF4-FFF2-40B4-BE49-F238E27FC236}">
                <a16:creationId xmlns:a16="http://schemas.microsoft.com/office/drawing/2014/main" id="{48F0EF53-6264-4620-994A-99F587B55795}"/>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179660" y="3872143"/>
            <a:ext cx="3035850" cy="5551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88B9A4E-E495-4069-910C-C603B4183063}"/>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973253" y="4942619"/>
            <a:ext cx="2362200" cy="4810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R First - Democratizing VR/AR Innovation">
            <a:extLst>
              <a:ext uri="{FF2B5EF4-FFF2-40B4-BE49-F238E27FC236}">
                <a16:creationId xmlns:a16="http://schemas.microsoft.com/office/drawing/2014/main" id="{0F51F6C1-5C0E-4511-869D-E9C643F3863D}"/>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9153828" y="1347451"/>
            <a:ext cx="1709493" cy="155013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a:extLst>
              <a:ext uri="{FF2B5EF4-FFF2-40B4-BE49-F238E27FC236}">
                <a16:creationId xmlns:a16="http://schemas.microsoft.com/office/drawing/2014/main" id="{B8732A9A-794A-4F69-B3A3-2A04C1BDF5E5}"/>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7617828" y="2960121"/>
            <a:ext cx="2805404" cy="744707"/>
          </a:xfrm>
          <a:prstGeom prst="rect">
            <a:avLst/>
          </a:prstGeom>
        </p:spPr>
      </p:pic>
      <p:pic>
        <p:nvPicPr>
          <p:cNvPr id="17" name="Grafik 16">
            <a:extLst>
              <a:ext uri="{FF2B5EF4-FFF2-40B4-BE49-F238E27FC236}">
                <a16:creationId xmlns:a16="http://schemas.microsoft.com/office/drawing/2014/main" id="{EDB4A105-C112-437A-AC37-8955DA246BC0}"/>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284683" y="3763792"/>
            <a:ext cx="2428875" cy="857250"/>
          </a:xfrm>
          <a:prstGeom prst="rect">
            <a:avLst/>
          </a:prstGeom>
        </p:spPr>
      </p:pic>
    </p:spTree>
    <p:extLst>
      <p:ext uri="{BB962C8B-B14F-4D97-AF65-F5344CB8AC3E}">
        <p14:creationId xmlns:p14="http://schemas.microsoft.com/office/powerpoint/2010/main" val="3777269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5CDF5EA-5B82-4EC4-87E2-1A5F739D2E0A}"/>
              </a:ext>
            </a:extLst>
          </p:cNvPr>
          <p:cNvPicPr>
            <a:picLocks noChangeAspect="1"/>
          </p:cNvPicPr>
          <p:nvPr/>
        </p:nvPicPr>
        <p:blipFill rotWithShape="1">
          <a:blip r:embed="rId2">
            <a:extLst>
              <a:ext uri="{28A0092B-C50C-407E-A947-70E740481C1C}">
                <a14:useLocalDpi xmlns:a14="http://schemas.microsoft.com/office/drawing/2010/main"/>
              </a:ext>
            </a:extLst>
          </a:blip>
          <a:srcRect b="25000"/>
          <a:stretch/>
        </p:blipFill>
        <p:spPr>
          <a:xfrm>
            <a:off x="0" y="-10510"/>
            <a:ext cx="12192000" cy="6858000"/>
          </a:xfrm>
          <a:prstGeom prst="rect">
            <a:avLst/>
          </a:prstGeom>
        </p:spPr>
      </p:pic>
      <p:sp>
        <p:nvSpPr>
          <p:cNvPr id="3" name="Inhaltsplatzhalter 2">
            <a:extLst>
              <a:ext uri="{FF2B5EF4-FFF2-40B4-BE49-F238E27FC236}">
                <a16:creationId xmlns:a16="http://schemas.microsoft.com/office/drawing/2014/main" id="{1205157D-8BFF-41BD-93D7-FF7DC350A681}"/>
              </a:ext>
            </a:extLst>
          </p:cNvPr>
          <p:cNvSpPr>
            <a:spLocks noGrp="1"/>
          </p:cNvSpPr>
          <p:nvPr>
            <p:ph idx="1"/>
          </p:nvPr>
        </p:nvSpPr>
        <p:spPr>
          <a:xfrm>
            <a:off x="94590" y="805607"/>
            <a:ext cx="12097410" cy="1720916"/>
          </a:xfrm>
        </p:spPr>
        <p:txBody>
          <a:bodyPr>
            <a:noAutofit/>
          </a:bodyPr>
          <a:lstStyle/>
          <a:p>
            <a:pPr marL="0" indent="0">
              <a:lnSpc>
                <a:spcPct val="120000"/>
              </a:lnSpc>
              <a:spcBef>
                <a:spcPts val="0"/>
              </a:spcBef>
              <a:buNone/>
            </a:pPr>
            <a:r>
              <a:rPr lang="en-US" sz="1500" dirty="0"/>
              <a:t>Matthias Bücker</a:t>
            </a:r>
            <a:r>
              <a:rPr lang="en-US" sz="1500" baseline="30000" dirty="0"/>
              <a:t>1</a:t>
            </a:r>
            <a:r>
              <a:rPr lang="en-US" sz="1500" dirty="0"/>
              <a:t> │ Antje Schwalb</a:t>
            </a:r>
            <a:r>
              <a:rPr lang="en-US" sz="1500" baseline="30000" dirty="0"/>
              <a:t>2</a:t>
            </a:r>
            <a:r>
              <a:rPr lang="en-US" sz="1500" dirty="0"/>
              <a:t> │ Andreas Hördt</a:t>
            </a:r>
            <a:r>
              <a:rPr lang="en-US" sz="1500" baseline="30000" dirty="0"/>
              <a:t>1</a:t>
            </a:r>
            <a:r>
              <a:rPr lang="en-US" sz="1500" dirty="0"/>
              <a:t> │ Johannes Buckel</a:t>
            </a:r>
            <a:r>
              <a:rPr lang="en-US" sz="1500" baseline="30000" dirty="0"/>
              <a:t>1</a:t>
            </a:r>
            <a:r>
              <a:rPr lang="en-US" sz="1500" dirty="0"/>
              <a:t> │ Theresia Lauke</a:t>
            </a:r>
            <a:r>
              <a:rPr lang="en-US" sz="1500" baseline="30000" dirty="0"/>
              <a:t>2</a:t>
            </a:r>
            <a:r>
              <a:rPr lang="en-US" sz="1500" dirty="0"/>
              <a:t> │ Johannes Hoppenbrock</a:t>
            </a:r>
            <a:r>
              <a:rPr lang="en-US" sz="1500" baseline="30000" dirty="0"/>
              <a:t>1</a:t>
            </a:r>
            <a:r>
              <a:rPr lang="en-US" sz="1500" dirty="0"/>
              <a:t> │ Alexander Correa-Metrio</a:t>
            </a:r>
            <a:r>
              <a:rPr lang="en-US" sz="1500" baseline="30000" dirty="0"/>
              <a:t>3</a:t>
            </a:r>
            <a:r>
              <a:rPr lang="en-US" sz="1500" dirty="0"/>
              <a:t> │ Mauricio Bonilla</a:t>
            </a:r>
            <a:r>
              <a:rPr lang="en-US" sz="1500" baseline="30000" dirty="0"/>
              <a:t>4 </a:t>
            </a:r>
            <a:r>
              <a:rPr lang="en-US" sz="1500" dirty="0"/>
              <a:t>│ Rodrigo Martínez Abarca</a:t>
            </a:r>
            <a:r>
              <a:rPr lang="en-US" sz="1500" baseline="30000" dirty="0"/>
              <a:t>5 </a:t>
            </a:r>
            <a:r>
              <a:rPr lang="en-US" sz="1500" dirty="0"/>
              <a:t>│ Sergio Rodríguez</a:t>
            </a:r>
            <a:r>
              <a:rPr lang="en-US" sz="1500" baseline="30000" dirty="0"/>
              <a:t>3</a:t>
            </a:r>
            <a:r>
              <a:rPr lang="en-US" sz="1500" dirty="0"/>
              <a:t> │ Wendy Morales</a:t>
            </a:r>
            <a:r>
              <a:rPr lang="en-US" sz="1500" baseline="30000" dirty="0"/>
              <a:t>3 </a:t>
            </a:r>
            <a:r>
              <a:rPr lang="en-US" sz="1500" dirty="0"/>
              <a:t>│ </a:t>
            </a:r>
            <a:r>
              <a:rPr lang="en-US" sz="1500" dirty="0" err="1"/>
              <a:t>Óscar</a:t>
            </a:r>
            <a:r>
              <a:rPr lang="en-US" sz="1500" dirty="0"/>
              <a:t> Escolero</a:t>
            </a:r>
            <a:r>
              <a:rPr lang="en-US" sz="1500" baseline="30000" dirty="0"/>
              <a:t>3</a:t>
            </a:r>
            <a:r>
              <a:rPr lang="en-US" sz="1500" dirty="0"/>
              <a:t> │ Margarita Caballero</a:t>
            </a:r>
            <a:r>
              <a:rPr lang="en-US" sz="1500" baseline="30000" dirty="0"/>
              <a:t>6</a:t>
            </a:r>
            <a:r>
              <a:rPr lang="en-US" sz="1500" dirty="0"/>
              <a:t>│ Socorro Lozano</a:t>
            </a:r>
            <a:r>
              <a:rPr lang="en-US" sz="1500" baseline="30000" dirty="0"/>
              <a:t>3</a:t>
            </a:r>
            <a:r>
              <a:rPr lang="en-US" sz="1500" dirty="0"/>
              <a:t> │ Francisco Romero</a:t>
            </a:r>
            <a:r>
              <a:rPr lang="en-US" sz="1500" baseline="30000" dirty="0"/>
              <a:t>3</a:t>
            </a:r>
            <a:r>
              <a:rPr lang="en-US" sz="1500" dirty="0"/>
              <a:t> │ Carlos Pita</a:t>
            </a:r>
            <a:r>
              <a:rPr lang="en-US" sz="1500" baseline="30000" dirty="0"/>
              <a:t>7</a:t>
            </a:r>
            <a:r>
              <a:rPr lang="en-US" sz="1500" dirty="0"/>
              <a:t> │ Adrián Flores</a:t>
            </a:r>
            <a:r>
              <a:rPr lang="en-US" sz="1500" baseline="30000" dirty="0"/>
              <a:t>8</a:t>
            </a:r>
            <a:r>
              <a:rPr lang="en-US" sz="1500" dirty="0"/>
              <a:t>│ Bárbara Moguel</a:t>
            </a:r>
            <a:r>
              <a:rPr lang="en-US" sz="1500" baseline="30000" dirty="0"/>
              <a:t>9</a:t>
            </a:r>
            <a:r>
              <a:rPr lang="en-US" sz="1500" dirty="0"/>
              <a:t> │ Mark Brenner</a:t>
            </a:r>
            <a:r>
              <a:rPr lang="en-US" sz="1500" baseline="30000" dirty="0"/>
              <a:t>10,11</a:t>
            </a:r>
            <a:r>
              <a:rPr lang="en-US" sz="1500" dirty="0"/>
              <a:t> │ Jason Curtis</a:t>
            </a:r>
            <a:r>
              <a:rPr lang="en-US" sz="1500" baseline="30000" dirty="0"/>
              <a:t>11</a:t>
            </a:r>
            <a:r>
              <a:rPr lang="en-US" sz="1500" dirty="0"/>
              <a:t> │ William Kenney</a:t>
            </a:r>
            <a:r>
              <a:rPr lang="en-US" sz="1500" baseline="30000" dirty="0"/>
              <a:t>10</a:t>
            </a:r>
            <a:r>
              <a:rPr lang="en-US" sz="1500" dirty="0"/>
              <a:t> │ Robert van Geldern</a:t>
            </a:r>
            <a:r>
              <a:rPr lang="en-US" sz="1500" baseline="30000" dirty="0"/>
              <a:t>12</a:t>
            </a:r>
            <a:r>
              <a:rPr lang="en-US" sz="1500" dirty="0"/>
              <a:t> │ Christoph Mayr</a:t>
            </a:r>
            <a:r>
              <a:rPr lang="en-US" sz="1500" baseline="30000" dirty="0"/>
              <a:t>13</a:t>
            </a:r>
            <a:r>
              <a:rPr lang="en-US" sz="1500" dirty="0"/>
              <a:t> </a:t>
            </a:r>
            <a:r>
              <a:rPr lang="en-US" sz="1400" dirty="0"/>
              <a:t>│ </a:t>
            </a:r>
            <a:r>
              <a:rPr lang="en-US" sz="1500" dirty="0"/>
              <a:t>Philipp Hoelzmann</a:t>
            </a:r>
            <a:r>
              <a:rPr lang="en-US" sz="1500" baseline="30000" dirty="0"/>
              <a:t>14</a:t>
            </a:r>
            <a:r>
              <a:rPr lang="en-US" sz="1500" dirty="0"/>
              <a:t> │ Julieta Massaferro</a:t>
            </a:r>
            <a:r>
              <a:rPr lang="en-US" sz="1500" baseline="30000" dirty="0"/>
              <a:t>15</a:t>
            </a:r>
            <a:r>
              <a:rPr lang="en-US" sz="1500" dirty="0"/>
              <a:t> │ Fernanda Charqueño</a:t>
            </a:r>
            <a:r>
              <a:rPr lang="en-US" sz="1500" baseline="30000" dirty="0"/>
              <a:t>15</a:t>
            </a:r>
            <a:r>
              <a:rPr lang="en-US" sz="1500" dirty="0"/>
              <a:t> │ Karla Rubio-Sandoval</a:t>
            </a:r>
            <a:r>
              <a:rPr lang="en-US" sz="1500" baseline="30000" dirty="0"/>
              <a:t>16</a:t>
            </a:r>
            <a:r>
              <a:rPr lang="en-US" sz="1500" dirty="0"/>
              <a:t> │ Paula Echeverría</a:t>
            </a:r>
            <a:r>
              <a:rPr lang="en-US" sz="1500" baseline="30000" dirty="0"/>
              <a:t>2</a:t>
            </a:r>
            <a:r>
              <a:rPr lang="en-US" sz="1500" dirty="0"/>
              <a:t> │ Daniel Ochoa</a:t>
            </a:r>
            <a:r>
              <a:rPr lang="en-US" sz="1500" baseline="30000" dirty="0"/>
              <a:t>4</a:t>
            </a:r>
            <a:r>
              <a:rPr lang="en-US" sz="1500" dirty="0"/>
              <a:t>│ Claudia Romero Oliva</a:t>
            </a:r>
            <a:r>
              <a:rPr lang="en-US" sz="1500" baseline="30000" dirty="0"/>
              <a:t>17</a:t>
            </a:r>
            <a:r>
              <a:rPr lang="en-US" sz="1500" dirty="0"/>
              <a:t> │ Jorge García Polo</a:t>
            </a:r>
            <a:r>
              <a:rPr lang="en-US" sz="1500" baseline="30000" dirty="0"/>
              <a:t>17</a:t>
            </a:r>
            <a:r>
              <a:rPr lang="en-US" sz="1500" dirty="0"/>
              <a:t> │ Santiago Landois</a:t>
            </a:r>
            <a:r>
              <a:rPr lang="en-US" sz="1500" baseline="30000" dirty="0"/>
              <a:t>18</a:t>
            </a:r>
            <a:r>
              <a:rPr lang="en-US" sz="1500" dirty="0"/>
              <a:t> │ Miguel García</a:t>
            </a:r>
            <a:r>
              <a:rPr lang="en-US" sz="1500" baseline="30000" dirty="0"/>
              <a:t>18</a:t>
            </a:r>
            <a:r>
              <a:rPr lang="en-US" sz="1500" dirty="0"/>
              <a:t> │ Arturo Chorley</a:t>
            </a:r>
            <a:r>
              <a:rPr lang="en-US" sz="1500" baseline="30000" dirty="0"/>
              <a:t>18</a:t>
            </a:r>
            <a:r>
              <a:rPr lang="en-US" sz="1500" dirty="0"/>
              <a:t> │ Björn Riedel</a:t>
            </a:r>
            <a:r>
              <a:rPr lang="en-US" sz="1500" baseline="30000" dirty="0"/>
              <a:t>19</a:t>
            </a:r>
            <a:r>
              <a:rPr lang="en-US" sz="1500" dirty="0"/>
              <a:t> │ Matti Altmann</a:t>
            </a:r>
            <a:r>
              <a:rPr lang="en-US" sz="1500" baseline="30000" dirty="0"/>
              <a:t>19 </a:t>
            </a:r>
            <a:r>
              <a:rPr lang="en-US" sz="1500" dirty="0"/>
              <a:t>│ Liseth Pérez</a:t>
            </a:r>
            <a:r>
              <a:rPr lang="en-US" sz="1500" baseline="30000" dirty="0"/>
              <a:t>2</a:t>
            </a:r>
          </a:p>
        </p:txBody>
      </p:sp>
      <p:sp>
        <p:nvSpPr>
          <p:cNvPr id="4" name="Titel 1">
            <a:extLst>
              <a:ext uri="{FF2B5EF4-FFF2-40B4-BE49-F238E27FC236}">
                <a16:creationId xmlns:a16="http://schemas.microsoft.com/office/drawing/2014/main" id="{B9A543CC-1226-43B2-81AB-54AA66CAE5A3}"/>
              </a:ext>
            </a:extLst>
          </p:cNvPr>
          <p:cNvSpPr>
            <a:spLocks noGrp="1"/>
          </p:cNvSpPr>
          <p:nvPr>
            <p:ph type="title"/>
          </p:nvPr>
        </p:nvSpPr>
        <p:spPr>
          <a:xfrm>
            <a:off x="82770" y="-21015"/>
            <a:ext cx="10515600" cy="1169522"/>
          </a:xfrm>
        </p:spPr>
        <p:txBody>
          <a:bodyPr/>
          <a:lstStyle/>
          <a:p>
            <a:r>
              <a:rPr lang="de-DE" dirty="0"/>
              <a:t>The </a:t>
            </a:r>
            <a:r>
              <a:rPr lang="de-DE" i="1" dirty="0"/>
              <a:t>Selva </a:t>
            </a:r>
            <a:r>
              <a:rPr lang="de-DE" i="1" dirty="0" err="1"/>
              <a:t>Lacandona</a:t>
            </a:r>
            <a:r>
              <a:rPr lang="de-DE" i="1" dirty="0"/>
              <a:t> </a:t>
            </a:r>
            <a:r>
              <a:rPr lang="de-DE" dirty="0" err="1"/>
              <a:t>science</a:t>
            </a:r>
            <a:r>
              <a:rPr lang="de-DE" dirty="0"/>
              <a:t> </a:t>
            </a:r>
            <a:r>
              <a:rPr lang="de-DE" dirty="0" err="1"/>
              <a:t>team</a:t>
            </a:r>
            <a:endParaRPr lang="en-US" dirty="0"/>
          </a:p>
        </p:txBody>
      </p:sp>
      <p:sp>
        <p:nvSpPr>
          <p:cNvPr id="8" name="Inhaltsplatzhalter 2">
            <a:extLst>
              <a:ext uri="{FF2B5EF4-FFF2-40B4-BE49-F238E27FC236}">
                <a16:creationId xmlns:a16="http://schemas.microsoft.com/office/drawing/2014/main" id="{C0DA104C-6CB7-410F-A2EC-7D509A9A7E20}"/>
              </a:ext>
            </a:extLst>
          </p:cNvPr>
          <p:cNvSpPr txBox="1">
            <a:spLocks/>
          </p:cNvSpPr>
          <p:nvPr/>
        </p:nvSpPr>
        <p:spPr>
          <a:xfrm>
            <a:off x="0" y="5824537"/>
            <a:ext cx="12192000" cy="1058863"/>
          </a:xfrm>
          <a:prstGeom prst="rect">
            <a:avLst/>
          </a:prstGeom>
          <a:solidFill>
            <a:srgbClr val="FFFFFF">
              <a:alpha val="54902"/>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900" dirty="0"/>
              <a:t>(1) TU Braunschweig, Institute for Geophysics and Extraterrestrial Physics, Germany, (2) TU Braunschweig, Institute of Geosystems and Bioindication, Germany, (3) Universidad Nacional </a:t>
            </a:r>
            <a:r>
              <a:rPr lang="en-US" sz="900" dirty="0" err="1"/>
              <a:t>Autónoma</a:t>
            </a:r>
            <a:r>
              <a:rPr lang="en-US" sz="900" dirty="0"/>
              <a:t> de México, Instituto de Geología, Mexico, (4) Universidad Nacional </a:t>
            </a:r>
            <a:r>
              <a:rPr lang="en-US" sz="900" dirty="0" err="1"/>
              <a:t>Autónoma</a:t>
            </a:r>
            <a:r>
              <a:rPr lang="en-US" sz="900" dirty="0"/>
              <a:t> de México, </a:t>
            </a:r>
            <a:r>
              <a:rPr lang="en-US" sz="900" dirty="0" err="1"/>
              <a:t>Posgrado</a:t>
            </a:r>
            <a:r>
              <a:rPr lang="en-US" sz="900" dirty="0"/>
              <a:t> </a:t>
            </a:r>
            <a:r>
              <a:rPr lang="en-US" sz="900" dirty="0" err="1"/>
              <a:t>en</a:t>
            </a:r>
            <a:r>
              <a:rPr lang="en-US" sz="900" dirty="0"/>
              <a:t> </a:t>
            </a:r>
            <a:r>
              <a:rPr lang="en-US" sz="900" dirty="0" err="1"/>
              <a:t>Ciencias</a:t>
            </a:r>
            <a:r>
              <a:rPr lang="en-US" sz="900" dirty="0"/>
              <a:t> </a:t>
            </a:r>
            <a:r>
              <a:rPr lang="en-US" sz="900" dirty="0" err="1"/>
              <a:t>Biológicas</a:t>
            </a:r>
            <a:r>
              <a:rPr lang="en-US" sz="900" dirty="0"/>
              <a:t>, Mexico, (5) Universidad Nacional </a:t>
            </a:r>
            <a:r>
              <a:rPr lang="en-US" sz="900" dirty="0" err="1"/>
              <a:t>Autónoma</a:t>
            </a:r>
            <a:r>
              <a:rPr lang="en-US" sz="900" dirty="0"/>
              <a:t> de México, </a:t>
            </a:r>
            <a:r>
              <a:rPr lang="en-US" sz="900" dirty="0" err="1"/>
              <a:t>Posgrado</a:t>
            </a:r>
            <a:r>
              <a:rPr lang="en-US" sz="900" dirty="0"/>
              <a:t> </a:t>
            </a:r>
            <a:r>
              <a:rPr lang="en-US" sz="900" dirty="0" err="1"/>
              <a:t>en</a:t>
            </a:r>
            <a:r>
              <a:rPr lang="en-US" sz="900" dirty="0"/>
              <a:t> </a:t>
            </a:r>
            <a:r>
              <a:rPr lang="en-US" sz="900" dirty="0" err="1"/>
              <a:t>Ciencias</a:t>
            </a:r>
            <a:r>
              <a:rPr lang="en-US" sz="900" dirty="0"/>
              <a:t> de la Tierra, Mexico, (6) Universidad Nacional </a:t>
            </a:r>
            <a:r>
              <a:rPr lang="en-US" sz="900" dirty="0" err="1"/>
              <a:t>Autónoma</a:t>
            </a:r>
            <a:r>
              <a:rPr lang="en-US" sz="900" dirty="0"/>
              <a:t> de México, Instituto de </a:t>
            </a:r>
            <a:r>
              <a:rPr lang="en-US" sz="900" dirty="0" err="1"/>
              <a:t>Geofísca</a:t>
            </a:r>
            <a:r>
              <a:rPr lang="en-US" sz="900" dirty="0"/>
              <a:t>, Mexico, (7) </a:t>
            </a:r>
            <a:r>
              <a:rPr lang="en-US" sz="900" dirty="0" err="1"/>
              <a:t>Geotem</a:t>
            </a:r>
            <a:r>
              <a:rPr lang="en-US" sz="900" dirty="0"/>
              <a:t> </a:t>
            </a:r>
            <a:r>
              <a:rPr lang="en-US" sz="900" dirty="0" err="1"/>
              <a:t>Ingeniería</a:t>
            </a:r>
            <a:r>
              <a:rPr lang="en-US" sz="900" dirty="0"/>
              <a:t> S.A. de C.V., Mexico, (8) TU-Wien, Department of Geodesy and Geoinformation, Research Group Geophysics, Austria, (9) Universidad Nacional </a:t>
            </a:r>
            <a:r>
              <a:rPr lang="en-US" sz="900" dirty="0" err="1"/>
              <a:t>Autónoma</a:t>
            </a:r>
            <a:r>
              <a:rPr lang="en-US" sz="900" dirty="0"/>
              <a:t> de México, LIIGH, Mexico, (10) Land Use and Environmental Change Institute (LUECI), University of Florida, Gainesville, USA, (11) Department of Geological Sciences, University of Florida, Gainesville, USA. (12) </a:t>
            </a:r>
            <a:r>
              <a:rPr lang="en-US" sz="900" dirty="0" err="1"/>
              <a:t>Geozentrum</a:t>
            </a:r>
            <a:r>
              <a:rPr lang="en-US" sz="900" dirty="0"/>
              <a:t> </a:t>
            </a:r>
            <a:r>
              <a:rPr lang="en-US" sz="900" dirty="0" err="1"/>
              <a:t>Nordbayern</a:t>
            </a:r>
            <a:r>
              <a:rPr lang="en-US" sz="900" dirty="0"/>
              <a:t>, Friedrich-Alexander-Universität Erlangen-</a:t>
            </a:r>
            <a:r>
              <a:rPr lang="en-US" sz="900" dirty="0" err="1"/>
              <a:t>Nürnberg</a:t>
            </a:r>
            <a:r>
              <a:rPr lang="en-US" sz="900" dirty="0"/>
              <a:t>, Germany, (13) </a:t>
            </a:r>
            <a:r>
              <a:rPr lang="en-US" sz="900" dirty="0" err="1"/>
              <a:t>Institut</a:t>
            </a:r>
            <a:r>
              <a:rPr lang="en-US" sz="900" dirty="0"/>
              <a:t> </a:t>
            </a:r>
            <a:r>
              <a:rPr lang="en-US" sz="900" dirty="0" err="1"/>
              <a:t>für</a:t>
            </a:r>
            <a:r>
              <a:rPr lang="en-US" sz="900" dirty="0"/>
              <a:t> </a:t>
            </a:r>
            <a:r>
              <a:rPr lang="en-US" sz="900" dirty="0" err="1"/>
              <a:t>Geographie</a:t>
            </a:r>
            <a:r>
              <a:rPr lang="en-US" sz="900" dirty="0"/>
              <a:t>, Friedrich-Alexander-Universität Erlangen-</a:t>
            </a:r>
            <a:r>
              <a:rPr lang="en-US" sz="900" dirty="0" err="1"/>
              <a:t>Nürnberg</a:t>
            </a:r>
            <a:r>
              <a:rPr lang="en-US" sz="900" dirty="0"/>
              <a:t>, Germany, (14) </a:t>
            </a:r>
            <a:r>
              <a:rPr lang="en-US" sz="900" dirty="0" err="1"/>
              <a:t>Institut</a:t>
            </a:r>
            <a:r>
              <a:rPr lang="en-US" sz="900" dirty="0"/>
              <a:t> </a:t>
            </a:r>
            <a:r>
              <a:rPr lang="en-US" sz="900" dirty="0" err="1"/>
              <a:t>für</a:t>
            </a:r>
            <a:r>
              <a:rPr lang="en-US" sz="900" dirty="0"/>
              <a:t> </a:t>
            </a:r>
            <a:r>
              <a:rPr lang="en-US" sz="900" dirty="0" err="1"/>
              <a:t>Geographische</a:t>
            </a:r>
            <a:r>
              <a:rPr lang="en-US" sz="900" dirty="0"/>
              <a:t> </a:t>
            </a:r>
            <a:r>
              <a:rPr lang="en-US" sz="900" dirty="0" err="1"/>
              <a:t>Wissenschaften</a:t>
            </a:r>
            <a:r>
              <a:rPr lang="en-US" sz="900" dirty="0"/>
              <a:t>, </a:t>
            </a:r>
            <a:r>
              <a:rPr lang="en-US" sz="900" dirty="0" err="1"/>
              <a:t>Freie</a:t>
            </a:r>
            <a:r>
              <a:rPr lang="en-US" sz="900" dirty="0"/>
              <a:t> Universität Berlin, Germany, (15) CENAC, </a:t>
            </a:r>
            <a:r>
              <a:rPr lang="en-US" sz="900" dirty="0" err="1"/>
              <a:t>Bariloche</a:t>
            </a:r>
            <a:r>
              <a:rPr lang="en-US" sz="900" dirty="0"/>
              <a:t>, Argentina, (16) </a:t>
            </a:r>
            <a:r>
              <a:rPr lang="en-US" sz="900" dirty="0" err="1"/>
              <a:t>Marum</a:t>
            </a:r>
            <a:r>
              <a:rPr lang="en-US" sz="900" dirty="0"/>
              <a:t>, Center for Marine Environmental Sciences, Bremen, Germany, (17) Centro de </a:t>
            </a:r>
            <a:r>
              <a:rPr lang="en-US" sz="900" dirty="0" err="1"/>
              <a:t>Estudios</a:t>
            </a:r>
            <a:r>
              <a:rPr lang="en-US" sz="900" dirty="0"/>
              <a:t> Atitlán, Universidad del Valle de Guatemala, Guatemala, (18) </a:t>
            </a:r>
            <a:r>
              <a:rPr lang="en-US" sz="900" dirty="0" err="1"/>
              <a:t>Consejo</a:t>
            </a:r>
            <a:r>
              <a:rPr lang="en-US" sz="900" dirty="0"/>
              <a:t> Nacional de </a:t>
            </a:r>
            <a:r>
              <a:rPr lang="en-US" sz="900" dirty="0" err="1"/>
              <a:t>Áreas</a:t>
            </a:r>
            <a:r>
              <a:rPr lang="en-US" sz="900" dirty="0"/>
              <a:t> Naturales </a:t>
            </a:r>
            <a:r>
              <a:rPr lang="en-US" sz="900" dirty="0" err="1"/>
              <a:t>Protegidas</a:t>
            </a:r>
            <a:r>
              <a:rPr lang="en-US" sz="900" dirty="0"/>
              <a:t>, Mexico., (19) IGP, TU-Braunschweig, Germany.</a:t>
            </a:r>
          </a:p>
        </p:txBody>
      </p:sp>
    </p:spTree>
    <p:extLst>
      <p:ext uri="{BB962C8B-B14F-4D97-AF65-F5344CB8AC3E}">
        <p14:creationId xmlns:p14="http://schemas.microsoft.com/office/powerpoint/2010/main" val="2150114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676400" y="5634954"/>
            <a:ext cx="9144000" cy="477054"/>
          </a:xfrm>
          <a:prstGeom prst="rect">
            <a:avLst/>
          </a:prstGeom>
          <a:noFill/>
        </p:spPr>
        <p:txBody>
          <a:bodyPr wrap="square" rtlCol="0">
            <a:spAutoFit/>
          </a:bodyPr>
          <a:lstStyle/>
          <a:p>
            <a:pPr algn="ctr"/>
            <a:r>
              <a:rPr lang="es-MX" sz="2500" dirty="0"/>
              <a:t>Liseth Pérez </a:t>
            </a:r>
            <a:r>
              <a:rPr lang="en-US" sz="2500" dirty="0"/>
              <a:t>│ l.perez@tu-bs.de</a:t>
            </a:r>
            <a:r>
              <a:rPr lang="es-MX" sz="2500" dirty="0"/>
              <a:t>  </a:t>
            </a:r>
          </a:p>
        </p:txBody>
      </p:sp>
      <p:pic>
        <p:nvPicPr>
          <p:cNvPr id="5" name="Grafik 4">
            <a:extLst>
              <a:ext uri="{FF2B5EF4-FFF2-40B4-BE49-F238E27FC236}">
                <a16:creationId xmlns:a16="http://schemas.microsoft.com/office/drawing/2014/main" id="{F76E7879-F4AA-492A-B4AA-432C9A9762A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 y="750951"/>
            <a:ext cx="12191999" cy="4736319"/>
          </a:xfrm>
          <a:prstGeom prst="rect">
            <a:avLst/>
          </a:prstGeom>
        </p:spPr>
      </p:pic>
      <p:sp>
        <p:nvSpPr>
          <p:cNvPr id="4" name="5 CuadroTexto">
            <a:extLst>
              <a:ext uri="{FF2B5EF4-FFF2-40B4-BE49-F238E27FC236}">
                <a16:creationId xmlns:a16="http://schemas.microsoft.com/office/drawing/2014/main" id="{62FF5657-B0D4-4414-A9E4-C8ECF09F2753}"/>
              </a:ext>
            </a:extLst>
          </p:cNvPr>
          <p:cNvSpPr txBox="1"/>
          <p:nvPr/>
        </p:nvSpPr>
        <p:spPr>
          <a:xfrm>
            <a:off x="1676400" y="273153"/>
            <a:ext cx="9144000" cy="769441"/>
          </a:xfrm>
          <a:prstGeom prst="rect">
            <a:avLst/>
          </a:prstGeom>
          <a:noFill/>
        </p:spPr>
        <p:txBody>
          <a:bodyPr wrap="square" rtlCol="0">
            <a:spAutoFit/>
          </a:bodyPr>
          <a:lstStyle/>
          <a:p>
            <a:pPr algn="ctr"/>
            <a:r>
              <a:rPr lang="es-MX" sz="4400" dirty="0" err="1"/>
              <a:t>Thank</a:t>
            </a:r>
            <a:r>
              <a:rPr lang="es-MX" sz="4400" dirty="0"/>
              <a:t> you! </a:t>
            </a:r>
          </a:p>
        </p:txBody>
      </p:sp>
    </p:spTree>
    <p:extLst>
      <p:ext uri="{BB962C8B-B14F-4D97-AF65-F5344CB8AC3E}">
        <p14:creationId xmlns:p14="http://schemas.microsoft.com/office/powerpoint/2010/main" val="1084510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B8A682F-32EB-4B09-9607-837437D411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5268" y="1565442"/>
            <a:ext cx="4473871" cy="3940413"/>
          </a:xfrm>
          <a:prstGeom prst="rect">
            <a:avLst/>
          </a:prstGeom>
        </p:spPr>
      </p:pic>
      <p:sp>
        <p:nvSpPr>
          <p:cNvPr id="3" name="Inhaltsplatzhalter 2">
            <a:extLst>
              <a:ext uri="{FF2B5EF4-FFF2-40B4-BE49-F238E27FC236}">
                <a16:creationId xmlns:a16="http://schemas.microsoft.com/office/drawing/2014/main" id="{60B4FCFF-0E2D-4093-9426-79A11E3CF6B6}"/>
              </a:ext>
            </a:extLst>
          </p:cNvPr>
          <p:cNvSpPr>
            <a:spLocks noGrp="1"/>
          </p:cNvSpPr>
          <p:nvPr>
            <p:ph idx="1"/>
          </p:nvPr>
        </p:nvSpPr>
        <p:spPr>
          <a:xfrm>
            <a:off x="5586207" y="1440196"/>
            <a:ext cx="6632714" cy="3651027"/>
          </a:xfrm>
        </p:spPr>
        <p:txBody>
          <a:bodyPr>
            <a:noAutofit/>
          </a:bodyPr>
          <a:lstStyle/>
          <a:p>
            <a:r>
              <a:rPr lang="de-DE" sz="2200" dirty="0" err="1"/>
              <a:t>Good</a:t>
            </a:r>
            <a:r>
              <a:rPr lang="de-DE" sz="2200" dirty="0"/>
              <a:t> </a:t>
            </a:r>
            <a:r>
              <a:rPr lang="de-DE" sz="2200" dirty="0" err="1"/>
              <a:t>water</a:t>
            </a:r>
            <a:r>
              <a:rPr lang="de-DE" sz="2200" dirty="0"/>
              <a:t> </a:t>
            </a:r>
            <a:r>
              <a:rPr lang="de-DE" sz="2200" dirty="0" err="1"/>
              <a:t>quality</a:t>
            </a:r>
            <a:r>
              <a:rPr lang="de-DE" sz="2200" dirty="0"/>
              <a:t> and </a:t>
            </a:r>
            <a:r>
              <a:rPr lang="de-DE" sz="2200" dirty="0" err="1"/>
              <a:t>low</a:t>
            </a:r>
            <a:r>
              <a:rPr lang="de-DE" sz="2200" dirty="0"/>
              <a:t> </a:t>
            </a:r>
            <a:r>
              <a:rPr lang="de-DE" sz="2200" dirty="0" err="1"/>
              <a:t>trophic</a:t>
            </a:r>
            <a:r>
              <a:rPr lang="de-DE" sz="2200" dirty="0"/>
              <a:t> </a:t>
            </a:r>
            <a:r>
              <a:rPr lang="de-DE" sz="2200" dirty="0" err="1"/>
              <a:t>status</a:t>
            </a:r>
            <a:r>
              <a:rPr lang="de-DE" sz="2200" dirty="0"/>
              <a:t> </a:t>
            </a:r>
            <a:r>
              <a:rPr lang="de-DE" sz="2200" dirty="0">
                <a:sym typeface="Wingdings" panose="05000000000000000000" pitchFamily="2" charset="2"/>
              </a:rPr>
              <a:t> </a:t>
            </a:r>
            <a:r>
              <a:rPr lang="de-DE" sz="2200" dirty="0"/>
              <a:t>Remote </a:t>
            </a:r>
            <a:r>
              <a:rPr lang="de-DE" sz="2200" dirty="0" err="1"/>
              <a:t>area</a:t>
            </a:r>
            <a:endParaRPr lang="de-DE" sz="2200" dirty="0"/>
          </a:p>
          <a:p>
            <a:r>
              <a:rPr lang="en-US" sz="2200" dirty="0"/>
              <a:t>Exceptional natural resources that provide potable water and protein sources for local Maya communities and are of socio-economic importance.</a:t>
            </a:r>
          </a:p>
          <a:p>
            <a:r>
              <a:rPr lang="en-US" sz="2200" dirty="0"/>
              <a:t>High biological diversity, thus, the Nahá and Metzabok areas were declared </a:t>
            </a:r>
            <a:r>
              <a:rPr lang="en-US" sz="2200" i="1" dirty="0"/>
              <a:t>Area of Protection for Flora and Fauna</a:t>
            </a:r>
            <a:r>
              <a:rPr lang="en-US" sz="2200" dirty="0"/>
              <a:t> (APFF) in September 1988 by the </a:t>
            </a:r>
            <a:r>
              <a:rPr lang="en-US" sz="2200" i="1" dirty="0"/>
              <a:t>Commission on National Protected Areas</a:t>
            </a:r>
            <a:r>
              <a:rPr lang="en-US" sz="2200" dirty="0"/>
              <a:t> (CONANP).</a:t>
            </a:r>
          </a:p>
          <a:p>
            <a:r>
              <a:rPr lang="en-US" sz="2200" dirty="0"/>
              <a:t>In 2010, the Man and the Biosphere (MAB) Program of UNESCO added it to the World Network of Biosphere Reserves (WNBR). </a:t>
            </a:r>
          </a:p>
          <a:p>
            <a:r>
              <a:rPr lang="en-US" sz="2200" dirty="0"/>
              <a:t>In 2003, both lakes were placed on the list of Ramsar sites (Wetlands of International Importance). </a:t>
            </a:r>
          </a:p>
          <a:p>
            <a:pPr>
              <a:buFontTx/>
              <a:buChar char="-"/>
            </a:pPr>
            <a:endParaRPr lang="de-DE" sz="2200" dirty="0"/>
          </a:p>
          <a:p>
            <a:endParaRPr lang="en-US" sz="2200" dirty="0"/>
          </a:p>
          <a:p>
            <a:endParaRPr lang="en-US" sz="2200" dirty="0"/>
          </a:p>
        </p:txBody>
      </p:sp>
      <p:sp>
        <p:nvSpPr>
          <p:cNvPr id="6" name="Inhaltsplatzhalter 2">
            <a:extLst>
              <a:ext uri="{FF2B5EF4-FFF2-40B4-BE49-F238E27FC236}">
                <a16:creationId xmlns:a16="http://schemas.microsoft.com/office/drawing/2014/main" id="{49D42F2F-9677-4F6C-B251-B196381C55E5}"/>
              </a:ext>
            </a:extLst>
          </p:cNvPr>
          <p:cNvSpPr txBox="1">
            <a:spLocks/>
          </p:cNvSpPr>
          <p:nvPr/>
        </p:nvSpPr>
        <p:spPr>
          <a:xfrm>
            <a:off x="7002294" y="4508816"/>
            <a:ext cx="4929950" cy="1984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endParaRPr lang="en-US" dirty="0"/>
          </a:p>
          <a:p>
            <a:endParaRPr lang="en-US" dirty="0"/>
          </a:p>
        </p:txBody>
      </p:sp>
      <p:sp>
        <p:nvSpPr>
          <p:cNvPr id="2" name="Titel 1">
            <a:extLst>
              <a:ext uri="{FF2B5EF4-FFF2-40B4-BE49-F238E27FC236}">
                <a16:creationId xmlns:a16="http://schemas.microsoft.com/office/drawing/2014/main" id="{4610BE05-B37E-49A7-A164-A37FB75C556C}"/>
              </a:ext>
            </a:extLst>
          </p:cNvPr>
          <p:cNvSpPr>
            <a:spLocks noGrp="1"/>
          </p:cNvSpPr>
          <p:nvPr>
            <p:ph type="title"/>
          </p:nvPr>
        </p:nvSpPr>
        <p:spPr>
          <a:xfrm>
            <a:off x="838200" y="365125"/>
            <a:ext cx="10515600" cy="1325563"/>
          </a:xfrm>
        </p:spPr>
        <p:txBody>
          <a:bodyPr/>
          <a:lstStyle/>
          <a:p>
            <a:r>
              <a:rPr lang="de-DE" dirty="0" err="1"/>
              <a:t>Importance</a:t>
            </a:r>
            <a:r>
              <a:rPr lang="de-DE" dirty="0"/>
              <a:t> </a:t>
            </a:r>
            <a:r>
              <a:rPr lang="de-DE" dirty="0" err="1"/>
              <a:t>of</a:t>
            </a:r>
            <a:r>
              <a:rPr lang="de-DE" dirty="0"/>
              <a:t> </a:t>
            </a:r>
            <a:r>
              <a:rPr lang="de-DE" dirty="0" err="1"/>
              <a:t>karst</a:t>
            </a:r>
            <a:r>
              <a:rPr lang="de-DE" dirty="0"/>
              <a:t> </a:t>
            </a:r>
            <a:r>
              <a:rPr lang="de-DE" dirty="0" err="1"/>
              <a:t>lakes</a:t>
            </a:r>
            <a:endParaRPr lang="en-US" dirty="0"/>
          </a:p>
        </p:txBody>
      </p:sp>
      <p:sp>
        <p:nvSpPr>
          <p:cNvPr id="12" name="Textfeld 11">
            <a:extLst>
              <a:ext uri="{FF2B5EF4-FFF2-40B4-BE49-F238E27FC236}">
                <a16:creationId xmlns:a16="http://schemas.microsoft.com/office/drawing/2014/main" id="{352CD399-8BB3-4E52-A489-535C2B61B924}"/>
              </a:ext>
            </a:extLst>
          </p:cNvPr>
          <p:cNvSpPr txBox="1"/>
          <p:nvPr/>
        </p:nvSpPr>
        <p:spPr>
          <a:xfrm>
            <a:off x="2743200" y="5515049"/>
            <a:ext cx="2769439" cy="276999"/>
          </a:xfrm>
          <a:prstGeom prst="rect">
            <a:avLst/>
          </a:prstGeom>
          <a:noFill/>
        </p:spPr>
        <p:txBody>
          <a:bodyPr wrap="square" rtlCol="0">
            <a:spAutoFit/>
          </a:bodyPr>
          <a:lstStyle/>
          <a:p>
            <a:pPr algn="r"/>
            <a:r>
              <a:rPr lang="de-DE" sz="1200" i="1" dirty="0" err="1"/>
              <a:t>Drone</a:t>
            </a:r>
            <a:r>
              <a:rPr lang="de-DE" sz="1200" i="1" dirty="0"/>
              <a:t> </a:t>
            </a:r>
            <a:r>
              <a:rPr lang="de-DE" sz="1200" i="1" dirty="0" err="1"/>
              <a:t>image</a:t>
            </a:r>
            <a:r>
              <a:rPr lang="de-DE" sz="1200" i="1" dirty="0"/>
              <a:t>: </a:t>
            </a:r>
            <a:r>
              <a:rPr lang="de-DE" sz="1200" i="1" dirty="0" err="1"/>
              <a:t>Geotem</a:t>
            </a:r>
            <a:r>
              <a:rPr lang="de-DE" sz="1200" i="1" dirty="0"/>
              <a:t>, 2018</a:t>
            </a:r>
            <a:endParaRPr lang="en-US" sz="1200" i="1" dirty="0"/>
          </a:p>
        </p:txBody>
      </p:sp>
    </p:spTree>
    <p:extLst>
      <p:ext uri="{BB962C8B-B14F-4D97-AF65-F5344CB8AC3E}">
        <p14:creationId xmlns:p14="http://schemas.microsoft.com/office/powerpoint/2010/main" val="1536137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929D4-BAA7-4B33-803A-78C9D62BE17E}"/>
              </a:ext>
            </a:extLst>
          </p:cNvPr>
          <p:cNvSpPr>
            <a:spLocks noGrp="1"/>
          </p:cNvSpPr>
          <p:nvPr>
            <p:ph type="title"/>
          </p:nvPr>
        </p:nvSpPr>
        <p:spPr>
          <a:xfrm>
            <a:off x="838200" y="365125"/>
            <a:ext cx="10998200" cy="1974614"/>
          </a:xfrm>
        </p:spPr>
        <p:txBody>
          <a:bodyPr>
            <a:normAutofit/>
          </a:bodyPr>
          <a:lstStyle/>
          <a:p>
            <a:r>
              <a:rPr lang="de-DE" dirty="0"/>
              <a:t>Lake sediments </a:t>
            </a:r>
            <a:r>
              <a:rPr lang="de-DE" dirty="0" err="1"/>
              <a:t>of</a:t>
            </a:r>
            <a:r>
              <a:rPr lang="de-DE" dirty="0"/>
              <a:t> </a:t>
            </a:r>
            <a:r>
              <a:rPr lang="de-DE" dirty="0" err="1"/>
              <a:t>the</a:t>
            </a:r>
            <a:r>
              <a:rPr lang="de-DE" dirty="0"/>
              <a:t> Lacandon Forest: </a:t>
            </a:r>
            <a:r>
              <a:rPr lang="de-DE" dirty="0" err="1"/>
              <a:t>great</a:t>
            </a:r>
            <a:r>
              <a:rPr lang="de-DE" dirty="0"/>
              <a:t> environmental and </a:t>
            </a:r>
            <a:r>
              <a:rPr lang="de-DE" dirty="0" err="1"/>
              <a:t>climate</a:t>
            </a:r>
            <a:r>
              <a:rPr lang="de-DE" dirty="0"/>
              <a:t> </a:t>
            </a:r>
            <a:r>
              <a:rPr lang="de-DE" dirty="0" err="1"/>
              <a:t>records</a:t>
            </a:r>
            <a:endParaRPr lang="en-US" dirty="0"/>
          </a:p>
        </p:txBody>
      </p:sp>
      <p:pic>
        <p:nvPicPr>
          <p:cNvPr id="7" name="Grafik 6">
            <a:extLst>
              <a:ext uri="{FF2B5EF4-FFF2-40B4-BE49-F238E27FC236}">
                <a16:creationId xmlns:a16="http://schemas.microsoft.com/office/drawing/2014/main" id="{5FD44BE8-1C7D-4B84-AC81-537CDE954F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900" y="2232338"/>
            <a:ext cx="10998200" cy="3943097"/>
          </a:xfrm>
          <a:prstGeom prst="rect">
            <a:avLst/>
          </a:prstGeom>
        </p:spPr>
      </p:pic>
      <p:sp>
        <p:nvSpPr>
          <p:cNvPr id="4" name="Textfeld 3">
            <a:extLst>
              <a:ext uri="{FF2B5EF4-FFF2-40B4-BE49-F238E27FC236}">
                <a16:creationId xmlns:a16="http://schemas.microsoft.com/office/drawing/2014/main" id="{B4CED346-DFA2-4F91-AF35-8ECE540C639D}"/>
              </a:ext>
            </a:extLst>
          </p:cNvPr>
          <p:cNvSpPr txBox="1"/>
          <p:nvPr/>
        </p:nvSpPr>
        <p:spPr>
          <a:xfrm>
            <a:off x="10911017" y="5903582"/>
            <a:ext cx="2026508" cy="276999"/>
          </a:xfrm>
          <a:prstGeom prst="rect">
            <a:avLst/>
          </a:prstGeom>
          <a:noFill/>
        </p:spPr>
        <p:txBody>
          <a:bodyPr wrap="square" rtlCol="0">
            <a:spAutoFit/>
          </a:bodyPr>
          <a:lstStyle/>
          <a:p>
            <a:r>
              <a:rPr lang="de-DE" sz="1200" dirty="0"/>
              <a:t>(Díaz et al. 2017)</a:t>
            </a:r>
            <a:endParaRPr lang="en-US" sz="1200" dirty="0"/>
          </a:p>
        </p:txBody>
      </p:sp>
      <p:sp>
        <p:nvSpPr>
          <p:cNvPr id="5" name="Rechteck 4">
            <a:extLst>
              <a:ext uri="{FF2B5EF4-FFF2-40B4-BE49-F238E27FC236}">
                <a16:creationId xmlns:a16="http://schemas.microsoft.com/office/drawing/2014/main" id="{269BF6C8-5DD7-451E-965C-3DF72B06A661}"/>
              </a:ext>
            </a:extLst>
          </p:cNvPr>
          <p:cNvSpPr/>
          <p:nvPr/>
        </p:nvSpPr>
        <p:spPr>
          <a:xfrm>
            <a:off x="1803971" y="6251665"/>
            <a:ext cx="9465392" cy="553998"/>
          </a:xfrm>
          <a:prstGeom prst="rect">
            <a:avLst/>
          </a:prstGeom>
          <a:solidFill>
            <a:schemeClr val="bg1"/>
          </a:solidFill>
        </p:spPr>
        <p:txBody>
          <a:bodyPr wrap="square">
            <a:spAutoFit/>
          </a:bodyPr>
          <a:lstStyle/>
          <a:p>
            <a:r>
              <a:rPr lang="en-US" sz="1000" dirty="0">
                <a:solidFill>
                  <a:srgbClr val="A50021"/>
                </a:solidFill>
              </a:rPr>
              <a:t>Díaz, K.A., Pérez, L., Correa-Metrio, A., Franco-Gaviria, J.F., Echeverría, P., Curtis, J., Brenner, M., 2017. Holocene environmental history of tropical, mid-altitude Lake Ocotalito, México, inferred from ostracodes and non-biological indicators. The Holocene 27, 1308-1317.</a:t>
            </a:r>
            <a:r>
              <a:rPr lang="en-US" sz="1000" dirty="0">
                <a:solidFill>
                  <a:srgbClr val="A50021"/>
                </a:solidFill>
                <a:hlinkClick r:id="rId4">
                  <a:extLst>
                    <a:ext uri="{A12FA001-AC4F-418D-AE19-62706E023703}">
                      <ahyp:hlinkClr xmlns:ahyp="http://schemas.microsoft.com/office/drawing/2018/hyperlinkcolor" val="tx"/>
                    </a:ext>
                  </a:extLst>
                </a:hlinkClick>
              </a:rPr>
              <a:t>https://journals.sagepub.com/doi/abs/10.1177/0959683616687384</a:t>
            </a:r>
            <a:endParaRPr lang="en-US" sz="1000" dirty="0">
              <a:solidFill>
                <a:srgbClr val="A50021"/>
              </a:solidFill>
            </a:endParaRPr>
          </a:p>
          <a:p>
            <a:endParaRPr lang="en-US" sz="1000" dirty="0">
              <a:solidFill>
                <a:srgbClr val="A50021"/>
              </a:solidFill>
            </a:endParaRPr>
          </a:p>
        </p:txBody>
      </p:sp>
      <p:sp>
        <p:nvSpPr>
          <p:cNvPr id="8" name="Rechteck 7">
            <a:extLst>
              <a:ext uri="{FF2B5EF4-FFF2-40B4-BE49-F238E27FC236}">
                <a16:creationId xmlns:a16="http://schemas.microsoft.com/office/drawing/2014/main" id="{BDD714E3-4011-4020-A4E5-DC71ED5F950F}"/>
              </a:ext>
            </a:extLst>
          </p:cNvPr>
          <p:cNvSpPr/>
          <p:nvPr/>
        </p:nvSpPr>
        <p:spPr>
          <a:xfrm>
            <a:off x="899983" y="1956716"/>
            <a:ext cx="7876708" cy="369332"/>
          </a:xfrm>
          <a:prstGeom prst="rect">
            <a:avLst/>
          </a:prstGeom>
        </p:spPr>
        <p:txBody>
          <a:bodyPr wrap="none">
            <a:spAutoFit/>
          </a:bodyPr>
          <a:lstStyle/>
          <a:p>
            <a:r>
              <a:rPr lang="de-DE" dirty="0">
                <a:sym typeface="Wingdings" panose="05000000000000000000" pitchFamily="2" charset="2"/>
              </a:rPr>
              <a:t> Studies </a:t>
            </a:r>
            <a:r>
              <a:rPr lang="de-DE" dirty="0" err="1">
                <a:sym typeface="Wingdings" panose="05000000000000000000" pitchFamily="2" charset="2"/>
              </a:rPr>
              <a:t>have</a:t>
            </a:r>
            <a:r>
              <a:rPr lang="de-DE" dirty="0">
                <a:sym typeface="Wingdings" panose="05000000000000000000" pitchFamily="2" charset="2"/>
              </a:rPr>
              <a:t> </a:t>
            </a:r>
            <a:r>
              <a:rPr lang="de-DE" dirty="0" err="1">
                <a:sym typeface="Wingdings" panose="05000000000000000000" pitchFamily="2" charset="2"/>
              </a:rPr>
              <a:t>analyzed</a:t>
            </a:r>
            <a:r>
              <a:rPr lang="de-DE" dirty="0">
                <a:sym typeface="Wingdings" panose="05000000000000000000" pitchFamily="2" charset="2"/>
              </a:rPr>
              <a:t> ostracodes, cladocerans, </a:t>
            </a:r>
            <a:r>
              <a:rPr lang="de-DE" dirty="0" err="1">
                <a:sym typeface="Wingdings" panose="05000000000000000000" pitchFamily="2" charset="2"/>
              </a:rPr>
              <a:t>pollen</a:t>
            </a:r>
            <a:r>
              <a:rPr lang="de-DE" dirty="0">
                <a:sym typeface="Wingdings" panose="05000000000000000000" pitchFamily="2" charset="2"/>
              </a:rPr>
              <a:t>, and </a:t>
            </a:r>
            <a:r>
              <a:rPr lang="de-DE" dirty="0" err="1">
                <a:sym typeface="Wingdings" panose="05000000000000000000" pitchFamily="2" charset="2"/>
              </a:rPr>
              <a:t>geochemical</a:t>
            </a:r>
            <a:r>
              <a:rPr lang="de-DE" dirty="0">
                <a:sym typeface="Wingdings" panose="05000000000000000000" pitchFamily="2" charset="2"/>
              </a:rPr>
              <a:t> </a:t>
            </a:r>
            <a:r>
              <a:rPr lang="de-DE" dirty="0" err="1">
                <a:sym typeface="Wingdings" panose="05000000000000000000" pitchFamily="2" charset="2"/>
              </a:rPr>
              <a:t>proxies</a:t>
            </a:r>
            <a:endParaRPr lang="en-US" dirty="0"/>
          </a:p>
        </p:txBody>
      </p:sp>
    </p:spTree>
    <p:extLst>
      <p:ext uri="{BB962C8B-B14F-4D97-AF65-F5344CB8AC3E}">
        <p14:creationId xmlns:p14="http://schemas.microsoft.com/office/powerpoint/2010/main" val="3762850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41BFE-51DD-4333-B0D4-B51A11134F5C}"/>
              </a:ext>
            </a:extLst>
          </p:cNvPr>
          <p:cNvSpPr>
            <a:spLocks noGrp="1"/>
          </p:cNvSpPr>
          <p:nvPr>
            <p:ph type="title"/>
          </p:nvPr>
        </p:nvSpPr>
        <p:spPr/>
        <p:txBody>
          <a:bodyPr/>
          <a:lstStyle/>
          <a:p>
            <a:r>
              <a:rPr lang="de-DE" dirty="0"/>
              <a:t>Sudden </a:t>
            </a:r>
            <a:r>
              <a:rPr lang="de-DE" dirty="0" err="1"/>
              <a:t>lake</a:t>
            </a:r>
            <a:r>
              <a:rPr lang="de-DE" dirty="0"/>
              <a:t> </a:t>
            </a:r>
            <a:r>
              <a:rPr lang="de-DE" dirty="0" err="1"/>
              <a:t>drainage</a:t>
            </a:r>
            <a:r>
              <a:rPr lang="de-DE" dirty="0"/>
              <a:t> </a:t>
            </a:r>
            <a:r>
              <a:rPr lang="de-DE" dirty="0" err="1"/>
              <a:t>during</a:t>
            </a:r>
            <a:r>
              <a:rPr lang="de-DE" dirty="0"/>
              <a:t> </a:t>
            </a:r>
            <a:r>
              <a:rPr lang="de-DE" dirty="0" err="1"/>
              <a:t>July</a:t>
            </a:r>
            <a:r>
              <a:rPr lang="de-DE" dirty="0"/>
              <a:t> 2019</a:t>
            </a:r>
            <a:endParaRPr lang="en-US" dirty="0"/>
          </a:p>
        </p:txBody>
      </p:sp>
      <p:sp>
        <p:nvSpPr>
          <p:cNvPr id="3" name="Inhaltsplatzhalter 2">
            <a:extLst>
              <a:ext uri="{FF2B5EF4-FFF2-40B4-BE49-F238E27FC236}">
                <a16:creationId xmlns:a16="http://schemas.microsoft.com/office/drawing/2014/main" id="{1A97E4CB-0CEF-4800-BF22-75915416AA97}"/>
              </a:ext>
            </a:extLst>
          </p:cNvPr>
          <p:cNvSpPr>
            <a:spLocks noGrp="1"/>
          </p:cNvSpPr>
          <p:nvPr>
            <p:ph idx="1"/>
          </p:nvPr>
        </p:nvSpPr>
        <p:spPr>
          <a:xfrm>
            <a:off x="267513" y="1690688"/>
            <a:ext cx="5156225" cy="3077115"/>
          </a:xfrm>
        </p:spPr>
        <p:txBody>
          <a:bodyPr>
            <a:normAutofit/>
          </a:bodyPr>
          <a:lstStyle/>
          <a:p>
            <a:r>
              <a:rPr lang="en-US" sz="2500" dirty="0"/>
              <a:t>Native Lacandon Maya observed that water levels in the two largest lakes decreased dramatically during a two-week period.</a:t>
            </a:r>
          </a:p>
        </p:txBody>
      </p:sp>
      <p:pic>
        <p:nvPicPr>
          <p:cNvPr id="7" name="Grafik 6">
            <a:extLst>
              <a:ext uri="{FF2B5EF4-FFF2-40B4-BE49-F238E27FC236}">
                <a16:creationId xmlns:a16="http://schemas.microsoft.com/office/drawing/2014/main" id="{34CAAC09-5C61-4424-B4B5-FDAD0119F7D1}"/>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227620" y="1690688"/>
            <a:ext cx="6734538" cy="3680230"/>
          </a:xfrm>
          <a:prstGeom prst="rect">
            <a:avLst/>
          </a:prstGeom>
          <a:noFill/>
          <a:ln>
            <a:noFill/>
          </a:ln>
        </p:spPr>
      </p:pic>
      <p:sp>
        <p:nvSpPr>
          <p:cNvPr id="8" name="Inhaltsplatzhalter 2">
            <a:extLst>
              <a:ext uri="{FF2B5EF4-FFF2-40B4-BE49-F238E27FC236}">
                <a16:creationId xmlns:a16="http://schemas.microsoft.com/office/drawing/2014/main" id="{E9D55580-1332-4B8C-870A-7ECD3A0634E3}"/>
              </a:ext>
            </a:extLst>
          </p:cNvPr>
          <p:cNvSpPr txBox="1">
            <a:spLocks/>
          </p:cNvSpPr>
          <p:nvPr/>
        </p:nvSpPr>
        <p:spPr>
          <a:xfrm>
            <a:off x="300562" y="3253905"/>
            <a:ext cx="4894008" cy="1913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t>Lake Metzabok (0.83 km</a:t>
            </a:r>
            <a:r>
              <a:rPr lang="en-US" sz="2500" baseline="30000" dirty="0"/>
              <a:t>2</a:t>
            </a:r>
            <a:r>
              <a:rPr lang="en-US" sz="2500" dirty="0"/>
              <a:t>; depth=25 m) dried completely.</a:t>
            </a:r>
          </a:p>
          <a:p>
            <a:r>
              <a:rPr lang="en-US" sz="2500" dirty="0"/>
              <a:t>Lake Tzibaná (1.24 km</a:t>
            </a:r>
            <a:r>
              <a:rPr lang="en-US" sz="2500" baseline="30000" dirty="0"/>
              <a:t>2</a:t>
            </a:r>
            <a:r>
              <a:rPr lang="en-US" sz="2500" dirty="0"/>
              <a:t>; depth=70 m) water levels dropped by ~30 m.</a:t>
            </a:r>
          </a:p>
          <a:p>
            <a:pPr marL="0" indent="0">
              <a:buNone/>
            </a:pPr>
            <a:br>
              <a:rPr lang="en-US" sz="2500" dirty="0"/>
            </a:br>
            <a:endParaRPr lang="en-US" sz="2500" dirty="0"/>
          </a:p>
        </p:txBody>
      </p:sp>
      <p:sp>
        <p:nvSpPr>
          <p:cNvPr id="6" name="Rechteck 5">
            <a:extLst>
              <a:ext uri="{FF2B5EF4-FFF2-40B4-BE49-F238E27FC236}">
                <a16:creationId xmlns:a16="http://schemas.microsoft.com/office/drawing/2014/main" id="{341E235C-305A-4D54-85F4-86B2942CBA17}"/>
              </a:ext>
            </a:extLst>
          </p:cNvPr>
          <p:cNvSpPr/>
          <p:nvPr/>
        </p:nvSpPr>
        <p:spPr>
          <a:xfrm>
            <a:off x="5194570" y="5240838"/>
            <a:ext cx="6822602" cy="646331"/>
          </a:xfrm>
          <a:prstGeom prst="rect">
            <a:avLst/>
          </a:prstGeom>
        </p:spPr>
        <p:txBody>
          <a:bodyPr wrap="square">
            <a:spAutoFit/>
          </a:bodyPr>
          <a:lstStyle/>
          <a:p>
            <a:pPr algn="just">
              <a:spcAft>
                <a:spcPts val="0"/>
              </a:spcAft>
            </a:pPr>
            <a:r>
              <a:rPr lang="en-US" sz="1200" dirty="0">
                <a:latin typeface="Calibri     "/>
                <a:ea typeface="Times New Roman" panose="02020603050405020304" pitchFamily="18" charset="0"/>
                <a:cs typeface="Arial" panose="020B0604020202020204" pitchFamily="34" charset="0"/>
              </a:rPr>
              <a:t> </a:t>
            </a:r>
            <a:endParaRPr lang="en-US" sz="1200" dirty="0">
              <a:latin typeface="Calibri     "/>
              <a:ea typeface="Times New Roman" panose="02020603050405020304" pitchFamily="18" charset="0"/>
              <a:cs typeface="Times New Roman" panose="02020603050405020304" pitchFamily="18" charset="0"/>
            </a:endParaRPr>
          </a:p>
          <a:p>
            <a:pPr algn="just">
              <a:spcAft>
                <a:spcPts val="0"/>
              </a:spcAft>
            </a:pPr>
            <a:r>
              <a:rPr lang="en-US" sz="1200" dirty="0">
                <a:latin typeface="Calibri     "/>
                <a:ea typeface="Times New Roman" panose="02020603050405020304" pitchFamily="18" charset="0"/>
                <a:cs typeface="Arial" panose="020B0604020202020204" pitchFamily="34" charset="0"/>
              </a:rPr>
              <a:t>Aerial images taken with a drone in March 2018 (top panels, </a:t>
            </a:r>
            <a:r>
              <a:rPr lang="en-US" sz="1200" i="1" dirty="0">
                <a:latin typeface="Calibri     "/>
                <a:ea typeface="Times New Roman" panose="02020603050405020304" pitchFamily="18" charset="0"/>
                <a:cs typeface="Arial" panose="020B0604020202020204" pitchFamily="34" charset="0"/>
              </a:rPr>
              <a:t>drone images: </a:t>
            </a:r>
            <a:r>
              <a:rPr lang="en-US" sz="1200" i="1" dirty="0" err="1">
                <a:latin typeface="Calibri     "/>
                <a:ea typeface="Times New Roman" panose="02020603050405020304" pitchFamily="18" charset="0"/>
                <a:cs typeface="Arial" panose="020B0604020202020204" pitchFamily="34" charset="0"/>
              </a:rPr>
              <a:t>Geotem</a:t>
            </a:r>
            <a:r>
              <a:rPr lang="en-US" sz="1200" i="1" dirty="0">
                <a:latin typeface="Calibri     "/>
                <a:ea typeface="Times New Roman" panose="02020603050405020304" pitchFamily="18" charset="0"/>
                <a:cs typeface="Arial" panose="020B0604020202020204" pitchFamily="34" charset="0"/>
              </a:rPr>
              <a:t>, </a:t>
            </a:r>
            <a:r>
              <a:rPr lang="en-US" sz="1200" i="1" dirty="0" err="1">
                <a:latin typeface="Calibri     "/>
                <a:ea typeface="Times New Roman" panose="02020603050405020304" pitchFamily="18" charset="0"/>
                <a:cs typeface="Arial" panose="020B0604020202020204" pitchFamily="34" charset="0"/>
              </a:rPr>
              <a:t>Bücker</a:t>
            </a:r>
            <a:r>
              <a:rPr lang="en-US" sz="1200" i="1" dirty="0">
                <a:latin typeface="Calibri     "/>
                <a:ea typeface="Times New Roman" panose="02020603050405020304" pitchFamily="18" charset="0"/>
                <a:cs typeface="Arial" panose="020B0604020202020204" pitchFamily="34" charset="0"/>
              </a:rPr>
              <a:t> 2018</a:t>
            </a:r>
            <a:r>
              <a:rPr lang="en-US" sz="1200" dirty="0">
                <a:latin typeface="Calibri     "/>
                <a:ea typeface="Times New Roman" panose="02020603050405020304" pitchFamily="18" charset="0"/>
                <a:cs typeface="Arial" panose="020B0604020202020204" pitchFamily="34" charset="0"/>
              </a:rPr>
              <a:t>) and sudden desiccation in July 2019 (bottom panels) of Lakes Tzibaná and Metzabok (</a:t>
            </a:r>
            <a:r>
              <a:rPr lang="en-US" sz="1200" i="1" dirty="0">
                <a:latin typeface="Calibri     "/>
                <a:ea typeface="Times New Roman" panose="02020603050405020304" pitchFamily="18" charset="0"/>
                <a:cs typeface="Arial" panose="020B0604020202020204" pitchFamily="34" charset="0"/>
              </a:rPr>
              <a:t>images: CONANP 2019</a:t>
            </a:r>
            <a:r>
              <a:rPr lang="en-US" sz="1200" dirty="0">
                <a:latin typeface="Calibri     "/>
                <a:ea typeface="Times New Roman" panose="02020603050405020304" pitchFamily="18" charset="0"/>
                <a:cs typeface="Arial" panose="020B0604020202020204" pitchFamily="34" charset="0"/>
              </a:rPr>
              <a:t>). </a:t>
            </a:r>
            <a:endParaRPr lang="en-US" sz="1200" dirty="0">
              <a:effectLst/>
              <a:latin typeface="Calibri     "/>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509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F28FC-2580-48E8-8C4D-2023C2154276}"/>
              </a:ext>
            </a:extLst>
          </p:cNvPr>
          <p:cNvSpPr>
            <a:spLocks noGrp="1"/>
          </p:cNvSpPr>
          <p:nvPr>
            <p:ph type="title"/>
          </p:nvPr>
        </p:nvSpPr>
        <p:spPr>
          <a:xfrm>
            <a:off x="811612" y="723594"/>
            <a:ext cx="10547268" cy="1277926"/>
          </a:xfrm>
        </p:spPr>
        <p:txBody>
          <a:bodyPr>
            <a:noAutofit/>
          </a:bodyPr>
          <a:lstStyle/>
          <a:p>
            <a:r>
              <a:rPr lang="de-DE" dirty="0"/>
              <a:t>Lake </a:t>
            </a:r>
            <a:r>
              <a:rPr lang="de-DE" dirty="0" err="1"/>
              <a:t>level</a:t>
            </a:r>
            <a:r>
              <a:rPr lang="de-DE" dirty="0"/>
              <a:t> </a:t>
            </a:r>
            <a:r>
              <a:rPr lang="de-DE" dirty="0" err="1"/>
              <a:t>variability</a:t>
            </a:r>
            <a:r>
              <a:rPr lang="de-DE" dirty="0"/>
              <a:t> </a:t>
            </a:r>
            <a:r>
              <a:rPr lang="de-DE" dirty="0" err="1"/>
              <a:t>since</a:t>
            </a:r>
            <a:r>
              <a:rPr lang="de-DE" dirty="0"/>
              <a:t> 2016 </a:t>
            </a:r>
            <a:br>
              <a:rPr lang="de-DE" dirty="0"/>
            </a:br>
            <a:endParaRPr lang="en-US" dirty="0"/>
          </a:p>
        </p:txBody>
      </p:sp>
      <p:pic>
        <p:nvPicPr>
          <p:cNvPr id="4" name="movie metzabok last 3.5 years">
            <a:hlinkClick r:id="" action="ppaction://media"/>
            <a:extLst>
              <a:ext uri="{FF2B5EF4-FFF2-40B4-BE49-F238E27FC236}">
                <a16:creationId xmlns:a16="http://schemas.microsoft.com/office/drawing/2014/main" id="{1CFD27BE-2AC8-4F83-9D82-00713E37EA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20303" y="1519290"/>
            <a:ext cx="7439999" cy="4185367"/>
          </a:xfrm>
        </p:spPr>
      </p:pic>
      <p:sp>
        <p:nvSpPr>
          <p:cNvPr id="7" name="Textfeld 6">
            <a:extLst>
              <a:ext uri="{FF2B5EF4-FFF2-40B4-BE49-F238E27FC236}">
                <a16:creationId xmlns:a16="http://schemas.microsoft.com/office/drawing/2014/main" id="{7DC0C808-7EB1-4FEC-A991-8950663D0C9C}"/>
              </a:ext>
            </a:extLst>
          </p:cNvPr>
          <p:cNvSpPr txBox="1"/>
          <p:nvPr/>
        </p:nvSpPr>
        <p:spPr>
          <a:xfrm>
            <a:off x="6186252" y="4016705"/>
            <a:ext cx="4361082" cy="400110"/>
          </a:xfrm>
          <a:prstGeom prst="rect">
            <a:avLst/>
          </a:prstGeom>
          <a:noFill/>
        </p:spPr>
        <p:txBody>
          <a:bodyPr wrap="square" rtlCol="0">
            <a:spAutoFit/>
          </a:bodyPr>
          <a:lstStyle/>
          <a:p>
            <a:r>
              <a:rPr lang="de-DE" sz="2000" dirty="0">
                <a:solidFill>
                  <a:schemeClr val="bg1"/>
                </a:solidFill>
              </a:rPr>
              <a:t>Lake Tzibaná</a:t>
            </a:r>
          </a:p>
        </p:txBody>
      </p:sp>
      <p:pic>
        <p:nvPicPr>
          <p:cNvPr id="9" name="Inhaltsplatzhalter 4">
            <a:extLst>
              <a:ext uri="{FF2B5EF4-FFF2-40B4-BE49-F238E27FC236}">
                <a16:creationId xmlns:a16="http://schemas.microsoft.com/office/drawing/2014/main" id="{03FB0349-5893-4452-82B2-9DE8EDB8D491}"/>
              </a:ext>
            </a:extLst>
          </p:cNvPr>
          <p:cNvPicPr>
            <a:picLocks noChangeAspect="1"/>
          </p:cNvPicPr>
          <p:nvPr/>
        </p:nvPicPr>
        <p:blipFill rotWithShape="1">
          <a:blip r:embed="rId5">
            <a:extLst>
              <a:ext uri="{28A0092B-C50C-407E-A947-70E740481C1C}">
                <a14:useLocalDpi xmlns:a14="http://schemas.microsoft.com/office/drawing/2010/main"/>
              </a:ext>
            </a:extLst>
          </a:blip>
          <a:srcRect r="26686"/>
          <a:stretch/>
        </p:blipFill>
        <p:spPr>
          <a:xfrm>
            <a:off x="8513890" y="1494318"/>
            <a:ext cx="3086760" cy="4210339"/>
          </a:xfrm>
          <a:prstGeom prst="rect">
            <a:avLst/>
          </a:prstGeom>
        </p:spPr>
      </p:pic>
      <p:sp>
        <p:nvSpPr>
          <p:cNvPr id="10" name="Textfeld 9">
            <a:extLst>
              <a:ext uri="{FF2B5EF4-FFF2-40B4-BE49-F238E27FC236}">
                <a16:creationId xmlns:a16="http://schemas.microsoft.com/office/drawing/2014/main" id="{868B7EE9-CB4E-4BA4-B40C-BD6CDD15AF37}"/>
              </a:ext>
            </a:extLst>
          </p:cNvPr>
          <p:cNvSpPr txBox="1"/>
          <p:nvPr/>
        </p:nvSpPr>
        <p:spPr>
          <a:xfrm>
            <a:off x="1471321" y="3356305"/>
            <a:ext cx="4361082" cy="400110"/>
          </a:xfrm>
          <a:prstGeom prst="rect">
            <a:avLst/>
          </a:prstGeom>
          <a:noFill/>
        </p:spPr>
        <p:txBody>
          <a:bodyPr wrap="square" rtlCol="0">
            <a:spAutoFit/>
          </a:bodyPr>
          <a:lstStyle/>
          <a:p>
            <a:r>
              <a:rPr lang="de-DE" sz="2000" dirty="0">
                <a:solidFill>
                  <a:schemeClr val="bg1"/>
                </a:solidFill>
              </a:rPr>
              <a:t>Lake Metzabok</a:t>
            </a:r>
          </a:p>
        </p:txBody>
      </p:sp>
      <p:sp>
        <p:nvSpPr>
          <p:cNvPr id="3" name="Rechteck 2">
            <a:extLst>
              <a:ext uri="{FF2B5EF4-FFF2-40B4-BE49-F238E27FC236}">
                <a16:creationId xmlns:a16="http://schemas.microsoft.com/office/drawing/2014/main" id="{9F7433A9-99CA-4EE3-ABFC-8B8AE6FB9EDD}"/>
              </a:ext>
            </a:extLst>
          </p:cNvPr>
          <p:cNvSpPr/>
          <p:nvPr/>
        </p:nvSpPr>
        <p:spPr>
          <a:xfrm>
            <a:off x="314498" y="5820525"/>
            <a:ext cx="11509433" cy="353943"/>
          </a:xfrm>
          <a:prstGeom prst="rect">
            <a:avLst/>
          </a:prstGeom>
        </p:spPr>
        <p:txBody>
          <a:bodyPr wrap="none">
            <a:spAutoFit/>
          </a:bodyPr>
          <a:lstStyle/>
          <a:p>
            <a:r>
              <a:rPr lang="de-DE" sz="1700" dirty="0">
                <a:sym typeface="Wingdings" panose="05000000000000000000" pitchFamily="2" charset="2"/>
              </a:rPr>
              <a:t>Click </a:t>
            </a:r>
            <a:r>
              <a:rPr lang="de-DE" sz="1700" dirty="0" err="1">
                <a:sym typeface="Wingdings" panose="05000000000000000000" pitchFamily="2" charset="2"/>
              </a:rPr>
              <a:t>to</a:t>
            </a:r>
            <a:r>
              <a:rPr lang="de-DE" sz="1700" dirty="0">
                <a:sym typeface="Wingdings" panose="05000000000000000000" pitchFamily="2" charset="2"/>
              </a:rPr>
              <a:t> </a:t>
            </a:r>
            <a:r>
              <a:rPr lang="de-DE" sz="1700" dirty="0" err="1">
                <a:sym typeface="Wingdings" panose="05000000000000000000" pitchFamily="2" charset="2"/>
              </a:rPr>
              <a:t>play</a:t>
            </a:r>
            <a:r>
              <a:rPr lang="de-DE" sz="1700" dirty="0">
                <a:sym typeface="Wingdings" panose="05000000000000000000" pitchFamily="2" charset="2"/>
              </a:rPr>
              <a:t>!  </a:t>
            </a:r>
            <a:r>
              <a:rPr lang="de-DE" sz="1700" dirty="0"/>
              <a:t>Note </a:t>
            </a:r>
            <a:r>
              <a:rPr lang="de-DE" sz="1700" dirty="0" err="1"/>
              <a:t>that</a:t>
            </a:r>
            <a:r>
              <a:rPr lang="de-DE" sz="1700" dirty="0"/>
              <a:t> </a:t>
            </a:r>
            <a:r>
              <a:rPr lang="de-DE" sz="1700" dirty="0" err="1"/>
              <a:t>generally</a:t>
            </a:r>
            <a:r>
              <a:rPr lang="de-DE" sz="1700" dirty="0"/>
              <a:t> </a:t>
            </a:r>
            <a:r>
              <a:rPr lang="de-DE" sz="1700" dirty="0" err="1"/>
              <a:t>lake</a:t>
            </a:r>
            <a:r>
              <a:rPr lang="de-DE" sz="1700" dirty="0"/>
              <a:t> </a:t>
            </a:r>
            <a:r>
              <a:rPr lang="de-DE" sz="1700" dirty="0" err="1"/>
              <a:t>levels</a:t>
            </a:r>
            <a:r>
              <a:rPr lang="de-DE" sz="1700" dirty="0"/>
              <a:t> </a:t>
            </a:r>
            <a:r>
              <a:rPr lang="de-DE" sz="1700" dirty="0" err="1"/>
              <a:t>slightly</a:t>
            </a:r>
            <a:r>
              <a:rPr lang="de-DE" sz="1700" dirty="0"/>
              <a:t> </a:t>
            </a:r>
            <a:r>
              <a:rPr lang="de-DE" sz="1700" dirty="0" err="1"/>
              <a:t>decrease</a:t>
            </a:r>
            <a:r>
              <a:rPr lang="de-DE" sz="1700" dirty="0"/>
              <a:t> </a:t>
            </a:r>
            <a:r>
              <a:rPr lang="de-DE" sz="1700" dirty="0" err="1"/>
              <a:t>during</a:t>
            </a:r>
            <a:r>
              <a:rPr lang="de-DE" sz="1700" dirty="0"/>
              <a:t> May-September. A rapid </a:t>
            </a:r>
            <a:r>
              <a:rPr lang="de-DE" sz="1700" dirty="0" err="1"/>
              <a:t>drainage</a:t>
            </a:r>
            <a:r>
              <a:rPr lang="de-DE" sz="1700" dirty="0"/>
              <a:t> </a:t>
            </a:r>
            <a:r>
              <a:rPr lang="de-DE" sz="1700" dirty="0" err="1"/>
              <a:t>occurred</a:t>
            </a:r>
            <a:r>
              <a:rPr lang="de-DE" sz="1700" dirty="0"/>
              <a:t> in </a:t>
            </a:r>
            <a:r>
              <a:rPr lang="de-DE" sz="1700" dirty="0" err="1"/>
              <a:t>July</a:t>
            </a:r>
            <a:r>
              <a:rPr lang="de-DE" sz="1700" dirty="0"/>
              <a:t> 2019.</a:t>
            </a:r>
            <a:endParaRPr lang="en-US" sz="1700" dirty="0"/>
          </a:p>
        </p:txBody>
      </p:sp>
      <p:sp>
        <p:nvSpPr>
          <p:cNvPr id="12" name="Textfeld 11">
            <a:extLst>
              <a:ext uri="{FF2B5EF4-FFF2-40B4-BE49-F238E27FC236}">
                <a16:creationId xmlns:a16="http://schemas.microsoft.com/office/drawing/2014/main" id="{E9D5E109-0090-482C-9FD4-9C53D8A6D3BA}"/>
              </a:ext>
            </a:extLst>
          </p:cNvPr>
          <p:cNvSpPr txBox="1"/>
          <p:nvPr/>
        </p:nvSpPr>
        <p:spPr>
          <a:xfrm>
            <a:off x="8831211" y="3576089"/>
            <a:ext cx="2769439" cy="276999"/>
          </a:xfrm>
          <a:prstGeom prst="rect">
            <a:avLst/>
          </a:prstGeom>
          <a:noFill/>
        </p:spPr>
        <p:txBody>
          <a:bodyPr wrap="square" rtlCol="0">
            <a:spAutoFit/>
          </a:bodyPr>
          <a:lstStyle/>
          <a:p>
            <a:pPr algn="r"/>
            <a:r>
              <a:rPr lang="de-DE" sz="1200" i="1" dirty="0"/>
              <a:t>Images </a:t>
            </a:r>
            <a:r>
              <a:rPr lang="de-DE" sz="1200" i="1" dirty="0" err="1"/>
              <a:t>from</a:t>
            </a:r>
            <a:r>
              <a:rPr lang="de-DE" sz="1200" i="1" dirty="0"/>
              <a:t> CONANP, 2019</a:t>
            </a:r>
            <a:endParaRPr lang="en-US" sz="1200" i="1" dirty="0"/>
          </a:p>
        </p:txBody>
      </p:sp>
    </p:spTree>
    <p:extLst>
      <p:ext uri="{BB962C8B-B14F-4D97-AF65-F5344CB8AC3E}">
        <p14:creationId xmlns:p14="http://schemas.microsoft.com/office/powerpoint/2010/main" val="238041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46D8B2-70D6-4DFD-89C3-F8B671CE4EC1}"/>
              </a:ext>
            </a:extLst>
          </p:cNvPr>
          <p:cNvSpPr>
            <a:spLocks noGrp="1"/>
          </p:cNvSpPr>
          <p:nvPr>
            <p:ph type="title"/>
          </p:nvPr>
        </p:nvSpPr>
        <p:spPr/>
        <p:txBody>
          <a:bodyPr/>
          <a:lstStyle/>
          <a:p>
            <a:r>
              <a:rPr lang="de-DE" dirty="0" err="1"/>
              <a:t>Scope</a:t>
            </a:r>
            <a:r>
              <a:rPr lang="de-DE" dirty="0"/>
              <a:t> </a:t>
            </a:r>
            <a:r>
              <a:rPr lang="de-DE" dirty="0" err="1"/>
              <a:t>of</a:t>
            </a:r>
            <a:r>
              <a:rPr lang="de-DE" dirty="0"/>
              <a:t> </a:t>
            </a:r>
            <a:r>
              <a:rPr lang="de-DE" dirty="0" err="1"/>
              <a:t>the</a:t>
            </a:r>
            <a:r>
              <a:rPr lang="de-DE" dirty="0"/>
              <a:t> </a:t>
            </a:r>
            <a:r>
              <a:rPr lang="de-DE" i="1" dirty="0"/>
              <a:t>Selva </a:t>
            </a:r>
            <a:r>
              <a:rPr lang="de-DE" i="1" dirty="0" err="1"/>
              <a:t>Lacandona</a:t>
            </a:r>
            <a:r>
              <a:rPr lang="de-DE" dirty="0"/>
              <a:t> </a:t>
            </a:r>
            <a:r>
              <a:rPr lang="de-DE" i="1" dirty="0"/>
              <a:t>Project</a:t>
            </a:r>
            <a:endParaRPr lang="en-US" i="1" dirty="0"/>
          </a:p>
        </p:txBody>
      </p:sp>
      <p:sp>
        <p:nvSpPr>
          <p:cNvPr id="3" name="Inhaltsplatzhalter 2">
            <a:extLst>
              <a:ext uri="{FF2B5EF4-FFF2-40B4-BE49-F238E27FC236}">
                <a16:creationId xmlns:a16="http://schemas.microsoft.com/office/drawing/2014/main" id="{FAEFABCB-0896-4E85-A498-4E4FFF7B04B1}"/>
              </a:ext>
            </a:extLst>
          </p:cNvPr>
          <p:cNvSpPr>
            <a:spLocks noGrp="1"/>
          </p:cNvSpPr>
          <p:nvPr>
            <p:ph idx="1"/>
          </p:nvPr>
        </p:nvSpPr>
        <p:spPr/>
        <p:txBody>
          <a:bodyPr>
            <a:normAutofit/>
          </a:bodyPr>
          <a:lstStyle/>
          <a:p>
            <a:pPr marL="0" indent="0">
              <a:buNone/>
            </a:pPr>
            <a:r>
              <a:rPr lang="en-US" dirty="0"/>
              <a:t>The abrupt lake drainage that happened in July 2019 in lakes Metzabok and Tzibaná provides a unique opportunity to evaluate the hydrological and ecological effects of such a sudden event.</a:t>
            </a:r>
          </a:p>
          <a:p>
            <a:pPr marL="0" indent="0">
              <a:buNone/>
            </a:pPr>
            <a:endParaRPr lang="en-US" dirty="0"/>
          </a:p>
          <a:p>
            <a:pPr marL="0" indent="0">
              <a:buNone/>
            </a:pPr>
            <a:r>
              <a:rPr lang="en-US" dirty="0"/>
              <a:t>The overall goal is to understand the dynamics of this karst system, the causes and effects of seasonal lake level changes as well as the recurrence rates of such dramatic drainage events during the Holocene.</a:t>
            </a:r>
          </a:p>
        </p:txBody>
      </p:sp>
    </p:spTree>
    <p:extLst>
      <p:ext uri="{BB962C8B-B14F-4D97-AF65-F5344CB8AC3E}">
        <p14:creationId xmlns:p14="http://schemas.microsoft.com/office/powerpoint/2010/main" val="270256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C6099-4BD1-4FD3-884A-89F1FA7B7DA8}"/>
              </a:ext>
            </a:extLst>
          </p:cNvPr>
          <p:cNvSpPr>
            <a:spLocks noGrp="1"/>
          </p:cNvSpPr>
          <p:nvPr>
            <p:ph type="title"/>
          </p:nvPr>
        </p:nvSpPr>
        <p:spPr>
          <a:xfrm>
            <a:off x="513945" y="365125"/>
            <a:ext cx="12333051" cy="1325563"/>
          </a:xfrm>
        </p:spPr>
        <p:txBody>
          <a:bodyPr>
            <a:normAutofit/>
          </a:bodyPr>
          <a:lstStyle/>
          <a:p>
            <a:r>
              <a:rPr lang="de-DE" dirty="0" err="1"/>
              <a:t>Objective</a:t>
            </a:r>
            <a:r>
              <a:rPr lang="de-DE" dirty="0"/>
              <a:t> and </a:t>
            </a:r>
            <a:br>
              <a:rPr lang="de-DE" dirty="0"/>
            </a:br>
            <a:r>
              <a:rPr lang="de-DE" dirty="0" err="1"/>
              <a:t>scientific</a:t>
            </a:r>
            <a:r>
              <a:rPr lang="de-DE" dirty="0"/>
              <a:t> </a:t>
            </a:r>
            <a:r>
              <a:rPr lang="de-DE" dirty="0" err="1"/>
              <a:t>questions</a:t>
            </a:r>
            <a:endParaRPr lang="en-US" dirty="0"/>
          </a:p>
        </p:txBody>
      </p:sp>
      <p:sp>
        <p:nvSpPr>
          <p:cNvPr id="3" name="Inhaltsplatzhalter 2">
            <a:extLst>
              <a:ext uri="{FF2B5EF4-FFF2-40B4-BE49-F238E27FC236}">
                <a16:creationId xmlns:a16="http://schemas.microsoft.com/office/drawing/2014/main" id="{35CB93FF-77AC-4C80-A695-8E277ABEBCB5}"/>
              </a:ext>
            </a:extLst>
          </p:cNvPr>
          <p:cNvSpPr>
            <a:spLocks noGrp="1"/>
          </p:cNvSpPr>
          <p:nvPr>
            <p:ph idx="1"/>
          </p:nvPr>
        </p:nvSpPr>
        <p:spPr>
          <a:xfrm>
            <a:off x="513945" y="1923578"/>
            <a:ext cx="5287765" cy="4351338"/>
          </a:xfrm>
        </p:spPr>
        <p:txBody>
          <a:bodyPr>
            <a:noAutofit/>
          </a:bodyPr>
          <a:lstStyle/>
          <a:p>
            <a:pPr marL="0" indent="0">
              <a:buNone/>
            </a:pPr>
            <a:r>
              <a:rPr lang="en-US" sz="2500" dirty="0"/>
              <a:t>Assess the effects of the sudden lake drainage on the aquatic communities as well as on the surrounding terrestrial communities. </a:t>
            </a:r>
          </a:p>
          <a:p>
            <a:pPr>
              <a:buFont typeface="Courier New" panose="02070309020205020404" pitchFamily="49" charset="0"/>
              <a:buChar char="o"/>
            </a:pPr>
            <a:r>
              <a:rPr lang="en-US" sz="2500" dirty="0"/>
              <a:t>Which aquatic organisms and vegetation taxa are most tolerant/ sensitive to lake drainage? </a:t>
            </a:r>
          </a:p>
          <a:p>
            <a:pPr>
              <a:buFont typeface="Courier New" panose="02070309020205020404" pitchFamily="49" charset="0"/>
              <a:buChar char="o"/>
            </a:pPr>
            <a:r>
              <a:rPr lang="en-US" sz="2500" dirty="0"/>
              <a:t> How strong was the ecological change during the present drainage event?</a:t>
            </a:r>
          </a:p>
          <a:p>
            <a:pPr>
              <a:buFont typeface="Courier New" panose="02070309020205020404" pitchFamily="49" charset="0"/>
              <a:buChar char="o"/>
            </a:pPr>
            <a:endParaRPr lang="en-US" sz="2500" dirty="0"/>
          </a:p>
          <a:p>
            <a:endParaRPr lang="en-US" sz="2500" dirty="0"/>
          </a:p>
        </p:txBody>
      </p:sp>
      <p:pic>
        <p:nvPicPr>
          <p:cNvPr id="4" name="Inhaltsplatzhalter 4">
            <a:extLst>
              <a:ext uri="{FF2B5EF4-FFF2-40B4-BE49-F238E27FC236}">
                <a16:creationId xmlns:a16="http://schemas.microsoft.com/office/drawing/2014/main" id="{87290439-3F88-4DCF-B208-2DC307CAE3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730"/>
          <a:stretch/>
        </p:blipFill>
        <p:spPr>
          <a:xfrm>
            <a:off x="5937103" y="583084"/>
            <a:ext cx="6002721" cy="5218552"/>
          </a:xfrm>
          <a:prstGeom prst="rect">
            <a:avLst/>
          </a:prstGeom>
        </p:spPr>
      </p:pic>
      <p:sp>
        <p:nvSpPr>
          <p:cNvPr id="5" name="Textfeld 4">
            <a:extLst>
              <a:ext uri="{FF2B5EF4-FFF2-40B4-BE49-F238E27FC236}">
                <a16:creationId xmlns:a16="http://schemas.microsoft.com/office/drawing/2014/main" id="{6C26405B-92BE-4FF8-9C97-75160F3E0C62}"/>
              </a:ext>
            </a:extLst>
          </p:cNvPr>
          <p:cNvSpPr txBox="1"/>
          <p:nvPr/>
        </p:nvSpPr>
        <p:spPr>
          <a:xfrm>
            <a:off x="9170385" y="5801636"/>
            <a:ext cx="2769439" cy="276999"/>
          </a:xfrm>
          <a:prstGeom prst="rect">
            <a:avLst/>
          </a:prstGeom>
          <a:noFill/>
        </p:spPr>
        <p:txBody>
          <a:bodyPr wrap="square" rtlCol="0">
            <a:spAutoFit/>
          </a:bodyPr>
          <a:lstStyle/>
          <a:p>
            <a:pPr algn="r"/>
            <a:r>
              <a:rPr lang="de-DE" sz="1200" i="1" dirty="0"/>
              <a:t>Image: L. Pérez, 2019</a:t>
            </a:r>
            <a:endParaRPr lang="en-US" sz="1200" i="1" dirty="0"/>
          </a:p>
        </p:txBody>
      </p:sp>
    </p:spTree>
    <p:extLst>
      <p:ext uri="{BB962C8B-B14F-4D97-AF65-F5344CB8AC3E}">
        <p14:creationId xmlns:p14="http://schemas.microsoft.com/office/powerpoint/2010/main" val="2421864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95D01-3116-4101-865A-F5B7E25473BB}"/>
              </a:ext>
            </a:extLst>
          </p:cNvPr>
          <p:cNvSpPr>
            <a:spLocks noGrp="1"/>
          </p:cNvSpPr>
          <p:nvPr>
            <p:ph type="title"/>
          </p:nvPr>
        </p:nvSpPr>
        <p:spPr/>
        <p:txBody>
          <a:bodyPr/>
          <a:lstStyle/>
          <a:p>
            <a:r>
              <a:rPr lang="de-DE" dirty="0"/>
              <a:t>Methods</a:t>
            </a:r>
            <a:endParaRPr lang="en-US" dirty="0"/>
          </a:p>
        </p:txBody>
      </p:sp>
      <p:pic>
        <p:nvPicPr>
          <p:cNvPr id="5" name="Grafik 4">
            <a:extLst>
              <a:ext uri="{FF2B5EF4-FFF2-40B4-BE49-F238E27FC236}">
                <a16:creationId xmlns:a16="http://schemas.microsoft.com/office/drawing/2014/main" id="{550A8D75-1372-4DEA-980F-2B1264107D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8743"/>
          <a:stretch/>
        </p:blipFill>
        <p:spPr>
          <a:xfrm rot="5400000">
            <a:off x="4510700" y="2521542"/>
            <a:ext cx="4254534" cy="2592820"/>
          </a:xfrm>
          <a:prstGeom prst="rect">
            <a:avLst/>
          </a:prstGeom>
        </p:spPr>
      </p:pic>
      <p:sp>
        <p:nvSpPr>
          <p:cNvPr id="7" name="Textfeld 6">
            <a:extLst>
              <a:ext uri="{FF2B5EF4-FFF2-40B4-BE49-F238E27FC236}">
                <a16:creationId xmlns:a16="http://schemas.microsoft.com/office/drawing/2014/main" id="{19C88C9C-2841-49A1-8915-F9FF75A461C0}"/>
              </a:ext>
            </a:extLst>
          </p:cNvPr>
          <p:cNvSpPr txBox="1"/>
          <p:nvPr/>
        </p:nvSpPr>
        <p:spPr>
          <a:xfrm>
            <a:off x="2806261" y="412353"/>
            <a:ext cx="9225090" cy="615553"/>
          </a:xfrm>
          <a:prstGeom prst="rect">
            <a:avLst/>
          </a:prstGeom>
          <a:noFill/>
        </p:spPr>
        <p:txBody>
          <a:bodyPr wrap="square" rtlCol="0">
            <a:spAutoFit/>
          </a:bodyPr>
          <a:lstStyle/>
          <a:p>
            <a:pPr algn="r"/>
            <a:r>
              <a:rPr lang="de-DE" sz="1700" dirty="0"/>
              <a:t>In situ </a:t>
            </a:r>
            <a:r>
              <a:rPr lang="de-DE" sz="1700" dirty="0" err="1"/>
              <a:t>water</a:t>
            </a:r>
            <a:r>
              <a:rPr lang="de-DE" sz="1700" dirty="0"/>
              <a:t> </a:t>
            </a:r>
            <a:r>
              <a:rPr lang="de-DE" sz="1700" dirty="0" err="1"/>
              <a:t>column</a:t>
            </a:r>
            <a:r>
              <a:rPr lang="de-DE" sz="1700" dirty="0"/>
              <a:t> </a:t>
            </a:r>
            <a:r>
              <a:rPr lang="de-DE" sz="1700" dirty="0" err="1"/>
              <a:t>measurements</a:t>
            </a:r>
            <a:r>
              <a:rPr lang="de-DE" sz="1700" dirty="0"/>
              <a:t> (</a:t>
            </a:r>
            <a:r>
              <a:rPr lang="de-DE" sz="1700" dirty="0" err="1"/>
              <a:t>temperature</a:t>
            </a:r>
            <a:r>
              <a:rPr lang="de-DE" sz="1700" dirty="0"/>
              <a:t>, pH, </a:t>
            </a:r>
            <a:r>
              <a:rPr lang="de-DE" sz="1700" dirty="0" err="1"/>
              <a:t>conductivity</a:t>
            </a:r>
            <a:r>
              <a:rPr lang="de-DE" sz="1700" dirty="0"/>
              <a:t>, etc.) </a:t>
            </a:r>
            <a:r>
              <a:rPr lang="en-US" sz="1700" dirty="0"/>
              <a:t>│</a:t>
            </a:r>
            <a:r>
              <a:rPr lang="de-DE" sz="1700" dirty="0"/>
              <a:t> </a:t>
            </a:r>
            <a:r>
              <a:rPr lang="de-DE" sz="1700" dirty="0" err="1"/>
              <a:t>Water</a:t>
            </a:r>
            <a:r>
              <a:rPr lang="de-DE" sz="1700" dirty="0"/>
              <a:t> </a:t>
            </a:r>
            <a:r>
              <a:rPr lang="de-DE" sz="1700" dirty="0" err="1"/>
              <a:t>chemistry</a:t>
            </a:r>
            <a:r>
              <a:rPr lang="de-DE" sz="1700" dirty="0"/>
              <a:t> (</a:t>
            </a:r>
            <a:r>
              <a:rPr lang="de-DE" sz="1700" dirty="0" err="1"/>
              <a:t>anions</a:t>
            </a:r>
            <a:r>
              <a:rPr lang="de-DE" sz="1700" dirty="0"/>
              <a:t>, </a:t>
            </a:r>
            <a:r>
              <a:rPr lang="de-DE" sz="1700" dirty="0" err="1"/>
              <a:t>cations</a:t>
            </a:r>
            <a:r>
              <a:rPr lang="de-DE" sz="1700" dirty="0"/>
              <a:t>, </a:t>
            </a:r>
            <a:r>
              <a:rPr lang="de-DE" sz="1700" dirty="0" err="1"/>
              <a:t>stable</a:t>
            </a:r>
            <a:r>
              <a:rPr lang="de-DE" sz="1700" dirty="0"/>
              <a:t> isotopes) </a:t>
            </a:r>
            <a:r>
              <a:rPr lang="en-US" sz="1700" dirty="0"/>
              <a:t>│</a:t>
            </a:r>
            <a:r>
              <a:rPr lang="de-DE" sz="1700" dirty="0"/>
              <a:t> Collection </a:t>
            </a:r>
            <a:r>
              <a:rPr lang="de-DE" sz="1700" dirty="0" err="1"/>
              <a:t>of</a:t>
            </a:r>
            <a:r>
              <a:rPr lang="de-DE" sz="1700" dirty="0"/>
              <a:t>  phyto- and </a:t>
            </a:r>
            <a:r>
              <a:rPr lang="de-DE" sz="1700" dirty="0" err="1"/>
              <a:t>zooplankton</a:t>
            </a:r>
            <a:r>
              <a:rPr lang="de-DE" sz="1700" dirty="0"/>
              <a:t> </a:t>
            </a:r>
            <a:r>
              <a:rPr lang="de-DE" sz="1700" dirty="0" err="1"/>
              <a:t>samples</a:t>
            </a:r>
            <a:r>
              <a:rPr lang="de-DE" sz="1700" dirty="0"/>
              <a:t> in </a:t>
            </a:r>
            <a:r>
              <a:rPr lang="de-DE" sz="1700" dirty="0" err="1"/>
              <a:t>remnant</a:t>
            </a:r>
            <a:r>
              <a:rPr lang="de-DE" sz="1700" dirty="0"/>
              <a:t> </a:t>
            </a:r>
            <a:r>
              <a:rPr lang="de-DE" sz="1700" dirty="0" err="1"/>
              <a:t>waters</a:t>
            </a:r>
            <a:r>
              <a:rPr lang="de-DE" sz="1700" dirty="0"/>
              <a:t> </a:t>
            </a:r>
            <a:endParaRPr lang="en-US" sz="1700" dirty="0"/>
          </a:p>
        </p:txBody>
      </p:sp>
      <p:pic>
        <p:nvPicPr>
          <p:cNvPr id="9" name="Grafik 8">
            <a:extLst>
              <a:ext uri="{FF2B5EF4-FFF2-40B4-BE49-F238E27FC236}">
                <a16:creationId xmlns:a16="http://schemas.microsoft.com/office/drawing/2014/main" id="{31E2851C-3D1F-4EA1-8B76-DD12AF3708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5462"/>
          <a:stretch/>
        </p:blipFill>
        <p:spPr>
          <a:xfrm>
            <a:off x="921370" y="1690686"/>
            <a:ext cx="4228289" cy="4254533"/>
          </a:xfrm>
          <a:prstGeom prst="rect">
            <a:avLst/>
          </a:prstGeom>
        </p:spPr>
      </p:pic>
      <p:pic>
        <p:nvPicPr>
          <p:cNvPr id="11" name="Grafik 10">
            <a:extLst>
              <a:ext uri="{FF2B5EF4-FFF2-40B4-BE49-F238E27FC236}">
                <a16:creationId xmlns:a16="http://schemas.microsoft.com/office/drawing/2014/main" id="{5775FEF7-7DD1-4907-AC9A-E0DE6AA4D9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7594458" y="2222502"/>
            <a:ext cx="4254534" cy="3190901"/>
          </a:xfrm>
          <a:prstGeom prst="rect">
            <a:avLst/>
          </a:prstGeom>
        </p:spPr>
      </p:pic>
      <p:sp>
        <p:nvSpPr>
          <p:cNvPr id="8" name="Textfeld 7">
            <a:extLst>
              <a:ext uri="{FF2B5EF4-FFF2-40B4-BE49-F238E27FC236}">
                <a16:creationId xmlns:a16="http://schemas.microsoft.com/office/drawing/2014/main" id="{C043F169-60F2-4FC1-829C-C2FCBA45F71D}"/>
              </a:ext>
            </a:extLst>
          </p:cNvPr>
          <p:cNvSpPr txBox="1"/>
          <p:nvPr/>
        </p:nvSpPr>
        <p:spPr>
          <a:xfrm>
            <a:off x="8610265" y="5928636"/>
            <a:ext cx="2769439" cy="276999"/>
          </a:xfrm>
          <a:prstGeom prst="rect">
            <a:avLst/>
          </a:prstGeom>
          <a:noFill/>
        </p:spPr>
        <p:txBody>
          <a:bodyPr wrap="square" rtlCol="0">
            <a:spAutoFit/>
          </a:bodyPr>
          <a:lstStyle/>
          <a:p>
            <a:pPr algn="r"/>
            <a:r>
              <a:rPr lang="de-DE" sz="1200" i="1" dirty="0"/>
              <a:t>Images: L. Pérez, 2019</a:t>
            </a:r>
            <a:endParaRPr lang="en-US" sz="1200" i="1" dirty="0"/>
          </a:p>
        </p:txBody>
      </p:sp>
    </p:spTree>
    <p:extLst>
      <p:ext uri="{BB962C8B-B14F-4D97-AF65-F5344CB8AC3E}">
        <p14:creationId xmlns:p14="http://schemas.microsoft.com/office/powerpoint/2010/main" val="95807810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1835</Words>
  <Application>Microsoft Office PowerPoint</Application>
  <PresentationFormat>Breitbild</PresentationFormat>
  <Paragraphs>154</Paragraphs>
  <Slides>26</Slides>
  <Notes>8</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26</vt:i4>
      </vt:variant>
    </vt:vector>
  </HeadingPairs>
  <TitlesOfParts>
    <vt:vector size="33" baseType="lpstr">
      <vt:lpstr>Arial</vt:lpstr>
      <vt:lpstr>Calibri</vt:lpstr>
      <vt:lpstr>Calibri     </vt:lpstr>
      <vt:lpstr>Calibri Light</vt:lpstr>
      <vt:lpstr>Courier New</vt:lpstr>
      <vt:lpstr>Wingdings</vt:lpstr>
      <vt:lpstr>Office</vt:lpstr>
      <vt:lpstr>Ecological effects of sudden drainage of large karst lakes in the Lacandon Maya region, southern Mexico  </vt:lpstr>
      <vt:lpstr>The Lacandon Forest </vt:lpstr>
      <vt:lpstr>Importance of karst lakes</vt:lpstr>
      <vt:lpstr>Lake sediments of the Lacandon Forest: great environmental and climate records</vt:lpstr>
      <vt:lpstr>Sudden lake drainage during July 2019</vt:lpstr>
      <vt:lpstr>Lake level variability since 2016  </vt:lpstr>
      <vt:lpstr>Scope of the Selva Lacandona Project</vt:lpstr>
      <vt:lpstr>Objective and  scientific questions</vt:lpstr>
      <vt:lpstr>Methods</vt:lpstr>
      <vt:lpstr>Methods</vt:lpstr>
      <vt:lpstr>Methods</vt:lpstr>
      <vt:lpstr>Results: Hydrology</vt:lpstr>
      <vt:lpstr>Results: Ecology</vt:lpstr>
      <vt:lpstr>Ecological effects on freshwater communities</vt:lpstr>
      <vt:lpstr>Commencing transition to a terrestrial habitat</vt:lpstr>
      <vt:lpstr>How are rapid lake drainages (lake level decreases) archived in lake sediments in the Lacandon Forest?</vt:lpstr>
      <vt:lpstr>Results: Stratigraphy and facies analysis of exposed lake sediment profiles in Lake Tzibaná</vt:lpstr>
      <vt:lpstr>PowerPoint-Präsentation</vt:lpstr>
      <vt:lpstr>The Lake Tzibaná record: Geochemical and biological evidences of previous abrupt lake level decreases (similar past lake drainages?)</vt:lpstr>
      <vt:lpstr>The Lake-Metzabok record: Geochemical and biological evidences of previous abrupt lake level decreases (similar past lake drainages?)</vt:lpstr>
      <vt:lpstr>PowerPoint-Präsentation</vt:lpstr>
      <vt:lpstr>Future work</vt:lpstr>
      <vt:lpstr>PowerPoint-Präsentation</vt:lpstr>
      <vt:lpstr>Acknowlegements</vt:lpstr>
      <vt:lpstr>The Selva Lacandona science team</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Ecological effects of sudden drainage of large karst lakes in the Lacandon Maya region, southern Mexico</dc:title>
  <dc:creator>Liseth Perez Alvarado</dc:creator>
  <cp:lastModifiedBy>Liseth Perez Alvarado</cp:lastModifiedBy>
  <cp:revision>162</cp:revision>
  <dcterms:created xsi:type="dcterms:W3CDTF">2020-02-20T08:32:14Z</dcterms:created>
  <dcterms:modified xsi:type="dcterms:W3CDTF">2020-05-01T13:50:20Z</dcterms:modified>
</cp:coreProperties>
</file>