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sldIdLst>
    <p:sldId id="438" r:id="rId2"/>
    <p:sldId id="256" r:id="rId3"/>
    <p:sldId id="738" r:id="rId4"/>
    <p:sldId id="737" r:id="rId5"/>
    <p:sldId id="739" r:id="rId6"/>
    <p:sldId id="752" r:id="rId7"/>
    <p:sldId id="741" r:id="rId8"/>
    <p:sldId id="742" r:id="rId9"/>
    <p:sldId id="743" r:id="rId10"/>
    <p:sldId id="745" r:id="rId11"/>
    <p:sldId id="549" r:id="rId12"/>
    <p:sldId id="439" r:id="rId13"/>
    <p:sldId id="748" r:id="rId14"/>
    <p:sldId id="551" r:id="rId15"/>
    <p:sldId id="494" r:id="rId16"/>
    <p:sldId id="735" r:id="rId17"/>
    <p:sldId id="504" r:id="rId18"/>
    <p:sldId id="332" r:id="rId19"/>
    <p:sldId id="381" r:id="rId20"/>
    <p:sldId id="392" r:id="rId21"/>
    <p:sldId id="379" r:id="rId22"/>
    <p:sldId id="751"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89"/>
    <p:restoredTop sz="94694"/>
  </p:normalViewPr>
  <p:slideViewPr>
    <p:cSldViewPr snapToGrid="0" snapToObjects="1">
      <p:cViewPr>
        <p:scale>
          <a:sx n="100" d="100"/>
          <a:sy n="100" d="100"/>
        </p:scale>
        <p:origin x="1640" y="62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image" Target="../media/image27.emf"/><Relationship Id="rId4"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image" Target="../media/image44.emf"/><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image" Target="../media/image6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image" Target="../media/image6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7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72172A-D609-6540-AF44-4AD206F3BB50}" type="datetimeFigureOut">
              <a:rPr lang="en-US" smtClean="0"/>
              <a:t>4/24/20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80803B-3A3C-9348-B7C5-6D29A9A7CAC8}" type="slidenum">
              <a:rPr lang="en-US" smtClean="0"/>
              <a:t>‹#›</a:t>
            </a:fld>
            <a:endParaRPr lang="en-US"/>
          </a:p>
        </p:txBody>
      </p:sp>
    </p:spTree>
    <p:extLst>
      <p:ext uri="{BB962C8B-B14F-4D97-AF65-F5344CB8AC3E}">
        <p14:creationId xmlns:p14="http://schemas.microsoft.com/office/powerpoint/2010/main" val="925189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Thank you for the kind introduction.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 would like to thank professor Yi Huang for this invitation</a:t>
            </a:r>
            <a:r>
              <a:rPr lang="en-CA" sz="1200" kern="1200" baseline="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 is an update on a seminar I gave on April 9</a:t>
            </a:r>
            <a:r>
              <a:rPr lang="en-CA" sz="1200" kern="1200" baseline="30000" dirty="0">
                <a:solidFill>
                  <a:schemeClr val="tx1"/>
                </a:solidFill>
                <a:effectLst/>
                <a:latin typeface="+mn-lt"/>
                <a:ea typeface="+mn-ea"/>
                <a:cs typeface="+mn-cs"/>
              </a:rPr>
              <a:t>th</a:t>
            </a:r>
            <a:r>
              <a:rPr lang="en-CA" sz="1200" kern="1200" dirty="0">
                <a:solidFill>
                  <a:schemeClr val="tx1"/>
                </a:solidFill>
                <a:effectLst/>
                <a:latin typeface="+mn-lt"/>
                <a:ea typeface="+mn-ea"/>
                <a:cs typeface="+mn-cs"/>
              </a:rPr>
              <a:t> when</a:t>
            </a:r>
            <a:r>
              <a:rPr lang="en-CA" sz="1200" kern="1200" baseline="0" dirty="0">
                <a:solidFill>
                  <a:schemeClr val="tx1"/>
                </a:solidFill>
                <a:effectLst/>
                <a:latin typeface="+mn-lt"/>
                <a:ea typeface="+mn-ea"/>
                <a:cs typeface="+mn-cs"/>
              </a:rPr>
              <a:t>, I was invited to give the Richardson lecture by  the nonlinear processes division of the European Geosciences Union.  </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baseline="0" dirty="0">
                <a:solidFill>
                  <a:schemeClr val="tx1"/>
                </a:solidFill>
                <a:effectLst/>
                <a:latin typeface="+mn-lt"/>
                <a:ea typeface="+mn-ea"/>
                <a:cs typeface="+mn-cs"/>
              </a:rPr>
              <a:t>As it happened, </a:t>
            </a:r>
            <a:r>
              <a:rPr lang="en-CA" sz="1200" kern="1200" dirty="0">
                <a:solidFill>
                  <a:schemeClr val="tx1"/>
                </a:solidFill>
                <a:effectLst/>
                <a:latin typeface="+mn-lt"/>
                <a:ea typeface="+mn-ea"/>
                <a:cs typeface="+mn-cs"/>
              </a:rPr>
              <a:t>Richardson </a:t>
            </a:r>
            <a:r>
              <a:rPr lang="en-CA" sz="1200" kern="1200" baseline="0" dirty="0">
                <a:solidFill>
                  <a:schemeClr val="tx1"/>
                </a:solidFill>
                <a:effectLst/>
                <a:latin typeface="+mn-lt"/>
                <a:ea typeface="+mn-ea"/>
                <a:cs typeface="+mn-cs"/>
              </a:rPr>
              <a:t>has strongly influenced my work over the last decades, he </a:t>
            </a:r>
            <a:r>
              <a:rPr lang="en-CA" sz="1200" kern="1200" dirty="0">
                <a:solidFill>
                  <a:schemeClr val="tx1"/>
                </a:solidFill>
                <a:effectLst/>
                <a:latin typeface="+mn-lt"/>
                <a:ea typeface="+mn-ea"/>
                <a:cs typeface="+mn-cs"/>
              </a:rPr>
              <a:t>initiated the two fundamental strands of atmospheric science that I will discuss today.   In the 1920’s he proposed two apparently contradictory ways of apprehending the atmosphere: deterministic and stochastic.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My aim today is to convince you that although for a long time these approaches have been separate, that today they can be reunited; a reunification that enriches our theoretical understanding of the atmosphere while giving us new ways of predicting and projecting it’s future  state.</a:t>
            </a:r>
          </a:p>
          <a:p>
            <a:endParaRPr lang="en-US" dirty="0"/>
          </a:p>
          <a:p>
            <a:r>
              <a:rPr lang="en-US" dirty="0"/>
              <a:t>So what is the</a:t>
            </a:r>
            <a:r>
              <a:rPr lang="en-US" baseline="0" dirty="0"/>
              <a:t> problem that we are facing?</a:t>
            </a:r>
            <a:endParaRPr lang="en-US" dirty="0"/>
          </a:p>
        </p:txBody>
      </p:sp>
      <p:sp>
        <p:nvSpPr>
          <p:cNvPr id="4" name="Slide Number Placeholder 3"/>
          <p:cNvSpPr>
            <a:spLocks noGrp="1"/>
          </p:cNvSpPr>
          <p:nvPr>
            <p:ph type="sldNum" sz="quarter" idx="10"/>
          </p:nvPr>
        </p:nvSpPr>
        <p:spPr/>
        <p:txBody>
          <a:bodyPr/>
          <a:lstStyle/>
          <a:p>
            <a:fld id="{25CDD218-9798-674B-ADDA-C44E0EDEBC67}" type="slidenum">
              <a:rPr lang="en-US" smtClean="0"/>
              <a:t>1</a:t>
            </a:fld>
            <a:endParaRPr lang="en-US"/>
          </a:p>
        </p:txBody>
      </p:sp>
    </p:spTree>
    <p:extLst>
      <p:ext uri="{BB962C8B-B14F-4D97-AF65-F5344CB8AC3E}">
        <p14:creationId xmlns:p14="http://schemas.microsoft.com/office/powerpoint/2010/main" val="4207900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0803B-3A3C-9348-B7C5-6D29A9A7CAC8}" type="slidenum">
              <a:rPr lang="en-US" smtClean="0"/>
              <a:t>4</a:t>
            </a:fld>
            <a:endParaRPr lang="en-US"/>
          </a:p>
        </p:txBody>
      </p:sp>
    </p:spTree>
    <p:extLst>
      <p:ext uri="{BB962C8B-B14F-4D97-AF65-F5344CB8AC3E}">
        <p14:creationId xmlns:p14="http://schemas.microsoft.com/office/powerpoint/2010/main" val="3074818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Fig. 4: The (negative)  phase lag of the temperature with respect to the forcing (the negative of the argument of l) Lag in days for </a:t>
            </a:r>
            <a:r>
              <a:rPr lang="en-GB" sz="1200" b="1" i="1" kern="1200" dirty="0">
                <a:solidFill>
                  <a:schemeClr val="tx1"/>
                </a:solidFill>
                <a:effectLst/>
                <a:latin typeface="+mn-lt"/>
                <a:ea typeface="+mn-ea"/>
                <a:cs typeface="+mn-cs"/>
              </a:rPr>
              <a:t>H</a:t>
            </a:r>
            <a:r>
              <a:rPr lang="en-GB" sz="1200" b="1" kern="1200" dirty="0">
                <a:solidFill>
                  <a:schemeClr val="tx1"/>
                </a:solidFill>
                <a:effectLst/>
                <a:latin typeface="+mn-lt"/>
                <a:ea typeface="+mn-ea"/>
                <a:cs typeface="+mn-cs"/>
              </a:rPr>
              <a:t> = 1/10, 3/10, ½, 7/10, 9/10 (black), 4/10 (dashed middle), 1 (dashed top) as a function of t measured in years.  The horizontal lines are for 25 and 30 days, we see that the dashed </a:t>
            </a:r>
            <a:r>
              <a:rPr lang="en-GB" sz="1200" b="1" i="1" kern="1200" dirty="0">
                <a:solidFill>
                  <a:schemeClr val="tx1"/>
                </a:solidFill>
                <a:effectLst/>
                <a:latin typeface="+mn-lt"/>
                <a:ea typeface="+mn-ea"/>
                <a:cs typeface="+mn-cs"/>
              </a:rPr>
              <a:t>H</a:t>
            </a:r>
            <a:r>
              <a:rPr lang="en-GB" sz="1200" b="1" kern="1200" dirty="0">
                <a:solidFill>
                  <a:schemeClr val="tx1"/>
                </a:solidFill>
                <a:effectLst/>
                <a:latin typeface="+mn-lt"/>
                <a:ea typeface="+mn-ea"/>
                <a:cs typeface="+mn-cs"/>
              </a:rPr>
              <a:t> = 4/10 falls in this range for between one and 5 years.  This range of lags is close to the typical extra-tropical lags found in [</a:t>
            </a:r>
            <a:r>
              <a:rPr lang="en-GB" sz="1200" b="1" i="1" kern="1200" dirty="0">
                <a:solidFill>
                  <a:schemeClr val="tx1"/>
                </a:solidFill>
                <a:effectLst/>
                <a:latin typeface="+mn-lt"/>
                <a:ea typeface="+mn-ea"/>
                <a:cs typeface="+mn-cs"/>
              </a:rPr>
              <a:t>Donohoe et al.</a:t>
            </a:r>
            <a:r>
              <a:rPr lang="en-GB" sz="1200" b="1" kern="1200" dirty="0">
                <a:solidFill>
                  <a:schemeClr val="tx1"/>
                </a:solidFill>
                <a:effectLst/>
                <a:latin typeface="+mn-lt"/>
                <a:ea typeface="+mn-ea"/>
                <a:cs typeface="+mn-cs"/>
              </a:rPr>
              <a:t>, 2020].</a:t>
            </a:r>
            <a:endParaRPr lang="en-CA"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080803B-3A3C-9348-B7C5-6D29A9A7CAC8}" type="slidenum">
              <a:rPr lang="en-US" smtClean="0"/>
              <a:t>13</a:t>
            </a:fld>
            <a:endParaRPr lang="en-US"/>
          </a:p>
        </p:txBody>
      </p:sp>
    </p:spTree>
    <p:extLst>
      <p:ext uri="{BB962C8B-B14F-4D97-AF65-F5344CB8AC3E}">
        <p14:creationId xmlns:p14="http://schemas.microsoft.com/office/powerpoint/2010/main" val="683437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Symbol" pitchFamily="2" charset="2"/>
              </a:rPr>
              <a:t>D</a:t>
            </a:r>
            <a:r>
              <a:rPr lang="en-US" dirty="0"/>
              <a:t>t/</a:t>
            </a:r>
            <a:r>
              <a:rPr lang="en-US" dirty="0">
                <a:latin typeface="Symbol" pitchFamily="2" charset="2"/>
              </a:rPr>
              <a:t>t</a:t>
            </a:r>
            <a:r>
              <a:rPr lang="en-US" dirty="0"/>
              <a:t> by powers of =2 : 2 - 64 , bottom </a:t>
            </a:r>
            <a:r>
              <a:rPr lang="en-US" dirty="0" err="1"/>
              <a:t>ot</a:t>
            </a:r>
            <a:r>
              <a:rPr lang="en-US" dirty="0"/>
              <a:t>  top ratio Dt/t varying as before from 64 to 2, but using Dt=70 years</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i="1" kern="1200" dirty="0">
                <a:solidFill>
                  <a:schemeClr val="tx1"/>
                </a:solidFill>
                <a:effectLst/>
                <a:latin typeface="+mn-lt"/>
                <a:ea typeface="+mn-ea"/>
                <a:cs typeface="+mn-cs"/>
              </a:rPr>
              <a:t>TCR/ECS 0.56±0.12 </a:t>
            </a:r>
            <a:r>
              <a:rPr lang="en-CA" sz="1200" i="1" kern="1200" dirty="0" err="1">
                <a:solidFill>
                  <a:schemeClr val="tx1"/>
                </a:solidFill>
                <a:effectLst/>
                <a:latin typeface="+mn-lt"/>
                <a:ea typeface="+mn-ea"/>
                <a:cs typeface="+mn-cs"/>
              </a:rPr>
              <a:t>Yoshimori</a:t>
            </a:r>
            <a:r>
              <a:rPr lang="en-CA" sz="1200" i="1" kern="1200" dirty="0">
                <a:solidFill>
                  <a:schemeClr val="tx1"/>
                </a:solidFill>
                <a:effectLst/>
                <a:latin typeface="+mn-lt"/>
                <a:ea typeface="+mn-ea"/>
                <a:cs typeface="+mn-cs"/>
              </a:rPr>
              <a:t> et al., 2016]</a:t>
            </a:r>
            <a:r>
              <a:rPr lang="en-CA" dirty="0">
                <a:effectLst/>
              </a:rPr>
              <a:t>  Roman: median: 0.73, range 0.70-0.78 </a:t>
            </a:r>
            <a:r>
              <a:rPr lang="en-CA" dirty="0" err="1">
                <a:effectLst/>
              </a:rPr>
              <a:t>AerRCP</a:t>
            </a:r>
            <a:r>
              <a:rPr lang="en-CA" dirty="0">
                <a:effectLst/>
              </a:rPr>
              <a:t>, H: 0.33-0.44 median 0.38</a:t>
            </a:r>
            <a:endParaRPr lang="en-US" dirty="0"/>
          </a:p>
        </p:txBody>
      </p:sp>
      <p:sp>
        <p:nvSpPr>
          <p:cNvPr id="4" name="Slide Number Placeholder 3"/>
          <p:cNvSpPr>
            <a:spLocks noGrp="1"/>
          </p:cNvSpPr>
          <p:nvPr>
            <p:ph type="sldNum" sz="quarter" idx="5"/>
          </p:nvPr>
        </p:nvSpPr>
        <p:spPr/>
        <p:txBody>
          <a:bodyPr/>
          <a:lstStyle/>
          <a:p>
            <a:fld id="{A4132A7B-52F7-7346-99C1-AFAC401A8DD9}" type="slidenum">
              <a:rPr lang="en-US" smtClean="0"/>
              <a:t>14</a:t>
            </a:fld>
            <a:endParaRPr lang="en-US"/>
          </a:p>
        </p:txBody>
      </p:sp>
    </p:spTree>
    <p:extLst>
      <p:ext uri="{BB962C8B-B14F-4D97-AF65-F5344CB8AC3E}">
        <p14:creationId xmlns:p14="http://schemas.microsoft.com/office/powerpoint/2010/main" val="2879966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FEBE parameters:</a:t>
            </a:r>
          </a:p>
          <a:p>
            <a:r>
              <a:rPr lang="en-US" sz="1200" dirty="0"/>
              <a:t>H = 0.37±0.03,</a:t>
            </a:r>
          </a:p>
          <a:p>
            <a:pPr marL="285750" indent="-285750">
              <a:buFont typeface="Symbol" pitchFamily="2" charset="2"/>
              <a:buChar char="t"/>
            </a:pPr>
            <a:r>
              <a:rPr lang="en-US" sz="1200" dirty="0"/>
              <a:t>= 5.0±1.7 </a:t>
            </a:r>
            <a:r>
              <a:rPr lang="en-US" sz="1200" dirty="0" err="1"/>
              <a:t>yrs</a:t>
            </a:r>
            <a:endParaRPr lang="en-US" sz="1200" dirty="0"/>
          </a:p>
          <a:p>
            <a:r>
              <a:rPr lang="en-US" sz="1200" dirty="0"/>
              <a:t>ECS= </a:t>
            </a:r>
            <a:r>
              <a:rPr lang="en-US" sz="1200" dirty="0">
                <a:latin typeface="Symbol" pitchFamily="2" charset="2"/>
              </a:rPr>
              <a:t>l</a:t>
            </a:r>
            <a:r>
              <a:rPr lang="en-US" sz="1200" dirty="0"/>
              <a:t> =2.43±0.25 </a:t>
            </a:r>
            <a:r>
              <a:rPr lang="en-US" sz="1000" baseline="30000" dirty="0" err="1"/>
              <a:t>o</a:t>
            </a:r>
            <a:r>
              <a:rPr lang="en-US" sz="1000" dirty="0" err="1"/>
              <a:t>C</a:t>
            </a:r>
            <a:r>
              <a:rPr lang="en-US" sz="1000" dirty="0"/>
              <a:t>/CO</a:t>
            </a:r>
            <a:r>
              <a:rPr lang="en-US" sz="1000" baseline="-25000" dirty="0"/>
              <a:t>2</a:t>
            </a:r>
            <a:r>
              <a:rPr lang="en-US" sz="1000" dirty="0"/>
              <a:t> doubling</a:t>
            </a:r>
            <a:endParaRPr lang="en-US" sz="1200" dirty="0"/>
          </a:p>
          <a:p>
            <a:r>
              <a:rPr lang="en-US" sz="1200" dirty="0">
                <a:solidFill>
                  <a:srgbClr val="7030A0"/>
                </a:solidFill>
              </a:rPr>
              <a:t>IPCC AR5: </a:t>
            </a:r>
            <a:r>
              <a:rPr lang="en-US" sz="1200" dirty="0">
                <a:solidFill>
                  <a:srgbClr val="7030A0"/>
                </a:solidFill>
                <a:latin typeface="Symbol" pitchFamily="2" charset="2"/>
              </a:rPr>
              <a:t>l</a:t>
            </a:r>
            <a:r>
              <a:rPr lang="en-US" sz="1200" dirty="0">
                <a:solidFill>
                  <a:srgbClr val="7030A0"/>
                </a:solidFill>
              </a:rPr>
              <a:t> =3±1. 5 </a:t>
            </a:r>
            <a:r>
              <a:rPr lang="en-US" sz="1000" baseline="30000" dirty="0" err="1">
                <a:solidFill>
                  <a:srgbClr val="7030A0"/>
                </a:solidFill>
              </a:rPr>
              <a:t>o</a:t>
            </a:r>
            <a:r>
              <a:rPr lang="en-US" sz="1000" dirty="0" err="1">
                <a:solidFill>
                  <a:srgbClr val="7030A0"/>
                </a:solidFill>
              </a:rPr>
              <a:t>C</a:t>
            </a:r>
            <a:r>
              <a:rPr lang="en-US" sz="1000" dirty="0">
                <a:solidFill>
                  <a:srgbClr val="7030A0"/>
                </a:solidFill>
              </a:rPr>
              <a:t>/CO</a:t>
            </a:r>
            <a:r>
              <a:rPr lang="en-US" sz="1000" baseline="-25000" dirty="0">
                <a:solidFill>
                  <a:srgbClr val="7030A0"/>
                </a:solidFill>
              </a:rPr>
              <a:t>2</a:t>
            </a:r>
            <a:r>
              <a:rPr lang="en-US" sz="1000" dirty="0">
                <a:solidFill>
                  <a:srgbClr val="7030A0"/>
                </a:solidFill>
              </a:rPr>
              <a:t> </a:t>
            </a:r>
            <a:r>
              <a:rPr lang="en-US" sz="1000" dirty="0"/>
              <a:t>doubling</a:t>
            </a:r>
            <a:endParaRPr lang="en-US" sz="1200" dirty="0"/>
          </a:p>
          <a:p>
            <a:endParaRPr lang="en-US" dirty="0"/>
          </a:p>
        </p:txBody>
      </p:sp>
      <p:sp>
        <p:nvSpPr>
          <p:cNvPr id="4" name="Slide Number Placeholder 3"/>
          <p:cNvSpPr>
            <a:spLocks noGrp="1"/>
          </p:cNvSpPr>
          <p:nvPr>
            <p:ph type="sldNum" sz="quarter" idx="5"/>
          </p:nvPr>
        </p:nvSpPr>
        <p:spPr/>
        <p:txBody>
          <a:bodyPr/>
          <a:lstStyle/>
          <a:p>
            <a:fld id="{783F91FE-D2F0-464A-A685-AE62C6389842}" type="slidenum">
              <a:rPr lang="en-US" smtClean="0"/>
              <a:t>17</a:t>
            </a:fld>
            <a:endParaRPr lang="en-US"/>
          </a:p>
        </p:txBody>
      </p:sp>
    </p:spTree>
    <p:extLst>
      <p:ext uri="{BB962C8B-B14F-4D97-AF65-F5344CB8AC3E}">
        <p14:creationId xmlns:p14="http://schemas.microsoft.com/office/powerpoint/2010/main" val="3979921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186819" tIns="93410" rIns="186819" bIns="93410">
            <a:normAutofit/>
          </a:bodyPr>
          <a:lstStyle/>
          <a:p>
            <a:r>
              <a:rPr lang="en-US" dirty="0"/>
              <a:t>Skip</a:t>
            </a:r>
          </a:p>
          <a:p>
            <a:r>
              <a:rPr lang="en-US" dirty="0"/>
              <a:t>MSSS = Mean Square Skill Score =</a:t>
            </a:r>
          </a:p>
          <a:p>
            <a:r>
              <a:rPr lang="en-US" dirty="0"/>
              <a:t>	1 -(Mean Square Error/	Anomaly Variance)</a:t>
            </a:r>
          </a:p>
          <a:p>
            <a:endParaRPr dirty="0"/>
          </a:p>
        </p:txBody>
      </p:sp>
    </p:spTree>
    <p:extLst>
      <p:ext uri="{BB962C8B-B14F-4D97-AF65-F5344CB8AC3E}">
        <p14:creationId xmlns:p14="http://schemas.microsoft.com/office/powerpoint/2010/main" val="3473671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6A3A83-60F4-F143-AFD0-C2495631CC9B}"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1E44-7702-BA46-B39B-D6E30E2D6E6C}" type="slidenum">
              <a:rPr lang="en-US" smtClean="0"/>
              <a:t>‹#›</a:t>
            </a:fld>
            <a:endParaRPr lang="en-US"/>
          </a:p>
        </p:txBody>
      </p:sp>
    </p:spTree>
    <p:extLst>
      <p:ext uri="{BB962C8B-B14F-4D97-AF65-F5344CB8AC3E}">
        <p14:creationId xmlns:p14="http://schemas.microsoft.com/office/powerpoint/2010/main" val="290678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6A3A83-60F4-F143-AFD0-C2495631CC9B}"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1E44-7702-BA46-B39B-D6E30E2D6E6C}" type="slidenum">
              <a:rPr lang="en-US" smtClean="0"/>
              <a:t>‹#›</a:t>
            </a:fld>
            <a:endParaRPr lang="en-US"/>
          </a:p>
        </p:txBody>
      </p:sp>
    </p:spTree>
    <p:extLst>
      <p:ext uri="{BB962C8B-B14F-4D97-AF65-F5344CB8AC3E}">
        <p14:creationId xmlns:p14="http://schemas.microsoft.com/office/powerpoint/2010/main" val="3851625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6A3A83-60F4-F143-AFD0-C2495631CC9B}"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1E44-7702-BA46-B39B-D6E30E2D6E6C}" type="slidenum">
              <a:rPr lang="en-US" smtClean="0"/>
              <a:t>‹#›</a:t>
            </a:fld>
            <a:endParaRPr lang="en-US"/>
          </a:p>
        </p:txBody>
      </p:sp>
    </p:spTree>
    <p:extLst>
      <p:ext uri="{BB962C8B-B14F-4D97-AF65-F5344CB8AC3E}">
        <p14:creationId xmlns:p14="http://schemas.microsoft.com/office/powerpoint/2010/main" val="417590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60"/>
        <p:cNvGrpSpPr/>
        <p:nvPr/>
      </p:nvGrpSpPr>
      <p:grpSpPr>
        <a:xfrm>
          <a:off x="0" y="0"/>
          <a:ext cx="0" cy="0"/>
          <a:chOff x="0" y="0"/>
          <a:chExt cx="0" cy="0"/>
        </a:xfrm>
      </p:grpSpPr>
      <p:sp>
        <p:nvSpPr>
          <p:cNvPr id="4" name="Shape 61"/>
          <p:cNvSpPr>
            <a:spLocks noChangeArrowheads="1"/>
          </p:cNvSpPr>
          <p:nvPr/>
        </p:nvSpPr>
        <p:spPr bwMode="auto">
          <a:xfrm>
            <a:off x="0" y="1"/>
            <a:ext cx="9144000" cy="1533525"/>
          </a:xfrm>
          <a:prstGeom prst="rect">
            <a:avLst/>
          </a:prstGeom>
          <a:solidFill>
            <a:srgbClr val="2388D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nchor="ctr"/>
          <a:lstStyle/>
          <a:p>
            <a:endParaRPr lang="en-US"/>
          </a:p>
        </p:txBody>
      </p:sp>
      <p:cxnSp>
        <p:nvCxnSpPr>
          <p:cNvPr id="5" name="Shape 62"/>
          <p:cNvCxnSpPr>
            <a:cxnSpLocks noChangeShapeType="1"/>
          </p:cNvCxnSpPr>
          <p:nvPr/>
        </p:nvCxnSpPr>
        <p:spPr bwMode="auto">
          <a:xfrm>
            <a:off x="0" y="1503363"/>
            <a:ext cx="9144000" cy="0"/>
          </a:xfrm>
          <a:prstGeom prst="straightConnector1">
            <a:avLst/>
          </a:prstGeom>
          <a:noFill/>
          <a:ln w="57150">
            <a:solidFill>
              <a:srgbClr val="000000">
                <a:alpha val="14902"/>
              </a:srgbClr>
            </a:solidFill>
            <a:round/>
            <a:headEnd/>
            <a:tailEnd/>
          </a:ln>
          <a:extLst>
            <a:ext uri="{909E8E84-426E-40dd-AFC4-6F175D3DCCD1}">
              <a14:hiddenFill xmlns="" xmlns:a14="http://schemas.microsoft.com/office/drawing/2010/main">
                <a:noFill/>
              </a14:hiddenFill>
            </a:ext>
          </a:extLst>
        </p:spPr>
      </p:cxnSp>
      <p:sp>
        <p:nvSpPr>
          <p:cNvPr id="63" name="Shape 63"/>
          <p:cNvSpPr txBox="1">
            <a:spLocks noGrp="1"/>
          </p:cNvSpPr>
          <p:nvPr>
            <p:ph type="title"/>
          </p:nvPr>
        </p:nvSpPr>
        <p:spPr>
          <a:xfrm>
            <a:off x="457200" y="274638"/>
            <a:ext cx="8229600" cy="1143200"/>
          </a:xfrm>
          <a:prstGeom prst="rect">
            <a:avLst/>
          </a:prstGeom>
        </p:spPr>
        <p:txBody>
          <a:bodyPr lIns="91425" tIns="91425" rIns="91425" bIns="91425" anchor="b"/>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4" name="Shape 64"/>
          <p:cNvSpPr txBox="1">
            <a:spLocks noGrp="1"/>
          </p:cNvSpPr>
          <p:nvPr>
            <p:ph type="body" idx="1"/>
          </p:nvPr>
        </p:nvSpPr>
        <p:spPr>
          <a:xfrm>
            <a:off x="457200" y="1600201"/>
            <a:ext cx="8229600" cy="4967600"/>
          </a:xfrm>
          <a:prstGeom prst="rect">
            <a:avLst/>
          </a:prstGeom>
        </p:spPr>
        <p:txBody>
          <a:bodyPr lIns="91425" tIns="91425" rIns="91425" b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6" name="Shape 65"/>
          <p:cNvSpPr txBox="1">
            <a:spLocks noGrp="1"/>
          </p:cNvSpPr>
          <p:nvPr>
            <p:ph type="sldNum" idx="10"/>
          </p:nvPr>
        </p:nvSpPr>
        <p:spPr>
          <a:xfrm>
            <a:off x="8556633" y="6332543"/>
            <a:ext cx="549275" cy="525463"/>
          </a:xfrm>
        </p:spPr>
        <p:txBody>
          <a:bodyPr lIns="91425" tIns="91425" rIns="91425" bIns="91425" anchorCtr="0">
            <a:noAutofit/>
          </a:bodyPr>
          <a:lstStyle>
            <a:lvl1pPr>
              <a:defRPr/>
            </a:lvl1pPr>
          </a:lstStyle>
          <a:p>
            <a:pPr>
              <a:defRPr/>
            </a:pPr>
            <a:fld id="{AE69C621-7652-3247-B776-261FB9470077}" type="slidenum">
              <a:rPr lang="fr"/>
              <a:pPr>
                <a:defRPr/>
              </a:pPr>
              <a:t>‹#›</a:t>
            </a:fld>
            <a:endParaRPr lang="fr"/>
          </a:p>
        </p:txBody>
      </p:sp>
    </p:spTree>
    <p:extLst>
      <p:ext uri="{BB962C8B-B14F-4D97-AF65-F5344CB8AC3E}">
        <p14:creationId xmlns:p14="http://schemas.microsoft.com/office/powerpoint/2010/main" val="3261377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6A3A83-60F4-F143-AFD0-C2495631CC9B}"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1E44-7702-BA46-B39B-D6E30E2D6E6C}" type="slidenum">
              <a:rPr lang="en-US" smtClean="0"/>
              <a:t>‹#›</a:t>
            </a:fld>
            <a:endParaRPr lang="en-US"/>
          </a:p>
        </p:txBody>
      </p:sp>
    </p:spTree>
    <p:extLst>
      <p:ext uri="{BB962C8B-B14F-4D97-AF65-F5344CB8AC3E}">
        <p14:creationId xmlns:p14="http://schemas.microsoft.com/office/powerpoint/2010/main" val="4226716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6A3A83-60F4-F143-AFD0-C2495631CC9B}" type="datetimeFigureOut">
              <a:rPr lang="en-US" smtClean="0"/>
              <a:t>4/24/20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C1E44-7702-BA46-B39B-D6E30E2D6E6C}" type="slidenum">
              <a:rPr lang="en-US" smtClean="0"/>
              <a:t>‹#›</a:t>
            </a:fld>
            <a:endParaRPr lang="en-US"/>
          </a:p>
        </p:txBody>
      </p:sp>
    </p:spTree>
    <p:extLst>
      <p:ext uri="{BB962C8B-B14F-4D97-AF65-F5344CB8AC3E}">
        <p14:creationId xmlns:p14="http://schemas.microsoft.com/office/powerpoint/2010/main" val="457817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6A3A83-60F4-F143-AFD0-C2495631CC9B}"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C1E44-7702-BA46-B39B-D6E30E2D6E6C}" type="slidenum">
              <a:rPr lang="en-US" smtClean="0"/>
              <a:t>‹#›</a:t>
            </a:fld>
            <a:endParaRPr lang="en-US"/>
          </a:p>
        </p:txBody>
      </p:sp>
    </p:spTree>
    <p:extLst>
      <p:ext uri="{BB962C8B-B14F-4D97-AF65-F5344CB8AC3E}">
        <p14:creationId xmlns:p14="http://schemas.microsoft.com/office/powerpoint/2010/main" val="849886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6A3A83-60F4-F143-AFD0-C2495631CC9B}" type="datetimeFigureOut">
              <a:rPr lang="en-US" smtClean="0"/>
              <a:t>4/24/20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1C1E44-7702-BA46-B39B-D6E30E2D6E6C}" type="slidenum">
              <a:rPr lang="en-US" smtClean="0"/>
              <a:t>‹#›</a:t>
            </a:fld>
            <a:endParaRPr lang="en-US"/>
          </a:p>
        </p:txBody>
      </p:sp>
    </p:spTree>
    <p:extLst>
      <p:ext uri="{BB962C8B-B14F-4D97-AF65-F5344CB8AC3E}">
        <p14:creationId xmlns:p14="http://schemas.microsoft.com/office/powerpoint/2010/main" val="3709603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6A3A83-60F4-F143-AFD0-C2495631CC9B}" type="datetimeFigureOut">
              <a:rPr lang="en-US" smtClean="0"/>
              <a:t>4/24/20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1C1E44-7702-BA46-B39B-D6E30E2D6E6C}" type="slidenum">
              <a:rPr lang="en-US" smtClean="0"/>
              <a:t>‹#›</a:t>
            </a:fld>
            <a:endParaRPr lang="en-US"/>
          </a:p>
        </p:txBody>
      </p:sp>
    </p:spTree>
    <p:extLst>
      <p:ext uri="{BB962C8B-B14F-4D97-AF65-F5344CB8AC3E}">
        <p14:creationId xmlns:p14="http://schemas.microsoft.com/office/powerpoint/2010/main" val="246671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6A3A83-60F4-F143-AFD0-C2495631CC9B}" type="datetimeFigureOut">
              <a:rPr lang="en-US" smtClean="0"/>
              <a:t>4/24/20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1C1E44-7702-BA46-B39B-D6E30E2D6E6C}" type="slidenum">
              <a:rPr lang="en-US" smtClean="0"/>
              <a:t>‹#›</a:t>
            </a:fld>
            <a:endParaRPr lang="en-US"/>
          </a:p>
        </p:txBody>
      </p:sp>
    </p:spTree>
    <p:extLst>
      <p:ext uri="{BB962C8B-B14F-4D97-AF65-F5344CB8AC3E}">
        <p14:creationId xmlns:p14="http://schemas.microsoft.com/office/powerpoint/2010/main" val="373595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6A3A83-60F4-F143-AFD0-C2495631CC9B}"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C1E44-7702-BA46-B39B-D6E30E2D6E6C}" type="slidenum">
              <a:rPr lang="en-US" smtClean="0"/>
              <a:t>‹#›</a:t>
            </a:fld>
            <a:endParaRPr lang="en-US"/>
          </a:p>
        </p:txBody>
      </p:sp>
    </p:spTree>
    <p:extLst>
      <p:ext uri="{BB962C8B-B14F-4D97-AF65-F5344CB8AC3E}">
        <p14:creationId xmlns:p14="http://schemas.microsoft.com/office/powerpoint/2010/main" val="1988770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6A3A83-60F4-F143-AFD0-C2495631CC9B}" type="datetimeFigureOut">
              <a:rPr lang="en-US" smtClean="0"/>
              <a:t>4/24/20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C1E44-7702-BA46-B39B-D6E30E2D6E6C}" type="slidenum">
              <a:rPr lang="en-US" smtClean="0"/>
              <a:t>‹#›</a:t>
            </a:fld>
            <a:endParaRPr lang="en-US"/>
          </a:p>
        </p:txBody>
      </p:sp>
    </p:spTree>
    <p:extLst>
      <p:ext uri="{BB962C8B-B14F-4D97-AF65-F5344CB8AC3E}">
        <p14:creationId xmlns:p14="http://schemas.microsoft.com/office/powerpoint/2010/main" val="364606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6A3A83-60F4-F143-AFD0-C2495631CC9B}" type="datetimeFigureOut">
              <a:rPr lang="en-US" smtClean="0"/>
              <a:t>4/24/20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C1E44-7702-BA46-B39B-D6E30E2D6E6C}" type="slidenum">
              <a:rPr lang="en-US" smtClean="0"/>
              <a:t>‹#›</a:t>
            </a:fld>
            <a:endParaRPr lang="en-US"/>
          </a:p>
        </p:txBody>
      </p:sp>
    </p:spTree>
    <p:extLst>
      <p:ext uri="{BB962C8B-B14F-4D97-AF65-F5344CB8AC3E}">
        <p14:creationId xmlns:p14="http://schemas.microsoft.com/office/powerpoint/2010/main" val="3553284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54.emf"/><Relationship Id="rId13" Type="http://schemas.openxmlformats.org/officeDocument/2006/relationships/image" Target="../media/image59.emf"/><Relationship Id="rId3" Type="http://schemas.openxmlformats.org/officeDocument/2006/relationships/audio" Target="../media/media11.m4a"/><Relationship Id="rId7" Type="http://schemas.openxmlformats.org/officeDocument/2006/relationships/image" Target="../media/image53.emf"/><Relationship Id="rId12" Type="http://schemas.openxmlformats.org/officeDocument/2006/relationships/image" Target="../media/image58.emf"/><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52.emf"/><Relationship Id="rId11" Type="http://schemas.openxmlformats.org/officeDocument/2006/relationships/image" Target="../media/image57.emf"/><Relationship Id="rId5" Type="http://schemas.openxmlformats.org/officeDocument/2006/relationships/image" Target="../media/image51.emf"/><Relationship Id="rId10" Type="http://schemas.openxmlformats.org/officeDocument/2006/relationships/image" Target="../media/image56.emf"/><Relationship Id="rId4" Type="http://schemas.openxmlformats.org/officeDocument/2006/relationships/slideLayout" Target="../slideLayouts/slideLayout2.xml"/><Relationship Id="rId9" Type="http://schemas.openxmlformats.org/officeDocument/2006/relationships/image" Target="../media/image55.emf"/><Relationship Id="rId1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6.bin"/><Relationship Id="rId3" Type="http://schemas.microsoft.com/office/2007/relationships/media" Target="../media/media12.m4a"/><Relationship Id="rId7" Type="http://schemas.openxmlformats.org/officeDocument/2006/relationships/image" Target="../media/image60.emf"/><Relationship Id="rId12" Type="http://schemas.openxmlformats.org/officeDocument/2006/relationships/image" Target="../media/image2.png"/><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oleObject" Target="../embeddings/oleObject15.bin"/><Relationship Id="rId11" Type="http://schemas.openxmlformats.org/officeDocument/2006/relationships/image" Target="../media/image62.emf"/><Relationship Id="rId5" Type="http://schemas.openxmlformats.org/officeDocument/2006/relationships/slideLayout" Target="../slideLayouts/slideLayout2.xml"/><Relationship Id="rId10" Type="http://schemas.openxmlformats.org/officeDocument/2006/relationships/oleObject" Target="../embeddings/oleObject17.bin"/><Relationship Id="rId4" Type="http://schemas.openxmlformats.org/officeDocument/2006/relationships/audio" Target="../media/media12.m4a"/><Relationship Id="rId9" Type="http://schemas.openxmlformats.org/officeDocument/2006/relationships/image" Target="../media/image61.emf"/></Relationships>
</file>

<file path=ppt/slides/_rels/slide13.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66.emf"/><Relationship Id="rId3" Type="http://schemas.microsoft.com/office/2007/relationships/media" Target="../media/media13.m4a"/><Relationship Id="rId7" Type="http://schemas.openxmlformats.org/officeDocument/2006/relationships/oleObject" Target="../embeddings/oleObject18.bin"/><Relationship Id="rId12" Type="http://schemas.openxmlformats.org/officeDocument/2006/relationships/image" Target="../media/image65.emf"/><Relationship Id="rId2" Type="http://schemas.openxmlformats.org/officeDocument/2006/relationships/tags" Target="../tags/tag10.xml"/><Relationship Id="rId1" Type="http://schemas.openxmlformats.org/officeDocument/2006/relationships/vmlDrawing" Target="../drawings/vmlDrawing7.vml"/><Relationship Id="rId6" Type="http://schemas.openxmlformats.org/officeDocument/2006/relationships/notesSlide" Target="../notesSlides/notesSlide3.xml"/><Relationship Id="rId11" Type="http://schemas.openxmlformats.org/officeDocument/2006/relationships/oleObject" Target="../embeddings/oleObject20.bin"/><Relationship Id="rId5" Type="http://schemas.openxmlformats.org/officeDocument/2006/relationships/slideLayout" Target="../slideLayouts/slideLayout2.xml"/><Relationship Id="rId15" Type="http://schemas.openxmlformats.org/officeDocument/2006/relationships/image" Target="../media/image2.png"/><Relationship Id="rId10" Type="http://schemas.openxmlformats.org/officeDocument/2006/relationships/image" Target="../media/image64.emf"/><Relationship Id="rId4" Type="http://schemas.openxmlformats.org/officeDocument/2006/relationships/audio" Target="../media/media13.m4a"/><Relationship Id="rId9" Type="http://schemas.openxmlformats.org/officeDocument/2006/relationships/oleObject" Target="../embeddings/oleObject19.bin"/><Relationship Id="rId14" Type="http://schemas.openxmlformats.org/officeDocument/2006/relationships/image" Target="../media/image67.emf"/></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2.png"/><Relationship Id="rId2" Type="http://schemas.microsoft.com/office/2007/relationships/media" Target="../media/media14.m4a"/><Relationship Id="rId1" Type="http://schemas.openxmlformats.org/officeDocument/2006/relationships/tags" Target="../tags/tag11.xml"/><Relationship Id="rId6" Type="http://schemas.openxmlformats.org/officeDocument/2006/relationships/image" Target="../media/image68.emf"/><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m4a"/><Relationship Id="rId7" Type="http://schemas.openxmlformats.org/officeDocument/2006/relationships/image" Target="../media/image70.png"/><Relationship Id="rId2" Type="http://schemas.microsoft.com/office/2007/relationships/media" Target="../media/media15.m4a"/><Relationship Id="rId1" Type="http://schemas.openxmlformats.org/officeDocument/2006/relationships/vmlDrawing" Target="../drawings/vmlDrawing8.vml"/><Relationship Id="rId6" Type="http://schemas.openxmlformats.org/officeDocument/2006/relationships/image" Target="../media/image69.emf"/><Relationship Id="rId5" Type="http://schemas.openxmlformats.org/officeDocument/2006/relationships/oleObject" Target="../embeddings/oleObject21.bin"/><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2.png"/><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7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74.emf"/></Relationships>
</file>

<file path=ppt/slides/_rels/slide19.xml.rels><?xml version="1.0" encoding="UTF-8" standalone="yes"?>
<Relationships xmlns="http://schemas.openxmlformats.org/package/2006/relationships"><Relationship Id="rId8" Type="http://schemas.openxmlformats.org/officeDocument/2006/relationships/image" Target="../media/image75.emf"/><Relationship Id="rId3" Type="http://schemas.microsoft.com/office/2007/relationships/media" Target="../media/media19.m4a"/><Relationship Id="rId7" Type="http://schemas.openxmlformats.org/officeDocument/2006/relationships/oleObject" Target="../embeddings/oleObject22.bin"/><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image" Target="../media/image77.gif"/><Relationship Id="rId11" Type="http://schemas.openxmlformats.org/officeDocument/2006/relationships/image" Target="../media/image2.png"/><Relationship Id="rId5" Type="http://schemas.openxmlformats.org/officeDocument/2006/relationships/slideLayout" Target="../slideLayouts/slideLayout12.xml"/><Relationship Id="rId10" Type="http://schemas.openxmlformats.org/officeDocument/2006/relationships/image" Target="../media/image76.emf"/><Relationship Id="rId4" Type="http://schemas.openxmlformats.org/officeDocument/2006/relationships/audio" Target="../media/media19.m4a"/><Relationship Id="rId9" Type="http://schemas.openxmlformats.org/officeDocument/2006/relationships/oleObject" Target="../embeddings/oleObject23.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doi.org/10.5194/esd-2020-12" TargetMode="External"/><Relationship Id="rId5" Type="http://schemas.openxmlformats.org/officeDocument/2006/relationships/hyperlink" Target="http://www.physics.mcgill.ca/~gang/eprints/eprintLovejoy/neweprint/npg-2019-39-manuscript-version3.pdf" TargetMode="External"/><Relationship Id="rId4" Type="http://schemas.openxmlformats.org/officeDocument/2006/relationships/hyperlink" Target="mailto:lovejoy@physics.mcgill.ca)" TargetMode="Externa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2.png"/><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image" Target="../media/image78.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82.gif"/><Relationship Id="rId3" Type="http://schemas.openxmlformats.org/officeDocument/2006/relationships/audio" Target="../media/media21.m4a"/><Relationship Id="rId7" Type="http://schemas.openxmlformats.org/officeDocument/2006/relationships/image" Target="../media/image81.gif"/><Relationship Id="rId2" Type="http://schemas.microsoft.com/office/2007/relationships/media" Target="../media/media21.m4a"/><Relationship Id="rId1" Type="http://schemas.openxmlformats.org/officeDocument/2006/relationships/tags" Target="../tags/tag16.xml"/><Relationship Id="rId6" Type="http://schemas.openxmlformats.org/officeDocument/2006/relationships/image" Target="../media/image80.gif"/><Relationship Id="rId5" Type="http://schemas.openxmlformats.org/officeDocument/2006/relationships/image" Target="../media/image79.gif"/><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audio" Target="../media/media3.m4a"/><Relationship Id="rId7" Type="http://schemas.openxmlformats.org/officeDocument/2006/relationships/image" Target="../media/image5.emf"/><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4.emf"/><Relationship Id="rId5" Type="http://schemas.openxmlformats.org/officeDocument/2006/relationships/image" Target="../media/image3.emf"/><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oleObject" Target="../embeddings/oleObject1.bin"/><Relationship Id="rId18" Type="http://schemas.openxmlformats.org/officeDocument/2006/relationships/image" Target="../media/image18.emf"/><Relationship Id="rId3" Type="http://schemas.microsoft.com/office/2007/relationships/media" Target="../media/media4.m4a"/><Relationship Id="rId21" Type="http://schemas.openxmlformats.org/officeDocument/2006/relationships/image" Target="../media/image21.emf"/><Relationship Id="rId7" Type="http://schemas.openxmlformats.org/officeDocument/2006/relationships/image" Target="../media/image9.emf"/><Relationship Id="rId12" Type="http://schemas.openxmlformats.org/officeDocument/2006/relationships/image" Target="../media/image14.emf"/><Relationship Id="rId17" Type="http://schemas.openxmlformats.org/officeDocument/2006/relationships/image" Target="../media/image17.emf"/><Relationship Id="rId2" Type="http://schemas.openxmlformats.org/officeDocument/2006/relationships/tags" Target="../tags/tag2.xml"/><Relationship Id="rId16" Type="http://schemas.openxmlformats.org/officeDocument/2006/relationships/image" Target="../media/image16.emf"/><Relationship Id="rId20" Type="http://schemas.openxmlformats.org/officeDocument/2006/relationships/image" Target="../media/image20.emf"/><Relationship Id="rId1" Type="http://schemas.openxmlformats.org/officeDocument/2006/relationships/vmlDrawing" Target="../drawings/vmlDrawing1.vml"/><Relationship Id="rId6" Type="http://schemas.openxmlformats.org/officeDocument/2006/relationships/notesSlide" Target="../notesSlides/notesSlide2.xml"/><Relationship Id="rId11" Type="http://schemas.openxmlformats.org/officeDocument/2006/relationships/image" Target="../media/image13.emf"/><Relationship Id="rId5" Type="http://schemas.openxmlformats.org/officeDocument/2006/relationships/slideLayout" Target="../slideLayouts/slideLayout2.xml"/><Relationship Id="rId15" Type="http://schemas.openxmlformats.org/officeDocument/2006/relationships/image" Target="../media/image15.png"/><Relationship Id="rId10" Type="http://schemas.openxmlformats.org/officeDocument/2006/relationships/image" Target="../media/image12.emf"/><Relationship Id="rId19" Type="http://schemas.openxmlformats.org/officeDocument/2006/relationships/image" Target="../media/image19.emf"/><Relationship Id="rId4" Type="http://schemas.openxmlformats.org/officeDocument/2006/relationships/audio" Target="../media/media4.m4a"/><Relationship Id="rId9" Type="http://schemas.openxmlformats.org/officeDocument/2006/relationships/image" Target="../media/image11.emf"/><Relationship Id="rId14" Type="http://schemas.openxmlformats.org/officeDocument/2006/relationships/image" Target="../media/image8.emf"/><Relationship Id="rId22"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2.emf"/><Relationship Id="rId3" Type="http://schemas.microsoft.com/office/2007/relationships/media" Target="../media/media5.m4a"/><Relationship Id="rId7" Type="http://schemas.openxmlformats.org/officeDocument/2006/relationships/oleObject" Target="../embeddings/oleObject2.bin"/><Relationship Id="rId12" Type="http://schemas.openxmlformats.org/officeDocument/2006/relationships/image" Target="../media/image2.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3.emf"/><Relationship Id="rId11" Type="http://schemas.openxmlformats.org/officeDocument/2006/relationships/image" Target="../media/image26.emf"/><Relationship Id="rId5" Type="http://schemas.openxmlformats.org/officeDocument/2006/relationships/slideLayout" Target="../slideLayouts/slideLayout2.xml"/><Relationship Id="rId10" Type="http://schemas.openxmlformats.org/officeDocument/2006/relationships/image" Target="../media/image25.emf"/><Relationship Id="rId4" Type="http://schemas.openxmlformats.org/officeDocument/2006/relationships/audio" Target="../media/media5.m4a"/><Relationship Id="rId9" Type="http://schemas.openxmlformats.org/officeDocument/2006/relationships/image" Target="../media/image24.emf"/></Relationships>
</file>

<file path=ppt/slides/_rels/slide6.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oleObject" Target="../embeddings/oleObject5.bin"/><Relationship Id="rId3" Type="http://schemas.microsoft.com/office/2007/relationships/media" Target="../media/media6.m4a"/><Relationship Id="rId7" Type="http://schemas.openxmlformats.org/officeDocument/2006/relationships/image" Target="../media/image32.emf"/><Relationship Id="rId12" Type="http://schemas.openxmlformats.org/officeDocument/2006/relationships/image" Target="../media/image28.emf"/><Relationship Id="rId17" Type="http://schemas.openxmlformats.org/officeDocument/2006/relationships/image" Target="../media/image2.png"/><Relationship Id="rId2" Type="http://schemas.openxmlformats.org/officeDocument/2006/relationships/tags" Target="../tags/tag4.xml"/><Relationship Id="rId16" Type="http://schemas.openxmlformats.org/officeDocument/2006/relationships/image" Target="../media/image30.emf"/><Relationship Id="rId1" Type="http://schemas.openxmlformats.org/officeDocument/2006/relationships/vmlDrawing" Target="../drawings/vmlDrawing3.vml"/><Relationship Id="rId6" Type="http://schemas.openxmlformats.org/officeDocument/2006/relationships/image" Target="../media/image31.emf"/><Relationship Id="rId11" Type="http://schemas.openxmlformats.org/officeDocument/2006/relationships/oleObject" Target="../embeddings/oleObject4.bin"/><Relationship Id="rId5" Type="http://schemas.openxmlformats.org/officeDocument/2006/relationships/slideLayout" Target="../slideLayouts/slideLayout2.xml"/><Relationship Id="rId15" Type="http://schemas.openxmlformats.org/officeDocument/2006/relationships/oleObject" Target="../embeddings/oleObject6.bin"/><Relationship Id="rId10" Type="http://schemas.openxmlformats.org/officeDocument/2006/relationships/image" Target="../media/image27.emf"/><Relationship Id="rId4" Type="http://schemas.openxmlformats.org/officeDocument/2006/relationships/audio" Target="../media/media6.m4a"/><Relationship Id="rId9" Type="http://schemas.openxmlformats.org/officeDocument/2006/relationships/oleObject" Target="../embeddings/oleObject3.bin"/><Relationship Id="rId14" Type="http://schemas.openxmlformats.org/officeDocument/2006/relationships/image" Target="../media/image29.e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39.emf"/><Relationship Id="rId3" Type="http://schemas.microsoft.com/office/2007/relationships/media" Target="../media/media7.m4a"/><Relationship Id="rId7" Type="http://schemas.openxmlformats.org/officeDocument/2006/relationships/image" Target="../media/image34.emf"/><Relationship Id="rId12" Type="http://schemas.openxmlformats.org/officeDocument/2006/relationships/image" Target="../media/image38.emf"/><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37.emf"/><Relationship Id="rId5" Type="http://schemas.openxmlformats.org/officeDocument/2006/relationships/slideLayout" Target="../slideLayouts/slideLayout2.xml"/><Relationship Id="rId15" Type="http://schemas.openxmlformats.org/officeDocument/2006/relationships/image" Target="../media/image2.png"/><Relationship Id="rId10" Type="http://schemas.openxmlformats.org/officeDocument/2006/relationships/image" Target="../media/image36.emf"/><Relationship Id="rId4" Type="http://schemas.openxmlformats.org/officeDocument/2006/relationships/audio" Target="../media/media7.m4a"/><Relationship Id="rId9" Type="http://schemas.openxmlformats.org/officeDocument/2006/relationships/image" Target="../media/image35.emf"/><Relationship Id="rId14" Type="http://schemas.openxmlformats.org/officeDocument/2006/relationships/image" Target="../media/image40.emf"/></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43.emf"/><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oleObject" Target="../embeddings/oleObject12.bin"/><Relationship Id="rId18" Type="http://schemas.openxmlformats.org/officeDocument/2006/relationships/image" Target="../media/image49.emf"/><Relationship Id="rId3" Type="http://schemas.microsoft.com/office/2007/relationships/media" Target="../media/media9.m4a"/><Relationship Id="rId7" Type="http://schemas.openxmlformats.org/officeDocument/2006/relationships/image" Target="../media/image44.emf"/><Relationship Id="rId12" Type="http://schemas.openxmlformats.org/officeDocument/2006/relationships/image" Target="../media/image46.emf"/><Relationship Id="rId17" Type="http://schemas.openxmlformats.org/officeDocument/2006/relationships/oleObject" Target="../embeddings/oleObject14.bin"/><Relationship Id="rId2" Type="http://schemas.openxmlformats.org/officeDocument/2006/relationships/tags" Target="../tags/tag7.xml"/><Relationship Id="rId16" Type="http://schemas.openxmlformats.org/officeDocument/2006/relationships/image" Target="../media/image48.emf"/><Relationship Id="rId1" Type="http://schemas.openxmlformats.org/officeDocument/2006/relationships/vmlDrawing" Target="../drawings/vmlDrawing5.vml"/><Relationship Id="rId6" Type="http://schemas.openxmlformats.org/officeDocument/2006/relationships/oleObject" Target="../embeddings/oleObject9.bin"/><Relationship Id="rId11" Type="http://schemas.openxmlformats.org/officeDocument/2006/relationships/oleObject" Target="../embeddings/oleObject11.bin"/><Relationship Id="rId5" Type="http://schemas.openxmlformats.org/officeDocument/2006/relationships/slideLayout" Target="../slideLayouts/slideLayout2.xml"/><Relationship Id="rId15" Type="http://schemas.openxmlformats.org/officeDocument/2006/relationships/oleObject" Target="../embeddings/oleObject13.bin"/><Relationship Id="rId10" Type="http://schemas.openxmlformats.org/officeDocument/2006/relationships/image" Target="../media/image2.png"/><Relationship Id="rId19" Type="http://schemas.openxmlformats.org/officeDocument/2006/relationships/image" Target="../media/image50.emf"/><Relationship Id="rId4" Type="http://schemas.openxmlformats.org/officeDocument/2006/relationships/audio" Target="../media/media9.m4a"/><Relationship Id="rId9" Type="http://schemas.openxmlformats.org/officeDocument/2006/relationships/image" Target="../media/image45.emf"/><Relationship Id="rId14" Type="http://schemas.openxmlformats.org/officeDocument/2006/relationships/image" Target="../media/image4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63137" cy="6855248"/>
          </a:xfrm>
          <a:prstGeom prst="rect">
            <a:avLst/>
          </a:prstGeom>
          <a:solidFill>
            <a:srgbClr val="E5E4E7"/>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0" y="-1173252"/>
            <a:ext cx="9163137" cy="8975587"/>
            <a:chOff x="-1157732" y="-1173252"/>
            <a:chExt cx="9163137" cy="8975587"/>
          </a:xfrm>
          <a:solidFill>
            <a:srgbClr val="FFFEE2"/>
          </a:solidFill>
        </p:grpSpPr>
        <p:pic>
          <p:nvPicPr>
            <p:cNvPr id="4" name="Picture 3"/>
            <p:cNvPicPr>
              <a:picLocks noChangeAspect="1"/>
            </p:cNvPicPr>
            <p:nvPr/>
          </p:nvPicPr>
          <p:blipFill>
            <a:blip r:embed="rId5"/>
            <a:stretch>
              <a:fillRect/>
            </a:stretch>
          </p:blipFill>
          <p:spPr>
            <a:xfrm>
              <a:off x="842925" y="-1173252"/>
              <a:ext cx="7162480" cy="8975587"/>
            </a:xfrm>
            <a:prstGeom prst="rect">
              <a:avLst/>
            </a:prstGeom>
            <a:grpFill/>
          </p:spPr>
        </p:pic>
        <p:sp>
          <p:nvSpPr>
            <p:cNvPr id="6" name="Rectangle 5"/>
            <p:cNvSpPr/>
            <p:nvPr/>
          </p:nvSpPr>
          <p:spPr>
            <a:xfrm>
              <a:off x="1001150" y="3248057"/>
              <a:ext cx="6846029" cy="1323439"/>
            </a:xfrm>
            <a:prstGeom prst="rect">
              <a:avLst/>
            </a:prstGeom>
            <a:solidFill>
              <a:schemeClr val="accent4">
                <a:lumMod val="20000"/>
                <a:lumOff val="80000"/>
              </a:schemeClr>
            </a:solidFill>
          </p:spPr>
          <p:txBody>
            <a:bodyPr wrap="square">
              <a:spAutoFit/>
            </a:bodyPr>
            <a:lstStyle/>
            <a:p>
              <a:pPr algn="ctr"/>
              <a:r>
                <a:rPr lang="en-CA" sz="4000" b="1" dirty="0">
                  <a:solidFill>
                    <a:srgbClr val="7030A0"/>
                  </a:solidFill>
                  <a:latin typeface="Cambria" panose="02040503050406030204" pitchFamily="18" charset="0"/>
                  <a:ea typeface="Calibri" panose="020F0502020204030204" pitchFamily="34" charset="0"/>
                  <a:cs typeface="Times New Roman" panose="02020603050405020304" pitchFamily="18" charset="0"/>
                </a:rPr>
                <a:t>The Half-order Energy Balance Equation (HEBE)</a:t>
              </a:r>
              <a:endParaRPr lang="en-CA" sz="32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157732" y="6125084"/>
              <a:ext cx="2000657" cy="523220"/>
            </a:xfrm>
            <a:prstGeom prst="rect">
              <a:avLst/>
            </a:prstGeom>
            <a:grpFill/>
          </p:spPr>
          <p:txBody>
            <a:bodyPr wrap="square">
              <a:spAutoFit/>
            </a:bodyPr>
            <a:lstStyle/>
            <a:p>
              <a:pPr algn="ctr"/>
              <a:r>
                <a:rPr lang="en-US" sz="1400" dirty="0">
                  <a:solidFill>
                    <a:srgbClr val="660066"/>
                  </a:solidFill>
                  <a:cs typeface="Calibri"/>
                  <a:sym typeface="Times" charset="0"/>
                </a:rPr>
                <a:t>McGill, Montreal, </a:t>
              </a:r>
            </a:p>
            <a:p>
              <a:pPr algn="ctr"/>
              <a:r>
                <a:rPr lang="en-US" sz="1400" dirty="0">
                  <a:solidFill>
                    <a:srgbClr val="660066"/>
                  </a:solidFill>
                  <a:cs typeface="Calibri"/>
                  <a:sym typeface="Times" charset="0"/>
                </a:rPr>
                <a:t>Canada</a:t>
              </a:r>
            </a:p>
          </p:txBody>
        </p:sp>
      </p:grpSp>
      <p:sp>
        <p:nvSpPr>
          <p:cNvPr id="5" name="Rectangle 4"/>
          <p:cNvSpPr/>
          <p:nvPr/>
        </p:nvSpPr>
        <p:spPr>
          <a:xfrm>
            <a:off x="0" y="12401"/>
            <a:ext cx="2000657" cy="1323439"/>
          </a:xfrm>
          <a:prstGeom prst="rect">
            <a:avLst/>
          </a:prstGeom>
          <a:solidFill>
            <a:srgbClr val="FFFEE2"/>
          </a:solidFill>
        </p:spPr>
        <p:txBody>
          <a:bodyPr wrap="square">
            <a:spAutoFit/>
          </a:bodyPr>
          <a:lstStyle/>
          <a:p>
            <a:pPr algn="ctr"/>
            <a:r>
              <a:rPr lang="en-GB" sz="2400" dirty="0">
                <a:solidFill>
                  <a:srgbClr val="660066"/>
                </a:solidFill>
                <a:latin typeface="Calibri"/>
                <a:ea typeface="MS PGothic" charset="0"/>
                <a:cs typeface="Calibri"/>
              </a:rPr>
              <a:t>EGU</a:t>
            </a:r>
          </a:p>
          <a:p>
            <a:pPr algn="ctr"/>
            <a:r>
              <a:rPr lang="en-GB" sz="2400" dirty="0">
                <a:solidFill>
                  <a:srgbClr val="660066"/>
                </a:solidFill>
                <a:latin typeface="Calibri"/>
                <a:ea typeface="MS PGothic" charset="0"/>
                <a:cs typeface="Calibri"/>
              </a:rPr>
              <a:t>NP1.1</a:t>
            </a:r>
            <a:endParaRPr lang="en-GB" dirty="0">
              <a:solidFill>
                <a:srgbClr val="660066"/>
              </a:solidFill>
              <a:latin typeface="Calibri"/>
              <a:ea typeface="MS PGothic" charset="0"/>
              <a:cs typeface="Calibri"/>
            </a:endParaRPr>
          </a:p>
          <a:p>
            <a:pPr algn="ctr"/>
            <a:endParaRPr lang="en-GB" sz="1600" dirty="0">
              <a:solidFill>
                <a:srgbClr val="660066"/>
              </a:solidFill>
              <a:latin typeface="Calibri"/>
              <a:ea typeface="MS PGothic" charset="0"/>
              <a:cs typeface="Calibri"/>
            </a:endParaRPr>
          </a:p>
          <a:p>
            <a:pPr algn="ctr"/>
            <a:r>
              <a:rPr lang="en-GB" sz="1600">
                <a:solidFill>
                  <a:srgbClr val="660066"/>
                </a:solidFill>
                <a:latin typeface="Calibri"/>
                <a:ea typeface="MS PGothic" charset="0"/>
                <a:cs typeface="Calibri"/>
              </a:rPr>
              <a:t>4 </a:t>
            </a:r>
            <a:r>
              <a:rPr lang="en-GB" sz="1600" dirty="0">
                <a:solidFill>
                  <a:srgbClr val="660066"/>
                </a:solidFill>
                <a:latin typeface="Calibri"/>
                <a:ea typeface="MS PGothic" charset="0"/>
                <a:cs typeface="Calibri"/>
              </a:rPr>
              <a:t>May, 2020</a:t>
            </a:r>
            <a:endParaRPr lang="en-US" sz="2400" dirty="0">
              <a:solidFill>
                <a:srgbClr val="660066"/>
              </a:solidFill>
              <a:latin typeface="Calibri"/>
              <a:cs typeface="Calibri"/>
              <a:sym typeface="Times" charset="0"/>
            </a:endParaRPr>
          </a:p>
        </p:txBody>
      </p:sp>
      <p:cxnSp>
        <p:nvCxnSpPr>
          <p:cNvPr id="9" name="Straight Connector 8"/>
          <p:cNvCxnSpPr/>
          <p:nvPr/>
        </p:nvCxnSpPr>
        <p:spPr>
          <a:xfrm>
            <a:off x="2000657" y="0"/>
            <a:ext cx="0" cy="6863748"/>
          </a:xfrm>
          <a:prstGeom prst="line">
            <a:avLst/>
          </a:prstGeom>
          <a:ln w="76200" cmpd="sng">
            <a:solidFill>
              <a:srgbClr val="FFFEE2"/>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E04D408-6F5C-C145-B4EA-7C6394B31F07}"/>
              </a:ext>
            </a:extLst>
          </p:cNvPr>
          <p:cNvSpPr txBox="1"/>
          <p:nvPr/>
        </p:nvSpPr>
        <p:spPr>
          <a:xfrm>
            <a:off x="2653112" y="1147074"/>
            <a:ext cx="5716882" cy="1446550"/>
          </a:xfrm>
          <a:prstGeom prst="rect">
            <a:avLst/>
          </a:prstGeom>
          <a:solidFill>
            <a:schemeClr val="accent4">
              <a:lumMod val="20000"/>
              <a:lumOff val="80000"/>
            </a:schemeClr>
          </a:solidFill>
        </p:spPr>
        <p:txBody>
          <a:bodyPr wrap="square" rtlCol="0">
            <a:spAutoFit/>
          </a:bodyPr>
          <a:lstStyle/>
          <a:p>
            <a:pPr algn="ctr"/>
            <a:r>
              <a:rPr lang="en-CA" sz="4400" b="1" dirty="0" err="1">
                <a:solidFill>
                  <a:srgbClr val="7030A0"/>
                </a:solidFill>
                <a:latin typeface="Cambria" panose="02040503050406030204" pitchFamily="18" charset="0"/>
                <a:ea typeface="Calibri" panose="020F0502020204030204" pitchFamily="34" charset="0"/>
                <a:cs typeface="Times New Roman" panose="02020603050405020304" pitchFamily="18" charset="0"/>
              </a:rPr>
              <a:t>Budyko</a:t>
            </a:r>
            <a:r>
              <a:rPr lang="en-CA" sz="4400" b="1" dirty="0">
                <a:solidFill>
                  <a:srgbClr val="7030A0"/>
                </a:solidFill>
                <a:latin typeface="Cambria" panose="02040503050406030204" pitchFamily="18" charset="0"/>
                <a:ea typeface="Calibri" panose="020F0502020204030204" pitchFamily="34" charset="0"/>
                <a:cs typeface="Times New Roman" panose="02020603050405020304" pitchFamily="18" charset="0"/>
              </a:rPr>
              <a:t>-Sellers boundary conditions:</a:t>
            </a:r>
          </a:p>
        </p:txBody>
      </p:sp>
      <p:sp>
        <p:nvSpPr>
          <p:cNvPr id="10" name="Rectangle 9">
            <a:extLst>
              <a:ext uri="{FF2B5EF4-FFF2-40B4-BE49-F238E27FC236}">
                <a16:creationId xmlns:a16="http://schemas.microsoft.com/office/drawing/2014/main" id="{F85FEBC0-D00D-7B4C-BFC1-1CD40F0BDB0D}"/>
              </a:ext>
            </a:extLst>
          </p:cNvPr>
          <p:cNvSpPr/>
          <p:nvPr/>
        </p:nvSpPr>
        <p:spPr>
          <a:xfrm>
            <a:off x="3999006" y="273594"/>
            <a:ext cx="3234963" cy="830997"/>
          </a:xfrm>
          <a:prstGeom prst="rect">
            <a:avLst/>
          </a:prstGeom>
          <a:solidFill>
            <a:schemeClr val="accent4">
              <a:lumMod val="20000"/>
              <a:lumOff val="80000"/>
            </a:schemeClr>
          </a:solidFill>
        </p:spPr>
        <p:txBody>
          <a:bodyPr wrap="square">
            <a:spAutoFit/>
          </a:bodyPr>
          <a:lstStyle/>
          <a:p>
            <a:pPr algn="ctr"/>
            <a:r>
              <a:rPr lang="en-CA" sz="4800" b="1" dirty="0">
                <a:solidFill>
                  <a:srgbClr val="7030A0"/>
                </a:solidFill>
                <a:latin typeface="Cambria" panose="02040503050406030204" pitchFamily="18" charset="0"/>
                <a:ea typeface="Calibri" panose="020F0502020204030204" pitchFamily="34" charset="0"/>
                <a:cs typeface="Times New Roman" panose="02020603050405020304" pitchFamily="18" charset="0"/>
              </a:rPr>
              <a:t>Correcting    </a:t>
            </a:r>
          </a:p>
        </p:txBody>
      </p:sp>
      <p:sp>
        <p:nvSpPr>
          <p:cNvPr id="11" name="Rectangle 10">
            <a:extLst>
              <a:ext uri="{FF2B5EF4-FFF2-40B4-BE49-F238E27FC236}">
                <a16:creationId xmlns:a16="http://schemas.microsoft.com/office/drawing/2014/main" id="{D5AD8581-81D9-8642-9D08-A33CF69468FF}"/>
              </a:ext>
            </a:extLst>
          </p:cNvPr>
          <p:cNvSpPr/>
          <p:nvPr/>
        </p:nvSpPr>
        <p:spPr>
          <a:xfrm>
            <a:off x="2653112" y="6122741"/>
            <a:ext cx="6287991" cy="461665"/>
          </a:xfrm>
          <a:prstGeom prst="rect">
            <a:avLst/>
          </a:prstGeom>
          <a:solidFill>
            <a:schemeClr val="accent4">
              <a:lumMod val="20000"/>
              <a:lumOff val="80000"/>
            </a:schemeClr>
          </a:solidFill>
        </p:spPr>
        <p:txBody>
          <a:bodyPr wrap="square">
            <a:spAutoFit/>
          </a:bodyPr>
          <a:lstStyle/>
          <a:p>
            <a:pPr algn="ctr"/>
            <a:r>
              <a:rPr lang="en-CA" sz="2400" dirty="0">
                <a:latin typeface="Cambria" panose="02040503050406030204" pitchFamily="18" charset="0"/>
                <a:ea typeface="Calibri" panose="020F0502020204030204" pitchFamily="34" charset="0"/>
                <a:cs typeface="Times New Roman" panose="02020603050405020304" pitchFamily="18" charset="0"/>
              </a:rPr>
              <a:t>S. Lovejoy, L. Del Rio Amador, R. </a:t>
            </a:r>
            <a:r>
              <a:rPr lang="en-CA" sz="2400" dirty="0" err="1">
                <a:latin typeface="Cambria" panose="02040503050406030204" pitchFamily="18" charset="0"/>
                <a:ea typeface="Calibri" panose="020F0502020204030204" pitchFamily="34" charset="0"/>
                <a:cs typeface="Times New Roman" panose="02020603050405020304" pitchFamily="18" charset="0"/>
              </a:rPr>
              <a:t>Procyk</a:t>
            </a:r>
            <a:r>
              <a:rPr lang="en-CA" sz="2400" b="1" dirty="0">
                <a:solidFill>
                  <a:srgbClr val="7030A0"/>
                </a:solidFill>
                <a:latin typeface="Cambria" panose="02040503050406030204" pitchFamily="18" charset="0"/>
                <a:ea typeface="Calibri" panose="020F0502020204030204" pitchFamily="34" charset="0"/>
                <a:cs typeface="Times New Roman" panose="02020603050405020304" pitchFamily="18" charset="0"/>
              </a:rPr>
              <a:t>    </a:t>
            </a:r>
          </a:p>
        </p:txBody>
      </p:sp>
      <p:pic>
        <p:nvPicPr>
          <p:cNvPr id="13" name="Audio 12">
            <a:hlinkClick r:id="" action="ppaction://media"/>
            <a:extLst>
              <a:ext uri="{FF2B5EF4-FFF2-40B4-BE49-F238E27FC236}">
                <a16:creationId xmlns:a16="http://schemas.microsoft.com/office/drawing/2014/main" id="{A6C09F31-7A97-9240-9D19-E444348614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56688215"/>
      </p:ext>
    </p:extLst>
  </p:cSld>
  <p:clrMapOvr>
    <a:masterClrMapping/>
  </p:clrMapOvr>
  <mc:AlternateContent xmlns:mc="http://schemas.openxmlformats.org/markup-compatibility/2006">
    <mc:Choice xmlns:p14="http://schemas.microsoft.com/office/powerpoint/2010/main" Requires="p14">
      <p:transition spd="slow" p14:dur="2000" advTm="99334"/>
    </mc:Choice>
    <mc:Fallback>
      <p:transition spd="slow" advTm="99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DBDA5-F95F-544B-BF85-1DA1EB9B3E2F}"/>
              </a:ext>
            </a:extLst>
          </p:cNvPr>
          <p:cNvSpPr>
            <a:spLocks noGrp="1"/>
          </p:cNvSpPr>
          <p:nvPr>
            <p:ph type="title"/>
          </p:nvPr>
        </p:nvSpPr>
        <p:spPr/>
        <p:txBody>
          <a:bodyPr/>
          <a:lstStyle/>
          <a:p>
            <a:pPr algn="ctr"/>
            <a:r>
              <a:rPr lang="en-US" dirty="0">
                <a:solidFill>
                  <a:srgbClr val="FF0000"/>
                </a:solidFill>
              </a:rPr>
              <a:t>Applications</a:t>
            </a:r>
          </a:p>
        </p:txBody>
      </p:sp>
      <p:sp>
        <p:nvSpPr>
          <p:cNvPr id="3" name="Content Placeholder 2">
            <a:extLst>
              <a:ext uri="{FF2B5EF4-FFF2-40B4-BE49-F238E27FC236}">
                <a16:creationId xmlns:a16="http://schemas.microsoft.com/office/drawing/2014/main" id="{8620DCD0-6B17-3544-8785-577644C21854}"/>
              </a:ext>
            </a:extLst>
          </p:cNvPr>
          <p:cNvSpPr>
            <a:spLocks noGrp="1"/>
          </p:cNvSpPr>
          <p:nvPr>
            <p:ph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27CC3CDC-09B8-6D4D-9608-039120570B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4464565"/>
      </p:ext>
    </p:extLst>
  </p:cSld>
  <p:clrMapOvr>
    <a:masterClrMapping/>
  </p:clrMapOvr>
  <mc:AlternateContent xmlns:mc="http://schemas.openxmlformats.org/markup-compatibility/2006">
    <mc:Choice xmlns:p14="http://schemas.microsoft.com/office/powerpoint/2010/main" Requires="p14">
      <p:transition spd="slow" p14:dur="2000" advTm="3092"/>
    </mc:Choice>
    <mc:Fallback>
      <p:transition spd="slow" advTm="3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15036BE-99AF-994F-ADB8-E68A1EF4B38A}"/>
              </a:ext>
            </a:extLst>
          </p:cNvPr>
          <p:cNvCxnSpPr/>
          <p:nvPr/>
        </p:nvCxnSpPr>
        <p:spPr>
          <a:xfrm>
            <a:off x="3065188" y="1661644"/>
            <a:ext cx="311824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7DD84981-69DD-284F-8682-70F67C088B4B}"/>
              </a:ext>
            </a:extLst>
          </p:cNvPr>
          <p:cNvGrpSpPr/>
          <p:nvPr/>
        </p:nvGrpSpPr>
        <p:grpSpPr>
          <a:xfrm>
            <a:off x="3159592" y="1658756"/>
            <a:ext cx="1280762" cy="376786"/>
            <a:chOff x="3283410" y="2039262"/>
            <a:chExt cx="1707682" cy="502381"/>
          </a:xfrm>
        </p:grpSpPr>
        <p:cxnSp>
          <p:nvCxnSpPr>
            <p:cNvPr id="12" name="Straight Connector 11">
              <a:extLst>
                <a:ext uri="{FF2B5EF4-FFF2-40B4-BE49-F238E27FC236}">
                  <a16:creationId xmlns:a16="http://schemas.microsoft.com/office/drawing/2014/main" id="{EAEB0680-8992-9049-9AE4-1FA287B3CA40}"/>
                </a:ext>
              </a:extLst>
            </p:cNvPr>
            <p:cNvCxnSpPr>
              <a:cxnSpLocks/>
            </p:cNvCxnSpPr>
            <p:nvPr/>
          </p:nvCxnSpPr>
          <p:spPr>
            <a:xfrm flipV="1">
              <a:off x="32834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119E411-183B-D844-80B5-44BB6A82FF1A}"/>
                </a:ext>
              </a:extLst>
            </p:cNvPr>
            <p:cNvCxnSpPr>
              <a:cxnSpLocks/>
            </p:cNvCxnSpPr>
            <p:nvPr/>
          </p:nvCxnSpPr>
          <p:spPr>
            <a:xfrm flipV="1">
              <a:off x="34358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80951C-5486-014E-A253-9A60ADE36783}"/>
                </a:ext>
              </a:extLst>
            </p:cNvPr>
            <p:cNvCxnSpPr>
              <a:cxnSpLocks/>
            </p:cNvCxnSpPr>
            <p:nvPr/>
          </p:nvCxnSpPr>
          <p:spPr>
            <a:xfrm flipV="1">
              <a:off x="35882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1D7D559-4D73-CF4C-8021-4D539E916C90}"/>
                </a:ext>
              </a:extLst>
            </p:cNvPr>
            <p:cNvCxnSpPr>
              <a:cxnSpLocks/>
            </p:cNvCxnSpPr>
            <p:nvPr/>
          </p:nvCxnSpPr>
          <p:spPr>
            <a:xfrm flipV="1">
              <a:off x="37406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5C94F03-59D9-C04E-AC81-783005780C21}"/>
                </a:ext>
              </a:extLst>
            </p:cNvPr>
            <p:cNvCxnSpPr>
              <a:cxnSpLocks/>
            </p:cNvCxnSpPr>
            <p:nvPr/>
          </p:nvCxnSpPr>
          <p:spPr>
            <a:xfrm flipV="1">
              <a:off x="38930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A96A143-94AD-A147-85A2-6C9824D5720C}"/>
                </a:ext>
              </a:extLst>
            </p:cNvPr>
            <p:cNvCxnSpPr>
              <a:cxnSpLocks/>
            </p:cNvCxnSpPr>
            <p:nvPr/>
          </p:nvCxnSpPr>
          <p:spPr>
            <a:xfrm flipV="1">
              <a:off x="40454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FF31F4-12DF-0545-9C8E-39C8E1A3B0C3}"/>
                </a:ext>
              </a:extLst>
            </p:cNvPr>
            <p:cNvCxnSpPr>
              <a:cxnSpLocks/>
            </p:cNvCxnSpPr>
            <p:nvPr/>
          </p:nvCxnSpPr>
          <p:spPr>
            <a:xfrm flipV="1">
              <a:off x="41978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F53ABE3-5755-CC44-8D84-C1472CB5E7FF}"/>
                </a:ext>
              </a:extLst>
            </p:cNvPr>
            <p:cNvCxnSpPr>
              <a:cxnSpLocks/>
            </p:cNvCxnSpPr>
            <p:nvPr/>
          </p:nvCxnSpPr>
          <p:spPr>
            <a:xfrm flipV="1">
              <a:off x="43502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92E97EE-FA96-F944-A6B2-2D44F4FB78B9}"/>
                </a:ext>
              </a:extLst>
            </p:cNvPr>
            <p:cNvCxnSpPr>
              <a:cxnSpLocks/>
            </p:cNvCxnSpPr>
            <p:nvPr/>
          </p:nvCxnSpPr>
          <p:spPr>
            <a:xfrm flipV="1">
              <a:off x="45026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4672FFC-9323-5949-BDE4-49F71CC792B1}"/>
                </a:ext>
              </a:extLst>
            </p:cNvPr>
            <p:cNvCxnSpPr>
              <a:cxnSpLocks/>
            </p:cNvCxnSpPr>
            <p:nvPr/>
          </p:nvCxnSpPr>
          <p:spPr>
            <a:xfrm flipV="1">
              <a:off x="46550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C612DFD4-753B-2F40-B772-8AE144C28DB7}"/>
              </a:ext>
            </a:extLst>
          </p:cNvPr>
          <p:cNvCxnSpPr>
            <a:cxnSpLocks/>
          </p:cNvCxnSpPr>
          <p:nvPr/>
        </p:nvCxnSpPr>
        <p:spPr>
          <a:xfrm flipV="1">
            <a:off x="4302603" y="1665896"/>
            <a:ext cx="252062" cy="376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A4D8E52-DE17-274D-9A45-95A7323A3FA3}"/>
              </a:ext>
            </a:extLst>
          </p:cNvPr>
          <p:cNvCxnSpPr>
            <a:cxnSpLocks/>
          </p:cNvCxnSpPr>
          <p:nvPr/>
        </p:nvCxnSpPr>
        <p:spPr>
          <a:xfrm flipV="1">
            <a:off x="4416903" y="1665896"/>
            <a:ext cx="252062" cy="376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91E95D6-51E2-5840-B461-F9F29F04B655}"/>
              </a:ext>
            </a:extLst>
          </p:cNvPr>
          <p:cNvCxnSpPr>
            <a:cxnSpLocks/>
          </p:cNvCxnSpPr>
          <p:nvPr/>
        </p:nvCxnSpPr>
        <p:spPr>
          <a:xfrm flipV="1">
            <a:off x="4531203" y="1665896"/>
            <a:ext cx="252062" cy="376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691C17-71F8-CD44-9C5D-377790840B48}"/>
              </a:ext>
            </a:extLst>
          </p:cNvPr>
          <p:cNvCxnSpPr>
            <a:cxnSpLocks/>
          </p:cNvCxnSpPr>
          <p:nvPr/>
        </p:nvCxnSpPr>
        <p:spPr>
          <a:xfrm flipV="1">
            <a:off x="4645503" y="1665896"/>
            <a:ext cx="252062" cy="376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BC9748E-1A5E-A44A-815E-86C65D03DFC4}"/>
              </a:ext>
            </a:extLst>
          </p:cNvPr>
          <p:cNvCxnSpPr>
            <a:cxnSpLocks/>
          </p:cNvCxnSpPr>
          <p:nvPr/>
        </p:nvCxnSpPr>
        <p:spPr>
          <a:xfrm flipV="1">
            <a:off x="4759803" y="1665896"/>
            <a:ext cx="252062" cy="376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91E268C-240F-3744-97BE-43D280F37E50}"/>
              </a:ext>
            </a:extLst>
          </p:cNvPr>
          <p:cNvCxnSpPr>
            <a:cxnSpLocks/>
          </p:cNvCxnSpPr>
          <p:nvPr/>
        </p:nvCxnSpPr>
        <p:spPr>
          <a:xfrm flipV="1">
            <a:off x="4874103" y="1665896"/>
            <a:ext cx="252062" cy="376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F592BF8-6437-444D-8EE0-E5616EC4F8C6}"/>
              </a:ext>
            </a:extLst>
          </p:cNvPr>
          <p:cNvCxnSpPr>
            <a:cxnSpLocks/>
          </p:cNvCxnSpPr>
          <p:nvPr/>
        </p:nvCxnSpPr>
        <p:spPr>
          <a:xfrm flipV="1">
            <a:off x="4988403" y="1665896"/>
            <a:ext cx="252062" cy="376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BCFF382-AA77-1A40-85D3-12248034A61B}"/>
              </a:ext>
            </a:extLst>
          </p:cNvPr>
          <p:cNvCxnSpPr>
            <a:cxnSpLocks/>
          </p:cNvCxnSpPr>
          <p:nvPr/>
        </p:nvCxnSpPr>
        <p:spPr>
          <a:xfrm flipV="1">
            <a:off x="5102703" y="1665896"/>
            <a:ext cx="252062" cy="376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6657CDF-7E57-674A-B9C4-71F032D954DA}"/>
              </a:ext>
            </a:extLst>
          </p:cNvPr>
          <p:cNvCxnSpPr>
            <a:cxnSpLocks/>
          </p:cNvCxnSpPr>
          <p:nvPr/>
        </p:nvCxnSpPr>
        <p:spPr>
          <a:xfrm flipV="1">
            <a:off x="5217003" y="1665896"/>
            <a:ext cx="252062" cy="376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5E5DD85-01EE-F144-98A3-D93B592D9F72}"/>
              </a:ext>
            </a:extLst>
          </p:cNvPr>
          <p:cNvCxnSpPr>
            <a:cxnSpLocks/>
          </p:cNvCxnSpPr>
          <p:nvPr/>
        </p:nvCxnSpPr>
        <p:spPr>
          <a:xfrm flipV="1">
            <a:off x="5331303" y="1665896"/>
            <a:ext cx="252062" cy="3767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537F3DD-9211-F948-95A3-FE4A6076B9C8}"/>
              </a:ext>
            </a:extLst>
          </p:cNvPr>
          <p:cNvCxnSpPr>
            <a:cxnSpLocks/>
          </p:cNvCxnSpPr>
          <p:nvPr/>
        </p:nvCxnSpPr>
        <p:spPr>
          <a:xfrm flipH="1">
            <a:off x="4242513" y="1833993"/>
            <a:ext cx="1186" cy="344063"/>
          </a:xfrm>
          <a:prstGeom prst="straightConnector1">
            <a:avLst/>
          </a:prstGeom>
          <a:ln w="1016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A9F46BCD-1BB0-544D-8722-D00E8590D07B}"/>
              </a:ext>
            </a:extLst>
          </p:cNvPr>
          <p:cNvSpPr txBox="1"/>
          <p:nvPr/>
        </p:nvSpPr>
        <p:spPr>
          <a:xfrm>
            <a:off x="1449485" y="198129"/>
            <a:ext cx="6545061" cy="707886"/>
          </a:xfrm>
          <a:prstGeom prst="rect">
            <a:avLst/>
          </a:prstGeom>
          <a:noFill/>
          <a:ln>
            <a:solidFill>
              <a:srgbClr val="FF0000"/>
            </a:solidFill>
          </a:ln>
        </p:spPr>
        <p:txBody>
          <a:bodyPr wrap="none" rtlCol="0">
            <a:spAutoFit/>
          </a:bodyPr>
          <a:lstStyle/>
          <a:p>
            <a:r>
              <a:rPr lang="en-US" sz="4000" dirty="0">
                <a:solidFill>
                  <a:srgbClr val="FF0000"/>
                </a:solidFill>
              </a:rPr>
              <a:t>Newton’s Law of Cooling (NLC)</a:t>
            </a:r>
          </a:p>
        </p:txBody>
      </p:sp>
      <p:pic>
        <p:nvPicPr>
          <p:cNvPr id="110" name="Picture 109">
            <a:extLst>
              <a:ext uri="{FF2B5EF4-FFF2-40B4-BE49-F238E27FC236}">
                <a16:creationId xmlns:a16="http://schemas.microsoft.com/office/drawing/2014/main" id="{A5A54583-3A76-784D-98EE-7BABCB0DA2CB}"/>
              </a:ext>
            </a:extLst>
          </p:cNvPr>
          <p:cNvPicPr>
            <a:picLocks noChangeAspect="1"/>
          </p:cNvPicPr>
          <p:nvPr/>
        </p:nvPicPr>
        <p:blipFill>
          <a:blip r:embed="rId5"/>
          <a:stretch>
            <a:fillRect/>
          </a:stretch>
        </p:blipFill>
        <p:spPr>
          <a:xfrm>
            <a:off x="3516296" y="1022440"/>
            <a:ext cx="438721" cy="575821"/>
          </a:xfrm>
          <a:prstGeom prst="rect">
            <a:avLst/>
          </a:prstGeom>
        </p:spPr>
      </p:pic>
      <p:pic>
        <p:nvPicPr>
          <p:cNvPr id="109" name="Picture 108">
            <a:extLst>
              <a:ext uri="{FF2B5EF4-FFF2-40B4-BE49-F238E27FC236}">
                <a16:creationId xmlns:a16="http://schemas.microsoft.com/office/drawing/2014/main" id="{D63F9337-FD5D-614D-B6A6-A3ABE069FFAD}"/>
              </a:ext>
            </a:extLst>
          </p:cNvPr>
          <p:cNvPicPr>
            <a:picLocks noChangeAspect="1"/>
          </p:cNvPicPr>
          <p:nvPr/>
        </p:nvPicPr>
        <p:blipFill>
          <a:blip r:embed="rId6"/>
          <a:stretch>
            <a:fillRect/>
          </a:stretch>
        </p:blipFill>
        <p:spPr>
          <a:xfrm>
            <a:off x="3483931" y="1806494"/>
            <a:ext cx="379999" cy="601665"/>
          </a:xfrm>
          <a:prstGeom prst="rect">
            <a:avLst/>
          </a:prstGeom>
          <a:solidFill>
            <a:schemeClr val="bg1"/>
          </a:solidFill>
        </p:spPr>
      </p:pic>
      <p:pic>
        <p:nvPicPr>
          <p:cNvPr id="111" name="Picture 110">
            <a:extLst>
              <a:ext uri="{FF2B5EF4-FFF2-40B4-BE49-F238E27FC236}">
                <a16:creationId xmlns:a16="http://schemas.microsoft.com/office/drawing/2014/main" id="{E4DC63C9-EBAB-904E-B140-B8D0EE4F78B0}"/>
              </a:ext>
            </a:extLst>
          </p:cNvPr>
          <p:cNvPicPr>
            <a:picLocks noChangeAspect="1"/>
          </p:cNvPicPr>
          <p:nvPr/>
        </p:nvPicPr>
        <p:blipFill>
          <a:blip r:embed="rId7"/>
          <a:stretch>
            <a:fillRect/>
          </a:stretch>
        </p:blipFill>
        <p:spPr>
          <a:xfrm>
            <a:off x="4396553" y="1785843"/>
            <a:ext cx="1642892" cy="669326"/>
          </a:xfrm>
          <a:prstGeom prst="rect">
            <a:avLst/>
          </a:prstGeom>
          <a:solidFill>
            <a:schemeClr val="bg1"/>
          </a:solidFill>
        </p:spPr>
      </p:pic>
      <p:sp>
        <p:nvSpPr>
          <p:cNvPr id="3" name="TextBox 2">
            <a:extLst>
              <a:ext uri="{FF2B5EF4-FFF2-40B4-BE49-F238E27FC236}">
                <a16:creationId xmlns:a16="http://schemas.microsoft.com/office/drawing/2014/main" id="{A077ADD7-D8DE-9744-81E8-351FA1D4B119}"/>
              </a:ext>
            </a:extLst>
          </p:cNvPr>
          <p:cNvSpPr txBox="1"/>
          <p:nvPr/>
        </p:nvSpPr>
        <p:spPr>
          <a:xfrm>
            <a:off x="450817" y="5984377"/>
            <a:ext cx="8220702" cy="923330"/>
          </a:xfrm>
          <a:prstGeom prst="rect">
            <a:avLst/>
          </a:prstGeom>
          <a:noFill/>
        </p:spPr>
        <p:txBody>
          <a:bodyPr wrap="square" rtlCol="0">
            <a:spAutoFit/>
          </a:bodyPr>
          <a:lstStyle/>
          <a:p>
            <a:r>
              <a:rPr lang="en-US" dirty="0">
                <a:solidFill>
                  <a:srgbClr val="7030A0"/>
                </a:solidFill>
              </a:rPr>
              <a:t>Conclusion: </a:t>
            </a:r>
            <a:r>
              <a:rPr lang="en-US" dirty="0"/>
              <a:t>	</a:t>
            </a:r>
            <a:r>
              <a:rPr lang="en-US" dirty="0">
                <a:solidFill>
                  <a:srgbClr val="FF0000"/>
                </a:solidFill>
              </a:rPr>
              <a:t>a) The Box models (H=1) and FEBE obey NLC but </a:t>
            </a:r>
          </a:p>
          <a:p>
            <a:r>
              <a:rPr lang="en-US" dirty="0">
                <a:solidFill>
                  <a:srgbClr val="FF0000"/>
                </a:solidFill>
              </a:rPr>
              <a:t>			b) box models are not consistent with conductive-radiative surfaces</a:t>
            </a:r>
          </a:p>
          <a:p>
            <a:r>
              <a:rPr lang="en-US" dirty="0">
                <a:solidFill>
                  <a:srgbClr val="FF0000"/>
                </a:solidFill>
              </a:rPr>
              <a:t>			</a:t>
            </a:r>
            <a:r>
              <a:rPr lang="en-US" dirty="0">
                <a:solidFill>
                  <a:srgbClr val="7030A0"/>
                </a:solidFill>
              </a:rPr>
              <a:t>c) long memory storage is generic</a:t>
            </a:r>
          </a:p>
        </p:txBody>
      </p:sp>
      <p:grpSp>
        <p:nvGrpSpPr>
          <p:cNvPr id="9" name="Group 8">
            <a:extLst>
              <a:ext uri="{FF2B5EF4-FFF2-40B4-BE49-F238E27FC236}">
                <a16:creationId xmlns:a16="http://schemas.microsoft.com/office/drawing/2014/main" id="{4B359686-E555-9C4F-80FC-D86021C90324}"/>
              </a:ext>
            </a:extLst>
          </p:cNvPr>
          <p:cNvGrpSpPr/>
          <p:nvPr/>
        </p:nvGrpSpPr>
        <p:grpSpPr>
          <a:xfrm>
            <a:off x="1030384" y="2761603"/>
            <a:ext cx="3486166" cy="3103189"/>
            <a:chOff x="1030384" y="2761603"/>
            <a:chExt cx="3486166" cy="3103189"/>
          </a:xfrm>
        </p:grpSpPr>
        <p:sp>
          <p:nvSpPr>
            <p:cNvPr id="108" name="Right Arrow 107">
              <a:extLst>
                <a:ext uri="{FF2B5EF4-FFF2-40B4-BE49-F238E27FC236}">
                  <a16:creationId xmlns:a16="http://schemas.microsoft.com/office/drawing/2014/main" id="{B3DEF8D6-C7E1-9047-8606-2514523325F9}"/>
                </a:ext>
              </a:extLst>
            </p:cNvPr>
            <p:cNvSpPr/>
            <p:nvPr/>
          </p:nvSpPr>
          <p:spPr>
            <a:xfrm rot="19216667" flipH="1">
              <a:off x="2359421" y="2761603"/>
              <a:ext cx="685800" cy="335694"/>
            </a:xfrm>
            <a:prstGeom prst="rightArrow">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a:extLst>
                <a:ext uri="{FF2B5EF4-FFF2-40B4-BE49-F238E27FC236}">
                  <a16:creationId xmlns:a16="http://schemas.microsoft.com/office/drawing/2014/main" id="{35F67681-8E50-BA4B-B15B-185EF211806F}"/>
                </a:ext>
              </a:extLst>
            </p:cNvPr>
            <p:cNvSpPr txBox="1"/>
            <p:nvPr/>
          </p:nvSpPr>
          <p:spPr>
            <a:xfrm>
              <a:off x="2550180" y="5403127"/>
              <a:ext cx="1575752" cy="461665"/>
            </a:xfrm>
            <a:prstGeom prst="rect">
              <a:avLst/>
            </a:prstGeom>
            <a:noFill/>
          </p:spPr>
          <p:txBody>
            <a:bodyPr wrap="none" rtlCol="0">
              <a:spAutoFit/>
            </a:bodyPr>
            <a:lstStyle/>
            <a:p>
              <a:r>
                <a:rPr lang="en-US" sz="1200" dirty="0">
                  <a:solidFill>
                    <a:srgbClr val="7030A0"/>
                  </a:solidFill>
                </a:rPr>
                <a:t>Classical  value: H=1/2</a:t>
              </a:r>
            </a:p>
            <a:p>
              <a:r>
                <a:rPr lang="en-US" sz="1200" dirty="0">
                  <a:solidFill>
                    <a:srgbClr val="7030A0"/>
                  </a:solidFill>
                </a:rPr>
                <a:t>(from surface BCs)</a:t>
              </a:r>
            </a:p>
          </p:txBody>
        </p:sp>
        <p:grpSp>
          <p:nvGrpSpPr>
            <p:cNvPr id="40" name="Group 39">
              <a:extLst>
                <a:ext uri="{FF2B5EF4-FFF2-40B4-BE49-F238E27FC236}">
                  <a16:creationId xmlns:a16="http://schemas.microsoft.com/office/drawing/2014/main" id="{C5717003-E097-2543-A3F8-5F110D8CCA67}"/>
                </a:ext>
              </a:extLst>
            </p:cNvPr>
            <p:cNvGrpSpPr/>
            <p:nvPr/>
          </p:nvGrpSpPr>
          <p:grpSpPr>
            <a:xfrm>
              <a:off x="1030384" y="3639757"/>
              <a:ext cx="3118247" cy="1197167"/>
              <a:chOff x="3157538" y="-12008"/>
              <a:chExt cx="4157662" cy="1596222"/>
            </a:xfrm>
          </p:grpSpPr>
          <p:cxnSp>
            <p:nvCxnSpPr>
              <p:cNvPr id="41" name="Straight Connector 40">
                <a:extLst>
                  <a:ext uri="{FF2B5EF4-FFF2-40B4-BE49-F238E27FC236}">
                    <a16:creationId xmlns:a16="http://schemas.microsoft.com/office/drawing/2014/main" id="{D1742A04-016A-2E47-9184-A064914A57F0}"/>
                  </a:ext>
                </a:extLst>
              </p:cNvPr>
              <p:cNvCxnSpPr/>
              <p:nvPr/>
            </p:nvCxnSpPr>
            <p:spPr>
              <a:xfrm>
                <a:off x="3157538" y="1076164"/>
                <a:ext cx="41576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46B7AC6D-16C6-044E-B32B-4544FADD5F88}"/>
                  </a:ext>
                </a:extLst>
              </p:cNvPr>
              <p:cNvPicPr>
                <a:picLocks noChangeAspect="1"/>
              </p:cNvPicPr>
              <p:nvPr/>
            </p:nvPicPr>
            <p:blipFill>
              <a:blip r:embed="rId8"/>
              <a:stretch>
                <a:fillRect/>
              </a:stretch>
            </p:blipFill>
            <p:spPr>
              <a:xfrm>
                <a:off x="3498640" y="184431"/>
                <a:ext cx="892385" cy="567881"/>
              </a:xfrm>
              <a:prstGeom prst="rect">
                <a:avLst/>
              </a:prstGeom>
            </p:spPr>
          </p:pic>
          <p:pic>
            <p:nvPicPr>
              <p:cNvPr id="43" name="Picture 42">
                <a:extLst>
                  <a:ext uri="{FF2B5EF4-FFF2-40B4-BE49-F238E27FC236}">
                    <a16:creationId xmlns:a16="http://schemas.microsoft.com/office/drawing/2014/main" id="{4519DAD8-0C32-A04D-9EFE-6B75136A144A}"/>
                  </a:ext>
                </a:extLst>
              </p:cNvPr>
              <p:cNvPicPr>
                <a:picLocks noChangeAspect="1"/>
              </p:cNvPicPr>
              <p:nvPr/>
            </p:nvPicPr>
            <p:blipFill>
              <a:blip r:embed="rId9"/>
              <a:stretch>
                <a:fillRect/>
              </a:stretch>
            </p:blipFill>
            <p:spPr>
              <a:xfrm>
                <a:off x="5600710" y="184431"/>
                <a:ext cx="866768" cy="567882"/>
              </a:xfrm>
              <a:prstGeom prst="rect">
                <a:avLst/>
              </a:prstGeom>
            </p:spPr>
          </p:pic>
          <p:cxnSp>
            <p:nvCxnSpPr>
              <p:cNvPr id="44" name="Straight Arrow Connector 43">
                <a:extLst>
                  <a:ext uri="{FF2B5EF4-FFF2-40B4-BE49-F238E27FC236}">
                    <a16:creationId xmlns:a16="http://schemas.microsoft.com/office/drawing/2014/main" id="{B5078BD4-63BD-5E49-BC05-3FC950EC2AE8}"/>
                  </a:ext>
                </a:extLst>
              </p:cNvPr>
              <p:cNvCxnSpPr>
                <a:cxnSpLocks/>
              </p:cNvCxnSpPr>
              <p:nvPr/>
            </p:nvCxnSpPr>
            <p:spPr>
              <a:xfrm>
                <a:off x="4391025" y="1371"/>
                <a:ext cx="0" cy="9829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305B1EBF-D9A0-F94D-B6A9-5F61D9763A43}"/>
                  </a:ext>
                </a:extLst>
              </p:cNvPr>
              <p:cNvCxnSpPr>
                <a:cxnSpLocks/>
              </p:cNvCxnSpPr>
              <p:nvPr/>
            </p:nvCxnSpPr>
            <p:spPr>
              <a:xfrm flipV="1">
                <a:off x="5467348" y="-12008"/>
                <a:ext cx="2181" cy="67333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74624C1F-B75A-6A42-B3B6-326670589B7F}"/>
                  </a:ext>
                </a:extLst>
              </p:cNvPr>
              <p:cNvGrpSpPr/>
              <p:nvPr/>
            </p:nvGrpSpPr>
            <p:grpSpPr>
              <a:xfrm>
                <a:off x="3283410" y="1072313"/>
                <a:ext cx="1707682" cy="502381"/>
                <a:chOff x="3283410" y="2039262"/>
                <a:chExt cx="1707682" cy="502381"/>
              </a:xfrm>
            </p:grpSpPr>
            <p:cxnSp>
              <p:nvCxnSpPr>
                <p:cNvPr id="59" name="Straight Connector 58">
                  <a:extLst>
                    <a:ext uri="{FF2B5EF4-FFF2-40B4-BE49-F238E27FC236}">
                      <a16:creationId xmlns:a16="http://schemas.microsoft.com/office/drawing/2014/main" id="{D4FD3FF5-9453-154F-8A7F-B67C26F77DF6}"/>
                    </a:ext>
                  </a:extLst>
                </p:cNvPr>
                <p:cNvCxnSpPr>
                  <a:cxnSpLocks/>
                </p:cNvCxnSpPr>
                <p:nvPr/>
              </p:nvCxnSpPr>
              <p:spPr>
                <a:xfrm flipV="1">
                  <a:off x="32834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CBDE5AA-2981-FA4A-87B8-1B59DBF1FDD2}"/>
                    </a:ext>
                  </a:extLst>
                </p:cNvPr>
                <p:cNvCxnSpPr>
                  <a:cxnSpLocks/>
                </p:cNvCxnSpPr>
                <p:nvPr/>
              </p:nvCxnSpPr>
              <p:spPr>
                <a:xfrm flipV="1">
                  <a:off x="34358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FFB2063-7F5A-B44D-8841-3AABC92E3B3E}"/>
                    </a:ext>
                  </a:extLst>
                </p:cNvPr>
                <p:cNvCxnSpPr>
                  <a:cxnSpLocks/>
                </p:cNvCxnSpPr>
                <p:nvPr/>
              </p:nvCxnSpPr>
              <p:spPr>
                <a:xfrm flipV="1">
                  <a:off x="35882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B950AB2-9C57-5642-87E2-22E9DF78ECAF}"/>
                    </a:ext>
                  </a:extLst>
                </p:cNvPr>
                <p:cNvCxnSpPr>
                  <a:cxnSpLocks/>
                </p:cNvCxnSpPr>
                <p:nvPr/>
              </p:nvCxnSpPr>
              <p:spPr>
                <a:xfrm flipV="1">
                  <a:off x="37406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6292FDB-9CFD-B34E-9594-B5B29CA0066B}"/>
                    </a:ext>
                  </a:extLst>
                </p:cNvPr>
                <p:cNvCxnSpPr>
                  <a:cxnSpLocks/>
                </p:cNvCxnSpPr>
                <p:nvPr/>
              </p:nvCxnSpPr>
              <p:spPr>
                <a:xfrm flipV="1">
                  <a:off x="38930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408DBC1-47D1-9E4D-ACE5-9AC6239D6E36}"/>
                    </a:ext>
                  </a:extLst>
                </p:cNvPr>
                <p:cNvCxnSpPr>
                  <a:cxnSpLocks/>
                </p:cNvCxnSpPr>
                <p:nvPr/>
              </p:nvCxnSpPr>
              <p:spPr>
                <a:xfrm flipV="1">
                  <a:off x="40454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D4012A4-CA61-A249-B476-60E640F73A03}"/>
                    </a:ext>
                  </a:extLst>
                </p:cNvPr>
                <p:cNvCxnSpPr>
                  <a:cxnSpLocks/>
                </p:cNvCxnSpPr>
                <p:nvPr/>
              </p:nvCxnSpPr>
              <p:spPr>
                <a:xfrm flipV="1">
                  <a:off x="41978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5A3AB92-409B-CB48-A766-68582EF1E2FF}"/>
                    </a:ext>
                  </a:extLst>
                </p:cNvPr>
                <p:cNvCxnSpPr>
                  <a:cxnSpLocks/>
                </p:cNvCxnSpPr>
                <p:nvPr/>
              </p:nvCxnSpPr>
              <p:spPr>
                <a:xfrm flipV="1">
                  <a:off x="43502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259DAE2-FF64-8F4F-978D-7C37AC374915}"/>
                    </a:ext>
                  </a:extLst>
                </p:cNvPr>
                <p:cNvCxnSpPr>
                  <a:cxnSpLocks/>
                </p:cNvCxnSpPr>
                <p:nvPr/>
              </p:nvCxnSpPr>
              <p:spPr>
                <a:xfrm flipV="1">
                  <a:off x="45026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77DFC54C-5E30-3646-B326-1CD89DC233A4}"/>
                    </a:ext>
                  </a:extLst>
                </p:cNvPr>
                <p:cNvCxnSpPr>
                  <a:cxnSpLocks/>
                </p:cNvCxnSpPr>
                <p:nvPr/>
              </p:nvCxnSpPr>
              <p:spPr>
                <a:xfrm flipV="1">
                  <a:off x="46550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491EC274-769A-694F-8252-E4C0B96AE1AE}"/>
                  </a:ext>
                </a:extLst>
              </p:cNvPr>
              <p:cNvCxnSpPr>
                <a:cxnSpLocks/>
              </p:cNvCxnSpPr>
              <p:nvPr/>
            </p:nvCxnSpPr>
            <p:spPr>
              <a:xfrm flipV="1">
                <a:off x="48074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0F1766A-AFC8-4F4F-9731-C74AD28CB2F5}"/>
                  </a:ext>
                </a:extLst>
              </p:cNvPr>
              <p:cNvCxnSpPr>
                <a:cxnSpLocks/>
              </p:cNvCxnSpPr>
              <p:nvPr/>
            </p:nvCxnSpPr>
            <p:spPr>
              <a:xfrm flipV="1">
                <a:off x="49598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D111A8D-1D75-8640-8B23-BAA8D8D25256}"/>
                  </a:ext>
                </a:extLst>
              </p:cNvPr>
              <p:cNvCxnSpPr>
                <a:cxnSpLocks/>
              </p:cNvCxnSpPr>
              <p:nvPr/>
            </p:nvCxnSpPr>
            <p:spPr>
              <a:xfrm flipV="1">
                <a:off x="51122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80EEE18-C0B8-F24D-8921-5D3AFFF11DA4}"/>
                  </a:ext>
                </a:extLst>
              </p:cNvPr>
              <p:cNvCxnSpPr>
                <a:cxnSpLocks/>
              </p:cNvCxnSpPr>
              <p:nvPr/>
            </p:nvCxnSpPr>
            <p:spPr>
              <a:xfrm flipV="1">
                <a:off x="52646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0A065D8-AF65-8C42-A8B3-0C627AF11F8F}"/>
                  </a:ext>
                </a:extLst>
              </p:cNvPr>
              <p:cNvCxnSpPr>
                <a:cxnSpLocks/>
              </p:cNvCxnSpPr>
              <p:nvPr/>
            </p:nvCxnSpPr>
            <p:spPr>
              <a:xfrm flipV="1">
                <a:off x="54170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DAC306B-550D-AD42-9463-352C70726983}"/>
                  </a:ext>
                </a:extLst>
              </p:cNvPr>
              <p:cNvCxnSpPr>
                <a:cxnSpLocks/>
              </p:cNvCxnSpPr>
              <p:nvPr/>
            </p:nvCxnSpPr>
            <p:spPr>
              <a:xfrm flipV="1">
                <a:off x="55694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A121915-4AF3-4E47-8E37-43380EBB6A8E}"/>
                  </a:ext>
                </a:extLst>
              </p:cNvPr>
              <p:cNvCxnSpPr>
                <a:cxnSpLocks/>
              </p:cNvCxnSpPr>
              <p:nvPr/>
            </p:nvCxnSpPr>
            <p:spPr>
              <a:xfrm flipV="1">
                <a:off x="57218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3EC4E62-ED86-7940-BA10-2C9332964A30}"/>
                  </a:ext>
                </a:extLst>
              </p:cNvPr>
              <p:cNvCxnSpPr>
                <a:cxnSpLocks/>
              </p:cNvCxnSpPr>
              <p:nvPr/>
            </p:nvCxnSpPr>
            <p:spPr>
              <a:xfrm flipV="1">
                <a:off x="58742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B3364C1-1B4C-2347-A279-1F0E6170752F}"/>
                  </a:ext>
                </a:extLst>
              </p:cNvPr>
              <p:cNvCxnSpPr>
                <a:cxnSpLocks/>
              </p:cNvCxnSpPr>
              <p:nvPr/>
            </p:nvCxnSpPr>
            <p:spPr>
              <a:xfrm flipV="1">
                <a:off x="60266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F52B896-0F1E-624F-B391-046E3BC340A4}"/>
                  </a:ext>
                </a:extLst>
              </p:cNvPr>
              <p:cNvCxnSpPr>
                <a:cxnSpLocks/>
              </p:cNvCxnSpPr>
              <p:nvPr/>
            </p:nvCxnSpPr>
            <p:spPr>
              <a:xfrm flipV="1">
                <a:off x="61790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TextBox 99">
              <a:extLst>
                <a:ext uri="{FF2B5EF4-FFF2-40B4-BE49-F238E27FC236}">
                  <a16:creationId xmlns:a16="http://schemas.microsoft.com/office/drawing/2014/main" id="{E5A83612-0D6D-0943-8754-4A882B77BE63}"/>
                </a:ext>
              </a:extLst>
            </p:cNvPr>
            <p:cNvSpPr txBox="1"/>
            <p:nvPr/>
          </p:nvSpPr>
          <p:spPr>
            <a:xfrm>
              <a:off x="2066398" y="3242206"/>
              <a:ext cx="639919" cy="369332"/>
            </a:xfrm>
            <a:prstGeom prst="rect">
              <a:avLst/>
            </a:prstGeom>
            <a:noFill/>
          </p:spPr>
          <p:txBody>
            <a:bodyPr wrap="none" rtlCol="0">
              <a:spAutoFit/>
            </a:bodyPr>
            <a:lstStyle/>
            <a:p>
              <a:r>
                <a:rPr lang="en-US" dirty="0"/>
                <a:t>FEBE</a:t>
              </a:r>
            </a:p>
          </p:txBody>
        </p:sp>
        <p:cxnSp>
          <p:nvCxnSpPr>
            <p:cNvPr id="116" name="Straight Arrow Connector 115">
              <a:extLst>
                <a:ext uri="{FF2B5EF4-FFF2-40B4-BE49-F238E27FC236}">
                  <a16:creationId xmlns:a16="http://schemas.microsoft.com/office/drawing/2014/main" id="{54CEB518-076E-AC44-944A-789D74E1DAEC}"/>
                </a:ext>
              </a:extLst>
            </p:cNvPr>
            <p:cNvCxnSpPr>
              <a:cxnSpLocks/>
            </p:cNvCxnSpPr>
            <p:nvPr/>
          </p:nvCxnSpPr>
          <p:spPr>
            <a:xfrm flipH="1">
              <a:off x="2322418" y="4575657"/>
              <a:ext cx="1186" cy="344063"/>
            </a:xfrm>
            <a:prstGeom prst="straightConnector1">
              <a:avLst/>
            </a:prstGeom>
            <a:ln w="1016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258298C3-1B79-2444-B6B4-51F3B8746460}"/>
                </a:ext>
              </a:extLst>
            </p:cNvPr>
            <p:cNvPicPr>
              <a:picLocks noChangeAspect="1"/>
            </p:cNvPicPr>
            <p:nvPr/>
          </p:nvPicPr>
          <p:blipFill>
            <a:blip r:embed="rId10"/>
            <a:stretch>
              <a:fillRect/>
            </a:stretch>
          </p:blipFill>
          <p:spPr>
            <a:xfrm>
              <a:off x="2990855" y="4621833"/>
              <a:ext cx="1525695" cy="640415"/>
            </a:xfrm>
            <a:prstGeom prst="rect">
              <a:avLst/>
            </a:prstGeom>
            <a:solidFill>
              <a:schemeClr val="bg1"/>
            </a:solidFill>
          </p:spPr>
        </p:pic>
      </p:grpSp>
      <p:grpSp>
        <p:nvGrpSpPr>
          <p:cNvPr id="11" name="Group 10">
            <a:extLst>
              <a:ext uri="{FF2B5EF4-FFF2-40B4-BE49-F238E27FC236}">
                <a16:creationId xmlns:a16="http://schemas.microsoft.com/office/drawing/2014/main" id="{F4B18278-7B84-A847-A957-68857708F6DC}"/>
              </a:ext>
            </a:extLst>
          </p:cNvPr>
          <p:cNvGrpSpPr/>
          <p:nvPr/>
        </p:nvGrpSpPr>
        <p:grpSpPr>
          <a:xfrm>
            <a:off x="5416648" y="2761603"/>
            <a:ext cx="3118247" cy="2778823"/>
            <a:chOff x="5416648" y="2761603"/>
            <a:chExt cx="3118247" cy="2778823"/>
          </a:xfrm>
        </p:grpSpPr>
        <p:grpSp>
          <p:nvGrpSpPr>
            <p:cNvPr id="8" name="Group 7">
              <a:extLst>
                <a:ext uri="{FF2B5EF4-FFF2-40B4-BE49-F238E27FC236}">
                  <a16:creationId xmlns:a16="http://schemas.microsoft.com/office/drawing/2014/main" id="{79F27A55-303C-474C-AA50-7E93ECD3C3D4}"/>
                </a:ext>
              </a:extLst>
            </p:cNvPr>
            <p:cNvGrpSpPr/>
            <p:nvPr/>
          </p:nvGrpSpPr>
          <p:grpSpPr>
            <a:xfrm>
              <a:off x="5416648" y="2761603"/>
              <a:ext cx="3118247" cy="2509845"/>
              <a:chOff x="5416648" y="2761603"/>
              <a:chExt cx="3118247" cy="2509845"/>
            </a:xfrm>
          </p:grpSpPr>
          <p:sp>
            <p:nvSpPr>
              <p:cNvPr id="107" name="Right Arrow 106">
                <a:extLst>
                  <a:ext uri="{FF2B5EF4-FFF2-40B4-BE49-F238E27FC236}">
                    <a16:creationId xmlns:a16="http://schemas.microsoft.com/office/drawing/2014/main" id="{B1174C08-EE52-DD43-B242-FF9F915E2E21}"/>
                  </a:ext>
                </a:extLst>
              </p:cNvPr>
              <p:cNvSpPr/>
              <p:nvPr/>
            </p:nvSpPr>
            <p:spPr>
              <a:xfrm rot="2383333">
                <a:off x="6157891" y="2761603"/>
                <a:ext cx="685800" cy="335694"/>
              </a:xfrm>
              <a:prstGeom prst="rightArrow">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0" name="Group 69">
                <a:extLst>
                  <a:ext uri="{FF2B5EF4-FFF2-40B4-BE49-F238E27FC236}">
                    <a16:creationId xmlns:a16="http://schemas.microsoft.com/office/drawing/2014/main" id="{A4B495F9-38A5-5240-A1F5-2419AF14F213}"/>
                  </a:ext>
                </a:extLst>
              </p:cNvPr>
              <p:cNvGrpSpPr/>
              <p:nvPr/>
            </p:nvGrpSpPr>
            <p:grpSpPr>
              <a:xfrm>
                <a:off x="5416648" y="3641909"/>
                <a:ext cx="3118247" cy="1197167"/>
                <a:chOff x="3157538" y="-12008"/>
                <a:chExt cx="4157662" cy="1596222"/>
              </a:xfrm>
            </p:grpSpPr>
            <p:cxnSp>
              <p:nvCxnSpPr>
                <p:cNvPr id="71" name="Straight Connector 70">
                  <a:extLst>
                    <a:ext uri="{FF2B5EF4-FFF2-40B4-BE49-F238E27FC236}">
                      <a16:creationId xmlns:a16="http://schemas.microsoft.com/office/drawing/2014/main" id="{6EE60B2C-4A39-3A4C-B5F3-938C709FE492}"/>
                    </a:ext>
                  </a:extLst>
                </p:cNvPr>
                <p:cNvCxnSpPr/>
                <p:nvPr/>
              </p:nvCxnSpPr>
              <p:spPr>
                <a:xfrm>
                  <a:off x="3157538" y="1076164"/>
                  <a:ext cx="415766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338DB37E-0012-E54E-A627-C64E252950BC}"/>
                    </a:ext>
                  </a:extLst>
                </p:cNvPr>
                <p:cNvPicPr>
                  <a:picLocks noChangeAspect="1"/>
                </p:cNvPicPr>
                <p:nvPr/>
              </p:nvPicPr>
              <p:blipFill>
                <a:blip r:embed="rId11"/>
                <a:stretch>
                  <a:fillRect/>
                </a:stretch>
              </p:blipFill>
              <p:spPr>
                <a:xfrm>
                  <a:off x="3498640" y="184431"/>
                  <a:ext cx="892385" cy="567881"/>
                </a:xfrm>
                <a:prstGeom prst="rect">
                  <a:avLst/>
                </a:prstGeom>
              </p:spPr>
            </p:pic>
            <p:pic>
              <p:nvPicPr>
                <p:cNvPr id="73" name="Picture 72">
                  <a:extLst>
                    <a:ext uri="{FF2B5EF4-FFF2-40B4-BE49-F238E27FC236}">
                      <a16:creationId xmlns:a16="http://schemas.microsoft.com/office/drawing/2014/main" id="{94E03D5E-41B0-5E41-A1CF-74AE9F5C342F}"/>
                    </a:ext>
                  </a:extLst>
                </p:cNvPr>
                <p:cNvPicPr>
                  <a:picLocks noChangeAspect="1"/>
                </p:cNvPicPr>
                <p:nvPr/>
              </p:nvPicPr>
              <p:blipFill>
                <a:blip r:embed="rId12"/>
                <a:stretch>
                  <a:fillRect/>
                </a:stretch>
              </p:blipFill>
              <p:spPr>
                <a:xfrm>
                  <a:off x="5600710" y="184431"/>
                  <a:ext cx="866768" cy="567882"/>
                </a:xfrm>
                <a:prstGeom prst="rect">
                  <a:avLst/>
                </a:prstGeom>
              </p:spPr>
            </p:pic>
            <p:cxnSp>
              <p:nvCxnSpPr>
                <p:cNvPr id="74" name="Straight Arrow Connector 73">
                  <a:extLst>
                    <a:ext uri="{FF2B5EF4-FFF2-40B4-BE49-F238E27FC236}">
                      <a16:creationId xmlns:a16="http://schemas.microsoft.com/office/drawing/2014/main" id="{A89BAD28-299D-E541-800E-DBB68E483AC5}"/>
                    </a:ext>
                  </a:extLst>
                </p:cNvPr>
                <p:cNvCxnSpPr>
                  <a:cxnSpLocks/>
                </p:cNvCxnSpPr>
                <p:nvPr/>
              </p:nvCxnSpPr>
              <p:spPr>
                <a:xfrm>
                  <a:off x="4391025" y="1371"/>
                  <a:ext cx="0" cy="9829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5" name="Straight Arrow Connector 74">
                  <a:extLst>
                    <a:ext uri="{FF2B5EF4-FFF2-40B4-BE49-F238E27FC236}">
                      <a16:creationId xmlns:a16="http://schemas.microsoft.com/office/drawing/2014/main" id="{A68042A5-4031-9449-AEAF-95366728045C}"/>
                    </a:ext>
                  </a:extLst>
                </p:cNvPr>
                <p:cNvCxnSpPr>
                  <a:cxnSpLocks/>
                </p:cNvCxnSpPr>
                <p:nvPr/>
              </p:nvCxnSpPr>
              <p:spPr>
                <a:xfrm flipV="1">
                  <a:off x="5467348" y="-12008"/>
                  <a:ext cx="2181" cy="67333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76" name="Group 75">
                  <a:extLst>
                    <a:ext uri="{FF2B5EF4-FFF2-40B4-BE49-F238E27FC236}">
                      <a16:creationId xmlns:a16="http://schemas.microsoft.com/office/drawing/2014/main" id="{AD68C991-FA63-8746-A5FF-1467A7B90825}"/>
                    </a:ext>
                  </a:extLst>
                </p:cNvPr>
                <p:cNvGrpSpPr/>
                <p:nvPr/>
              </p:nvGrpSpPr>
              <p:grpSpPr>
                <a:xfrm>
                  <a:off x="3283410" y="1072313"/>
                  <a:ext cx="1707682" cy="502381"/>
                  <a:chOff x="3283410" y="2039262"/>
                  <a:chExt cx="1707682" cy="502381"/>
                </a:xfrm>
              </p:grpSpPr>
              <p:cxnSp>
                <p:nvCxnSpPr>
                  <p:cNvPr id="88" name="Straight Connector 87">
                    <a:extLst>
                      <a:ext uri="{FF2B5EF4-FFF2-40B4-BE49-F238E27FC236}">
                        <a16:creationId xmlns:a16="http://schemas.microsoft.com/office/drawing/2014/main" id="{08DF16E5-C743-2840-904A-A2D2E6848C4B}"/>
                      </a:ext>
                    </a:extLst>
                  </p:cNvPr>
                  <p:cNvCxnSpPr>
                    <a:cxnSpLocks/>
                  </p:cNvCxnSpPr>
                  <p:nvPr/>
                </p:nvCxnSpPr>
                <p:spPr>
                  <a:xfrm flipV="1">
                    <a:off x="32834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07B38AF-6637-6A49-8B5E-0B2024E44DBF}"/>
                      </a:ext>
                    </a:extLst>
                  </p:cNvPr>
                  <p:cNvCxnSpPr>
                    <a:cxnSpLocks/>
                  </p:cNvCxnSpPr>
                  <p:nvPr/>
                </p:nvCxnSpPr>
                <p:spPr>
                  <a:xfrm flipV="1">
                    <a:off x="34358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963DDBA-30D1-BE45-AFFD-34BC3F7F27EE}"/>
                      </a:ext>
                    </a:extLst>
                  </p:cNvPr>
                  <p:cNvCxnSpPr>
                    <a:cxnSpLocks/>
                  </p:cNvCxnSpPr>
                  <p:nvPr/>
                </p:nvCxnSpPr>
                <p:spPr>
                  <a:xfrm flipV="1">
                    <a:off x="35882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0045D6FC-64AB-CE4B-9256-27AE9C43A38F}"/>
                      </a:ext>
                    </a:extLst>
                  </p:cNvPr>
                  <p:cNvCxnSpPr>
                    <a:cxnSpLocks/>
                  </p:cNvCxnSpPr>
                  <p:nvPr/>
                </p:nvCxnSpPr>
                <p:spPr>
                  <a:xfrm flipV="1">
                    <a:off x="37406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06A46B6-C878-4D44-8CD2-8583325A6DF3}"/>
                      </a:ext>
                    </a:extLst>
                  </p:cNvPr>
                  <p:cNvCxnSpPr>
                    <a:cxnSpLocks/>
                  </p:cNvCxnSpPr>
                  <p:nvPr/>
                </p:nvCxnSpPr>
                <p:spPr>
                  <a:xfrm flipV="1">
                    <a:off x="38930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B040F50-FDAE-474E-999D-371BCD7CDBB4}"/>
                      </a:ext>
                    </a:extLst>
                  </p:cNvPr>
                  <p:cNvCxnSpPr>
                    <a:cxnSpLocks/>
                  </p:cNvCxnSpPr>
                  <p:nvPr/>
                </p:nvCxnSpPr>
                <p:spPr>
                  <a:xfrm flipV="1">
                    <a:off x="40454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CF62BBA-ED66-B943-A9DF-8E7AEE245060}"/>
                      </a:ext>
                    </a:extLst>
                  </p:cNvPr>
                  <p:cNvCxnSpPr>
                    <a:cxnSpLocks/>
                  </p:cNvCxnSpPr>
                  <p:nvPr/>
                </p:nvCxnSpPr>
                <p:spPr>
                  <a:xfrm flipV="1">
                    <a:off x="41978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EA024CD-C166-EA45-BE7A-1D4AC422D719}"/>
                      </a:ext>
                    </a:extLst>
                  </p:cNvPr>
                  <p:cNvCxnSpPr>
                    <a:cxnSpLocks/>
                  </p:cNvCxnSpPr>
                  <p:nvPr/>
                </p:nvCxnSpPr>
                <p:spPr>
                  <a:xfrm flipV="1">
                    <a:off x="43502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621BDEF-9BB0-6846-B146-2B87B198300B}"/>
                      </a:ext>
                    </a:extLst>
                  </p:cNvPr>
                  <p:cNvCxnSpPr>
                    <a:cxnSpLocks/>
                  </p:cNvCxnSpPr>
                  <p:nvPr/>
                </p:nvCxnSpPr>
                <p:spPr>
                  <a:xfrm flipV="1">
                    <a:off x="45026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8A29FA4-9959-2B44-80A4-58869B289772}"/>
                      </a:ext>
                    </a:extLst>
                  </p:cNvPr>
                  <p:cNvCxnSpPr>
                    <a:cxnSpLocks/>
                  </p:cNvCxnSpPr>
                  <p:nvPr/>
                </p:nvCxnSpPr>
                <p:spPr>
                  <a:xfrm flipV="1">
                    <a:off x="4655010" y="2039262"/>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BED2DAE6-2EBA-0241-8972-8C7E6D928D19}"/>
                    </a:ext>
                  </a:extLst>
                </p:cNvPr>
                <p:cNvCxnSpPr>
                  <a:cxnSpLocks/>
                </p:cNvCxnSpPr>
                <p:nvPr/>
              </p:nvCxnSpPr>
              <p:spPr>
                <a:xfrm flipV="1">
                  <a:off x="48074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00010B9-BD06-4642-B171-0B7861AAE1AF}"/>
                    </a:ext>
                  </a:extLst>
                </p:cNvPr>
                <p:cNvCxnSpPr>
                  <a:cxnSpLocks/>
                </p:cNvCxnSpPr>
                <p:nvPr/>
              </p:nvCxnSpPr>
              <p:spPr>
                <a:xfrm flipV="1">
                  <a:off x="49598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AD01235-211C-C44B-B2C6-FFB7C4CA19D4}"/>
                    </a:ext>
                  </a:extLst>
                </p:cNvPr>
                <p:cNvCxnSpPr>
                  <a:cxnSpLocks/>
                </p:cNvCxnSpPr>
                <p:nvPr/>
              </p:nvCxnSpPr>
              <p:spPr>
                <a:xfrm flipV="1">
                  <a:off x="51122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213A6B9-3773-A44A-B1AB-3C3DC97EB283}"/>
                    </a:ext>
                  </a:extLst>
                </p:cNvPr>
                <p:cNvCxnSpPr>
                  <a:cxnSpLocks/>
                </p:cNvCxnSpPr>
                <p:nvPr/>
              </p:nvCxnSpPr>
              <p:spPr>
                <a:xfrm flipV="1">
                  <a:off x="52646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44DCB9D-8AEF-4443-8077-D7AAD58394A4}"/>
                    </a:ext>
                  </a:extLst>
                </p:cNvPr>
                <p:cNvCxnSpPr>
                  <a:cxnSpLocks/>
                </p:cNvCxnSpPr>
                <p:nvPr/>
              </p:nvCxnSpPr>
              <p:spPr>
                <a:xfrm flipV="1">
                  <a:off x="54170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C07923B-A6B5-2448-87D8-203F4FA80C19}"/>
                    </a:ext>
                  </a:extLst>
                </p:cNvPr>
                <p:cNvCxnSpPr>
                  <a:cxnSpLocks/>
                </p:cNvCxnSpPr>
                <p:nvPr/>
              </p:nvCxnSpPr>
              <p:spPr>
                <a:xfrm flipV="1">
                  <a:off x="55694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28C3513-793C-CB43-96EB-0C2E78AB821A}"/>
                    </a:ext>
                  </a:extLst>
                </p:cNvPr>
                <p:cNvCxnSpPr>
                  <a:cxnSpLocks/>
                </p:cNvCxnSpPr>
                <p:nvPr/>
              </p:nvCxnSpPr>
              <p:spPr>
                <a:xfrm flipV="1">
                  <a:off x="57218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FAB677A-A12D-6B49-8ACD-0183DBBB1245}"/>
                    </a:ext>
                  </a:extLst>
                </p:cNvPr>
                <p:cNvCxnSpPr>
                  <a:cxnSpLocks/>
                </p:cNvCxnSpPr>
                <p:nvPr/>
              </p:nvCxnSpPr>
              <p:spPr>
                <a:xfrm flipV="1">
                  <a:off x="58742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C0373E8-2263-6544-A752-76AE9C5386EF}"/>
                    </a:ext>
                  </a:extLst>
                </p:cNvPr>
                <p:cNvCxnSpPr>
                  <a:cxnSpLocks/>
                </p:cNvCxnSpPr>
                <p:nvPr/>
              </p:nvCxnSpPr>
              <p:spPr>
                <a:xfrm flipV="1">
                  <a:off x="60266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3899185-2589-A545-9521-332042093270}"/>
                    </a:ext>
                  </a:extLst>
                </p:cNvPr>
                <p:cNvCxnSpPr>
                  <a:cxnSpLocks/>
                </p:cNvCxnSpPr>
                <p:nvPr/>
              </p:nvCxnSpPr>
              <p:spPr>
                <a:xfrm flipV="1">
                  <a:off x="6179024" y="1081833"/>
                  <a:ext cx="336082" cy="502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1" name="TextBox 100">
                <a:extLst>
                  <a:ext uri="{FF2B5EF4-FFF2-40B4-BE49-F238E27FC236}">
                    <a16:creationId xmlns:a16="http://schemas.microsoft.com/office/drawing/2014/main" id="{540ECE66-A96B-D847-B9E9-BBB3D0647F2F}"/>
                  </a:ext>
                </a:extLst>
              </p:cNvPr>
              <p:cNvSpPr txBox="1"/>
              <p:nvPr/>
            </p:nvSpPr>
            <p:spPr>
              <a:xfrm>
                <a:off x="6098863" y="3269347"/>
                <a:ext cx="1265411" cy="369332"/>
              </a:xfrm>
              <a:prstGeom prst="rect">
                <a:avLst/>
              </a:prstGeom>
              <a:noFill/>
            </p:spPr>
            <p:txBody>
              <a:bodyPr wrap="none" rtlCol="0">
                <a:spAutoFit/>
              </a:bodyPr>
              <a:lstStyle/>
              <a:p>
                <a:r>
                  <a:rPr lang="en-US" dirty="0"/>
                  <a:t>Box models</a:t>
                </a:r>
              </a:p>
            </p:txBody>
          </p:sp>
          <p:pic>
            <p:nvPicPr>
              <p:cNvPr id="114" name="Picture 113">
                <a:extLst>
                  <a:ext uri="{FF2B5EF4-FFF2-40B4-BE49-F238E27FC236}">
                    <a16:creationId xmlns:a16="http://schemas.microsoft.com/office/drawing/2014/main" id="{AAC7A910-7202-8546-9692-4C0CF51E93F7}"/>
                  </a:ext>
                </a:extLst>
              </p:cNvPr>
              <p:cNvPicPr>
                <a:picLocks noChangeAspect="1"/>
              </p:cNvPicPr>
              <p:nvPr/>
            </p:nvPicPr>
            <p:blipFill>
              <a:blip r:embed="rId13"/>
              <a:stretch>
                <a:fillRect/>
              </a:stretch>
            </p:blipFill>
            <p:spPr>
              <a:xfrm>
                <a:off x="7179278" y="4622858"/>
                <a:ext cx="1080984" cy="648590"/>
              </a:xfrm>
              <a:prstGeom prst="rect">
                <a:avLst/>
              </a:prstGeom>
              <a:solidFill>
                <a:schemeClr val="bg1"/>
              </a:solidFill>
            </p:spPr>
          </p:pic>
          <p:cxnSp>
            <p:nvCxnSpPr>
              <p:cNvPr id="117" name="Straight Arrow Connector 116">
                <a:extLst>
                  <a:ext uri="{FF2B5EF4-FFF2-40B4-BE49-F238E27FC236}">
                    <a16:creationId xmlns:a16="http://schemas.microsoft.com/office/drawing/2014/main" id="{1D1E4C67-DFF8-A144-96EF-FA699F53581D}"/>
                  </a:ext>
                </a:extLst>
              </p:cNvPr>
              <p:cNvCxnSpPr>
                <a:cxnSpLocks/>
              </p:cNvCxnSpPr>
              <p:nvPr/>
            </p:nvCxnSpPr>
            <p:spPr>
              <a:xfrm flipH="1">
                <a:off x="6806622" y="4575657"/>
                <a:ext cx="1186" cy="344063"/>
              </a:xfrm>
              <a:prstGeom prst="straightConnector1">
                <a:avLst/>
              </a:prstGeom>
              <a:ln w="1016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D563015B-9DE4-3941-B989-4351791C9DE3}"/>
                </a:ext>
              </a:extLst>
            </p:cNvPr>
            <p:cNvSpPr txBox="1"/>
            <p:nvPr/>
          </p:nvSpPr>
          <p:spPr>
            <a:xfrm>
              <a:off x="7363325" y="5263427"/>
              <a:ext cx="694421" cy="276999"/>
            </a:xfrm>
            <a:prstGeom prst="rect">
              <a:avLst/>
            </a:prstGeom>
            <a:noFill/>
          </p:spPr>
          <p:txBody>
            <a:bodyPr wrap="none" rtlCol="0">
              <a:spAutoFit/>
            </a:bodyPr>
            <a:lstStyle/>
            <a:p>
              <a:r>
                <a:rPr lang="en-US" sz="1200" dirty="0">
                  <a:solidFill>
                    <a:srgbClr val="002060"/>
                  </a:solidFill>
                </a:rPr>
                <a:t>(ad hoc)</a:t>
              </a:r>
            </a:p>
          </p:txBody>
        </p:sp>
      </p:grpSp>
      <p:sp>
        <p:nvSpPr>
          <p:cNvPr id="13" name="TextBox 12">
            <a:extLst>
              <a:ext uri="{FF2B5EF4-FFF2-40B4-BE49-F238E27FC236}">
                <a16:creationId xmlns:a16="http://schemas.microsoft.com/office/drawing/2014/main" id="{2FE6534A-D24D-0549-B076-6F73E614070D}"/>
              </a:ext>
            </a:extLst>
          </p:cNvPr>
          <p:cNvSpPr txBox="1"/>
          <p:nvPr/>
        </p:nvSpPr>
        <p:spPr>
          <a:xfrm>
            <a:off x="6906125" y="1735093"/>
            <a:ext cx="1614545" cy="276999"/>
          </a:xfrm>
          <a:prstGeom prst="rect">
            <a:avLst/>
          </a:prstGeom>
          <a:noFill/>
        </p:spPr>
        <p:txBody>
          <a:bodyPr wrap="none" rtlCol="0">
            <a:spAutoFit/>
          </a:bodyPr>
          <a:lstStyle/>
          <a:p>
            <a:r>
              <a:rPr lang="en-US" sz="1200" dirty="0"/>
              <a:t>Z= Thermal impedance</a:t>
            </a:r>
          </a:p>
        </p:txBody>
      </p:sp>
      <p:pic>
        <p:nvPicPr>
          <p:cNvPr id="2" name="Audio 1">
            <a:hlinkClick r:id="" action="ppaction://media"/>
            <a:extLst>
              <a:ext uri="{FF2B5EF4-FFF2-40B4-BE49-F238E27FC236}">
                <a16:creationId xmlns:a16="http://schemas.microsoft.com/office/drawing/2014/main" id="{43B21FB2-6F76-6E48-923B-7BCF90F633C8}"/>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517804104"/>
      </p:ext>
    </p:extLst>
  </p:cSld>
  <p:clrMapOvr>
    <a:masterClrMapping/>
  </p:clrMapOvr>
  <mc:AlternateContent xmlns:mc="http://schemas.openxmlformats.org/markup-compatibility/2006">
    <mc:Choice xmlns:p14="http://schemas.microsoft.com/office/powerpoint/2010/main" Requires="p14">
      <p:transition spd="slow" p14:dur="2000" advTm="120806"/>
    </mc:Choice>
    <mc:Fallback>
      <p:transition spd="slow" advTm="12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3" name="Group 112"/>
          <p:cNvGrpSpPr/>
          <p:nvPr/>
        </p:nvGrpSpPr>
        <p:grpSpPr>
          <a:xfrm>
            <a:off x="1673821" y="2119427"/>
            <a:ext cx="7502615" cy="4854461"/>
            <a:chOff x="1673821" y="2119427"/>
            <a:chExt cx="7502615" cy="4854461"/>
          </a:xfrm>
        </p:grpSpPr>
        <p:grpSp>
          <p:nvGrpSpPr>
            <p:cNvPr id="112" name="Group 111"/>
            <p:cNvGrpSpPr/>
            <p:nvPr/>
          </p:nvGrpSpPr>
          <p:grpSpPr>
            <a:xfrm>
              <a:off x="1673821" y="2119427"/>
              <a:ext cx="7502615" cy="3296526"/>
              <a:chOff x="1673821" y="2119427"/>
              <a:chExt cx="7502615" cy="3296526"/>
            </a:xfrm>
          </p:grpSpPr>
          <p:grpSp>
            <p:nvGrpSpPr>
              <p:cNvPr id="110" name="Group 109"/>
              <p:cNvGrpSpPr/>
              <p:nvPr/>
            </p:nvGrpSpPr>
            <p:grpSpPr>
              <a:xfrm>
                <a:off x="1673821" y="2119427"/>
                <a:ext cx="7379003" cy="3296526"/>
                <a:chOff x="1673821" y="2119427"/>
                <a:chExt cx="7379003" cy="3296526"/>
              </a:xfrm>
            </p:grpSpPr>
            <p:grpSp>
              <p:nvGrpSpPr>
                <p:cNvPr id="109" name="Group 108"/>
                <p:cNvGrpSpPr/>
                <p:nvPr/>
              </p:nvGrpSpPr>
              <p:grpSpPr>
                <a:xfrm>
                  <a:off x="1676679" y="2119427"/>
                  <a:ext cx="7341150" cy="3207023"/>
                  <a:chOff x="1676679" y="2119427"/>
                  <a:chExt cx="7341150" cy="3207023"/>
                </a:xfrm>
              </p:grpSpPr>
              <p:sp>
                <p:nvSpPr>
                  <p:cNvPr id="5" name="Freeform 10"/>
                  <p:cNvSpPr>
                    <a:spLocks/>
                  </p:cNvSpPr>
                  <p:nvPr/>
                </p:nvSpPr>
                <p:spPr bwMode="auto">
                  <a:xfrm>
                    <a:off x="1689626" y="2119427"/>
                    <a:ext cx="7328203" cy="3207021"/>
                  </a:xfrm>
                  <a:custGeom>
                    <a:avLst/>
                    <a:gdLst>
                      <a:gd name="T0" fmla="*/ 0 w 2264"/>
                      <a:gd name="T1" fmla="*/ 0 h 1458"/>
                      <a:gd name="T2" fmla="*/ 0 w 2264"/>
                      <a:gd name="T3" fmla="*/ 1339 h 1458"/>
                      <a:gd name="T4" fmla="*/ 0 w 2264"/>
                      <a:gd name="T5" fmla="*/ 1277 h 1458"/>
                      <a:gd name="T6" fmla="*/ 4 w 2264"/>
                      <a:gd name="T7" fmla="*/ 1232 h 1458"/>
                      <a:gd name="T8" fmla="*/ 9 w 2264"/>
                      <a:gd name="T9" fmla="*/ 1191 h 1458"/>
                      <a:gd name="T10" fmla="*/ 9 w 2264"/>
                      <a:gd name="T11" fmla="*/ 1158 h 1458"/>
                      <a:gd name="T12" fmla="*/ 13 w 2264"/>
                      <a:gd name="T13" fmla="*/ 1125 h 1458"/>
                      <a:gd name="T14" fmla="*/ 17 w 2264"/>
                      <a:gd name="T15" fmla="*/ 1088 h 1458"/>
                      <a:gd name="T16" fmla="*/ 21 w 2264"/>
                      <a:gd name="T17" fmla="*/ 1056 h 1458"/>
                      <a:gd name="T18" fmla="*/ 25 w 2264"/>
                      <a:gd name="T19" fmla="*/ 1023 h 1458"/>
                      <a:gd name="T20" fmla="*/ 29 w 2264"/>
                      <a:gd name="T21" fmla="*/ 1010 h 1458"/>
                      <a:gd name="T22" fmla="*/ 33 w 2264"/>
                      <a:gd name="T23" fmla="*/ 986 h 1458"/>
                      <a:gd name="T24" fmla="*/ 41 w 2264"/>
                      <a:gd name="T25" fmla="*/ 945 h 1458"/>
                      <a:gd name="T26" fmla="*/ 45 w 2264"/>
                      <a:gd name="T27" fmla="*/ 932 h 1458"/>
                      <a:gd name="T28" fmla="*/ 54 w 2264"/>
                      <a:gd name="T29" fmla="*/ 895 h 1458"/>
                      <a:gd name="T30" fmla="*/ 62 w 2264"/>
                      <a:gd name="T31" fmla="*/ 879 h 1458"/>
                      <a:gd name="T32" fmla="*/ 70 w 2264"/>
                      <a:gd name="T33" fmla="*/ 858 h 1458"/>
                      <a:gd name="T34" fmla="*/ 78 w 2264"/>
                      <a:gd name="T35" fmla="*/ 834 h 1458"/>
                      <a:gd name="T36" fmla="*/ 91 w 2264"/>
                      <a:gd name="T37" fmla="*/ 801 h 1458"/>
                      <a:gd name="T38" fmla="*/ 103 w 2264"/>
                      <a:gd name="T39" fmla="*/ 780 h 1458"/>
                      <a:gd name="T40" fmla="*/ 115 w 2264"/>
                      <a:gd name="T41" fmla="*/ 760 h 1458"/>
                      <a:gd name="T42" fmla="*/ 124 w 2264"/>
                      <a:gd name="T43" fmla="*/ 743 h 1458"/>
                      <a:gd name="T44" fmla="*/ 136 w 2264"/>
                      <a:gd name="T45" fmla="*/ 723 h 1458"/>
                      <a:gd name="T46" fmla="*/ 148 w 2264"/>
                      <a:gd name="T47" fmla="*/ 710 h 1458"/>
                      <a:gd name="T48" fmla="*/ 161 w 2264"/>
                      <a:gd name="T49" fmla="*/ 694 h 1458"/>
                      <a:gd name="T50" fmla="*/ 169 w 2264"/>
                      <a:gd name="T51" fmla="*/ 682 h 1458"/>
                      <a:gd name="T52" fmla="*/ 181 w 2264"/>
                      <a:gd name="T53" fmla="*/ 669 h 1458"/>
                      <a:gd name="T54" fmla="*/ 193 w 2264"/>
                      <a:gd name="T55" fmla="*/ 657 h 1458"/>
                      <a:gd name="T56" fmla="*/ 230 w 2264"/>
                      <a:gd name="T57" fmla="*/ 624 h 1458"/>
                      <a:gd name="T58" fmla="*/ 234 w 2264"/>
                      <a:gd name="T59" fmla="*/ 620 h 1458"/>
                      <a:gd name="T60" fmla="*/ 271 w 2264"/>
                      <a:gd name="T61" fmla="*/ 587 h 1458"/>
                      <a:gd name="T62" fmla="*/ 276 w 2264"/>
                      <a:gd name="T63" fmla="*/ 587 h 1458"/>
                      <a:gd name="T64" fmla="*/ 296 w 2264"/>
                      <a:gd name="T65" fmla="*/ 571 h 1458"/>
                      <a:gd name="T66" fmla="*/ 411 w 2264"/>
                      <a:gd name="T67" fmla="*/ 509 h 1458"/>
                      <a:gd name="T68" fmla="*/ 551 w 2264"/>
                      <a:gd name="T69" fmla="*/ 456 h 1458"/>
                      <a:gd name="T70" fmla="*/ 691 w 2264"/>
                      <a:gd name="T71" fmla="*/ 419 h 1458"/>
                      <a:gd name="T72" fmla="*/ 830 w 2264"/>
                      <a:gd name="T73" fmla="*/ 390 h 1458"/>
                      <a:gd name="T74" fmla="*/ 970 w 2264"/>
                      <a:gd name="T75" fmla="*/ 365 h 1458"/>
                      <a:gd name="T76" fmla="*/ 1110 w 2264"/>
                      <a:gd name="T77" fmla="*/ 345 h 1458"/>
                      <a:gd name="T78" fmla="*/ 1245 w 2264"/>
                      <a:gd name="T79" fmla="*/ 328 h 1458"/>
                      <a:gd name="T80" fmla="*/ 1385 w 2264"/>
                      <a:gd name="T81" fmla="*/ 312 h 1458"/>
                      <a:gd name="T82" fmla="*/ 1520 w 2264"/>
                      <a:gd name="T83" fmla="*/ 300 h 1458"/>
                      <a:gd name="T84" fmla="*/ 1664 w 2264"/>
                      <a:gd name="T85" fmla="*/ 287 h 1458"/>
                      <a:gd name="T86" fmla="*/ 1800 w 2264"/>
                      <a:gd name="T87" fmla="*/ 279 h 1458"/>
                      <a:gd name="T88" fmla="*/ 1939 w 2264"/>
                      <a:gd name="T89" fmla="*/ 271 h 1458"/>
                      <a:gd name="T90" fmla="*/ 2079 w 2264"/>
                      <a:gd name="T91" fmla="*/ 263 h 1458"/>
                      <a:gd name="T92" fmla="*/ 2215 w 2264"/>
                      <a:gd name="T93" fmla="*/ 254 h 1458"/>
                      <a:gd name="T94" fmla="*/ 2219 w 2264"/>
                      <a:gd name="T95" fmla="*/ 254 h 1458"/>
                      <a:gd name="T96" fmla="*/ 2239 w 2264"/>
                      <a:gd name="T97" fmla="*/ 254 h 1458"/>
                      <a:gd name="T98" fmla="*/ 2243 w 2264"/>
                      <a:gd name="T99" fmla="*/ 250 h 1458"/>
                      <a:gd name="T100" fmla="*/ 2252 w 2264"/>
                      <a:gd name="T101" fmla="*/ 250 h 1458"/>
                      <a:gd name="T102" fmla="*/ 2260 w 2264"/>
                      <a:gd name="T103" fmla="*/ 250 h 1458"/>
                      <a:gd name="T104" fmla="*/ 2260 w 2264"/>
                      <a:gd name="T105" fmla="*/ 250 h 1458"/>
                      <a:gd name="T106" fmla="*/ 2264 w 2264"/>
                      <a:gd name="T107" fmla="*/ 25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4" h="1458">
                        <a:moveTo>
                          <a:pt x="2264" y="250"/>
                        </a:moveTo>
                        <a:lnTo>
                          <a:pt x="2264" y="0"/>
                        </a:lnTo>
                        <a:lnTo>
                          <a:pt x="0" y="0"/>
                        </a:lnTo>
                        <a:lnTo>
                          <a:pt x="0" y="1458"/>
                        </a:lnTo>
                        <a:lnTo>
                          <a:pt x="0" y="1372"/>
                        </a:lnTo>
                        <a:lnTo>
                          <a:pt x="0" y="1339"/>
                        </a:lnTo>
                        <a:lnTo>
                          <a:pt x="0" y="1314"/>
                        </a:lnTo>
                        <a:lnTo>
                          <a:pt x="0" y="1294"/>
                        </a:lnTo>
                        <a:lnTo>
                          <a:pt x="0" y="1277"/>
                        </a:lnTo>
                        <a:lnTo>
                          <a:pt x="4" y="1261"/>
                        </a:lnTo>
                        <a:lnTo>
                          <a:pt x="4" y="1249"/>
                        </a:lnTo>
                        <a:lnTo>
                          <a:pt x="4" y="1232"/>
                        </a:lnTo>
                        <a:lnTo>
                          <a:pt x="4" y="1220"/>
                        </a:lnTo>
                        <a:lnTo>
                          <a:pt x="4" y="1212"/>
                        </a:lnTo>
                        <a:lnTo>
                          <a:pt x="9" y="1191"/>
                        </a:lnTo>
                        <a:lnTo>
                          <a:pt x="9" y="1183"/>
                        </a:lnTo>
                        <a:lnTo>
                          <a:pt x="9" y="1171"/>
                        </a:lnTo>
                        <a:lnTo>
                          <a:pt x="9" y="1158"/>
                        </a:lnTo>
                        <a:lnTo>
                          <a:pt x="9" y="1150"/>
                        </a:lnTo>
                        <a:lnTo>
                          <a:pt x="13" y="1142"/>
                        </a:lnTo>
                        <a:lnTo>
                          <a:pt x="13" y="1125"/>
                        </a:lnTo>
                        <a:lnTo>
                          <a:pt x="17" y="1101"/>
                        </a:lnTo>
                        <a:lnTo>
                          <a:pt x="17" y="1097"/>
                        </a:lnTo>
                        <a:lnTo>
                          <a:pt x="17" y="1088"/>
                        </a:lnTo>
                        <a:lnTo>
                          <a:pt x="17" y="1080"/>
                        </a:lnTo>
                        <a:lnTo>
                          <a:pt x="21" y="1060"/>
                        </a:lnTo>
                        <a:lnTo>
                          <a:pt x="21" y="1056"/>
                        </a:lnTo>
                        <a:lnTo>
                          <a:pt x="21" y="1051"/>
                        </a:lnTo>
                        <a:lnTo>
                          <a:pt x="25" y="1039"/>
                        </a:lnTo>
                        <a:lnTo>
                          <a:pt x="25" y="1023"/>
                        </a:lnTo>
                        <a:lnTo>
                          <a:pt x="25" y="1019"/>
                        </a:lnTo>
                        <a:lnTo>
                          <a:pt x="29" y="1015"/>
                        </a:lnTo>
                        <a:lnTo>
                          <a:pt x="29" y="1010"/>
                        </a:lnTo>
                        <a:lnTo>
                          <a:pt x="33" y="994"/>
                        </a:lnTo>
                        <a:lnTo>
                          <a:pt x="33" y="990"/>
                        </a:lnTo>
                        <a:lnTo>
                          <a:pt x="33" y="986"/>
                        </a:lnTo>
                        <a:lnTo>
                          <a:pt x="33" y="982"/>
                        </a:lnTo>
                        <a:lnTo>
                          <a:pt x="37" y="969"/>
                        </a:lnTo>
                        <a:lnTo>
                          <a:pt x="41" y="945"/>
                        </a:lnTo>
                        <a:lnTo>
                          <a:pt x="45" y="941"/>
                        </a:lnTo>
                        <a:lnTo>
                          <a:pt x="45" y="936"/>
                        </a:lnTo>
                        <a:lnTo>
                          <a:pt x="45" y="932"/>
                        </a:lnTo>
                        <a:lnTo>
                          <a:pt x="50" y="920"/>
                        </a:lnTo>
                        <a:lnTo>
                          <a:pt x="54" y="899"/>
                        </a:lnTo>
                        <a:lnTo>
                          <a:pt x="54" y="895"/>
                        </a:lnTo>
                        <a:lnTo>
                          <a:pt x="58" y="895"/>
                        </a:lnTo>
                        <a:lnTo>
                          <a:pt x="58" y="891"/>
                        </a:lnTo>
                        <a:lnTo>
                          <a:pt x="62" y="879"/>
                        </a:lnTo>
                        <a:lnTo>
                          <a:pt x="66" y="862"/>
                        </a:lnTo>
                        <a:lnTo>
                          <a:pt x="66" y="862"/>
                        </a:lnTo>
                        <a:lnTo>
                          <a:pt x="70" y="858"/>
                        </a:lnTo>
                        <a:lnTo>
                          <a:pt x="70" y="854"/>
                        </a:lnTo>
                        <a:lnTo>
                          <a:pt x="74" y="846"/>
                        </a:lnTo>
                        <a:lnTo>
                          <a:pt x="78" y="834"/>
                        </a:lnTo>
                        <a:lnTo>
                          <a:pt x="91" y="805"/>
                        </a:lnTo>
                        <a:lnTo>
                          <a:pt x="91" y="805"/>
                        </a:lnTo>
                        <a:lnTo>
                          <a:pt x="91" y="801"/>
                        </a:lnTo>
                        <a:lnTo>
                          <a:pt x="95" y="797"/>
                        </a:lnTo>
                        <a:lnTo>
                          <a:pt x="95" y="793"/>
                        </a:lnTo>
                        <a:lnTo>
                          <a:pt x="103" y="780"/>
                        </a:lnTo>
                        <a:lnTo>
                          <a:pt x="115" y="760"/>
                        </a:lnTo>
                        <a:lnTo>
                          <a:pt x="115" y="760"/>
                        </a:lnTo>
                        <a:lnTo>
                          <a:pt x="115" y="760"/>
                        </a:lnTo>
                        <a:lnTo>
                          <a:pt x="115" y="756"/>
                        </a:lnTo>
                        <a:lnTo>
                          <a:pt x="119" y="752"/>
                        </a:lnTo>
                        <a:lnTo>
                          <a:pt x="124" y="743"/>
                        </a:lnTo>
                        <a:lnTo>
                          <a:pt x="136" y="727"/>
                        </a:lnTo>
                        <a:lnTo>
                          <a:pt x="136" y="723"/>
                        </a:lnTo>
                        <a:lnTo>
                          <a:pt x="136" y="723"/>
                        </a:lnTo>
                        <a:lnTo>
                          <a:pt x="140" y="723"/>
                        </a:lnTo>
                        <a:lnTo>
                          <a:pt x="140" y="719"/>
                        </a:lnTo>
                        <a:lnTo>
                          <a:pt x="148" y="710"/>
                        </a:lnTo>
                        <a:lnTo>
                          <a:pt x="156" y="694"/>
                        </a:lnTo>
                        <a:lnTo>
                          <a:pt x="161" y="694"/>
                        </a:lnTo>
                        <a:lnTo>
                          <a:pt x="161" y="694"/>
                        </a:lnTo>
                        <a:lnTo>
                          <a:pt x="161" y="694"/>
                        </a:lnTo>
                        <a:lnTo>
                          <a:pt x="165" y="690"/>
                        </a:lnTo>
                        <a:lnTo>
                          <a:pt x="169" y="682"/>
                        </a:lnTo>
                        <a:lnTo>
                          <a:pt x="181" y="669"/>
                        </a:lnTo>
                        <a:lnTo>
                          <a:pt x="181" y="669"/>
                        </a:lnTo>
                        <a:lnTo>
                          <a:pt x="181" y="669"/>
                        </a:lnTo>
                        <a:lnTo>
                          <a:pt x="185" y="665"/>
                        </a:lnTo>
                        <a:lnTo>
                          <a:pt x="185" y="661"/>
                        </a:lnTo>
                        <a:lnTo>
                          <a:pt x="193" y="657"/>
                        </a:lnTo>
                        <a:lnTo>
                          <a:pt x="206" y="645"/>
                        </a:lnTo>
                        <a:lnTo>
                          <a:pt x="226" y="624"/>
                        </a:lnTo>
                        <a:lnTo>
                          <a:pt x="230" y="624"/>
                        </a:lnTo>
                        <a:lnTo>
                          <a:pt x="230" y="620"/>
                        </a:lnTo>
                        <a:lnTo>
                          <a:pt x="230" y="620"/>
                        </a:lnTo>
                        <a:lnTo>
                          <a:pt x="234" y="620"/>
                        </a:lnTo>
                        <a:lnTo>
                          <a:pt x="239" y="612"/>
                        </a:lnTo>
                        <a:lnTo>
                          <a:pt x="251" y="604"/>
                        </a:lnTo>
                        <a:lnTo>
                          <a:pt x="271" y="587"/>
                        </a:lnTo>
                        <a:lnTo>
                          <a:pt x="276" y="587"/>
                        </a:lnTo>
                        <a:lnTo>
                          <a:pt x="276" y="587"/>
                        </a:lnTo>
                        <a:lnTo>
                          <a:pt x="276" y="587"/>
                        </a:lnTo>
                        <a:lnTo>
                          <a:pt x="280" y="583"/>
                        </a:lnTo>
                        <a:lnTo>
                          <a:pt x="284" y="579"/>
                        </a:lnTo>
                        <a:lnTo>
                          <a:pt x="296" y="571"/>
                        </a:lnTo>
                        <a:lnTo>
                          <a:pt x="321" y="554"/>
                        </a:lnTo>
                        <a:lnTo>
                          <a:pt x="370" y="530"/>
                        </a:lnTo>
                        <a:lnTo>
                          <a:pt x="411" y="509"/>
                        </a:lnTo>
                        <a:lnTo>
                          <a:pt x="460" y="489"/>
                        </a:lnTo>
                        <a:lnTo>
                          <a:pt x="506" y="472"/>
                        </a:lnTo>
                        <a:lnTo>
                          <a:pt x="551" y="456"/>
                        </a:lnTo>
                        <a:lnTo>
                          <a:pt x="596" y="443"/>
                        </a:lnTo>
                        <a:lnTo>
                          <a:pt x="641" y="431"/>
                        </a:lnTo>
                        <a:lnTo>
                          <a:pt x="691" y="419"/>
                        </a:lnTo>
                        <a:lnTo>
                          <a:pt x="740" y="406"/>
                        </a:lnTo>
                        <a:lnTo>
                          <a:pt x="781" y="398"/>
                        </a:lnTo>
                        <a:lnTo>
                          <a:pt x="830" y="390"/>
                        </a:lnTo>
                        <a:lnTo>
                          <a:pt x="875" y="382"/>
                        </a:lnTo>
                        <a:lnTo>
                          <a:pt x="925" y="374"/>
                        </a:lnTo>
                        <a:lnTo>
                          <a:pt x="970" y="365"/>
                        </a:lnTo>
                        <a:lnTo>
                          <a:pt x="1015" y="357"/>
                        </a:lnTo>
                        <a:lnTo>
                          <a:pt x="1064" y="349"/>
                        </a:lnTo>
                        <a:lnTo>
                          <a:pt x="1110" y="345"/>
                        </a:lnTo>
                        <a:lnTo>
                          <a:pt x="1155" y="337"/>
                        </a:lnTo>
                        <a:lnTo>
                          <a:pt x="1200" y="332"/>
                        </a:lnTo>
                        <a:lnTo>
                          <a:pt x="1245" y="328"/>
                        </a:lnTo>
                        <a:lnTo>
                          <a:pt x="1294" y="320"/>
                        </a:lnTo>
                        <a:lnTo>
                          <a:pt x="1340" y="316"/>
                        </a:lnTo>
                        <a:lnTo>
                          <a:pt x="1385" y="312"/>
                        </a:lnTo>
                        <a:lnTo>
                          <a:pt x="1434" y="308"/>
                        </a:lnTo>
                        <a:lnTo>
                          <a:pt x="1479" y="304"/>
                        </a:lnTo>
                        <a:lnTo>
                          <a:pt x="1520" y="300"/>
                        </a:lnTo>
                        <a:lnTo>
                          <a:pt x="1570" y="295"/>
                        </a:lnTo>
                        <a:lnTo>
                          <a:pt x="1615" y="291"/>
                        </a:lnTo>
                        <a:lnTo>
                          <a:pt x="1664" y="287"/>
                        </a:lnTo>
                        <a:lnTo>
                          <a:pt x="1709" y="283"/>
                        </a:lnTo>
                        <a:lnTo>
                          <a:pt x="1750" y="283"/>
                        </a:lnTo>
                        <a:lnTo>
                          <a:pt x="1800" y="279"/>
                        </a:lnTo>
                        <a:lnTo>
                          <a:pt x="1845" y="275"/>
                        </a:lnTo>
                        <a:lnTo>
                          <a:pt x="1894" y="271"/>
                        </a:lnTo>
                        <a:lnTo>
                          <a:pt x="1939" y="271"/>
                        </a:lnTo>
                        <a:lnTo>
                          <a:pt x="1985" y="267"/>
                        </a:lnTo>
                        <a:lnTo>
                          <a:pt x="2034" y="263"/>
                        </a:lnTo>
                        <a:lnTo>
                          <a:pt x="2079" y="263"/>
                        </a:lnTo>
                        <a:lnTo>
                          <a:pt x="2124" y="259"/>
                        </a:lnTo>
                        <a:lnTo>
                          <a:pt x="2170" y="254"/>
                        </a:lnTo>
                        <a:lnTo>
                          <a:pt x="2215" y="254"/>
                        </a:lnTo>
                        <a:lnTo>
                          <a:pt x="2215" y="254"/>
                        </a:lnTo>
                        <a:lnTo>
                          <a:pt x="2215" y="254"/>
                        </a:lnTo>
                        <a:lnTo>
                          <a:pt x="2219" y="254"/>
                        </a:lnTo>
                        <a:lnTo>
                          <a:pt x="2223" y="254"/>
                        </a:lnTo>
                        <a:lnTo>
                          <a:pt x="2227" y="254"/>
                        </a:lnTo>
                        <a:lnTo>
                          <a:pt x="2239" y="254"/>
                        </a:lnTo>
                        <a:lnTo>
                          <a:pt x="2239" y="254"/>
                        </a:lnTo>
                        <a:lnTo>
                          <a:pt x="2239" y="250"/>
                        </a:lnTo>
                        <a:lnTo>
                          <a:pt x="2243" y="250"/>
                        </a:lnTo>
                        <a:lnTo>
                          <a:pt x="2248" y="250"/>
                        </a:lnTo>
                        <a:lnTo>
                          <a:pt x="2252" y="250"/>
                        </a:lnTo>
                        <a:lnTo>
                          <a:pt x="2252" y="250"/>
                        </a:lnTo>
                        <a:lnTo>
                          <a:pt x="2252" y="250"/>
                        </a:lnTo>
                        <a:lnTo>
                          <a:pt x="2256" y="250"/>
                        </a:lnTo>
                        <a:lnTo>
                          <a:pt x="2260" y="250"/>
                        </a:lnTo>
                        <a:lnTo>
                          <a:pt x="2260" y="250"/>
                        </a:lnTo>
                        <a:lnTo>
                          <a:pt x="2260" y="250"/>
                        </a:lnTo>
                        <a:lnTo>
                          <a:pt x="2260" y="250"/>
                        </a:lnTo>
                        <a:lnTo>
                          <a:pt x="2264" y="250"/>
                        </a:lnTo>
                        <a:lnTo>
                          <a:pt x="2264" y="250"/>
                        </a:lnTo>
                        <a:lnTo>
                          <a:pt x="2264" y="250"/>
                        </a:lnTo>
                        <a:close/>
                      </a:path>
                    </a:pathLst>
                  </a:custGeom>
                  <a:solidFill>
                    <a:schemeClr val="accent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3600">
                      <a:solidFill>
                        <a:schemeClr val="accent2">
                          <a:lumMod val="40000"/>
                          <a:lumOff val="60000"/>
                        </a:schemeClr>
                      </a:solidFill>
                    </a:endParaRPr>
                  </a:p>
                </p:txBody>
              </p:sp>
              <p:grpSp>
                <p:nvGrpSpPr>
                  <p:cNvPr id="108" name="Group 107"/>
                  <p:cNvGrpSpPr/>
                  <p:nvPr/>
                </p:nvGrpSpPr>
                <p:grpSpPr>
                  <a:xfrm>
                    <a:off x="1676679" y="2363584"/>
                    <a:ext cx="7328203" cy="2962866"/>
                    <a:chOff x="1676679" y="2363584"/>
                    <a:chExt cx="7328203" cy="2962866"/>
                  </a:xfrm>
                </p:grpSpPr>
                <p:sp>
                  <p:nvSpPr>
                    <p:cNvPr id="6" name="Freeform 7"/>
                    <p:cNvSpPr>
                      <a:spLocks/>
                    </p:cNvSpPr>
                    <p:nvPr/>
                  </p:nvSpPr>
                  <p:spPr bwMode="auto">
                    <a:xfrm>
                      <a:off x="1676679" y="2660529"/>
                      <a:ext cx="7328203" cy="2657120"/>
                    </a:xfrm>
                    <a:custGeom>
                      <a:avLst/>
                      <a:gdLst>
                        <a:gd name="T0" fmla="*/ 0 w 2264"/>
                        <a:gd name="T1" fmla="*/ 1089 h 1208"/>
                        <a:gd name="T2" fmla="*/ 0 w 2264"/>
                        <a:gd name="T3" fmla="*/ 1027 h 1208"/>
                        <a:gd name="T4" fmla="*/ 4 w 2264"/>
                        <a:gd name="T5" fmla="*/ 982 h 1208"/>
                        <a:gd name="T6" fmla="*/ 8 w 2264"/>
                        <a:gd name="T7" fmla="*/ 941 h 1208"/>
                        <a:gd name="T8" fmla="*/ 8 w 2264"/>
                        <a:gd name="T9" fmla="*/ 908 h 1208"/>
                        <a:gd name="T10" fmla="*/ 13 w 2264"/>
                        <a:gd name="T11" fmla="*/ 875 h 1208"/>
                        <a:gd name="T12" fmla="*/ 17 w 2264"/>
                        <a:gd name="T13" fmla="*/ 838 h 1208"/>
                        <a:gd name="T14" fmla="*/ 21 w 2264"/>
                        <a:gd name="T15" fmla="*/ 805 h 1208"/>
                        <a:gd name="T16" fmla="*/ 25 w 2264"/>
                        <a:gd name="T17" fmla="*/ 773 h 1208"/>
                        <a:gd name="T18" fmla="*/ 29 w 2264"/>
                        <a:gd name="T19" fmla="*/ 760 h 1208"/>
                        <a:gd name="T20" fmla="*/ 33 w 2264"/>
                        <a:gd name="T21" fmla="*/ 736 h 1208"/>
                        <a:gd name="T22" fmla="*/ 41 w 2264"/>
                        <a:gd name="T23" fmla="*/ 695 h 1208"/>
                        <a:gd name="T24" fmla="*/ 45 w 2264"/>
                        <a:gd name="T25" fmla="*/ 682 h 1208"/>
                        <a:gd name="T26" fmla="*/ 54 w 2264"/>
                        <a:gd name="T27" fmla="*/ 645 h 1208"/>
                        <a:gd name="T28" fmla="*/ 62 w 2264"/>
                        <a:gd name="T29" fmla="*/ 629 h 1208"/>
                        <a:gd name="T30" fmla="*/ 70 w 2264"/>
                        <a:gd name="T31" fmla="*/ 608 h 1208"/>
                        <a:gd name="T32" fmla="*/ 78 w 2264"/>
                        <a:gd name="T33" fmla="*/ 584 h 1208"/>
                        <a:gd name="T34" fmla="*/ 91 w 2264"/>
                        <a:gd name="T35" fmla="*/ 551 h 1208"/>
                        <a:gd name="T36" fmla="*/ 103 w 2264"/>
                        <a:gd name="T37" fmla="*/ 530 h 1208"/>
                        <a:gd name="T38" fmla="*/ 115 w 2264"/>
                        <a:gd name="T39" fmla="*/ 510 h 1208"/>
                        <a:gd name="T40" fmla="*/ 123 w 2264"/>
                        <a:gd name="T41" fmla="*/ 493 h 1208"/>
                        <a:gd name="T42" fmla="*/ 136 w 2264"/>
                        <a:gd name="T43" fmla="*/ 473 h 1208"/>
                        <a:gd name="T44" fmla="*/ 148 w 2264"/>
                        <a:gd name="T45" fmla="*/ 460 h 1208"/>
                        <a:gd name="T46" fmla="*/ 160 w 2264"/>
                        <a:gd name="T47" fmla="*/ 444 h 1208"/>
                        <a:gd name="T48" fmla="*/ 169 w 2264"/>
                        <a:gd name="T49" fmla="*/ 432 h 1208"/>
                        <a:gd name="T50" fmla="*/ 181 w 2264"/>
                        <a:gd name="T51" fmla="*/ 419 h 1208"/>
                        <a:gd name="T52" fmla="*/ 193 w 2264"/>
                        <a:gd name="T53" fmla="*/ 407 h 1208"/>
                        <a:gd name="T54" fmla="*/ 230 w 2264"/>
                        <a:gd name="T55" fmla="*/ 374 h 1208"/>
                        <a:gd name="T56" fmla="*/ 234 w 2264"/>
                        <a:gd name="T57" fmla="*/ 370 h 1208"/>
                        <a:gd name="T58" fmla="*/ 271 w 2264"/>
                        <a:gd name="T59" fmla="*/ 337 h 1208"/>
                        <a:gd name="T60" fmla="*/ 275 w 2264"/>
                        <a:gd name="T61" fmla="*/ 337 h 1208"/>
                        <a:gd name="T62" fmla="*/ 296 w 2264"/>
                        <a:gd name="T63" fmla="*/ 321 h 1208"/>
                        <a:gd name="T64" fmla="*/ 411 w 2264"/>
                        <a:gd name="T65" fmla="*/ 259 h 1208"/>
                        <a:gd name="T66" fmla="*/ 551 w 2264"/>
                        <a:gd name="T67" fmla="*/ 206 h 1208"/>
                        <a:gd name="T68" fmla="*/ 690 w 2264"/>
                        <a:gd name="T69" fmla="*/ 169 h 1208"/>
                        <a:gd name="T70" fmla="*/ 830 w 2264"/>
                        <a:gd name="T71" fmla="*/ 140 h 1208"/>
                        <a:gd name="T72" fmla="*/ 970 w 2264"/>
                        <a:gd name="T73" fmla="*/ 115 h 1208"/>
                        <a:gd name="T74" fmla="*/ 1109 w 2264"/>
                        <a:gd name="T75" fmla="*/ 95 h 1208"/>
                        <a:gd name="T76" fmla="*/ 1245 w 2264"/>
                        <a:gd name="T77" fmla="*/ 78 h 1208"/>
                        <a:gd name="T78" fmla="*/ 1385 w 2264"/>
                        <a:gd name="T79" fmla="*/ 62 h 1208"/>
                        <a:gd name="T80" fmla="*/ 1520 w 2264"/>
                        <a:gd name="T81" fmla="*/ 49 h 1208"/>
                        <a:gd name="T82" fmla="*/ 1664 w 2264"/>
                        <a:gd name="T83" fmla="*/ 37 h 1208"/>
                        <a:gd name="T84" fmla="*/ 1800 w 2264"/>
                        <a:gd name="T85" fmla="*/ 29 h 1208"/>
                        <a:gd name="T86" fmla="*/ 1939 w 2264"/>
                        <a:gd name="T87" fmla="*/ 21 h 1208"/>
                        <a:gd name="T88" fmla="*/ 2079 w 2264"/>
                        <a:gd name="T89" fmla="*/ 13 h 1208"/>
                        <a:gd name="T90" fmla="*/ 2215 w 2264"/>
                        <a:gd name="T91" fmla="*/ 4 h 1208"/>
                        <a:gd name="T92" fmla="*/ 2219 w 2264"/>
                        <a:gd name="T93" fmla="*/ 4 h 1208"/>
                        <a:gd name="T94" fmla="*/ 2239 w 2264"/>
                        <a:gd name="T95" fmla="*/ 4 h 1208"/>
                        <a:gd name="T96" fmla="*/ 2243 w 2264"/>
                        <a:gd name="T97" fmla="*/ 0 h 1208"/>
                        <a:gd name="T98" fmla="*/ 2252 w 2264"/>
                        <a:gd name="T99" fmla="*/ 0 h 1208"/>
                        <a:gd name="T100" fmla="*/ 2260 w 2264"/>
                        <a:gd name="T101" fmla="*/ 0 h 1208"/>
                        <a:gd name="T102" fmla="*/ 2260 w 2264"/>
                        <a:gd name="T103" fmla="*/ 0 h 1208"/>
                        <a:gd name="T104" fmla="*/ 2264 w 2264"/>
                        <a:gd name="T105"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64" h="1208">
                          <a:moveTo>
                            <a:pt x="0" y="1208"/>
                          </a:moveTo>
                          <a:lnTo>
                            <a:pt x="0" y="1122"/>
                          </a:lnTo>
                          <a:lnTo>
                            <a:pt x="0" y="1089"/>
                          </a:lnTo>
                          <a:lnTo>
                            <a:pt x="0" y="1064"/>
                          </a:lnTo>
                          <a:lnTo>
                            <a:pt x="0" y="1044"/>
                          </a:lnTo>
                          <a:lnTo>
                            <a:pt x="0" y="1027"/>
                          </a:lnTo>
                          <a:lnTo>
                            <a:pt x="4" y="1011"/>
                          </a:lnTo>
                          <a:lnTo>
                            <a:pt x="4" y="999"/>
                          </a:lnTo>
                          <a:lnTo>
                            <a:pt x="4" y="982"/>
                          </a:lnTo>
                          <a:lnTo>
                            <a:pt x="4" y="970"/>
                          </a:lnTo>
                          <a:lnTo>
                            <a:pt x="4" y="962"/>
                          </a:lnTo>
                          <a:lnTo>
                            <a:pt x="8" y="941"/>
                          </a:lnTo>
                          <a:lnTo>
                            <a:pt x="8" y="933"/>
                          </a:lnTo>
                          <a:lnTo>
                            <a:pt x="8" y="921"/>
                          </a:lnTo>
                          <a:lnTo>
                            <a:pt x="8" y="908"/>
                          </a:lnTo>
                          <a:lnTo>
                            <a:pt x="8" y="900"/>
                          </a:lnTo>
                          <a:lnTo>
                            <a:pt x="13" y="892"/>
                          </a:lnTo>
                          <a:lnTo>
                            <a:pt x="13" y="875"/>
                          </a:lnTo>
                          <a:lnTo>
                            <a:pt x="17" y="851"/>
                          </a:lnTo>
                          <a:lnTo>
                            <a:pt x="17" y="847"/>
                          </a:lnTo>
                          <a:lnTo>
                            <a:pt x="17" y="838"/>
                          </a:lnTo>
                          <a:lnTo>
                            <a:pt x="17" y="830"/>
                          </a:lnTo>
                          <a:lnTo>
                            <a:pt x="21" y="810"/>
                          </a:lnTo>
                          <a:lnTo>
                            <a:pt x="21" y="805"/>
                          </a:lnTo>
                          <a:lnTo>
                            <a:pt x="21" y="801"/>
                          </a:lnTo>
                          <a:lnTo>
                            <a:pt x="25" y="789"/>
                          </a:lnTo>
                          <a:lnTo>
                            <a:pt x="25" y="773"/>
                          </a:lnTo>
                          <a:lnTo>
                            <a:pt x="25" y="769"/>
                          </a:lnTo>
                          <a:lnTo>
                            <a:pt x="29" y="764"/>
                          </a:lnTo>
                          <a:lnTo>
                            <a:pt x="29" y="760"/>
                          </a:lnTo>
                          <a:lnTo>
                            <a:pt x="33" y="744"/>
                          </a:lnTo>
                          <a:lnTo>
                            <a:pt x="33" y="740"/>
                          </a:lnTo>
                          <a:lnTo>
                            <a:pt x="33" y="736"/>
                          </a:lnTo>
                          <a:lnTo>
                            <a:pt x="33" y="732"/>
                          </a:lnTo>
                          <a:lnTo>
                            <a:pt x="37" y="719"/>
                          </a:lnTo>
                          <a:lnTo>
                            <a:pt x="41" y="695"/>
                          </a:lnTo>
                          <a:lnTo>
                            <a:pt x="45" y="690"/>
                          </a:lnTo>
                          <a:lnTo>
                            <a:pt x="45" y="686"/>
                          </a:lnTo>
                          <a:lnTo>
                            <a:pt x="45" y="682"/>
                          </a:lnTo>
                          <a:lnTo>
                            <a:pt x="49" y="670"/>
                          </a:lnTo>
                          <a:lnTo>
                            <a:pt x="54" y="649"/>
                          </a:lnTo>
                          <a:lnTo>
                            <a:pt x="54" y="645"/>
                          </a:lnTo>
                          <a:lnTo>
                            <a:pt x="58" y="645"/>
                          </a:lnTo>
                          <a:lnTo>
                            <a:pt x="58" y="641"/>
                          </a:lnTo>
                          <a:lnTo>
                            <a:pt x="62" y="629"/>
                          </a:lnTo>
                          <a:lnTo>
                            <a:pt x="66" y="612"/>
                          </a:lnTo>
                          <a:lnTo>
                            <a:pt x="66" y="612"/>
                          </a:lnTo>
                          <a:lnTo>
                            <a:pt x="70" y="608"/>
                          </a:lnTo>
                          <a:lnTo>
                            <a:pt x="70" y="604"/>
                          </a:lnTo>
                          <a:lnTo>
                            <a:pt x="74" y="596"/>
                          </a:lnTo>
                          <a:lnTo>
                            <a:pt x="78" y="584"/>
                          </a:lnTo>
                          <a:lnTo>
                            <a:pt x="91" y="555"/>
                          </a:lnTo>
                          <a:lnTo>
                            <a:pt x="91" y="555"/>
                          </a:lnTo>
                          <a:lnTo>
                            <a:pt x="91" y="551"/>
                          </a:lnTo>
                          <a:lnTo>
                            <a:pt x="95" y="547"/>
                          </a:lnTo>
                          <a:lnTo>
                            <a:pt x="95" y="543"/>
                          </a:lnTo>
                          <a:lnTo>
                            <a:pt x="103" y="530"/>
                          </a:lnTo>
                          <a:lnTo>
                            <a:pt x="115" y="510"/>
                          </a:lnTo>
                          <a:lnTo>
                            <a:pt x="115" y="510"/>
                          </a:lnTo>
                          <a:lnTo>
                            <a:pt x="115" y="510"/>
                          </a:lnTo>
                          <a:lnTo>
                            <a:pt x="115" y="506"/>
                          </a:lnTo>
                          <a:lnTo>
                            <a:pt x="119" y="501"/>
                          </a:lnTo>
                          <a:lnTo>
                            <a:pt x="123" y="493"/>
                          </a:lnTo>
                          <a:lnTo>
                            <a:pt x="136" y="477"/>
                          </a:lnTo>
                          <a:lnTo>
                            <a:pt x="136" y="473"/>
                          </a:lnTo>
                          <a:lnTo>
                            <a:pt x="136" y="473"/>
                          </a:lnTo>
                          <a:lnTo>
                            <a:pt x="140" y="473"/>
                          </a:lnTo>
                          <a:lnTo>
                            <a:pt x="140" y="469"/>
                          </a:lnTo>
                          <a:lnTo>
                            <a:pt x="148" y="460"/>
                          </a:lnTo>
                          <a:lnTo>
                            <a:pt x="156" y="444"/>
                          </a:lnTo>
                          <a:lnTo>
                            <a:pt x="160" y="444"/>
                          </a:lnTo>
                          <a:lnTo>
                            <a:pt x="160" y="444"/>
                          </a:lnTo>
                          <a:lnTo>
                            <a:pt x="160" y="444"/>
                          </a:lnTo>
                          <a:lnTo>
                            <a:pt x="165" y="440"/>
                          </a:lnTo>
                          <a:lnTo>
                            <a:pt x="169" y="432"/>
                          </a:lnTo>
                          <a:lnTo>
                            <a:pt x="181" y="419"/>
                          </a:lnTo>
                          <a:lnTo>
                            <a:pt x="181" y="419"/>
                          </a:lnTo>
                          <a:lnTo>
                            <a:pt x="181" y="419"/>
                          </a:lnTo>
                          <a:lnTo>
                            <a:pt x="185" y="415"/>
                          </a:lnTo>
                          <a:lnTo>
                            <a:pt x="185" y="411"/>
                          </a:lnTo>
                          <a:lnTo>
                            <a:pt x="193" y="407"/>
                          </a:lnTo>
                          <a:lnTo>
                            <a:pt x="206" y="395"/>
                          </a:lnTo>
                          <a:lnTo>
                            <a:pt x="226" y="374"/>
                          </a:lnTo>
                          <a:lnTo>
                            <a:pt x="230" y="374"/>
                          </a:lnTo>
                          <a:lnTo>
                            <a:pt x="230" y="370"/>
                          </a:lnTo>
                          <a:lnTo>
                            <a:pt x="230" y="370"/>
                          </a:lnTo>
                          <a:lnTo>
                            <a:pt x="234" y="370"/>
                          </a:lnTo>
                          <a:lnTo>
                            <a:pt x="238" y="362"/>
                          </a:lnTo>
                          <a:lnTo>
                            <a:pt x="251" y="354"/>
                          </a:lnTo>
                          <a:lnTo>
                            <a:pt x="271" y="337"/>
                          </a:lnTo>
                          <a:lnTo>
                            <a:pt x="275" y="337"/>
                          </a:lnTo>
                          <a:lnTo>
                            <a:pt x="275" y="337"/>
                          </a:lnTo>
                          <a:lnTo>
                            <a:pt x="275" y="337"/>
                          </a:lnTo>
                          <a:lnTo>
                            <a:pt x="280" y="333"/>
                          </a:lnTo>
                          <a:lnTo>
                            <a:pt x="284" y="329"/>
                          </a:lnTo>
                          <a:lnTo>
                            <a:pt x="296" y="321"/>
                          </a:lnTo>
                          <a:lnTo>
                            <a:pt x="321" y="304"/>
                          </a:lnTo>
                          <a:lnTo>
                            <a:pt x="370" y="280"/>
                          </a:lnTo>
                          <a:lnTo>
                            <a:pt x="411" y="259"/>
                          </a:lnTo>
                          <a:lnTo>
                            <a:pt x="460" y="238"/>
                          </a:lnTo>
                          <a:lnTo>
                            <a:pt x="506" y="222"/>
                          </a:lnTo>
                          <a:lnTo>
                            <a:pt x="551" y="206"/>
                          </a:lnTo>
                          <a:lnTo>
                            <a:pt x="596" y="193"/>
                          </a:lnTo>
                          <a:lnTo>
                            <a:pt x="641" y="181"/>
                          </a:lnTo>
                          <a:lnTo>
                            <a:pt x="690" y="169"/>
                          </a:lnTo>
                          <a:lnTo>
                            <a:pt x="740" y="156"/>
                          </a:lnTo>
                          <a:lnTo>
                            <a:pt x="781" y="148"/>
                          </a:lnTo>
                          <a:lnTo>
                            <a:pt x="830" y="140"/>
                          </a:lnTo>
                          <a:lnTo>
                            <a:pt x="875" y="132"/>
                          </a:lnTo>
                          <a:lnTo>
                            <a:pt x="925" y="123"/>
                          </a:lnTo>
                          <a:lnTo>
                            <a:pt x="970" y="115"/>
                          </a:lnTo>
                          <a:lnTo>
                            <a:pt x="1015" y="107"/>
                          </a:lnTo>
                          <a:lnTo>
                            <a:pt x="1064" y="99"/>
                          </a:lnTo>
                          <a:lnTo>
                            <a:pt x="1109" y="95"/>
                          </a:lnTo>
                          <a:lnTo>
                            <a:pt x="1155" y="86"/>
                          </a:lnTo>
                          <a:lnTo>
                            <a:pt x="1200" y="82"/>
                          </a:lnTo>
                          <a:lnTo>
                            <a:pt x="1245" y="78"/>
                          </a:lnTo>
                          <a:lnTo>
                            <a:pt x="1294" y="70"/>
                          </a:lnTo>
                          <a:lnTo>
                            <a:pt x="1340" y="66"/>
                          </a:lnTo>
                          <a:lnTo>
                            <a:pt x="1385" y="62"/>
                          </a:lnTo>
                          <a:lnTo>
                            <a:pt x="1434" y="58"/>
                          </a:lnTo>
                          <a:lnTo>
                            <a:pt x="1479" y="54"/>
                          </a:lnTo>
                          <a:lnTo>
                            <a:pt x="1520" y="49"/>
                          </a:lnTo>
                          <a:lnTo>
                            <a:pt x="1570" y="45"/>
                          </a:lnTo>
                          <a:lnTo>
                            <a:pt x="1615" y="41"/>
                          </a:lnTo>
                          <a:lnTo>
                            <a:pt x="1664" y="37"/>
                          </a:lnTo>
                          <a:lnTo>
                            <a:pt x="1709" y="33"/>
                          </a:lnTo>
                          <a:lnTo>
                            <a:pt x="1750" y="33"/>
                          </a:lnTo>
                          <a:lnTo>
                            <a:pt x="1800" y="29"/>
                          </a:lnTo>
                          <a:lnTo>
                            <a:pt x="1845" y="25"/>
                          </a:lnTo>
                          <a:lnTo>
                            <a:pt x="1894" y="21"/>
                          </a:lnTo>
                          <a:lnTo>
                            <a:pt x="1939" y="21"/>
                          </a:lnTo>
                          <a:lnTo>
                            <a:pt x="1985" y="17"/>
                          </a:lnTo>
                          <a:lnTo>
                            <a:pt x="2034" y="13"/>
                          </a:lnTo>
                          <a:lnTo>
                            <a:pt x="2079" y="13"/>
                          </a:lnTo>
                          <a:lnTo>
                            <a:pt x="2124" y="8"/>
                          </a:lnTo>
                          <a:lnTo>
                            <a:pt x="2169" y="4"/>
                          </a:lnTo>
                          <a:lnTo>
                            <a:pt x="2215" y="4"/>
                          </a:lnTo>
                          <a:lnTo>
                            <a:pt x="2215" y="4"/>
                          </a:lnTo>
                          <a:lnTo>
                            <a:pt x="2215" y="4"/>
                          </a:lnTo>
                          <a:lnTo>
                            <a:pt x="2219" y="4"/>
                          </a:lnTo>
                          <a:lnTo>
                            <a:pt x="2223" y="4"/>
                          </a:lnTo>
                          <a:lnTo>
                            <a:pt x="2227" y="4"/>
                          </a:lnTo>
                          <a:lnTo>
                            <a:pt x="2239" y="4"/>
                          </a:lnTo>
                          <a:lnTo>
                            <a:pt x="2239" y="4"/>
                          </a:lnTo>
                          <a:lnTo>
                            <a:pt x="2239" y="0"/>
                          </a:lnTo>
                          <a:lnTo>
                            <a:pt x="2243" y="0"/>
                          </a:lnTo>
                          <a:lnTo>
                            <a:pt x="2247" y="0"/>
                          </a:lnTo>
                          <a:lnTo>
                            <a:pt x="2252" y="0"/>
                          </a:lnTo>
                          <a:lnTo>
                            <a:pt x="2252" y="0"/>
                          </a:lnTo>
                          <a:lnTo>
                            <a:pt x="2252" y="0"/>
                          </a:lnTo>
                          <a:lnTo>
                            <a:pt x="2256" y="0"/>
                          </a:lnTo>
                          <a:lnTo>
                            <a:pt x="2260" y="0"/>
                          </a:lnTo>
                          <a:lnTo>
                            <a:pt x="2260" y="0"/>
                          </a:lnTo>
                          <a:lnTo>
                            <a:pt x="2260" y="0"/>
                          </a:lnTo>
                          <a:lnTo>
                            <a:pt x="2260" y="0"/>
                          </a:lnTo>
                          <a:lnTo>
                            <a:pt x="2264" y="0"/>
                          </a:lnTo>
                          <a:lnTo>
                            <a:pt x="2264" y="0"/>
                          </a:lnTo>
                          <a:lnTo>
                            <a:pt x="2264" y="0"/>
                          </a:lnTo>
                          <a:lnTo>
                            <a:pt x="2264" y="0"/>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p>
                  </p:txBody>
                </p:sp>
                <p:sp>
                  <p:nvSpPr>
                    <p:cNvPr id="72" name="Freeform 8"/>
                    <p:cNvSpPr>
                      <a:spLocks/>
                    </p:cNvSpPr>
                    <p:nvPr/>
                  </p:nvSpPr>
                  <p:spPr bwMode="auto">
                    <a:xfrm>
                      <a:off x="1676679" y="2363584"/>
                      <a:ext cx="7328203" cy="2962866"/>
                    </a:xfrm>
                    <a:custGeom>
                      <a:avLst/>
                      <a:gdLst>
                        <a:gd name="T0" fmla="*/ 0 w 2264"/>
                        <a:gd name="T1" fmla="*/ 1302 h 1347"/>
                        <a:gd name="T2" fmla="*/ 0 w 2264"/>
                        <a:gd name="T3" fmla="*/ 1261 h 1347"/>
                        <a:gd name="T4" fmla="*/ 4 w 2264"/>
                        <a:gd name="T5" fmla="*/ 1224 h 1347"/>
                        <a:gd name="T6" fmla="*/ 8 w 2264"/>
                        <a:gd name="T7" fmla="*/ 1166 h 1347"/>
                        <a:gd name="T8" fmla="*/ 13 w 2264"/>
                        <a:gd name="T9" fmla="*/ 1138 h 1347"/>
                        <a:gd name="T10" fmla="*/ 21 w 2264"/>
                        <a:gd name="T11" fmla="*/ 1064 h 1347"/>
                        <a:gd name="T12" fmla="*/ 25 w 2264"/>
                        <a:gd name="T13" fmla="*/ 1031 h 1347"/>
                        <a:gd name="T14" fmla="*/ 33 w 2264"/>
                        <a:gd name="T15" fmla="*/ 986 h 1347"/>
                        <a:gd name="T16" fmla="*/ 41 w 2264"/>
                        <a:gd name="T17" fmla="*/ 932 h 1347"/>
                        <a:gd name="T18" fmla="*/ 45 w 2264"/>
                        <a:gd name="T19" fmla="*/ 916 h 1347"/>
                        <a:gd name="T20" fmla="*/ 54 w 2264"/>
                        <a:gd name="T21" fmla="*/ 871 h 1347"/>
                        <a:gd name="T22" fmla="*/ 62 w 2264"/>
                        <a:gd name="T23" fmla="*/ 850 h 1347"/>
                        <a:gd name="T24" fmla="*/ 70 w 2264"/>
                        <a:gd name="T25" fmla="*/ 821 h 1347"/>
                        <a:gd name="T26" fmla="*/ 78 w 2264"/>
                        <a:gd name="T27" fmla="*/ 780 h 1347"/>
                        <a:gd name="T28" fmla="*/ 91 w 2264"/>
                        <a:gd name="T29" fmla="*/ 739 h 1347"/>
                        <a:gd name="T30" fmla="*/ 103 w 2264"/>
                        <a:gd name="T31" fmla="*/ 706 h 1347"/>
                        <a:gd name="T32" fmla="*/ 115 w 2264"/>
                        <a:gd name="T33" fmla="*/ 673 h 1347"/>
                        <a:gd name="T34" fmla="*/ 123 w 2264"/>
                        <a:gd name="T35" fmla="*/ 649 h 1347"/>
                        <a:gd name="T36" fmla="*/ 136 w 2264"/>
                        <a:gd name="T37" fmla="*/ 620 h 1347"/>
                        <a:gd name="T38" fmla="*/ 148 w 2264"/>
                        <a:gd name="T39" fmla="*/ 599 h 1347"/>
                        <a:gd name="T40" fmla="*/ 160 w 2264"/>
                        <a:gd name="T41" fmla="*/ 575 h 1347"/>
                        <a:gd name="T42" fmla="*/ 169 w 2264"/>
                        <a:gd name="T43" fmla="*/ 558 h 1347"/>
                        <a:gd name="T44" fmla="*/ 181 w 2264"/>
                        <a:gd name="T45" fmla="*/ 534 h 1347"/>
                        <a:gd name="T46" fmla="*/ 193 w 2264"/>
                        <a:gd name="T47" fmla="*/ 517 h 1347"/>
                        <a:gd name="T48" fmla="*/ 230 w 2264"/>
                        <a:gd name="T49" fmla="*/ 464 h 1347"/>
                        <a:gd name="T50" fmla="*/ 234 w 2264"/>
                        <a:gd name="T51" fmla="*/ 460 h 1347"/>
                        <a:gd name="T52" fmla="*/ 271 w 2264"/>
                        <a:gd name="T53" fmla="*/ 410 h 1347"/>
                        <a:gd name="T54" fmla="*/ 275 w 2264"/>
                        <a:gd name="T55" fmla="*/ 406 h 1347"/>
                        <a:gd name="T56" fmla="*/ 296 w 2264"/>
                        <a:gd name="T57" fmla="*/ 386 h 1347"/>
                        <a:gd name="T58" fmla="*/ 321 w 2264"/>
                        <a:gd name="T59" fmla="*/ 361 h 1347"/>
                        <a:gd name="T60" fmla="*/ 333 w 2264"/>
                        <a:gd name="T61" fmla="*/ 353 h 1347"/>
                        <a:gd name="T62" fmla="*/ 411 w 2264"/>
                        <a:gd name="T63" fmla="*/ 295 h 1347"/>
                        <a:gd name="T64" fmla="*/ 551 w 2264"/>
                        <a:gd name="T65" fmla="*/ 221 h 1347"/>
                        <a:gd name="T66" fmla="*/ 690 w 2264"/>
                        <a:gd name="T67" fmla="*/ 172 h 1347"/>
                        <a:gd name="T68" fmla="*/ 830 w 2264"/>
                        <a:gd name="T69" fmla="*/ 135 h 1347"/>
                        <a:gd name="T70" fmla="*/ 970 w 2264"/>
                        <a:gd name="T71" fmla="*/ 106 h 1347"/>
                        <a:gd name="T72" fmla="*/ 1109 w 2264"/>
                        <a:gd name="T73" fmla="*/ 86 h 1347"/>
                        <a:gd name="T74" fmla="*/ 1245 w 2264"/>
                        <a:gd name="T75" fmla="*/ 69 h 1347"/>
                        <a:gd name="T76" fmla="*/ 1385 w 2264"/>
                        <a:gd name="T77" fmla="*/ 53 h 1347"/>
                        <a:gd name="T78" fmla="*/ 1520 w 2264"/>
                        <a:gd name="T79" fmla="*/ 41 h 1347"/>
                        <a:gd name="T80" fmla="*/ 1664 w 2264"/>
                        <a:gd name="T81" fmla="*/ 32 h 1347"/>
                        <a:gd name="T82" fmla="*/ 1800 w 2264"/>
                        <a:gd name="T83" fmla="*/ 24 h 1347"/>
                        <a:gd name="T84" fmla="*/ 1939 w 2264"/>
                        <a:gd name="T85" fmla="*/ 16 h 1347"/>
                        <a:gd name="T86" fmla="*/ 2079 w 2264"/>
                        <a:gd name="T87" fmla="*/ 8 h 1347"/>
                        <a:gd name="T88" fmla="*/ 2215 w 2264"/>
                        <a:gd name="T89" fmla="*/ 4 h 1347"/>
                        <a:gd name="T90" fmla="*/ 2219 w 2264"/>
                        <a:gd name="T91" fmla="*/ 4 h 1347"/>
                        <a:gd name="T92" fmla="*/ 2239 w 2264"/>
                        <a:gd name="T93" fmla="*/ 0 h 1347"/>
                        <a:gd name="T94" fmla="*/ 2243 w 2264"/>
                        <a:gd name="T95" fmla="*/ 0 h 1347"/>
                        <a:gd name="T96" fmla="*/ 2252 w 2264"/>
                        <a:gd name="T97" fmla="*/ 0 h 1347"/>
                        <a:gd name="T98" fmla="*/ 2260 w 2264"/>
                        <a:gd name="T99" fmla="*/ 0 h 1347"/>
                        <a:gd name="T100" fmla="*/ 2260 w 2264"/>
                        <a:gd name="T101" fmla="*/ 0 h 1347"/>
                        <a:gd name="T102" fmla="*/ 2264 w 2264"/>
                        <a:gd name="T103"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4" h="1347">
                          <a:moveTo>
                            <a:pt x="0" y="1347"/>
                          </a:moveTo>
                          <a:lnTo>
                            <a:pt x="0" y="1318"/>
                          </a:lnTo>
                          <a:lnTo>
                            <a:pt x="0" y="1302"/>
                          </a:lnTo>
                          <a:lnTo>
                            <a:pt x="0" y="1286"/>
                          </a:lnTo>
                          <a:lnTo>
                            <a:pt x="0" y="1273"/>
                          </a:lnTo>
                          <a:lnTo>
                            <a:pt x="0" y="1261"/>
                          </a:lnTo>
                          <a:lnTo>
                            <a:pt x="4" y="1253"/>
                          </a:lnTo>
                          <a:lnTo>
                            <a:pt x="4" y="1232"/>
                          </a:lnTo>
                          <a:lnTo>
                            <a:pt x="4" y="1224"/>
                          </a:lnTo>
                          <a:lnTo>
                            <a:pt x="4" y="1212"/>
                          </a:lnTo>
                          <a:lnTo>
                            <a:pt x="8" y="1195"/>
                          </a:lnTo>
                          <a:lnTo>
                            <a:pt x="8" y="1166"/>
                          </a:lnTo>
                          <a:lnTo>
                            <a:pt x="8" y="1158"/>
                          </a:lnTo>
                          <a:lnTo>
                            <a:pt x="13" y="1154"/>
                          </a:lnTo>
                          <a:lnTo>
                            <a:pt x="13" y="1138"/>
                          </a:lnTo>
                          <a:lnTo>
                            <a:pt x="17" y="1113"/>
                          </a:lnTo>
                          <a:lnTo>
                            <a:pt x="21" y="1068"/>
                          </a:lnTo>
                          <a:lnTo>
                            <a:pt x="21" y="1064"/>
                          </a:lnTo>
                          <a:lnTo>
                            <a:pt x="21" y="1060"/>
                          </a:lnTo>
                          <a:lnTo>
                            <a:pt x="25" y="1047"/>
                          </a:lnTo>
                          <a:lnTo>
                            <a:pt x="25" y="1031"/>
                          </a:lnTo>
                          <a:lnTo>
                            <a:pt x="33" y="994"/>
                          </a:lnTo>
                          <a:lnTo>
                            <a:pt x="33" y="990"/>
                          </a:lnTo>
                          <a:lnTo>
                            <a:pt x="33" y="986"/>
                          </a:lnTo>
                          <a:lnTo>
                            <a:pt x="33" y="977"/>
                          </a:lnTo>
                          <a:lnTo>
                            <a:pt x="37" y="961"/>
                          </a:lnTo>
                          <a:lnTo>
                            <a:pt x="41" y="932"/>
                          </a:lnTo>
                          <a:lnTo>
                            <a:pt x="45" y="928"/>
                          </a:lnTo>
                          <a:lnTo>
                            <a:pt x="45" y="924"/>
                          </a:lnTo>
                          <a:lnTo>
                            <a:pt x="45" y="916"/>
                          </a:lnTo>
                          <a:lnTo>
                            <a:pt x="49" y="904"/>
                          </a:lnTo>
                          <a:lnTo>
                            <a:pt x="54" y="875"/>
                          </a:lnTo>
                          <a:lnTo>
                            <a:pt x="54" y="871"/>
                          </a:lnTo>
                          <a:lnTo>
                            <a:pt x="58" y="867"/>
                          </a:lnTo>
                          <a:lnTo>
                            <a:pt x="58" y="862"/>
                          </a:lnTo>
                          <a:lnTo>
                            <a:pt x="62" y="850"/>
                          </a:lnTo>
                          <a:lnTo>
                            <a:pt x="66" y="825"/>
                          </a:lnTo>
                          <a:lnTo>
                            <a:pt x="66" y="821"/>
                          </a:lnTo>
                          <a:lnTo>
                            <a:pt x="70" y="821"/>
                          </a:lnTo>
                          <a:lnTo>
                            <a:pt x="70" y="813"/>
                          </a:lnTo>
                          <a:lnTo>
                            <a:pt x="74" y="801"/>
                          </a:lnTo>
                          <a:lnTo>
                            <a:pt x="78" y="780"/>
                          </a:lnTo>
                          <a:lnTo>
                            <a:pt x="91" y="743"/>
                          </a:lnTo>
                          <a:lnTo>
                            <a:pt x="91" y="739"/>
                          </a:lnTo>
                          <a:lnTo>
                            <a:pt x="91" y="739"/>
                          </a:lnTo>
                          <a:lnTo>
                            <a:pt x="95" y="731"/>
                          </a:lnTo>
                          <a:lnTo>
                            <a:pt x="95" y="723"/>
                          </a:lnTo>
                          <a:lnTo>
                            <a:pt x="103" y="706"/>
                          </a:lnTo>
                          <a:lnTo>
                            <a:pt x="115" y="678"/>
                          </a:lnTo>
                          <a:lnTo>
                            <a:pt x="115" y="678"/>
                          </a:lnTo>
                          <a:lnTo>
                            <a:pt x="115" y="673"/>
                          </a:lnTo>
                          <a:lnTo>
                            <a:pt x="115" y="669"/>
                          </a:lnTo>
                          <a:lnTo>
                            <a:pt x="119" y="665"/>
                          </a:lnTo>
                          <a:lnTo>
                            <a:pt x="123" y="649"/>
                          </a:lnTo>
                          <a:lnTo>
                            <a:pt x="136" y="624"/>
                          </a:lnTo>
                          <a:lnTo>
                            <a:pt x="136" y="620"/>
                          </a:lnTo>
                          <a:lnTo>
                            <a:pt x="136" y="620"/>
                          </a:lnTo>
                          <a:lnTo>
                            <a:pt x="140" y="616"/>
                          </a:lnTo>
                          <a:lnTo>
                            <a:pt x="140" y="612"/>
                          </a:lnTo>
                          <a:lnTo>
                            <a:pt x="148" y="599"/>
                          </a:lnTo>
                          <a:lnTo>
                            <a:pt x="156" y="579"/>
                          </a:lnTo>
                          <a:lnTo>
                            <a:pt x="160" y="575"/>
                          </a:lnTo>
                          <a:lnTo>
                            <a:pt x="160" y="575"/>
                          </a:lnTo>
                          <a:lnTo>
                            <a:pt x="160" y="571"/>
                          </a:lnTo>
                          <a:lnTo>
                            <a:pt x="165" y="567"/>
                          </a:lnTo>
                          <a:lnTo>
                            <a:pt x="169" y="558"/>
                          </a:lnTo>
                          <a:lnTo>
                            <a:pt x="181" y="538"/>
                          </a:lnTo>
                          <a:lnTo>
                            <a:pt x="181" y="538"/>
                          </a:lnTo>
                          <a:lnTo>
                            <a:pt x="181" y="534"/>
                          </a:lnTo>
                          <a:lnTo>
                            <a:pt x="185" y="534"/>
                          </a:lnTo>
                          <a:lnTo>
                            <a:pt x="185" y="526"/>
                          </a:lnTo>
                          <a:lnTo>
                            <a:pt x="193" y="517"/>
                          </a:lnTo>
                          <a:lnTo>
                            <a:pt x="206" y="501"/>
                          </a:lnTo>
                          <a:lnTo>
                            <a:pt x="226" y="464"/>
                          </a:lnTo>
                          <a:lnTo>
                            <a:pt x="230" y="464"/>
                          </a:lnTo>
                          <a:lnTo>
                            <a:pt x="230" y="464"/>
                          </a:lnTo>
                          <a:lnTo>
                            <a:pt x="230" y="460"/>
                          </a:lnTo>
                          <a:lnTo>
                            <a:pt x="234" y="460"/>
                          </a:lnTo>
                          <a:lnTo>
                            <a:pt x="238" y="452"/>
                          </a:lnTo>
                          <a:lnTo>
                            <a:pt x="251" y="435"/>
                          </a:lnTo>
                          <a:lnTo>
                            <a:pt x="271" y="410"/>
                          </a:lnTo>
                          <a:lnTo>
                            <a:pt x="275" y="410"/>
                          </a:lnTo>
                          <a:lnTo>
                            <a:pt x="275" y="410"/>
                          </a:lnTo>
                          <a:lnTo>
                            <a:pt x="275" y="406"/>
                          </a:lnTo>
                          <a:lnTo>
                            <a:pt x="280" y="406"/>
                          </a:lnTo>
                          <a:lnTo>
                            <a:pt x="284" y="398"/>
                          </a:lnTo>
                          <a:lnTo>
                            <a:pt x="296" y="386"/>
                          </a:lnTo>
                          <a:lnTo>
                            <a:pt x="321" y="365"/>
                          </a:lnTo>
                          <a:lnTo>
                            <a:pt x="321" y="365"/>
                          </a:lnTo>
                          <a:lnTo>
                            <a:pt x="321" y="361"/>
                          </a:lnTo>
                          <a:lnTo>
                            <a:pt x="325" y="361"/>
                          </a:lnTo>
                          <a:lnTo>
                            <a:pt x="329" y="357"/>
                          </a:lnTo>
                          <a:lnTo>
                            <a:pt x="333" y="353"/>
                          </a:lnTo>
                          <a:lnTo>
                            <a:pt x="345" y="345"/>
                          </a:lnTo>
                          <a:lnTo>
                            <a:pt x="370" y="324"/>
                          </a:lnTo>
                          <a:lnTo>
                            <a:pt x="411" y="295"/>
                          </a:lnTo>
                          <a:lnTo>
                            <a:pt x="460" y="267"/>
                          </a:lnTo>
                          <a:lnTo>
                            <a:pt x="506" y="242"/>
                          </a:lnTo>
                          <a:lnTo>
                            <a:pt x="551" y="221"/>
                          </a:lnTo>
                          <a:lnTo>
                            <a:pt x="596" y="201"/>
                          </a:lnTo>
                          <a:lnTo>
                            <a:pt x="641" y="189"/>
                          </a:lnTo>
                          <a:lnTo>
                            <a:pt x="690" y="172"/>
                          </a:lnTo>
                          <a:lnTo>
                            <a:pt x="740" y="156"/>
                          </a:lnTo>
                          <a:lnTo>
                            <a:pt x="781" y="148"/>
                          </a:lnTo>
                          <a:lnTo>
                            <a:pt x="830" y="135"/>
                          </a:lnTo>
                          <a:lnTo>
                            <a:pt x="875" y="127"/>
                          </a:lnTo>
                          <a:lnTo>
                            <a:pt x="925" y="115"/>
                          </a:lnTo>
                          <a:lnTo>
                            <a:pt x="970" y="106"/>
                          </a:lnTo>
                          <a:lnTo>
                            <a:pt x="1015" y="98"/>
                          </a:lnTo>
                          <a:lnTo>
                            <a:pt x="1064" y="90"/>
                          </a:lnTo>
                          <a:lnTo>
                            <a:pt x="1109" y="86"/>
                          </a:lnTo>
                          <a:lnTo>
                            <a:pt x="1155" y="78"/>
                          </a:lnTo>
                          <a:lnTo>
                            <a:pt x="1200" y="74"/>
                          </a:lnTo>
                          <a:lnTo>
                            <a:pt x="1245" y="69"/>
                          </a:lnTo>
                          <a:lnTo>
                            <a:pt x="1294" y="61"/>
                          </a:lnTo>
                          <a:lnTo>
                            <a:pt x="1340" y="57"/>
                          </a:lnTo>
                          <a:lnTo>
                            <a:pt x="1385" y="53"/>
                          </a:lnTo>
                          <a:lnTo>
                            <a:pt x="1434" y="49"/>
                          </a:lnTo>
                          <a:lnTo>
                            <a:pt x="1479" y="45"/>
                          </a:lnTo>
                          <a:lnTo>
                            <a:pt x="1520" y="41"/>
                          </a:lnTo>
                          <a:lnTo>
                            <a:pt x="1570" y="37"/>
                          </a:lnTo>
                          <a:lnTo>
                            <a:pt x="1615" y="32"/>
                          </a:lnTo>
                          <a:lnTo>
                            <a:pt x="1664" y="32"/>
                          </a:lnTo>
                          <a:lnTo>
                            <a:pt x="1709" y="28"/>
                          </a:lnTo>
                          <a:lnTo>
                            <a:pt x="1750" y="24"/>
                          </a:lnTo>
                          <a:lnTo>
                            <a:pt x="1800" y="24"/>
                          </a:lnTo>
                          <a:lnTo>
                            <a:pt x="1845" y="20"/>
                          </a:lnTo>
                          <a:lnTo>
                            <a:pt x="1894" y="16"/>
                          </a:lnTo>
                          <a:lnTo>
                            <a:pt x="1939" y="16"/>
                          </a:lnTo>
                          <a:lnTo>
                            <a:pt x="1985" y="12"/>
                          </a:lnTo>
                          <a:lnTo>
                            <a:pt x="2034" y="8"/>
                          </a:lnTo>
                          <a:lnTo>
                            <a:pt x="2079" y="8"/>
                          </a:lnTo>
                          <a:lnTo>
                            <a:pt x="2124" y="4"/>
                          </a:lnTo>
                          <a:lnTo>
                            <a:pt x="2169" y="4"/>
                          </a:lnTo>
                          <a:lnTo>
                            <a:pt x="2215" y="4"/>
                          </a:lnTo>
                          <a:lnTo>
                            <a:pt x="2215" y="4"/>
                          </a:lnTo>
                          <a:lnTo>
                            <a:pt x="2215" y="4"/>
                          </a:lnTo>
                          <a:lnTo>
                            <a:pt x="2219" y="4"/>
                          </a:lnTo>
                          <a:lnTo>
                            <a:pt x="2223" y="0"/>
                          </a:lnTo>
                          <a:lnTo>
                            <a:pt x="2227" y="0"/>
                          </a:lnTo>
                          <a:lnTo>
                            <a:pt x="2239" y="0"/>
                          </a:lnTo>
                          <a:lnTo>
                            <a:pt x="2239" y="0"/>
                          </a:lnTo>
                          <a:lnTo>
                            <a:pt x="2239" y="0"/>
                          </a:lnTo>
                          <a:lnTo>
                            <a:pt x="2243" y="0"/>
                          </a:lnTo>
                          <a:lnTo>
                            <a:pt x="2247" y="0"/>
                          </a:lnTo>
                          <a:lnTo>
                            <a:pt x="2252" y="0"/>
                          </a:lnTo>
                          <a:lnTo>
                            <a:pt x="2252" y="0"/>
                          </a:lnTo>
                          <a:lnTo>
                            <a:pt x="2252" y="0"/>
                          </a:lnTo>
                          <a:lnTo>
                            <a:pt x="2256" y="0"/>
                          </a:lnTo>
                          <a:lnTo>
                            <a:pt x="2260" y="0"/>
                          </a:lnTo>
                          <a:lnTo>
                            <a:pt x="2260" y="0"/>
                          </a:lnTo>
                          <a:lnTo>
                            <a:pt x="2260" y="0"/>
                          </a:lnTo>
                          <a:lnTo>
                            <a:pt x="2260" y="0"/>
                          </a:lnTo>
                          <a:lnTo>
                            <a:pt x="2264" y="0"/>
                          </a:lnTo>
                          <a:lnTo>
                            <a:pt x="2264" y="0"/>
                          </a:lnTo>
                          <a:lnTo>
                            <a:pt x="2264" y="0"/>
                          </a:lnTo>
                          <a:lnTo>
                            <a:pt x="2264" y="0"/>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p>
                  </p:txBody>
                </p:sp>
              </p:grpSp>
            </p:grpSp>
            <p:grpSp>
              <p:nvGrpSpPr>
                <p:cNvPr id="103" name="Group 102"/>
                <p:cNvGrpSpPr/>
                <p:nvPr/>
              </p:nvGrpSpPr>
              <p:grpSpPr>
                <a:xfrm>
                  <a:off x="1673821" y="2261723"/>
                  <a:ext cx="7379003" cy="3154230"/>
                  <a:chOff x="1676679" y="2172218"/>
                  <a:chExt cx="7379003" cy="3154230"/>
                </a:xfrm>
              </p:grpSpPr>
              <p:sp>
                <p:nvSpPr>
                  <p:cNvPr id="104" name="Freeform 12"/>
                  <p:cNvSpPr>
                    <a:spLocks/>
                  </p:cNvSpPr>
                  <p:nvPr/>
                </p:nvSpPr>
                <p:spPr bwMode="auto">
                  <a:xfrm>
                    <a:off x="1727479" y="2571629"/>
                    <a:ext cx="7328203" cy="2657120"/>
                  </a:xfrm>
                  <a:custGeom>
                    <a:avLst/>
                    <a:gdLst>
                      <a:gd name="T0" fmla="*/ 0 w 2264"/>
                      <a:gd name="T1" fmla="*/ 1089 h 1208"/>
                      <a:gd name="T2" fmla="*/ 0 w 2264"/>
                      <a:gd name="T3" fmla="*/ 1027 h 1208"/>
                      <a:gd name="T4" fmla="*/ 4 w 2264"/>
                      <a:gd name="T5" fmla="*/ 982 h 1208"/>
                      <a:gd name="T6" fmla="*/ 8 w 2264"/>
                      <a:gd name="T7" fmla="*/ 941 h 1208"/>
                      <a:gd name="T8" fmla="*/ 8 w 2264"/>
                      <a:gd name="T9" fmla="*/ 908 h 1208"/>
                      <a:gd name="T10" fmla="*/ 13 w 2264"/>
                      <a:gd name="T11" fmla="*/ 875 h 1208"/>
                      <a:gd name="T12" fmla="*/ 17 w 2264"/>
                      <a:gd name="T13" fmla="*/ 838 h 1208"/>
                      <a:gd name="T14" fmla="*/ 21 w 2264"/>
                      <a:gd name="T15" fmla="*/ 805 h 1208"/>
                      <a:gd name="T16" fmla="*/ 25 w 2264"/>
                      <a:gd name="T17" fmla="*/ 773 h 1208"/>
                      <a:gd name="T18" fmla="*/ 29 w 2264"/>
                      <a:gd name="T19" fmla="*/ 760 h 1208"/>
                      <a:gd name="T20" fmla="*/ 33 w 2264"/>
                      <a:gd name="T21" fmla="*/ 736 h 1208"/>
                      <a:gd name="T22" fmla="*/ 41 w 2264"/>
                      <a:gd name="T23" fmla="*/ 695 h 1208"/>
                      <a:gd name="T24" fmla="*/ 45 w 2264"/>
                      <a:gd name="T25" fmla="*/ 682 h 1208"/>
                      <a:gd name="T26" fmla="*/ 54 w 2264"/>
                      <a:gd name="T27" fmla="*/ 645 h 1208"/>
                      <a:gd name="T28" fmla="*/ 62 w 2264"/>
                      <a:gd name="T29" fmla="*/ 629 h 1208"/>
                      <a:gd name="T30" fmla="*/ 70 w 2264"/>
                      <a:gd name="T31" fmla="*/ 608 h 1208"/>
                      <a:gd name="T32" fmla="*/ 78 w 2264"/>
                      <a:gd name="T33" fmla="*/ 584 h 1208"/>
                      <a:gd name="T34" fmla="*/ 91 w 2264"/>
                      <a:gd name="T35" fmla="*/ 551 h 1208"/>
                      <a:gd name="T36" fmla="*/ 103 w 2264"/>
                      <a:gd name="T37" fmla="*/ 530 h 1208"/>
                      <a:gd name="T38" fmla="*/ 115 w 2264"/>
                      <a:gd name="T39" fmla="*/ 510 h 1208"/>
                      <a:gd name="T40" fmla="*/ 123 w 2264"/>
                      <a:gd name="T41" fmla="*/ 493 h 1208"/>
                      <a:gd name="T42" fmla="*/ 136 w 2264"/>
                      <a:gd name="T43" fmla="*/ 473 h 1208"/>
                      <a:gd name="T44" fmla="*/ 148 w 2264"/>
                      <a:gd name="T45" fmla="*/ 460 h 1208"/>
                      <a:gd name="T46" fmla="*/ 160 w 2264"/>
                      <a:gd name="T47" fmla="*/ 444 h 1208"/>
                      <a:gd name="T48" fmla="*/ 169 w 2264"/>
                      <a:gd name="T49" fmla="*/ 432 h 1208"/>
                      <a:gd name="T50" fmla="*/ 181 w 2264"/>
                      <a:gd name="T51" fmla="*/ 419 h 1208"/>
                      <a:gd name="T52" fmla="*/ 193 w 2264"/>
                      <a:gd name="T53" fmla="*/ 407 h 1208"/>
                      <a:gd name="T54" fmla="*/ 230 w 2264"/>
                      <a:gd name="T55" fmla="*/ 374 h 1208"/>
                      <a:gd name="T56" fmla="*/ 234 w 2264"/>
                      <a:gd name="T57" fmla="*/ 370 h 1208"/>
                      <a:gd name="T58" fmla="*/ 271 w 2264"/>
                      <a:gd name="T59" fmla="*/ 337 h 1208"/>
                      <a:gd name="T60" fmla="*/ 275 w 2264"/>
                      <a:gd name="T61" fmla="*/ 337 h 1208"/>
                      <a:gd name="T62" fmla="*/ 296 w 2264"/>
                      <a:gd name="T63" fmla="*/ 321 h 1208"/>
                      <a:gd name="T64" fmla="*/ 411 w 2264"/>
                      <a:gd name="T65" fmla="*/ 259 h 1208"/>
                      <a:gd name="T66" fmla="*/ 551 w 2264"/>
                      <a:gd name="T67" fmla="*/ 206 h 1208"/>
                      <a:gd name="T68" fmla="*/ 690 w 2264"/>
                      <a:gd name="T69" fmla="*/ 169 h 1208"/>
                      <a:gd name="T70" fmla="*/ 830 w 2264"/>
                      <a:gd name="T71" fmla="*/ 140 h 1208"/>
                      <a:gd name="T72" fmla="*/ 970 w 2264"/>
                      <a:gd name="T73" fmla="*/ 115 h 1208"/>
                      <a:gd name="T74" fmla="*/ 1109 w 2264"/>
                      <a:gd name="T75" fmla="*/ 95 h 1208"/>
                      <a:gd name="T76" fmla="*/ 1245 w 2264"/>
                      <a:gd name="T77" fmla="*/ 78 h 1208"/>
                      <a:gd name="T78" fmla="*/ 1385 w 2264"/>
                      <a:gd name="T79" fmla="*/ 62 h 1208"/>
                      <a:gd name="T80" fmla="*/ 1520 w 2264"/>
                      <a:gd name="T81" fmla="*/ 49 h 1208"/>
                      <a:gd name="T82" fmla="*/ 1664 w 2264"/>
                      <a:gd name="T83" fmla="*/ 37 h 1208"/>
                      <a:gd name="T84" fmla="*/ 1800 w 2264"/>
                      <a:gd name="T85" fmla="*/ 29 h 1208"/>
                      <a:gd name="T86" fmla="*/ 1939 w 2264"/>
                      <a:gd name="T87" fmla="*/ 21 h 1208"/>
                      <a:gd name="T88" fmla="*/ 2079 w 2264"/>
                      <a:gd name="T89" fmla="*/ 13 h 1208"/>
                      <a:gd name="T90" fmla="*/ 2215 w 2264"/>
                      <a:gd name="T91" fmla="*/ 4 h 1208"/>
                      <a:gd name="T92" fmla="*/ 2219 w 2264"/>
                      <a:gd name="T93" fmla="*/ 4 h 1208"/>
                      <a:gd name="T94" fmla="*/ 2239 w 2264"/>
                      <a:gd name="T95" fmla="*/ 4 h 1208"/>
                      <a:gd name="T96" fmla="*/ 2243 w 2264"/>
                      <a:gd name="T97" fmla="*/ 0 h 1208"/>
                      <a:gd name="T98" fmla="*/ 2252 w 2264"/>
                      <a:gd name="T99" fmla="*/ 0 h 1208"/>
                      <a:gd name="T100" fmla="*/ 2260 w 2264"/>
                      <a:gd name="T101" fmla="*/ 0 h 1208"/>
                      <a:gd name="T102" fmla="*/ 2260 w 2264"/>
                      <a:gd name="T103" fmla="*/ 0 h 1208"/>
                      <a:gd name="T104" fmla="*/ 2264 w 2264"/>
                      <a:gd name="T105" fmla="*/ 0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64" h="1208">
                        <a:moveTo>
                          <a:pt x="0" y="1208"/>
                        </a:moveTo>
                        <a:lnTo>
                          <a:pt x="0" y="1122"/>
                        </a:lnTo>
                        <a:lnTo>
                          <a:pt x="0" y="1089"/>
                        </a:lnTo>
                        <a:lnTo>
                          <a:pt x="0" y="1064"/>
                        </a:lnTo>
                        <a:lnTo>
                          <a:pt x="0" y="1044"/>
                        </a:lnTo>
                        <a:lnTo>
                          <a:pt x="0" y="1027"/>
                        </a:lnTo>
                        <a:lnTo>
                          <a:pt x="4" y="1011"/>
                        </a:lnTo>
                        <a:lnTo>
                          <a:pt x="4" y="999"/>
                        </a:lnTo>
                        <a:lnTo>
                          <a:pt x="4" y="982"/>
                        </a:lnTo>
                        <a:lnTo>
                          <a:pt x="4" y="970"/>
                        </a:lnTo>
                        <a:lnTo>
                          <a:pt x="4" y="962"/>
                        </a:lnTo>
                        <a:lnTo>
                          <a:pt x="8" y="941"/>
                        </a:lnTo>
                        <a:lnTo>
                          <a:pt x="8" y="933"/>
                        </a:lnTo>
                        <a:lnTo>
                          <a:pt x="8" y="921"/>
                        </a:lnTo>
                        <a:lnTo>
                          <a:pt x="8" y="908"/>
                        </a:lnTo>
                        <a:lnTo>
                          <a:pt x="8" y="900"/>
                        </a:lnTo>
                        <a:lnTo>
                          <a:pt x="13" y="892"/>
                        </a:lnTo>
                        <a:lnTo>
                          <a:pt x="13" y="875"/>
                        </a:lnTo>
                        <a:lnTo>
                          <a:pt x="17" y="851"/>
                        </a:lnTo>
                        <a:lnTo>
                          <a:pt x="17" y="847"/>
                        </a:lnTo>
                        <a:lnTo>
                          <a:pt x="17" y="838"/>
                        </a:lnTo>
                        <a:lnTo>
                          <a:pt x="17" y="830"/>
                        </a:lnTo>
                        <a:lnTo>
                          <a:pt x="21" y="810"/>
                        </a:lnTo>
                        <a:lnTo>
                          <a:pt x="21" y="805"/>
                        </a:lnTo>
                        <a:lnTo>
                          <a:pt x="21" y="801"/>
                        </a:lnTo>
                        <a:lnTo>
                          <a:pt x="25" y="789"/>
                        </a:lnTo>
                        <a:lnTo>
                          <a:pt x="25" y="773"/>
                        </a:lnTo>
                        <a:lnTo>
                          <a:pt x="25" y="769"/>
                        </a:lnTo>
                        <a:lnTo>
                          <a:pt x="29" y="764"/>
                        </a:lnTo>
                        <a:lnTo>
                          <a:pt x="29" y="760"/>
                        </a:lnTo>
                        <a:lnTo>
                          <a:pt x="33" y="744"/>
                        </a:lnTo>
                        <a:lnTo>
                          <a:pt x="33" y="740"/>
                        </a:lnTo>
                        <a:lnTo>
                          <a:pt x="33" y="736"/>
                        </a:lnTo>
                        <a:lnTo>
                          <a:pt x="33" y="732"/>
                        </a:lnTo>
                        <a:lnTo>
                          <a:pt x="37" y="719"/>
                        </a:lnTo>
                        <a:lnTo>
                          <a:pt x="41" y="695"/>
                        </a:lnTo>
                        <a:lnTo>
                          <a:pt x="45" y="690"/>
                        </a:lnTo>
                        <a:lnTo>
                          <a:pt x="45" y="686"/>
                        </a:lnTo>
                        <a:lnTo>
                          <a:pt x="45" y="682"/>
                        </a:lnTo>
                        <a:lnTo>
                          <a:pt x="49" y="670"/>
                        </a:lnTo>
                        <a:lnTo>
                          <a:pt x="54" y="649"/>
                        </a:lnTo>
                        <a:lnTo>
                          <a:pt x="54" y="645"/>
                        </a:lnTo>
                        <a:lnTo>
                          <a:pt x="58" y="645"/>
                        </a:lnTo>
                        <a:lnTo>
                          <a:pt x="58" y="641"/>
                        </a:lnTo>
                        <a:lnTo>
                          <a:pt x="62" y="629"/>
                        </a:lnTo>
                        <a:lnTo>
                          <a:pt x="66" y="612"/>
                        </a:lnTo>
                        <a:lnTo>
                          <a:pt x="66" y="612"/>
                        </a:lnTo>
                        <a:lnTo>
                          <a:pt x="70" y="608"/>
                        </a:lnTo>
                        <a:lnTo>
                          <a:pt x="70" y="604"/>
                        </a:lnTo>
                        <a:lnTo>
                          <a:pt x="74" y="596"/>
                        </a:lnTo>
                        <a:lnTo>
                          <a:pt x="78" y="584"/>
                        </a:lnTo>
                        <a:lnTo>
                          <a:pt x="91" y="555"/>
                        </a:lnTo>
                        <a:lnTo>
                          <a:pt x="91" y="555"/>
                        </a:lnTo>
                        <a:lnTo>
                          <a:pt x="91" y="551"/>
                        </a:lnTo>
                        <a:lnTo>
                          <a:pt x="95" y="547"/>
                        </a:lnTo>
                        <a:lnTo>
                          <a:pt x="95" y="543"/>
                        </a:lnTo>
                        <a:lnTo>
                          <a:pt x="103" y="530"/>
                        </a:lnTo>
                        <a:lnTo>
                          <a:pt x="115" y="510"/>
                        </a:lnTo>
                        <a:lnTo>
                          <a:pt x="115" y="510"/>
                        </a:lnTo>
                        <a:lnTo>
                          <a:pt x="115" y="510"/>
                        </a:lnTo>
                        <a:lnTo>
                          <a:pt x="115" y="506"/>
                        </a:lnTo>
                        <a:lnTo>
                          <a:pt x="119" y="501"/>
                        </a:lnTo>
                        <a:lnTo>
                          <a:pt x="123" y="493"/>
                        </a:lnTo>
                        <a:lnTo>
                          <a:pt x="136" y="477"/>
                        </a:lnTo>
                        <a:lnTo>
                          <a:pt x="136" y="473"/>
                        </a:lnTo>
                        <a:lnTo>
                          <a:pt x="136" y="473"/>
                        </a:lnTo>
                        <a:lnTo>
                          <a:pt x="140" y="473"/>
                        </a:lnTo>
                        <a:lnTo>
                          <a:pt x="140" y="469"/>
                        </a:lnTo>
                        <a:lnTo>
                          <a:pt x="148" y="460"/>
                        </a:lnTo>
                        <a:lnTo>
                          <a:pt x="156" y="444"/>
                        </a:lnTo>
                        <a:lnTo>
                          <a:pt x="160" y="444"/>
                        </a:lnTo>
                        <a:lnTo>
                          <a:pt x="160" y="444"/>
                        </a:lnTo>
                        <a:lnTo>
                          <a:pt x="160" y="444"/>
                        </a:lnTo>
                        <a:lnTo>
                          <a:pt x="165" y="440"/>
                        </a:lnTo>
                        <a:lnTo>
                          <a:pt x="169" y="432"/>
                        </a:lnTo>
                        <a:lnTo>
                          <a:pt x="181" y="419"/>
                        </a:lnTo>
                        <a:lnTo>
                          <a:pt x="181" y="419"/>
                        </a:lnTo>
                        <a:lnTo>
                          <a:pt x="181" y="419"/>
                        </a:lnTo>
                        <a:lnTo>
                          <a:pt x="185" y="415"/>
                        </a:lnTo>
                        <a:lnTo>
                          <a:pt x="185" y="411"/>
                        </a:lnTo>
                        <a:lnTo>
                          <a:pt x="193" y="407"/>
                        </a:lnTo>
                        <a:lnTo>
                          <a:pt x="206" y="395"/>
                        </a:lnTo>
                        <a:lnTo>
                          <a:pt x="226" y="374"/>
                        </a:lnTo>
                        <a:lnTo>
                          <a:pt x="230" y="374"/>
                        </a:lnTo>
                        <a:lnTo>
                          <a:pt x="230" y="370"/>
                        </a:lnTo>
                        <a:lnTo>
                          <a:pt x="230" y="370"/>
                        </a:lnTo>
                        <a:lnTo>
                          <a:pt x="234" y="370"/>
                        </a:lnTo>
                        <a:lnTo>
                          <a:pt x="238" y="362"/>
                        </a:lnTo>
                        <a:lnTo>
                          <a:pt x="251" y="354"/>
                        </a:lnTo>
                        <a:lnTo>
                          <a:pt x="271" y="337"/>
                        </a:lnTo>
                        <a:lnTo>
                          <a:pt x="275" y="337"/>
                        </a:lnTo>
                        <a:lnTo>
                          <a:pt x="275" y="337"/>
                        </a:lnTo>
                        <a:lnTo>
                          <a:pt x="275" y="337"/>
                        </a:lnTo>
                        <a:lnTo>
                          <a:pt x="280" y="333"/>
                        </a:lnTo>
                        <a:lnTo>
                          <a:pt x="284" y="329"/>
                        </a:lnTo>
                        <a:lnTo>
                          <a:pt x="296" y="321"/>
                        </a:lnTo>
                        <a:lnTo>
                          <a:pt x="321" y="304"/>
                        </a:lnTo>
                        <a:lnTo>
                          <a:pt x="370" y="280"/>
                        </a:lnTo>
                        <a:lnTo>
                          <a:pt x="411" y="259"/>
                        </a:lnTo>
                        <a:lnTo>
                          <a:pt x="460" y="238"/>
                        </a:lnTo>
                        <a:lnTo>
                          <a:pt x="506" y="222"/>
                        </a:lnTo>
                        <a:lnTo>
                          <a:pt x="551" y="206"/>
                        </a:lnTo>
                        <a:lnTo>
                          <a:pt x="596" y="193"/>
                        </a:lnTo>
                        <a:lnTo>
                          <a:pt x="641" y="181"/>
                        </a:lnTo>
                        <a:lnTo>
                          <a:pt x="690" y="169"/>
                        </a:lnTo>
                        <a:lnTo>
                          <a:pt x="740" y="156"/>
                        </a:lnTo>
                        <a:lnTo>
                          <a:pt x="781" y="148"/>
                        </a:lnTo>
                        <a:lnTo>
                          <a:pt x="830" y="140"/>
                        </a:lnTo>
                        <a:lnTo>
                          <a:pt x="875" y="132"/>
                        </a:lnTo>
                        <a:lnTo>
                          <a:pt x="925" y="123"/>
                        </a:lnTo>
                        <a:lnTo>
                          <a:pt x="970" y="115"/>
                        </a:lnTo>
                        <a:lnTo>
                          <a:pt x="1015" y="107"/>
                        </a:lnTo>
                        <a:lnTo>
                          <a:pt x="1064" y="99"/>
                        </a:lnTo>
                        <a:lnTo>
                          <a:pt x="1109" y="95"/>
                        </a:lnTo>
                        <a:lnTo>
                          <a:pt x="1155" y="86"/>
                        </a:lnTo>
                        <a:lnTo>
                          <a:pt x="1200" y="82"/>
                        </a:lnTo>
                        <a:lnTo>
                          <a:pt x="1245" y="78"/>
                        </a:lnTo>
                        <a:lnTo>
                          <a:pt x="1294" y="70"/>
                        </a:lnTo>
                        <a:lnTo>
                          <a:pt x="1340" y="66"/>
                        </a:lnTo>
                        <a:lnTo>
                          <a:pt x="1385" y="62"/>
                        </a:lnTo>
                        <a:lnTo>
                          <a:pt x="1434" y="58"/>
                        </a:lnTo>
                        <a:lnTo>
                          <a:pt x="1479" y="54"/>
                        </a:lnTo>
                        <a:lnTo>
                          <a:pt x="1520" y="49"/>
                        </a:lnTo>
                        <a:lnTo>
                          <a:pt x="1570" y="45"/>
                        </a:lnTo>
                        <a:lnTo>
                          <a:pt x="1615" y="41"/>
                        </a:lnTo>
                        <a:lnTo>
                          <a:pt x="1664" y="37"/>
                        </a:lnTo>
                        <a:lnTo>
                          <a:pt x="1709" y="33"/>
                        </a:lnTo>
                        <a:lnTo>
                          <a:pt x="1750" y="33"/>
                        </a:lnTo>
                        <a:lnTo>
                          <a:pt x="1800" y="29"/>
                        </a:lnTo>
                        <a:lnTo>
                          <a:pt x="1845" y="25"/>
                        </a:lnTo>
                        <a:lnTo>
                          <a:pt x="1894" y="21"/>
                        </a:lnTo>
                        <a:lnTo>
                          <a:pt x="1939" y="21"/>
                        </a:lnTo>
                        <a:lnTo>
                          <a:pt x="1985" y="17"/>
                        </a:lnTo>
                        <a:lnTo>
                          <a:pt x="2034" y="13"/>
                        </a:lnTo>
                        <a:lnTo>
                          <a:pt x="2079" y="13"/>
                        </a:lnTo>
                        <a:lnTo>
                          <a:pt x="2124" y="8"/>
                        </a:lnTo>
                        <a:lnTo>
                          <a:pt x="2169" y="4"/>
                        </a:lnTo>
                        <a:lnTo>
                          <a:pt x="2215" y="4"/>
                        </a:lnTo>
                        <a:lnTo>
                          <a:pt x="2215" y="4"/>
                        </a:lnTo>
                        <a:lnTo>
                          <a:pt x="2215" y="4"/>
                        </a:lnTo>
                        <a:lnTo>
                          <a:pt x="2219" y="4"/>
                        </a:lnTo>
                        <a:lnTo>
                          <a:pt x="2223" y="4"/>
                        </a:lnTo>
                        <a:lnTo>
                          <a:pt x="2227" y="4"/>
                        </a:lnTo>
                        <a:lnTo>
                          <a:pt x="2239" y="4"/>
                        </a:lnTo>
                        <a:lnTo>
                          <a:pt x="2239" y="4"/>
                        </a:lnTo>
                        <a:lnTo>
                          <a:pt x="2239" y="0"/>
                        </a:lnTo>
                        <a:lnTo>
                          <a:pt x="2243" y="0"/>
                        </a:lnTo>
                        <a:lnTo>
                          <a:pt x="2247" y="0"/>
                        </a:lnTo>
                        <a:lnTo>
                          <a:pt x="2252" y="0"/>
                        </a:lnTo>
                        <a:lnTo>
                          <a:pt x="2252" y="0"/>
                        </a:lnTo>
                        <a:lnTo>
                          <a:pt x="2252" y="0"/>
                        </a:lnTo>
                        <a:lnTo>
                          <a:pt x="2256" y="0"/>
                        </a:lnTo>
                        <a:lnTo>
                          <a:pt x="2260" y="0"/>
                        </a:lnTo>
                        <a:lnTo>
                          <a:pt x="2260" y="0"/>
                        </a:lnTo>
                        <a:lnTo>
                          <a:pt x="2260" y="0"/>
                        </a:lnTo>
                        <a:lnTo>
                          <a:pt x="2260" y="0"/>
                        </a:lnTo>
                        <a:lnTo>
                          <a:pt x="2264" y="0"/>
                        </a:lnTo>
                        <a:lnTo>
                          <a:pt x="2264" y="0"/>
                        </a:lnTo>
                        <a:lnTo>
                          <a:pt x="2264" y="0"/>
                        </a:lnTo>
                        <a:lnTo>
                          <a:pt x="2264" y="0"/>
                        </a:lnTo>
                      </a:path>
                    </a:pathLst>
                  </a:custGeom>
                  <a:noFill/>
                  <a:ln w="12700">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p>
                </p:txBody>
              </p:sp>
              <p:sp>
                <p:nvSpPr>
                  <p:cNvPr id="105" name="Freeform 5"/>
                  <p:cNvSpPr>
                    <a:spLocks/>
                  </p:cNvSpPr>
                  <p:nvPr/>
                </p:nvSpPr>
                <p:spPr bwMode="auto">
                  <a:xfrm>
                    <a:off x="1676679" y="3491979"/>
                    <a:ext cx="7328203" cy="1229579"/>
                  </a:xfrm>
                  <a:custGeom>
                    <a:avLst/>
                    <a:gdLst>
                      <a:gd name="T0" fmla="*/ 0 w 2264"/>
                      <a:gd name="T1" fmla="*/ 263 h 559"/>
                      <a:gd name="T2" fmla="*/ 0 w 2264"/>
                      <a:gd name="T3" fmla="*/ 230 h 559"/>
                      <a:gd name="T4" fmla="*/ 4 w 2264"/>
                      <a:gd name="T5" fmla="*/ 214 h 559"/>
                      <a:gd name="T6" fmla="*/ 4 w 2264"/>
                      <a:gd name="T7" fmla="*/ 206 h 559"/>
                      <a:gd name="T8" fmla="*/ 8 w 2264"/>
                      <a:gd name="T9" fmla="*/ 197 h 559"/>
                      <a:gd name="T10" fmla="*/ 13 w 2264"/>
                      <a:gd name="T11" fmla="*/ 185 h 559"/>
                      <a:gd name="T12" fmla="*/ 13 w 2264"/>
                      <a:gd name="T13" fmla="*/ 181 h 559"/>
                      <a:gd name="T14" fmla="*/ 17 w 2264"/>
                      <a:gd name="T15" fmla="*/ 173 h 559"/>
                      <a:gd name="T16" fmla="*/ 21 w 2264"/>
                      <a:gd name="T17" fmla="*/ 165 h 559"/>
                      <a:gd name="T18" fmla="*/ 25 w 2264"/>
                      <a:gd name="T19" fmla="*/ 156 h 559"/>
                      <a:gd name="T20" fmla="*/ 29 w 2264"/>
                      <a:gd name="T21" fmla="*/ 156 h 559"/>
                      <a:gd name="T22" fmla="*/ 33 w 2264"/>
                      <a:gd name="T23" fmla="*/ 148 h 559"/>
                      <a:gd name="T24" fmla="*/ 41 w 2264"/>
                      <a:gd name="T25" fmla="*/ 140 h 559"/>
                      <a:gd name="T26" fmla="*/ 45 w 2264"/>
                      <a:gd name="T27" fmla="*/ 140 h 559"/>
                      <a:gd name="T28" fmla="*/ 54 w 2264"/>
                      <a:gd name="T29" fmla="*/ 132 h 559"/>
                      <a:gd name="T30" fmla="*/ 62 w 2264"/>
                      <a:gd name="T31" fmla="*/ 128 h 559"/>
                      <a:gd name="T32" fmla="*/ 70 w 2264"/>
                      <a:gd name="T33" fmla="*/ 123 h 559"/>
                      <a:gd name="T34" fmla="*/ 78 w 2264"/>
                      <a:gd name="T35" fmla="*/ 119 h 559"/>
                      <a:gd name="T36" fmla="*/ 91 w 2264"/>
                      <a:gd name="T37" fmla="*/ 115 h 559"/>
                      <a:gd name="T38" fmla="*/ 103 w 2264"/>
                      <a:gd name="T39" fmla="*/ 111 h 559"/>
                      <a:gd name="T40" fmla="*/ 115 w 2264"/>
                      <a:gd name="T41" fmla="*/ 107 h 559"/>
                      <a:gd name="T42" fmla="*/ 123 w 2264"/>
                      <a:gd name="T43" fmla="*/ 103 h 559"/>
                      <a:gd name="T44" fmla="*/ 136 w 2264"/>
                      <a:gd name="T45" fmla="*/ 99 h 559"/>
                      <a:gd name="T46" fmla="*/ 148 w 2264"/>
                      <a:gd name="T47" fmla="*/ 99 h 559"/>
                      <a:gd name="T48" fmla="*/ 160 w 2264"/>
                      <a:gd name="T49" fmla="*/ 95 h 559"/>
                      <a:gd name="T50" fmla="*/ 169 w 2264"/>
                      <a:gd name="T51" fmla="*/ 91 h 559"/>
                      <a:gd name="T52" fmla="*/ 181 w 2264"/>
                      <a:gd name="T53" fmla="*/ 91 h 559"/>
                      <a:gd name="T54" fmla="*/ 193 w 2264"/>
                      <a:gd name="T55" fmla="*/ 86 h 559"/>
                      <a:gd name="T56" fmla="*/ 230 w 2264"/>
                      <a:gd name="T57" fmla="*/ 82 h 559"/>
                      <a:gd name="T58" fmla="*/ 234 w 2264"/>
                      <a:gd name="T59" fmla="*/ 82 h 559"/>
                      <a:gd name="T60" fmla="*/ 271 w 2264"/>
                      <a:gd name="T61" fmla="*/ 74 h 559"/>
                      <a:gd name="T62" fmla="*/ 411 w 2264"/>
                      <a:gd name="T63" fmla="*/ 62 h 559"/>
                      <a:gd name="T64" fmla="*/ 551 w 2264"/>
                      <a:gd name="T65" fmla="*/ 49 h 559"/>
                      <a:gd name="T66" fmla="*/ 690 w 2264"/>
                      <a:gd name="T67" fmla="*/ 41 h 559"/>
                      <a:gd name="T68" fmla="*/ 830 w 2264"/>
                      <a:gd name="T69" fmla="*/ 33 h 559"/>
                      <a:gd name="T70" fmla="*/ 970 w 2264"/>
                      <a:gd name="T71" fmla="*/ 29 h 559"/>
                      <a:gd name="T72" fmla="*/ 1109 w 2264"/>
                      <a:gd name="T73" fmla="*/ 25 h 559"/>
                      <a:gd name="T74" fmla="*/ 1245 w 2264"/>
                      <a:gd name="T75" fmla="*/ 21 h 559"/>
                      <a:gd name="T76" fmla="*/ 1385 w 2264"/>
                      <a:gd name="T77" fmla="*/ 17 h 559"/>
                      <a:gd name="T78" fmla="*/ 1520 w 2264"/>
                      <a:gd name="T79" fmla="*/ 13 h 559"/>
                      <a:gd name="T80" fmla="*/ 1664 w 2264"/>
                      <a:gd name="T81" fmla="*/ 8 h 559"/>
                      <a:gd name="T82" fmla="*/ 1800 w 2264"/>
                      <a:gd name="T83" fmla="*/ 8 h 559"/>
                      <a:gd name="T84" fmla="*/ 1939 w 2264"/>
                      <a:gd name="T85" fmla="*/ 4 h 559"/>
                      <a:gd name="T86" fmla="*/ 2079 w 2264"/>
                      <a:gd name="T87" fmla="*/ 4 h 559"/>
                      <a:gd name="T88" fmla="*/ 2215 w 2264"/>
                      <a:gd name="T89" fmla="*/ 0 h 559"/>
                      <a:gd name="T90" fmla="*/ 2219 w 2264"/>
                      <a:gd name="T91" fmla="*/ 0 h 559"/>
                      <a:gd name="T92" fmla="*/ 2239 w 2264"/>
                      <a:gd name="T93" fmla="*/ 0 h 559"/>
                      <a:gd name="T94" fmla="*/ 2243 w 2264"/>
                      <a:gd name="T95" fmla="*/ 0 h 559"/>
                      <a:gd name="T96" fmla="*/ 2252 w 2264"/>
                      <a:gd name="T97" fmla="*/ 0 h 559"/>
                      <a:gd name="T98" fmla="*/ 2260 w 2264"/>
                      <a:gd name="T99" fmla="*/ 0 h 559"/>
                      <a:gd name="T100" fmla="*/ 2260 w 2264"/>
                      <a:gd name="T101" fmla="*/ 0 h 559"/>
                      <a:gd name="T102" fmla="*/ 2264 w 2264"/>
                      <a:gd name="T103"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4" h="559">
                        <a:moveTo>
                          <a:pt x="0" y="559"/>
                        </a:moveTo>
                        <a:lnTo>
                          <a:pt x="0" y="288"/>
                        </a:lnTo>
                        <a:lnTo>
                          <a:pt x="0" y="263"/>
                        </a:lnTo>
                        <a:lnTo>
                          <a:pt x="0" y="251"/>
                        </a:lnTo>
                        <a:lnTo>
                          <a:pt x="0" y="238"/>
                        </a:lnTo>
                        <a:lnTo>
                          <a:pt x="0" y="230"/>
                        </a:lnTo>
                        <a:lnTo>
                          <a:pt x="4" y="226"/>
                        </a:lnTo>
                        <a:lnTo>
                          <a:pt x="4" y="222"/>
                        </a:lnTo>
                        <a:lnTo>
                          <a:pt x="4" y="214"/>
                        </a:lnTo>
                        <a:lnTo>
                          <a:pt x="4" y="210"/>
                        </a:lnTo>
                        <a:lnTo>
                          <a:pt x="4" y="206"/>
                        </a:lnTo>
                        <a:lnTo>
                          <a:pt x="4" y="206"/>
                        </a:lnTo>
                        <a:lnTo>
                          <a:pt x="8" y="202"/>
                        </a:lnTo>
                        <a:lnTo>
                          <a:pt x="8" y="197"/>
                        </a:lnTo>
                        <a:lnTo>
                          <a:pt x="8" y="197"/>
                        </a:lnTo>
                        <a:lnTo>
                          <a:pt x="8" y="189"/>
                        </a:lnTo>
                        <a:lnTo>
                          <a:pt x="8" y="189"/>
                        </a:lnTo>
                        <a:lnTo>
                          <a:pt x="13" y="185"/>
                        </a:lnTo>
                        <a:lnTo>
                          <a:pt x="13" y="181"/>
                        </a:lnTo>
                        <a:lnTo>
                          <a:pt x="13" y="181"/>
                        </a:lnTo>
                        <a:lnTo>
                          <a:pt x="13" y="181"/>
                        </a:lnTo>
                        <a:lnTo>
                          <a:pt x="17" y="177"/>
                        </a:lnTo>
                        <a:lnTo>
                          <a:pt x="17" y="177"/>
                        </a:lnTo>
                        <a:lnTo>
                          <a:pt x="17" y="173"/>
                        </a:lnTo>
                        <a:lnTo>
                          <a:pt x="17" y="173"/>
                        </a:lnTo>
                        <a:lnTo>
                          <a:pt x="21" y="165"/>
                        </a:lnTo>
                        <a:lnTo>
                          <a:pt x="21" y="165"/>
                        </a:lnTo>
                        <a:lnTo>
                          <a:pt x="21" y="165"/>
                        </a:lnTo>
                        <a:lnTo>
                          <a:pt x="25" y="160"/>
                        </a:lnTo>
                        <a:lnTo>
                          <a:pt x="25" y="156"/>
                        </a:lnTo>
                        <a:lnTo>
                          <a:pt x="25" y="156"/>
                        </a:lnTo>
                        <a:lnTo>
                          <a:pt x="29" y="156"/>
                        </a:lnTo>
                        <a:lnTo>
                          <a:pt x="29" y="156"/>
                        </a:lnTo>
                        <a:lnTo>
                          <a:pt x="33" y="152"/>
                        </a:lnTo>
                        <a:lnTo>
                          <a:pt x="33" y="152"/>
                        </a:lnTo>
                        <a:lnTo>
                          <a:pt x="33" y="148"/>
                        </a:lnTo>
                        <a:lnTo>
                          <a:pt x="33" y="148"/>
                        </a:lnTo>
                        <a:lnTo>
                          <a:pt x="37" y="144"/>
                        </a:lnTo>
                        <a:lnTo>
                          <a:pt x="41" y="140"/>
                        </a:lnTo>
                        <a:lnTo>
                          <a:pt x="45" y="140"/>
                        </a:lnTo>
                        <a:lnTo>
                          <a:pt x="45" y="140"/>
                        </a:lnTo>
                        <a:lnTo>
                          <a:pt x="45" y="140"/>
                        </a:lnTo>
                        <a:lnTo>
                          <a:pt x="49" y="136"/>
                        </a:lnTo>
                        <a:lnTo>
                          <a:pt x="54" y="132"/>
                        </a:lnTo>
                        <a:lnTo>
                          <a:pt x="54" y="132"/>
                        </a:lnTo>
                        <a:lnTo>
                          <a:pt x="58" y="132"/>
                        </a:lnTo>
                        <a:lnTo>
                          <a:pt x="58" y="132"/>
                        </a:lnTo>
                        <a:lnTo>
                          <a:pt x="62" y="128"/>
                        </a:lnTo>
                        <a:lnTo>
                          <a:pt x="66" y="123"/>
                        </a:lnTo>
                        <a:lnTo>
                          <a:pt x="66" y="123"/>
                        </a:lnTo>
                        <a:lnTo>
                          <a:pt x="70" y="123"/>
                        </a:lnTo>
                        <a:lnTo>
                          <a:pt x="70" y="123"/>
                        </a:lnTo>
                        <a:lnTo>
                          <a:pt x="74" y="123"/>
                        </a:lnTo>
                        <a:lnTo>
                          <a:pt x="78" y="119"/>
                        </a:lnTo>
                        <a:lnTo>
                          <a:pt x="91" y="115"/>
                        </a:lnTo>
                        <a:lnTo>
                          <a:pt x="91" y="115"/>
                        </a:lnTo>
                        <a:lnTo>
                          <a:pt x="91" y="115"/>
                        </a:lnTo>
                        <a:lnTo>
                          <a:pt x="95" y="115"/>
                        </a:lnTo>
                        <a:lnTo>
                          <a:pt x="95" y="111"/>
                        </a:lnTo>
                        <a:lnTo>
                          <a:pt x="103" y="111"/>
                        </a:lnTo>
                        <a:lnTo>
                          <a:pt x="115" y="107"/>
                        </a:lnTo>
                        <a:lnTo>
                          <a:pt x="115" y="107"/>
                        </a:lnTo>
                        <a:lnTo>
                          <a:pt x="115" y="107"/>
                        </a:lnTo>
                        <a:lnTo>
                          <a:pt x="115" y="107"/>
                        </a:lnTo>
                        <a:lnTo>
                          <a:pt x="119" y="103"/>
                        </a:lnTo>
                        <a:lnTo>
                          <a:pt x="123" y="103"/>
                        </a:lnTo>
                        <a:lnTo>
                          <a:pt x="136" y="99"/>
                        </a:lnTo>
                        <a:lnTo>
                          <a:pt x="136" y="99"/>
                        </a:lnTo>
                        <a:lnTo>
                          <a:pt x="136" y="99"/>
                        </a:lnTo>
                        <a:lnTo>
                          <a:pt x="140" y="99"/>
                        </a:lnTo>
                        <a:lnTo>
                          <a:pt x="140" y="99"/>
                        </a:lnTo>
                        <a:lnTo>
                          <a:pt x="148" y="99"/>
                        </a:lnTo>
                        <a:lnTo>
                          <a:pt x="156" y="95"/>
                        </a:lnTo>
                        <a:lnTo>
                          <a:pt x="160" y="95"/>
                        </a:lnTo>
                        <a:lnTo>
                          <a:pt x="160" y="95"/>
                        </a:lnTo>
                        <a:lnTo>
                          <a:pt x="160" y="95"/>
                        </a:lnTo>
                        <a:lnTo>
                          <a:pt x="165" y="95"/>
                        </a:lnTo>
                        <a:lnTo>
                          <a:pt x="169" y="91"/>
                        </a:lnTo>
                        <a:lnTo>
                          <a:pt x="181" y="91"/>
                        </a:lnTo>
                        <a:lnTo>
                          <a:pt x="181" y="91"/>
                        </a:lnTo>
                        <a:lnTo>
                          <a:pt x="181" y="91"/>
                        </a:lnTo>
                        <a:lnTo>
                          <a:pt x="185" y="91"/>
                        </a:lnTo>
                        <a:lnTo>
                          <a:pt x="185" y="91"/>
                        </a:lnTo>
                        <a:lnTo>
                          <a:pt x="193" y="86"/>
                        </a:lnTo>
                        <a:lnTo>
                          <a:pt x="206" y="86"/>
                        </a:lnTo>
                        <a:lnTo>
                          <a:pt x="226" y="82"/>
                        </a:lnTo>
                        <a:lnTo>
                          <a:pt x="230" y="82"/>
                        </a:lnTo>
                        <a:lnTo>
                          <a:pt x="230" y="82"/>
                        </a:lnTo>
                        <a:lnTo>
                          <a:pt x="230" y="82"/>
                        </a:lnTo>
                        <a:lnTo>
                          <a:pt x="234" y="82"/>
                        </a:lnTo>
                        <a:lnTo>
                          <a:pt x="238" y="78"/>
                        </a:lnTo>
                        <a:lnTo>
                          <a:pt x="251" y="78"/>
                        </a:lnTo>
                        <a:lnTo>
                          <a:pt x="271" y="74"/>
                        </a:lnTo>
                        <a:lnTo>
                          <a:pt x="321" y="70"/>
                        </a:lnTo>
                        <a:lnTo>
                          <a:pt x="370" y="66"/>
                        </a:lnTo>
                        <a:lnTo>
                          <a:pt x="411" y="62"/>
                        </a:lnTo>
                        <a:lnTo>
                          <a:pt x="460" y="58"/>
                        </a:lnTo>
                        <a:lnTo>
                          <a:pt x="506" y="54"/>
                        </a:lnTo>
                        <a:lnTo>
                          <a:pt x="551" y="49"/>
                        </a:lnTo>
                        <a:lnTo>
                          <a:pt x="596" y="45"/>
                        </a:lnTo>
                        <a:lnTo>
                          <a:pt x="641" y="45"/>
                        </a:lnTo>
                        <a:lnTo>
                          <a:pt x="690" y="41"/>
                        </a:lnTo>
                        <a:lnTo>
                          <a:pt x="740" y="41"/>
                        </a:lnTo>
                        <a:lnTo>
                          <a:pt x="781" y="37"/>
                        </a:lnTo>
                        <a:lnTo>
                          <a:pt x="830" y="33"/>
                        </a:lnTo>
                        <a:lnTo>
                          <a:pt x="875" y="33"/>
                        </a:lnTo>
                        <a:lnTo>
                          <a:pt x="925" y="33"/>
                        </a:lnTo>
                        <a:lnTo>
                          <a:pt x="970" y="29"/>
                        </a:lnTo>
                        <a:lnTo>
                          <a:pt x="1015" y="29"/>
                        </a:lnTo>
                        <a:lnTo>
                          <a:pt x="1064" y="25"/>
                        </a:lnTo>
                        <a:lnTo>
                          <a:pt x="1109" y="25"/>
                        </a:lnTo>
                        <a:lnTo>
                          <a:pt x="1155" y="25"/>
                        </a:lnTo>
                        <a:lnTo>
                          <a:pt x="1200" y="21"/>
                        </a:lnTo>
                        <a:lnTo>
                          <a:pt x="1245" y="21"/>
                        </a:lnTo>
                        <a:lnTo>
                          <a:pt x="1294" y="21"/>
                        </a:lnTo>
                        <a:lnTo>
                          <a:pt x="1340" y="17"/>
                        </a:lnTo>
                        <a:lnTo>
                          <a:pt x="1385" y="17"/>
                        </a:lnTo>
                        <a:lnTo>
                          <a:pt x="1434" y="17"/>
                        </a:lnTo>
                        <a:lnTo>
                          <a:pt x="1479" y="13"/>
                        </a:lnTo>
                        <a:lnTo>
                          <a:pt x="1520" y="13"/>
                        </a:lnTo>
                        <a:lnTo>
                          <a:pt x="1570" y="13"/>
                        </a:lnTo>
                        <a:lnTo>
                          <a:pt x="1615" y="13"/>
                        </a:lnTo>
                        <a:lnTo>
                          <a:pt x="1664" y="8"/>
                        </a:lnTo>
                        <a:lnTo>
                          <a:pt x="1709" y="8"/>
                        </a:lnTo>
                        <a:lnTo>
                          <a:pt x="1750" y="8"/>
                        </a:lnTo>
                        <a:lnTo>
                          <a:pt x="1800" y="8"/>
                        </a:lnTo>
                        <a:lnTo>
                          <a:pt x="1845" y="8"/>
                        </a:lnTo>
                        <a:lnTo>
                          <a:pt x="1894" y="4"/>
                        </a:lnTo>
                        <a:lnTo>
                          <a:pt x="1939" y="4"/>
                        </a:lnTo>
                        <a:lnTo>
                          <a:pt x="1985" y="4"/>
                        </a:lnTo>
                        <a:lnTo>
                          <a:pt x="2034" y="4"/>
                        </a:lnTo>
                        <a:lnTo>
                          <a:pt x="2079" y="4"/>
                        </a:lnTo>
                        <a:lnTo>
                          <a:pt x="2124" y="0"/>
                        </a:lnTo>
                        <a:lnTo>
                          <a:pt x="2169" y="0"/>
                        </a:lnTo>
                        <a:lnTo>
                          <a:pt x="2215" y="0"/>
                        </a:lnTo>
                        <a:lnTo>
                          <a:pt x="2215" y="0"/>
                        </a:lnTo>
                        <a:lnTo>
                          <a:pt x="2215" y="0"/>
                        </a:lnTo>
                        <a:lnTo>
                          <a:pt x="2219" y="0"/>
                        </a:lnTo>
                        <a:lnTo>
                          <a:pt x="2223" y="0"/>
                        </a:lnTo>
                        <a:lnTo>
                          <a:pt x="2227" y="0"/>
                        </a:lnTo>
                        <a:lnTo>
                          <a:pt x="2239" y="0"/>
                        </a:lnTo>
                        <a:lnTo>
                          <a:pt x="2239" y="0"/>
                        </a:lnTo>
                        <a:lnTo>
                          <a:pt x="2239" y="0"/>
                        </a:lnTo>
                        <a:lnTo>
                          <a:pt x="2243" y="0"/>
                        </a:lnTo>
                        <a:lnTo>
                          <a:pt x="2247" y="0"/>
                        </a:lnTo>
                        <a:lnTo>
                          <a:pt x="2252" y="0"/>
                        </a:lnTo>
                        <a:lnTo>
                          <a:pt x="2252" y="0"/>
                        </a:lnTo>
                        <a:lnTo>
                          <a:pt x="2252" y="0"/>
                        </a:lnTo>
                        <a:lnTo>
                          <a:pt x="2256" y="0"/>
                        </a:lnTo>
                        <a:lnTo>
                          <a:pt x="2260" y="0"/>
                        </a:lnTo>
                        <a:lnTo>
                          <a:pt x="2260" y="0"/>
                        </a:lnTo>
                        <a:lnTo>
                          <a:pt x="2260" y="0"/>
                        </a:lnTo>
                        <a:lnTo>
                          <a:pt x="2260" y="0"/>
                        </a:lnTo>
                        <a:lnTo>
                          <a:pt x="2264" y="0"/>
                        </a:lnTo>
                        <a:lnTo>
                          <a:pt x="2264" y="0"/>
                        </a:lnTo>
                        <a:lnTo>
                          <a:pt x="2264" y="0"/>
                        </a:lnTo>
                        <a:lnTo>
                          <a:pt x="2264" y="0"/>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p>
                </p:txBody>
              </p:sp>
              <p:sp>
                <p:nvSpPr>
                  <p:cNvPr id="106" name="Freeform 6"/>
                  <p:cNvSpPr>
                    <a:spLocks/>
                  </p:cNvSpPr>
                  <p:nvPr/>
                </p:nvSpPr>
                <p:spPr bwMode="auto">
                  <a:xfrm>
                    <a:off x="1676679" y="3049860"/>
                    <a:ext cx="7328203" cy="2241396"/>
                  </a:xfrm>
                  <a:custGeom>
                    <a:avLst/>
                    <a:gdLst>
                      <a:gd name="T0" fmla="*/ 0 w 2264"/>
                      <a:gd name="T1" fmla="*/ 744 h 1019"/>
                      <a:gd name="T2" fmla="*/ 0 w 2264"/>
                      <a:gd name="T3" fmla="*/ 674 h 1019"/>
                      <a:gd name="T4" fmla="*/ 4 w 2264"/>
                      <a:gd name="T5" fmla="*/ 633 h 1019"/>
                      <a:gd name="T6" fmla="*/ 4 w 2264"/>
                      <a:gd name="T7" fmla="*/ 604 h 1019"/>
                      <a:gd name="T8" fmla="*/ 8 w 2264"/>
                      <a:gd name="T9" fmla="*/ 579 h 1019"/>
                      <a:gd name="T10" fmla="*/ 13 w 2264"/>
                      <a:gd name="T11" fmla="*/ 555 h 1019"/>
                      <a:gd name="T12" fmla="*/ 13 w 2264"/>
                      <a:gd name="T13" fmla="*/ 538 h 1019"/>
                      <a:gd name="T14" fmla="*/ 17 w 2264"/>
                      <a:gd name="T15" fmla="*/ 518 h 1019"/>
                      <a:gd name="T16" fmla="*/ 21 w 2264"/>
                      <a:gd name="T17" fmla="*/ 493 h 1019"/>
                      <a:gd name="T18" fmla="*/ 25 w 2264"/>
                      <a:gd name="T19" fmla="*/ 472 h 1019"/>
                      <a:gd name="T20" fmla="*/ 29 w 2264"/>
                      <a:gd name="T21" fmla="*/ 464 h 1019"/>
                      <a:gd name="T22" fmla="*/ 33 w 2264"/>
                      <a:gd name="T23" fmla="*/ 452 h 1019"/>
                      <a:gd name="T24" fmla="*/ 41 w 2264"/>
                      <a:gd name="T25" fmla="*/ 423 h 1019"/>
                      <a:gd name="T26" fmla="*/ 45 w 2264"/>
                      <a:gd name="T27" fmla="*/ 415 h 1019"/>
                      <a:gd name="T28" fmla="*/ 54 w 2264"/>
                      <a:gd name="T29" fmla="*/ 394 h 1019"/>
                      <a:gd name="T30" fmla="*/ 62 w 2264"/>
                      <a:gd name="T31" fmla="*/ 386 h 1019"/>
                      <a:gd name="T32" fmla="*/ 70 w 2264"/>
                      <a:gd name="T33" fmla="*/ 374 h 1019"/>
                      <a:gd name="T34" fmla="*/ 78 w 2264"/>
                      <a:gd name="T35" fmla="*/ 357 h 1019"/>
                      <a:gd name="T36" fmla="*/ 91 w 2264"/>
                      <a:gd name="T37" fmla="*/ 341 h 1019"/>
                      <a:gd name="T38" fmla="*/ 103 w 2264"/>
                      <a:gd name="T39" fmla="*/ 329 h 1019"/>
                      <a:gd name="T40" fmla="*/ 115 w 2264"/>
                      <a:gd name="T41" fmla="*/ 316 h 1019"/>
                      <a:gd name="T42" fmla="*/ 123 w 2264"/>
                      <a:gd name="T43" fmla="*/ 308 h 1019"/>
                      <a:gd name="T44" fmla="*/ 136 w 2264"/>
                      <a:gd name="T45" fmla="*/ 296 h 1019"/>
                      <a:gd name="T46" fmla="*/ 148 w 2264"/>
                      <a:gd name="T47" fmla="*/ 287 h 1019"/>
                      <a:gd name="T48" fmla="*/ 160 w 2264"/>
                      <a:gd name="T49" fmla="*/ 279 h 1019"/>
                      <a:gd name="T50" fmla="*/ 169 w 2264"/>
                      <a:gd name="T51" fmla="*/ 271 h 1019"/>
                      <a:gd name="T52" fmla="*/ 181 w 2264"/>
                      <a:gd name="T53" fmla="*/ 263 h 1019"/>
                      <a:gd name="T54" fmla="*/ 193 w 2264"/>
                      <a:gd name="T55" fmla="*/ 259 h 1019"/>
                      <a:gd name="T56" fmla="*/ 230 w 2264"/>
                      <a:gd name="T57" fmla="*/ 238 h 1019"/>
                      <a:gd name="T58" fmla="*/ 234 w 2264"/>
                      <a:gd name="T59" fmla="*/ 238 h 1019"/>
                      <a:gd name="T60" fmla="*/ 271 w 2264"/>
                      <a:gd name="T61" fmla="*/ 218 h 1019"/>
                      <a:gd name="T62" fmla="*/ 275 w 2264"/>
                      <a:gd name="T63" fmla="*/ 218 h 1019"/>
                      <a:gd name="T64" fmla="*/ 296 w 2264"/>
                      <a:gd name="T65" fmla="*/ 209 h 1019"/>
                      <a:gd name="T66" fmla="*/ 411 w 2264"/>
                      <a:gd name="T67" fmla="*/ 172 h 1019"/>
                      <a:gd name="T68" fmla="*/ 551 w 2264"/>
                      <a:gd name="T69" fmla="*/ 144 h 1019"/>
                      <a:gd name="T70" fmla="*/ 690 w 2264"/>
                      <a:gd name="T71" fmla="*/ 119 h 1019"/>
                      <a:gd name="T72" fmla="*/ 830 w 2264"/>
                      <a:gd name="T73" fmla="*/ 98 h 1019"/>
                      <a:gd name="T74" fmla="*/ 970 w 2264"/>
                      <a:gd name="T75" fmla="*/ 82 h 1019"/>
                      <a:gd name="T76" fmla="*/ 1109 w 2264"/>
                      <a:gd name="T77" fmla="*/ 70 h 1019"/>
                      <a:gd name="T78" fmla="*/ 1245 w 2264"/>
                      <a:gd name="T79" fmla="*/ 57 h 1019"/>
                      <a:gd name="T80" fmla="*/ 1385 w 2264"/>
                      <a:gd name="T81" fmla="*/ 45 h 1019"/>
                      <a:gd name="T82" fmla="*/ 1520 w 2264"/>
                      <a:gd name="T83" fmla="*/ 37 h 1019"/>
                      <a:gd name="T84" fmla="*/ 1664 w 2264"/>
                      <a:gd name="T85" fmla="*/ 29 h 1019"/>
                      <a:gd name="T86" fmla="*/ 1800 w 2264"/>
                      <a:gd name="T87" fmla="*/ 20 h 1019"/>
                      <a:gd name="T88" fmla="*/ 1939 w 2264"/>
                      <a:gd name="T89" fmla="*/ 12 h 1019"/>
                      <a:gd name="T90" fmla="*/ 2079 w 2264"/>
                      <a:gd name="T91" fmla="*/ 8 h 1019"/>
                      <a:gd name="T92" fmla="*/ 2215 w 2264"/>
                      <a:gd name="T93" fmla="*/ 0 h 1019"/>
                      <a:gd name="T94" fmla="*/ 2219 w 2264"/>
                      <a:gd name="T95" fmla="*/ 0 h 1019"/>
                      <a:gd name="T96" fmla="*/ 2239 w 2264"/>
                      <a:gd name="T97" fmla="*/ 0 h 1019"/>
                      <a:gd name="T98" fmla="*/ 2243 w 2264"/>
                      <a:gd name="T99" fmla="*/ 0 h 1019"/>
                      <a:gd name="T100" fmla="*/ 2252 w 2264"/>
                      <a:gd name="T101" fmla="*/ 0 h 1019"/>
                      <a:gd name="T102" fmla="*/ 2260 w 2264"/>
                      <a:gd name="T103" fmla="*/ 0 h 1019"/>
                      <a:gd name="T104" fmla="*/ 2260 w 2264"/>
                      <a:gd name="T105" fmla="*/ 0 h 1019"/>
                      <a:gd name="T106" fmla="*/ 2264 w 2264"/>
                      <a:gd name="T107" fmla="*/ 0 h 10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64" h="1019">
                        <a:moveTo>
                          <a:pt x="0" y="1019"/>
                        </a:moveTo>
                        <a:lnTo>
                          <a:pt x="0" y="789"/>
                        </a:lnTo>
                        <a:lnTo>
                          <a:pt x="0" y="744"/>
                        </a:lnTo>
                        <a:lnTo>
                          <a:pt x="0" y="715"/>
                        </a:lnTo>
                        <a:lnTo>
                          <a:pt x="0" y="690"/>
                        </a:lnTo>
                        <a:lnTo>
                          <a:pt x="0" y="674"/>
                        </a:lnTo>
                        <a:lnTo>
                          <a:pt x="4" y="657"/>
                        </a:lnTo>
                        <a:lnTo>
                          <a:pt x="4" y="645"/>
                        </a:lnTo>
                        <a:lnTo>
                          <a:pt x="4" y="633"/>
                        </a:lnTo>
                        <a:lnTo>
                          <a:pt x="4" y="620"/>
                        </a:lnTo>
                        <a:lnTo>
                          <a:pt x="4" y="612"/>
                        </a:lnTo>
                        <a:lnTo>
                          <a:pt x="4" y="604"/>
                        </a:lnTo>
                        <a:lnTo>
                          <a:pt x="8" y="596"/>
                        </a:lnTo>
                        <a:lnTo>
                          <a:pt x="8" y="587"/>
                        </a:lnTo>
                        <a:lnTo>
                          <a:pt x="8" y="579"/>
                        </a:lnTo>
                        <a:lnTo>
                          <a:pt x="8" y="567"/>
                        </a:lnTo>
                        <a:lnTo>
                          <a:pt x="8" y="563"/>
                        </a:lnTo>
                        <a:lnTo>
                          <a:pt x="13" y="555"/>
                        </a:lnTo>
                        <a:lnTo>
                          <a:pt x="13" y="546"/>
                        </a:lnTo>
                        <a:lnTo>
                          <a:pt x="13" y="542"/>
                        </a:lnTo>
                        <a:lnTo>
                          <a:pt x="13" y="538"/>
                        </a:lnTo>
                        <a:lnTo>
                          <a:pt x="17" y="526"/>
                        </a:lnTo>
                        <a:lnTo>
                          <a:pt x="17" y="522"/>
                        </a:lnTo>
                        <a:lnTo>
                          <a:pt x="17" y="518"/>
                        </a:lnTo>
                        <a:lnTo>
                          <a:pt x="17" y="513"/>
                        </a:lnTo>
                        <a:lnTo>
                          <a:pt x="21" y="497"/>
                        </a:lnTo>
                        <a:lnTo>
                          <a:pt x="21" y="493"/>
                        </a:lnTo>
                        <a:lnTo>
                          <a:pt x="21" y="493"/>
                        </a:lnTo>
                        <a:lnTo>
                          <a:pt x="25" y="485"/>
                        </a:lnTo>
                        <a:lnTo>
                          <a:pt x="25" y="472"/>
                        </a:lnTo>
                        <a:lnTo>
                          <a:pt x="25" y="472"/>
                        </a:lnTo>
                        <a:lnTo>
                          <a:pt x="29" y="468"/>
                        </a:lnTo>
                        <a:lnTo>
                          <a:pt x="29" y="464"/>
                        </a:lnTo>
                        <a:lnTo>
                          <a:pt x="33" y="456"/>
                        </a:lnTo>
                        <a:lnTo>
                          <a:pt x="33" y="452"/>
                        </a:lnTo>
                        <a:lnTo>
                          <a:pt x="33" y="452"/>
                        </a:lnTo>
                        <a:lnTo>
                          <a:pt x="33" y="448"/>
                        </a:lnTo>
                        <a:lnTo>
                          <a:pt x="37" y="439"/>
                        </a:lnTo>
                        <a:lnTo>
                          <a:pt x="41" y="423"/>
                        </a:lnTo>
                        <a:lnTo>
                          <a:pt x="45" y="423"/>
                        </a:lnTo>
                        <a:lnTo>
                          <a:pt x="45" y="419"/>
                        </a:lnTo>
                        <a:lnTo>
                          <a:pt x="45" y="415"/>
                        </a:lnTo>
                        <a:lnTo>
                          <a:pt x="49" y="411"/>
                        </a:lnTo>
                        <a:lnTo>
                          <a:pt x="54" y="398"/>
                        </a:lnTo>
                        <a:lnTo>
                          <a:pt x="54" y="394"/>
                        </a:lnTo>
                        <a:lnTo>
                          <a:pt x="58" y="394"/>
                        </a:lnTo>
                        <a:lnTo>
                          <a:pt x="58" y="390"/>
                        </a:lnTo>
                        <a:lnTo>
                          <a:pt x="62" y="386"/>
                        </a:lnTo>
                        <a:lnTo>
                          <a:pt x="66" y="374"/>
                        </a:lnTo>
                        <a:lnTo>
                          <a:pt x="66" y="374"/>
                        </a:lnTo>
                        <a:lnTo>
                          <a:pt x="70" y="374"/>
                        </a:lnTo>
                        <a:lnTo>
                          <a:pt x="70" y="370"/>
                        </a:lnTo>
                        <a:lnTo>
                          <a:pt x="74" y="366"/>
                        </a:lnTo>
                        <a:lnTo>
                          <a:pt x="78" y="357"/>
                        </a:lnTo>
                        <a:lnTo>
                          <a:pt x="91" y="341"/>
                        </a:lnTo>
                        <a:lnTo>
                          <a:pt x="91" y="341"/>
                        </a:lnTo>
                        <a:lnTo>
                          <a:pt x="91" y="341"/>
                        </a:lnTo>
                        <a:lnTo>
                          <a:pt x="95" y="337"/>
                        </a:lnTo>
                        <a:lnTo>
                          <a:pt x="95" y="337"/>
                        </a:lnTo>
                        <a:lnTo>
                          <a:pt x="103" y="329"/>
                        </a:lnTo>
                        <a:lnTo>
                          <a:pt x="115" y="316"/>
                        </a:lnTo>
                        <a:lnTo>
                          <a:pt x="115" y="316"/>
                        </a:lnTo>
                        <a:lnTo>
                          <a:pt x="115" y="316"/>
                        </a:lnTo>
                        <a:lnTo>
                          <a:pt x="115" y="316"/>
                        </a:lnTo>
                        <a:lnTo>
                          <a:pt x="119" y="312"/>
                        </a:lnTo>
                        <a:lnTo>
                          <a:pt x="123" y="308"/>
                        </a:lnTo>
                        <a:lnTo>
                          <a:pt x="136" y="296"/>
                        </a:lnTo>
                        <a:lnTo>
                          <a:pt x="136" y="296"/>
                        </a:lnTo>
                        <a:lnTo>
                          <a:pt x="136" y="296"/>
                        </a:lnTo>
                        <a:lnTo>
                          <a:pt x="140" y="296"/>
                        </a:lnTo>
                        <a:lnTo>
                          <a:pt x="140" y="292"/>
                        </a:lnTo>
                        <a:lnTo>
                          <a:pt x="148" y="287"/>
                        </a:lnTo>
                        <a:lnTo>
                          <a:pt x="156" y="279"/>
                        </a:lnTo>
                        <a:lnTo>
                          <a:pt x="160" y="279"/>
                        </a:lnTo>
                        <a:lnTo>
                          <a:pt x="160" y="279"/>
                        </a:lnTo>
                        <a:lnTo>
                          <a:pt x="160" y="279"/>
                        </a:lnTo>
                        <a:lnTo>
                          <a:pt x="165" y="275"/>
                        </a:lnTo>
                        <a:lnTo>
                          <a:pt x="169" y="271"/>
                        </a:lnTo>
                        <a:lnTo>
                          <a:pt x="181" y="267"/>
                        </a:lnTo>
                        <a:lnTo>
                          <a:pt x="181" y="267"/>
                        </a:lnTo>
                        <a:lnTo>
                          <a:pt x="181" y="263"/>
                        </a:lnTo>
                        <a:lnTo>
                          <a:pt x="185" y="263"/>
                        </a:lnTo>
                        <a:lnTo>
                          <a:pt x="185" y="263"/>
                        </a:lnTo>
                        <a:lnTo>
                          <a:pt x="193" y="259"/>
                        </a:lnTo>
                        <a:lnTo>
                          <a:pt x="206" y="250"/>
                        </a:lnTo>
                        <a:lnTo>
                          <a:pt x="226" y="238"/>
                        </a:lnTo>
                        <a:lnTo>
                          <a:pt x="230" y="238"/>
                        </a:lnTo>
                        <a:lnTo>
                          <a:pt x="230" y="238"/>
                        </a:lnTo>
                        <a:lnTo>
                          <a:pt x="230" y="238"/>
                        </a:lnTo>
                        <a:lnTo>
                          <a:pt x="234" y="238"/>
                        </a:lnTo>
                        <a:lnTo>
                          <a:pt x="238" y="234"/>
                        </a:lnTo>
                        <a:lnTo>
                          <a:pt x="251" y="230"/>
                        </a:lnTo>
                        <a:lnTo>
                          <a:pt x="271" y="218"/>
                        </a:lnTo>
                        <a:lnTo>
                          <a:pt x="275" y="218"/>
                        </a:lnTo>
                        <a:lnTo>
                          <a:pt x="275" y="218"/>
                        </a:lnTo>
                        <a:lnTo>
                          <a:pt x="275" y="218"/>
                        </a:lnTo>
                        <a:lnTo>
                          <a:pt x="280" y="218"/>
                        </a:lnTo>
                        <a:lnTo>
                          <a:pt x="284" y="214"/>
                        </a:lnTo>
                        <a:lnTo>
                          <a:pt x="296" y="209"/>
                        </a:lnTo>
                        <a:lnTo>
                          <a:pt x="321" y="201"/>
                        </a:lnTo>
                        <a:lnTo>
                          <a:pt x="370" y="185"/>
                        </a:lnTo>
                        <a:lnTo>
                          <a:pt x="411" y="172"/>
                        </a:lnTo>
                        <a:lnTo>
                          <a:pt x="460" y="160"/>
                        </a:lnTo>
                        <a:lnTo>
                          <a:pt x="506" y="152"/>
                        </a:lnTo>
                        <a:lnTo>
                          <a:pt x="551" y="144"/>
                        </a:lnTo>
                        <a:lnTo>
                          <a:pt x="596" y="135"/>
                        </a:lnTo>
                        <a:lnTo>
                          <a:pt x="641" y="127"/>
                        </a:lnTo>
                        <a:lnTo>
                          <a:pt x="690" y="119"/>
                        </a:lnTo>
                        <a:lnTo>
                          <a:pt x="740" y="111"/>
                        </a:lnTo>
                        <a:lnTo>
                          <a:pt x="781" y="107"/>
                        </a:lnTo>
                        <a:lnTo>
                          <a:pt x="830" y="98"/>
                        </a:lnTo>
                        <a:lnTo>
                          <a:pt x="875" y="94"/>
                        </a:lnTo>
                        <a:lnTo>
                          <a:pt x="925" y="86"/>
                        </a:lnTo>
                        <a:lnTo>
                          <a:pt x="970" y="82"/>
                        </a:lnTo>
                        <a:lnTo>
                          <a:pt x="1015" y="78"/>
                        </a:lnTo>
                        <a:lnTo>
                          <a:pt x="1064" y="74"/>
                        </a:lnTo>
                        <a:lnTo>
                          <a:pt x="1109" y="70"/>
                        </a:lnTo>
                        <a:lnTo>
                          <a:pt x="1155" y="66"/>
                        </a:lnTo>
                        <a:lnTo>
                          <a:pt x="1200" y="61"/>
                        </a:lnTo>
                        <a:lnTo>
                          <a:pt x="1245" y="57"/>
                        </a:lnTo>
                        <a:lnTo>
                          <a:pt x="1294" y="53"/>
                        </a:lnTo>
                        <a:lnTo>
                          <a:pt x="1340" y="49"/>
                        </a:lnTo>
                        <a:lnTo>
                          <a:pt x="1385" y="45"/>
                        </a:lnTo>
                        <a:lnTo>
                          <a:pt x="1434" y="45"/>
                        </a:lnTo>
                        <a:lnTo>
                          <a:pt x="1479" y="41"/>
                        </a:lnTo>
                        <a:lnTo>
                          <a:pt x="1520" y="37"/>
                        </a:lnTo>
                        <a:lnTo>
                          <a:pt x="1570" y="33"/>
                        </a:lnTo>
                        <a:lnTo>
                          <a:pt x="1615" y="33"/>
                        </a:lnTo>
                        <a:lnTo>
                          <a:pt x="1664" y="29"/>
                        </a:lnTo>
                        <a:lnTo>
                          <a:pt x="1709" y="25"/>
                        </a:lnTo>
                        <a:lnTo>
                          <a:pt x="1750" y="25"/>
                        </a:lnTo>
                        <a:lnTo>
                          <a:pt x="1800" y="20"/>
                        </a:lnTo>
                        <a:lnTo>
                          <a:pt x="1845" y="20"/>
                        </a:lnTo>
                        <a:lnTo>
                          <a:pt x="1894" y="16"/>
                        </a:lnTo>
                        <a:lnTo>
                          <a:pt x="1939" y="12"/>
                        </a:lnTo>
                        <a:lnTo>
                          <a:pt x="1985" y="12"/>
                        </a:lnTo>
                        <a:lnTo>
                          <a:pt x="2034" y="8"/>
                        </a:lnTo>
                        <a:lnTo>
                          <a:pt x="2079" y="8"/>
                        </a:lnTo>
                        <a:lnTo>
                          <a:pt x="2124" y="4"/>
                        </a:lnTo>
                        <a:lnTo>
                          <a:pt x="2169" y="4"/>
                        </a:lnTo>
                        <a:lnTo>
                          <a:pt x="2215" y="0"/>
                        </a:lnTo>
                        <a:lnTo>
                          <a:pt x="2215" y="0"/>
                        </a:lnTo>
                        <a:lnTo>
                          <a:pt x="2215" y="0"/>
                        </a:lnTo>
                        <a:lnTo>
                          <a:pt x="2219" y="0"/>
                        </a:lnTo>
                        <a:lnTo>
                          <a:pt x="2223" y="0"/>
                        </a:lnTo>
                        <a:lnTo>
                          <a:pt x="2227" y="0"/>
                        </a:lnTo>
                        <a:lnTo>
                          <a:pt x="2239" y="0"/>
                        </a:lnTo>
                        <a:lnTo>
                          <a:pt x="2239" y="0"/>
                        </a:lnTo>
                        <a:lnTo>
                          <a:pt x="2239" y="0"/>
                        </a:lnTo>
                        <a:lnTo>
                          <a:pt x="2243" y="0"/>
                        </a:lnTo>
                        <a:lnTo>
                          <a:pt x="2247" y="0"/>
                        </a:lnTo>
                        <a:lnTo>
                          <a:pt x="2252" y="0"/>
                        </a:lnTo>
                        <a:lnTo>
                          <a:pt x="2252" y="0"/>
                        </a:lnTo>
                        <a:lnTo>
                          <a:pt x="2252" y="0"/>
                        </a:lnTo>
                        <a:lnTo>
                          <a:pt x="2256" y="0"/>
                        </a:lnTo>
                        <a:lnTo>
                          <a:pt x="2260" y="0"/>
                        </a:lnTo>
                        <a:lnTo>
                          <a:pt x="2260" y="0"/>
                        </a:lnTo>
                        <a:lnTo>
                          <a:pt x="2260" y="0"/>
                        </a:lnTo>
                        <a:lnTo>
                          <a:pt x="2260" y="0"/>
                        </a:lnTo>
                        <a:lnTo>
                          <a:pt x="2264" y="0"/>
                        </a:lnTo>
                        <a:lnTo>
                          <a:pt x="2264" y="0"/>
                        </a:lnTo>
                        <a:lnTo>
                          <a:pt x="2264" y="0"/>
                        </a:lnTo>
                        <a:lnTo>
                          <a:pt x="2264" y="0"/>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p>
                </p:txBody>
              </p:sp>
              <p:sp>
                <p:nvSpPr>
                  <p:cNvPr id="107" name="Freeform 9"/>
                  <p:cNvSpPr>
                    <a:spLocks/>
                  </p:cNvSpPr>
                  <p:nvPr/>
                </p:nvSpPr>
                <p:spPr bwMode="auto">
                  <a:xfrm>
                    <a:off x="1676679" y="2172218"/>
                    <a:ext cx="7328203" cy="3154230"/>
                  </a:xfrm>
                  <a:custGeom>
                    <a:avLst/>
                    <a:gdLst>
                      <a:gd name="T0" fmla="*/ 0 w 2264"/>
                      <a:gd name="T1" fmla="*/ 1418 h 1434"/>
                      <a:gd name="T2" fmla="*/ 4 w 2264"/>
                      <a:gd name="T3" fmla="*/ 1373 h 1434"/>
                      <a:gd name="T4" fmla="*/ 8 w 2264"/>
                      <a:gd name="T5" fmla="*/ 1336 h 1434"/>
                      <a:gd name="T6" fmla="*/ 13 w 2264"/>
                      <a:gd name="T7" fmla="*/ 1315 h 1434"/>
                      <a:gd name="T8" fmla="*/ 21 w 2264"/>
                      <a:gd name="T9" fmla="*/ 1253 h 1434"/>
                      <a:gd name="T10" fmla="*/ 25 w 2264"/>
                      <a:gd name="T11" fmla="*/ 1221 h 1434"/>
                      <a:gd name="T12" fmla="*/ 45 w 2264"/>
                      <a:gd name="T13" fmla="*/ 1118 h 1434"/>
                      <a:gd name="T14" fmla="*/ 49 w 2264"/>
                      <a:gd name="T15" fmla="*/ 1093 h 1434"/>
                      <a:gd name="T16" fmla="*/ 66 w 2264"/>
                      <a:gd name="T17" fmla="*/ 999 h 1434"/>
                      <a:gd name="T18" fmla="*/ 74 w 2264"/>
                      <a:gd name="T19" fmla="*/ 974 h 1434"/>
                      <a:gd name="T20" fmla="*/ 91 w 2264"/>
                      <a:gd name="T21" fmla="*/ 896 h 1434"/>
                      <a:gd name="T22" fmla="*/ 95 w 2264"/>
                      <a:gd name="T23" fmla="*/ 880 h 1434"/>
                      <a:gd name="T24" fmla="*/ 136 w 2264"/>
                      <a:gd name="T25" fmla="*/ 744 h 1434"/>
                      <a:gd name="T26" fmla="*/ 140 w 2264"/>
                      <a:gd name="T27" fmla="*/ 736 h 1434"/>
                      <a:gd name="T28" fmla="*/ 156 w 2264"/>
                      <a:gd name="T29" fmla="*/ 678 h 1434"/>
                      <a:gd name="T30" fmla="*/ 181 w 2264"/>
                      <a:gd name="T31" fmla="*/ 617 h 1434"/>
                      <a:gd name="T32" fmla="*/ 193 w 2264"/>
                      <a:gd name="T33" fmla="*/ 592 h 1434"/>
                      <a:gd name="T34" fmla="*/ 230 w 2264"/>
                      <a:gd name="T35" fmla="*/ 514 h 1434"/>
                      <a:gd name="T36" fmla="*/ 234 w 2264"/>
                      <a:gd name="T37" fmla="*/ 506 h 1434"/>
                      <a:gd name="T38" fmla="*/ 271 w 2264"/>
                      <a:gd name="T39" fmla="*/ 436 h 1434"/>
                      <a:gd name="T40" fmla="*/ 275 w 2264"/>
                      <a:gd name="T41" fmla="*/ 432 h 1434"/>
                      <a:gd name="T42" fmla="*/ 296 w 2264"/>
                      <a:gd name="T43" fmla="*/ 399 h 1434"/>
                      <a:gd name="T44" fmla="*/ 321 w 2264"/>
                      <a:gd name="T45" fmla="*/ 366 h 1434"/>
                      <a:gd name="T46" fmla="*/ 333 w 2264"/>
                      <a:gd name="T47" fmla="*/ 354 h 1434"/>
                      <a:gd name="T48" fmla="*/ 370 w 2264"/>
                      <a:gd name="T49" fmla="*/ 313 h 1434"/>
                      <a:gd name="T50" fmla="*/ 374 w 2264"/>
                      <a:gd name="T51" fmla="*/ 308 h 1434"/>
                      <a:gd name="T52" fmla="*/ 411 w 2264"/>
                      <a:gd name="T53" fmla="*/ 271 h 1434"/>
                      <a:gd name="T54" fmla="*/ 415 w 2264"/>
                      <a:gd name="T55" fmla="*/ 267 h 1434"/>
                      <a:gd name="T56" fmla="*/ 436 w 2264"/>
                      <a:gd name="T57" fmla="*/ 251 h 1434"/>
                      <a:gd name="T58" fmla="*/ 464 w 2264"/>
                      <a:gd name="T59" fmla="*/ 230 h 1434"/>
                      <a:gd name="T60" fmla="*/ 473 w 2264"/>
                      <a:gd name="T61" fmla="*/ 222 h 1434"/>
                      <a:gd name="T62" fmla="*/ 551 w 2264"/>
                      <a:gd name="T63" fmla="*/ 177 h 1434"/>
                      <a:gd name="T64" fmla="*/ 690 w 2264"/>
                      <a:gd name="T65" fmla="*/ 119 h 1434"/>
                      <a:gd name="T66" fmla="*/ 830 w 2264"/>
                      <a:gd name="T67" fmla="*/ 82 h 1434"/>
                      <a:gd name="T68" fmla="*/ 970 w 2264"/>
                      <a:gd name="T69" fmla="*/ 58 h 1434"/>
                      <a:gd name="T70" fmla="*/ 1109 w 2264"/>
                      <a:gd name="T71" fmla="*/ 41 h 1434"/>
                      <a:gd name="T72" fmla="*/ 1245 w 2264"/>
                      <a:gd name="T73" fmla="*/ 29 h 1434"/>
                      <a:gd name="T74" fmla="*/ 1385 w 2264"/>
                      <a:gd name="T75" fmla="*/ 21 h 1434"/>
                      <a:gd name="T76" fmla="*/ 1520 w 2264"/>
                      <a:gd name="T77" fmla="*/ 17 h 1434"/>
                      <a:gd name="T78" fmla="*/ 1664 w 2264"/>
                      <a:gd name="T79" fmla="*/ 13 h 1434"/>
                      <a:gd name="T80" fmla="*/ 1800 w 2264"/>
                      <a:gd name="T81" fmla="*/ 9 h 1434"/>
                      <a:gd name="T82" fmla="*/ 1939 w 2264"/>
                      <a:gd name="T83" fmla="*/ 4 h 1434"/>
                      <a:gd name="T84" fmla="*/ 2079 w 2264"/>
                      <a:gd name="T85" fmla="*/ 0 h 1434"/>
                      <a:gd name="T86" fmla="*/ 2215 w 2264"/>
                      <a:gd name="T87" fmla="*/ 0 h 1434"/>
                      <a:gd name="T88" fmla="*/ 2219 w 2264"/>
                      <a:gd name="T89" fmla="*/ 0 h 1434"/>
                      <a:gd name="T90" fmla="*/ 2239 w 2264"/>
                      <a:gd name="T91" fmla="*/ 0 h 1434"/>
                      <a:gd name="T92" fmla="*/ 2243 w 2264"/>
                      <a:gd name="T93" fmla="*/ 0 h 1434"/>
                      <a:gd name="T94" fmla="*/ 2252 w 2264"/>
                      <a:gd name="T95" fmla="*/ 0 h 1434"/>
                      <a:gd name="T96" fmla="*/ 2260 w 2264"/>
                      <a:gd name="T97" fmla="*/ 0 h 1434"/>
                      <a:gd name="T98" fmla="*/ 2260 w 2264"/>
                      <a:gd name="T99" fmla="*/ 0 h 1434"/>
                      <a:gd name="T100" fmla="*/ 2264 w 2264"/>
                      <a:gd name="T101" fmla="*/ 0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4" h="1434">
                        <a:moveTo>
                          <a:pt x="0" y="1434"/>
                        </a:moveTo>
                        <a:lnTo>
                          <a:pt x="0" y="1426"/>
                        </a:lnTo>
                        <a:lnTo>
                          <a:pt x="0" y="1418"/>
                        </a:lnTo>
                        <a:lnTo>
                          <a:pt x="0" y="1405"/>
                        </a:lnTo>
                        <a:lnTo>
                          <a:pt x="4" y="1381"/>
                        </a:lnTo>
                        <a:lnTo>
                          <a:pt x="4" y="1373"/>
                        </a:lnTo>
                        <a:lnTo>
                          <a:pt x="4" y="1369"/>
                        </a:lnTo>
                        <a:lnTo>
                          <a:pt x="8" y="1356"/>
                        </a:lnTo>
                        <a:lnTo>
                          <a:pt x="8" y="1336"/>
                        </a:lnTo>
                        <a:lnTo>
                          <a:pt x="8" y="1332"/>
                        </a:lnTo>
                        <a:lnTo>
                          <a:pt x="13" y="1323"/>
                        </a:lnTo>
                        <a:lnTo>
                          <a:pt x="13" y="1315"/>
                        </a:lnTo>
                        <a:lnTo>
                          <a:pt x="17" y="1295"/>
                        </a:lnTo>
                        <a:lnTo>
                          <a:pt x="21" y="1258"/>
                        </a:lnTo>
                        <a:lnTo>
                          <a:pt x="21" y="1253"/>
                        </a:lnTo>
                        <a:lnTo>
                          <a:pt x="21" y="1249"/>
                        </a:lnTo>
                        <a:lnTo>
                          <a:pt x="25" y="1237"/>
                        </a:lnTo>
                        <a:lnTo>
                          <a:pt x="25" y="1221"/>
                        </a:lnTo>
                        <a:lnTo>
                          <a:pt x="33" y="1188"/>
                        </a:lnTo>
                        <a:lnTo>
                          <a:pt x="41" y="1122"/>
                        </a:lnTo>
                        <a:lnTo>
                          <a:pt x="45" y="1118"/>
                        </a:lnTo>
                        <a:lnTo>
                          <a:pt x="45" y="1114"/>
                        </a:lnTo>
                        <a:lnTo>
                          <a:pt x="45" y="1110"/>
                        </a:lnTo>
                        <a:lnTo>
                          <a:pt x="49" y="1093"/>
                        </a:lnTo>
                        <a:lnTo>
                          <a:pt x="54" y="1060"/>
                        </a:lnTo>
                        <a:lnTo>
                          <a:pt x="66" y="1003"/>
                        </a:lnTo>
                        <a:lnTo>
                          <a:pt x="66" y="999"/>
                        </a:lnTo>
                        <a:lnTo>
                          <a:pt x="70" y="995"/>
                        </a:lnTo>
                        <a:lnTo>
                          <a:pt x="70" y="991"/>
                        </a:lnTo>
                        <a:lnTo>
                          <a:pt x="74" y="974"/>
                        </a:lnTo>
                        <a:lnTo>
                          <a:pt x="78" y="949"/>
                        </a:lnTo>
                        <a:lnTo>
                          <a:pt x="91" y="900"/>
                        </a:lnTo>
                        <a:lnTo>
                          <a:pt x="91" y="896"/>
                        </a:lnTo>
                        <a:lnTo>
                          <a:pt x="91" y="896"/>
                        </a:lnTo>
                        <a:lnTo>
                          <a:pt x="95" y="888"/>
                        </a:lnTo>
                        <a:lnTo>
                          <a:pt x="95" y="880"/>
                        </a:lnTo>
                        <a:lnTo>
                          <a:pt x="103" y="855"/>
                        </a:lnTo>
                        <a:lnTo>
                          <a:pt x="115" y="818"/>
                        </a:lnTo>
                        <a:lnTo>
                          <a:pt x="136" y="744"/>
                        </a:lnTo>
                        <a:lnTo>
                          <a:pt x="136" y="740"/>
                        </a:lnTo>
                        <a:lnTo>
                          <a:pt x="136" y="740"/>
                        </a:lnTo>
                        <a:lnTo>
                          <a:pt x="140" y="736"/>
                        </a:lnTo>
                        <a:lnTo>
                          <a:pt x="140" y="728"/>
                        </a:lnTo>
                        <a:lnTo>
                          <a:pt x="148" y="711"/>
                        </a:lnTo>
                        <a:lnTo>
                          <a:pt x="156" y="678"/>
                        </a:lnTo>
                        <a:lnTo>
                          <a:pt x="181" y="621"/>
                        </a:lnTo>
                        <a:lnTo>
                          <a:pt x="181" y="621"/>
                        </a:lnTo>
                        <a:lnTo>
                          <a:pt x="181" y="617"/>
                        </a:lnTo>
                        <a:lnTo>
                          <a:pt x="185" y="613"/>
                        </a:lnTo>
                        <a:lnTo>
                          <a:pt x="185" y="608"/>
                        </a:lnTo>
                        <a:lnTo>
                          <a:pt x="193" y="592"/>
                        </a:lnTo>
                        <a:lnTo>
                          <a:pt x="206" y="567"/>
                        </a:lnTo>
                        <a:lnTo>
                          <a:pt x="226" y="518"/>
                        </a:lnTo>
                        <a:lnTo>
                          <a:pt x="230" y="514"/>
                        </a:lnTo>
                        <a:lnTo>
                          <a:pt x="230" y="514"/>
                        </a:lnTo>
                        <a:lnTo>
                          <a:pt x="230" y="510"/>
                        </a:lnTo>
                        <a:lnTo>
                          <a:pt x="234" y="506"/>
                        </a:lnTo>
                        <a:lnTo>
                          <a:pt x="238" y="493"/>
                        </a:lnTo>
                        <a:lnTo>
                          <a:pt x="251" y="473"/>
                        </a:lnTo>
                        <a:lnTo>
                          <a:pt x="271" y="436"/>
                        </a:lnTo>
                        <a:lnTo>
                          <a:pt x="275" y="436"/>
                        </a:lnTo>
                        <a:lnTo>
                          <a:pt x="275" y="436"/>
                        </a:lnTo>
                        <a:lnTo>
                          <a:pt x="275" y="432"/>
                        </a:lnTo>
                        <a:lnTo>
                          <a:pt x="280" y="428"/>
                        </a:lnTo>
                        <a:lnTo>
                          <a:pt x="284" y="419"/>
                        </a:lnTo>
                        <a:lnTo>
                          <a:pt x="296" y="399"/>
                        </a:lnTo>
                        <a:lnTo>
                          <a:pt x="321" y="366"/>
                        </a:lnTo>
                        <a:lnTo>
                          <a:pt x="321" y="366"/>
                        </a:lnTo>
                        <a:lnTo>
                          <a:pt x="321" y="366"/>
                        </a:lnTo>
                        <a:lnTo>
                          <a:pt x="325" y="366"/>
                        </a:lnTo>
                        <a:lnTo>
                          <a:pt x="329" y="362"/>
                        </a:lnTo>
                        <a:lnTo>
                          <a:pt x="333" y="354"/>
                        </a:lnTo>
                        <a:lnTo>
                          <a:pt x="345" y="337"/>
                        </a:lnTo>
                        <a:lnTo>
                          <a:pt x="370" y="313"/>
                        </a:lnTo>
                        <a:lnTo>
                          <a:pt x="370" y="313"/>
                        </a:lnTo>
                        <a:lnTo>
                          <a:pt x="370" y="313"/>
                        </a:lnTo>
                        <a:lnTo>
                          <a:pt x="370" y="308"/>
                        </a:lnTo>
                        <a:lnTo>
                          <a:pt x="374" y="308"/>
                        </a:lnTo>
                        <a:lnTo>
                          <a:pt x="378" y="300"/>
                        </a:lnTo>
                        <a:lnTo>
                          <a:pt x="390" y="292"/>
                        </a:lnTo>
                        <a:lnTo>
                          <a:pt x="411" y="271"/>
                        </a:lnTo>
                        <a:lnTo>
                          <a:pt x="415" y="267"/>
                        </a:lnTo>
                        <a:lnTo>
                          <a:pt x="415" y="267"/>
                        </a:lnTo>
                        <a:lnTo>
                          <a:pt x="415" y="267"/>
                        </a:lnTo>
                        <a:lnTo>
                          <a:pt x="419" y="263"/>
                        </a:lnTo>
                        <a:lnTo>
                          <a:pt x="423" y="259"/>
                        </a:lnTo>
                        <a:lnTo>
                          <a:pt x="436" y="251"/>
                        </a:lnTo>
                        <a:lnTo>
                          <a:pt x="460" y="230"/>
                        </a:lnTo>
                        <a:lnTo>
                          <a:pt x="460" y="230"/>
                        </a:lnTo>
                        <a:lnTo>
                          <a:pt x="464" y="230"/>
                        </a:lnTo>
                        <a:lnTo>
                          <a:pt x="464" y="230"/>
                        </a:lnTo>
                        <a:lnTo>
                          <a:pt x="469" y="226"/>
                        </a:lnTo>
                        <a:lnTo>
                          <a:pt x="473" y="222"/>
                        </a:lnTo>
                        <a:lnTo>
                          <a:pt x="485" y="214"/>
                        </a:lnTo>
                        <a:lnTo>
                          <a:pt x="506" y="202"/>
                        </a:lnTo>
                        <a:lnTo>
                          <a:pt x="551" y="177"/>
                        </a:lnTo>
                        <a:lnTo>
                          <a:pt x="596" y="152"/>
                        </a:lnTo>
                        <a:lnTo>
                          <a:pt x="641" y="136"/>
                        </a:lnTo>
                        <a:lnTo>
                          <a:pt x="690" y="119"/>
                        </a:lnTo>
                        <a:lnTo>
                          <a:pt x="740" y="103"/>
                        </a:lnTo>
                        <a:lnTo>
                          <a:pt x="781" y="91"/>
                        </a:lnTo>
                        <a:lnTo>
                          <a:pt x="830" y="82"/>
                        </a:lnTo>
                        <a:lnTo>
                          <a:pt x="875" y="74"/>
                        </a:lnTo>
                        <a:lnTo>
                          <a:pt x="925" y="66"/>
                        </a:lnTo>
                        <a:lnTo>
                          <a:pt x="970" y="58"/>
                        </a:lnTo>
                        <a:lnTo>
                          <a:pt x="1015" y="54"/>
                        </a:lnTo>
                        <a:lnTo>
                          <a:pt x="1064" y="46"/>
                        </a:lnTo>
                        <a:lnTo>
                          <a:pt x="1109" y="41"/>
                        </a:lnTo>
                        <a:lnTo>
                          <a:pt x="1155" y="37"/>
                        </a:lnTo>
                        <a:lnTo>
                          <a:pt x="1200" y="33"/>
                        </a:lnTo>
                        <a:lnTo>
                          <a:pt x="1245" y="29"/>
                        </a:lnTo>
                        <a:lnTo>
                          <a:pt x="1294" y="29"/>
                        </a:lnTo>
                        <a:lnTo>
                          <a:pt x="1340" y="25"/>
                        </a:lnTo>
                        <a:lnTo>
                          <a:pt x="1385" y="21"/>
                        </a:lnTo>
                        <a:lnTo>
                          <a:pt x="1434" y="21"/>
                        </a:lnTo>
                        <a:lnTo>
                          <a:pt x="1479" y="17"/>
                        </a:lnTo>
                        <a:lnTo>
                          <a:pt x="1520" y="17"/>
                        </a:lnTo>
                        <a:lnTo>
                          <a:pt x="1570" y="13"/>
                        </a:lnTo>
                        <a:lnTo>
                          <a:pt x="1615" y="13"/>
                        </a:lnTo>
                        <a:lnTo>
                          <a:pt x="1664" y="13"/>
                        </a:lnTo>
                        <a:lnTo>
                          <a:pt x="1709" y="9"/>
                        </a:lnTo>
                        <a:lnTo>
                          <a:pt x="1750" y="9"/>
                        </a:lnTo>
                        <a:lnTo>
                          <a:pt x="1800" y="9"/>
                        </a:lnTo>
                        <a:lnTo>
                          <a:pt x="1845" y="4"/>
                        </a:lnTo>
                        <a:lnTo>
                          <a:pt x="1894" y="4"/>
                        </a:lnTo>
                        <a:lnTo>
                          <a:pt x="1939" y="4"/>
                        </a:lnTo>
                        <a:lnTo>
                          <a:pt x="1985" y="4"/>
                        </a:lnTo>
                        <a:lnTo>
                          <a:pt x="2034" y="4"/>
                        </a:lnTo>
                        <a:lnTo>
                          <a:pt x="2079" y="0"/>
                        </a:lnTo>
                        <a:lnTo>
                          <a:pt x="2124" y="0"/>
                        </a:lnTo>
                        <a:lnTo>
                          <a:pt x="2169" y="0"/>
                        </a:lnTo>
                        <a:lnTo>
                          <a:pt x="2215" y="0"/>
                        </a:lnTo>
                        <a:lnTo>
                          <a:pt x="2215" y="0"/>
                        </a:lnTo>
                        <a:lnTo>
                          <a:pt x="2215" y="0"/>
                        </a:lnTo>
                        <a:lnTo>
                          <a:pt x="2219" y="0"/>
                        </a:lnTo>
                        <a:lnTo>
                          <a:pt x="2223" y="0"/>
                        </a:lnTo>
                        <a:lnTo>
                          <a:pt x="2227" y="0"/>
                        </a:lnTo>
                        <a:lnTo>
                          <a:pt x="2239" y="0"/>
                        </a:lnTo>
                        <a:lnTo>
                          <a:pt x="2239" y="0"/>
                        </a:lnTo>
                        <a:lnTo>
                          <a:pt x="2239" y="0"/>
                        </a:lnTo>
                        <a:lnTo>
                          <a:pt x="2243" y="0"/>
                        </a:lnTo>
                        <a:lnTo>
                          <a:pt x="2247" y="0"/>
                        </a:lnTo>
                        <a:lnTo>
                          <a:pt x="2252" y="0"/>
                        </a:lnTo>
                        <a:lnTo>
                          <a:pt x="2252" y="0"/>
                        </a:lnTo>
                        <a:lnTo>
                          <a:pt x="2252" y="0"/>
                        </a:lnTo>
                        <a:lnTo>
                          <a:pt x="2256" y="0"/>
                        </a:lnTo>
                        <a:lnTo>
                          <a:pt x="2260" y="0"/>
                        </a:lnTo>
                        <a:lnTo>
                          <a:pt x="2260" y="0"/>
                        </a:lnTo>
                        <a:lnTo>
                          <a:pt x="2260" y="0"/>
                        </a:lnTo>
                        <a:lnTo>
                          <a:pt x="2260" y="0"/>
                        </a:lnTo>
                        <a:lnTo>
                          <a:pt x="2264" y="0"/>
                        </a:lnTo>
                        <a:lnTo>
                          <a:pt x="2264" y="0"/>
                        </a:lnTo>
                        <a:lnTo>
                          <a:pt x="2264" y="0"/>
                        </a:lnTo>
                        <a:lnTo>
                          <a:pt x="2264" y="0"/>
                        </a:lnTo>
                      </a:path>
                    </a:pathLst>
                  </a:custGeom>
                  <a:noFill/>
                  <a:ln w="12700">
                    <a:solidFill>
                      <a:srgbClr val="00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p>
                </p:txBody>
              </p:sp>
            </p:grpSp>
          </p:grpSp>
          <p:sp>
            <p:nvSpPr>
              <p:cNvPr id="79" name="TextBox 78"/>
              <p:cNvSpPr txBox="1"/>
              <p:nvPr/>
            </p:nvSpPr>
            <p:spPr>
              <a:xfrm>
                <a:off x="5119711" y="2235502"/>
                <a:ext cx="2347674" cy="338555"/>
              </a:xfrm>
              <a:prstGeom prst="rect">
                <a:avLst/>
              </a:prstGeom>
              <a:solidFill>
                <a:srgbClr val="FFFFFF"/>
              </a:solidFill>
            </p:spPr>
            <p:txBody>
              <a:bodyPr wrap="square" rtlCol="0">
                <a:spAutoFit/>
              </a:bodyPr>
              <a:lstStyle/>
              <a:p>
                <a:pPr algn="ctr"/>
                <a:r>
                  <a:rPr lang="en-US" sz="1600" dirty="0"/>
                  <a:t>Power law storage H&lt;1</a:t>
                </a:r>
              </a:p>
            </p:txBody>
          </p:sp>
          <p:sp>
            <p:nvSpPr>
              <p:cNvPr id="80" name="TextBox 79"/>
              <p:cNvSpPr txBox="1"/>
              <p:nvPr/>
            </p:nvSpPr>
            <p:spPr>
              <a:xfrm>
                <a:off x="8164207" y="3272760"/>
                <a:ext cx="841897" cy="369332"/>
              </a:xfrm>
              <a:prstGeom prst="rect">
                <a:avLst/>
              </a:prstGeom>
              <a:solidFill>
                <a:schemeClr val="bg1"/>
              </a:solidFill>
            </p:spPr>
            <p:txBody>
              <a:bodyPr wrap="none" rtlCol="0">
                <a:spAutoFit/>
              </a:bodyPr>
              <a:lstStyle/>
              <a:p>
                <a:r>
                  <a:rPr lang="en-US" dirty="0"/>
                  <a:t>H = 0.1</a:t>
                </a:r>
              </a:p>
            </p:txBody>
          </p:sp>
          <p:sp>
            <p:nvSpPr>
              <p:cNvPr id="81" name="TextBox 80"/>
              <p:cNvSpPr txBox="1"/>
              <p:nvPr/>
            </p:nvSpPr>
            <p:spPr>
              <a:xfrm>
                <a:off x="8167690" y="2170946"/>
                <a:ext cx="1008746" cy="369332"/>
              </a:xfrm>
              <a:prstGeom prst="rect">
                <a:avLst/>
              </a:prstGeom>
              <a:solidFill>
                <a:srgbClr val="FFFFFF"/>
              </a:solidFill>
            </p:spPr>
            <p:txBody>
              <a:bodyPr wrap="square" rtlCol="0">
                <a:spAutoFit/>
              </a:bodyPr>
              <a:lstStyle/>
              <a:p>
                <a:r>
                  <a:rPr lang="en-US" dirty="0"/>
                  <a:t>H = 0.9</a:t>
                </a:r>
                <a:endParaRPr lang="en-US" sz="2800" dirty="0"/>
              </a:p>
            </p:txBody>
          </p:sp>
          <p:sp>
            <p:nvSpPr>
              <p:cNvPr id="82" name="TextBox 81"/>
              <p:cNvSpPr txBox="1"/>
              <p:nvPr/>
            </p:nvSpPr>
            <p:spPr>
              <a:xfrm>
                <a:off x="8150952" y="2572242"/>
                <a:ext cx="841897" cy="369332"/>
              </a:xfrm>
              <a:prstGeom prst="rect">
                <a:avLst/>
              </a:prstGeom>
              <a:solidFill>
                <a:srgbClr val="FFFFFF"/>
              </a:solidFill>
            </p:spPr>
            <p:txBody>
              <a:bodyPr wrap="none" rtlCol="0">
                <a:spAutoFit/>
              </a:bodyPr>
              <a:lstStyle/>
              <a:p>
                <a:r>
                  <a:rPr lang="en-US" dirty="0"/>
                  <a:t>H = 0.5</a:t>
                </a:r>
              </a:p>
            </p:txBody>
          </p:sp>
        </p:grpSp>
        <p:grpSp>
          <p:nvGrpSpPr>
            <p:cNvPr id="97" name="Group 96"/>
            <p:cNvGrpSpPr/>
            <p:nvPr/>
          </p:nvGrpSpPr>
          <p:grpSpPr>
            <a:xfrm>
              <a:off x="4994275" y="5707637"/>
              <a:ext cx="3576638" cy="1266251"/>
              <a:chOff x="5591175" y="5707637"/>
              <a:chExt cx="3576638" cy="1266251"/>
            </a:xfrm>
          </p:grpSpPr>
          <p:sp>
            <p:nvSpPr>
              <p:cNvPr id="98" name="TextBox 97"/>
              <p:cNvSpPr txBox="1"/>
              <p:nvPr/>
            </p:nvSpPr>
            <p:spPr>
              <a:xfrm>
                <a:off x="6054390" y="5707637"/>
                <a:ext cx="2439114" cy="369332"/>
              </a:xfrm>
              <a:prstGeom prst="rect">
                <a:avLst/>
              </a:prstGeom>
              <a:noFill/>
            </p:spPr>
            <p:txBody>
              <a:bodyPr wrap="none" rtlCol="0">
                <a:spAutoFit/>
              </a:bodyPr>
              <a:lstStyle/>
              <a:p>
                <a:r>
                  <a:rPr lang="en-US" dirty="0">
                    <a:solidFill>
                      <a:srgbClr val="FF0000"/>
                    </a:solidFill>
                  </a:rPr>
                  <a:t>Scaling storage (0≤H&lt;1):</a:t>
                </a:r>
              </a:p>
            </p:txBody>
          </p:sp>
          <p:graphicFrame>
            <p:nvGraphicFramePr>
              <p:cNvPr id="99" name="Object 98"/>
              <p:cNvGraphicFramePr>
                <a:graphicFrameLocks noChangeAspect="1"/>
              </p:cNvGraphicFramePr>
              <p:nvPr/>
            </p:nvGraphicFramePr>
            <p:xfrm>
              <a:off x="5591175" y="5880100"/>
              <a:ext cx="3576638" cy="1093788"/>
            </p:xfrm>
            <a:graphic>
              <a:graphicData uri="http://schemas.openxmlformats.org/presentationml/2006/ole">
                <mc:AlternateContent xmlns:mc="http://schemas.openxmlformats.org/markup-compatibility/2006">
                  <mc:Choice xmlns:v="urn:schemas-microsoft-com:vml" Requires="v">
                    <p:oleObj spid="_x0000_s10424" name="Equation" r:id="rId6" imgW="1828800" imgH="558800" progId="Equation.DSMT4">
                      <p:embed/>
                    </p:oleObj>
                  </mc:Choice>
                  <mc:Fallback>
                    <p:oleObj name="Equation" r:id="rId6" imgW="1828800" imgH="558800" progId="Equation.DSMT4">
                      <p:embed/>
                      <p:pic>
                        <p:nvPicPr>
                          <p:cNvPr id="99" name="Object 98"/>
                          <p:cNvPicPr/>
                          <p:nvPr/>
                        </p:nvPicPr>
                        <p:blipFill>
                          <a:blip r:embed="rId7"/>
                          <a:stretch>
                            <a:fillRect/>
                          </a:stretch>
                        </p:blipFill>
                        <p:spPr>
                          <a:xfrm>
                            <a:off x="5591175" y="5880100"/>
                            <a:ext cx="3576638" cy="1093788"/>
                          </a:xfrm>
                          <a:prstGeom prst="rect">
                            <a:avLst/>
                          </a:prstGeom>
                        </p:spPr>
                      </p:pic>
                    </p:oleObj>
                  </mc:Fallback>
                </mc:AlternateContent>
              </a:graphicData>
            </a:graphic>
          </p:graphicFrame>
        </p:grpSp>
      </p:grpSp>
      <p:sp>
        <p:nvSpPr>
          <p:cNvPr id="7" name="Freeform 11"/>
          <p:cNvSpPr>
            <a:spLocks/>
          </p:cNvSpPr>
          <p:nvPr/>
        </p:nvSpPr>
        <p:spPr bwMode="auto">
          <a:xfrm>
            <a:off x="1689626" y="2119427"/>
            <a:ext cx="7328203" cy="3215819"/>
          </a:xfrm>
          <a:custGeom>
            <a:avLst/>
            <a:gdLst>
              <a:gd name="T0" fmla="*/ 0 w 2264"/>
              <a:gd name="T1" fmla="*/ 1450 h 1462"/>
              <a:gd name="T2" fmla="*/ 45 w 2264"/>
              <a:gd name="T3" fmla="*/ 1195 h 1462"/>
              <a:gd name="T4" fmla="*/ 91 w 2264"/>
              <a:gd name="T5" fmla="*/ 969 h 1462"/>
              <a:gd name="T6" fmla="*/ 115 w 2264"/>
              <a:gd name="T7" fmla="*/ 879 h 1462"/>
              <a:gd name="T8" fmla="*/ 148 w 2264"/>
              <a:gd name="T9" fmla="*/ 760 h 1462"/>
              <a:gd name="T10" fmla="*/ 185 w 2264"/>
              <a:gd name="T11" fmla="*/ 637 h 1462"/>
              <a:gd name="T12" fmla="*/ 230 w 2264"/>
              <a:gd name="T13" fmla="*/ 526 h 1462"/>
              <a:gd name="T14" fmla="*/ 276 w 2264"/>
              <a:gd name="T15" fmla="*/ 435 h 1462"/>
              <a:gd name="T16" fmla="*/ 321 w 2264"/>
              <a:gd name="T17" fmla="*/ 353 h 1462"/>
              <a:gd name="T18" fmla="*/ 370 w 2264"/>
              <a:gd name="T19" fmla="*/ 287 h 1462"/>
              <a:gd name="T20" fmla="*/ 391 w 2264"/>
              <a:gd name="T21" fmla="*/ 259 h 1462"/>
              <a:gd name="T22" fmla="*/ 423 w 2264"/>
              <a:gd name="T23" fmla="*/ 222 h 1462"/>
              <a:gd name="T24" fmla="*/ 469 w 2264"/>
              <a:gd name="T25" fmla="*/ 185 h 1462"/>
              <a:gd name="T26" fmla="*/ 510 w 2264"/>
              <a:gd name="T27" fmla="*/ 156 h 1462"/>
              <a:gd name="T28" fmla="*/ 551 w 2264"/>
              <a:gd name="T29" fmla="*/ 127 h 1462"/>
              <a:gd name="T30" fmla="*/ 600 w 2264"/>
              <a:gd name="T31" fmla="*/ 106 h 1462"/>
              <a:gd name="T32" fmla="*/ 641 w 2264"/>
              <a:gd name="T33" fmla="*/ 86 h 1462"/>
              <a:gd name="T34" fmla="*/ 666 w 2264"/>
              <a:gd name="T35" fmla="*/ 78 h 1462"/>
              <a:gd name="T36" fmla="*/ 703 w 2264"/>
              <a:gd name="T37" fmla="*/ 65 h 1462"/>
              <a:gd name="T38" fmla="*/ 744 w 2264"/>
              <a:gd name="T39" fmla="*/ 57 h 1462"/>
              <a:gd name="T40" fmla="*/ 785 w 2264"/>
              <a:gd name="T41" fmla="*/ 45 h 1462"/>
              <a:gd name="T42" fmla="*/ 830 w 2264"/>
              <a:gd name="T43" fmla="*/ 37 h 1462"/>
              <a:gd name="T44" fmla="*/ 875 w 2264"/>
              <a:gd name="T45" fmla="*/ 33 h 1462"/>
              <a:gd name="T46" fmla="*/ 925 w 2264"/>
              <a:gd name="T47" fmla="*/ 24 h 1462"/>
              <a:gd name="T48" fmla="*/ 949 w 2264"/>
              <a:gd name="T49" fmla="*/ 24 h 1462"/>
              <a:gd name="T50" fmla="*/ 982 w 2264"/>
              <a:gd name="T51" fmla="*/ 20 h 1462"/>
              <a:gd name="T52" fmla="*/ 1023 w 2264"/>
              <a:gd name="T53" fmla="*/ 16 h 1462"/>
              <a:gd name="T54" fmla="*/ 1068 w 2264"/>
              <a:gd name="T55" fmla="*/ 16 h 1462"/>
              <a:gd name="T56" fmla="*/ 1110 w 2264"/>
              <a:gd name="T57" fmla="*/ 12 h 1462"/>
              <a:gd name="T58" fmla="*/ 1155 w 2264"/>
              <a:gd name="T59" fmla="*/ 12 h 1462"/>
              <a:gd name="T60" fmla="*/ 1200 w 2264"/>
              <a:gd name="T61" fmla="*/ 8 h 1462"/>
              <a:gd name="T62" fmla="*/ 1225 w 2264"/>
              <a:gd name="T63" fmla="*/ 8 h 1462"/>
              <a:gd name="T64" fmla="*/ 1257 w 2264"/>
              <a:gd name="T65" fmla="*/ 8 h 1462"/>
              <a:gd name="T66" fmla="*/ 1299 w 2264"/>
              <a:gd name="T67" fmla="*/ 8 h 1462"/>
              <a:gd name="T68" fmla="*/ 1344 w 2264"/>
              <a:gd name="T69" fmla="*/ 4 h 1462"/>
              <a:gd name="T70" fmla="*/ 1389 w 2264"/>
              <a:gd name="T71" fmla="*/ 4 h 1462"/>
              <a:gd name="T72" fmla="*/ 1434 w 2264"/>
              <a:gd name="T73" fmla="*/ 4 h 1462"/>
              <a:gd name="T74" fmla="*/ 1479 w 2264"/>
              <a:gd name="T75" fmla="*/ 4 h 1462"/>
              <a:gd name="T76" fmla="*/ 1500 w 2264"/>
              <a:gd name="T77" fmla="*/ 4 h 1462"/>
              <a:gd name="T78" fmla="*/ 1533 w 2264"/>
              <a:gd name="T79" fmla="*/ 4 h 1462"/>
              <a:gd name="T80" fmla="*/ 1574 w 2264"/>
              <a:gd name="T81" fmla="*/ 4 h 1462"/>
              <a:gd name="T82" fmla="*/ 1619 w 2264"/>
              <a:gd name="T83" fmla="*/ 4 h 1462"/>
              <a:gd name="T84" fmla="*/ 1664 w 2264"/>
              <a:gd name="T85" fmla="*/ 4 h 1462"/>
              <a:gd name="T86" fmla="*/ 1709 w 2264"/>
              <a:gd name="T87" fmla="*/ 4 h 1462"/>
              <a:gd name="T88" fmla="*/ 1750 w 2264"/>
              <a:gd name="T89" fmla="*/ 4 h 1462"/>
              <a:gd name="T90" fmla="*/ 1775 w 2264"/>
              <a:gd name="T91" fmla="*/ 4 h 1462"/>
              <a:gd name="T92" fmla="*/ 1812 w 2264"/>
              <a:gd name="T93" fmla="*/ 4 h 1462"/>
              <a:gd name="T94" fmla="*/ 1849 w 2264"/>
              <a:gd name="T95" fmla="*/ 4 h 1462"/>
              <a:gd name="T96" fmla="*/ 1894 w 2264"/>
              <a:gd name="T97" fmla="*/ 4 h 1462"/>
              <a:gd name="T98" fmla="*/ 1944 w 2264"/>
              <a:gd name="T99" fmla="*/ 4 h 1462"/>
              <a:gd name="T100" fmla="*/ 1985 w 2264"/>
              <a:gd name="T101" fmla="*/ 4 h 1462"/>
              <a:gd name="T102" fmla="*/ 2034 w 2264"/>
              <a:gd name="T103" fmla="*/ 0 h 1462"/>
              <a:gd name="T104" fmla="*/ 2054 w 2264"/>
              <a:gd name="T105" fmla="*/ 0 h 1462"/>
              <a:gd name="T106" fmla="*/ 2087 w 2264"/>
              <a:gd name="T107" fmla="*/ 0 h 1462"/>
              <a:gd name="T108" fmla="*/ 2128 w 2264"/>
              <a:gd name="T109" fmla="*/ 0 h 1462"/>
              <a:gd name="T110" fmla="*/ 2174 w 2264"/>
              <a:gd name="T111" fmla="*/ 0 h 1462"/>
              <a:gd name="T112" fmla="*/ 2215 w 2264"/>
              <a:gd name="T113" fmla="*/ 0 h 1462"/>
              <a:gd name="T114" fmla="*/ 2239 w 2264"/>
              <a:gd name="T115" fmla="*/ 0 h 1462"/>
              <a:gd name="T116" fmla="*/ 2256 w 2264"/>
              <a:gd name="T117" fmla="*/ 0 h 1462"/>
              <a:gd name="T118" fmla="*/ 2264 w 2264"/>
              <a:gd name="T119" fmla="*/ 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4" h="1462">
                <a:moveTo>
                  <a:pt x="2264" y="0"/>
                </a:moveTo>
                <a:lnTo>
                  <a:pt x="2264" y="0"/>
                </a:lnTo>
                <a:lnTo>
                  <a:pt x="0" y="0"/>
                </a:lnTo>
                <a:lnTo>
                  <a:pt x="0" y="1462"/>
                </a:lnTo>
                <a:lnTo>
                  <a:pt x="0" y="1454"/>
                </a:lnTo>
                <a:lnTo>
                  <a:pt x="0" y="1450"/>
                </a:lnTo>
                <a:lnTo>
                  <a:pt x="0" y="1442"/>
                </a:lnTo>
                <a:lnTo>
                  <a:pt x="4" y="1425"/>
                </a:lnTo>
                <a:lnTo>
                  <a:pt x="9" y="1393"/>
                </a:lnTo>
                <a:lnTo>
                  <a:pt x="21" y="1323"/>
                </a:lnTo>
                <a:lnTo>
                  <a:pt x="41" y="1199"/>
                </a:lnTo>
                <a:lnTo>
                  <a:pt x="45" y="1195"/>
                </a:lnTo>
                <a:lnTo>
                  <a:pt x="45" y="1191"/>
                </a:lnTo>
                <a:lnTo>
                  <a:pt x="45" y="1183"/>
                </a:lnTo>
                <a:lnTo>
                  <a:pt x="50" y="1171"/>
                </a:lnTo>
                <a:lnTo>
                  <a:pt x="54" y="1138"/>
                </a:lnTo>
                <a:lnTo>
                  <a:pt x="66" y="1080"/>
                </a:lnTo>
                <a:lnTo>
                  <a:pt x="91" y="969"/>
                </a:lnTo>
                <a:lnTo>
                  <a:pt x="91" y="969"/>
                </a:lnTo>
                <a:lnTo>
                  <a:pt x="91" y="965"/>
                </a:lnTo>
                <a:lnTo>
                  <a:pt x="95" y="957"/>
                </a:lnTo>
                <a:lnTo>
                  <a:pt x="95" y="949"/>
                </a:lnTo>
                <a:lnTo>
                  <a:pt x="103" y="924"/>
                </a:lnTo>
                <a:lnTo>
                  <a:pt x="115" y="879"/>
                </a:lnTo>
                <a:lnTo>
                  <a:pt x="136" y="797"/>
                </a:lnTo>
                <a:lnTo>
                  <a:pt x="136" y="793"/>
                </a:lnTo>
                <a:lnTo>
                  <a:pt x="136" y="793"/>
                </a:lnTo>
                <a:lnTo>
                  <a:pt x="140" y="784"/>
                </a:lnTo>
                <a:lnTo>
                  <a:pt x="140" y="776"/>
                </a:lnTo>
                <a:lnTo>
                  <a:pt x="148" y="760"/>
                </a:lnTo>
                <a:lnTo>
                  <a:pt x="156" y="723"/>
                </a:lnTo>
                <a:lnTo>
                  <a:pt x="181" y="657"/>
                </a:lnTo>
                <a:lnTo>
                  <a:pt x="181" y="653"/>
                </a:lnTo>
                <a:lnTo>
                  <a:pt x="181" y="653"/>
                </a:lnTo>
                <a:lnTo>
                  <a:pt x="185" y="649"/>
                </a:lnTo>
                <a:lnTo>
                  <a:pt x="185" y="637"/>
                </a:lnTo>
                <a:lnTo>
                  <a:pt x="193" y="620"/>
                </a:lnTo>
                <a:lnTo>
                  <a:pt x="206" y="591"/>
                </a:lnTo>
                <a:lnTo>
                  <a:pt x="226" y="530"/>
                </a:lnTo>
                <a:lnTo>
                  <a:pt x="230" y="530"/>
                </a:lnTo>
                <a:lnTo>
                  <a:pt x="230" y="526"/>
                </a:lnTo>
                <a:lnTo>
                  <a:pt x="230" y="526"/>
                </a:lnTo>
                <a:lnTo>
                  <a:pt x="234" y="517"/>
                </a:lnTo>
                <a:lnTo>
                  <a:pt x="239" y="505"/>
                </a:lnTo>
                <a:lnTo>
                  <a:pt x="251" y="480"/>
                </a:lnTo>
                <a:lnTo>
                  <a:pt x="271" y="435"/>
                </a:lnTo>
                <a:lnTo>
                  <a:pt x="276" y="435"/>
                </a:lnTo>
                <a:lnTo>
                  <a:pt x="276" y="435"/>
                </a:lnTo>
                <a:lnTo>
                  <a:pt x="276" y="431"/>
                </a:lnTo>
                <a:lnTo>
                  <a:pt x="280" y="423"/>
                </a:lnTo>
                <a:lnTo>
                  <a:pt x="284" y="415"/>
                </a:lnTo>
                <a:lnTo>
                  <a:pt x="296" y="390"/>
                </a:lnTo>
                <a:lnTo>
                  <a:pt x="321" y="353"/>
                </a:lnTo>
                <a:lnTo>
                  <a:pt x="321" y="353"/>
                </a:lnTo>
                <a:lnTo>
                  <a:pt x="321" y="349"/>
                </a:lnTo>
                <a:lnTo>
                  <a:pt x="325" y="349"/>
                </a:lnTo>
                <a:lnTo>
                  <a:pt x="329" y="345"/>
                </a:lnTo>
                <a:lnTo>
                  <a:pt x="333" y="337"/>
                </a:lnTo>
                <a:lnTo>
                  <a:pt x="345" y="316"/>
                </a:lnTo>
                <a:lnTo>
                  <a:pt x="370" y="287"/>
                </a:lnTo>
                <a:lnTo>
                  <a:pt x="370" y="283"/>
                </a:lnTo>
                <a:lnTo>
                  <a:pt x="370" y="283"/>
                </a:lnTo>
                <a:lnTo>
                  <a:pt x="370" y="283"/>
                </a:lnTo>
                <a:lnTo>
                  <a:pt x="374" y="279"/>
                </a:lnTo>
                <a:lnTo>
                  <a:pt x="378" y="271"/>
                </a:lnTo>
                <a:lnTo>
                  <a:pt x="391" y="259"/>
                </a:lnTo>
                <a:lnTo>
                  <a:pt x="411" y="234"/>
                </a:lnTo>
                <a:lnTo>
                  <a:pt x="415" y="234"/>
                </a:lnTo>
                <a:lnTo>
                  <a:pt x="415" y="234"/>
                </a:lnTo>
                <a:lnTo>
                  <a:pt x="415" y="234"/>
                </a:lnTo>
                <a:lnTo>
                  <a:pt x="419" y="230"/>
                </a:lnTo>
                <a:lnTo>
                  <a:pt x="423" y="222"/>
                </a:lnTo>
                <a:lnTo>
                  <a:pt x="436" y="213"/>
                </a:lnTo>
                <a:lnTo>
                  <a:pt x="460" y="189"/>
                </a:lnTo>
                <a:lnTo>
                  <a:pt x="460" y="189"/>
                </a:lnTo>
                <a:lnTo>
                  <a:pt x="465" y="189"/>
                </a:lnTo>
                <a:lnTo>
                  <a:pt x="465" y="189"/>
                </a:lnTo>
                <a:lnTo>
                  <a:pt x="469" y="185"/>
                </a:lnTo>
                <a:lnTo>
                  <a:pt x="473" y="180"/>
                </a:lnTo>
                <a:lnTo>
                  <a:pt x="485" y="172"/>
                </a:lnTo>
                <a:lnTo>
                  <a:pt x="506" y="156"/>
                </a:lnTo>
                <a:lnTo>
                  <a:pt x="506" y="156"/>
                </a:lnTo>
                <a:lnTo>
                  <a:pt x="506" y="156"/>
                </a:lnTo>
                <a:lnTo>
                  <a:pt x="510" y="156"/>
                </a:lnTo>
                <a:lnTo>
                  <a:pt x="510" y="152"/>
                </a:lnTo>
                <a:lnTo>
                  <a:pt x="518" y="148"/>
                </a:lnTo>
                <a:lnTo>
                  <a:pt x="526" y="143"/>
                </a:lnTo>
                <a:lnTo>
                  <a:pt x="551" y="131"/>
                </a:lnTo>
                <a:lnTo>
                  <a:pt x="551" y="127"/>
                </a:lnTo>
                <a:lnTo>
                  <a:pt x="551" y="127"/>
                </a:lnTo>
                <a:lnTo>
                  <a:pt x="555" y="127"/>
                </a:lnTo>
                <a:lnTo>
                  <a:pt x="555" y="127"/>
                </a:lnTo>
                <a:lnTo>
                  <a:pt x="563" y="123"/>
                </a:lnTo>
                <a:lnTo>
                  <a:pt x="575" y="115"/>
                </a:lnTo>
                <a:lnTo>
                  <a:pt x="596" y="106"/>
                </a:lnTo>
                <a:lnTo>
                  <a:pt x="600" y="106"/>
                </a:lnTo>
                <a:lnTo>
                  <a:pt x="600" y="102"/>
                </a:lnTo>
                <a:lnTo>
                  <a:pt x="600" y="102"/>
                </a:lnTo>
                <a:lnTo>
                  <a:pt x="604" y="102"/>
                </a:lnTo>
                <a:lnTo>
                  <a:pt x="608" y="98"/>
                </a:lnTo>
                <a:lnTo>
                  <a:pt x="621" y="94"/>
                </a:lnTo>
                <a:lnTo>
                  <a:pt x="641" y="86"/>
                </a:lnTo>
                <a:lnTo>
                  <a:pt x="641" y="86"/>
                </a:lnTo>
                <a:lnTo>
                  <a:pt x="645" y="86"/>
                </a:lnTo>
                <a:lnTo>
                  <a:pt x="645" y="86"/>
                </a:lnTo>
                <a:lnTo>
                  <a:pt x="649" y="86"/>
                </a:lnTo>
                <a:lnTo>
                  <a:pt x="654" y="82"/>
                </a:lnTo>
                <a:lnTo>
                  <a:pt x="666" y="78"/>
                </a:lnTo>
                <a:lnTo>
                  <a:pt x="691" y="70"/>
                </a:lnTo>
                <a:lnTo>
                  <a:pt x="691" y="70"/>
                </a:lnTo>
                <a:lnTo>
                  <a:pt x="691" y="70"/>
                </a:lnTo>
                <a:lnTo>
                  <a:pt x="695" y="70"/>
                </a:lnTo>
                <a:lnTo>
                  <a:pt x="695" y="70"/>
                </a:lnTo>
                <a:lnTo>
                  <a:pt x="703" y="65"/>
                </a:lnTo>
                <a:lnTo>
                  <a:pt x="715" y="65"/>
                </a:lnTo>
                <a:lnTo>
                  <a:pt x="740" y="57"/>
                </a:lnTo>
                <a:lnTo>
                  <a:pt x="740" y="57"/>
                </a:lnTo>
                <a:lnTo>
                  <a:pt x="740" y="57"/>
                </a:lnTo>
                <a:lnTo>
                  <a:pt x="740" y="57"/>
                </a:lnTo>
                <a:lnTo>
                  <a:pt x="744" y="57"/>
                </a:lnTo>
                <a:lnTo>
                  <a:pt x="748" y="53"/>
                </a:lnTo>
                <a:lnTo>
                  <a:pt x="760" y="53"/>
                </a:lnTo>
                <a:lnTo>
                  <a:pt x="781" y="49"/>
                </a:lnTo>
                <a:lnTo>
                  <a:pt x="785" y="49"/>
                </a:lnTo>
                <a:lnTo>
                  <a:pt x="785" y="49"/>
                </a:lnTo>
                <a:lnTo>
                  <a:pt x="785" y="45"/>
                </a:lnTo>
                <a:lnTo>
                  <a:pt x="789" y="45"/>
                </a:lnTo>
                <a:lnTo>
                  <a:pt x="793" y="45"/>
                </a:lnTo>
                <a:lnTo>
                  <a:pt x="806" y="41"/>
                </a:lnTo>
                <a:lnTo>
                  <a:pt x="830" y="37"/>
                </a:lnTo>
                <a:lnTo>
                  <a:pt x="830" y="37"/>
                </a:lnTo>
                <a:lnTo>
                  <a:pt x="830" y="37"/>
                </a:lnTo>
                <a:lnTo>
                  <a:pt x="834" y="37"/>
                </a:lnTo>
                <a:lnTo>
                  <a:pt x="834" y="37"/>
                </a:lnTo>
                <a:lnTo>
                  <a:pt x="843" y="37"/>
                </a:lnTo>
                <a:lnTo>
                  <a:pt x="851" y="37"/>
                </a:lnTo>
                <a:lnTo>
                  <a:pt x="875" y="33"/>
                </a:lnTo>
                <a:lnTo>
                  <a:pt x="875" y="33"/>
                </a:lnTo>
                <a:lnTo>
                  <a:pt x="875" y="33"/>
                </a:lnTo>
                <a:lnTo>
                  <a:pt x="879" y="33"/>
                </a:lnTo>
                <a:lnTo>
                  <a:pt x="879" y="33"/>
                </a:lnTo>
                <a:lnTo>
                  <a:pt x="888" y="28"/>
                </a:lnTo>
                <a:lnTo>
                  <a:pt x="900" y="28"/>
                </a:lnTo>
                <a:lnTo>
                  <a:pt x="925" y="24"/>
                </a:lnTo>
                <a:lnTo>
                  <a:pt x="925" y="24"/>
                </a:lnTo>
                <a:lnTo>
                  <a:pt x="925" y="24"/>
                </a:lnTo>
                <a:lnTo>
                  <a:pt x="925" y="24"/>
                </a:lnTo>
                <a:lnTo>
                  <a:pt x="929" y="24"/>
                </a:lnTo>
                <a:lnTo>
                  <a:pt x="937" y="24"/>
                </a:lnTo>
                <a:lnTo>
                  <a:pt x="949" y="24"/>
                </a:lnTo>
                <a:lnTo>
                  <a:pt x="970" y="20"/>
                </a:lnTo>
                <a:lnTo>
                  <a:pt x="974" y="20"/>
                </a:lnTo>
                <a:lnTo>
                  <a:pt x="974" y="20"/>
                </a:lnTo>
                <a:lnTo>
                  <a:pt x="974" y="20"/>
                </a:lnTo>
                <a:lnTo>
                  <a:pt x="978" y="20"/>
                </a:lnTo>
                <a:lnTo>
                  <a:pt x="982" y="20"/>
                </a:lnTo>
                <a:lnTo>
                  <a:pt x="995" y="20"/>
                </a:lnTo>
                <a:lnTo>
                  <a:pt x="1015" y="16"/>
                </a:lnTo>
                <a:lnTo>
                  <a:pt x="1015" y="16"/>
                </a:lnTo>
                <a:lnTo>
                  <a:pt x="1019" y="16"/>
                </a:lnTo>
                <a:lnTo>
                  <a:pt x="1019" y="16"/>
                </a:lnTo>
                <a:lnTo>
                  <a:pt x="1023" y="16"/>
                </a:lnTo>
                <a:lnTo>
                  <a:pt x="1027" y="16"/>
                </a:lnTo>
                <a:lnTo>
                  <a:pt x="1040" y="16"/>
                </a:lnTo>
                <a:lnTo>
                  <a:pt x="1064" y="16"/>
                </a:lnTo>
                <a:lnTo>
                  <a:pt x="1064" y="16"/>
                </a:lnTo>
                <a:lnTo>
                  <a:pt x="1064" y="16"/>
                </a:lnTo>
                <a:lnTo>
                  <a:pt x="1068" y="16"/>
                </a:lnTo>
                <a:lnTo>
                  <a:pt x="1068" y="16"/>
                </a:lnTo>
                <a:lnTo>
                  <a:pt x="1077" y="16"/>
                </a:lnTo>
                <a:lnTo>
                  <a:pt x="1085" y="12"/>
                </a:lnTo>
                <a:lnTo>
                  <a:pt x="1110" y="12"/>
                </a:lnTo>
                <a:lnTo>
                  <a:pt x="1110" y="12"/>
                </a:lnTo>
                <a:lnTo>
                  <a:pt x="1110" y="12"/>
                </a:lnTo>
                <a:lnTo>
                  <a:pt x="1110" y="12"/>
                </a:lnTo>
                <a:lnTo>
                  <a:pt x="1114" y="12"/>
                </a:lnTo>
                <a:lnTo>
                  <a:pt x="1122" y="12"/>
                </a:lnTo>
                <a:lnTo>
                  <a:pt x="1130" y="12"/>
                </a:lnTo>
                <a:lnTo>
                  <a:pt x="1155" y="12"/>
                </a:lnTo>
                <a:lnTo>
                  <a:pt x="1155" y="12"/>
                </a:lnTo>
                <a:lnTo>
                  <a:pt x="1155" y="12"/>
                </a:lnTo>
                <a:lnTo>
                  <a:pt x="1155" y="12"/>
                </a:lnTo>
                <a:lnTo>
                  <a:pt x="1159" y="12"/>
                </a:lnTo>
                <a:lnTo>
                  <a:pt x="1163" y="12"/>
                </a:lnTo>
                <a:lnTo>
                  <a:pt x="1175" y="8"/>
                </a:lnTo>
                <a:lnTo>
                  <a:pt x="1200" y="8"/>
                </a:lnTo>
                <a:lnTo>
                  <a:pt x="1200" y="8"/>
                </a:lnTo>
                <a:lnTo>
                  <a:pt x="1204" y="8"/>
                </a:lnTo>
                <a:lnTo>
                  <a:pt x="1204" y="8"/>
                </a:lnTo>
                <a:lnTo>
                  <a:pt x="1208" y="8"/>
                </a:lnTo>
                <a:lnTo>
                  <a:pt x="1212" y="8"/>
                </a:lnTo>
                <a:lnTo>
                  <a:pt x="1225" y="8"/>
                </a:lnTo>
                <a:lnTo>
                  <a:pt x="1245" y="8"/>
                </a:lnTo>
                <a:lnTo>
                  <a:pt x="1245" y="8"/>
                </a:lnTo>
                <a:lnTo>
                  <a:pt x="1245" y="8"/>
                </a:lnTo>
                <a:lnTo>
                  <a:pt x="1249" y="8"/>
                </a:lnTo>
                <a:lnTo>
                  <a:pt x="1253" y="8"/>
                </a:lnTo>
                <a:lnTo>
                  <a:pt x="1257" y="8"/>
                </a:lnTo>
                <a:lnTo>
                  <a:pt x="1270" y="8"/>
                </a:lnTo>
                <a:lnTo>
                  <a:pt x="1294" y="8"/>
                </a:lnTo>
                <a:lnTo>
                  <a:pt x="1294" y="8"/>
                </a:lnTo>
                <a:lnTo>
                  <a:pt x="1294" y="8"/>
                </a:lnTo>
                <a:lnTo>
                  <a:pt x="1299" y="8"/>
                </a:lnTo>
                <a:lnTo>
                  <a:pt x="1299" y="8"/>
                </a:lnTo>
                <a:lnTo>
                  <a:pt x="1307" y="8"/>
                </a:lnTo>
                <a:lnTo>
                  <a:pt x="1319" y="4"/>
                </a:lnTo>
                <a:lnTo>
                  <a:pt x="1340" y="4"/>
                </a:lnTo>
                <a:lnTo>
                  <a:pt x="1344" y="4"/>
                </a:lnTo>
                <a:lnTo>
                  <a:pt x="1344" y="4"/>
                </a:lnTo>
                <a:lnTo>
                  <a:pt x="1344" y="4"/>
                </a:lnTo>
                <a:lnTo>
                  <a:pt x="1348" y="4"/>
                </a:lnTo>
                <a:lnTo>
                  <a:pt x="1352" y="4"/>
                </a:lnTo>
                <a:lnTo>
                  <a:pt x="1364" y="4"/>
                </a:lnTo>
                <a:lnTo>
                  <a:pt x="1385" y="4"/>
                </a:lnTo>
                <a:lnTo>
                  <a:pt x="1385" y="4"/>
                </a:lnTo>
                <a:lnTo>
                  <a:pt x="1389" y="4"/>
                </a:lnTo>
                <a:lnTo>
                  <a:pt x="1389" y="4"/>
                </a:lnTo>
                <a:lnTo>
                  <a:pt x="1393" y="4"/>
                </a:lnTo>
                <a:lnTo>
                  <a:pt x="1397" y="4"/>
                </a:lnTo>
                <a:lnTo>
                  <a:pt x="1409" y="4"/>
                </a:lnTo>
                <a:lnTo>
                  <a:pt x="1434" y="4"/>
                </a:lnTo>
                <a:lnTo>
                  <a:pt x="1434" y="4"/>
                </a:lnTo>
                <a:lnTo>
                  <a:pt x="1434" y="4"/>
                </a:lnTo>
                <a:lnTo>
                  <a:pt x="1438" y="4"/>
                </a:lnTo>
                <a:lnTo>
                  <a:pt x="1438" y="4"/>
                </a:lnTo>
                <a:lnTo>
                  <a:pt x="1446" y="4"/>
                </a:lnTo>
                <a:lnTo>
                  <a:pt x="1455" y="4"/>
                </a:lnTo>
                <a:lnTo>
                  <a:pt x="1479" y="4"/>
                </a:lnTo>
                <a:lnTo>
                  <a:pt x="1479" y="4"/>
                </a:lnTo>
                <a:lnTo>
                  <a:pt x="1479" y="4"/>
                </a:lnTo>
                <a:lnTo>
                  <a:pt x="1479" y="4"/>
                </a:lnTo>
                <a:lnTo>
                  <a:pt x="1483" y="4"/>
                </a:lnTo>
                <a:lnTo>
                  <a:pt x="1488" y="4"/>
                </a:lnTo>
                <a:lnTo>
                  <a:pt x="1500" y="4"/>
                </a:lnTo>
                <a:lnTo>
                  <a:pt x="1520" y="4"/>
                </a:lnTo>
                <a:lnTo>
                  <a:pt x="1525" y="4"/>
                </a:lnTo>
                <a:lnTo>
                  <a:pt x="1525" y="4"/>
                </a:lnTo>
                <a:lnTo>
                  <a:pt x="1525" y="4"/>
                </a:lnTo>
                <a:lnTo>
                  <a:pt x="1529" y="4"/>
                </a:lnTo>
                <a:lnTo>
                  <a:pt x="1533" y="4"/>
                </a:lnTo>
                <a:lnTo>
                  <a:pt x="1545" y="4"/>
                </a:lnTo>
                <a:lnTo>
                  <a:pt x="1570" y="4"/>
                </a:lnTo>
                <a:lnTo>
                  <a:pt x="1570" y="4"/>
                </a:lnTo>
                <a:lnTo>
                  <a:pt x="1570" y="4"/>
                </a:lnTo>
                <a:lnTo>
                  <a:pt x="1574" y="4"/>
                </a:lnTo>
                <a:lnTo>
                  <a:pt x="1574" y="4"/>
                </a:lnTo>
                <a:lnTo>
                  <a:pt x="1582" y="4"/>
                </a:lnTo>
                <a:lnTo>
                  <a:pt x="1594" y="4"/>
                </a:lnTo>
                <a:lnTo>
                  <a:pt x="1615" y="4"/>
                </a:lnTo>
                <a:lnTo>
                  <a:pt x="1615" y="4"/>
                </a:lnTo>
                <a:lnTo>
                  <a:pt x="1615" y="4"/>
                </a:lnTo>
                <a:lnTo>
                  <a:pt x="1619" y="4"/>
                </a:lnTo>
                <a:lnTo>
                  <a:pt x="1619" y="4"/>
                </a:lnTo>
                <a:lnTo>
                  <a:pt x="1627" y="4"/>
                </a:lnTo>
                <a:lnTo>
                  <a:pt x="1640" y="4"/>
                </a:lnTo>
                <a:lnTo>
                  <a:pt x="1664" y="4"/>
                </a:lnTo>
                <a:lnTo>
                  <a:pt x="1664" y="4"/>
                </a:lnTo>
                <a:lnTo>
                  <a:pt x="1664" y="4"/>
                </a:lnTo>
                <a:lnTo>
                  <a:pt x="1664" y="4"/>
                </a:lnTo>
                <a:lnTo>
                  <a:pt x="1668" y="4"/>
                </a:lnTo>
                <a:lnTo>
                  <a:pt x="1672" y="4"/>
                </a:lnTo>
                <a:lnTo>
                  <a:pt x="1685" y="4"/>
                </a:lnTo>
                <a:lnTo>
                  <a:pt x="1709" y="4"/>
                </a:lnTo>
                <a:lnTo>
                  <a:pt x="1709" y="4"/>
                </a:lnTo>
                <a:lnTo>
                  <a:pt x="1709" y="4"/>
                </a:lnTo>
                <a:lnTo>
                  <a:pt x="1709" y="4"/>
                </a:lnTo>
                <a:lnTo>
                  <a:pt x="1713" y="4"/>
                </a:lnTo>
                <a:lnTo>
                  <a:pt x="1718" y="4"/>
                </a:lnTo>
                <a:lnTo>
                  <a:pt x="1730" y="4"/>
                </a:lnTo>
                <a:lnTo>
                  <a:pt x="1750" y="4"/>
                </a:lnTo>
                <a:lnTo>
                  <a:pt x="1755" y="4"/>
                </a:lnTo>
                <a:lnTo>
                  <a:pt x="1755" y="4"/>
                </a:lnTo>
                <a:lnTo>
                  <a:pt x="1755" y="4"/>
                </a:lnTo>
                <a:lnTo>
                  <a:pt x="1759" y="4"/>
                </a:lnTo>
                <a:lnTo>
                  <a:pt x="1763" y="4"/>
                </a:lnTo>
                <a:lnTo>
                  <a:pt x="1775" y="4"/>
                </a:lnTo>
                <a:lnTo>
                  <a:pt x="1800" y="4"/>
                </a:lnTo>
                <a:lnTo>
                  <a:pt x="1800" y="4"/>
                </a:lnTo>
                <a:lnTo>
                  <a:pt x="1800" y="4"/>
                </a:lnTo>
                <a:lnTo>
                  <a:pt x="1804" y="4"/>
                </a:lnTo>
                <a:lnTo>
                  <a:pt x="1804" y="4"/>
                </a:lnTo>
                <a:lnTo>
                  <a:pt x="1812" y="4"/>
                </a:lnTo>
                <a:lnTo>
                  <a:pt x="1824" y="4"/>
                </a:lnTo>
                <a:lnTo>
                  <a:pt x="1845" y="4"/>
                </a:lnTo>
                <a:lnTo>
                  <a:pt x="1845" y="4"/>
                </a:lnTo>
                <a:lnTo>
                  <a:pt x="1845" y="4"/>
                </a:lnTo>
                <a:lnTo>
                  <a:pt x="1849" y="4"/>
                </a:lnTo>
                <a:lnTo>
                  <a:pt x="1849" y="4"/>
                </a:lnTo>
                <a:lnTo>
                  <a:pt x="1857" y="4"/>
                </a:lnTo>
                <a:lnTo>
                  <a:pt x="1870" y="4"/>
                </a:lnTo>
                <a:lnTo>
                  <a:pt x="1894" y="4"/>
                </a:lnTo>
                <a:lnTo>
                  <a:pt x="1894" y="4"/>
                </a:lnTo>
                <a:lnTo>
                  <a:pt x="1894" y="4"/>
                </a:lnTo>
                <a:lnTo>
                  <a:pt x="1894" y="4"/>
                </a:lnTo>
                <a:lnTo>
                  <a:pt x="1898" y="4"/>
                </a:lnTo>
                <a:lnTo>
                  <a:pt x="1907" y="4"/>
                </a:lnTo>
                <a:lnTo>
                  <a:pt x="1919" y="4"/>
                </a:lnTo>
                <a:lnTo>
                  <a:pt x="1939" y="4"/>
                </a:lnTo>
                <a:lnTo>
                  <a:pt x="1939" y="4"/>
                </a:lnTo>
                <a:lnTo>
                  <a:pt x="1944" y="4"/>
                </a:lnTo>
                <a:lnTo>
                  <a:pt x="1944" y="4"/>
                </a:lnTo>
                <a:lnTo>
                  <a:pt x="1948" y="4"/>
                </a:lnTo>
                <a:lnTo>
                  <a:pt x="1952" y="4"/>
                </a:lnTo>
                <a:lnTo>
                  <a:pt x="1964" y="4"/>
                </a:lnTo>
                <a:lnTo>
                  <a:pt x="1985" y="4"/>
                </a:lnTo>
                <a:lnTo>
                  <a:pt x="1985" y="4"/>
                </a:lnTo>
                <a:lnTo>
                  <a:pt x="1985" y="4"/>
                </a:lnTo>
                <a:lnTo>
                  <a:pt x="1989" y="0"/>
                </a:lnTo>
                <a:lnTo>
                  <a:pt x="1993" y="0"/>
                </a:lnTo>
                <a:lnTo>
                  <a:pt x="1997" y="0"/>
                </a:lnTo>
                <a:lnTo>
                  <a:pt x="2009" y="0"/>
                </a:lnTo>
                <a:lnTo>
                  <a:pt x="2034" y="0"/>
                </a:lnTo>
                <a:lnTo>
                  <a:pt x="2034" y="0"/>
                </a:lnTo>
                <a:lnTo>
                  <a:pt x="2034" y="0"/>
                </a:lnTo>
                <a:lnTo>
                  <a:pt x="2038" y="0"/>
                </a:lnTo>
                <a:lnTo>
                  <a:pt x="2038" y="0"/>
                </a:lnTo>
                <a:lnTo>
                  <a:pt x="2046" y="0"/>
                </a:lnTo>
                <a:lnTo>
                  <a:pt x="2054" y="0"/>
                </a:lnTo>
                <a:lnTo>
                  <a:pt x="2079" y="0"/>
                </a:lnTo>
                <a:lnTo>
                  <a:pt x="2079" y="0"/>
                </a:lnTo>
                <a:lnTo>
                  <a:pt x="2079" y="0"/>
                </a:lnTo>
                <a:lnTo>
                  <a:pt x="2079" y="0"/>
                </a:lnTo>
                <a:lnTo>
                  <a:pt x="2083" y="0"/>
                </a:lnTo>
                <a:lnTo>
                  <a:pt x="2087" y="0"/>
                </a:lnTo>
                <a:lnTo>
                  <a:pt x="2100" y="0"/>
                </a:lnTo>
                <a:lnTo>
                  <a:pt x="2124" y="0"/>
                </a:lnTo>
                <a:lnTo>
                  <a:pt x="2124" y="0"/>
                </a:lnTo>
                <a:lnTo>
                  <a:pt x="2124" y="0"/>
                </a:lnTo>
                <a:lnTo>
                  <a:pt x="2124" y="0"/>
                </a:lnTo>
                <a:lnTo>
                  <a:pt x="2128" y="0"/>
                </a:lnTo>
                <a:lnTo>
                  <a:pt x="2133" y="0"/>
                </a:lnTo>
                <a:lnTo>
                  <a:pt x="2145" y="0"/>
                </a:lnTo>
                <a:lnTo>
                  <a:pt x="2170" y="0"/>
                </a:lnTo>
                <a:lnTo>
                  <a:pt x="2170" y="0"/>
                </a:lnTo>
                <a:lnTo>
                  <a:pt x="2170" y="0"/>
                </a:lnTo>
                <a:lnTo>
                  <a:pt x="2174" y="0"/>
                </a:lnTo>
                <a:lnTo>
                  <a:pt x="2174" y="0"/>
                </a:lnTo>
                <a:lnTo>
                  <a:pt x="2182" y="0"/>
                </a:lnTo>
                <a:lnTo>
                  <a:pt x="2194" y="0"/>
                </a:lnTo>
                <a:lnTo>
                  <a:pt x="2215" y="0"/>
                </a:lnTo>
                <a:lnTo>
                  <a:pt x="2215" y="0"/>
                </a:lnTo>
                <a:lnTo>
                  <a:pt x="2215" y="0"/>
                </a:lnTo>
                <a:lnTo>
                  <a:pt x="2219" y="0"/>
                </a:lnTo>
                <a:lnTo>
                  <a:pt x="2223" y="0"/>
                </a:lnTo>
                <a:lnTo>
                  <a:pt x="2227" y="0"/>
                </a:lnTo>
                <a:lnTo>
                  <a:pt x="2239" y="0"/>
                </a:lnTo>
                <a:lnTo>
                  <a:pt x="2239" y="0"/>
                </a:lnTo>
                <a:lnTo>
                  <a:pt x="2239" y="0"/>
                </a:lnTo>
                <a:lnTo>
                  <a:pt x="2243" y="0"/>
                </a:lnTo>
                <a:lnTo>
                  <a:pt x="2248" y="0"/>
                </a:lnTo>
                <a:lnTo>
                  <a:pt x="2252" y="0"/>
                </a:lnTo>
                <a:lnTo>
                  <a:pt x="2252" y="0"/>
                </a:lnTo>
                <a:lnTo>
                  <a:pt x="2252" y="0"/>
                </a:lnTo>
                <a:lnTo>
                  <a:pt x="2256" y="0"/>
                </a:lnTo>
                <a:lnTo>
                  <a:pt x="2260" y="0"/>
                </a:lnTo>
                <a:lnTo>
                  <a:pt x="2260" y="0"/>
                </a:lnTo>
                <a:lnTo>
                  <a:pt x="2260" y="0"/>
                </a:lnTo>
                <a:lnTo>
                  <a:pt x="2260" y="0"/>
                </a:lnTo>
                <a:lnTo>
                  <a:pt x="2264" y="0"/>
                </a:lnTo>
                <a:lnTo>
                  <a:pt x="2264" y="0"/>
                </a:lnTo>
                <a:lnTo>
                  <a:pt x="2264" y="0"/>
                </a:lnTo>
                <a:close/>
              </a:path>
            </a:pathLst>
          </a:custGeom>
          <a:solidFill>
            <a:schemeClr val="tx2">
              <a:lumMod val="40000"/>
              <a:lumOff val="60000"/>
              <a:alpha val="50000"/>
            </a:schemeClr>
          </a:solidFill>
          <a:ln>
            <a:noFill/>
          </a:ln>
        </p:spPr>
        <p:txBody>
          <a:bodyPr/>
          <a:lstStyle/>
          <a:p>
            <a:endParaRPr lang="en-US" sz="3600"/>
          </a:p>
        </p:txBody>
      </p:sp>
      <p:sp>
        <p:nvSpPr>
          <p:cNvPr id="9" name="Freeform 13"/>
          <p:cNvSpPr>
            <a:spLocks/>
          </p:cNvSpPr>
          <p:nvPr/>
        </p:nvSpPr>
        <p:spPr bwMode="auto">
          <a:xfrm>
            <a:off x="1676679" y="2110629"/>
            <a:ext cx="7328203" cy="3215819"/>
          </a:xfrm>
          <a:custGeom>
            <a:avLst/>
            <a:gdLst>
              <a:gd name="T0" fmla="*/ 8 w 2264"/>
              <a:gd name="T1" fmla="*/ 1392 h 1462"/>
              <a:gd name="T2" fmla="*/ 49 w 2264"/>
              <a:gd name="T3" fmla="*/ 1171 h 1462"/>
              <a:gd name="T4" fmla="*/ 95 w 2264"/>
              <a:gd name="T5" fmla="*/ 957 h 1462"/>
              <a:gd name="T6" fmla="*/ 136 w 2264"/>
              <a:gd name="T7" fmla="*/ 793 h 1462"/>
              <a:gd name="T8" fmla="*/ 181 w 2264"/>
              <a:gd name="T9" fmla="*/ 653 h 1462"/>
              <a:gd name="T10" fmla="*/ 226 w 2264"/>
              <a:gd name="T11" fmla="*/ 530 h 1462"/>
              <a:gd name="T12" fmla="*/ 251 w 2264"/>
              <a:gd name="T13" fmla="*/ 480 h 1462"/>
              <a:gd name="T14" fmla="*/ 284 w 2264"/>
              <a:gd name="T15" fmla="*/ 415 h 1462"/>
              <a:gd name="T16" fmla="*/ 329 w 2264"/>
              <a:gd name="T17" fmla="*/ 345 h 1462"/>
              <a:gd name="T18" fmla="*/ 370 w 2264"/>
              <a:gd name="T19" fmla="*/ 283 h 1462"/>
              <a:gd name="T20" fmla="*/ 415 w 2264"/>
              <a:gd name="T21" fmla="*/ 234 h 1462"/>
              <a:gd name="T22" fmla="*/ 460 w 2264"/>
              <a:gd name="T23" fmla="*/ 189 h 1462"/>
              <a:gd name="T24" fmla="*/ 506 w 2264"/>
              <a:gd name="T25" fmla="*/ 156 h 1462"/>
              <a:gd name="T26" fmla="*/ 526 w 2264"/>
              <a:gd name="T27" fmla="*/ 143 h 1462"/>
              <a:gd name="T28" fmla="*/ 563 w 2264"/>
              <a:gd name="T29" fmla="*/ 123 h 1462"/>
              <a:gd name="T30" fmla="*/ 604 w 2264"/>
              <a:gd name="T31" fmla="*/ 102 h 1462"/>
              <a:gd name="T32" fmla="*/ 645 w 2264"/>
              <a:gd name="T33" fmla="*/ 86 h 1462"/>
              <a:gd name="T34" fmla="*/ 690 w 2264"/>
              <a:gd name="T35" fmla="*/ 69 h 1462"/>
              <a:gd name="T36" fmla="*/ 740 w 2264"/>
              <a:gd name="T37" fmla="*/ 57 h 1462"/>
              <a:gd name="T38" fmla="*/ 781 w 2264"/>
              <a:gd name="T39" fmla="*/ 49 h 1462"/>
              <a:gd name="T40" fmla="*/ 805 w 2264"/>
              <a:gd name="T41" fmla="*/ 41 h 1462"/>
              <a:gd name="T42" fmla="*/ 842 w 2264"/>
              <a:gd name="T43" fmla="*/ 37 h 1462"/>
              <a:gd name="T44" fmla="*/ 879 w 2264"/>
              <a:gd name="T45" fmla="*/ 32 h 1462"/>
              <a:gd name="T46" fmla="*/ 925 w 2264"/>
              <a:gd name="T47" fmla="*/ 24 h 1462"/>
              <a:gd name="T48" fmla="*/ 974 w 2264"/>
              <a:gd name="T49" fmla="*/ 20 h 1462"/>
              <a:gd name="T50" fmla="*/ 1015 w 2264"/>
              <a:gd name="T51" fmla="*/ 16 h 1462"/>
              <a:gd name="T52" fmla="*/ 1064 w 2264"/>
              <a:gd name="T53" fmla="*/ 16 h 1462"/>
              <a:gd name="T54" fmla="*/ 1085 w 2264"/>
              <a:gd name="T55" fmla="*/ 12 h 1462"/>
              <a:gd name="T56" fmla="*/ 1122 w 2264"/>
              <a:gd name="T57" fmla="*/ 12 h 1462"/>
              <a:gd name="T58" fmla="*/ 1159 w 2264"/>
              <a:gd name="T59" fmla="*/ 12 h 1462"/>
              <a:gd name="T60" fmla="*/ 1204 w 2264"/>
              <a:gd name="T61" fmla="*/ 8 h 1462"/>
              <a:gd name="T62" fmla="*/ 1245 w 2264"/>
              <a:gd name="T63" fmla="*/ 8 h 1462"/>
              <a:gd name="T64" fmla="*/ 1294 w 2264"/>
              <a:gd name="T65" fmla="*/ 8 h 1462"/>
              <a:gd name="T66" fmla="*/ 1340 w 2264"/>
              <a:gd name="T67" fmla="*/ 4 h 1462"/>
              <a:gd name="T68" fmla="*/ 1364 w 2264"/>
              <a:gd name="T69" fmla="*/ 4 h 1462"/>
              <a:gd name="T70" fmla="*/ 1397 w 2264"/>
              <a:gd name="T71" fmla="*/ 4 h 1462"/>
              <a:gd name="T72" fmla="*/ 1438 w 2264"/>
              <a:gd name="T73" fmla="*/ 4 h 1462"/>
              <a:gd name="T74" fmla="*/ 1479 w 2264"/>
              <a:gd name="T75" fmla="*/ 4 h 1462"/>
              <a:gd name="T76" fmla="*/ 1524 w 2264"/>
              <a:gd name="T77" fmla="*/ 4 h 1462"/>
              <a:gd name="T78" fmla="*/ 1570 w 2264"/>
              <a:gd name="T79" fmla="*/ 4 h 1462"/>
              <a:gd name="T80" fmla="*/ 1615 w 2264"/>
              <a:gd name="T81" fmla="*/ 4 h 1462"/>
              <a:gd name="T82" fmla="*/ 1639 w 2264"/>
              <a:gd name="T83" fmla="*/ 4 h 1462"/>
              <a:gd name="T84" fmla="*/ 1672 w 2264"/>
              <a:gd name="T85" fmla="*/ 4 h 1462"/>
              <a:gd name="T86" fmla="*/ 1713 w 2264"/>
              <a:gd name="T87" fmla="*/ 4 h 1462"/>
              <a:gd name="T88" fmla="*/ 1754 w 2264"/>
              <a:gd name="T89" fmla="*/ 4 h 1462"/>
              <a:gd name="T90" fmla="*/ 1800 w 2264"/>
              <a:gd name="T91" fmla="*/ 4 h 1462"/>
              <a:gd name="T92" fmla="*/ 1845 w 2264"/>
              <a:gd name="T93" fmla="*/ 4 h 1462"/>
              <a:gd name="T94" fmla="*/ 1894 w 2264"/>
              <a:gd name="T95" fmla="*/ 4 h 1462"/>
              <a:gd name="T96" fmla="*/ 1919 w 2264"/>
              <a:gd name="T97" fmla="*/ 4 h 1462"/>
              <a:gd name="T98" fmla="*/ 1952 w 2264"/>
              <a:gd name="T99" fmla="*/ 4 h 1462"/>
              <a:gd name="T100" fmla="*/ 1993 w 2264"/>
              <a:gd name="T101" fmla="*/ 0 h 1462"/>
              <a:gd name="T102" fmla="*/ 2038 w 2264"/>
              <a:gd name="T103" fmla="*/ 0 h 1462"/>
              <a:gd name="T104" fmla="*/ 2079 w 2264"/>
              <a:gd name="T105" fmla="*/ 0 h 1462"/>
              <a:gd name="T106" fmla="*/ 2124 w 2264"/>
              <a:gd name="T107" fmla="*/ 0 h 1462"/>
              <a:gd name="T108" fmla="*/ 2169 w 2264"/>
              <a:gd name="T109" fmla="*/ 0 h 1462"/>
              <a:gd name="T110" fmla="*/ 2194 w 2264"/>
              <a:gd name="T111" fmla="*/ 0 h 1462"/>
              <a:gd name="T112" fmla="*/ 2227 w 2264"/>
              <a:gd name="T113" fmla="*/ 0 h 1462"/>
              <a:gd name="T114" fmla="*/ 2252 w 2264"/>
              <a:gd name="T115" fmla="*/ 0 h 1462"/>
              <a:gd name="T116" fmla="*/ 2260 w 2264"/>
              <a:gd name="T117" fmla="*/ 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4" h="1462">
                <a:moveTo>
                  <a:pt x="0" y="1462"/>
                </a:moveTo>
                <a:lnTo>
                  <a:pt x="0" y="1454"/>
                </a:lnTo>
                <a:lnTo>
                  <a:pt x="0" y="1450"/>
                </a:lnTo>
                <a:lnTo>
                  <a:pt x="0" y="1442"/>
                </a:lnTo>
                <a:lnTo>
                  <a:pt x="4" y="1425"/>
                </a:lnTo>
                <a:lnTo>
                  <a:pt x="8" y="1392"/>
                </a:lnTo>
                <a:lnTo>
                  <a:pt x="21" y="1323"/>
                </a:lnTo>
                <a:lnTo>
                  <a:pt x="41" y="1199"/>
                </a:lnTo>
                <a:lnTo>
                  <a:pt x="45" y="1195"/>
                </a:lnTo>
                <a:lnTo>
                  <a:pt x="45" y="1191"/>
                </a:lnTo>
                <a:lnTo>
                  <a:pt x="45" y="1183"/>
                </a:lnTo>
                <a:lnTo>
                  <a:pt x="49" y="1171"/>
                </a:lnTo>
                <a:lnTo>
                  <a:pt x="54" y="1138"/>
                </a:lnTo>
                <a:lnTo>
                  <a:pt x="66" y="1080"/>
                </a:lnTo>
                <a:lnTo>
                  <a:pt x="91" y="969"/>
                </a:lnTo>
                <a:lnTo>
                  <a:pt x="91" y="969"/>
                </a:lnTo>
                <a:lnTo>
                  <a:pt x="91" y="965"/>
                </a:lnTo>
                <a:lnTo>
                  <a:pt x="95" y="957"/>
                </a:lnTo>
                <a:lnTo>
                  <a:pt x="95" y="949"/>
                </a:lnTo>
                <a:lnTo>
                  <a:pt x="103" y="924"/>
                </a:lnTo>
                <a:lnTo>
                  <a:pt x="115" y="879"/>
                </a:lnTo>
                <a:lnTo>
                  <a:pt x="136" y="797"/>
                </a:lnTo>
                <a:lnTo>
                  <a:pt x="136" y="793"/>
                </a:lnTo>
                <a:lnTo>
                  <a:pt x="136" y="793"/>
                </a:lnTo>
                <a:lnTo>
                  <a:pt x="140" y="784"/>
                </a:lnTo>
                <a:lnTo>
                  <a:pt x="140" y="776"/>
                </a:lnTo>
                <a:lnTo>
                  <a:pt x="148" y="760"/>
                </a:lnTo>
                <a:lnTo>
                  <a:pt x="156" y="723"/>
                </a:lnTo>
                <a:lnTo>
                  <a:pt x="181" y="657"/>
                </a:lnTo>
                <a:lnTo>
                  <a:pt x="181" y="653"/>
                </a:lnTo>
                <a:lnTo>
                  <a:pt x="181" y="653"/>
                </a:lnTo>
                <a:lnTo>
                  <a:pt x="185" y="649"/>
                </a:lnTo>
                <a:lnTo>
                  <a:pt x="185" y="636"/>
                </a:lnTo>
                <a:lnTo>
                  <a:pt x="193" y="620"/>
                </a:lnTo>
                <a:lnTo>
                  <a:pt x="206" y="591"/>
                </a:lnTo>
                <a:lnTo>
                  <a:pt x="226" y="530"/>
                </a:lnTo>
                <a:lnTo>
                  <a:pt x="230" y="530"/>
                </a:lnTo>
                <a:lnTo>
                  <a:pt x="230" y="525"/>
                </a:lnTo>
                <a:lnTo>
                  <a:pt x="230" y="525"/>
                </a:lnTo>
                <a:lnTo>
                  <a:pt x="234" y="517"/>
                </a:lnTo>
                <a:lnTo>
                  <a:pt x="238" y="505"/>
                </a:lnTo>
                <a:lnTo>
                  <a:pt x="251" y="480"/>
                </a:lnTo>
                <a:lnTo>
                  <a:pt x="271" y="435"/>
                </a:lnTo>
                <a:lnTo>
                  <a:pt x="275" y="435"/>
                </a:lnTo>
                <a:lnTo>
                  <a:pt x="275" y="435"/>
                </a:lnTo>
                <a:lnTo>
                  <a:pt x="275" y="431"/>
                </a:lnTo>
                <a:lnTo>
                  <a:pt x="280" y="423"/>
                </a:lnTo>
                <a:lnTo>
                  <a:pt x="284" y="415"/>
                </a:lnTo>
                <a:lnTo>
                  <a:pt x="296" y="390"/>
                </a:lnTo>
                <a:lnTo>
                  <a:pt x="321" y="353"/>
                </a:lnTo>
                <a:lnTo>
                  <a:pt x="321" y="353"/>
                </a:lnTo>
                <a:lnTo>
                  <a:pt x="321" y="349"/>
                </a:lnTo>
                <a:lnTo>
                  <a:pt x="325" y="349"/>
                </a:lnTo>
                <a:lnTo>
                  <a:pt x="329" y="345"/>
                </a:lnTo>
                <a:lnTo>
                  <a:pt x="333" y="336"/>
                </a:lnTo>
                <a:lnTo>
                  <a:pt x="345" y="316"/>
                </a:lnTo>
                <a:lnTo>
                  <a:pt x="370" y="287"/>
                </a:lnTo>
                <a:lnTo>
                  <a:pt x="370" y="283"/>
                </a:lnTo>
                <a:lnTo>
                  <a:pt x="370" y="283"/>
                </a:lnTo>
                <a:lnTo>
                  <a:pt x="370" y="283"/>
                </a:lnTo>
                <a:lnTo>
                  <a:pt x="374" y="279"/>
                </a:lnTo>
                <a:lnTo>
                  <a:pt x="378" y="271"/>
                </a:lnTo>
                <a:lnTo>
                  <a:pt x="390" y="258"/>
                </a:lnTo>
                <a:lnTo>
                  <a:pt x="411" y="234"/>
                </a:lnTo>
                <a:lnTo>
                  <a:pt x="415" y="234"/>
                </a:lnTo>
                <a:lnTo>
                  <a:pt x="415" y="234"/>
                </a:lnTo>
                <a:lnTo>
                  <a:pt x="415" y="234"/>
                </a:lnTo>
                <a:lnTo>
                  <a:pt x="419" y="230"/>
                </a:lnTo>
                <a:lnTo>
                  <a:pt x="423" y="221"/>
                </a:lnTo>
                <a:lnTo>
                  <a:pt x="436" y="213"/>
                </a:lnTo>
                <a:lnTo>
                  <a:pt x="460" y="189"/>
                </a:lnTo>
                <a:lnTo>
                  <a:pt x="460" y="189"/>
                </a:lnTo>
                <a:lnTo>
                  <a:pt x="464" y="189"/>
                </a:lnTo>
                <a:lnTo>
                  <a:pt x="464" y="189"/>
                </a:lnTo>
                <a:lnTo>
                  <a:pt x="469" y="184"/>
                </a:lnTo>
                <a:lnTo>
                  <a:pt x="473" y="180"/>
                </a:lnTo>
                <a:lnTo>
                  <a:pt x="485" y="172"/>
                </a:lnTo>
                <a:lnTo>
                  <a:pt x="506" y="156"/>
                </a:lnTo>
                <a:lnTo>
                  <a:pt x="506" y="156"/>
                </a:lnTo>
                <a:lnTo>
                  <a:pt x="506" y="156"/>
                </a:lnTo>
                <a:lnTo>
                  <a:pt x="510" y="156"/>
                </a:lnTo>
                <a:lnTo>
                  <a:pt x="510" y="152"/>
                </a:lnTo>
                <a:lnTo>
                  <a:pt x="518" y="147"/>
                </a:lnTo>
                <a:lnTo>
                  <a:pt x="526" y="143"/>
                </a:lnTo>
                <a:lnTo>
                  <a:pt x="551" y="131"/>
                </a:lnTo>
                <a:lnTo>
                  <a:pt x="551" y="127"/>
                </a:lnTo>
                <a:lnTo>
                  <a:pt x="551" y="127"/>
                </a:lnTo>
                <a:lnTo>
                  <a:pt x="555" y="127"/>
                </a:lnTo>
                <a:lnTo>
                  <a:pt x="555" y="127"/>
                </a:lnTo>
                <a:lnTo>
                  <a:pt x="563" y="123"/>
                </a:lnTo>
                <a:lnTo>
                  <a:pt x="575" y="115"/>
                </a:lnTo>
                <a:lnTo>
                  <a:pt x="596" y="106"/>
                </a:lnTo>
                <a:lnTo>
                  <a:pt x="600" y="106"/>
                </a:lnTo>
                <a:lnTo>
                  <a:pt x="600" y="102"/>
                </a:lnTo>
                <a:lnTo>
                  <a:pt x="600" y="102"/>
                </a:lnTo>
                <a:lnTo>
                  <a:pt x="604" y="102"/>
                </a:lnTo>
                <a:lnTo>
                  <a:pt x="608" y="98"/>
                </a:lnTo>
                <a:lnTo>
                  <a:pt x="621" y="94"/>
                </a:lnTo>
                <a:lnTo>
                  <a:pt x="641" y="86"/>
                </a:lnTo>
                <a:lnTo>
                  <a:pt x="641" y="86"/>
                </a:lnTo>
                <a:lnTo>
                  <a:pt x="645" y="86"/>
                </a:lnTo>
                <a:lnTo>
                  <a:pt x="645" y="86"/>
                </a:lnTo>
                <a:lnTo>
                  <a:pt x="649" y="86"/>
                </a:lnTo>
                <a:lnTo>
                  <a:pt x="653" y="82"/>
                </a:lnTo>
                <a:lnTo>
                  <a:pt x="666" y="78"/>
                </a:lnTo>
                <a:lnTo>
                  <a:pt x="690" y="69"/>
                </a:lnTo>
                <a:lnTo>
                  <a:pt x="690" y="69"/>
                </a:lnTo>
                <a:lnTo>
                  <a:pt x="690" y="69"/>
                </a:lnTo>
                <a:lnTo>
                  <a:pt x="695" y="69"/>
                </a:lnTo>
                <a:lnTo>
                  <a:pt x="695" y="69"/>
                </a:lnTo>
                <a:lnTo>
                  <a:pt x="703" y="65"/>
                </a:lnTo>
                <a:lnTo>
                  <a:pt x="715" y="65"/>
                </a:lnTo>
                <a:lnTo>
                  <a:pt x="740" y="57"/>
                </a:lnTo>
                <a:lnTo>
                  <a:pt x="740" y="57"/>
                </a:lnTo>
                <a:lnTo>
                  <a:pt x="740" y="57"/>
                </a:lnTo>
                <a:lnTo>
                  <a:pt x="740" y="57"/>
                </a:lnTo>
                <a:lnTo>
                  <a:pt x="744" y="57"/>
                </a:lnTo>
                <a:lnTo>
                  <a:pt x="748" y="53"/>
                </a:lnTo>
                <a:lnTo>
                  <a:pt x="760" y="53"/>
                </a:lnTo>
                <a:lnTo>
                  <a:pt x="781" y="49"/>
                </a:lnTo>
                <a:lnTo>
                  <a:pt x="785" y="49"/>
                </a:lnTo>
                <a:lnTo>
                  <a:pt x="785" y="49"/>
                </a:lnTo>
                <a:lnTo>
                  <a:pt x="785" y="45"/>
                </a:lnTo>
                <a:lnTo>
                  <a:pt x="789" y="45"/>
                </a:lnTo>
                <a:lnTo>
                  <a:pt x="793" y="45"/>
                </a:lnTo>
                <a:lnTo>
                  <a:pt x="805" y="41"/>
                </a:lnTo>
                <a:lnTo>
                  <a:pt x="830" y="37"/>
                </a:lnTo>
                <a:lnTo>
                  <a:pt x="830" y="37"/>
                </a:lnTo>
                <a:lnTo>
                  <a:pt x="830" y="37"/>
                </a:lnTo>
                <a:lnTo>
                  <a:pt x="834" y="37"/>
                </a:lnTo>
                <a:lnTo>
                  <a:pt x="834" y="37"/>
                </a:lnTo>
                <a:lnTo>
                  <a:pt x="842" y="37"/>
                </a:lnTo>
                <a:lnTo>
                  <a:pt x="851" y="37"/>
                </a:lnTo>
                <a:lnTo>
                  <a:pt x="875" y="32"/>
                </a:lnTo>
                <a:lnTo>
                  <a:pt x="875" y="32"/>
                </a:lnTo>
                <a:lnTo>
                  <a:pt x="875" y="32"/>
                </a:lnTo>
                <a:lnTo>
                  <a:pt x="879" y="32"/>
                </a:lnTo>
                <a:lnTo>
                  <a:pt x="879" y="32"/>
                </a:lnTo>
                <a:lnTo>
                  <a:pt x="888" y="28"/>
                </a:lnTo>
                <a:lnTo>
                  <a:pt x="900" y="28"/>
                </a:lnTo>
                <a:lnTo>
                  <a:pt x="925" y="24"/>
                </a:lnTo>
                <a:lnTo>
                  <a:pt x="925" y="24"/>
                </a:lnTo>
                <a:lnTo>
                  <a:pt x="925" y="24"/>
                </a:lnTo>
                <a:lnTo>
                  <a:pt x="925" y="24"/>
                </a:lnTo>
                <a:lnTo>
                  <a:pt x="929" y="24"/>
                </a:lnTo>
                <a:lnTo>
                  <a:pt x="937" y="24"/>
                </a:lnTo>
                <a:lnTo>
                  <a:pt x="949" y="24"/>
                </a:lnTo>
                <a:lnTo>
                  <a:pt x="970" y="20"/>
                </a:lnTo>
                <a:lnTo>
                  <a:pt x="974" y="20"/>
                </a:lnTo>
                <a:lnTo>
                  <a:pt x="974" y="20"/>
                </a:lnTo>
                <a:lnTo>
                  <a:pt x="974" y="20"/>
                </a:lnTo>
                <a:lnTo>
                  <a:pt x="978" y="20"/>
                </a:lnTo>
                <a:lnTo>
                  <a:pt x="982" y="20"/>
                </a:lnTo>
                <a:lnTo>
                  <a:pt x="994" y="20"/>
                </a:lnTo>
                <a:lnTo>
                  <a:pt x="1015" y="16"/>
                </a:lnTo>
                <a:lnTo>
                  <a:pt x="1015" y="16"/>
                </a:lnTo>
                <a:lnTo>
                  <a:pt x="1019" y="16"/>
                </a:lnTo>
                <a:lnTo>
                  <a:pt x="1019" y="16"/>
                </a:lnTo>
                <a:lnTo>
                  <a:pt x="1023" y="16"/>
                </a:lnTo>
                <a:lnTo>
                  <a:pt x="1027" y="16"/>
                </a:lnTo>
                <a:lnTo>
                  <a:pt x="1040" y="16"/>
                </a:lnTo>
                <a:lnTo>
                  <a:pt x="1064" y="16"/>
                </a:lnTo>
                <a:lnTo>
                  <a:pt x="1064" y="16"/>
                </a:lnTo>
                <a:lnTo>
                  <a:pt x="1064" y="16"/>
                </a:lnTo>
                <a:lnTo>
                  <a:pt x="1068" y="16"/>
                </a:lnTo>
                <a:lnTo>
                  <a:pt x="1068" y="16"/>
                </a:lnTo>
                <a:lnTo>
                  <a:pt x="1077" y="16"/>
                </a:lnTo>
                <a:lnTo>
                  <a:pt x="1085" y="12"/>
                </a:lnTo>
                <a:lnTo>
                  <a:pt x="1109" y="12"/>
                </a:lnTo>
                <a:lnTo>
                  <a:pt x="1109" y="12"/>
                </a:lnTo>
                <a:lnTo>
                  <a:pt x="1109" y="12"/>
                </a:lnTo>
                <a:lnTo>
                  <a:pt x="1109" y="12"/>
                </a:lnTo>
                <a:lnTo>
                  <a:pt x="1114" y="12"/>
                </a:lnTo>
                <a:lnTo>
                  <a:pt x="1122" y="12"/>
                </a:lnTo>
                <a:lnTo>
                  <a:pt x="1130" y="12"/>
                </a:lnTo>
                <a:lnTo>
                  <a:pt x="1155" y="12"/>
                </a:lnTo>
                <a:lnTo>
                  <a:pt x="1155" y="12"/>
                </a:lnTo>
                <a:lnTo>
                  <a:pt x="1155" y="12"/>
                </a:lnTo>
                <a:lnTo>
                  <a:pt x="1155" y="12"/>
                </a:lnTo>
                <a:lnTo>
                  <a:pt x="1159" y="12"/>
                </a:lnTo>
                <a:lnTo>
                  <a:pt x="1163" y="12"/>
                </a:lnTo>
                <a:lnTo>
                  <a:pt x="1175" y="8"/>
                </a:lnTo>
                <a:lnTo>
                  <a:pt x="1200" y="8"/>
                </a:lnTo>
                <a:lnTo>
                  <a:pt x="1200" y="8"/>
                </a:lnTo>
                <a:lnTo>
                  <a:pt x="1204" y="8"/>
                </a:lnTo>
                <a:lnTo>
                  <a:pt x="1204" y="8"/>
                </a:lnTo>
                <a:lnTo>
                  <a:pt x="1208" y="8"/>
                </a:lnTo>
                <a:lnTo>
                  <a:pt x="1212" y="8"/>
                </a:lnTo>
                <a:lnTo>
                  <a:pt x="1224" y="8"/>
                </a:lnTo>
                <a:lnTo>
                  <a:pt x="1245" y="8"/>
                </a:lnTo>
                <a:lnTo>
                  <a:pt x="1245" y="8"/>
                </a:lnTo>
                <a:lnTo>
                  <a:pt x="1245" y="8"/>
                </a:lnTo>
                <a:lnTo>
                  <a:pt x="1249" y="8"/>
                </a:lnTo>
                <a:lnTo>
                  <a:pt x="1253" y="8"/>
                </a:lnTo>
                <a:lnTo>
                  <a:pt x="1257" y="8"/>
                </a:lnTo>
                <a:lnTo>
                  <a:pt x="1270" y="8"/>
                </a:lnTo>
                <a:lnTo>
                  <a:pt x="1294" y="8"/>
                </a:lnTo>
                <a:lnTo>
                  <a:pt x="1294" y="8"/>
                </a:lnTo>
                <a:lnTo>
                  <a:pt x="1294" y="8"/>
                </a:lnTo>
                <a:lnTo>
                  <a:pt x="1298" y="8"/>
                </a:lnTo>
                <a:lnTo>
                  <a:pt x="1298" y="8"/>
                </a:lnTo>
                <a:lnTo>
                  <a:pt x="1307" y="8"/>
                </a:lnTo>
                <a:lnTo>
                  <a:pt x="1319" y="4"/>
                </a:lnTo>
                <a:lnTo>
                  <a:pt x="1340" y="4"/>
                </a:lnTo>
                <a:lnTo>
                  <a:pt x="1344" y="4"/>
                </a:lnTo>
                <a:lnTo>
                  <a:pt x="1344" y="4"/>
                </a:lnTo>
                <a:lnTo>
                  <a:pt x="1344" y="4"/>
                </a:lnTo>
                <a:lnTo>
                  <a:pt x="1348" y="4"/>
                </a:lnTo>
                <a:lnTo>
                  <a:pt x="1352" y="4"/>
                </a:lnTo>
                <a:lnTo>
                  <a:pt x="1364" y="4"/>
                </a:lnTo>
                <a:lnTo>
                  <a:pt x="1385" y="4"/>
                </a:lnTo>
                <a:lnTo>
                  <a:pt x="1385" y="4"/>
                </a:lnTo>
                <a:lnTo>
                  <a:pt x="1389" y="4"/>
                </a:lnTo>
                <a:lnTo>
                  <a:pt x="1389" y="4"/>
                </a:lnTo>
                <a:lnTo>
                  <a:pt x="1393" y="4"/>
                </a:lnTo>
                <a:lnTo>
                  <a:pt x="1397" y="4"/>
                </a:lnTo>
                <a:lnTo>
                  <a:pt x="1409" y="4"/>
                </a:lnTo>
                <a:lnTo>
                  <a:pt x="1434" y="4"/>
                </a:lnTo>
                <a:lnTo>
                  <a:pt x="1434" y="4"/>
                </a:lnTo>
                <a:lnTo>
                  <a:pt x="1434" y="4"/>
                </a:lnTo>
                <a:lnTo>
                  <a:pt x="1438" y="4"/>
                </a:lnTo>
                <a:lnTo>
                  <a:pt x="1438" y="4"/>
                </a:lnTo>
                <a:lnTo>
                  <a:pt x="1446" y="4"/>
                </a:lnTo>
                <a:lnTo>
                  <a:pt x="1455" y="4"/>
                </a:lnTo>
                <a:lnTo>
                  <a:pt x="1479" y="4"/>
                </a:lnTo>
                <a:lnTo>
                  <a:pt x="1479" y="4"/>
                </a:lnTo>
                <a:lnTo>
                  <a:pt x="1479" y="4"/>
                </a:lnTo>
                <a:lnTo>
                  <a:pt x="1479" y="4"/>
                </a:lnTo>
                <a:lnTo>
                  <a:pt x="1483" y="4"/>
                </a:lnTo>
                <a:lnTo>
                  <a:pt x="1487" y="4"/>
                </a:lnTo>
                <a:lnTo>
                  <a:pt x="1500" y="4"/>
                </a:lnTo>
                <a:lnTo>
                  <a:pt x="1520" y="4"/>
                </a:lnTo>
                <a:lnTo>
                  <a:pt x="1524" y="4"/>
                </a:lnTo>
                <a:lnTo>
                  <a:pt x="1524" y="4"/>
                </a:lnTo>
                <a:lnTo>
                  <a:pt x="1524" y="4"/>
                </a:lnTo>
                <a:lnTo>
                  <a:pt x="1529" y="4"/>
                </a:lnTo>
                <a:lnTo>
                  <a:pt x="1533" y="4"/>
                </a:lnTo>
                <a:lnTo>
                  <a:pt x="1545" y="4"/>
                </a:lnTo>
                <a:lnTo>
                  <a:pt x="1570" y="4"/>
                </a:lnTo>
                <a:lnTo>
                  <a:pt x="1570" y="4"/>
                </a:lnTo>
                <a:lnTo>
                  <a:pt x="1570" y="4"/>
                </a:lnTo>
                <a:lnTo>
                  <a:pt x="1574" y="4"/>
                </a:lnTo>
                <a:lnTo>
                  <a:pt x="1574" y="4"/>
                </a:lnTo>
                <a:lnTo>
                  <a:pt x="1582" y="4"/>
                </a:lnTo>
                <a:lnTo>
                  <a:pt x="1594" y="4"/>
                </a:lnTo>
                <a:lnTo>
                  <a:pt x="1615" y="4"/>
                </a:lnTo>
                <a:lnTo>
                  <a:pt x="1615" y="4"/>
                </a:lnTo>
                <a:lnTo>
                  <a:pt x="1615" y="4"/>
                </a:lnTo>
                <a:lnTo>
                  <a:pt x="1619" y="4"/>
                </a:lnTo>
                <a:lnTo>
                  <a:pt x="1619" y="4"/>
                </a:lnTo>
                <a:lnTo>
                  <a:pt x="1627" y="4"/>
                </a:lnTo>
                <a:lnTo>
                  <a:pt x="1639" y="4"/>
                </a:lnTo>
                <a:lnTo>
                  <a:pt x="1664" y="4"/>
                </a:lnTo>
                <a:lnTo>
                  <a:pt x="1664" y="4"/>
                </a:lnTo>
                <a:lnTo>
                  <a:pt x="1664" y="4"/>
                </a:lnTo>
                <a:lnTo>
                  <a:pt x="1664" y="4"/>
                </a:lnTo>
                <a:lnTo>
                  <a:pt x="1668" y="4"/>
                </a:lnTo>
                <a:lnTo>
                  <a:pt x="1672" y="4"/>
                </a:lnTo>
                <a:lnTo>
                  <a:pt x="1685" y="4"/>
                </a:lnTo>
                <a:lnTo>
                  <a:pt x="1709" y="4"/>
                </a:lnTo>
                <a:lnTo>
                  <a:pt x="1709" y="4"/>
                </a:lnTo>
                <a:lnTo>
                  <a:pt x="1709" y="4"/>
                </a:lnTo>
                <a:lnTo>
                  <a:pt x="1709" y="4"/>
                </a:lnTo>
                <a:lnTo>
                  <a:pt x="1713" y="4"/>
                </a:lnTo>
                <a:lnTo>
                  <a:pt x="1717" y="4"/>
                </a:lnTo>
                <a:lnTo>
                  <a:pt x="1730" y="4"/>
                </a:lnTo>
                <a:lnTo>
                  <a:pt x="1750" y="4"/>
                </a:lnTo>
                <a:lnTo>
                  <a:pt x="1754" y="4"/>
                </a:lnTo>
                <a:lnTo>
                  <a:pt x="1754" y="4"/>
                </a:lnTo>
                <a:lnTo>
                  <a:pt x="1754" y="4"/>
                </a:lnTo>
                <a:lnTo>
                  <a:pt x="1759" y="4"/>
                </a:lnTo>
                <a:lnTo>
                  <a:pt x="1763" y="4"/>
                </a:lnTo>
                <a:lnTo>
                  <a:pt x="1775" y="4"/>
                </a:lnTo>
                <a:lnTo>
                  <a:pt x="1800" y="4"/>
                </a:lnTo>
                <a:lnTo>
                  <a:pt x="1800" y="4"/>
                </a:lnTo>
                <a:lnTo>
                  <a:pt x="1800" y="4"/>
                </a:lnTo>
                <a:lnTo>
                  <a:pt x="1804" y="4"/>
                </a:lnTo>
                <a:lnTo>
                  <a:pt x="1804" y="4"/>
                </a:lnTo>
                <a:lnTo>
                  <a:pt x="1812" y="4"/>
                </a:lnTo>
                <a:lnTo>
                  <a:pt x="1824" y="4"/>
                </a:lnTo>
                <a:lnTo>
                  <a:pt x="1845" y="4"/>
                </a:lnTo>
                <a:lnTo>
                  <a:pt x="1845" y="4"/>
                </a:lnTo>
                <a:lnTo>
                  <a:pt x="1845" y="4"/>
                </a:lnTo>
                <a:lnTo>
                  <a:pt x="1849" y="4"/>
                </a:lnTo>
                <a:lnTo>
                  <a:pt x="1849" y="4"/>
                </a:lnTo>
                <a:lnTo>
                  <a:pt x="1857" y="4"/>
                </a:lnTo>
                <a:lnTo>
                  <a:pt x="1870" y="4"/>
                </a:lnTo>
                <a:lnTo>
                  <a:pt x="1894" y="4"/>
                </a:lnTo>
                <a:lnTo>
                  <a:pt x="1894" y="4"/>
                </a:lnTo>
                <a:lnTo>
                  <a:pt x="1894" y="4"/>
                </a:lnTo>
                <a:lnTo>
                  <a:pt x="1894" y="4"/>
                </a:lnTo>
                <a:lnTo>
                  <a:pt x="1898" y="4"/>
                </a:lnTo>
                <a:lnTo>
                  <a:pt x="1906" y="4"/>
                </a:lnTo>
                <a:lnTo>
                  <a:pt x="1919" y="4"/>
                </a:lnTo>
                <a:lnTo>
                  <a:pt x="1939" y="4"/>
                </a:lnTo>
                <a:lnTo>
                  <a:pt x="1939" y="4"/>
                </a:lnTo>
                <a:lnTo>
                  <a:pt x="1943" y="4"/>
                </a:lnTo>
                <a:lnTo>
                  <a:pt x="1943" y="4"/>
                </a:lnTo>
                <a:lnTo>
                  <a:pt x="1948" y="4"/>
                </a:lnTo>
                <a:lnTo>
                  <a:pt x="1952" y="4"/>
                </a:lnTo>
                <a:lnTo>
                  <a:pt x="1964" y="4"/>
                </a:lnTo>
                <a:lnTo>
                  <a:pt x="1985" y="4"/>
                </a:lnTo>
                <a:lnTo>
                  <a:pt x="1985" y="4"/>
                </a:lnTo>
                <a:lnTo>
                  <a:pt x="1985" y="4"/>
                </a:lnTo>
                <a:lnTo>
                  <a:pt x="1989" y="0"/>
                </a:lnTo>
                <a:lnTo>
                  <a:pt x="1993" y="0"/>
                </a:lnTo>
                <a:lnTo>
                  <a:pt x="1997" y="0"/>
                </a:lnTo>
                <a:lnTo>
                  <a:pt x="2009" y="0"/>
                </a:lnTo>
                <a:lnTo>
                  <a:pt x="2034" y="0"/>
                </a:lnTo>
                <a:lnTo>
                  <a:pt x="2034" y="0"/>
                </a:lnTo>
                <a:lnTo>
                  <a:pt x="2034" y="0"/>
                </a:lnTo>
                <a:lnTo>
                  <a:pt x="2038" y="0"/>
                </a:lnTo>
                <a:lnTo>
                  <a:pt x="2038" y="0"/>
                </a:lnTo>
                <a:lnTo>
                  <a:pt x="2046" y="0"/>
                </a:lnTo>
                <a:lnTo>
                  <a:pt x="2054" y="0"/>
                </a:lnTo>
                <a:lnTo>
                  <a:pt x="2079" y="0"/>
                </a:lnTo>
                <a:lnTo>
                  <a:pt x="2079" y="0"/>
                </a:lnTo>
                <a:lnTo>
                  <a:pt x="2079" y="0"/>
                </a:lnTo>
                <a:lnTo>
                  <a:pt x="2079" y="0"/>
                </a:lnTo>
                <a:lnTo>
                  <a:pt x="2083" y="0"/>
                </a:lnTo>
                <a:lnTo>
                  <a:pt x="2087" y="0"/>
                </a:lnTo>
                <a:lnTo>
                  <a:pt x="2100" y="0"/>
                </a:lnTo>
                <a:lnTo>
                  <a:pt x="2124" y="0"/>
                </a:lnTo>
                <a:lnTo>
                  <a:pt x="2124" y="0"/>
                </a:lnTo>
                <a:lnTo>
                  <a:pt x="2124" y="0"/>
                </a:lnTo>
                <a:lnTo>
                  <a:pt x="2124" y="0"/>
                </a:lnTo>
                <a:lnTo>
                  <a:pt x="2128" y="0"/>
                </a:lnTo>
                <a:lnTo>
                  <a:pt x="2132" y="0"/>
                </a:lnTo>
                <a:lnTo>
                  <a:pt x="2145" y="0"/>
                </a:lnTo>
                <a:lnTo>
                  <a:pt x="2169" y="0"/>
                </a:lnTo>
                <a:lnTo>
                  <a:pt x="2169" y="0"/>
                </a:lnTo>
                <a:lnTo>
                  <a:pt x="2169" y="0"/>
                </a:lnTo>
                <a:lnTo>
                  <a:pt x="2174" y="0"/>
                </a:lnTo>
                <a:lnTo>
                  <a:pt x="2174" y="0"/>
                </a:lnTo>
                <a:lnTo>
                  <a:pt x="2182" y="0"/>
                </a:lnTo>
                <a:lnTo>
                  <a:pt x="2194" y="0"/>
                </a:lnTo>
                <a:lnTo>
                  <a:pt x="2215" y="0"/>
                </a:lnTo>
                <a:lnTo>
                  <a:pt x="2215" y="0"/>
                </a:lnTo>
                <a:lnTo>
                  <a:pt x="2215" y="0"/>
                </a:lnTo>
                <a:lnTo>
                  <a:pt x="2219" y="0"/>
                </a:lnTo>
                <a:lnTo>
                  <a:pt x="2223" y="0"/>
                </a:lnTo>
                <a:lnTo>
                  <a:pt x="2227" y="0"/>
                </a:lnTo>
                <a:lnTo>
                  <a:pt x="2239" y="0"/>
                </a:lnTo>
                <a:lnTo>
                  <a:pt x="2239" y="0"/>
                </a:lnTo>
                <a:lnTo>
                  <a:pt x="2239" y="0"/>
                </a:lnTo>
                <a:lnTo>
                  <a:pt x="2243" y="0"/>
                </a:lnTo>
                <a:lnTo>
                  <a:pt x="2247" y="0"/>
                </a:lnTo>
                <a:lnTo>
                  <a:pt x="2252" y="0"/>
                </a:lnTo>
                <a:lnTo>
                  <a:pt x="2252" y="0"/>
                </a:lnTo>
                <a:lnTo>
                  <a:pt x="2252" y="0"/>
                </a:lnTo>
                <a:lnTo>
                  <a:pt x="2256" y="0"/>
                </a:lnTo>
                <a:lnTo>
                  <a:pt x="2260" y="0"/>
                </a:lnTo>
                <a:lnTo>
                  <a:pt x="2260" y="0"/>
                </a:lnTo>
                <a:lnTo>
                  <a:pt x="2260" y="0"/>
                </a:lnTo>
                <a:lnTo>
                  <a:pt x="2260" y="0"/>
                </a:lnTo>
                <a:lnTo>
                  <a:pt x="2264" y="0"/>
                </a:lnTo>
                <a:lnTo>
                  <a:pt x="2264" y="0"/>
                </a:lnTo>
                <a:lnTo>
                  <a:pt x="2264" y="0"/>
                </a:lnTo>
                <a:lnTo>
                  <a:pt x="2264" y="0"/>
                </a:lnTo>
              </a:path>
            </a:pathLst>
          </a:custGeom>
          <a:noFill/>
          <a:ln w="12700">
            <a:solidFill>
              <a:srgbClr val="0000FF"/>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a:p>
        </p:txBody>
      </p:sp>
      <p:sp>
        <p:nvSpPr>
          <p:cNvPr id="10" name="Line 14"/>
          <p:cNvSpPr>
            <a:spLocks noChangeShapeType="1"/>
          </p:cNvSpPr>
          <p:nvPr/>
        </p:nvSpPr>
        <p:spPr bwMode="auto">
          <a:xfrm flipV="1">
            <a:off x="1689626" y="5300053"/>
            <a:ext cx="3238" cy="35194"/>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11" name="Rectangle 15"/>
          <p:cNvSpPr>
            <a:spLocks noChangeArrowheads="1"/>
          </p:cNvSpPr>
          <p:nvPr/>
        </p:nvSpPr>
        <p:spPr bwMode="auto">
          <a:xfrm>
            <a:off x="1602232" y="5368241"/>
            <a:ext cx="154520" cy="24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a:solidFill>
                  <a:srgbClr val="000000"/>
                </a:solidFill>
              </a:rPr>
              <a:t>0</a:t>
            </a:r>
            <a:endParaRPr lang="en-US" sz="3600"/>
          </a:p>
        </p:txBody>
      </p:sp>
      <p:sp>
        <p:nvSpPr>
          <p:cNvPr id="12" name="Line 16"/>
          <p:cNvSpPr>
            <a:spLocks noChangeShapeType="1"/>
          </p:cNvSpPr>
          <p:nvPr/>
        </p:nvSpPr>
        <p:spPr bwMode="auto">
          <a:xfrm flipV="1">
            <a:off x="2048916"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13" name="Line 17"/>
          <p:cNvSpPr>
            <a:spLocks noChangeShapeType="1"/>
          </p:cNvSpPr>
          <p:nvPr/>
        </p:nvSpPr>
        <p:spPr bwMode="auto">
          <a:xfrm flipV="1">
            <a:off x="2421151"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14" name="Line 18"/>
          <p:cNvSpPr>
            <a:spLocks noChangeShapeType="1"/>
          </p:cNvSpPr>
          <p:nvPr/>
        </p:nvSpPr>
        <p:spPr bwMode="auto">
          <a:xfrm flipV="1">
            <a:off x="2780442"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15" name="Line 19"/>
          <p:cNvSpPr>
            <a:spLocks noChangeShapeType="1"/>
          </p:cNvSpPr>
          <p:nvPr/>
        </p:nvSpPr>
        <p:spPr bwMode="auto">
          <a:xfrm flipV="1">
            <a:off x="3152677" y="5300053"/>
            <a:ext cx="3238" cy="35194"/>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16" name="Rectangle 20"/>
          <p:cNvSpPr>
            <a:spLocks noChangeArrowheads="1"/>
          </p:cNvSpPr>
          <p:nvPr/>
        </p:nvSpPr>
        <p:spPr bwMode="auto">
          <a:xfrm>
            <a:off x="3065283" y="5368241"/>
            <a:ext cx="154520" cy="24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rPr>
              <a:t>2</a:t>
            </a:r>
            <a:endParaRPr lang="en-US" sz="3600" dirty="0"/>
          </a:p>
        </p:txBody>
      </p:sp>
      <p:sp>
        <p:nvSpPr>
          <p:cNvPr id="17" name="Line 21"/>
          <p:cNvSpPr>
            <a:spLocks noChangeShapeType="1"/>
          </p:cNvSpPr>
          <p:nvPr/>
        </p:nvSpPr>
        <p:spPr bwMode="auto">
          <a:xfrm flipV="1">
            <a:off x="3511967"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18" name="Line 22"/>
          <p:cNvSpPr>
            <a:spLocks noChangeShapeType="1"/>
          </p:cNvSpPr>
          <p:nvPr/>
        </p:nvSpPr>
        <p:spPr bwMode="auto">
          <a:xfrm flipV="1">
            <a:off x="3884203"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19" name="Line 23"/>
          <p:cNvSpPr>
            <a:spLocks noChangeShapeType="1"/>
          </p:cNvSpPr>
          <p:nvPr/>
        </p:nvSpPr>
        <p:spPr bwMode="auto">
          <a:xfrm flipV="1">
            <a:off x="4256440"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20" name="Line 24"/>
          <p:cNvSpPr>
            <a:spLocks noChangeShapeType="1"/>
          </p:cNvSpPr>
          <p:nvPr/>
        </p:nvSpPr>
        <p:spPr bwMode="auto">
          <a:xfrm flipV="1">
            <a:off x="4615728" y="5300053"/>
            <a:ext cx="3238" cy="35194"/>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21" name="Rectangle 25"/>
          <p:cNvSpPr>
            <a:spLocks noChangeArrowheads="1"/>
          </p:cNvSpPr>
          <p:nvPr/>
        </p:nvSpPr>
        <p:spPr bwMode="auto">
          <a:xfrm>
            <a:off x="4541282" y="5368241"/>
            <a:ext cx="154520" cy="24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a:solidFill>
                  <a:srgbClr val="000000"/>
                </a:solidFill>
              </a:rPr>
              <a:t>4</a:t>
            </a:r>
            <a:endParaRPr lang="en-US" sz="3600"/>
          </a:p>
        </p:txBody>
      </p:sp>
      <p:sp>
        <p:nvSpPr>
          <p:cNvPr id="22" name="Line 26"/>
          <p:cNvSpPr>
            <a:spLocks noChangeShapeType="1"/>
          </p:cNvSpPr>
          <p:nvPr/>
        </p:nvSpPr>
        <p:spPr bwMode="auto">
          <a:xfrm flipV="1">
            <a:off x="4987966"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23" name="Line 27"/>
          <p:cNvSpPr>
            <a:spLocks noChangeShapeType="1"/>
          </p:cNvSpPr>
          <p:nvPr/>
        </p:nvSpPr>
        <p:spPr bwMode="auto">
          <a:xfrm flipV="1">
            <a:off x="5347254"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24" name="Line 28"/>
          <p:cNvSpPr>
            <a:spLocks noChangeShapeType="1"/>
          </p:cNvSpPr>
          <p:nvPr/>
        </p:nvSpPr>
        <p:spPr bwMode="auto">
          <a:xfrm flipV="1">
            <a:off x="5719491"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25" name="Line 29"/>
          <p:cNvSpPr>
            <a:spLocks noChangeShapeType="1"/>
          </p:cNvSpPr>
          <p:nvPr/>
        </p:nvSpPr>
        <p:spPr bwMode="auto">
          <a:xfrm flipV="1">
            <a:off x="6078780" y="5300053"/>
            <a:ext cx="3238" cy="35194"/>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26" name="Rectangle 30"/>
          <p:cNvSpPr>
            <a:spLocks noChangeArrowheads="1"/>
          </p:cNvSpPr>
          <p:nvPr/>
        </p:nvSpPr>
        <p:spPr bwMode="auto">
          <a:xfrm>
            <a:off x="6004333" y="5368241"/>
            <a:ext cx="154520" cy="24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a:solidFill>
                  <a:srgbClr val="000000"/>
                </a:solidFill>
              </a:rPr>
              <a:t>6</a:t>
            </a:r>
            <a:endParaRPr lang="en-US" sz="3600"/>
          </a:p>
        </p:txBody>
      </p:sp>
      <p:sp>
        <p:nvSpPr>
          <p:cNvPr id="27" name="Line 31"/>
          <p:cNvSpPr>
            <a:spLocks noChangeShapeType="1"/>
          </p:cNvSpPr>
          <p:nvPr/>
        </p:nvSpPr>
        <p:spPr bwMode="auto">
          <a:xfrm flipV="1">
            <a:off x="6451017"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28" name="Line 32"/>
          <p:cNvSpPr>
            <a:spLocks noChangeShapeType="1"/>
          </p:cNvSpPr>
          <p:nvPr/>
        </p:nvSpPr>
        <p:spPr bwMode="auto">
          <a:xfrm flipV="1">
            <a:off x="6823252"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29" name="Line 33"/>
          <p:cNvSpPr>
            <a:spLocks noChangeShapeType="1"/>
          </p:cNvSpPr>
          <p:nvPr/>
        </p:nvSpPr>
        <p:spPr bwMode="auto">
          <a:xfrm flipV="1">
            <a:off x="7182543"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30" name="Line 34"/>
          <p:cNvSpPr>
            <a:spLocks noChangeShapeType="1"/>
          </p:cNvSpPr>
          <p:nvPr/>
        </p:nvSpPr>
        <p:spPr bwMode="auto">
          <a:xfrm flipV="1">
            <a:off x="7554778" y="5300053"/>
            <a:ext cx="3238" cy="35194"/>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31" name="Rectangle 35"/>
          <p:cNvSpPr>
            <a:spLocks noChangeArrowheads="1"/>
          </p:cNvSpPr>
          <p:nvPr/>
        </p:nvSpPr>
        <p:spPr bwMode="auto">
          <a:xfrm>
            <a:off x="7467384" y="5368241"/>
            <a:ext cx="154520" cy="24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a:solidFill>
                  <a:srgbClr val="000000"/>
                </a:solidFill>
              </a:rPr>
              <a:t>8</a:t>
            </a:r>
            <a:endParaRPr lang="en-US" sz="3600"/>
          </a:p>
        </p:txBody>
      </p:sp>
      <p:sp>
        <p:nvSpPr>
          <p:cNvPr id="32" name="Line 36"/>
          <p:cNvSpPr>
            <a:spLocks noChangeShapeType="1"/>
          </p:cNvSpPr>
          <p:nvPr/>
        </p:nvSpPr>
        <p:spPr bwMode="auto">
          <a:xfrm flipV="1">
            <a:off x="7914068"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33" name="Line 37"/>
          <p:cNvSpPr>
            <a:spLocks noChangeShapeType="1"/>
          </p:cNvSpPr>
          <p:nvPr/>
        </p:nvSpPr>
        <p:spPr bwMode="auto">
          <a:xfrm flipV="1">
            <a:off x="8286304"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34" name="Line 38"/>
          <p:cNvSpPr>
            <a:spLocks noChangeShapeType="1"/>
          </p:cNvSpPr>
          <p:nvPr/>
        </p:nvSpPr>
        <p:spPr bwMode="auto">
          <a:xfrm flipV="1">
            <a:off x="8658541" y="5308851"/>
            <a:ext cx="3238" cy="26395"/>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35" name="Line 39"/>
          <p:cNvSpPr>
            <a:spLocks noChangeShapeType="1"/>
          </p:cNvSpPr>
          <p:nvPr/>
        </p:nvSpPr>
        <p:spPr bwMode="auto">
          <a:xfrm flipV="1">
            <a:off x="9017829" y="5300053"/>
            <a:ext cx="3238" cy="35194"/>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36" name="Rectangle 40"/>
          <p:cNvSpPr>
            <a:spLocks noChangeArrowheads="1"/>
          </p:cNvSpPr>
          <p:nvPr/>
        </p:nvSpPr>
        <p:spPr bwMode="auto">
          <a:xfrm>
            <a:off x="8798711" y="5368241"/>
            <a:ext cx="309040" cy="24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dirty="0">
                <a:solidFill>
                  <a:srgbClr val="000000"/>
                </a:solidFill>
              </a:rPr>
              <a:t>10</a:t>
            </a:r>
            <a:endParaRPr lang="en-US" sz="3600" dirty="0"/>
          </a:p>
        </p:txBody>
      </p:sp>
      <p:sp>
        <p:nvSpPr>
          <p:cNvPr id="37" name="Line 41"/>
          <p:cNvSpPr>
            <a:spLocks noChangeShapeType="1"/>
          </p:cNvSpPr>
          <p:nvPr/>
        </p:nvSpPr>
        <p:spPr bwMode="auto">
          <a:xfrm>
            <a:off x="1531022" y="5335246"/>
            <a:ext cx="7645414"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38" name="Rectangle 42"/>
          <p:cNvSpPr>
            <a:spLocks noChangeArrowheads="1"/>
          </p:cNvSpPr>
          <p:nvPr/>
        </p:nvSpPr>
        <p:spPr bwMode="auto">
          <a:xfrm>
            <a:off x="9289724" y="5214269"/>
            <a:ext cx="0" cy="37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3600" dirty="0"/>
          </a:p>
        </p:txBody>
      </p:sp>
      <p:sp>
        <p:nvSpPr>
          <p:cNvPr id="39" name="Rectangle 43"/>
          <p:cNvSpPr>
            <a:spLocks noChangeArrowheads="1"/>
          </p:cNvSpPr>
          <p:nvPr/>
        </p:nvSpPr>
        <p:spPr bwMode="auto">
          <a:xfrm>
            <a:off x="9383593" y="5194472"/>
            <a:ext cx="0" cy="37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3600" dirty="0"/>
          </a:p>
        </p:txBody>
      </p:sp>
      <p:sp>
        <p:nvSpPr>
          <p:cNvPr id="40" name="Rectangle 44"/>
          <p:cNvSpPr>
            <a:spLocks noChangeArrowheads="1"/>
          </p:cNvSpPr>
          <p:nvPr/>
        </p:nvSpPr>
        <p:spPr bwMode="auto">
          <a:xfrm>
            <a:off x="9487172" y="5194472"/>
            <a:ext cx="0" cy="37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sz="3600" dirty="0"/>
          </a:p>
        </p:txBody>
      </p:sp>
      <p:sp>
        <p:nvSpPr>
          <p:cNvPr id="41" name="Line 45"/>
          <p:cNvSpPr>
            <a:spLocks noChangeShapeType="1"/>
          </p:cNvSpPr>
          <p:nvPr/>
        </p:nvSpPr>
        <p:spPr bwMode="auto">
          <a:xfrm>
            <a:off x="1689626" y="5335246"/>
            <a:ext cx="55027"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42" name="Line 46"/>
          <p:cNvSpPr>
            <a:spLocks noChangeShapeType="1"/>
          </p:cNvSpPr>
          <p:nvPr/>
        </p:nvSpPr>
        <p:spPr bwMode="auto">
          <a:xfrm>
            <a:off x="1689626" y="5172476"/>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43" name="Line 47"/>
          <p:cNvSpPr>
            <a:spLocks noChangeShapeType="1"/>
          </p:cNvSpPr>
          <p:nvPr/>
        </p:nvSpPr>
        <p:spPr bwMode="auto">
          <a:xfrm>
            <a:off x="1689626" y="5009705"/>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44" name="Line 48"/>
          <p:cNvSpPr>
            <a:spLocks noChangeShapeType="1"/>
          </p:cNvSpPr>
          <p:nvPr/>
        </p:nvSpPr>
        <p:spPr bwMode="auto">
          <a:xfrm>
            <a:off x="1689626" y="4846935"/>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45" name="Line 49"/>
          <p:cNvSpPr>
            <a:spLocks noChangeShapeType="1"/>
          </p:cNvSpPr>
          <p:nvPr/>
        </p:nvSpPr>
        <p:spPr bwMode="auto">
          <a:xfrm>
            <a:off x="1689626" y="4695163"/>
            <a:ext cx="55027"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46" name="Rectangle 50"/>
          <p:cNvSpPr>
            <a:spLocks noChangeArrowheads="1"/>
          </p:cNvSpPr>
          <p:nvPr/>
        </p:nvSpPr>
        <p:spPr bwMode="auto">
          <a:xfrm>
            <a:off x="1217047" y="4571985"/>
            <a:ext cx="386002" cy="24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a:solidFill>
                  <a:srgbClr val="000000"/>
                </a:solidFill>
              </a:rPr>
              <a:t>0.2</a:t>
            </a:r>
            <a:endParaRPr lang="en-US" sz="3600"/>
          </a:p>
        </p:txBody>
      </p:sp>
      <p:sp>
        <p:nvSpPr>
          <p:cNvPr id="47" name="Line 51"/>
          <p:cNvSpPr>
            <a:spLocks noChangeShapeType="1"/>
          </p:cNvSpPr>
          <p:nvPr/>
        </p:nvSpPr>
        <p:spPr bwMode="auto">
          <a:xfrm>
            <a:off x="1689626" y="4532392"/>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48" name="Line 52"/>
          <p:cNvSpPr>
            <a:spLocks noChangeShapeType="1"/>
          </p:cNvSpPr>
          <p:nvPr/>
        </p:nvSpPr>
        <p:spPr bwMode="auto">
          <a:xfrm>
            <a:off x="1689626" y="4369621"/>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49" name="Line 53"/>
          <p:cNvSpPr>
            <a:spLocks noChangeShapeType="1"/>
          </p:cNvSpPr>
          <p:nvPr/>
        </p:nvSpPr>
        <p:spPr bwMode="auto">
          <a:xfrm>
            <a:off x="1689626" y="4206851"/>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50" name="Line 54"/>
          <p:cNvSpPr>
            <a:spLocks noChangeShapeType="1"/>
          </p:cNvSpPr>
          <p:nvPr/>
        </p:nvSpPr>
        <p:spPr bwMode="auto">
          <a:xfrm>
            <a:off x="1689626" y="4052879"/>
            <a:ext cx="55027"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51" name="Rectangle 55"/>
          <p:cNvSpPr>
            <a:spLocks noChangeArrowheads="1"/>
          </p:cNvSpPr>
          <p:nvPr/>
        </p:nvSpPr>
        <p:spPr bwMode="auto">
          <a:xfrm>
            <a:off x="1217047" y="3929701"/>
            <a:ext cx="386002" cy="24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a:solidFill>
                  <a:srgbClr val="000000"/>
                </a:solidFill>
              </a:rPr>
              <a:t>0.4</a:t>
            </a:r>
            <a:endParaRPr lang="en-US" sz="3600"/>
          </a:p>
        </p:txBody>
      </p:sp>
      <p:sp>
        <p:nvSpPr>
          <p:cNvPr id="52" name="Line 56"/>
          <p:cNvSpPr>
            <a:spLocks noChangeShapeType="1"/>
          </p:cNvSpPr>
          <p:nvPr/>
        </p:nvSpPr>
        <p:spPr bwMode="auto">
          <a:xfrm>
            <a:off x="1689626" y="3890108"/>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53" name="Line 57"/>
          <p:cNvSpPr>
            <a:spLocks noChangeShapeType="1"/>
          </p:cNvSpPr>
          <p:nvPr/>
        </p:nvSpPr>
        <p:spPr bwMode="auto">
          <a:xfrm>
            <a:off x="1689626" y="3727337"/>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54" name="Line 58"/>
          <p:cNvSpPr>
            <a:spLocks noChangeShapeType="1"/>
          </p:cNvSpPr>
          <p:nvPr/>
        </p:nvSpPr>
        <p:spPr bwMode="auto">
          <a:xfrm>
            <a:off x="1689626" y="3564567"/>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55" name="Line 59"/>
          <p:cNvSpPr>
            <a:spLocks noChangeShapeType="1"/>
          </p:cNvSpPr>
          <p:nvPr/>
        </p:nvSpPr>
        <p:spPr bwMode="auto">
          <a:xfrm>
            <a:off x="1689626" y="3401796"/>
            <a:ext cx="55027"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56" name="Rectangle 60"/>
          <p:cNvSpPr>
            <a:spLocks noChangeArrowheads="1"/>
          </p:cNvSpPr>
          <p:nvPr/>
        </p:nvSpPr>
        <p:spPr bwMode="auto">
          <a:xfrm>
            <a:off x="1217047" y="3289616"/>
            <a:ext cx="386002" cy="24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a:solidFill>
                  <a:srgbClr val="000000"/>
                </a:solidFill>
              </a:rPr>
              <a:t>0.6</a:t>
            </a:r>
            <a:endParaRPr lang="en-US" sz="3600"/>
          </a:p>
        </p:txBody>
      </p:sp>
      <p:sp>
        <p:nvSpPr>
          <p:cNvPr id="57" name="Line 61"/>
          <p:cNvSpPr>
            <a:spLocks noChangeShapeType="1"/>
          </p:cNvSpPr>
          <p:nvPr/>
        </p:nvSpPr>
        <p:spPr bwMode="auto">
          <a:xfrm>
            <a:off x="1689626" y="3247824"/>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58" name="Line 62"/>
          <p:cNvSpPr>
            <a:spLocks noChangeShapeType="1"/>
          </p:cNvSpPr>
          <p:nvPr/>
        </p:nvSpPr>
        <p:spPr bwMode="auto">
          <a:xfrm>
            <a:off x="1689626" y="3085053"/>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59" name="Line 63"/>
          <p:cNvSpPr>
            <a:spLocks noChangeShapeType="1"/>
          </p:cNvSpPr>
          <p:nvPr/>
        </p:nvSpPr>
        <p:spPr bwMode="auto">
          <a:xfrm>
            <a:off x="1689626" y="2922283"/>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60" name="Line 64"/>
          <p:cNvSpPr>
            <a:spLocks noChangeShapeType="1"/>
          </p:cNvSpPr>
          <p:nvPr/>
        </p:nvSpPr>
        <p:spPr bwMode="auto">
          <a:xfrm>
            <a:off x="1689626" y="2759512"/>
            <a:ext cx="55027"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61" name="Rectangle 65"/>
          <p:cNvSpPr>
            <a:spLocks noChangeArrowheads="1"/>
          </p:cNvSpPr>
          <p:nvPr/>
        </p:nvSpPr>
        <p:spPr bwMode="auto">
          <a:xfrm>
            <a:off x="1217047" y="2647332"/>
            <a:ext cx="386002" cy="24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a:solidFill>
                  <a:srgbClr val="000000"/>
                </a:solidFill>
              </a:rPr>
              <a:t>0.8</a:t>
            </a:r>
            <a:endParaRPr lang="en-US" sz="3600"/>
          </a:p>
        </p:txBody>
      </p:sp>
      <p:sp>
        <p:nvSpPr>
          <p:cNvPr id="62" name="Line 66"/>
          <p:cNvSpPr>
            <a:spLocks noChangeShapeType="1"/>
          </p:cNvSpPr>
          <p:nvPr/>
        </p:nvSpPr>
        <p:spPr bwMode="auto">
          <a:xfrm>
            <a:off x="1689626" y="2607739"/>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63" name="Line 67"/>
          <p:cNvSpPr>
            <a:spLocks noChangeShapeType="1"/>
          </p:cNvSpPr>
          <p:nvPr/>
        </p:nvSpPr>
        <p:spPr bwMode="auto">
          <a:xfrm>
            <a:off x="1689626" y="2444968"/>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64" name="Line 68"/>
          <p:cNvSpPr>
            <a:spLocks noChangeShapeType="1"/>
          </p:cNvSpPr>
          <p:nvPr/>
        </p:nvSpPr>
        <p:spPr bwMode="auto">
          <a:xfrm>
            <a:off x="1689626" y="2282198"/>
            <a:ext cx="29133"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65" name="Line 69"/>
          <p:cNvSpPr>
            <a:spLocks noChangeShapeType="1"/>
          </p:cNvSpPr>
          <p:nvPr/>
        </p:nvSpPr>
        <p:spPr bwMode="auto">
          <a:xfrm>
            <a:off x="1689626" y="2119427"/>
            <a:ext cx="55027" cy="2200"/>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66" name="Rectangle 70"/>
          <p:cNvSpPr>
            <a:spLocks noChangeArrowheads="1"/>
          </p:cNvSpPr>
          <p:nvPr/>
        </p:nvSpPr>
        <p:spPr bwMode="auto">
          <a:xfrm>
            <a:off x="1217047" y="2005048"/>
            <a:ext cx="386002" cy="249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r>
              <a:rPr lang="en-US" sz="2400">
                <a:solidFill>
                  <a:srgbClr val="000000"/>
                </a:solidFill>
              </a:rPr>
              <a:t>1.0</a:t>
            </a:r>
            <a:endParaRPr lang="en-US" sz="3600"/>
          </a:p>
        </p:txBody>
      </p:sp>
      <p:sp>
        <p:nvSpPr>
          <p:cNvPr id="67" name="Line 71"/>
          <p:cNvSpPr>
            <a:spLocks noChangeShapeType="1"/>
          </p:cNvSpPr>
          <p:nvPr/>
        </p:nvSpPr>
        <p:spPr bwMode="auto">
          <a:xfrm flipV="1">
            <a:off x="1689626" y="2119427"/>
            <a:ext cx="3238" cy="3215819"/>
          </a:xfrm>
          <a:prstGeom prst="line">
            <a:avLst/>
          </a:prstGeom>
          <a:noFill/>
          <a:ln w="635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3600"/>
          </a:p>
        </p:txBody>
      </p:sp>
      <p:sp>
        <p:nvSpPr>
          <p:cNvPr id="76" name="TextBox 75"/>
          <p:cNvSpPr txBox="1"/>
          <p:nvPr/>
        </p:nvSpPr>
        <p:spPr>
          <a:xfrm>
            <a:off x="1720149" y="2172218"/>
            <a:ext cx="1345134" cy="584776"/>
          </a:xfrm>
          <a:prstGeom prst="rect">
            <a:avLst/>
          </a:prstGeom>
          <a:solidFill>
            <a:srgbClr val="FFFFFF"/>
          </a:solidFill>
        </p:spPr>
        <p:txBody>
          <a:bodyPr wrap="square" rtlCol="0">
            <a:spAutoFit/>
          </a:bodyPr>
          <a:lstStyle/>
          <a:p>
            <a:pPr algn="ctr"/>
            <a:r>
              <a:rPr lang="en-US" sz="1600" dirty="0"/>
              <a:t>Exponential storage: H=1</a:t>
            </a:r>
          </a:p>
        </p:txBody>
      </p:sp>
      <p:sp>
        <p:nvSpPr>
          <p:cNvPr id="77" name="TextBox 76"/>
          <p:cNvSpPr txBox="1"/>
          <p:nvPr/>
        </p:nvSpPr>
        <p:spPr>
          <a:xfrm>
            <a:off x="0" y="1689430"/>
            <a:ext cx="1539074" cy="270501"/>
          </a:xfrm>
          <a:prstGeom prst="rect">
            <a:avLst/>
          </a:prstGeom>
          <a:noFill/>
        </p:spPr>
        <p:txBody>
          <a:bodyPr wrap="none" rtlCol="0">
            <a:spAutoFit/>
          </a:bodyPr>
          <a:lstStyle/>
          <a:p>
            <a:r>
              <a:rPr lang="en-US" sz="2000" dirty="0"/>
              <a:t>Equilibrium</a:t>
            </a:r>
            <a:endParaRPr lang="en-US" sz="2000" baseline="-25000" dirty="0"/>
          </a:p>
        </p:txBody>
      </p:sp>
      <p:sp>
        <p:nvSpPr>
          <p:cNvPr id="78" name="Line 209"/>
          <p:cNvSpPr>
            <a:spLocks noChangeShapeType="1"/>
          </p:cNvSpPr>
          <p:nvPr/>
        </p:nvSpPr>
        <p:spPr bwMode="auto">
          <a:xfrm flipV="1">
            <a:off x="183173" y="2110627"/>
            <a:ext cx="1033874" cy="10999"/>
          </a:xfrm>
          <a:prstGeom prst="line">
            <a:avLst/>
          </a:prstGeom>
          <a:noFill/>
          <a:ln w="6350">
            <a:solidFill>
              <a:srgbClr val="000000"/>
            </a:solidFill>
            <a:prstDash val="dash"/>
            <a:round/>
            <a:headEnd/>
            <a:tailEnd/>
          </a:ln>
          <a:extLst>
            <a:ext uri="{909E8E84-426E-40dd-AFC4-6F175D3DCCD1}">
              <a14:hiddenFill xmlns="" xmlns:a14="http://schemas.microsoft.com/office/drawing/2010/main">
                <a:noFill/>
              </a14:hiddenFill>
            </a:ext>
          </a:extLst>
        </p:spPr>
        <p:txBody>
          <a:bodyPr/>
          <a:lstStyle/>
          <a:p>
            <a:endParaRPr lang="en-US" sz="4800"/>
          </a:p>
        </p:txBody>
      </p:sp>
      <p:sp>
        <p:nvSpPr>
          <p:cNvPr id="83" name="TextBox 82"/>
          <p:cNvSpPr txBox="1"/>
          <p:nvPr/>
        </p:nvSpPr>
        <p:spPr>
          <a:xfrm>
            <a:off x="7817730" y="5462714"/>
            <a:ext cx="601247" cy="523220"/>
          </a:xfrm>
          <a:prstGeom prst="rect">
            <a:avLst/>
          </a:prstGeom>
          <a:solidFill>
            <a:srgbClr val="FFFFFF"/>
          </a:solidFill>
        </p:spPr>
        <p:txBody>
          <a:bodyPr wrap="none" rtlCol="0">
            <a:spAutoFit/>
          </a:bodyPr>
          <a:lstStyle/>
          <a:p>
            <a:r>
              <a:rPr lang="en-US" sz="2800" dirty="0"/>
              <a:t>t/</a:t>
            </a:r>
            <a:r>
              <a:rPr lang="en-US" sz="2800" dirty="0">
                <a:latin typeface="Symbol" charset="2"/>
                <a:cs typeface="Symbol" charset="2"/>
              </a:rPr>
              <a:t>t</a:t>
            </a:r>
          </a:p>
        </p:txBody>
      </p:sp>
      <p:sp>
        <p:nvSpPr>
          <p:cNvPr id="86" name="Line 237"/>
          <p:cNvSpPr>
            <a:spLocks noChangeShapeType="1"/>
          </p:cNvSpPr>
          <p:nvPr/>
        </p:nvSpPr>
        <p:spPr bwMode="auto">
          <a:xfrm flipV="1">
            <a:off x="1673823" y="2117465"/>
            <a:ext cx="7347135" cy="0"/>
          </a:xfrm>
          <a:prstGeom prst="line">
            <a:avLst/>
          </a:prstGeom>
          <a:noFill/>
          <a:ln w="38100" cmpd="sng">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800"/>
          </a:p>
        </p:txBody>
      </p:sp>
      <p:sp>
        <p:nvSpPr>
          <p:cNvPr id="87" name="Line 237"/>
          <p:cNvSpPr>
            <a:spLocks noChangeShapeType="1"/>
          </p:cNvSpPr>
          <p:nvPr/>
        </p:nvSpPr>
        <p:spPr bwMode="auto">
          <a:xfrm>
            <a:off x="204884" y="5332136"/>
            <a:ext cx="1479794" cy="0"/>
          </a:xfrm>
          <a:prstGeom prst="line">
            <a:avLst/>
          </a:prstGeom>
          <a:noFill/>
          <a:ln w="38100" cmpd="sng">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800"/>
          </a:p>
        </p:txBody>
      </p:sp>
      <p:sp>
        <p:nvSpPr>
          <p:cNvPr id="88" name="TextBox 87"/>
          <p:cNvSpPr txBox="1"/>
          <p:nvPr/>
        </p:nvSpPr>
        <p:spPr>
          <a:xfrm>
            <a:off x="183174" y="3648511"/>
            <a:ext cx="866907" cy="259895"/>
          </a:xfrm>
          <a:prstGeom prst="rect">
            <a:avLst/>
          </a:prstGeom>
          <a:noFill/>
        </p:spPr>
        <p:txBody>
          <a:bodyPr wrap="none" rtlCol="0">
            <a:spAutoFit/>
          </a:bodyPr>
          <a:lstStyle/>
          <a:p>
            <a:r>
              <a:rPr lang="en-US" dirty="0"/>
              <a:t>Forcing</a:t>
            </a:r>
          </a:p>
        </p:txBody>
      </p:sp>
      <p:cxnSp>
        <p:nvCxnSpPr>
          <p:cNvPr id="89" name="Straight Arrow Connector 88"/>
          <p:cNvCxnSpPr/>
          <p:nvPr/>
        </p:nvCxnSpPr>
        <p:spPr>
          <a:xfrm flipV="1">
            <a:off x="1165290" y="3754310"/>
            <a:ext cx="403487" cy="471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0" name="Line 237"/>
          <p:cNvSpPr>
            <a:spLocks noChangeShapeType="1"/>
          </p:cNvSpPr>
          <p:nvPr/>
        </p:nvSpPr>
        <p:spPr bwMode="auto">
          <a:xfrm flipH="1">
            <a:off x="1673821" y="2135339"/>
            <a:ext cx="23667" cy="3196798"/>
          </a:xfrm>
          <a:prstGeom prst="line">
            <a:avLst/>
          </a:prstGeom>
          <a:noFill/>
          <a:ln w="38100" cmpd="sng">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sz="2800"/>
          </a:p>
        </p:txBody>
      </p:sp>
      <p:sp>
        <p:nvSpPr>
          <p:cNvPr id="91" name="TextBox 90"/>
          <p:cNvSpPr txBox="1"/>
          <p:nvPr/>
        </p:nvSpPr>
        <p:spPr>
          <a:xfrm>
            <a:off x="2533218" y="1580471"/>
            <a:ext cx="2120512" cy="338554"/>
          </a:xfrm>
          <a:prstGeom prst="rect">
            <a:avLst/>
          </a:prstGeom>
          <a:noFill/>
        </p:spPr>
        <p:txBody>
          <a:bodyPr wrap="square" rtlCol="0">
            <a:spAutoFit/>
          </a:bodyPr>
          <a:lstStyle/>
          <a:p>
            <a:r>
              <a:rPr lang="en-US" sz="1600" dirty="0">
                <a:solidFill>
                  <a:srgbClr val="FF0000"/>
                </a:solidFill>
              </a:rPr>
              <a:t>Step function response</a:t>
            </a:r>
          </a:p>
        </p:txBody>
      </p:sp>
      <p:cxnSp>
        <p:nvCxnSpPr>
          <p:cNvPr id="92" name="Straight Arrow Connector 91"/>
          <p:cNvCxnSpPr/>
          <p:nvPr/>
        </p:nvCxnSpPr>
        <p:spPr>
          <a:xfrm flipH="1" flipV="1">
            <a:off x="3350297" y="1249294"/>
            <a:ext cx="39977" cy="381977"/>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4" name="TextBox 93"/>
          <p:cNvSpPr txBox="1"/>
          <p:nvPr/>
        </p:nvSpPr>
        <p:spPr>
          <a:xfrm>
            <a:off x="1537300" y="5707637"/>
            <a:ext cx="1901708" cy="369332"/>
          </a:xfrm>
          <a:prstGeom prst="rect">
            <a:avLst/>
          </a:prstGeom>
          <a:noFill/>
        </p:spPr>
        <p:txBody>
          <a:bodyPr wrap="none" rtlCol="0">
            <a:spAutoFit/>
          </a:bodyPr>
          <a:lstStyle/>
          <a:p>
            <a:r>
              <a:rPr lang="en-US" dirty="0">
                <a:solidFill>
                  <a:srgbClr val="FF0000"/>
                </a:solidFill>
              </a:rPr>
              <a:t>Box storage (H=1):</a:t>
            </a:r>
          </a:p>
        </p:txBody>
      </p:sp>
      <p:graphicFrame>
        <p:nvGraphicFramePr>
          <p:cNvPr id="95" name="Object 94"/>
          <p:cNvGraphicFramePr>
            <a:graphicFrameLocks noChangeAspect="1"/>
          </p:cNvGraphicFramePr>
          <p:nvPr/>
        </p:nvGraphicFramePr>
        <p:xfrm>
          <a:off x="1836040" y="555239"/>
          <a:ext cx="5165288" cy="1014189"/>
        </p:xfrm>
        <a:graphic>
          <a:graphicData uri="http://schemas.openxmlformats.org/presentationml/2006/ole">
            <mc:AlternateContent xmlns:mc="http://schemas.openxmlformats.org/markup-compatibility/2006">
              <mc:Choice xmlns:v="urn:schemas-microsoft-com:vml" Requires="v">
                <p:oleObj spid="_x0000_s10425" name="Equation" r:id="rId8" imgW="2781300" imgH="546100" progId="Equation.DSMT4">
                  <p:embed/>
                </p:oleObj>
              </mc:Choice>
              <mc:Fallback>
                <p:oleObj name="Equation" r:id="rId8" imgW="2781300" imgH="546100" progId="Equation.DSMT4">
                  <p:embed/>
                  <p:pic>
                    <p:nvPicPr>
                      <p:cNvPr id="95" name="Object 94"/>
                      <p:cNvPicPr/>
                      <p:nvPr/>
                    </p:nvPicPr>
                    <p:blipFill>
                      <a:blip r:embed="rId9"/>
                      <a:stretch>
                        <a:fillRect/>
                      </a:stretch>
                    </p:blipFill>
                    <p:spPr>
                      <a:xfrm>
                        <a:off x="1836040" y="555239"/>
                        <a:ext cx="5165288" cy="1014189"/>
                      </a:xfrm>
                      <a:prstGeom prst="rect">
                        <a:avLst/>
                      </a:prstGeom>
                    </p:spPr>
                  </p:pic>
                </p:oleObj>
              </mc:Fallback>
            </mc:AlternateContent>
          </a:graphicData>
        </a:graphic>
      </p:graphicFrame>
      <p:graphicFrame>
        <p:nvGraphicFramePr>
          <p:cNvPr id="96" name="Object 95"/>
          <p:cNvGraphicFramePr>
            <a:graphicFrameLocks noChangeAspect="1"/>
          </p:cNvGraphicFramePr>
          <p:nvPr/>
        </p:nvGraphicFramePr>
        <p:xfrm>
          <a:off x="1368587" y="6153567"/>
          <a:ext cx="2145917" cy="587923"/>
        </p:xfrm>
        <a:graphic>
          <a:graphicData uri="http://schemas.openxmlformats.org/presentationml/2006/ole">
            <mc:AlternateContent xmlns:mc="http://schemas.openxmlformats.org/markup-compatibility/2006">
              <mc:Choice xmlns:v="urn:schemas-microsoft-com:vml" Requires="v">
                <p:oleObj spid="_x0000_s10426" name="Equation" r:id="rId10" imgW="927100" imgH="254000" progId="Equation.DSMT4">
                  <p:embed/>
                </p:oleObj>
              </mc:Choice>
              <mc:Fallback>
                <p:oleObj name="Equation" r:id="rId10" imgW="927100" imgH="254000" progId="Equation.DSMT4">
                  <p:embed/>
                  <p:pic>
                    <p:nvPicPr>
                      <p:cNvPr id="96" name="Object 95"/>
                      <p:cNvPicPr/>
                      <p:nvPr/>
                    </p:nvPicPr>
                    <p:blipFill>
                      <a:blip r:embed="rId11"/>
                      <a:stretch>
                        <a:fillRect/>
                      </a:stretch>
                    </p:blipFill>
                    <p:spPr>
                      <a:xfrm>
                        <a:off x="1368587" y="6153567"/>
                        <a:ext cx="2145917" cy="587923"/>
                      </a:xfrm>
                      <a:prstGeom prst="rect">
                        <a:avLst/>
                      </a:prstGeom>
                    </p:spPr>
                  </p:pic>
                </p:oleObj>
              </mc:Fallback>
            </mc:AlternateContent>
          </a:graphicData>
        </a:graphic>
      </p:graphicFrame>
      <p:sp>
        <p:nvSpPr>
          <p:cNvPr id="102" name="Rectangle 101"/>
          <p:cNvSpPr/>
          <p:nvPr/>
        </p:nvSpPr>
        <p:spPr>
          <a:xfrm>
            <a:off x="3152677" y="53735"/>
            <a:ext cx="2911118" cy="646331"/>
          </a:xfrm>
          <a:prstGeom prst="rect">
            <a:avLst/>
          </a:prstGeom>
          <a:ln>
            <a:solidFill>
              <a:srgbClr val="FF0000"/>
            </a:solidFill>
          </a:ln>
        </p:spPr>
        <p:txBody>
          <a:bodyPr wrap="none">
            <a:spAutoFit/>
          </a:bodyPr>
          <a:lstStyle/>
          <a:p>
            <a:r>
              <a:rPr lang="en-US" sz="3600" dirty="0">
                <a:solidFill>
                  <a:srgbClr val="FF0000"/>
                </a:solidFill>
              </a:rPr>
              <a:t>Step Response</a:t>
            </a:r>
          </a:p>
        </p:txBody>
      </p:sp>
      <p:pic>
        <p:nvPicPr>
          <p:cNvPr id="2" name="Audio 1">
            <a:hlinkClick r:id="" action="ppaction://media"/>
            <a:extLst>
              <a:ext uri="{FF2B5EF4-FFF2-40B4-BE49-F238E27FC236}">
                <a16:creationId xmlns:a16="http://schemas.microsoft.com/office/drawing/2014/main" id="{FABC7984-9D44-9C4D-A360-E5018DE3F9D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115300" y="5829300"/>
            <a:ext cx="812800" cy="812800"/>
          </a:xfrm>
          <a:prstGeom prst="rect">
            <a:avLst/>
          </a:prstGeom>
        </p:spPr>
      </p:pic>
    </p:spTree>
    <p:custDataLst>
      <p:tags r:id="rId2"/>
    </p:custDataLst>
    <p:extLst>
      <p:ext uri="{BB962C8B-B14F-4D97-AF65-F5344CB8AC3E}">
        <p14:creationId xmlns:p14="http://schemas.microsoft.com/office/powerpoint/2010/main" val="2228481096"/>
      </p:ext>
    </p:extLst>
  </p:cSld>
  <p:clrMapOvr>
    <a:masterClrMapping/>
  </p:clrMapOvr>
  <mc:AlternateContent xmlns:mc="http://schemas.openxmlformats.org/markup-compatibility/2006">
    <mc:Choice xmlns:p14="http://schemas.microsoft.com/office/powerpoint/2010/main" Requires="p14">
      <p:transition spd="slow" p14:dur="2000" advTm="45137"/>
    </mc:Choice>
    <mc:Fallback>
      <p:transition spd="slow" advTm="4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13"/>
                                        </p:tgtEl>
                                        <p:attrNameLst>
                                          <p:attrName>style.visibility</p:attrName>
                                        </p:attrNameLst>
                                      </p:cBhvr>
                                      <p:to>
                                        <p:strVal val="visible"/>
                                      </p:to>
                                    </p:set>
                                    <p:anim calcmode="lin" valueType="num">
                                      <p:cBhvr additive="base">
                                        <p:cTn id="11" dur="500" fill="hold"/>
                                        <p:tgtEl>
                                          <p:spTgt spid="113"/>
                                        </p:tgtEl>
                                        <p:attrNameLst>
                                          <p:attrName>ppt_x</p:attrName>
                                        </p:attrNameLst>
                                      </p:cBhvr>
                                      <p:tavLst>
                                        <p:tav tm="0">
                                          <p:val>
                                            <p:strVal val="#ppt_x"/>
                                          </p:val>
                                        </p:tav>
                                        <p:tav tm="100000">
                                          <p:val>
                                            <p:strVal val="#ppt_x"/>
                                          </p:val>
                                        </p:tav>
                                      </p:tavLst>
                                    </p:anim>
                                    <p:anim calcmode="lin" valueType="num">
                                      <p:cBhvr additive="base">
                                        <p:cTn id="12"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A3F3-A79F-8045-82BB-5EB53ACC5F1C}"/>
              </a:ext>
            </a:extLst>
          </p:cNvPr>
          <p:cNvSpPr>
            <a:spLocks noGrp="1"/>
          </p:cNvSpPr>
          <p:nvPr>
            <p:ph type="title"/>
          </p:nvPr>
        </p:nvSpPr>
        <p:spPr>
          <a:xfrm>
            <a:off x="1221475" y="23616"/>
            <a:ext cx="6868521" cy="1325563"/>
          </a:xfrm>
          <a:ln>
            <a:solidFill>
              <a:srgbClr val="FF0000"/>
            </a:solidFill>
          </a:ln>
        </p:spPr>
        <p:txBody>
          <a:bodyPr/>
          <a:lstStyle/>
          <a:p>
            <a:pPr algn="ctr"/>
            <a:r>
              <a:rPr lang="en-US" dirty="0">
                <a:solidFill>
                  <a:srgbClr val="FF0000"/>
                </a:solidFill>
              </a:rPr>
              <a:t>The annual cycle:</a:t>
            </a:r>
            <a:br>
              <a:rPr lang="en-US" dirty="0">
                <a:solidFill>
                  <a:srgbClr val="FF0000"/>
                </a:solidFill>
              </a:rPr>
            </a:br>
            <a:r>
              <a:rPr lang="en-US" dirty="0">
                <a:solidFill>
                  <a:srgbClr val="FF0000"/>
                </a:solidFill>
              </a:rPr>
              <a:t>Complex climate sensitivities</a:t>
            </a:r>
          </a:p>
        </p:txBody>
      </p:sp>
      <p:sp>
        <p:nvSpPr>
          <p:cNvPr id="4" name="Rectangle 2">
            <a:extLst>
              <a:ext uri="{FF2B5EF4-FFF2-40B4-BE49-F238E27FC236}">
                <a16:creationId xmlns:a16="http://schemas.microsoft.com/office/drawing/2014/main" id="{5AABD2C1-4C29-E240-BB9B-185F356C7A32}"/>
              </a:ext>
            </a:extLst>
          </p:cNvPr>
          <p:cNvSpPr>
            <a:spLocks noChangeArrowheads="1"/>
          </p:cNvSpPr>
          <p:nvPr/>
        </p:nvSpPr>
        <p:spPr bwMode="auto">
          <a:xfrm>
            <a:off x="954594" y="123348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6F6501A7-71D1-1948-9394-CCF228762294}"/>
              </a:ext>
            </a:extLst>
          </p:cNvPr>
          <p:cNvGraphicFramePr>
            <a:graphicFrameLocks noChangeAspect="1"/>
          </p:cNvGraphicFramePr>
          <p:nvPr>
            <p:extLst>
              <p:ext uri="{D42A27DB-BD31-4B8C-83A1-F6EECF244321}">
                <p14:modId xmlns:p14="http://schemas.microsoft.com/office/powerpoint/2010/main" val="833723887"/>
              </p:ext>
            </p:extLst>
          </p:nvPr>
        </p:nvGraphicFramePr>
        <p:xfrm>
          <a:off x="1808452" y="1464600"/>
          <a:ext cx="3069461" cy="530809"/>
        </p:xfrm>
        <a:graphic>
          <a:graphicData uri="http://schemas.openxmlformats.org/presentationml/2006/ole">
            <mc:AlternateContent xmlns:mc="http://schemas.openxmlformats.org/markup-compatibility/2006">
              <mc:Choice xmlns:v="urn:schemas-microsoft-com:vml" Requires="v">
                <p:oleObj spid="_x0000_s25766" r:id="rId7" imgW="1676400" imgH="304800" progId="Equation.DSMT4">
                  <p:embed/>
                </p:oleObj>
              </mc:Choice>
              <mc:Fallback>
                <p:oleObj r:id="rId7" imgW="1676400" imgH="304800"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8452" y="1464600"/>
                        <a:ext cx="3069461" cy="530809"/>
                      </a:xfrm>
                      <a:prstGeom prst="rect">
                        <a:avLst/>
                      </a:prstGeom>
                      <a:noFill/>
                    </p:spPr>
                  </p:pic>
                </p:oleObj>
              </mc:Fallback>
            </mc:AlternateContent>
          </a:graphicData>
        </a:graphic>
      </p:graphicFrame>
      <p:sp>
        <p:nvSpPr>
          <p:cNvPr id="6" name="Rectangle 4">
            <a:extLst>
              <a:ext uri="{FF2B5EF4-FFF2-40B4-BE49-F238E27FC236}">
                <a16:creationId xmlns:a16="http://schemas.microsoft.com/office/drawing/2014/main" id="{6F78A501-C7BB-F644-B7FE-6E3155D952C4}"/>
              </a:ext>
            </a:extLst>
          </p:cNvPr>
          <p:cNvSpPr>
            <a:spLocks noChangeArrowheads="1"/>
          </p:cNvSpPr>
          <p:nvPr/>
        </p:nvSpPr>
        <p:spPr bwMode="auto">
          <a:xfrm>
            <a:off x="3695700" y="152213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737B28EC-8A77-7C4C-AC98-8F662F2A77F6}"/>
              </a:ext>
            </a:extLst>
          </p:cNvPr>
          <p:cNvGraphicFramePr>
            <a:graphicFrameLocks noChangeAspect="1"/>
          </p:cNvGraphicFramePr>
          <p:nvPr>
            <p:extLst>
              <p:ext uri="{D42A27DB-BD31-4B8C-83A1-F6EECF244321}">
                <p14:modId xmlns:p14="http://schemas.microsoft.com/office/powerpoint/2010/main" val="2094057758"/>
              </p:ext>
            </p:extLst>
          </p:nvPr>
        </p:nvGraphicFramePr>
        <p:xfrm>
          <a:off x="6004233" y="1328231"/>
          <a:ext cx="1236158" cy="555375"/>
        </p:xfrm>
        <a:graphic>
          <a:graphicData uri="http://schemas.openxmlformats.org/presentationml/2006/ole">
            <mc:AlternateContent xmlns:mc="http://schemas.openxmlformats.org/markup-compatibility/2006">
              <mc:Choice xmlns:v="urn:schemas-microsoft-com:vml" Requires="v">
                <p:oleObj spid="_x0000_s25767" r:id="rId9" imgW="863600" imgH="381000" progId="Equation.DSMT4">
                  <p:embed/>
                </p:oleObj>
              </mc:Choice>
              <mc:Fallback>
                <p:oleObj r:id="rId9" imgW="863600" imgH="381000" progId="Equation.DSMT4">
                  <p:embed/>
                  <p:pic>
                    <p:nvPicPr>
                      <p:cNvPr id="0"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4233" y="1328231"/>
                        <a:ext cx="1236158" cy="555375"/>
                      </a:xfrm>
                      <a:prstGeom prst="rect">
                        <a:avLst/>
                      </a:prstGeom>
                      <a:noFill/>
                    </p:spPr>
                  </p:pic>
                </p:oleObj>
              </mc:Fallback>
            </mc:AlternateContent>
          </a:graphicData>
        </a:graphic>
      </p:graphicFrame>
      <p:sp>
        <p:nvSpPr>
          <p:cNvPr id="8" name="Rectangle 6">
            <a:extLst>
              <a:ext uri="{FF2B5EF4-FFF2-40B4-BE49-F238E27FC236}">
                <a16:creationId xmlns:a16="http://schemas.microsoft.com/office/drawing/2014/main" id="{0BF67ED3-AF13-D14F-9A83-8E27FE277E9C}"/>
              </a:ext>
            </a:extLst>
          </p:cNvPr>
          <p:cNvSpPr>
            <a:spLocks noChangeArrowheads="1"/>
          </p:cNvSpPr>
          <p:nvPr/>
        </p:nvSpPr>
        <p:spPr bwMode="auto">
          <a:xfrm>
            <a:off x="743578" y="32255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CF395E7B-C585-C74C-A391-33B2616B08DC}"/>
              </a:ext>
            </a:extLst>
          </p:cNvPr>
          <p:cNvGraphicFramePr>
            <a:graphicFrameLocks noChangeAspect="1"/>
          </p:cNvGraphicFramePr>
          <p:nvPr>
            <p:extLst>
              <p:ext uri="{D42A27DB-BD31-4B8C-83A1-F6EECF244321}">
                <p14:modId xmlns:p14="http://schemas.microsoft.com/office/powerpoint/2010/main" val="4194116272"/>
              </p:ext>
            </p:extLst>
          </p:nvPr>
        </p:nvGraphicFramePr>
        <p:xfrm>
          <a:off x="1168361" y="2046741"/>
          <a:ext cx="5071417" cy="851273"/>
        </p:xfrm>
        <a:graphic>
          <a:graphicData uri="http://schemas.openxmlformats.org/presentationml/2006/ole">
            <mc:AlternateContent xmlns:mc="http://schemas.openxmlformats.org/markup-compatibility/2006">
              <mc:Choice xmlns:v="urn:schemas-microsoft-com:vml" Requires="v">
                <p:oleObj spid="_x0000_s25768" r:id="rId11" imgW="3568700" imgH="596900" progId="Equation.DSMT4">
                  <p:embed/>
                </p:oleObj>
              </mc:Choice>
              <mc:Fallback>
                <p:oleObj r:id="rId11" imgW="3568700" imgH="596900" progId="Equation.DSMT4">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8361" y="2046741"/>
                        <a:ext cx="5071417" cy="851273"/>
                      </a:xfrm>
                      <a:prstGeom prst="rect">
                        <a:avLst/>
                      </a:prstGeom>
                      <a:noFill/>
                    </p:spPr>
                  </p:pic>
                </p:oleObj>
              </mc:Fallback>
            </mc:AlternateContent>
          </a:graphicData>
        </a:graphic>
      </p:graphicFrame>
      <p:grpSp>
        <p:nvGrpSpPr>
          <p:cNvPr id="29" name="Group 28">
            <a:extLst>
              <a:ext uri="{FF2B5EF4-FFF2-40B4-BE49-F238E27FC236}">
                <a16:creationId xmlns:a16="http://schemas.microsoft.com/office/drawing/2014/main" id="{9B7EDC32-D413-5E47-A1CF-B5884EEDAEC2}"/>
              </a:ext>
            </a:extLst>
          </p:cNvPr>
          <p:cNvGrpSpPr/>
          <p:nvPr/>
        </p:nvGrpSpPr>
        <p:grpSpPr>
          <a:xfrm>
            <a:off x="887936" y="3167273"/>
            <a:ext cx="7826163" cy="3506469"/>
            <a:chOff x="887936" y="3167273"/>
            <a:chExt cx="7826163" cy="3506469"/>
          </a:xfrm>
        </p:grpSpPr>
        <p:pic>
          <p:nvPicPr>
            <p:cNvPr id="11" name="Picture 10">
              <a:extLst>
                <a:ext uri="{FF2B5EF4-FFF2-40B4-BE49-F238E27FC236}">
                  <a16:creationId xmlns:a16="http://schemas.microsoft.com/office/drawing/2014/main" id="{5DD167C6-AD0C-224F-BD27-4278CC1F50C9}"/>
                </a:ext>
              </a:extLst>
            </p:cNvPr>
            <p:cNvPicPr>
              <a:picLocks noChangeAspect="1"/>
            </p:cNvPicPr>
            <p:nvPr/>
          </p:nvPicPr>
          <p:blipFill>
            <a:blip r:embed="rId13"/>
            <a:stretch>
              <a:fillRect/>
            </a:stretch>
          </p:blipFill>
          <p:spPr>
            <a:xfrm>
              <a:off x="1266092" y="3167273"/>
              <a:ext cx="6480070" cy="3506469"/>
            </a:xfrm>
            <a:prstGeom prst="rect">
              <a:avLst/>
            </a:prstGeom>
          </p:spPr>
        </p:pic>
        <p:sp>
          <p:nvSpPr>
            <p:cNvPr id="15" name="TextBox 14">
              <a:extLst>
                <a:ext uri="{FF2B5EF4-FFF2-40B4-BE49-F238E27FC236}">
                  <a16:creationId xmlns:a16="http://schemas.microsoft.com/office/drawing/2014/main" id="{A37D72D9-83B5-2746-8AA3-14E89AD66ED5}"/>
                </a:ext>
              </a:extLst>
            </p:cNvPr>
            <p:cNvSpPr txBox="1"/>
            <p:nvPr/>
          </p:nvSpPr>
          <p:spPr>
            <a:xfrm>
              <a:off x="7032836" y="5304217"/>
              <a:ext cx="736099" cy="369332"/>
            </a:xfrm>
            <a:prstGeom prst="rect">
              <a:avLst/>
            </a:prstGeom>
            <a:noFill/>
          </p:spPr>
          <p:txBody>
            <a:bodyPr wrap="none" rtlCol="0">
              <a:spAutoFit/>
            </a:bodyPr>
            <a:lstStyle/>
            <a:p>
              <a:r>
                <a:rPr lang="en-US" dirty="0"/>
                <a:t>H=0.4</a:t>
              </a:r>
            </a:p>
          </p:txBody>
        </p:sp>
        <p:sp>
          <p:nvSpPr>
            <p:cNvPr id="16" name="TextBox 15">
              <a:extLst>
                <a:ext uri="{FF2B5EF4-FFF2-40B4-BE49-F238E27FC236}">
                  <a16:creationId xmlns:a16="http://schemas.microsoft.com/office/drawing/2014/main" id="{55561AC9-2979-9445-B0AD-BC9D5755DD8D}"/>
                </a:ext>
              </a:extLst>
            </p:cNvPr>
            <p:cNvSpPr txBox="1"/>
            <p:nvPr/>
          </p:nvSpPr>
          <p:spPr>
            <a:xfrm>
              <a:off x="6970993" y="3379468"/>
              <a:ext cx="1743106" cy="369332"/>
            </a:xfrm>
            <a:prstGeom prst="rect">
              <a:avLst/>
            </a:prstGeom>
            <a:noFill/>
          </p:spPr>
          <p:txBody>
            <a:bodyPr wrap="none" rtlCol="0">
              <a:spAutoFit/>
            </a:bodyPr>
            <a:lstStyle/>
            <a:p>
              <a:r>
                <a:rPr lang="en-US" dirty="0"/>
                <a:t>H=1 (box model)</a:t>
              </a:r>
            </a:p>
          </p:txBody>
        </p:sp>
        <p:sp>
          <p:nvSpPr>
            <p:cNvPr id="17" name="TextBox 16">
              <a:extLst>
                <a:ext uri="{FF2B5EF4-FFF2-40B4-BE49-F238E27FC236}">
                  <a16:creationId xmlns:a16="http://schemas.microsoft.com/office/drawing/2014/main" id="{999F0678-7011-5644-BC10-B96156C8D0F0}"/>
                </a:ext>
              </a:extLst>
            </p:cNvPr>
            <p:cNvSpPr txBox="1"/>
            <p:nvPr/>
          </p:nvSpPr>
          <p:spPr>
            <a:xfrm>
              <a:off x="7006355" y="4928907"/>
              <a:ext cx="1455848" cy="369332"/>
            </a:xfrm>
            <a:prstGeom prst="rect">
              <a:avLst/>
            </a:prstGeom>
            <a:noFill/>
          </p:spPr>
          <p:txBody>
            <a:bodyPr wrap="none" rtlCol="0">
              <a:spAutoFit/>
            </a:bodyPr>
            <a:lstStyle/>
            <a:p>
              <a:r>
                <a:rPr lang="en-US" dirty="0"/>
                <a:t>H=1/2 (HEBE)</a:t>
              </a:r>
            </a:p>
          </p:txBody>
        </p:sp>
        <p:sp>
          <p:nvSpPr>
            <p:cNvPr id="18" name="TextBox 17">
              <a:extLst>
                <a:ext uri="{FF2B5EF4-FFF2-40B4-BE49-F238E27FC236}">
                  <a16:creationId xmlns:a16="http://schemas.microsoft.com/office/drawing/2014/main" id="{B3133EFA-D851-A949-AD1D-B4666E20ACC5}"/>
                </a:ext>
              </a:extLst>
            </p:cNvPr>
            <p:cNvSpPr txBox="1"/>
            <p:nvPr/>
          </p:nvSpPr>
          <p:spPr>
            <a:xfrm rot="16200000">
              <a:off x="377732" y="4609349"/>
              <a:ext cx="1389739" cy="369332"/>
            </a:xfrm>
            <a:prstGeom prst="rect">
              <a:avLst/>
            </a:prstGeom>
            <a:noFill/>
          </p:spPr>
          <p:txBody>
            <a:bodyPr wrap="none" rtlCol="0">
              <a:spAutoFit/>
            </a:bodyPr>
            <a:lstStyle/>
            <a:p>
              <a:r>
                <a:rPr lang="en-US" dirty="0">
                  <a:solidFill>
                    <a:srgbClr val="FF0000"/>
                  </a:solidFill>
                </a:rPr>
                <a:t>T-F Phase lag</a:t>
              </a:r>
            </a:p>
          </p:txBody>
        </p:sp>
        <p:sp>
          <p:nvSpPr>
            <p:cNvPr id="20" name="TextBox 19">
              <a:extLst>
                <a:ext uri="{FF2B5EF4-FFF2-40B4-BE49-F238E27FC236}">
                  <a16:creationId xmlns:a16="http://schemas.microsoft.com/office/drawing/2014/main" id="{0D58E678-B28D-4B41-862F-E8B420F5F42F}"/>
                </a:ext>
              </a:extLst>
            </p:cNvPr>
            <p:cNvSpPr txBox="1"/>
            <p:nvPr/>
          </p:nvSpPr>
          <p:spPr>
            <a:xfrm>
              <a:off x="6970993" y="6044338"/>
              <a:ext cx="736099" cy="369332"/>
            </a:xfrm>
            <a:prstGeom prst="rect">
              <a:avLst/>
            </a:prstGeom>
            <a:noFill/>
          </p:spPr>
          <p:txBody>
            <a:bodyPr wrap="none" rtlCol="0">
              <a:spAutoFit/>
            </a:bodyPr>
            <a:lstStyle/>
            <a:p>
              <a:r>
                <a:rPr lang="en-US" dirty="0"/>
                <a:t>H=0.1</a:t>
              </a:r>
            </a:p>
          </p:txBody>
        </p:sp>
        <p:sp>
          <p:nvSpPr>
            <p:cNvPr id="21" name="TextBox 20">
              <a:extLst>
                <a:ext uri="{FF2B5EF4-FFF2-40B4-BE49-F238E27FC236}">
                  <a16:creationId xmlns:a16="http://schemas.microsoft.com/office/drawing/2014/main" id="{B0C372D0-2D60-4941-8685-8E5CAE8FB7E0}"/>
                </a:ext>
              </a:extLst>
            </p:cNvPr>
            <p:cNvSpPr txBox="1"/>
            <p:nvPr/>
          </p:nvSpPr>
          <p:spPr>
            <a:xfrm>
              <a:off x="7010063" y="4368791"/>
              <a:ext cx="736099" cy="369332"/>
            </a:xfrm>
            <a:prstGeom prst="rect">
              <a:avLst/>
            </a:prstGeom>
            <a:noFill/>
          </p:spPr>
          <p:txBody>
            <a:bodyPr wrap="none" rtlCol="0">
              <a:spAutoFit/>
            </a:bodyPr>
            <a:lstStyle/>
            <a:p>
              <a:r>
                <a:rPr lang="en-US" dirty="0"/>
                <a:t>H=0.7</a:t>
              </a:r>
            </a:p>
          </p:txBody>
        </p:sp>
      </p:grpSp>
      <p:sp>
        <p:nvSpPr>
          <p:cNvPr id="22" name="TextBox 21">
            <a:extLst>
              <a:ext uri="{FF2B5EF4-FFF2-40B4-BE49-F238E27FC236}">
                <a16:creationId xmlns:a16="http://schemas.microsoft.com/office/drawing/2014/main" id="{61FE0E10-C319-4C42-8936-77BC1D157973}"/>
              </a:ext>
            </a:extLst>
          </p:cNvPr>
          <p:cNvSpPr txBox="1"/>
          <p:nvPr/>
        </p:nvSpPr>
        <p:spPr>
          <a:xfrm>
            <a:off x="110532" y="1531810"/>
            <a:ext cx="1367747" cy="369332"/>
          </a:xfrm>
          <a:prstGeom prst="rect">
            <a:avLst/>
          </a:prstGeom>
          <a:noFill/>
        </p:spPr>
        <p:txBody>
          <a:bodyPr wrap="none" rtlCol="0">
            <a:spAutoFit/>
          </a:bodyPr>
          <a:lstStyle/>
          <a:p>
            <a:r>
              <a:rPr lang="en-US" dirty="0">
                <a:solidFill>
                  <a:srgbClr val="7030A0"/>
                </a:solidFill>
              </a:rPr>
              <a:t>Fourier FEBE</a:t>
            </a:r>
          </a:p>
        </p:txBody>
      </p:sp>
      <p:sp>
        <p:nvSpPr>
          <p:cNvPr id="23" name="TextBox 22">
            <a:extLst>
              <a:ext uri="{FF2B5EF4-FFF2-40B4-BE49-F238E27FC236}">
                <a16:creationId xmlns:a16="http://schemas.microsoft.com/office/drawing/2014/main" id="{C3AD8490-9337-DE42-AD84-BDAEEA07FF4B}"/>
              </a:ext>
            </a:extLst>
          </p:cNvPr>
          <p:cNvSpPr txBox="1"/>
          <p:nvPr/>
        </p:nvSpPr>
        <p:spPr>
          <a:xfrm>
            <a:off x="6330462" y="2199361"/>
            <a:ext cx="2581284" cy="338554"/>
          </a:xfrm>
          <a:prstGeom prst="rect">
            <a:avLst/>
          </a:prstGeom>
          <a:noFill/>
        </p:spPr>
        <p:txBody>
          <a:bodyPr wrap="none" rtlCol="0">
            <a:spAutoFit/>
          </a:bodyPr>
          <a:lstStyle/>
          <a:p>
            <a:r>
              <a:rPr lang="en-US" sz="1600" dirty="0">
                <a:solidFill>
                  <a:srgbClr val="7030A0"/>
                </a:solidFill>
              </a:rPr>
              <a:t>Complex thermal impedance</a:t>
            </a:r>
          </a:p>
        </p:txBody>
      </p:sp>
      <p:pic>
        <p:nvPicPr>
          <p:cNvPr id="24" name="Picture 23">
            <a:extLst>
              <a:ext uri="{FF2B5EF4-FFF2-40B4-BE49-F238E27FC236}">
                <a16:creationId xmlns:a16="http://schemas.microsoft.com/office/drawing/2014/main" id="{75F2C57E-79D6-CD4D-9A1C-A6E7451C4004}"/>
              </a:ext>
            </a:extLst>
          </p:cNvPr>
          <p:cNvPicPr>
            <a:picLocks noChangeAspect="1"/>
          </p:cNvPicPr>
          <p:nvPr/>
        </p:nvPicPr>
        <p:blipFill>
          <a:blip r:embed="rId14"/>
          <a:stretch>
            <a:fillRect/>
          </a:stretch>
        </p:blipFill>
        <p:spPr>
          <a:xfrm>
            <a:off x="3950717" y="2976215"/>
            <a:ext cx="1459055" cy="471387"/>
          </a:xfrm>
          <a:prstGeom prst="rect">
            <a:avLst/>
          </a:prstGeom>
        </p:spPr>
      </p:pic>
      <p:grpSp>
        <p:nvGrpSpPr>
          <p:cNvPr id="28" name="Group 27">
            <a:extLst>
              <a:ext uri="{FF2B5EF4-FFF2-40B4-BE49-F238E27FC236}">
                <a16:creationId xmlns:a16="http://schemas.microsoft.com/office/drawing/2014/main" id="{F531DEBA-5B2B-3647-948F-1F083F635BD7}"/>
              </a:ext>
            </a:extLst>
          </p:cNvPr>
          <p:cNvGrpSpPr/>
          <p:nvPr/>
        </p:nvGrpSpPr>
        <p:grpSpPr>
          <a:xfrm>
            <a:off x="1670405" y="5408029"/>
            <a:ext cx="7106027" cy="601836"/>
            <a:chOff x="1670405" y="5408029"/>
            <a:chExt cx="7106027" cy="601836"/>
          </a:xfrm>
        </p:grpSpPr>
        <p:cxnSp>
          <p:nvCxnSpPr>
            <p:cNvPr id="12" name="Straight Connector 11">
              <a:extLst>
                <a:ext uri="{FF2B5EF4-FFF2-40B4-BE49-F238E27FC236}">
                  <a16:creationId xmlns:a16="http://schemas.microsoft.com/office/drawing/2014/main" id="{BDB6A21A-CC07-674C-A7E2-C452252A1DBB}"/>
                </a:ext>
              </a:extLst>
            </p:cNvPr>
            <p:cNvCxnSpPr>
              <a:cxnSpLocks/>
            </p:cNvCxnSpPr>
            <p:nvPr/>
          </p:nvCxnSpPr>
          <p:spPr>
            <a:xfrm>
              <a:off x="1670405" y="5617009"/>
              <a:ext cx="5311441" cy="1"/>
            </a:xfrm>
            <a:prstGeom prst="line">
              <a:avLst/>
            </a:prstGeom>
            <a:ln w="6350">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A5CA7AF-E429-CA4A-BCDA-8C30EE8F84B7}"/>
                </a:ext>
              </a:extLst>
            </p:cNvPr>
            <p:cNvCxnSpPr>
              <a:cxnSpLocks/>
            </p:cNvCxnSpPr>
            <p:nvPr/>
          </p:nvCxnSpPr>
          <p:spPr>
            <a:xfrm>
              <a:off x="1673172" y="5462233"/>
              <a:ext cx="5311441" cy="1"/>
            </a:xfrm>
            <a:prstGeom prst="line">
              <a:avLst/>
            </a:prstGeom>
            <a:ln w="63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885958C-C069-0F4A-ACBE-5EC94BB87023}"/>
                </a:ext>
              </a:extLst>
            </p:cNvPr>
            <p:cNvSpPr txBox="1"/>
            <p:nvPr/>
          </p:nvSpPr>
          <p:spPr>
            <a:xfrm>
              <a:off x="7481799" y="5594367"/>
              <a:ext cx="1294633" cy="415498"/>
            </a:xfrm>
            <a:prstGeom prst="rect">
              <a:avLst/>
            </a:prstGeom>
            <a:noFill/>
          </p:spPr>
          <p:txBody>
            <a:bodyPr wrap="square" rtlCol="0">
              <a:spAutoFit/>
            </a:bodyPr>
            <a:lstStyle/>
            <a:p>
              <a:r>
                <a:rPr lang="en-US" sz="1050" dirty="0">
                  <a:solidFill>
                    <a:srgbClr val="FF0000"/>
                  </a:solidFill>
                </a:rPr>
                <a:t>North et al 1981, Donohoe et al 2020</a:t>
              </a:r>
            </a:p>
          </p:txBody>
        </p:sp>
        <p:cxnSp>
          <p:nvCxnSpPr>
            <p:cNvPr id="25" name="Straight Arrow Connector 24">
              <a:extLst>
                <a:ext uri="{FF2B5EF4-FFF2-40B4-BE49-F238E27FC236}">
                  <a16:creationId xmlns:a16="http://schemas.microsoft.com/office/drawing/2014/main" id="{FBCF80B4-6AD2-FE42-BF1B-BD9E713BC3CD}"/>
                </a:ext>
              </a:extLst>
            </p:cNvPr>
            <p:cNvCxnSpPr>
              <a:cxnSpLocks/>
              <a:stCxn id="19" idx="1"/>
            </p:cNvCxnSpPr>
            <p:nvPr/>
          </p:nvCxnSpPr>
          <p:spPr>
            <a:xfrm flipH="1" flipV="1">
              <a:off x="7034905" y="5594368"/>
              <a:ext cx="446894" cy="2077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ight Brace 26">
              <a:extLst>
                <a:ext uri="{FF2B5EF4-FFF2-40B4-BE49-F238E27FC236}">
                  <a16:creationId xmlns:a16="http://schemas.microsoft.com/office/drawing/2014/main" id="{2663A5E2-4A13-6C43-8B98-841125215F75}"/>
                </a:ext>
              </a:extLst>
            </p:cNvPr>
            <p:cNvSpPr/>
            <p:nvPr/>
          </p:nvSpPr>
          <p:spPr>
            <a:xfrm>
              <a:off x="6981846" y="5408029"/>
              <a:ext cx="50990" cy="269849"/>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Rectangle 29">
            <a:extLst>
              <a:ext uri="{FF2B5EF4-FFF2-40B4-BE49-F238E27FC236}">
                <a16:creationId xmlns:a16="http://schemas.microsoft.com/office/drawing/2014/main" id="{846B34A2-D448-7240-9281-E53BD1414760}"/>
              </a:ext>
            </a:extLst>
          </p:cNvPr>
          <p:cNvSpPr/>
          <p:nvPr/>
        </p:nvSpPr>
        <p:spPr>
          <a:xfrm>
            <a:off x="3655907" y="2046742"/>
            <a:ext cx="2581284" cy="799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BFA6675-3CF6-EF43-AB8A-94F125ACD088}"/>
              </a:ext>
            </a:extLst>
          </p:cNvPr>
          <p:cNvSpPr txBox="1"/>
          <p:nvPr/>
        </p:nvSpPr>
        <p:spPr>
          <a:xfrm>
            <a:off x="5791199" y="3015523"/>
            <a:ext cx="772969" cy="276999"/>
          </a:xfrm>
          <a:prstGeom prst="rect">
            <a:avLst/>
          </a:prstGeom>
          <a:noFill/>
        </p:spPr>
        <p:txBody>
          <a:bodyPr wrap="none" rtlCol="0">
            <a:spAutoFit/>
          </a:bodyPr>
          <a:lstStyle/>
          <a:p>
            <a:r>
              <a:rPr lang="en-US" sz="1200" dirty="0"/>
              <a:t>Phase lag</a:t>
            </a:r>
          </a:p>
        </p:txBody>
      </p:sp>
      <p:cxnSp>
        <p:nvCxnSpPr>
          <p:cNvPr id="32" name="Straight Arrow Connector 31">
            <a:extLst>
              <a:ext uri="{FF2B5EF4-FFF2-40B4-BE49-F238E27FC236}">
                <a16:creationId xmlns:a16="http://schemas.microsoft.com/office/drawing/2014/main" id="{864476E6-B5C0-1945-904F-5E3D9FF2C615}"/>
              </a:ext>
            </a:extLst>
          </p:cNvPr>
          <p:cNvCxnSpPr>
            <a:cxnSpLocks/>
          </p:cNvCxnSpPr>
          <p:nvPr/>
        </p:nvCxnSpPr>
        <p:spPr>
          <a:xfrm flipH="1" flipV="1">
            <a:off x="5464012" y="3128645"/>
            <a:ext cx="393808" cy="175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DF32FB44-EA44-0D41-B003-A07680EB3206}"/>
              </a:ext>
            </a:extLst>
          </p:cNvPr>
          <p:cNvGrpSpPr/>
          <p:nvPr/>
        </p:nvGrpSpPr>
        <p:grpSpPr>
          <a:xfrm>
            <a:off x="4178300" y="6009865"/>
            <a:ext cx="5143677" cy="669413"/>
            <a:chOff x="4178300" y="6009865"/>
            <a:chExt cx="5143677" cy="669413"/>
          </a:xfrm>
        </p:grpSpPr>
        <p:cxnSp>
          <p:nvCxnSpPr>
            <p:cNvPr id="35" name="Straight Arrow Connector 34">
              <a:extLst>
                <a:ext uri="{FF2B5EF4-FFF2-40B4-BE49-F238E27FC236}">
                  <a16:creationId xmlns:a16="http://schemas.microsoft.com/office/drawing/2014/main" id="{B7AFE291-466B-9540-8752-44FB3F7C2A8B}"/>
                </a:ext>
              </a:extLst>
            </p:cNvPr>
            <p:cNvCxnSpPr/>
            <p:nvPr/>
          </p:nvCxnSpPr>
          <p:spPr>
            <a:xfrm>
              <a:off x="4178300" y="6009865"/>
              <a:ext cx="4394200" cy="0"/>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85B0966-A390-3B44-BE79-602B194DE23A}"/>
                </a:ext>
              </a:extLst>
            </p:cNvPr>
            <p:cNvSpPr txBox="1"/>
            <p:nvPr/>
          </p:nvSpPr>
          <p:spPr>
            <a:xfrm>
              <a:off x="8027345" y="6032947"/>
              <a:ext cx="1294632" cy="646331"/>
            </a:xfrm>
            <a:prstGeom prst="rect">
              <a:avLst/>
            </a:prstGeom>
            <a:noFill/>
          </p:spPr>
          <p:txBody>
            <a:bodyPr wrap="square" rtlCol="0">
              <a:spAutoFit/>
            </a:bodyPr>
            <a:lstStyle/>
            <a:p>
              <a:r>
                <a:rPr lang="en-US" dirty="0">
                  <a:solidFill>
                    <a:srgbClr val="002060"/>
                  </a:solidFill>
                </a:rPr>
                <a:t>Empirical </a:t>
              </a:r>
              <a:r>
                <a:rPr lang="en-US" dirty="0">
                  <a:solidFill>
                    <a:srgbClr val="002060"/>
                  </a:solidFill>
                  <a:latin typeface="Symbol" pitchFamily="2" charset="2"/>
                </a:rPr>
                <a:t>t</a:t>
              </a:r>
              <a:r>
                <a:rPr lang="en-US" dirty="0">
                  <a:solidFill>
                    <a:srgbClr val="002060"/>
                  </a:solidFill>
                </a:rPr>
                <a:t> estimates</a:t>
              </a:r>
            </a:p>
          </p:txBody>
        </p:sp>
      </p:grpSp>
      <p:pic>
        <p:nvPicPr>
          <p:cNvPr id="3" name="Audio 2">
            <a:hlinkClick r:id="" action="ppaction://media"/>
            <a:extLst>
              <a:ext uri="{FF2B5EF4-FFF2-40B4-BE49-F238E27FC236}">
                <a16:creationId xmlns:a16="http://schemas.microsoft.com/office/drawing/2014/main" id="{5DC286B9-4BFF-E347-A4E4-4453A129CAE4}"/>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115300" y="5829300"/>
            <a:ext cx="812800" cy="812800"/>
          </a:xfrm>
          <a:prstGeom prst="rect">
            <a:avLst/>
          </a:prstGeom>
        </p:spPr>
      </p:pic>
    </p:spTree>
    <p:custDataLst>
      <p:tags r:id="rId2"/>
    </p:custDataLst>
    <p:extLst>
      <p:ext uri="{BB962C8B-B14F-4D97-AF65-F5344CB8AC3E}">
        <p14:creationId xmlns:p14="http://schemas.microsoft.com/office/powerpoint/2010/main" val="3896889995"/>
      </p:ext>
    </p:extLst>
  </p:cSld>
  <p:clrMapOvr>
    <a:masterClrMapping/>
  </p:clrMapOvr>
  <mc:AlternateContent xmlns:mc="http://schemas.openxmlformats.org/markup-compatibility/2006">
    <mc:Choice xmlns:p14="http://schemas.microsoft.com/office/powerpoint/2010/main" Requires="p14">
      <p:transition spd="slow" p14:dur="2000" advTm="111375"/>
    </mc:Choice>
    <mc:Fallback>
      <p:transition spd="slow" advTm="111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D1F97F-FE6F-2241-9390-38506354313B}"/>
              </a:ext>
            </a:extLst>
          </p:cNvPr>
          <p:cNvPicPr>
            <a:picLocks noChangeAspect="1"/>
          </p:cNvPicPr>
          <p:nvPr/>
        </p:nvPicPr>
        <p:blipFill>
          <a:blip r:embed="rId6"/>
          <a:stretch>
            <a:fillRect/>
          </a:stretch>
        </p:blipFill>
        <p:spPr>
          <a:xfrm>
            <a:off x="50800" y="546100"/>
            <a:ext cx="9042400" cy="5765800"/>
          </a:xfrm>
          <a:prstGeom prst="rect">
            <a:avLst/>
          </a:prstGeom>
        </p:spPr>
      </p:pic>
      <p:sp>
        <p:nvSpPr>
          <p:cNvPr id="2" name="Rectangle 1">
            <a:extLst>
              <a:ext uri="{FF2B5EF4-FFF2-40B4-BE49-F238E27FC236}">
                <a16:creationId xmlns:a16="http://schemas.microsoft.com/office/drawing/2014/main" id="{CBC6530A-D588-CD4F-96A7-A94CB46308FB}"/>
              </a:ext>
            </a:extLst>
          </p:cNvPr>
          <p:cNvSpPr/>
          <p:nvPr/>
        </p:nvSpPr>
        <p:spPr>
          <a:xfrm>
            <a:off x="7339497" y="3169629"/>
            <a:ext cx="1817229" cy="523220"/>
          </a:xfrm>
          <a:prstGeom prst="rect">
            <a:avLst/>
          </a:prstGeom>
        </p:spPr>
        <p:txBody>
          <a:bodyPr wrap="none">
            <a:spAutoFit/>
          </a:bodyPr>
          <a:lstStyle/>
          <a:p>
            <a:r>
              <a:rPr lang="en-US" sz="2800" dirty="0">
                <a:latin typeface="Symbol" pitchFamily="2" charset="2"/>
              </a:rPr>
              <a:t>t</a:t>
            </a:r>
            <a:r>
              <a:rPr lang="en-US" sz="2800" dirty="0"/>
              <a:t> =35 years</a:t>
            </a:r>
          </a:p>
        </p:txBody>
      </p:sp>
      <p:sp>
        <p:nvSpPr>
          <p:cNvPr id="6" name="Rectangle 5">
            <a:extLst>
              <a:ext uri="{FF2B5EF4-FFF2-40B4-BE49-F238E27FC236}">
                <a16:creationId xmlns:a16="http://schemas.microsoft.com/office/drawing/2014/main" id="{4B5C46B1-5F11-BB49-8578-7FF7FE227606}"/>
              </a:ext>
            </a:extLst>
          </p:cNvPr>
          <p:cNvSpPr/>
          <p:nvPr/>
        </p:nvSpPr>
        <p:spPr>
          <a:xfrm>
            <a:off x="7235411" y="722659"/>
            <a:ext cx="1908599" cy="523220"/>
          </a:xfrm>
          <a:prstGeom prst="rect">
            <a:avLst/>
          </a:prstGeom>
        </p:spPr>
        <p:txBody>
          <a:bodyPr wrap="none">
            <a:spAutoFit/>
          </a:bodyPr>
          <a:lstStyle/>
          <a:p>
            <a:r>
              <a:rPr lang="en-US" sz="2800" dirty="0">
                <a:latin typeface="Symbol" pitchFamily="2" charset="2"/>
              </a:rPr>
              <a:t>t</a:t>
            </a:r>
            <a:r>
              <a:rPr lang="en-US" sz="2800" dirty="0"/>
              <a:t> =1.1 years</a:t>
            </a:r>
          </a:p>
        </p:txBody>
      </p:sp>
      <p:sp>
        <p:nvSpPr>
          <p:cNvPr id="11" name="Rectangle 10">
            <a:extLst>
              <a:ext uri="{FF2B5EF4-FFF2-40B4-BE49-F238E27FC236}">
                <a16:creationId xmlns:a16="http://schemas.microsoft.com/office/drawing/2014/main" id="{B8A20267-5A07-A34D-B510-41C9D89E7E0F}"/>
              </a:ext>
            </a:extLst>
          </p:cNvPr>
          <p:cNvSpPr/>
          <p:nvPr/>
        </p:nvSpPr>
        <p:spPr>
          <a:xfrm>
            <a:off x="7369918" y="1452288"/>
            <a:ext cx="508473" cy="400110"/>
          </a:xfrm>
          <a:prstGeom prst="rect">
            <a:avLst/>
          </a:prstGeom>
          <a:solidFill>
            <a:schemeClr val="bg1"/>
          </a:solidFill>
        </p:spPr>
        <p:txBody>
          <a:bodyPr wrap="none">
            <a:spAutoFit/>
          </a:bodyPr>
          <a:lstStyle/>
          <a:p>
            <a:r>
              <a:rPr lang="en-US" sz="2000" dirty="0"/>
              <a:t>4.4</a:t>
            </a:r>
          </a:p>
        </p:txBody>
      </p:sp>
      <p:sp>
        <p:nvSpPr>
          <p:cNvPr id="12" name="Rectangle 11">
            <a:extLst>
              <a:ext uri="{FF2B5EF4-FFF2-40B4-BE49-F238E27FC236}">
                <a16:creationId xmlns:a16="http://schemas.microsoft.com/office/drawing/2014/main" id="{7440D52C-402B-5048-B990-E06AB647C919}"/>
              </a:ext>
            </a:extLst>
          </p:cNvPr>
          <p:cNvSpPr/>
          <p:nvPr/>
        </p:nvSpPr>
        <p:spPr>
          <a:xfrm>
            <a:off x="7862664" y="2247960"/>
            <a:ext cx="638316" cy="400110"/>
          </a:xfrm>
          <a:prstGeom prst="rect">
            <a:avLst/>
          </a:prstGeom>
          <a:solidFill>
            <a:schemeClr val="bg1"/>
          </a:solidFill>
        </p:spPr>
        <p:txBody>
          <a:bodyPr wrap="none">
            <a:spAutoFit/>
          </a:bodyPr>
          <a:lstStyle/>
          <a:p>
            <a:r>
              <a:rPr lang="en-US" sz="2000" dirty="0"/>
              <a:t>17.5</a:t>
            </a:r>
          </a:p>
        </p:txBody>
      </p:sp>
      <p:sp>
        <p:nvSpPr>
          <p:cNvPr id="13" name="Rectangle 12">
            <a:extLst>
              <a:ext uri="{FF2B5EF4-FFF2-40B4-BE49-F238E27FC236}">
                <a16:creationId xmlns:a16="http://schemas.microsoft.com/office/drawing/2014/main" id="{7F9A1FD9-671B-C548-8D3C-7BE99243B7CB}"/>
              </a:ext>
            </a:extLst>
          </p:cNvPr>
          <p:cNvSpPr/>
          <p:nvPr/>
        </p:nvSpPr>
        <p:spPr>
          <a:xfrm>
            <a:off x="7931488" y="1694959"/>
            <a:ext cx="508473" cy="400110"/>
          </a:xfrm>
          <a:prstGeom prst="rect">
            <a:avLst/>
          </a:prstGeom>
          <a:solidFill>
            <a:schemeClr val="bg1"/>
          </a:solidFill>
        </p:spPr>
        <p:txBody>
          <a:bodyPr wrap="none">
            <a:spAutoFit/>
          </a:bodyPr>
          <a:lstStyle/>
          <a:p>
            <a:r>
              <a:rPr lang="en-US" sz="2000" dirty="0"/>
              <a:t>8.8</a:t>
            </a:r>
          </a:p>
        </p:txBody>
      </p:sp>
      <p:sp>
        <p:nvSpPr>
          <p:cNvPr id="14" name="Rectangle 13">
            <a:extLst>
              <a:ext uri="{FF2B5EF4-FFF2-40B4-BE49-F238E27FC236}">
                <a16:creationId xmlns:a16="http://schemas.microsoft.com/office/drawing/2014/main" id="{405DE62F-63C2-0F47-8491-90BE1797996D}"/>
              </a:ext>
            </a:extLst>
          </p:cNvPr>
          <p:cNvSpPr/>
          <p:nvPr/>
        </p:nvSpPr>
        <p:spPr>
          <a:xfrm>
            <a:off x="6220279" y="1393790"/>
            <a:ext cx="508473" cy="400110"/>
          </a:xfrm>
          <a:prstGeom prst="rect">
            <a:avLst/>
          </a:prstGeom>
          <a:solidFill>
            <a:schemeClr val="bg1"/>
          </a:solidFill>
        </p:spPr>
        <p:txBody>
          <a:bodyPr wrap="none">
            <a:spAutoFit/>
          </a:bodyPr>
          <a:lstStyle/>
          <a:p>
            <a:r>
              <a:rPr lang="en-US" sz="2000" dirty="0"/>
              <a:t>2.2</a:t>
            </a:r>
          </a:p>
        </p:txBody>
      </p:sp>
      <p:sp>
        <p:nvSpPr>
          <p:cNvPr id="22" name="TextBox 21">
            <a:extLst>
              <a:ext uri="{FF2B5EF4-FFF2-40B4-BE49-F238E27FC236}">
                <a16:creationId xmlns:a16="http://schemas.microsoft.com/office/drawing/2014/main" id="{6FAE524E-E782-494D-B3CE-09B268819F1D}"/>
              </a:ext>
            </a:extLst>
          </p:cNvPr>
          <p:cNvSpPr txBox="1"/>
          <p:nvPr/>
        </p:nvSpPr>
        <p:spPr>
          <a:xfrm>
            <a:off x="-67340" y="468608"/>
            <a:ext cx="1229567" cy="461665"/>
          </a:xfrm>
          <a:prstGeom prst="rect">
            <a:avLst/>
          </a:prstGeom>
          <a:solidFill>
            <a:schemeClr val="bg1"/>
          </a:solidFill>
        </p:spPr>
        <p:txBody>
          <a:bodyPr wrap="none" rtlCol="0">
            <a:spAutoFit/>
          </a:bodyPr>
          <a:lstStyle/>
          <a:p>
            <a:r>
              <a:rPr lang="en-US" sz="2400" dirty="0"/>
              <a:t>TCR/ECS</a:t>
            </a:r>
          </a:p>
        </p:txBody>
      </p:sp>
      <p:grpSp>
        <p:nvGrpSpPr>
          <p:cNvPr id="15" name="Group 14">
            <a:extLst>
              <a:ext uri="{FF2B5EF4-FFF2-40B4-BE49-F238E27FC236}">
                <a16:creationId xmlns:a16="http://schemas.microsoft.com/office/drawing/2014/main" id="{07561807-2C43-3A42-8080-191BD2D06359}"/>
              </a:ext>
            </a:extLst>
          </p:cNvPr>
          <p:cNvGrpSpPr/>
          <p:nvPr/>
        </p:nvGrpSpPr>
        <p:grpSpPr>
          <a:xfrm>
            <a:off x="504793" y="2345675"/>
            <a:ext cx="5447129" cy="1872359"/>
            <a:chOff x="504793" y="2345675"/>
            <a:chExt cx="5447129" cy="1872359"/>
          </a:xfrm>
        </p:grpSpPr>
        <p:cxnSp>
          <p:nvCxnSpPr>
            <p:cNvPr id="28" name="Straight Connector 27">
              <a:extLst>
                <a:ext uri="{FF2B5EF4-FFF2-40B4-BE49-F238E27FC236}">
                  <a16:creationId xmlns:a16="http://schemas.microsoft.com/office/drawing/2014/main" id="{7BAB128E-39BB-D64E-AA0B-5D920727160C}"/>
                </a:ext>
              </a:extLst>
            </p:cNvPr>
            <p:cNvCxnSpPr>
              <a:cxnSpLocks/>
            </p:cNvCxnSpPr>
            <p:nvPr/>
          </p:nvCxnSpPr>
          <p:spPr>
            <a:xfrm flipH="1">
              <a:off x="507564" y="2345675"/>
              <a:ext cx="5444358" cy="0"/>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1698879-DAB6-AD40-9EAA-7C3FF8E0C7FC}"/>
                </a:ext>
              </a:extLst>
            </p:cNvPr>
            <p:cNvCxnSpPr>
              <a:cxnSpLocks/>
            </p:cNvCxnSpPr>
            <p:nvPr/>
          </p:nvCxnSpPr>
          <p:spPr>
            <a:xfrm flipH="1">
              <a:off x="504793" y="4218034"/>
              <a:ext cx="5444358" cy="0"/>
            </a:xfrm>
            <a:prstGeom prst="line">
              <a:avLst/>
            </a:prstGeom>
            <a:ln w="3175">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9927A255-4A6E-9E49-BB97-B491E0FAC788}"/>
                </a:ext>
              </a:extLst>
            </p:cNvPr>
            <p:cNvCxnSpPr>
              <a:cxnSpLocks/>
            </p:cNvCxnSpPr>
            <p:nvPr/>
          </p:nvCxnSpPr>
          <p:spPr>
            <a:xfrm>
              <a:off x="5316591" y="2402283"/>
              <a:ext cx="0" cy="1815751"/>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1BEEC865-1C6E-FE4D-8F1D-E3A70D57DF09}"/>
                </a:ext>
              </a:extLst>
            </p:cNvPr>
            <p:cNvSpPr/>
            <p:nvPr/>
          </p:nvSpPr>
          <p:spPr>
            <a:xfrm>
              <a:off x="4713656" y="3577615"/>
              <a:ext cx="1035861" cy="369332"/>
            </a:xfrm>
            <a:prstGeom prst="rect">
              <a:avLst/>
            </a:prstGeom>
            <a:solidFill>
              <a:schemeClr val="bg1"/>
            </a:solidFill>
          </p:spPr>
          <p:txBody>
            <a:bodyPr wrap="none">
              <a:spAutoFit/>
            </a:bodyPr>
            <a:lstStyle/>
            <a:p>
              <a:r>
                <a:rPr lang="en-CA" dirty="0"/>
                <a:t>IPCC AR5</a:t>
              </a:r>
              <a:endParaRPr lang="en-US" dirty="0"/>
            </a:p>
          </p:txBody>
        </p:sp>
      </p:grpSp>
      <p:sp>
        <p:nvSpPr>
          <p:cNvPr id="3" name="TextBox 2">
            <a:extLst>
              <a:ext uri="{FF2B5EF4-FFF2-40B4-BE49-F238E27FC236}">
                <a16:creationId xmlns:a16="http://schemas.microsoft.com/office/drawing/2014/main" id="{005FF265-8D8D-AC46-B0F3-D7AEEEE548B1}"/>
              </a:ext>
            </a:extLst>
          </p:cNvPr>
          <p:cNvSpPr txBox="1"/>
          <p:nvPr/>
        </p:nvSpPr>
        <p:spPr>
          <a:xfrm>
            <a:off x="2152342" y="112071"/>
            <a:ext cx="4999446" cy="646331"/>
          </a:xfrm>
          <a:prstGeom prst="rect">
            <a:avLst/>
          </a:prstGeom>
          <a:noFill/>
          <a:ln>
            <a:solidFill>
              <a:srgbClr val="FF0000"/>
            </a:solidFill>
          </a:ln>
        </p:spPr>
        <p:txBody>
          <a:bodyPr wrap="none" rtlCol="0">
            <a:spAutoFit/>
          </a:bodyPr>
          <a:lstStyle/>
          <a:p>
            <a:r>
              <a:rPr lang="en-US" sz="3600" dirty="0">
                <a:solidFill>
                  <a:srgbClr val="FF0000"/>
                </a:solidFill>
              </a:rPr>
              <a:t>System memory: TCR/ECS</a:t>
            </a:r>
          </a:p>
        </p:txBody>
      </p:sp>
      <p:grpSp>
        <p:nvGrpSpPr>
          <p:cNvPr id="16" name="Group 15">
            <a:extLst>
              <a:ext uri="{FF2B5EF4-FFF2-40B4-BE49-F238E27FC236}">
                <a16:creationId xmlns:a16="http://schemas.microsoft.com/office/drawing/2014/main" id="{6E3D1E68-3D9B-3D40-B4B3-6DE66A5028F2}"/>
              </a:ext>
            </a:extLst>
          </p:cNvPr>
          <p:cNvGrpSpPr/>
          <p:nvPr/>
        </p:nvGrpSpPr>
        <p:grpSpPr>
          <a:xfrm>
            <a:off x="3204330" y="1074352"/>
            <a:ext cx="4178796" cy="4080451"/>
            <a:chOff x="3204330" y="1074352"/>
            <a:chExt cx="4178796" cy="4080451"/>
          </a:xfrm>
        </p:grpSpPr>
        <p:sp>
          <p:nvSpPr>
            <p:cNvPr id="7" name="Oval 6">
              <a:extLst>
                <a:ext uri="{FF2B5EF4-FFF2-40B4-BE49-F238E27FC236}">
                  <a16:creationId xmlns:a16="http://schemas.microsoft.com/office/drawing/2014/main" id="{196F2AA6-0057-164E-8096-B1042DB42173}"/>
                </a:ext>
              </a:extLst>
            </p:cNvPr>
            <p:cNvSpPr/>
            <p:nvPr/>
          </p:nvSpPr>
          <p:spPr>
            <a:xfrm>
              <a:off x="3520342" y="2342904"/>
              <a:ext cx="143123" cy="151075"/>
            </a:xfrm>
            <a:prstGeom prst="ellipse">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9CFF9D6D-6C76-984A-88FB-89BC4611A63F}"/>
                </a:ext>
              </a:extLst>
            </p:cNvPr>
            <p:cNvGrpSpPr/>
            <p:nvPr/>
          </p:nvGrpSpPr>
          <p:grpSpPr>
            <a:xfrm>
              <a:off x="3204330" y="1074352"/>
              <a:ext cx="4178796" cy="4080451"/>
              <a:chOff x="3204330" y="1074352"/>
              <a:chExt cx="4178796" cy="4080451"/>
            </a:xfrm>
          </p:grpSpPr>
          <p:sp>
            <p:nvSpPr>
              <p:cNvPr id="23" name="TextBox 22">
                <a:extLst>
                  <a:ext uri="{FF2B5EF4-FFF2-40B4-BE49-F238E27FC236}">
                    <a16:creationId xmlns:a16="http://schemas.microsoft.com/office/drawing/2014/main" id="{3CEE7B61-63A0-E945-88B9-E4EEAE4D7ED6}"/>
                  </a:ext>
                </a:extLst>
              </p:cNvPr>
              <p:cNvSpPr txBox="1"/>
              <p:nvPr/>
            </p:nvSpPr>
            <p:spPr>
              <a:xfrm>
                <a:off x="4177239" y="2096296"/>
                <a:ext cx="807722" cy="369332"/>
              </a:xfrm>
              <a:prstGeom prst="rect">
                <a:avLst/>
              </a:prstGeom>
              <a:solidFill>
                <a:schemeClr val="bg1"/>
              </a:solidFill>
            </p:spPr>
            <p:txBody>
              <a:bodyPr wrap="none" rtlCol="0">
                <a:spAutoFit/>
              </a:bodyPr>
              <a:lstStyle/>
              <a:p>
                <a:r>
                  <a:rPr lang="en-US" dirty="0" err="1">
                    <a:solidFill>
                      <a:srgbClr val="FF0000"/>
                    </a:solidFill>
                  </a:rPr>
                  <a:t>Procyk</a:t>
                </a:r>
                <a:endParaRPr lang="en-US" dirty="0">
                  <a:solidFill>
                    <a:srgbClr val="FF0000"/>
                  </a:solidFill>
                </a:endParaRPr>
              </a:p>
            </p:txBody>
          </p:sp>
          <p:sp>
            <p:nvSpPr>
              <p:cNvPr id="8" name="Arc 7">
                <a:extLst>
                  <a:ext uri="{FF2B5EF4-FFF2-40B4-BE49-F238E27FC236}">
                    <a16:creationId xmlns:a16="http://schemas.microsoft.com/office/drawing/2014/main" id="{378898B7-4EBE-6042-89F4-1B74CAC0F4AB}"/>
                  </a:ext>
                </a:extLst>
              </p:cNvPr>
              <p:cNvSpPr/>
              <p:nvPr/>
            </p:nvSpPr>
            <p:spPr>
              <a:xfrm>
                <a:off x="3520342" y="2263974"/>
                <a:ext cx="291934" cy="806860"/>
              </a:xfrm>
              <a:prstGeom prst="arc">
                <a:avLst>
                  <a:gd name="adj1" fmla="val 16572142"/>
                  <a:gd name="adj2" fmla="val 21221346"/>
                </a:avLst>
              </a:prstGeom>
              <a:ln>
                <a:solidFill>
                  <a:srgbClr val="FF00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CD48A121-1083-3447-8C56-B97C87231063}"/>
                  </a:ext>
                </a:extLst>
              </p:cNvPr>
              <p:cNvCxnSpPr>
                <a:cxnSpLocks/>
              </p:cNvCxnSpPr>
              <p:nvPr/>
            </p:nvCxnSpPr>
            <p:spPr>
              <a:xfrm>
                <a:off x="3587265" y="2187000"/>
                <a:ext cx="0" cy="400110"/>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5A4857B-DF2C-4444-A484-E4E36DF77E11}"/>
                  </a:ext>
                </a:extLst>
              </p:cNvPr>
              <p:cNvCxnSpPr>
                <a:cxnSpLocks/>
              </p:cNvCxnSpPr>
              <p:nvPr/>
            </p:nvCxnSpPr>
            <p:spPr>
              <a:xfrm flipV="1">
                <a:off x="3204330" y="2417534"/>
                <a:ext cx="863117" cy="2"/>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5" name="Arc 4">
                <a:extLst>
                  <a:ext uri="{FF2B5EF4-FFF2-40B4-BE49-F238E27FC236}">
                    <a16:creationId xmlns:a16="http://schemas.microsoft.com/office/drawing/2014/main" id="{99E16EA6-85E8-EF47-BA34-2D6ECA4E25A0}"/>
                  </a:ext>
                </a:extLst>
              </p:cNvPr>
              <p:cNvSpPr/>
              <p:nvPr/>
            </p:nvSpPr>
            <p:spPr>
              <a:xfrm>
                <a:off x="5928443" y="1074352"/>
                <a:ext cx="1454683" cy="4080451"/>
              </a:xfrm>
              <a:prstGeom prst="arc">
                <a:avLst>
                  <a:gd name="adj1" fmla="val 16903948"/>
                  <a:gd name="adj2" fmla="val 0"/>
                </a:avLst>
              </a:prstGeom>
              <a:ln>
                <a:solidFill>
                  <a:srgbClr val="C00000"/>
                </a:solidFill>
                <a:headEnd type="none" w="med" len="me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DA177F95-6AE7-4648-BADE-DBB96963B28F}"/>
                  </a:ext>
                </a:extLst>
              </p:cNvPr>
              <p:cNvSpPr txBox="1"/>
              <p:nvPr/>
            </p:nvSpPr>
            <p:spPr>
              <a:xfrm rot="4733017">
                <a:off x="6381632" y="2164321"/>
                <a:ext cx="1352980" cy="307777"/>
              </a:xfrm>
              <a:prstGeom prst="rect">
                <a:avLst/>
              </a:prstGeom>
              <a:solidFill>
                <a:schemeClr val="bg1"/>
              </a:solidFill>
            </p:spPr>
            <p:txBody>
              <a:bodyPr wrap="square" rtlCol="0">
                <a:spAutoFit/>
              </a:bodyPr>
              <a:lstStyle/>
              <a:p>
                <a:r>
                  <a:rPr lang="en-US" sz="1400" dirty="0">
                    <a:solidFill>
                      <a:srgbClr val="C00000"/>
                    </a:solidFill>
                  </a:rPr>
                  <a:t>Relaxation time</a:t>
                </a:r>
              </a:p>
            </p:txBody>
          </p:sp>
        </p:grpSp>
      </p:grpSp>
      <p:pic>
        <p:nvPicPr>
          <p:cNvPr id="17" name="Audio 16">
            <a:hlinkClick r:id="" action="ppaction://media"/>
            <a:extLst>
              <a:ext uri="{FF2B5EF4-FFF2-40B4-BE49-F238E27FC236}">
                <a16:creationId xmlns:a16="http://schemas.microsoft.com/office/drawing/2014/main" id="{16777BBC-0614-134D-9262-1AF41C9092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013338541"/>
      </p:ext>
    </p:extLst>
  </p:cSld>
  <p:clrMapOvr>
    <a:masterClrMapping/>
  </p:clrMapOvr>
  <mc:AlternateContent xmlns:mc="http://schemas.openxmlformats.org/markup-compatibility/2006">
    <mc:Choice xmlns:p14="http://schemas.microsoft.com/office/powerpoint/2010/main" Requires="p14">
      <p:transition spd="slow" p14:dur="2000" advTm="57333"/>
    </mc:Choice>
    <mc:Fallback>
      <p:transition spd="slow" advTm="5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7C6C-7210-104B-A0AD-4C978F334470}"/>
              </a:ext>
            </a:extLst>
          </p:cNvPr>
          <p:cNvSpPr>
            <a:spLocks noGrp="1"/>
          </p:cNvSpPr>
          <p:nvPr>
            <p:ph type="title"/>
          </p:nvPr>
        </p:nvSpPr>
        <p:spPr>
          <a:xfrm>
            <a:off x="36455" y="-56799"/>
            <a:ext cx="9144000" cy="1143000"/>
          </a:xfrm>
        </p:spPr>
        <p:txBody>
          <a:bodyPr>
            <a:normAutofit/>
          </a:bodyPr>
          <a:lstStyle/>
          <a:p>
            <a:r>
              <a:rPr lang="en-US" dirty="0">
                <a:solidFill>
                  <a:srgbClr val="FF0000"/>
                </a:solidFill>
              </a:rPr>
              <a:t>Using the FEBE for climate projections</a:t>
            </a:r>
          </a:p>
        </p:txBody>
      </p:sp>
      <p:sp>
        <p:nvSpPr>
          <p:cNvPr id="5" name="Rectangle 1">
            <a:extLst>
              <a:ext uri="{FF2B5EF4-FFF2-40B4-BE49-F238E27FC236}">
                <a16:creationId xmlns:a16="http://schemas.microsoft.com/office/drawing/2014/main" id="{4D8323F9-3530-E84A-8A00-6BEDEC32ADC0}"/>
              </a:ext>
            </a:extLst>
          </p:cNvPr>
          <p:cNvSpPr>
            <a:spLocks noChangeArrowheads="1"/>
          </p:cNvSpPr>
          <p:nvPr/>
        </p:nvSpPr>
        <p:spPr bwMode="auto">
          <a:xfrm>
            <a:off x="1714500" y="2992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6" name="Object 5">
            <a:extLst>
              <a:ext uri="{FF2B5EF4-FFF2-40B4-BE49-F238E27FC236}">
                <a16:creationId xmlns:a16="http://schemas.microsoft.com/office/drawing/2014/main" id="{097DA7B8-28D0-F144-B6FB-2E62C369789A}"/>
              </a:ext>
            </a:extLst>
          </p:cNvPr>
          <p:cNvGraphicFramePr>
            <a:graphicFrameLocks noChangeAspect="1"/>
          </p:cNvGraphicFramePr>
          <p:nvPr/>
        </p:nvGraphicFramePr>
        <p:xfrm>
          <a:off x="456234" y="1530920"/>
          <a:ext cx="2830807" cy="1052726"/>
        </p:xfrm>
        <a:graphic>
          <a:graphicData uri="http://schemas.openxmlformats.org/presentationml/2006/ole">
            <mc:AlternateContent xmlns:mc="http://schemas.openxmlformats.org/markup-compatibility/2006">
              <mc:Choice xmlns:v="urn:schemas-microsoft-com:vml" Requires="v">
                <p:oleObj spid="_x0000_s11325" name="Equation" r:id="rId5" imgW="1092200" imgH="406400" progId="Equation.DSMT4">
                  <p:embed/>
                </p:oleObj>
              </mc:Choice>
              <mc:Fallback>
                <p:oleObj name="Equation" r:id="rId5" imgW="1092200" imgH="406400" progId="Equation.DSMT4">
                  <p:embed/>
                  <p:pic>
                    <p:nvPicPr>
                      <p:cNvPr id="6" name="Object 5">
                        <a:extLst>
                          <a:ext uri="{FF2B5EF4-FFF2-40B4-BE49-F238E27FC236}">
                            <a16:creationId xmlns:a16="http://schemas.microsoft.com/office/drawing/2014/main" id="{097DA7B8-28D0-F144-B6FB-2E62C369789A}"/>
                          </a:ext>
                        </a:extLst>
                      </p:cNvPr>
                      <p:cNvPicPr/>
                      <p:nvPr/>
                    </p:nvPicPr>
                    <p:blipFill>
                      <a:blip r:embed="rId6"/>
                      <a:stretch>
                        <a:fillRect/>
                      </a:stretch>
                    </p:blipFill>
                    <p:spPr>
                      <a:xfrm>
                        <a:off x="456234" y="1530920"/>
                        <a:ext cx="2830807" cy="1052726"/>
                      </a:xfrm>
                      <a:prstGeom prst="rect">
                        <a:avLst/>
                      </a:prstGeom>
                    </p:spPr>
                  </p:pic>
                </p:oleObj>
              </mc:Fallback>
            </mc:AlternateContent>
          </a:graphicData>
        </a:graphic>
      </p:graphicFrame>
      <p:graphicFrame>
        <p:nvGraphicFramePr>
          <p:cNvPr id="9" name="Table 8">
            <a:extLst>
              <a:ext uri="{FF2B5EF4-FFF2-40B4-BE49-F238E27FC236}">
                <a16:creationId xmlns:a16="http://schemas.microsoft.com/office/drawing/2014/main" id="{CC8B0A46-6F08-7C41-877F-0D939D813014}"/>
              </a:ext>
            </a:extLst>
          </p:cNvPr>
          <p:cNvGraphicFramePr>
            <a:graphicFrameLocks noGrp="1"/>
          </p:cNvGraphicFramePr>
          <p:nvPr>
            <p:extLst>
              <p:ext uri="{D42A27DB-BD31-4B8C-83A1-F6EECF244321}">
                <p14:modId xmlns:p14="http://schemas.microsoft.com/office/powerpoint/2010/main" val="1143668580"/>
              </p:ext>
            </p:extLst>
          </p:nvPr>
        </p:nvGraphicFramePr>
        <p:xfrm>
          <a:off x="3951961" y="931852"/>
          <a:ext cx="3810000" cy="1985010"/>
        </p:xfrm>
        <a:graphic>
          <a:graphicData uri="http://schemas.openxmlformats.org/drawingml/2006/table">
            <a:tbl>
              <a:tblPr>
                <a:tableStyleId>{5C22544A-7EE6-4342-B048-85BDC9FD1C3A}</a:tableStyleId>
              </a:tblPr>
              <a:tblGrid>
                <a:gridCol w="952500">
                  <a:extLst>
                    <a:ext uri="{9D8B030D-6E8A-4147-A177-3AD203B41FA5}">
                      <a16:colId xmlns:a16="http://schemas.microsoft.com/office/drawing/2014/main" val="2734642455"/>
                    </a:ext>
                  </a:extLst>
                </a:gridCol>
                <a:gridCol w="952500">
                  <a:extLst>
                    <a:ext uri="{9D8B030D-6E8A-4147-A177-3AD203B41FA5}">
                      <a16:colId xmlns:a16="http://schemas.microsoft.com/office/drawing/2014/main" val="269744902"/>
                    </a:ext>
                  </a:extLst>
                </a:gridCol>
                <a:gridCol w="952500">
                  <a:extLst>
                    <a:ext uri="{9D8B030D-6E8A-4147-A177-3AD203B41FA5}">
                      <a16:colId xmlns:a16="http://schemas.microsoft.com/office/drawing/2014/main" val="379324592"/>
                    </a:ext>
                  </a:extLst>
                </a:gridCol>
                <a:gridCol w="952500">
                  <a:extLst>
                    <a:ext uri="{9D8B030D-6E8A-4147-A177-3AD203B41FA5}">
                      <a16:colId xmlns:a16="http://schemas.microsoft.com/office/drawing/2014/main" val="3893716750"/>
                    </a:ext>
                  </a:extLst>
                </a:gridCol>
              </a:tblGrid>
              <a:tr h="0">
                <a:tc>
                  <a:txBody>
                    <a:bodyPr/>
                    <a:lstStyle/>
                    <a:p>
                      <a:endParaRPr lang="en-CA" sz="1200" dirty="0">
                        <a:effectLst/>
                        <a:latin typeface="Calibri" panose="020F0502020204030204" pitchFamily="34" charset="0"/>
                        <a:cs typeface="Times New Roman" panose="02020603050405020304" pitchFamily="18" charset="0"/>
                      </a:endParaRPr>
                    </a:p>
                  </a:txBody>
                  <a:tcPr marL="9525" marR="9525" marT="9525" marB="9525" anchor="ctr"/>
                </a:tc>
                <a:tc>
                  <a:txBody>
                    <a:bodyPr/>
                    <a:lstStyle/>
                    <a:p>
                      <a:pPr algn="ctr">
                        <a:spcAft>
                          <a:spcPts val="0"/>
                        </a:spcAft>
                      </a:pPr>
                      <a:r>
                        <a:rPr lang="en-CA" sz="2200" kern="1200" dirty="0">
                          <a:effectLst/>
                          <a:latin typeface="Symbol" pitchFamily="2" charset="2"/>
                        </a:rPr>
                        <a:t>t</a:t>
                      </a:r>
                      <a:r>
                        <a:rPr lang="en-CA" sz="2200" kern="1200" dirty="0">
                          <a:effectLst/>
                        </a:rPr>
                        <a:t> </a:t>
                      </a:r>
                      <a:r>
                        <a:rPr lang="en-CA" sz="1800" kern="1200" dirty="0">
                          <a:effectLst/>
                        </a:rPr>
                        <a:t>(</a:t>
                      </a:r>
                      <a:r>
                        <a:rPr lang="en-CA" sz="1800" kern="1200" dirty="0" err="1">
                          <a:effectLst/>
                        </a:rPr>
                        <a:t>yrs</a:t>
                      </a:r>
                      <a:r>
                        <a:rPr lang="en-CA" sz="1800" kern="1200" dirty="0">
                          <a:effectLst/>
                        </a:rPr>
                        <a:t>)</a:t>
                      </a:r>
                      <a:endParaRPr lang="en-CA" sz="1200" dirty="0">
                        <a:effectLst/>
                      </a:endParaRPr>
                    </a:p>
                    <a:p>
                      <a:pPr algn="ctr">
                        <a:spcAft>
                          <a:spcPts val="0"/>
                        </a:spcAft>
                      </a:pPr>
                      <a:r>
                        <a:rPr lang="en-CA" sz="1000" kern="1200" dirty="0">
                          <a:effectLst/>
                        </a:rPr>
                        <a:t>Relaxation time</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spcAft>
                          <a:spcPts val="0"/>
                        </a:spcAft>
                      </a:pPr>
                      <a:r>
                        <a:rPr lang="en-CA" sz="1800" kern="1200">
                          <a:effectLst/>
                        </a:rPr>
                        <a:t>H</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lgn="ctr">
                        <a:spcAft>
                          <a:spcPts val="0"/>
                        </a:spcAft>
                      </a:pPr>
                      <a:r>
                        <a:rPr lang="en-CA" sz="2000" kern="1200" dirty="0">
                          <a:effectLst/>
                          <a:latin typeface="Symbol" pitchFamily="2" charset="2"/>
                        </a:rPr>
                        <a:t>l</a:t>
                      </a:r>
                      <a:endParaRPr lang="en-CA" sz="1200" dirty="0">
                        <a:effectLst/>
                        <a:latin typeface="Symbol" pitchFamily="2" charset="2"/>
                      </a:endParaRPr>
                    </a:p>
                    <a:p>
                      <a:pPr algn="ctr">
                        <a:spcAft>
                          <a:spcPts val="0"/>
                        </a:spcAft>
                      </a:pPr>
                      <a:r>
                        <a:rPr lang="en-CA" sz="1000" kern="1200" dirty="0">
                          <a:effectLst/>
                        </a:rPr>
                        <a:t>Climate sensitivity (</a:t>
                      </a:r>
                      <a:r>
                        <a:rPr lang="en-CA" sz="1000" kern="1200" baseline="30000" dirty="0" err="1">
                          <a:effectLst/>
                        </a:rPr>
                        <a:t>o</a:t>
                      </a:r>
                      <a:r>
                        <a:rPr lang="en-CA" sz="1000" kern="1200" dirty="0" err="1">
                          <a:effectLst/>
                        </a:rPr>
                        <a:t>C</a:t>
                      </a:r>
                      <a:r>
                        <a:rPr lang="en-CA" sz="1000" kern="1200" dirty="0">
                          <a:effectLst/>
                        </a:rPr>
                        <a:t>/CO</a:t>
                      </a:r>
                      <a:r>
                        <a:rPr lang="en-CA" sz="1000" kern="1200" baseline="-25000" dirty="0">
                          <a:effectLst/>
                        </a:rPr>
                        <a:t>2</a:t>
                      </a:r>
                      <a:r>
                        <a:rPr lang="en-CA" sz="1000" kern="1200" dirty="0">
                          <a:effectLst/>
                        </a:rPr>
                        <a:t> doubling)</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416064220"/>
                  </a:ext>
                </a:extLst>
              </a:tr>
              <a:tr h="0">
                <a:tc>
                  <a:txBody>
                    <a:bodyPr/>
                    <a:lstStyle/>
                    <a:p>
                      <a:pPr>
                        <a:spcAft>
                          <a:spcPts val="0"/>
                        </a:spcAft>
                      </a:pPr>
                      <a:r>
                        <a:rPr lang="en-CA" sz="1600" kern="1200" dirty="0">
                          <a:effectLst/>
                        </a:rPr>
                        <a:t>Upper 5%</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1800" kern="1200" dirty="0">
                          <a:effectLst/>
                        </a:rPr>
                        <a:t>7.0</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1800" kern="1200" dirty="0">
                          <a:effectLst/>
                        </a:rPr>
                        <a:t>0.44</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1800" kern="1200" dirty="0">
                          <a:effectLst/>
                        </a:rPr>
                        <a:t>2.4</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743667048"/>
                  </a:ext>
                </a:extLst>
              </a:tr>
              <a:tr h="0">
                <a:tc>
                  <a:txBody>
                    <a:bodyPr/>
                    <a:lstStyle/>
                    <a:p>
                      <a:pPr>
                        <a:spcAft>
                          <a:spcPts val="0"/>
                        </a:spcAft>
                      </a:pPr>
                      <a:r>
                        <a:rPr lang="en-CA" sz="2000" kern="1200" dirty="0">
                          <a:solidFill>
                            <a:srgbClr val="FF0000"/>
                          </a:solidFill>
                          <a:effectLst/>
                        </a:rPr>
                        <a:t>Median</a:t>
                      </a:r>
                      <a:endParaRPr lang="en-CA"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2000" kern="1200" dirty="0">
                          <a:solidFill>
                            <a:srgbClr val="FF0000"/>
                          </a:solidFill>
                          <a:effectLst/>
                        </a:rPr>
                        <a:t>4.7</a:t>
                      </a:r>
                      <a:endParaRPr lang="en-CA" sz="1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2000" kern="1200" dirty="0">
                          <a:solidFill>
                            <a:srgbClr val="FF0000"/>
                          </a:solidFill>
                          <a:effectLst/>
                        </a:rPr>
                        <a:t>0.38</a:t>
                      </a:r>
                      <a:endParaRPr lang="en-CA" sz="1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2000" kern="1200" dirty="0">
                          <a:solidFill>
                            <a:srgbClr val="FF0000"/>
                          </a:solidFill>
                          <a:effectLst/>
                        </a:rPr>
                        <a:t>2.0</a:t>
                      </a:r>
                      <a:endParaRPr lang="en-CA" sz="14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1642215124"/>
                  </a:ext>
                </a:extLst>
              </a:tr>
              <a:tr h="0">
                <a:tc>
                  <a:txBody>
                    <a:bodyPr/>
                    <a:lstStyle/>
                    <a:p>
                      <a:pPr>
                        <a:spcAft>
                          <a:spcPts val="0"/>
                        </a:spcAft>
                      </a:pPr>
                      <a:r>
                        <a:rPr lang="en-CA" sz="1600" kern="1200" dirty="0">
                          <a:effectLst/>
                        </a:rPr>
                        <a:t>Lower 5%</a:t>
                      </a:r>
                      <a:endParaRPr lang="en-CA"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1800" kern="1200" dirty="0">
                          <a:effectLst/>
                          <a:latin typeface="Calibri" panose="020F0502020204030204" pitchFamily="34" charset="0"/>
                          <a:ea typeface="Times New Roman" panose="02020603050405020304" pitchFamily="18" charset="0"/>
                          <a:cs typeface="Times New Roman" panose="02020603050405020304" pitchFamily="18" charset="0"/>
                        </a:rPr>
                        <a:t>2.4</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1800" kern="1200">
                          <a:effectLst/>
                        </a:rPr>
                        <a:t>0.33</a:t>
                      </a:r>
                      <a:endParaRPr lang="en-CA"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1800" kern="1200" dirty="0">
                          <a:effectLst/>
                          <a:latin typeface="Calibri" panose="020F0502020204030204" pitchFamily="34" charset="0"/>
                          <a:ea typeface="Times New Roman" panose="02020603050405020304" pitchFamily="18" charset="0"/>
                          <a:cs typeface="Times New Roman" panose="02020603050405020304" pitchFamily="18" charset="0"/>
                        </a:rPr>
                        <a:t>1.6</a:t>
                      </a:r>
                      <a:endParaRPr lang="en-CA"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448746413"/>
                  </a:ext>
                </a:extLst>
              </a:tr>
              <a:tr h="0">
                <a:tc>
                  <a:txBody>
                    <a:bodyPr/>
                    <a:lstStyle/>
                    <a:p>
                      <a:pPr>
                        <a:spcAft>
                          <a:spcPts val="0"/>
                        </a:spcAft>
                      </a:pPr>
                      <a:r>
                        <a:rPr lang="en-CA" sz="1800" dirty="0">
                          <a:solidFill>
                            <a:srgbClr val="7030A0"/>
                          </a:solidFill>
                          <a:effectLst/>
                        </a:rPr>
                        <a:t>IPCC AR5</a:t>
                      </a:r>
                      <a:endParaRPr lang="en-CA" sz="12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1800" dirty="0">
                          <a:solidFill>
                            <a:srgbClr val="7030A0"/>
                          </a:solidFill>
                          <a:effectLst/>
                        </a:rPr>
                        <a:t>8.4, 410</a:t>
                      </a:r>
                      <a:endParaRPr lang="en-CA" sz="12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1800" dirty="0">
                          <a:solidFill>
                            <a:srgbClr val="7030A0"/>
                          </a:solidFill>
                          <a:effectLst/>
                        </a:rPr>
                        <a:t>1</a:t>
                      </a:r>
                      <a:endParaRPr lang="en-CA" sz="12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tc>
                  <a:txBody>
                    <a:bodyPr/>
                    <a:lstStyle/>
                    <a:p>
                      <a:pPr>
                        <a:spcAft>
                          <a:spcPts val="0"/>
                        </a:spcAft>
                      </a:pPr>
                      <a:r>
                        <a:rPr lang="en-CA" sz="1800" dirty="0">
                          <a:solidFill>
                            <a:srgbClr val="7030A0"/>
                          </a:solidFill>
                          <a:effectLst/>
                        </a:rPr>
                        <a:t>3.2±1.3</a:t>
                      </a:r>
                      <a:endParaRPr lang="en-CA" sz="1200" dirty="0">
                        <a:solidFill>
                          <a:srgbClr val="7030A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2572947329"/>
                  </a:ext>
                </a:extLst>
              </a:tr>
            </a:tbl>
          </a:graphicData>
        </a:graphic>
      </p:graphicFrame>
      <p:sp>
        <p:nvSpPr>
          <p:cNvPr id="10" name="Rectangle 3">
            <a:extLst>
              <a:ext uri="{FF2B5EF4-FFF2-40B4-BE49-F238E27FC236}">
                <a16:creationId xmlns:a16="http://schemas.microsoft.com/office/drawing/2014/main" id="{7373F0DA-D204-5845-8FCE-14555D8DBD40}"/>
              </a:ext>
            </a:extLst>
          </p:cNvPr>
          <p:cNvSpPr>
            <a:spLocks noChangeArrowheads="1"/>
          </p:cNvSpPr>
          <p:nvPr/>
        </p:nvSpPr>
        <p:spPr bwMode="auto">
          <a:xfrm>
            <a:off x="2667000" y="29622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Content Placeholder 4">
            <a:extLst>
              <a:ext uri="{FF2B5EF4-FFF2-40B4-BE49-F238E27FC236}">
                <a16:creationId xmlns:a16="http://schemas.microsoft.com/office/drawing/2014/main" id="{D15E100C-955C-DE40-A39C-7D9B1D05703C}"/>
              </a:ext>
            </a:extLst>
          </p:cNvPr>
          <p:cNvPicPr>
            <a:picLocks noGrp="1" noChangeAspect="1"/>
          </p:cNvPicPr>
          <p:nvPr>
            <p:ph idx="1"/>
          </p:nvPr>
        </p:nvPicPr>
        <p:blipFill>
          <a:blip r:embed="rId7"/>
          <a:stretch>
            <a:fillRect/>
          </a:stretch>
        </p:blipFill>
        <p:spPr>
          <a:xfrm>
            <a:off x="2212689" y="3315533"/>
            <a:ext cx="6760782" cy="3263504"/>
          </a:xfrm>
        </p:spPr>
      </p:pic>
      <p:sp>
        <p:nvSpPr>
          <p:cNvPr id="12" name="Rectangle 11">
            <a:extLst>
              <a:ext uri="{FF2B5EF4-FFF2-40B4-BE49-F238E27FC236}">
                <a16:creationId xmlns:a16="http://schemas.microsoft.com/office/drawing/2014/main" id="{4FB0D5E0-0088-1743-AFAA-4F492DDFAFC6}"/>
              </a:ext>
            </a:extLst>
          </p:cNvPr>
          <p:cNvSpPr/>
          <p:nvPr/>
        </p:nvSpPr>
        <p:spPr>
          <a:xfrm>
            <a:off x="7588350" y="3537070"/>
            <a:ext cx="1139955" cy="24958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E782448-6BA5-2C47-929D-86FF4C070EB9}"/>
              </a:ext>
            </a:extLst>
          </p:cNvPr>
          <p:cNvGrpSpPr/>
          <p:nvPr/>
        </p:nvGrpSpPr>
        <p:grpSpPr>
          <a:xfrm>
            <a:off x="7026121" y="3788505"/>
            <a:ext cx="1316382" cy="2378400"/>
            <a:chOff x="5311358" y="3168791"/>
            <a:chExt cx="1316382" cy="2378400"/>
          </a:xfrm>
        </p:grpSpPr>
        <p:sp>
          <p:nvSpPr>
            <p:cNvPr id="14" name="TextBox 13">
              <a:extLst>
                <a:ext uri="{FF2B5EF4-FFF2-40B4-BE49-F238E27FC236}">
                  <a16:creationId xmlns:a16="http://schemas.microsoft.com/office/drawing/2014/main" id="{BA728825-02BE-4544-BC40-7F7EFA99A6A4}"/>
                </a:ext>
              </a:extLst>
            </p:cNvPr>
            <p:cNvSpPr txBox="1"/>
            <p:nvPr/>
          </p:nvSpPr>
          <p:spPr>
            <a:xfrm>
              <a:off x="5311358" y="3168791"/>
              <a:ext cx="894347" cy="369332"/>
            </a:xfrm>
            <a:prstGeom prst="rect">
              <a:avLst/>
            </a:prstGeom>
            <a:solidFill>
              <a:schemeClr val="bg1"/>
            </a:solidFill>
          </p:spPr>
          <p:txBody>
            <a:bodyPr wrap="none" rtlCol="0">
              <a:spAutoFit/>
            </a:bodyPr>
            <a:lstStyle/>
            <a:p>
              <a:r>
                <a:rPr lang="en-US" dirty="0"/>
                <a:t>RCP 8.5</a:t>
              </a:r>
            </a:p>
          </p:txBody>
        </p:sp>
        <p:sp>
          <p:nvSpPr>
            <p:cNvPr id="15" name="TextBox 14">
              <a:extLst>
                <a:ext uri="{FF2B5EF4-FFF2-40B4-BE49-F238E27FC236}">
                  <a16:creationId xmlns:a16="http://schemas.microsoft.com/office/drawing/2014/main" id="{BBC5251B-0EE9-8148-832A-1D5631660223}"/>
                </a:ext>
              </a:extLst>
            </p:cNvPr>
            <p:cNvSpPr txBox="1"/>
            <p:nvPr/>
          </p:nvSpPr>
          <p:spPr>
            <a:xfrm>
              <a:off x="5311358" y="3939056"/>
              <a:ext cx="719621" cy="369332"/>
            </a:xfrm>
            <a:prstGeom prst="rect">
              <a:avLst/>
            </a:prstGeom>
            <a:solidFill>
              <a:schemeClr val="bg1"/>
            </a:solidFill>
          </p:spPr>
          <p:txBody>
            <a:bodyPr wrap="none" rtlCol="0">
              <a:spAutoFit/>
            </a:bodyPr>
            <a:lstStyle/>
            <a:p>
              <a:r>
                <a:rPr lang="en-US" dirty="0"/>
                <a:t>RCP 6</a:t>
              </a:r>
            </a:p>
          </p:txBody>
        </p:sp>
        <p:sp>
          <p:nvSpPr>
            <p:cNvPr id="16" name="TextBox 15">
              <a:extLst>
                <a:ext uri="{FF2B5EF4-FFF2-40B4-BE49-F238E27FC236}">
                  <a16:creationId xmlns:a16="http://schemas.microsoft.com/office/drawing/2014/main" id="{EE84CA2A-A9BD-0845-938F-A6BCD5CC687E}"/>
                </a:ext>
              </a:extLst>
            </p:cNvPr>
            <p:cNvSpPr txBox="1"/>
            <p:nvPr/>
          </p:nvSpPr>
          <p:spPr>
            <a:xfrm>
              <a:off x="5311358" y="4378728"/>
              <a:ext cx="894347" cy="369332"/>
            </a:xfrm>
            <a:prstGeom prst="rect">
              <a:avLst/>
            </a:prstGeom>
            <a:solidFill>
              <a:schemeClr val="bg1"/>
            </a:solidFill>
          </p:spPr>
          <p:txBody>
            <a:bodyPr wrap="none" rtlCol="0">
              <a:spAutoFit/>
            </a:bodyPr>
            <a:lstStyle/>
            <a:p>
              <a:r>
                <a:rPr lang="en-US" dirty="0"/>
                <a:t>RCP 4.5</a:t>
              </a:r>
            </a:p>
          </p:txBody>
        </p:sp>
        <p:sp>
          <p:nvSpPr>
            <p:cNvPr id="17" name="TextBox 16">
              <a:extLst>
                <a:ext uri="{FF2B5EF4-FFF2-40B4-BE49-F238E27FC236}">
                  <a16:creationId xmlns:a16="http://schemas.microsoft.com/office/drawing/2014/main" id="{9151F1CB-CD46-534A-944C-9EC5564FDAD2}"/>
                </a:ext>
              </a:extLst>
            </p:cNvPr>
            <p:cNvSpPr txBox="1"/>
            <p:nvPr/>
          </p:nvSpPr>
          <p:spPr>
            <a:xfrm>
              <a:off x="5311358" y="4846563"/>
              <a:ext cx="894347" cy="369332"/>
            </a:xfrm>
            <a:prstGeom prst="rect">
              <a:avLst/>
            </a:prstGeom>
            <a:solidFill>
              <a:schemeClr val="bg1"/>
            </a:solidFill>
          </p:spPr>
          <p:txBody>
            <a:bodyPr wrap="none" rtlCol="0">
              <a:spAutoFit/>
            </a:bodyPr>
            <a:lstStyle/>
            <a:p>
              <a:r>
                <a:rPr lang="en-US" dirty="0"/>
                <a:t>RCP 2.6</a:t>
              </a:r>
            </a:p>
          </p:txBody>
        </p:sp>
        <p:sp>
          <p:nvSpPr>
            <p:cNvPr id="18" name="TextBox 17">
              <a:extLst>
                <a:ext uri="{FF2B5EF4-FFF2-40B4-BE49-F238E27FC236}">
                  <a16:creationId xmlns:a16="http://schemas.microsoft.com/office/drawing/2014/main" id="{844915F8-A4B0-F948-8471-B859922BDC53}"/>
                </a:ext>
              </a:extLst>
            </p:cNvPr>
            <p:cNvSpPr txBox="1"/>
            <p:nvPr/>
          </p:nvSpPr>
          <p:spPr>
            <a:xfrm>
              <a:off x="5715311" y="5177859"/>
              <a:ext cx="912429" cy="369332"/>
            </a:xfrm>
            <a:prstGeom prst="rect">
              <a:avLst/>
            </a:prstGeom>
            <a:noFill/>
          </p:spPr>
          <p:txBody>
            <a:bodyPr wrap="none" rtlCol="0">
              <a:spAutoFit/>
            </a:bodyPr>
            <a:lstStyle/>
            <a:p>
              <a:r>
                <a:rPr lang="en-US" dirty="0"/>
                <a:t>1 W/m</a:t>
              </a:r>
              <a:r>
                <a:rPr lang="en-US" baseline="30000" dirty="0"/>
                <a:t>2</a:t>
              </a:r>
            </a:p>
          </p:txBody>
        </p:sp>
      </p:grpSp>
      <p:sp>
        <p:nvSpPr>
          <p:cNvPr id="19" name="TextBox 18">
            <a:extLst>
              <a:ext uri="{FF2B5EF4-FFF2-40B4-BE49-F238E27FC236}">
                <a16:creationId xmlns:a16="http://schemas.microsoft.com/office/drawing/2014/main" id="{CEC10FE6-3E9D-D64D-8861-E16F8D21553D}"/>
              </a:ext>
            </a:extLst>
          </p:cNvPr>
          <p:cNvSpPr txBox="1"/>
          <p:nvPr/>
        </p:nvSpPr>
        <p:spPr>
          <a:xfrm>
            <a:off x="3545058" y="4037699"/>
            <a:ext cx="3169457" cy="369332"/>
          </a:xfrm>
          <a:prstGeom prst="rect">
            <a:avLst/>
          </a:prstGeom>
          <a:solidFill>
            <a:schemeClr val="bg1"/>
          </a:solidFill>
        </p:spPr>
        <p:txBody>
          <a:bodyPr wrap="none" rtlCol="0">
            <a:spAutoFit/>
          </a:bodyPr>
          <a:lstStyle/>
          <a:p>
            <a:r>
              <a:rPr lang="en-US" dirty="0">
                <a:solidFill>
                  <a:srgbClr val="FF0000"/>
                </a:solidFill>
              </a:rPr>
              <a:t>Anthropogenic </a:t>
            </a:r>
            <a:r>
              <a:rPr lang="en-US" dirty="0" err="1">
                <a:solidFill>
                  <a:srgbClr val="FF0000"/>
                </a:solidFill>
              </a:rPr>
              <a:t>forcings</a:t>
            </a:r>
            <a:r>
              <a:rPr lang="en-US" dirty="0">
                <a:solidFill>
                  <a:srgbClr val="FF0000"/>
                </a:solidFill>
              </a:rPr>
              <a:t> (CMIP5)</a:t>
            </a:r>
          </a:p>
        </p:txBody>
      </p:sp>
      <p:sp>
        <p:nvSpPr>
          <p:cNvPr id="20" name="TextBox 19">
            <a:extLst>
              <a:ext uri="{FF2B5EF4-FFF2-40B4-BE49-F238E27FC236}">
                <a16:creationId xmlns:a16="http://schemas.microsoft.com/office/drawing/2014/main" id="{ED56E940-F500-BE44-908D-B47861CF4B3E}"/>
              </a:ext>
            </a:extLst>
          </p:cNvPr>
          <p:cNvSpPr txBox="1"/>
          <p:nvPr/>
        </p:nvSpPr>
        <p:spPr>
          <a:xfrm>
            <a:off x="1238821" y="992619"/>
            <a:ext cx="894797" cy="523220"/>
          </a:xfrm>
          <a:prstGeom prst="rect">
            <a:avLst/>
          </a:prstGeom>
          <a:noFill/>
        </p:spPr>
        <p:txBody>
          <a:bodyPr wrap="none" rtlCol="0">
            <a:spAutoFit/>
          </a:bodyPr>
          <a:lstStyle/>
          <a:p>
            <a:r>
              <a:rPr lang="en-US" sz="2800" dirty="0">
                <a:solidFill>
                  <a:srgbClr val="0070C0"/>
                </a:solidFill>
              </a:rPr>
              <a:t>FEBE</a:t>
            </a:r>
          </a:p>
        </p:txBody>
      </p:sp>
      <p:sp>
        <p:nvSpPr>
          <p:cNvPr id="3" name="TextBox 2">
            <a:extLst>
              <a:ext uri="{FF2B5EF4-FFF2-40B4-BE49-F238E27FC236}">
                <a16:creationId xmlns:a16="http://schemas.microsoft.com/office/drawing/2014/main" id="{54742B51-3BB1-FF40-80A5-270047300290}"/>
              </a:ext>
            </a:extLst>
          </p:cNvPr>
          <p:cNvSpPr txBox="1"/>
          <p:nvPr/>
        </p:nvSpPr>
        <p:spPr>
          <a:xfrm>
            <a:off x="86419" y="6409760"/>
            <a:ext cx="2304804" cy="338554"/>
          </a:xfrm>
          <a:prstGeom prst="rect">
            <a:avLst/>
          </a:prstGeom>
          <a:solidFill>
            <a:schemeClr val="bg1"/>
          </a:solidFill>
        </p:spPr>
        <p:txBody>
          <a:bodyPr wrap="square" rtlCol="0">
            <a:spAutoFit/>
          </a:bodyPr>
          <a:lstStyle/>
          <a:p>
            <a:r>
              <a:rPr lang="en-US" sz="800" dirty="0"/>
              <a:t>+ </a:t>
            </a:r>
            <a:r>
              <a:rPr lang="en-CA" sz="800" dirty="0"/>
              <a:t>solar forcing (Wang et al) and then volcanism using Sato and extending back using Crowley</a:t>
            </a:r>
            <a:endParaRPr lang="en-US" sz="800" dirty="0"/>
          </a:p>
        </p:txBody>
      </p:sp>
      <p:sp>
        <p:nvSpPr>
          <p:cNvPr id="7" name="TextBox 6">
            <a:extLst>
              <a:ext uri="{FF2B5EF4-FFF2-40B4-BE49-F238E27FC236}">
                <a16:creationId xmlns:a16="http://schemas.microsoft.com/office/drawing/2014/main" id="{8F058A32-4AB1-0943-8312-8B0D4BC76463}"/>
              </a:ext>
            </a:extLst>
          </p:cNvPr>
          <p:cNvSpPr txBox="1"/>
          <p:nvPr/>
        </p:nvSpPr>
        <p:spPr>
          <a:xfrm>
            <a:off x="7416800" y="6646714"/>
            <a:ext cx="1782860" cy="253916"/>
          </a:xfrm>
          <a:prstGeom prst="rect">
            <a:avLst/>
          </a:prstGeom>
          <a:noFill/>
        </p:spPr>
        <p:txBody>
          <a:bodyPr wrap="none" rtlCol="0">
            <a:spAutoFit/>
          </a:bodyPr>
          <a:lstStyle/>
          <a:p>
            <a:r>
              <a:rPr lang="en-US" sz="1050" dirty="0" err="1"/>
              <a:t>Procyk</a:t>
            </a:r>
            <a:r>
              <a:rPr lang="en-US" sz="1050" dirty="0"/>
              <a:t>, Lovejoy, Hebert 2020</a:t>
            </a:r>
          </a:p>
        </p:txBody>
      </p:sp>
      <p:pic>
        <p:nvPicPr>
          <p:cNvPr id="4" name="Audio 3">
            <a:hlinkClick r:id="" action="ppaction://media"/>
            <a:extLst>
              <a:ext uri="{FF2B5EF4-FFF2-40B4-BE49-F238E27FC236}">
                <a16:creationId xmlns:a16="http://schemas.microsoft.com/office/drawing/2014/main" id="{A553E7B9-0458-FB45-B1DB-F981161918E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49108775"/>
      </p:ext>
    </p:extLst>
  </p:cSld>
  <p:clrMapOvr>
    <a:masterClrMapping/>
  </p:clrMapOvr>
  <mc:AlternateContent xmlns:mc="http://schemas.openxmlformats.org/markup-compatibility/2006">
    <mc:Choice xmlns:p14="http://schemas.microsoft.com/office/powerpoint/2010/main" Requires="p14">
      <p:transition spd="slow" p14:dur="2000" advTm="84708"/>
    </mc:Choice>
    <mc:Fallback>
      <p:transition spd="slow" advTm="8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a:extLst>
              <a:ext uri="{FF2B5EF4-FFF2-40B4-BE49-F238E27FC236}">
                <a16:creationId xmlns:a16="http://schemas.microsoft.com/office/drawing/2014/main" id="{D7DD77FF-F3E3-1A44-B0E1-AA58987CFD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8350"/>
            <a:ext cx="8597730" cy="5321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15F640-7D47-E548-BC06-9E24C5A64524}"/>
              </a:ext>
            </a:extLst>
          </p:cNvPr>
          <p:cNvSpPr txBox="1"/>
          <p:nvPr/>
        </p:nvSpPr>
        <p:spPr>
          <a:xfrm>
            <a:off x="6661158" y="1347402"/>
            <a:ext cx="798617" cy="646331"/>
          </a:xfrm>
          <a:prstGeom prst="rect">
            <a:avLst/>
          </a:prstGeom>
          <a:solidFill>
            <a:schemeClr val="bg1"/>
          </a:solidFill>
        </p:spPr>
        <p:txBody>
          <a:bodyPr wrap="none" rtlCol="0">
            <a:spAutoFit/>
          </a:bodyPr>
          <a:lstStyle/>
          <a:p>
            <a:r>
              <a:rPr lang="en-US" dirty="0"/>
              <a:t>CMIP5</a:t>
            </a:r>
          </a:p>
          <a:p>
            <a:r>
              <a:rPr lang="en-US" dirty="0"/>
              <a:t>MME</a:t>
            </a:r>
          </a:p>
        </p:txBody>
      </p:sp>
      <p:sp>
        <p:nvSpPr>
          <p:cNvPr id="6" name="TextBox 5">
            <a:extLst>
              <a:ext uri="{FF2B5EF4-FFF2-40B4-BE49-F238E27FC236}">
                <a16:creationId xmlns:a16="http://schemas.microsoft.com/office/drawing/2014/main" id="{780B5CD5-FAF2-9E47-A4D2-C86F178D0F8C}"/>
              </a:ext>
            </a:extLst>
          </p:cNvPr>
          <p:cNvSpPr txBox="1"/>
          <p:nvPr/>
        </p:nvSpPr>
        <p:spPr>
          <a:xfrm>
            <a:off x="8033581" y="1343197"/>
            <a:ext cx="871777" cy="646331"/>
          </a:xfrm>
          <a:prstGeom prst="rect">
            <a:avLst/>
          </a:prstGeom>
          <a:noFill/>
        </p:spPr>
        <p:txBody>
          <a:bodyPr wrap="none" rtlCol="0">
            <a:spAutoFit/>
          </a:bodyPr>
          <a:lstStyle/>
          <a:p>
            <a:pPr algn="ctr"/>
            <a:r>
              <a:rPr lang="en-US" sz="1200" dirty="0"/>
              <a:t>CMIP5</a:t>
            </a:r>
          </a:p>
          <a:p>
            <a:pPr algn="ctr"/>
            <a:r>
              <a:rPr lang="en-US" sz="1200" dirty="0"/>
              <a:t>90%</a:t>
            </a:r>
          </a:p>
          <a:p>
            <a:pPr algn="ctr"/>
            <a:r>
              <a:rPr lang="en-US" sz="1200" dirty="0"/>
              <a:t>confidence</a:t>
            </a:r>
          </a:p>
        </p:txBody>
      </p:sp>
      <p:cxnSp>
        <p:nvCxnSpPr>
          <p:cNvPr id="7" name="Straight Arrow Connector 6">
            <a:extLst>
              <a:ext uri="{FF2B5EF4-FFF2-40B4-BE49-F238E27FC236}">
                <a16:creationId xmlns:a16="http://schemas.microsoft.com/office/drawing/2014/main" id="{EBB9F8CA-F23B-7543-9D8E-6EBF54BDCCE8}"/>
              </a:ext>
            </a:extLst>
          </p:cNvPr>
          <p:cNvCxnSpPr>
            <a:cxnSpLocks/>
          </p:cNvCxnSpPr>
          <p:nvPr/>
        </p:nvCxnSpPr>
        <p:spPr>
          <a:xfrm>
            <a:off x="7996650" y="1527621"/>
            <a:ext cx="0" cy="1491008"/>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194B81A5-6585-5842-A479-4B977A08D801}"/>
              </a:ext>
            </a:extLst>
          </p:cNvPr>
          <p:cNvCxnSpPr>
            <a:cxnSpLocks/>
          </p:cNvCxnSpPr>
          <p:nvPr/>
        </p:nvCxnSpPr>
        <p:spPr>
          <a:xfrm>
            <a:off x="7090830" y="2012716"/>
            <a:ext cx="516899" cy="6440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087B80D-8E4F-104F-8B15-028B06A945FB}"/>
              </a:ext>
            </a:extLst>
          </p:cNvPr>
          <p:cNvSpPr txBox="1"/>
          <p:nvPr/>
        </p:nvSpPr>
        <p:spPr>
          <a:xfrm>
            <a:off x="5677330" y="2108796"/>
            <a:ext cx="1187085" cy="646331"/>
          </a:xfrm>
          <a:prstGeom prst="rect">
            <a:avLst/>
          </a:prstGeom>
          <a:noFill/>
          <a:ln>
            <a:noFill/>
          </a:ln>
        </p:spPr>
        <p:txBody>
          <a:bodyPr wrap="square" rtlCol="0">
            <a:spAutoFit/>
          </a:bodyPr>
          <a:lstStyle/>
          <a:p>
            <a:r>
              <a:rPr lang="en-US" dirty="0">
                <a:solidFill>
                  <a:srgbClr val="FF0000"/>
                </a:solidFill>
              </a:rPr>
              <a:t>Historical data </a:t>
            </a:r>
            <a:r>
              <a:rPr lang="en-US" sz="1100" dirty="0">
                <a:solidFill>
                  <a:srgbClr val="FF0000"/>
                </a:solidFill>
              </a:rPr>
              <a:t>(5 series)</a:t>
            </a:r>
            <a:endParaRPr lang="en-US" dirty="0">
              <a:solidFill>
                <a:srgbClr val="FF0000"/>
              </a:solidFill>
            </a:endParaRPr>
          </a:p>
        </p:txBody>
      </p:sp>
      <p:cxnSp>
        <p:nvCxnSpPr>
          <p:cNvPr id="10" name="Straight Arrow Connector 9">
            <a:extLst>
              <a:ext uri="{FF2B5EF4-FFF2-40B4-BE49-F238E27FC236}">
                <a16:creationId xmlns:a16="http://schemas.microsoft.com/office/drawing/2014/main" id="{30683007-D676-574C-9C98-986DB11D8416}"/>
              </a:ext>
            </a:extLst>
          </p:cNvPr>
          <p:cNvCxnSpPr>
            <a:cxnSpLocks/>
          </p:cNvCxnSpPr>
          <p:nvPr/>
        </p:nvCxnSpPr>
        <p:spPr>
          <a:xfrm>
            <a:off x="6856823" y="2437826"/>
            <a:ext cx="483521" cy="74386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0197A4F0-2409-034E-8E18-DF03D4980739}"/>
              </a:ext>
            </a:extLst>
          </p:cNvPr>
          <p:cNvSpPr txBox="1"/>
          <p:nvPr/>
        </p:nvSpPr>
        <p:spPr>
          <a:xfrm>
            <a:off x="8069338" y="3771667"/>
            <a:ext cx="1159497" cy="523220"/>
          </a:xfrm>
          <a:prstGeom prst="rect">
            <a:avLst/>
          </a:prstGeom>
          <a:noFill/>
        </p:spPr>
        <p:txBody>
          <a:bodyPr wrap="square" rtlCol="0">
            <a:spAutoFit/>
          </a:bodyPr>
          <a:lstStyle/>
          <a:p>
            <a:pPr algn="ctr"/>
            <a:r>
              <a:rPr lang="en-US" sz="1400" dirty="0">
                <a:solidFill>
                  <a:srgbClr val="0070C0"/>
                </a:solidFill>
              </a:rPr>
              <a:t>FEBE hind-projection</a:t>
            </a:r>
          </a:p>
        </p:txBody>
      </p:sp>
      <p:cxnSp>
        <p:nvCxnSpPr>
          <p:cNvPr id="12" name="Straight Arrow Connector 11">
            <a:extLst>
              <a:ext uri="{FF2B5EF4-FFF2-40B4-BE49-F238E27FC236}">
                <a16:creationId xmlns:a16="http://schemas.microsoft.com/office/drawing/2014/main" id="{884EA578-1347-EE41-BB06-412D0C8503D9}"/>
              </a:ext>
            </a:extLst>
          </p:cNvPr>
          <p:cNvCxnSpPr>
            <a:cxnSpLocks/>
          </p:cNvCxnSpPr>
          <p:nvPr/>
        </p:nvCxnSpPr>
        <p:spPr>
          <a:xfrm flipH="1" flipV="1">
            <a:off x="7459775" y="3596596"/>
            <a:ext cx="666063" cy="375948"/>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397E0CC-8C9F-8649-8A6F-8475A06866C7}"/>
              </a:ext>
            </a:extLst>
          </p:cNvPr>
          <p:cNvCxnSpPr>
            <a:cxnSpLocks/>
          </p:cNvCxnSpPr>
          <p:nvPr/>
        </p:nvCxnSpPr>
        <p:spPr>
          <a:xfrm>
            <a:off x="8081213" y="2446319"/>
            <a:ext cx="0" cy="7419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D633BF8-FE5A-164D-8E43-479DD722DFBB}"/>
              </a:ext>
            </a:extLst>
          </p:cNvPr>
          <p:cNvSpPr txBox="1"/>
          <p:nvPr/>
        </p:nvSpPr>
        <p:spPr>
          <a:xfrm>
            <a:off x="8154998" y="2469896"/>
            <a:ext cx="871777" cy="646331"/>
          </a:xfrm>
          <a:prstGeom prst="rect">
            <a:avLst/>
          </a:prstGeom>
          <a:noFill/>
        </p:spPr>
        <p:txBody>
          <a:bodyPr wrap="none" rtlCol="0">
            <a:spAutoFit/>
          </a:bodyPr>
          <a:lstStyle/>
          <a:p>
            <a:pPr algn="ctr"/>
            <a:r>
              <a:rPr lang="en-US" sz="1200" dirty="0">
                <a:solidFill>
                  <a:srgbClr val="0070C0"/>
                </a:solidFill>
              </a:rPr>
              <a:t>FEBE</a:t>
            </a:r>
          </a:p>
          <a:p>
            <a:pPr algn="ctr"/>
            <a:r>
              <a:rPr lang="en-US" sz="1200" dirty="0">
                <a:solidFill>
                  <a:srgbClr val="0070C0"/>
                </a:solidFill>
              </a:rPr>
              <a:t>90%</a:t>
            </a:r>
          </a:p>
          <a:p>
            <a:pPr algn="ctr"/>
            <a:r>
              <a:rPr lang="en-US" sz="1200" dirty="0">
                <a:solidFill>
                  <a:srgbClr val="0070C0"/>
                </a:solidFill>
              </a:rPr>
              <a:t>confidence</a:t>
            </a:r>
          </a:p>
        </p:txBody>
      </p:sp>
      <p:sp>
        <p:nvSpPr>
          <p:cNvPr id="15" name="TextBox 14">
            <a:extLst>
              <a:ext uri="{FF2B5EF4-FFF2-40B4-BE49-F238E27FC236}">
                <a16:creationId xmlns:a16="http://schemas.microsoft.com/office/drawing/2014/main" id="{E8D52A89-90D1-4948-B59B-668EBAE7787F}"/>
              </a:ext>
            </a:extLst>
          </p:cNvPr>
          <p:cNvSpPr txBox="1"/>
          <p:nvPr/>
        </p:nvSpPr>
        <p:spPr>
          <a:xfrm>
            <a:off x="839417" y="3694885"/>
            <a:ext cx="965329" cy="369332"/>
          </a:xfrm>
          <a:prstGeom prst="rect">
            <a:avLst/>
          </a:prstGeom>
          <a:solidFill>
            <a:schemeClr val="bg1"/>
          </a:solidFill>
        </p:spPr>
        <p:txBody>
          <a:bodyPr wrap="none" rtlCol="0">
            <a:spAutoFit/>
          </a:bodyPr>
          <a:lstStyle/>
          <a:p>
            <a:r>
              <a:rPr lang="en-US" dirty="0"/>
              <a:t>baseline</a:t>
            </a:r>
          </a:p>
        </p:txBody>
      </p:sp>
      <p:cxnSp>
        <p:nvCxnSpPr>
          <p:cNvPr id="16" name="Straight Connector 15">
            <a:extLst>
              <a:ext uri="{FF2B5EF4-FFF2-40B4-BE49-F238E27FC236}">
                <a16:creationId xmlns:a16="http://schemas.microsoft.com/office/drawing/2014/main" id="{795A52F8-431D-0A4F-8053-4C2ADB1AE814}"/>
              </a:ext>
            </a:extLst>
          </p:cNvPr>
          <p:cNvCxnSpPr/>
          <p:nvPr/>
        </p:nvCxnSpPr>
        <p:spPr>
          <a:xfrm>
            <a:off x="2139806" y="3528451"/>
            <a:ext cx="0" cy="237922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B003633D-0062-3946-9009-7A282149A356}"/>
              </a:ext>
            </a:extLst>
          </p:cNvPr>
          <p:cNvCxnSpPr>
            <a:cxnSpLocks/>
          </p:cNvCxnSpPr>
          <p:nvPr/>
        </p:nvCxnSpPr>
        <p:spPr>
          <a:xfrm>
            <a:off x="530836" y="4143844"/>
            <a:ext cx="1608970"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nvGrpSpPr>
          <p:cNvPr id="31" name="Group 30">
            <a:extLst>
              <a:ext uri="{FF2B5EF4-FFF2-40B4-BE49-F238E27FC236}">
                <a16:creationId xmlns:a16="http://schemas.microsoft.com/office/drawing/2014/main" id="{A25DA9F4-A0EC-024B-B075-82A53CD9A8C3}"/>
              </a:ext>
            </a:extLst>
          </p:cNvPr>
          <p:cNvGrpSpPr/>
          <p:nvPr/>
        </p:nvGrpSpPr>
        <p:grpSpPr>
          <a:xfrm>
            <a:off x="1392621" y="744449"/>
            <a:ext cx="6454748" cy="4756706"/>
            <a:chOff x="1392621" y="744449"/>
            <a:chExt cx="6454748" cy="4756706"/>
          </a:xfrm>
        </p:grpSpPr>
        <p:grpSp>
          <p:nvGrpSpPr>
            <p:cNvPr id="21" name="Group 20">
              <a:extLst>
                <a:ext uri="{FF2B5EF4-FFF2-40B4-BE49-F238E27FC236}">
                  <a16:creationId xmlns:a16="http://schemas.microsoft.com/office/drawing/2014/main" id="{AF633C38-D6FE-DA40-B660-6C731EF615F0}"/>
                </a:ext>
              </a:extLst>
            </p:cNvPr>
            <p:cNvGrpSpPr/>
            <p:nvPr/>
          </p:nvGrpSpPr>
          <p:grpSpPr>
            <a:xfrm>
              <a:off x="1392621" y="744449"/>
              <a:ext cx="3542560" cy="2751335"/>
              <a:chOff x="0" y="768350"/>
              <a:chExt cx="9144000" cy="5321300"/>
            </a:xfrm>
            <a:solidFill>
              <a:schemeClr val="bg1"/>
            </a:solidFill>
          </p:grpSpPr>
          <p:pic>
            <p:nvPicPr>
              <p:cNvPr id="22" name="Picture 2">
                <a:extLst>
                  <a:ext uri="{FF2B5EF4-FFF2-40B4-BE49-F238E27FC236}">
                    <a16:creationId xmlns:a16="http://schemas.microsoft.com/office/drawing/2014/main" id="{D1653AF4-71B2-F34E-8ADB-E798CDEDAA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68350"/>
                <a:ext cx="9144000" cy="5321300"/>
              </a:xfrm>
              <a:prstGeom prst="rect">
                <a:avLst/>
              </a:prstGeom>
              <a:grpFill/>
            </p:spPr>
          </p:pic>
          <p:cxnSp>
            <p:nvCxnSpPr>
              <p:cNvPr id="23" name="Straight Connector 22">
                <a:extLst>
                  <a:ext uri="{FF2B5EF4-FFF2-40B4-BE49-F238E27FC236}">
                    <a16:creationId xmlns:a16="http://schemas.microsoft.com/office/drawing/2014/main" id="{CBFE2E7B-D987-0545-8D70-3336BAD138C6}"/>
                  </a:ext>
                </a:extLst>
              </p:cNvPr>
              <p:cNvCxnSpPr>
                <a:cxnSpLocks/>
              </p:cNvCxnSpPr>
              <p:nvPr/>
            </p:nvCxnSpPr>
            <p:spPr>
              <a:xfrm>
                <a:off x="8054206" y="976190"/>
                <a:ext cx="0" cy="3975605"/>
              </a:xfrm>
              <a:prstGeom prst="line">
                <a:avLst/>
              </a:prstGeom>
              <a:grpFill/>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64758C33-9CCA-8747-863D-FDAF05E2DC52}"/>
                </a:ext>
              </a:extLst>
            </p:cNvPr>
            <p:cNvGrpSpPr/>
            <p:nvPr/>
          </p:nvGrpSpPr>
          <p:grpSpPr>
            <a:xfrm>
              <a:off x="6747206" y="2978176"/>
              <a:ext cx="1100163" cy="2522979"/>
              <a:chOff x="6569076" y="3334434"/>
              <a:chExt cx="925125" cy="2522979"/>
            </a:xfrm>
          </p:grpSpPr>
          <p:cxnSp>
            <p:nvCxnSpPr>
              <p:cNvPr id="25" name="Straight Connector 24">
                <a:extLst>
                  <a:ext uri="{FF2B5EF4-FFF2-40B4-BE49-F238E27FC236}">
                    <a16:creationId xmlns:a16="http://schemas.microsoft.com/office/drawing/2014/main" id="{943F11A2-7E07-BA47-9AB6-3F4A7E628AD5}"/>
                  </a:ext>
                </a:extLst>
              </p:cNvPr>
              <p:cNvCxnSpPr/>
              <p:nvPr/>
            </p:nvCxnSpPr>
            <p:spPr>
              <a:xfrm>
                <a:off x="6626584" y="3478184"/>
                <a:ext cx="0" cy="237922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787D4BF-9AD6-1E4E-AB63-E9799FFEB954}"/>
                  </a:ext>
                </a:extLst>
              </p:cNvPr>
              <p:cNvCxnSpPr/>
              <p:nvPr/>
            </p:nvCxnSpPr>
            <p:spPr>
              <a:xfrm>
                <a:off x="7389115" y="3334434"/>
                <a:ext cx="0" cy="2379229"/>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FB70A469-D7D4-C240-AA7D-B60EEBDD5B14}"/>
                  </a:ext>
                </a:extLst>
              </p:cNvPr>
              <p:cNvCxnSpPr>
                <a:cxnSpLocks/>
              </p:cNvCxnSpPr>
              <p:nvPr/>
            </p:nvCxnSpPr>
            <p:spPr>
              <a:xfrm>
                <a:off x="6598448" y="5205808"/>
                <a:ext cx="790667"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F0D42E7-31AB-A44F-AA9A-CD86B34614E7}"/>
                  </a:ext>
                </a:extLst>
              </p:cNvPr>
              <p:cNvSpPr txBox="1"/>
              <p:nvPr/>
            </p:nvSpPr>
            <p:spPr>
              <a:xfrm>
                <a:off x="6569076" y="4783013"/>
                <a:ext cx="925125" cy="369332"/>
              </a:xfrm>
              <a:prstGeom prst="rect">
                <a:avLst/>
              </a:prstGeom>
              <a:solidFill>
                <a:schemeClr val="bg1"/>
              </a:solidFill>
            </p:spPr>
            <p:txBody>
              <a:bodyPr wrap="none" rtlCol="0">
                <a:spAutoFit/>
              </a:bodyPr>
              <a:lstStyle/>
              <a:p>
                <a:r>
                  <a:rPr lang="en-US" dirty="0"/>
                  <a:t>“Pause”</a:t>
                </a:r>
              </a:p>
            </p:txBody>
          </p:sp>
        </p:grpSp>
        <p:cxnSp>
          <p:nvCxnSpPr>
            <p:cNvPr id="29" name="Straight Arrow Connector 28">
              <a:extLst>
                <a:ext uri="{FF2B5EF4-FFF2-40B4-BE49-F238E27FC236}">
                  <a16:creationId xmlns:a16="http://schemas.microsoft.com/office/drawing/2014/main" id="{E080BCEC-6A94-C843-AA93-EBC172EFAAD7}"/>
                </a:ext>
              </a:extLst>
            </p:cNvPr>
            <p:cNvCxnSpPr>
              <a:cxnSpLocks/>
            </p:cNvCxnSpPr>
            <p:nvPr/>
          </p:nvCxnSpPr>
          <p:spPr>
            <a:xfrm flipH="1" flipV="1">
              <a:off x="4685696" y="2186397"/>
              <a:ext cx="2096439" cy="2125143"/>
            </a:xfrm>
            <a:prstGeom prst="straightConnector1">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0" name="Rectangle 29">
              <a:extLst>
                <a:ext uri="{FF2B5EF4-FFF2-40B4-BE49-F238E27FC236}">
                  <a16:creationId xmlns:a16="http://schemas.microsoft.com/office/drawing/2014/main" id="{0F08E32E-E424-9E4B-B4EC-D60CB2A22DD9}"/>
                </a:ext>
              </a:extLst>
            </p:cNvPr>
            <p:cNvSpPr/>
            <p:nvPr/>
          </p:nvSpPr>
          <p:spPr>
            <a:xfrm>
              <a:off x="4548250" y="815699"/>
              <a:ext cx="363181" cy="12682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945B1C43-2E1F-6141-885D-5635C2F2C3C7}"/>
              </a:ext>
            </a:extLst>
          </p:cNvPr>
          <p:cNvSpPr txBox="1"/>
          <p:nvPr/>
        </p:nvSpPr>
        <p:spPr>
          <a:xfrm>
            <a:off x="1578524" y="19803"/>
            <a:ext cx="6459974" cy="646331"/>
          </a:xfrm>
          <a:prstGeom prst="rect">
            <a:avLst/>
          </a:prstGeom>
          <a:solidFill>
            <a:schemeClr val="bg1"/>
          </a:solidFill>
          <a:ln>
            <a:solidFill>
              <a:srgbClr val="FF0000"/>
            </a:solidFill>
          </a:ln>
        </p:spPr>
        <p:txBody>
          <a:bodyPr wrap="none" rtlCol="0">
            <a:spAutoFit/>
          </a:bodyPr>
          <a:lstStyle/>
          <a:p>
            <a:r>
              <a:rPr lang="en-US" sz="3600" dirty="0">
                <a:solidFill>
                  <a:srgbClr val="FF0000"/>
                </a:solidFill>
              </a:rPr>
              <a:t>FEBE Hind projections: from 1880</a:t>
            </a:r>
          </a:p>
        </p:txBody>
      </p:sp>
      <p:pic>
        <p:nvPicPr>
          <p:cNvPr id="2" name="Audio 1">
            <a:hlinkClick r:id="" action="ppaction://media"/>
            <a:extLst>
              <a:ext uri="{FF2B5EF4-FFF2-40B4-BE49-F238E27FC236}">
                <a16:creationId xmlns:a16="http://schemas.microsoft.com/office/drawing/2014/main" id="{B6DF7952-CA1C-184A-94C0-C23D164F323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237958239"/>
      </p:ext>
    </p:extLst>
  </p:cSld>
  <p:clrMapOvr>
    <a:masterClrMapping/>
  </p:clrMapOvr>
  <mc:AlternateContent xmlns:mc="http://schemas.openxmlformats.org/markup-compatibility/2006">
    <mc:Choice xmlns:p14="http://schemas.microsoft.com/office/powerpoint/2010/main" Requires="p14">
      <p:transition spd="slow" p14:dur="2000" advTm="82792"/>
    </mc:Choice>
    <mc:Fallback>
      <p:transition spd="slow" advTm="82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DCA35E-F570-7D4C-9830-7DE6F0A0DB59}"/>
              </a:ext>
            </a:extLst>
          </p:cNvPr>
          <p:cNvSpPr txBox="1"/>
          <p:nvPr/>
        </p:nvSpPr>
        <p:spPr>
          <a:xfrm>
            <a:off x="-212277" y="3972173"/>
            <a:ext cx="3086098" cy="338554"/>
          </a:xfrm>
          <a:prstGeom prst="rect">
            <a:avLst/>
          </a:prstGeom>
          <a:solidFill>
            <a:schemeClr val="bg1"/>
          </a:solidFill>
        </p:spPr>
        <p:txBody>
          <a:bodyPr wrap="square" rtlCol="0">
            <a:spAutoFit/>
          </a:bodyPr>
          <a:lstStyle/>
          <a:p>
            <a:endParaRPr lang="en-US" sz="1600" dirty="0"/>
          </a:p>
        </p:txBody>
      </p:sp>
      <p:sp>
        <p:nvSpPr>
          <p:cNvPr id="11" name="TextBox 10">
            <a:extLst>
              <a:ext uri="{FF2B5EF4-FFF2-40B4-BE49-F238E27FC236}">
                <a16:creationId xmlns:a16="http://schemas.microsoft.com/office/drawing/2014/main" id="{C38D474C-C612-ED47-83C9-D3DD6BC9ED1A}"/>
              </a:ext>
            </a:extLst>
          </p:cNvPr>
          <p:cNvSpPr txBox="1"/>
          <p:nvPr/>
        </p:nvSpPr>
        <p:spPr>
          <a:xfrm>
            <a:off x="6320498" y="6513922"/>
            <a:ext cx="2029273" cy="369332"/>
          </a:xfrm>
          <a:prstGeom prst="rect">
            <a:avLst/>
          </a:prstGeom>
          <a:noFill/>
        </p:spPr>
        <p:txBody>
          <a:bodyPr wrap="none" rtlCol="0">
            <a:spAutoFit/>
          </a:bodyPr>
          <a:lstStyle/>
          <a:p>
            <a:r>
              <a:rPr lang="en-US" dirty="0"/>
              <a:t>With Roman </a:t>
            </a:r>
            <a:r>
              <a:rPr lang="en-US" dirty="0" err="1"/>
              <a:t>Procyk</a:t>
            </a:r>
            <a:endParaRPr lang="en-US" dirty="0"/>
          </a:p>
        </p:txBody>
      </p:sp>
      <p:grpSp>
        <p:nvGrpSpPr>
          <p:cNvPr id="15" name="Group 14">
            <a:extLst>
              <a:ext uri="{FF2B5EF4-FFF2-40B4-BE49-F238E27FC236}">
                <a16:creationId xmlns:a16="http://schemas.microsoft.com/office/drawing/2014/main" id="{D2265104-07F2-4542-B281-D0269E1B13F9}"/>
              </a:ext>
            </a:extLst>
          </p:cNvPr>
          <p:cNvGrpSpPr/>
          <p:nvPr/>
        </p:nvGrpSpPr>
        <p:grpSpPr>
          <a:xfrm>
            <a:off x="424537" y="816429"/>
            <a:ext cx="8627539" cy="5566920"/>
            <a:chOff x="2736449" y="3291563"/>
            <a:chExt cx="5814036" cy="3091786"/>
          </a:xfrm>
        </p:grpSpPr>
        <p:pic>
          <p:nvPicPr>
            <p:cNvPr id="5" name="Content Placeholder 4">
              <a:extLst>
                <a:ext uri="{FF2B5EF4-FFF2-40B4-BE49-F238E27FC236}">
                  <a16:creationId xmlns:a16="http://schemas.microsoft.com/office/drawing/2014/main" id="{4280D12C-CB78-9A47-A5D4-6394442A68E7}"/>
                </a:ext>
              </a:extLst>
            </p:cNvPr>
            <p:cNvPicPr>
              <a:picLocks noChangeAspect="1"/>
            </p:cNvPicPr>
            <p:nvPr/>
          </p:nvPicPr>
          <p:blipFill>
            <a:blip r:embed="rId6"/>
            <a:stretch>
              <a:fillRect/>
            </a:stretch>
          </p:blipFill>
          <p:spPr>
            <a:xfrm>
              <a:off x="2736449" y="3291563"/>
              <a:ext cx="5453644" cy="3091786"/>
            </a:xfrm>
            <a:prstGeom prst="rect">
              <a:avLst/>
            </a:prstGeom>
          </p:spPr>
        </p:pic>
        <p:cxnSp>
          <p:nvCxnSpPr>
            <p:cNvPr id="21" name="Straight Arrow Connector 20">
              <a:extLst>
                <a:ext uri="{FF2B5EF4-FFF2-40B4-BE49-F238E27FC236}">
                  <a16:creationId xmlns:a16="http://schemas.microsoft.com/office/drawing/2014/main" id="{E3C9DAC9-C52C-0444-9BFC-FAAE3FD5A1F8}"/>
                </a:ext>
              </a:extLst>
            </p:cNvPr>
            <p:cNvCxnSpPr>
              <a:cxnSpLocks/>
            </p:cNvCxnSpPr>
            <p:nvPr/>
          </p:nvCxnSpPr>
          <p:spPr>
            <a:xfrm>
              <a:off x="7937009" y="4137375"/>
              <a:ext cx="0" cy="733053"/>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6FF05572-799D-6F4E-A8F0-CB0CE8B626FF}"/>
                </a:ext>
              </a:extLst>
            </p:cNvPr>
            <p:cNvSpPr txBox="1"/>
            <p:nvPr/>
          </p:nvSpPr>
          <p:spPr>
            <a:xfrm>
              <a:off x="7885438" y="4309680"/>
              <a:ext cx="665047" cy="410243"/>
            </a:xfrm>
            <a:prstGeom prst="rect">
              <a:avLst/>
            </a:prstGeom>
            <a:noFill/>
          </p:spPr>
          <p:txBody>
            <a:bodyPr wrap="none" rtlCol="0">
              <a:spAutoFit/>
            </a:bodyPr>
            <a:lstStyle/>
            <a:p>
              <a:pPr algn="ctr"/>
              <a:r>
                <a:rPr lang="en-US" sz="1400" dirty="0">
                  <a:solidFill>
                    <a:srgbClr val="0070C0"/>
                  </a:solidFill>
                </a:rPr>
                <a:t>FEBE</a:t>
              </a:r>
            </a:p>
            <a:p>
              <a:pPr algn="ctr"/>
              <a:r>
                <a:rPr lang="en-US" sz="1400" dirty="0">
                  <a:solidFill>
                    <a:srgbClr val="0070C0"/>
                  </a:solidFill>
                </a:rPr>
                <a:t>90%</a:t>
              </a:r>
            </a:p>
            <a:p>
              <a:pPr algn="ctr"/>
              <a:r>
                <a:rPr lang="en-US" sz="1400" dirty="0">
                  <a:solidFill>
                    <a:srgbClr val="0070C0"/>
                  </a:solidFill>
                </a:rPr>
                <a:t>confidence</a:t>
              </a:r>
            </a:p>
          </p:txBody>
        </p:sp>
      </p:grpSp>
      <p:sp>
        <p:nvSpPr>
          <p:cNvPr id="12" name="TextBox 11">
            <a:extLst>
              <a:ext uri="{FF2B5EF4-FFF2-40B4-BE49-F238E27FC236}">
                <a16:creationId xmlns:a16="http://schemas.microsoft.com/office/drawing/2014/main" id="{23B99D54-FA75-5A4F-9120-532DD56DEAEA}"/>
              </a:ext>
            </a:extLst>
          </p:cNvPr>
          <p:cNvSpPr txBox="1"/>
          <p:nvPr/>
        </p:nvSpPr>
        <p:spPr>
          <a:xfrm>
            <a:off x="1154147" y="6435070"/>
            <a:ext cx="3410485" cy="523220"/>
          </a:xfrm>
          <a:prstGeom prst="rect">
            <a:avLst/>
          </a:prstGeom>
          <a:noFill/>
        </p:spPr>
        <p:txBody>
          <a:bodyPr wrap="none" rtlCol="0">
            <a:spAutoFit/>
          </a:bodyPr>
          <a:lstStyle/>
          <a:p>
            <a:r>
              <a:rPr lang="en-US" sz="2800" dirty="0">
                <a:solidFill>
                  <a:srgbClr val="FF0000"/>
                </a:solidFill>
              </a:rPr>
              <a:t>….Lower uncertainties</a:t>
            </a:r>
          </a:p>
        </p:txBody>
      </p:sp>
      <p:sp>
        <p:nvSpPr>
          <p:cNvPr id="20" name="Rectangle 19">
            <a:extLst>
              <a:ext uri="{FF2B5EF4-FFF2-40B4-BE49-F238E27FC236}">
                <a16:creationId xmlns:a16="http://schemas.microsoft.com/office/drawing/2014/main" id="{18AE2257-9FC0-D348-9951-D584687EF458}"/>
              </a:ext>
            </a:extLst>
          </p:cNvPr>
          <p:cNvSpPr/>
          <p:nvPr/>
        </p:nvSpPr>
        <p:spPr>
          <a:xfrm>
            <a:off x="1102761" y="1239602"/>
            <a:ext cx="4027171" cy="954107"/>
          </a:xfrm>
          <a:prstGeom prst="rect">
            <a:avLst/>
          </a:prstGeom>
          <a:solidFill>
            <a:schemeClr val="bg1"/>
          </a:solidFill>
        </p:spPr>
        <p:txBody>
          <a:bodyPr wrap="square">
            <a:spAutoFit/>
          </a:bodyPr>
          <a:lstStyle/>
          <a:p>
            <a:pPr algn="ctr"/>
            <a:r>
              <a:rPr lang="en-US" sz="2800" dirty="0">
                <a:solidFill>
                  <a:srgbClr val="FF0000"/>
                </a:solidFill>
              </a:rPr>
              <a:t>Moderate mitigation scenario (RCP 4.5)</a:t>
            </a:r>
          </a:p>
        </p:txBody>
      </p:sp>
      <p:sp>
        <p:nvSpPr>
          <p:cNvPr id="27" name="TextBox 1">
            <a:extLst>
              <a:ext uri="{FF2B5EF4-FFF2-40B4-BE49-F238E27FC236}">
                <a16:creationId xmlns:a16="http://schemas.microsoft.com/office/drawing/2014/main" id="{C6D8E57C-6009-A24C-B0DE-6C7BA5E2FA74}"/>
              </a:ext>
            </a:extLst>
          </p:cNvPr>
          <p:cNvSpPr txBox="1">
            <a:spLocks noChangeArrowheads="1"/>
          </p:cNvSpPr>
          <p:nvPr/>
        </p:nvSpPr>
        <p:spPr bwMode="auto">
          <a:xfrm>
            <a:off x="2080886" y="164023"/>
            <a:ext cx="5204117" cy="646331"/>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dirty="0">
                <a:solidFill>
                  <a:srgbClr val="FF0000"/>
                </a:solidFill>
              </a:rPr>
              <a:t>FEBE versus CMIP5 models</a:t>
            </a:r>
          </a:p>
        </p:txBody>
      </p:sp>
      <p:grpSp>
        <p:nvGrpSpPr>
          <p:cNvPr id="18" name="Group 17">
            <a:extLst>
              <a:ext uri="{FF2B5EF4-FFF2-40B4-BE49-F238E27FC236}">
                <a16:creationId xmlns:a16="http://schemas.microsoft.com/office/drawing/2014/main" id="{60DC690B-2C45-414D-997F-FB16FDBD3EBD}"/>
              </a:ext>
            </a:extLst>
          </p:cNvPr>
          <p:cNvGrpSpPr/>
          <p:nvPr/>
        </p:nvGrpSpPr>
        <p:grpSpPr>
          <a:xfrm>
            <a:off x="8030816" y="1098235"/>
            <a:ext cx="976884" cy="2330765"/>
            <a:chOff x="7756637" y="-56909"/>
            <a:chExt cx="976884" cy="2330765"/>
          </a:xfrm>
        </p:grpSpPr>
        <p:sp>
          <p:nvSpPr>
            <p:cNvPr id="6" name="TextBox 5">
              <a:extLst>
                <a:ext uri="{FF2B5EF4-FFF2-40B4-BE49-F238E27FC236}">
                  <a16:creationId xmlns:a16="http://schemas.microsoft.com/office/drawing/2014/main" id="{A3A34E73-B68C-5443-A739-3B1B8D654A5B}"/>
                </a:ext>
              </a:extLst>
            </p:cNvPr>
            <p:cNvSpPr txBox="1"/>
            <p:nvPr/>
          </p:nvSpPr>
          <p:spPr>
            <a:xfrm>
              <a:off x="7794162" y="498312"/>
              <a:ext cx="798617" cy="646331"/>
            </a:xfrm>
            <a:prstGeom prst="rect">
              <a:avLst/>
            </a:prstGeom>
            <a:noFill/>
          </p:spPr>
          <p:txBody>
            <a:bodyPr wrap="none" rtlCol="0">
              <a:spAutoFit/>
            </a:bodyPr>
            <a:lstStyle/>
            <a:p>
              <a:r>
                <a:rPr lang="en-US" dirty="0"/>
                <a:t>CMIP5</a:t>
              </a:r>
            </a:p>
            <a:p>
              <a:r>
                <a:rPr lang="en-US" dirty="0"/>
                <a:t>MME</a:t>
              </a:r>
            </a:p>
          </p:txBody>
        </p:sp>
        <p:cxnSp>
          <p:nvCxnSpPr>
            <p:cNvPr id="8" name="Straight Arrow Connector 7">
              <a:extLst>
                <a:ext uri="{FF2B5EF4-FFF2-40B4-BE49-F238E27FC236}">
                  <a16:creationId xmlns:a16="http://schemas.microsoft.com/office/drawing/2014/main" id="{D531624B-026A-0246-8CD5-012DCB42C5FA}"/>
                </a:ext>
              </a:extLst>
            </p:cNvPr>
            <p:cNvCxnSpPr>
              <a:cxnSpLocks/>
            </p:cNvCxnSpPr>
            <p:nvPr/>
          </p:nvCxnSpPr>
          <p:spPr>
            <a:xfrm>
              <a:off x="7756637" y="210207"/>
              <a:ext cx="0" cy="2063649"/>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ADDDB123-2F09-3147-B5A1-D7B23513189A}"/>
                </a:ext>
              </a:extLst>
            </p:cNvPr>
            <p:cNvSpPr txBox="1"/>
            <p:nvPr/>
          </p:nvSpPr>
          <p:spPr>
            <a:xfrm>
              <a:off x="7861744" y="-56909"/>
              <a:ext cx="871777" cy="461665"/>
            </a:xfrm>
            <a:prstGeom prst="rect">
              <a:avLst/>
            </a:prstGeom>
            <a:noFill/>
          </p:spPr>
          <p:txBody>
            <a:bodyPr wrap="none" rtlCol="0">
              <a:spAutoFit/>
            </a:bodyPr>
            <a:lstStyle/>
            <a:p>
              <a:r>
                <a:rPr lang="en-US" sz="1200" dirty="0"/>
                <a:t>90%</a:t>
              </a:r>
            </a:p>
            <a:p>
              <a:r>
                <a:rPr lang="en-US" sz="1200" dirty="0"/>
                <a:t>confidence</a:t>
              </a:r>
            </a:p>
          </p:txBody>
        </p:sp>
      </p:grpSp>
      <p:grpSp>
        <p:nvGrpSpPr>
          <p:cNvPr id="2" name="Group 1">
            <a:extLst>
              <a:ext uri="{FF2B5EF4-FFF2-40B4-BE49-F238E27FC236}">
                <a16:creationId xmlns:a16="http://schemas.microsoft.com/office/drawing/2014/main" id="{E675A6D5-0B19-E347-A62D-644B23E0B8C4}"/>
              </a:ext>
            </a:extLst>
          </p:cNvPr>
          <p:cNvGrpSpPr/>
          <p:nvPr/>
        </p:nvGrpSpPr>
        <p:grpSpPr>
          <a:xfrm>
            <a:off x="698229" y="816429"/>
            <a:ext cx="7018492" cy="5184322"/>
            <a:chOff x="698229" y="816429"/>
            <a:chExt cx="7018492" cy="5184322"/>
          </a:xfrm>
        </p:grpSpPr>
        <p:cxnSp>
          <p:nvCxnSpPr>
            <p:cNvPr id="29" name="Straight Connector 28">
              <a:extLst>
                <a:ext uri="{FF2B5EF4-FFF2-40B4-BE49-F238E27FC236}">
                  <a16:creationId xmlns:a16="http://schemas.microsoft.com/office/drawing/2014/main" id="{EE34D68A-B63E-6842-9670-3362B8525C07}"/>
                </a:ext>
              </a:extLst>
            </p:cNvPr>
            <p:cNvCxnSpPr/>
            <p:nvPr/>
          </p:nvCxnSpPr>
          <p:spPr>
            <a:xfrm>
              <a:off x="698229" y="3771581"/>
              <a:ext cx="7018492" cy="0"/>
            </a:xfrm>
            <a:prstGeom prst="line">
              <a:avLst/>
            </a:prstGeom>
            <a:ln w="127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3" name="Shape 307">
              <a:extLst>
                <a:ext uri="{FF2B5EF4-FFF2-40B4-BE49-F238E27FC236}">
                  <a16:creationId xmlns:a16="http://schemas.microsoft.com/office/drawing/2014/main" id="{FC1CDC74-5D80-B94F-B6E0-66C3B0557C7A}"/>
                </a:ext>
              </a:extLst>
            </p:cNvPr>
            <p:cNvCxnSpPr/>
            <p:nvPr/>
          </p:nvCxnSpPr>
          <p:spPr>
            <a:xfrm flipH="1">
              <a:off x="5533408" y="2569820"/>
              <a:ext cx="25400" cy="3416300"/>
            </a:xfrm>
            <a:prstGeom prst="straightConnector1">
              <a:avLst/>
            </a:prstGeom>
            <a:noFill/>
            <a:ln w="9525" cap="flat" cmpd="sng">
              <a:solidFill>
                <a:srgbClr val="000000"/>
              </a:solidFill>
              <a:prstDash val="dash"/>
              <a:round/>
              <a:headEnd type="none" w="med" len="med"/>
              <a:tailEnd type="none" w="med" len="med"/>
            </a:ln>
            <a:effectLst>
              <a:outerShdw blurRad="39999" dist="20000" dir="5400000" rotWithShape="0">
                <a:srgbClr val="000000">
                  <a:alpha val="37647"/>
                </a:srgbClr>
              </a:outerShdw>
            </a:effectLst>
          </p:spPr>
        </p:cxnSp>
        <p:cxnSp>
          <p:nvCxnSpPr>
            <p:cNvPr id="37" name="Shape 311">
              <a:extLst>
                <a:ext uri="{FF2B5EF4-FFF2-40B4-BE49-F238E27FC236}">
                  <a16:creationId xmlns:a16="http://schemas.microsoft.com/office/drawing/2014/main" id="{467788E3-AD09-9C45-B7A4-62B19E137D73}"/>
                </a:ext>
              </a:extLst>
            </p:cNvPr>
            <p:cNvCxnSpPr/>
            <p:nvPr/>
          </p:nvCxnSpPr>
          <p:spPr>
            <a:xfrm flipH="1">
              <a:off x="5863610" y="2584451"/>
              <a:ext cx="23812" cy="3416300"/>
            </a:xfrm>
            <a:prstGeom prst="straightConnector1">
              <a:avLst/>
            </a:prstGeom>
            <a:noFill/>
            <a:ln w="9525" cap="flat" cmpd="sng">
              <a:solidFill>
                <a:schemeClr val="tx1"/>
              </a:solidFill>
              <a:prstDash val="solid"/>
              <a:round/>
              <a:headEnd type="none" w="med" len="med"/>
              <a:tailEnd type="none" w="med" len="med"/>
            </a:ln>
            <a:effectLst>
              <a:outerShdw blurRad="39999" dist="20000" dir="5400000" rotWithShape="0">
                <a:srgbClr val="000000">
                  <a:alpha val="37647"/>
                </a:srgbClr>
              </a:outerShdw>
            </a:effectLst>
          </p:spPr>
        </p:cxnSp>
        <p:sp>
          <p:nvSpPr>
            <p:cNvPr id="39" name="Shape 312">
              <a:extLst>
                <a:ext uri="{FF2B5EF4-FFF2-40B4-BE49-F238E27FC236}">
                  <a16:creationId xmlns:a16="http://schemas.microsoft.com/office/drawing/2014/main" id="{4D7B5C6D-7BB5-0E45-9636-A81CCE9F4BB6}"/>
                </a:ext>
              </a:extLst>
            </p:cNvPr>
            <p:cNvSpPr txBox="1">
              <a:spLocks noChangeArrowheads="1"/>
            </p:cNvSpPr>
            <p:nvPr/>
          </p:nvSpPr>
          <p:spPr bwMode="auto">
            <a:xfrm rot="16200000">
              <a:off x="4920585" y="1663737"/>
              <a:ext cx="1865425" cy="306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SzPct val="25000"/>
              </a:pPr>
              <a:r>
                <a:rPr lang="en-US" sz="1600" dirty="0">
                  <a:solidFill>
                    <a:srgbClr val="000000"/>
                  </a:solidFill>
                  <a:cs typeface="Calibri" charset="0"/>
                  <a:sym typeface="Calibri" charset="0"/>
                </a:rPr>
                <a:t>FEBE 1.5</a:t>
              </a:r>
              <a:r>
                <a:rPr lang="en-US" sz="1600" baseline="30000" dirty="0">
                  <a:solidFill>
                    <a:srgbClr val="000000"/>
                  </a:solidFill>
                  <a:cs typeface="Calibri" charset="0"/>
                  <a:sym typeface="Calibri" charset="0"/>
                </a:rPr>
                <a:t>o</a:t>
              </a:r>
              <a:r>
                <a:rPr lang="en-US" sz="1600" dirty="0">
                  <a:solidFill>
                    <a:srgbClr val="000000"/>
                  </a:solidFill>
                  <a:cs typeface="Calibri" charset="0"/>
                  <a:sym typeface="Calibri" charset="0"/>
                </a:rPr>
                <a:t>C</a:t>
              </a:r>
            </a:p>
          </p:txBody>
        </p:sp>
        <p:sp>
          <p:nvSpPr>
            <p:cNvPr id="40" name="Shape 312">
              <a:extLst>
                <a:ext uri="{FF2B5EF4-FFF2-40B4-BE49-F238E27FC236}">
                  <a16:creationId xmlns:a16="http://schemas.microsoft.com/office/drawing/2014/main" id="{380CE6FA-94E5-5F48-B4EB-F3B2F312B2A2}"/>
                </a:ext>
              </a:extLst>
            </p:cNvPr>
            <p:cNvSpPr txBox="1">
              <a:spLocks noChangeArrowheads="1"/>
            </p:cNvSpPr>
            <p:nvPr/>
          </p:nvSpPr>
          <p:spPr bwMode="auto">
            <a:xfrm rot="16200000">
              <a:off x="4319124" y="1867497"/>
              <a:ext cx="2427946" cy="32580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5" tIns="45700" rIns="91425" bIns="4570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SzPct val="25000"/>
              </a:pPr>
              <a:r>
                <a:rPr lang="en-US" sz="1600" dirty="0">
                  <a:solidFill>
                    <a:srgbClr val="000000"/>
                  </a:solidFill>
                  <a:cs typeface="Calibri" charset="0"/>
                  <a:sym typeface="Calibri" charset="0"/>
                </a:rPr>
                <a:t>CMIP5 MME 1.5</a:t>
              </a:r>
              <a:r>
                <a:rPr lang="en-US" sz="1600" baseline="30000" dirty="0">
                  <a:solidFill>
                    <a:srgbClr val="000000"/>
                  </a:solidFill>
                  <a:cs typeface="Calibri" charset="0"/>
                  <a:sym typeface="Calibri" charset="0"/>
                </a:rPr>
                <a:t>o</a:t>
              </a:r>
              <a:r>
                <a:rPr lang="en-US" sz="1600" dirty="0">
                  <a:solidFill>
                    <a:srgbClr val="000000"/>
                  </a:solidFill>
                  <a:cs typeface="Calibri" charset="0"/>
                  <a:sym typeface="Calibri" charset="0"/>
                </a:rPr>
                <a:t>C</a:t>
              </a:r>
            </a:p>
          </p:txBody>
        </p:sp>
        <p:sp>
          <p:nvSpPr>
            <p:cNvPr id="41" name="TextBox 40">
              <a:extLst>
                <a:ext uri="{FF2B5EF4-FFF2-40B4-BE49-F238E27FC236}">
                  <a16:creationId xmlns:a16="http://schemas.microsoft.com/office/drawing/2014/main" id="{E690E0CE-E314-194D-B018-50DC4593B2D2}"/>
                </a:ext>
              </a:extLst>
            </p:cNvPr>
            <p:cNvSpPr txBox="1"/>
            <p:nvPr/>
          </p:nvSpPr>
          <p:spPr>
            <a:xfrm>
              <a:off x="5105150" y="4846328"/>
              <a:ext cx="1817380" cy="461665"/>
            </a:xfrm>
            <a:prstGeom prst="rect">
              <a:avLst/>
            </a:prstGeom>
            <a:solidFill>
              <a:schemeClr val="bg1"/>
            </a:solidFill>
          </p:spPr>
          <p:txBody>
            <a:bodyPr wrap="square" rtlCol="0">
              <a:spAutoFit/>
            </a:bodyPr>
            <a:lstStyle/>
            <a:p>
              <a:r>
                <a:rPr lang="en-US" sz="1200" dirty="0">
                  <a:solidFill>
                    <a:srgbClr val="FF0000"/>
                  </a:solidFill>
                </a:rPr>
                <a:t>10 year delay in crossing 1.5C threshold</a:t>
              </a:r>
            </a:p>
          </p:txBody>
        </p:sp>
        <p:cxnSp>
          <p:nvCxnSpPr>
            <p:cNvPr id="42" name="Straight Arrow Connector 41">
              <a:extLst>
                <a:ext uri="{FF2B5EF4-FFF2-40B4-BE49-F238E27FC236}">
                  <a16:creationId xmlns:a16="http://schemas.microsoft.com/office/drawing/2014/main" id="{6F13B405-03A3-6D46-A1D9-F88D685E1799}"/>
                </a:ext>
              </a:extLst>
            </p:cNvPr>
            <p:cNvCxnSpPr>
              <a:cxnSpLocks/>
            </p:cNvCxnSpPr>
            <p:nvPr/>
          </p:nvCxnSpPr>
          <p:spPr>
            <a:xfrm>
              <a:off x="5558808" y="5411858"/>
              <a:ext cx="316708"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grpSp>
      <p:pic>
        <p:nvPicPr>
          <p:cNvPr id="3" name="Audio 2">
            <a:hlinkClick r:id="" action="ppaction://media"/>
            <a:extLst>
              <a:ext uri="{FF2B5EF4-FFF2-40B4-BE49-F238E27FC236}">
                <a16:creationId xmlns:a16="http://schemas.microsoft.com/office/drawing/2014/main" id="{94BBC0E0-1266-6443-942A-CF713C1E577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93108728"/>
      </p:ext>
    </p:extLst>
  </p:cSld>
  <p:clrMapOvr>
    <a:masterClrMapping/>
  </p:clrMapOvr>
  <mc:AlternateContent xmlns:mc="http://schemas.openxmlformats.org/markup-compatibility/2006">
    <mc:Choice xmlns:p14="http://schemas.microsoft.com/office/powerpoint/2010/main" Requires="p14">
      <p:transition spd="slow" p14:dur="2000" advTm="96292"/>
    </mc:Choice>
    <mc:Fallback>
      <p:transition spd="slow" advTm="9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71130" y="1013099"/>
            <a:ext cx="8672871" cy="5089871"/>
          </a:xfrm>
          <a:prstGeom prst="rect">
            <a:avLst/>
          </a:prstGeom>
        </p:spPr>
      </p:pic>
      <p:sp>
        <p:nvSpPr>
          <p:cNvPr id="23" name="TextBox 22"/>
          <p:cNvSpPr txBox="1"/>
          <p:nvPr/>
        </p:nvSpPr>
        <p:spPr>
          <a:xfrm>
            <a:off x="4975715" y="1890909"/>
            <a:ext cx="1247240" cy="1077218"/>
          </a:xfrm>
          <a:prstGeom prst="rect">
            <a:avLst/>
          </a:prstGeom>
          <a:solidFill>
            <a:srgbClr val="FFFFFF"/>
          </a:solidFill>
        </p:spPr>
        <p:txBody>
          <a:bodyPr wrap="square" rtlCol="0">
            <a:spAutoFit/>
          </a:bodyPr>
          <a:lstStyle/>
          <a:p>
            <a:r>
              <a:rPr lang="en-US" sz="1600" dirty="0"/>
              <a:t>Mean of 32 GCMs (numerical integration)</a:t>
            </a:r>
          </a:p>
        </p:txBody>
      </p:sp>
      <p:cxnSp>
        <p:nvCxnSpPr>
          <p:cNvPr id="24" name="Straight Arrow Connector 23"/>
          <p:cNvCxnSpPr/>
          <p:nvPr/>
        </p:nvCxnSpPr>
        <p:spPr>
          <a:xfrm>
            <a:off x="6011776" y="2486766"/>
            <a:ext cx="539317" cy="22162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778839" y="951779"/>
            <a:ext cx="4323820" cy="338554"/>
          </a:xfrm>
          <a:prstGeom prst="rect">
            <a:avLst/>
          </a:prstGeom>
          <a:solidFill>
            <a:srgbClr val="FFFFFF"/>
          </a:solidFill>
        </p:spPr>
        <p:txBody>
          <a:bodyPr wrap="none" rtlCol="0">
            <a:spAutoFit/>
          </a:bodyPr>
          <a:lstStyle/>
          <a:p>
            <a:r>
              <a:rPr lang="en-US" sz="1600" dirty="0">
                <a:solidFill>
                  <a:srgbClr val="FF6600"/>
                </a:solidFill>
              </a:rPr>
              <a:t>Projection of the Mean of the GCM’s using scaling</a:t>
            </a:r>
          </a:p>
        </p:txBody>
      </p:sp>
      <p:cxnSp>
        <p:nvCxnSpPr>
          <p:cNvPr id="26" name="Straight Arrow Connector 25"/>
          <p:cNvCxnSpPr/>
          <p:nvPr/>
        </p:nvCxnSpPr>
        <p:spPr>
          <a:xfrm>
            <a:off x="7569004" y="1253353"/>
            <a:ext cx="249313" cy="28021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684201" y="3406114"/>
            <a:ext cx="1637347" cy="830997"/>
          </a:xfrm>
          <a:prstGeom prst="rect">
            <a:avLst/>
          </a:prstGeom>
          <a:solidFill>
            <a:srgbClr val="FFFFFF"/>
          </a:solidFill>
        </p:spPr>
        <p:txBody>
          <a:bodyPr wrap="square" rtlCol="0">
            <a:spAutoFit/>
          </a:bodyPr>
          <a:lstStyle/>
          <a:p>
            <a:r>
              <a:rPr lang="en-US" sz="1600" dirty="0">
                <a:solidFill>
                  <a:srgbClr val="FF0000"/>
                </a:solidFill>
              </a:rPr>
              <a:t>Projection of historical data using scaling</a:t>
            </a:r>
          </a:p>
        </p:txBody>
      </p:sp>
      <p:cxnSp>
        <p:nvCxnSpPr>
          <p:cNvPr id="28" name="Straight Arrow Connector 27"/>
          <p:cNvCxnSpPr/>
          <p:nvPr/>
        </p:nvCxnSpPr>
        <p:spPr>
          <a:xfrm flipH="1" flipV="1">
            <a:off x="6858557" y="2663230"/>
            <a:ext cx="194881" cy="6539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7622221" y="2383648"/>
            <a:ext cx="808973" cy="369332"/>
          </a:xfrm>
          <a:prstGeom prst="rect">
            <a:avLst/>
          </a:prstGeom>
          <a:noFill/>
        </p:spPr>
        <p:txBody>
          <a:bodyPr wrap="none" rtlCol="0">
            <a:spAutoFit/>
          </a:bodyPr>
          <a:lstStyle/>
          <a:p>
            <a:r>
              <a:rPr lang="en-US" dirty="0">
                <a:solidFill>
                  <a:srgbClr val="660066"/>
                </a:solidFill>
              </a:rPr>
              <a:t>Hybrid</a:t>
            </a:r>
          </a:p>
        </p:txBody>
      </p:sp>
      <p:cxnSp>
        <p:nvCxnSpPr>
          <p:cNvPr id="30" name="Straight Arrow Connector 29"/>
          <p:cNvCxnSpPr/>
          <p:nvPr/>
        </p:nvCxnSpPr>
        <p:spPr>
          <a:xfrm flipH="1" flipV="1">
            <a:off x="7693867" y="2139984"/>
            <a:ext cx="164995" cy="265652"/>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918701" y="723367"/>
            <a:ext cx="3207417" cy="19716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rot="16200000">
            <a:off x="-2397205" y="2774855"/>
            <a:ext cx="5089517" cy="369332"/>
          </a:xfrm>
          <a:prstGeom prst="rect">
            <a:avLst/>
          </a:prstGeom>
          <a:noFill/>
        </p:spPr>
        <p:txBody>
          <a:bodyPr wrap="none" rtlCol="0">
            <a:spAutoFit/>
          </a:bodyPr>
          <a:lstStyle/>
          <a:p>
            <a:r>
              <a:rPr lang="en-US" dirty="0"/>
              <a:t>Temperature with respect to 1880-1900 average (</a:t>
            </a:r>
            <a:r>
              <a:rPr lang="en-US" baseline="30000" dirty="0" err="1"/>
              <a:t>o</a:t>
            </a:r>
            <a:r>
              <a:rPr lang="en-US" dirty="0" err="1"/>
              <a:t>C</a:t>
            </a:r>
            <a:r>
              <a:rPr lang="en-US" dirty="0"/>
              <a:t>)</a:t>
            </a:r>
          </a:p>
        </p:txBody>
      </p:sp>
      <p:sp>
        <p:nvSpPr>
          <p:cNvPr id="33" name="TextBox 32"/>
          <p:cNvSpPr txBox="1"/>
          <p:nvPr/>
        </p:nvSpPr>
        <p:spPr>
          <a:xfrm>
            <a:off x="1560421" y="1114916"/>
            <a:ext cx="1447031" cy="584776"/>
          </a:xfrm>
          <a:prstGeom prst="rect">
            <a:avLst/>
          </a:prstGeom>
          <a:noFill/>
        </p:spPr>
        <p:txBody>
          <a:bodyPr wrap="none" rtlCol="0">
            <a:spAutoFit/>
          </a:bodyPr>
          <a:lstStyle/>
          <a:p>
            <a:r>
              <a:rPr lang="en-US" sz="3200" dirty="0">
                <a:solidFill>
                  <a:srgbClr val="FF0000"/>
                </a:solidFill>
              </a:rPr>
              <a:t>RCP 4.5</a:t>
            </a:r>
          </a:p>
        </p:txBody>
      </p:sp>
      <p:cxnSp>
        <p:nvCxnSpPr>
          <p:cNvPr id="34" name="Straight Connector 33"/>
          <p:cNvCxnSpPr/>
          <p:nvPr/>
        </p:nvCxnSpPr>
        <p:spPr>
          <a:xfrm>
            <a:off x="5829255" y="3149606"/>
            <a:ext cx="0" cy="3571063"/>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3541524" y="5924284"/>
            <a:ext cx="1319893" cy="461665"/>
          </a:xfrm>
          <a:prstGeom prst="rect">
            <a:avLst/>
          </a:prstGeom>
          <a:solidFill>
            <a:srgbClr val="FFFFFF"/>
          </a:solidFill>
        </p:spPr>
        <p:txBody>
          <a:bodyPr wrap="none" rtlCol="0">
            <a:spAutoFit/>
          </a:bodyPr>
          <a:lstStyle/>
          <a:p>
            <a:r>
              <a:rPr lang="en-US" sz="2400" dirty="0"/>
              <a:t>historical</a:t>
            </a:r>
          </a:p>
        </p:txBody>
      </p:sp>
      <p:sp>
        <p:nvSpPr>
          <p:cNvPr id="36" name="TextBox 35"/>
          <p:cNvSpPr txBox="1"/>
          <p:nvPr/>
        </p:nvSpPr>
        <p:spPr>
          <a:xfrm>
            <a:off x="6684202" y="5900177"/>
            <a:ext cx="1583787" cy="461665"/>
          </a:xfrm>
          <a:prstGeom prst="rect">
            <a:avLst/>
          </a:prstGeom>
          <a:solidFill>
            <a:srgbClr val="FFFFFF"/>
          </a:solidFill>
        </p:spPr>
        <p:txBody>
          <a:bodyPr wrap="none" rtlCol="0">
            <a:spAutoFit/>
          </a:bodyPr>
          <a:lstStyle/>
          <a:p>
            <a:r>
              <a:rPr lang="en-US" sz="2400" dirty="0"/>
              <a:t>projections</a:t>
            </a:r>
          </a:p>
        </p:txBody>
      </p:sp>
      <p:sp>
        <p:nvSpPr>
          <p:cNvPr id="2" name="TextBox 1"/>
          <p:cNvSpPr txBox="1"/>
          <p:nvPr/>
        </p:nvSpPr>
        <p:spPr>
          <a:xfrm>
            <a:off x="982193" y="58992"/>
            <a:ext cx="7858861" cy="954107"/>
          </a:xfrm>
          <a:prstGeom prst="rect">
            <a:avLst/>
          </a:prstGeom>
          <a:noFill/>
          <a:ln>
            <a:solidFill>
              <a:srgbClr val="FF0000"/>
            </a:solidFill>
          </a:ln>
        </p:spPr>
        <p:txBody>
          <a:bodyPr wrap="square" rtlCol="0">
            <a:spAutoFit/>
          </a:bodyPr>
          <a:lstStyle/>
          <a:p>
            <a:pPr algn="ctr"/>
            <a:r>
              <a:rPr lang="en-US" sz="2800" dirty="0">
                <a:solidFill>
                  <a:srgbClr val="FF0000"/>
                </a:solidFill>
              </a:rPr>
              <a:t>Validation: the historical method reproduces the past and predicts the GCMs</a:t>
            </a:r>
          </a:p>
        </p:txBody>
      </p:sp>
      <p:sp>
        <p:nvSpPr>
          <p:cNvPr id="3" name="TextBox 2"/>
          <p:cNvSpPr txBox="1"/>
          <p:nvPr/>
        </p:nvSpPr>
        <p:spPr>
          <a:xfrm>
            <a:off x="0" y="6093692"/>
            <a:ext cx="3632080" cy="738664"/>
          </a:xfrm>
          <a:prstGeom prst="rect">
            <a:avLst/>
          </a:prstGeom>
          <a:solidFill>
            <a:srgbClr val="FFFFFF"/>
          </a:solidFill>
        </p:spPr>
        <p:txBody>
          <a:bodyPr wrap="square" rtlCol="0">
            <a:spAutoFit/>
          </a:bodyPr>
          <a:lstStyle/>
          <a:p>
            <a:r>
              <a:rPr lang="en-US" sz="1400" dirty="0"/>
              <a:t>Conclusion: GCMs (nearly) linearly project the past</a:t>
            </a:r>
            <a:r>
              <a:rPr lang="mr-IN" sz="1400" dirty="0"/>
              <a:t>…</a:t>
            </a:r>
            <a:r>
              <a:rPr lang="en-US" sz="1400" dirty="0"/>
              <a:t> but their climates are unrealistic.  Better to project the observations</a:t>
            </a:r>
          </a:p>
        </p:txBody>
      </p:sp>
      <p:sp>
        <p:nvSpPr>
          <p:cNvPr id="19" name="TextBox 18"/>
          <p:cNvSpPr txBox="1"/>
          <p:nvPr/>
        </p:nvSpPr>
        <p:spPr>
          <a:xfrm>
            <a:off x="8135214" y="6379274"/>
            <a:ext cx="1032655" cy="415498"/>
          </a:xfrm>
          <a:prstGeom prst="rect">
            <a:avLst/>
          </a:prstGeom>
          <a:noFill/>
        </p:spPr>
        <p:txBody>
          <a:bodyPr wrap="none" rtlCol="0">
            <a:spAutoFit/>
          </a:bodyPr>
          <a:lstStyle/>
          <a:p>
            <a:r>
              <a:rPr lang="en-US" sz="1050" dirty="0"/>
              <a:t>With R. Hébert,</a:t>
            </a:r>
          </a:p>
          <a:p>
            <a:r>
              <a:rPr lang="en-US" sz="1050" dirty="0"/>
              <a:t>B. Tremblay</a:t>
            </a:r>
          </a:p>
        </p:txBody>
      </p:sp>
      <p:pic>
        <p:nvPicPr>
          <p:cNvPr id="5" name="Audio 4">
            <a:hlinkClick r:id="" action="ppaction://media"/>
            <a:extLst>
              <a:ext uri="{FF2B5EF4-FFF2-40B4-BE49-F238E27FC236}">
                <a16:creationId xmlns:a16="http://schemas.microsoft.com/office/drawing/2014/main" id="{BC125208-DE4C-624E-AC71-4008855F80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91234104"/>
      </p:ext>
    </p:extLst>
  </p:cSld>
  <p:clrMapOvr>
    <a:masterClrMapping/>
  </p:clrMapOvr>
  <mc:AlternateContent xmlns:mc="http://schemas.openxmlformats.org/markup-compatibility/2006">
    <mc:Choice xmlns:p14="http://schemas.microsoft.com/office/powerpoint/2010/main" Requires="p14">
      <p:transition spd="slow" p14:dur="2000" advTm="129982"/>
    </mc:Choice>
    <mc:Fallback>
      <p:transition spd="slow" advTm="129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p:cNvSpPr>
            <a:spLocks noGrp="1"/>
          </p:cNvSpPr>
          <p:nvPr>
            <p:ph type="title"/>
          </p:nvPr>
        </p:nvSpPr>
        <p:spPr>
          <a:xfrm>
            <a:off x="646054" y="274639"/>
            <a:ext cx="7748647" cy="1143000"/>
          </a:xfrm>
          <a:ln>
            <a:solidFill>
              <a:srgbClr val="FF0000"/>
            </a:solidFill>
          </a:ln>
        </p:spPr>
        <p:txBody>
          <a:bodyPr>
            <a:normAutofit fontScale="90000"/>
          </a:bodyPr>
          <a:lstStyle/>
          <a:p>
            <a:r>
              <a:rPr lang="en-US" dirty="0">
                <a:solidFill>
                  <a:srgbClr val="FF0000"/>
                </a:solidFill>
              </a:rPr>
              <a:t>Using scaling for </a:t>
            </a:r>
            <a:r>
              <a:rPr lang="en-US" dirty="0" err="1">
                <a:solidFill>
                  <a:srgbClr val="FF0000"/>
                </a:solidFill>
              </a:rPr>
              <a:t>macroweather</a:t>
            </a:r>
            <a:r>
              <a:rPr lang="en-US" dirty="0">
                <a:solidFill>
                  <a:srgbClr val="FF0000"/>
                </a:solidFill>
              </a:rPr>
              <a:t> </a:t>
            </a:r>
            <a:br>
              <a:rPr lang="en-US" dirty="0">
                <a:solidFill>
                  <a:srgbClr val="FF0000"/>
                </a:solidFill>
              </a:rPr>
            </a:br>
            <a:r>
              <a:rPr lang="en-US" dirty="0">
                <a:solidFill>
                  <a:srgbClr val="FF0000"/>
                </a:solidFill>
              </a:rPr>
              <a:t>(long range) forecasts</a:t>
            </a:r>
          </a:p>
        </p:txBody>
      </p:sp>
      <p:sp>
        <p:nvSpPr>
          <p:cNvPr id="10" name="TextBox 9"/>
          <p:cNvSpPr txBox="1"/>
          <p:nvPr/>
        </p:nvSpPr>
        <p:spPr>
          <a:xfrm>
            <a:off x="7711889" y="6625174"/>
            <a:ext cx="1467068" cy="253916"/>
          </a:xfrm>
          <a:prstGeom prst="rect">
            <a:avLst/>
          </a:prstGeom>
          <a:noFill/>
        </p:spPr>
        <p:txBody>
          <a:bodyPr wrap="none" rtlCol="0">
            <a:spAutoFit/>
          </a:bodyPr>
          <a:lstStyle/>
          <a:p>
            <a:r>
              <a:rPr lang="en-US" sz="1050" dirty="0"/>
              <a:t>With L. Del Rio Amador</a:t>
            </a:r>
          </a:p>
        </p:txBody>
      </p:sp>
      <p:grpSp>
        <p:nvGrpSpPr>
          <p:cNvPr id="3" name="Group 2"/>
          <p:cNvGrpSpPr/>
          <p:nvPr/>
        </p:nvGrpSpPr>
        <p:grpSpPr>
          <a:xfrm>
            <a:off x="457201" y="1397000"/>
            <a:ext cx="8686799" cy="4584700"/>
            <a:chOff x="457201" y="2133600"/>
            <a:chExt cx="8686799" cy="4584700"/>
          </a:xfrm>
        </p:grpSpPr>
        <p:grpSp>
          <p:nvGrpSpPr>
            <p:cNvPr id="4" name="Group 3"/>
            <p:cNvGrpSpPr/>
            <p:nvPr/>
          </p:nvGrpSpPr>
          <p:grpSpPr>
            <a:xfrm>
              <a:off x="457201" y="2133600"/>
              <a:ext cx="7937500" cy="3352800"/>
              <a:chOff x="1934262" y="1364834"/>
              <a:chExt cx="5175938" cy="2329832"/>
            </a:xfrm>
          </p:grpSpPr>
          <p:sp>
            <p:nvSpPr>
              <p:cNvPr id="5" name="Title 1"/>
              <p:cNvSpPr txBox="1">
                <a:spLocks/>
              </p:cNvSpPr>
              <p:nvPr/>
            </p:nvSpPr>
            <p:spPr>
              <a:xfrm>
                <a:off x="2173093" y="3197881"/>
                <a:ext cx="4698272" cy="49678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585" b="1" dirty="0">
                    <a:solidFill>
                      <a:srgbClr val="FF0000"/>
                    </a:solidFill>
                  </a:rPr>
                  <a:t>Stochastic Seasonal to </a:t>
                </a:r>
                <a:r>
                  <a:rPr lang="en-US" sz="1585" b="1" dirty="0" err="1">
                    <a:solidFill>
                      <a:srgbClr val="FF0000"/>
                    </a:solidFill>
                  </a:rPr>
                  <a:t>Interannual</a:t>
                </a:r>
                <a:r>
                  <a:rPr lang="en-US" sz="1585" b="1" dirty="0">
                    <a:solidFill>
                      <a:srgbClr val="FF0000"/>
                    </a:solidFill>
                  </a:rPr>
                  <a:t> Prediction System</a:t>
                </a:r>
                <a:endParaRPr lang="es-ES" sz="1585" b="1" dirty="0">
                  <a:solidFill>
                    <a:srgbClr val="FF0000"/>
                  </a:solidFill>
                </a:endParaRPr>
              </a:p>
            </p:txBody>
          </p:sp>
          <p:pic>
            <p:nvPicPr>
              <p:cNvPr id="6" name="Picture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34262" y="1364834"/>
                <a:ext cx="5175938" cy="1940977"/>
              </a:xfrm>
              <a:prstGeom prst="rect">
                <a:avLst/>
              </a:prstGeom>
            </p:spPr>
          </p:pic>
        </p:grpSp>
        <p:sp>
          <p:nvSpPr>
            <p:cNvPr id="8" name="TextBox 7"/>
            <p:cNvSpPr txBox="1"/>
            <p:nvPr/>
          </p:nvSpPr>
          <p:spPr>
            <a:xfrm>
              <a:off x="1665586" y="5423682"/>
              <a:ext cx="7358843" cy="369332"/>
            </a:xfrm>
            <a:prstGeom prst="rect">
              <a:avLst/>
            </a:prstGeom>
            <a:noFill/>
          </p:spPr>
          <p:txBody>
            <a:bodyPr wrap="none" rtlCol="0">
              <a:spAutoFit/>
            </a:bodyPr>
            <a:lstStyle/>
            <a:p>
              <a:r>
                <a:rPr lang="en-US" dirty="0">
                  <a:solidFill>
                    <a:srgbClr val="0000FF"/>
                  </a:solidFill>
                </a:rPr>
                <a:t>Based on high frequency response of the Fractional Energy Balance Equation</a:t>
              </a:r>
            </a:p>
          </p:txBody>
        </p:sp>
        <p:graphicFrame>
          <p:nvGraphicFramePr>
            <p:cNvPr id="11" name="Object 10"/>
            <p:cNvGraphicFramePr>
              <a:graphicFrameLocks noChangeAspect="1"/>
            </p:cNvGraphicFramePr>
            <p:nvPr/>
          </p:nvGraphicFramePr>
          <p:xfrm>
            <a:off x="1233123" y="5793014"/>
            <a:ext cx="2401835" cy="925286"/>
          </p:xfrm>
          <a:graphic>
            <a:graphicData uri="http://schemas.openxmlformats.org/presentationml/2006/ole">
              <mc:AlternateContent xmlns:mc="http://schemas.openxmlformats.org/markup-compatibility/2006">
                <mc:Choice xmlns:v="urn:schemas-microsoft-com:vml" Requires="v">
                  <p:oleObj spid="_x0000_s15481" name="Equation" r:id="rId7" imgW="1054100" imgH="406400" progId="Equation.DSMT4">
                    <p:embed/>
                  </p:oleObj>
                </mc:Choice>
                <mc:Fallback>
                  <p:oleObj name="Equation" r:id="rId7" imgW="1054100" imgH="406400" progId="Equation.DSMT4">
                    <p:embed/>
                    <p:pic>
                      <p:nvPicPr>
                        <p:cNvPr id="11" name="Object 10"/>
                        <p:cNvPicPr/>
                        <p:nvPr/>
                      </p:nvPicPr>
                      <p:blipFill>
                        <a:blip r:embed="rId8"/>
                        <a:stretch>
                          <a:fillRect/>
                        </a:stretch>
                      </p:blipFill>
                      <p:spPr>
                        <a:xfrm>
                          <a:off x="1233123" y="5793014"/>
                          <a:ext cx="2401835" cy="925286"/>
                        </a:xfrm>
                        <a:prstGeom prst="rect">
                          <a:avLst/>
                        </a:prstGeom>
                      </p:spPr>
                    </p:pic>
                  </p:oleObj>
                </mc:Fallback>
              </mc:AlternateContent>
            </a:graphicData>
          </a:graphic>
        </p:graphicFrame>
        <p:graphicFrame>
          <p:nvGraphicFramePr>
            <p:cNvPr id="2" name="Object 1"/>
            <p:cNvGraphicFramePr>
              <a:graphicFrameLocks noChangeAspect="1"/>
            </p:cNvGraphicFramePr>
            <p:nvPr/>
          </p:nvGraphicFramePr>
          <p:xfrm>
            <a:off x="5982690" y="5881788"/>
            <a:ext cx="1956457" cy="773983"/>
          </p:xfrm>
          <a:graphic>
            <a:graphicData uri="http://schemas.openxmlformats.org/presentationml/2006/ole">
              <mc:AlternateContent xmlns:mc="http://schemas.openxmlformats.org/markup-compatibility/2006">
                <mc:Choice xmlns:v="urn:schemas-microsoft-com:vml" Requires="v">
                  <p:oleObj spid="_x0000_s15482" name="Equation" r:id="rId9" imgW="1155700" imgH="457200" progId="Equation.DSMT4">
                    <p:embed/>
                  </p:oleObj>
                </mc:Choice>
                <mc:Fallback>
                  <p:oleObj name="Equation" r:id="rId9" imgW="1155700" imgH="457200" progId="Equation.DSMT4">
                    <p:embed/>
                    <p:pic>
                      <p:nvPicPr>
                        <p:cNvPr id="2" name="Object 1"/>
                        <p:cNvPicPr/>
                        <p:nvPr/>
                      </p:nvPicPr>
                      <p:blipFill>
                        <a:blip r:embed="rId10"/>
                        <a:stretch>
                          <a:fillRect/>
                        </a:stretch>
                      </p:blipFill>
                      <p:spPr>
                        <a:xfrm>
                          <a:off x="5982690" y="5881788"/>
                          <a:ext cx="1956457" cy="773983"/>
                        </a:xfrm>
                        <a:prstGeom prst="rect">
                          <a:avLst/>
                        </a:prstGeom>
                      </p:spPr>
                    </p:pic>
                  </p:oleObj>
                </mc:Fallback>
              </mc:AlternateContent>
            </a:graphicData>
          </a:graphic>
        </p:graphicFrame>
        <p:cxnSp>
          <p:nvCxnSpPr>
            <p:cNvPr id="13" name="Straight Arrow Connector 12"/>
            <p:cNvCxnSpPr/>
            <p:nvPr/>
          </p:nvCxnSpPr>
          <p:spPr>
            <a:xfrm>
              <a:off x="3915323" y="6265298"/>
              <a:ext cx="1696881" cy="0"/>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8394025" y="6034465"/>
              <a:ext cx="749975" cy="461665"/>
            </a:xfrm>
            <a:prstGeom prst="rect">
              <a:avLst/>
            </a:prstGeom>
            <a:noFill/>
          </p:spPr>
          <p:txBody>
            <a:bodyPr wrap="none" rtlCol="0">
              <a:spAutoFit/>
            </a:bodyPr>
            <a:lstStyle/>
            <a:p>
              <a:r>
                <a:rPr lang="en-US" sz="2400" i="1" dirty="0">
                  <a:solidFill>
                    <a:srgbClr val="008000"/>
                  </a:solidFill>
                </a:rPr>
                <a:t>t</a:t>
              </a:r>
              <a:r>
                <a:rPr lang="en-US" sz="2400" dirty="0">
                  <a:solidFill>
                    <a:srgbClr val="008000"/>
                  </a:solidFill>
                </a:rPr>
                <a:t>&lt;&lt;</a:t>
              </a:r>
              <a:r>
                <a:rPr lang="en-US" sz="2400" dirty="0">
                  <a:solidFill>
                    <a:srgbClr val="008000"/>
                  </a:solidFill>
                  <a:latin typeface="Symbol" charset="2"/>
                  <a:cs typeface="Symbol" charset="2"/>
                </a:rPr>
                <a:t>t</a:t>
              </a:r>
            </a:p>
          </p:txBody>
        </p:sp>
      </p:grpSp>
      <p:sp>
        <p:nvSpPr>
          <p:cNvPr id="7" name="TextBox 6"/>
          <p:cNvSpPr txBox="1"/>
          <p:nvPr/>
        </p:nvSpPr>
        <p:spPr>
          <a:xfrm>
            <a:off x="2754254" y="6325632"/>
            <a:ext cx="6519734" cy="369332"/>
          </a:xfrm>
          <a:prstGeom prst="rect">
            <a:avLst/>
          </a:prstGeom>
          <a:noFill/>
        </p:spPr>
        <p:txBody>
          <a:bodyPr wrap="none" rtlCol="0">
            <a:spAutoFit/>
          </a:bodyPr>
          <a:lstStyle/>
          <a:p>
            <a:r>
              <a:rPr lang="en-US" dirty="0">
                <a:solidFill>
                  <a:srgbClr val="008000"/>
                </a:solidFill>
              </a:rPr>
              <a:t>New stochastic predictability limits</a:t>
            </a:r>
            <a:r>
              <a:rPr lang="mr-IN" dirty="0">
                <a:solidFill>
                  <a:srgbClr val="008000"/>
                </a:solidFill>
              </a:rPr>
              <a:t>…</a:t>
            </a:r>
            <a:r>
              <a:rPr lang="en-US" dirty="0">
                <a:solidFill>
                  <a:srgbClr val="008000"/>
                </a:solidFill>
              </a:rPr>
              <a:t> achieved on GCM control runs</a:t>
            </a:r>
          </a:p>
        </p:txBody>
      </p:sp>
      <p:sp>
        <p:nvSpPr>
          <p:cNvPr id="14" name="TextBox 13"/>
          <p:cNvSpPr txBox="1"/>
          <p:nvPr/>
        </p:nvSpPr>
        <p:spPr>
          <a:xfrm>
            <a:off x="8315858" y="5721430"/>
            <a:ext cx="902811" cy="646331"/>
          </a:xfrm>
          <a:prstGeom prst="rect">
            <a:avLst/>
          </a:prstGeom>
          <a:noFill/>
        </p:spPr>
        <p:txBody>
          <a:bodyPr wrap="none" rtlCol="0">
            <a:spAutoFit/>
          </a:bodyPr>
          <a:lstStyle/>
          <a:p>
            <a:r>
              <a:rPr lang="en-US" dirty="0">
                <a:solidFill>
                  <a:srgbClr val="008000"/>
                </a:solidFill>
                <a:latin typeface="Symbol" charset="2"/>
                <a:cs typeface="Symbol" charset="2"/>
              </a:rPr>
              <a:t>t </a:t>
            </a:r>
            <a:r>
              <a:rPr lang="en-US" dirty="0">
                <a:solidFill>
                  <a:srgbClr val="008000"/>
                </a:solidFill>
              </a:rPr>
              <a:t>≈ 5yrs</a:t>
            </a:r>
            <a:endParaRPr lang="en-US" dirty="0">
              <a:solidFill>
                <a:srgbClr val="008000"/>
              </a:solidFill>
              <a:latin typeface="Symbol" charset="2"/>
              <a:cs typeface="Symbol" charset="2"/>
            </a:endParaRPr>
          </a:p>
          <a:p>
            <a:r>
              <a:rPr lang="en-US" dirty="0">
                <a:solidFill>
                  <a:srgbClr val="008000"/>
                </a:solidFill>
              </a:rPr>
              <a:t>H ≈ 0.4</a:t>
            </a:r>
          </a:p>
        </p:txBody>
      </p:sp>
      <p:sp>
        <p:nvSpPr>
          <p:cNvPr id="15" name="Rectangle 14"/>
          <p:cNvSpPr/>
          <p:nvPr/>
        </p:nvSpPr>
        <p:spPr>
          <a:xfrm>
            <a:off x="5690145" y="3820877"/>
            <a:ext cx="3457397" cy="338554"/>
          </a:xfrm>
          <a:prstGeom prst="rect">
            <a:avLst/>
          </a:prstGeom>
        </p:spPr>
        <p:txBody>
          <a:bodyPr wrap="none">
            <a:spAutoFit/>
          </a:bodyPr>
          <a:lstStyle/>
          <a:p>
            <a:r>
              <a:rPr lang="en-US" sz="1600" dirty="0"/>
              <a:t>http://</a:t>
            </a:r>
            <a:r>
              <a:rPr lang="en-US" sz="1600" dirty="0" err="1"/>
              <a:t>www.physics.mcgill.ca</a:t>
            </a:r>
            <a:r>
              <a:rPr lang="en-US" sz="1600" dirty="0"/>
              <a:t>/</a:t>
            </a:r>
            <a:r>
              <a:rPr lang="en-US" sz="1600" dirty="0" err="1"/>
              <a:t>StocSIPS</a:t>
            </a:r>
            <a:r>
              <a:rPr lang="en-US" sz="1600" dirty="0"/>
              <a:t>/</a:t>
            </a:r>
          </a:p>
        </p:txBody>
      </p:sp>
      <p:pic>
        <p:nvPicPr>
          <p:cNvPr id="16" name="Audio 15">
            <a:hlinkClick r:id="" action="ppaction://media"/>
            <a:extLst>
              <a:ext uri="{FF2B5EF4-FFF2-40B4-BE49-F238E27FC236}">
                <a16:creationId xmlns:a16="http://schemas.microsoft.com/office/drawing/2014/main" id="{65FDB371-72A8-CC4D-B6CE-45935989E85A}"/>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115300" y="5829300"/>
            <a:ext cx="812800" cy="812800"/>
          </a:xfrm>
          <a:prstGeom prst="rect">
            <a:avLst/>
          </a:prstGeom>
        </p:spPr>
      </p:pic>
    </p:spTree>
    <p:custDataLst>
      <p:tags r:id="rId2"/>
    </p:custDataLst>
    <p:extLst>
      <p:ext uri="{BB962C8B-B14F-4D97-AF65-F5344CB8AC3E}">
        <p14:creationId xmlns:p14="http://schemas.microsoft.com/office/powerpoint/2010/main" val="1376400783"/>
      </p:ext>
    </p:extLst>
  </p:cSld>
  <p:clrMapOvr>
    <a:masterClrMapping/>
  </p:clrMapOvr>
  <mc:AlternateContent xmlns:mc="http://schemas.openxmlformats.org/markup-compatibility/2006">
    <mc:Choice xmlns:p14="http://schemas.microsoft.com/office/powerpoint/2010/main" Requires="p14">
      <p:transition spd="slow" p14:dur="2000" advTm="17946"/>
    </mc:Choice>
    <mc:Fallback>
      <p:transition spd="slow" advTm="17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6"/>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FDEE57-58D8-1446-AAAE-C0DB6E165D95}"/>
              </a:ext>
            </a:extLst>
          </p:cNvPr>
          <p:cNvSpPr/>
          <p:nvPr/>
        </p:nvSpPr>
        <p:spPr>
          <a:xfrm>
            <a:off x="7730" y="199611"/>
            <a:ext cx="9174370" cy="6724918"/>
          </a:xfrm>
          <a:prstGeom prst="rect">
            <a:avLst/>
          </a:prstGeom>
        </p:spPr>
        <p:txBody>
          <a:bodyPr wrap="square">
            <a:spAutoFit/>
          </a:bodyPr>
          <a:lstStyle/>
          <a:p>
            <a:pPr algn="just">
              <a:spcAft>
                <a:spcPts val="0"/>
              </a:spcAft>
            </a:pPr>
            <a:r>
              <a:rPr lang="en-CA" sz="1600" b="1" dirty="0">
                <a:solidFill>
                  <a:srgbClr val="FF0000"/>
                </a:solidFill>
                <a:latin typeface="Cambria" panose="02040503050406030204" pitchFamily="18" charset="0"/>
                <a:ea typeface="Calibri" panose="020F0502020204030204" pitchFamily="34" charset="0"/>
                <a:cs typeface="Times New Roman" panose="02020603050405020304" pitchFamily="18" charset="0"/>
              </a:rPr>
              <a:t>Correcting </a:t>
            </a:r>
            <a:r>
              <a:rPr lang="en-CA" sz="1600" b="1" dirty="0" err="1">
                <a:solidFill>
                  <a:srgbClr val="FF0000"/>
                </a:solidFill>
                <a:latin typeface="Cambria" panose="02040503050406030204" pitchFamily="18" charset="0"/>
                <a:ea typeface="Calibri" panose="020F0502020204030204" pitchFamily="34" charset="0"/>
                <a:cs typeface="Times New Roman" panose="02020603050405020304" pitchFamily="18" charset="0"/>
              </a:rPr>
              <a:t>Budyko</a:t>
            </a:r>
            <a:r>
              <a:rPr lang="en-CA" sz="1600" b="1" dirty="0">
                <a:solidFill>
                  <a:srgbClr val="FF0000"/>
                </a:solidFill>
                <a:latin typeface="Cambria" panose="02040503050406030204" pitchFamily="18" charset="0"/>
                <a:ea typeface="Calibri" panose="020F0502020204030204" pitchFamily="34" charset="0"/>
                <a:cs typeface="Times New Roman" panose="02020603050405020304" pitchFamily="18" charset="0"/>
              </a:rPr>
              <a:t>-Sellers boundary conditions: The Half-order Energy Balance Equation (HEBE)</a:t>
            </a:r>
            <a:endParaRPr lang="en-CA" sz="12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CA" sz="1600" b="1" dirty="0">
                <a:latin typeface="Cambria" panose="02040503050406030204" pitchFamily="18" charset="0"/>
                <a:ea typeface="Calibri" panose="020F0502020204030204" pitchFamily="34" charset="0"/>
                <a:cs typeface="Times New Roman" panose="02020603050405020304" pitchFamily="18" charset="0"/>
              </a:rPr>
              <a:t> </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CA" sz="1200" dirty="0">
                <a:latin typeface="Cambria" panose="02040503050406030204" pitchFamily="18" charset="0"/>
                <a:ea typeface="Calibri" panose="020F0502020204030204" pitchFamily="34" charset="0"/>
                <a:cs typeface="Times New Roman" panose="02020603050405020304" pitchFamily="18" charset="0"/>
              </a:rPr>
              <a:t>S. Lovejoy, L, Del Rio Amador, R. </a:t>
            </a:r>
            <a:r>
              <a:rPr lang="en-CA" sz="1200" dirty="0" err="1">
                <a:latin typeface="Cambria" panose="02040503050406030204" pitchFamily="18" charset="0"/>
                <a:ea typeface="Calibri" panose="020F0502020204030204" pitchFamily="34" charset="0"/>
                <a:cs typeface="Times New Roman" panose="02020603050405020304" pitchFamily="18" charset="0"/>
              </a:rPr>
              <a:t>Procyk</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CA" sz="1200" dirty="0">
                <a:latin typeface="Cambria" panose="02040503050406030204" pitchFamily="18" charset="0"/>
                <a:ea typeface="Calibri" panose="020F0502020204030204" pitchFamily="34" charset="0"/>
                <a:cs typeface="Times New Roman" panose="02020603050405020304" pitchFamily="18" charset="0"/>
              </a:rPr>
              <a:t>Physics dept., McGill University, Montreal, Que. H3A 2T8, Canada</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gn="just">
              <a:spcBef>
                <a:spcPts val="600"/>
              </a:spcBef>
              <a:spcAft>
                <a:spcPts val="0"/>
              </a:spcAft>
            </a:pPr>
            <a:r>
              <a:rPr lang="en-US" sz="1200" dirty="0">
                <a:latin typeface="Cambria" panose="02040503050406030204" pitchFamily="18" charset="0"/>
                <a:ea typeface="Times New Roman" panose="02020603050405020304" pitchFamily="18" charset="0"/>
              </a:rPr>
              <a:t>Corresponding author: Shaun Lovejoy (</a:t>
            </a:r>
            <a:r>
              <a:rPr lang="en-US" sz="1200" u="sng" dirty="0">
                <a:solidFill>
                  <a:srgbClr val="0000FF"/>
                </a:solidFill>
                <a:latin typeface="Cambria" panose="02040503050406030204" pitchFamily="18" charset="0"/>
                <a:ea typeface="Times New Roman" panose="02020603050405020304" pitchFamily="18" charset="0"/>
                <a:hlinkClick r:id="rId4"/>
              </a:rPr>
              <a:t>lovejoy@physics.mcgill.ca)</a:t>
            </a:r>
            <a:r>
              <a:rPr lang="en-US" sz="1200" dirty="0">
                <a:latin typeface="Cambria" panose="02040503050406030204" pitchFamily="18" charset="0"/>
                <a:ea typeface="Times New Roman" panose="02020603050405020304" pitchFamily="18" charset="0"/>
              </a:rPr>
              <a:t> </a:t>
            </a:r>
          </a:p>
          <a:p>
            <a:pPr algn="just">
              <a:spcBef>
                <a:spcPts val="600"/>
              </a:spcBef>
              <a:spcAft>
                <a:spcPts val="0"/>
              </a:spcAft>
            </a:pPr>
            <a:endParaRPr lang="en-CA" sz="1200" dirty="0">
              <a:latin typeface="Times New Roman" panose="02020603050405020304" pitchFamily="18" charset="0"/>
              <a:ea typeface="Times New Roman" panose="02020603050405020304" pitchFamily="18" charset="0"/>
            </a:endParaRPr>
          </a:p>
          <a:p>
            <a:pPr algn="just">
              <a:spcAft>
                <a:spcPts val="0"/>
              </a:spcAft>
            </a:pPr>
            <a:r>
              <a:rPr lang="en-CA" sz="1200" dirty="0">
                <a:solidFill>
                  <a:srgbClr val="00B0F0"/>
                </a:solidFill>
                <a:latin typeface="Cambria" panose="02040503050406030204" pitchFamily="18" charset="0"/>
                <a:ea typeface="Calibri" panose="020F0502020204030204" pitchFamily="34" charset="0"/>
                <a:cs typeface="Times New Roman" panose="02020603050405020304" pitchFamily="18" charset="0"/>
              </a:rPr>
              <a:t> </a:t>
            </a:r>
            <a:r>
              <a:rPr lang="en-US" sz="1200" b="1" kern="1400" dirty="0">
                <a:latin typeface="Cambria" panose="02040503050406030204" pitchFamily="18" charset="0"/>
                <a:ea typeface="Times New Roman" panose="02020603050405020304" pitchFamily="18" charset="0"/>
              </a:rPr>
              <a:t>Abstract</a:t>
            </a:r>
            <a:endParaRPr lang="en-CA" sz="1200" b="1" kern="1400" dirty="0">
              <a:latin typeface="Times New Roman" panose="02020603050405020304" pitchFamily="18" charset="0"/>
              <a:ea typeface="Times New Roman" panose="02020603050405020304" pitchFamily="18" charset="0"/>
            </a:endParaRPr>
          </a:p>
          <a:p>
            <a:pPr algn="just">
              <a:spcAft>
                <a:spcPts val="0"/>
              </a:spcAft>
            </a:pPr>
            <a:r>
              <a:rPr lang="en-CA" sz="1200" dirty="0">
                <a:latin typeface="Cambria" panose="02040503050406030204" pitchFamily="18" charset="0"/>
                <a:ea typeface="Calibri" panose="020F0502020204030204" pitchFamily="34" charset="0"/>
                <a:cs typeface="Times New Roman" panose="02020603050405020304" pitchFamily="18" charset="0"/>
              </a:rPr>
              <a:t>The conventional 1-D energy balance equation (EBE) has no vertical coordinate so that radiative imbalances between the earth and outer space are redirected in the horizontal in an ad hoc manner.  We retain the basic EBE but add a vertical coordinate so that the imbalances drive the system by imposing heat fluxes through the surface.   While this is theoretically correct, it leads to (apparently) difficult mixed boundary conditions.  However, using </a:t>
            </a:r>
            <a:r>
              <a:rPr lang="en-CA" sz="1200" dirty="0" err="1">
                <a:latin typeface="Cambria" panose="02040503050406030204" pitchFamily="18" charset="0"/>
                <a:ea typeface="Calibri" panose="020F0502020204030204" pitchFamily="34" charset="0"/>
                <a:cs typeface="Times New Roman" panose="02020603050405020304" pitchFamily="18" charset="0"/>
              </a:rPr>
              <a:t>Babenko’s</a:t>
            </a:r>
            <a:r>
              <a:rPr lang="en-CA" sz="1200" dirty="0">
                <a:latin typeface="Cambria" panose="02040503050406030204" pitchFamily="18" charset="0"/>
                <a:ea typeface="Calibri" panose="020F0502020204030204" pitchFamily="34" charset="0"/>
                <a:cs typeface="Times New Roman" panose="02020603050405020304" pitchFamily="18" charset="0"/>
              </a:rPr>
              <a:t> method, we directly obtain simple analytic equations for (2D) surface temperature anomalies </a:t>
            </a:r>
            <a:r>
              <a:rPr lang="en-CA" sz="1200" i="1" dirty="0">
                <a:latin typeface="Cambria" panose="02040503050406030204" pitchFamily="18" charset="0"/>
                <a:ea typeface="Calibri" panose="020F0502020204030204" pitchFamily="34" charset="0"/>
                <a:cs typeface="Times New Roman" panose="02020603050405020304" pitchFamily="18" charset="0"/>
              </a:rPr>
              <a:t>T</a:t>
            </a:r>
            <a:r>
              <a:rPr lang="en-CA" sz="1200" i="1" baseline="-25000" dirty="0">
                <a:latin typeface="Cambria" panose="02040503050406030204" pitchFamily="18" charset="0"/>
                <a:ea typeface="Calibri" panose="020F0502020204030204" pitchFamily="34" charset="0"/>
                <a:cs typeface="Times New Roman" panose="02020603050405020304" pitchFamily="18" charset="0"/>
              </a:rPr>
              <a:t>s</a:t>
            </a:r>
            <a:r>
              <a:rPr lang="en-CA" sz="1200" dirty="0">
                <a:latin typeface="Cambria" panose="02040503050406030204" pitchFamily="18" charset="0"/>
                <a:ea typeface="Calibri" panose="020F0502020204030204" pitchFamily="34" charset="0"/>
                <a:cs typeface="Times New Roman" panose="02020603050405020304" pitchFamily="18" charset="0"/>
              </a:rPr>
              <a:t>(</a:t>
            </a:r>
            <a:r>
              <a:rPr lang="en-CA" sz="1200" i="1" u="sng" dirty="0" err="1">
                <a:latin typeface="Cambria" panose="02040503050406030204" pitchFamily="18" charset="0"/>
                <a:ea typeface="Calibri" panose="020F0502020204030204" pitchFamily="34" charset="0"/>
                <a:cs typeface="Times New Roman" panose="02020603050405020304" pitchFamily="18" charset="0"/>
              </a:rPr>
              <a:t>x</a:t>
            </a:r>
            <a:r>
              <a:rPr lang="en-CA" sz="1200" dirty="0" err="1">
                <a:latin typeface="Cambria" panose="02040503050406030204" pitchFamily="18" charset="0"/>
                <a:ea typeface="Calibri" panose="020F0502020204030204" pitchFamily="34" charset="0"/>
                <a:cs typeface="Times New Roman" panose="02020603050405020304" pitchFamily="18" charset="0"/>
              </a:rPr>
              <a:t>,</a:t>
            </a:r>
            <a:r>
              <a:rPr lang="en-CA" sz="1200" i="1" dirty="0" err="1">
                <a:latin typeface="Cambria" panose="02040503050406030204" pitchFamily="18" charset="0"/>
                <a:ea typeface="Calibri" panose="020F0502020204030204" pitchFamily="34" charset="0"/>
                <a:cs typeface="Times New Roman" panose="02020603050405020304" pitchFamily="18" charset="0"/>
              </a:rPr>
              <a:t>t</a:t>
            </a:r>
            <a:r>
              <a:rPr lang="en-CA" sz="1200" dirty="0">
                <a:latin typeface="Cambria" panose="02040503050406030204" pitchFamily="18" charset="0"/>
                <a:ea typeface="Calibri" panose="020F0502020204030204" pitchFamily="34" charset="0"/>
                <a:cs typeface="Times New Roman" panose="02020603050405020304" pitchFamily="18" charset="0"/>
              </a:rPr>
              <a:t>): the Half-order Energy Balance Equation (HEBE) and the Generalized HEBE, (GHEBE) [</a:t>
            </a:r>
            <a:r>
              <a:rPr lang="en-CA" sz="1200" i="1" dirty="0">
                <a:latin typeface="Cambria" panose="02040503050406030204" pitchFamily="18" charset="0"/>
                <a:ea typeface="Calibri" panose="020F0502020204030204" pitchFamily="34" charset="0"/>
                <a:cs typeface="Times New Roman" panose="02020603050405020304" pitchFamily="18" charset="0"/>
              </a:rPr>
              <a:t>Lovejoy</a:t>
            </a:r>
            <a:r>
              <a:rPr lang="en-CA" sz="1200" dirty="0">
                <a:latin typeface="Cambria" panose="02040503050406030204" pitchFamily="18" charset="0"/>
                <a:ea typeface="Calibri" panose="020F0502020204030204" pitchFamily="34" charset="0"/>
                <a:cs typeface="Times New Roman" panose="02020603050405020304" pitchFamily="18" charset="0"/>
              </a:rPr>
              <a:t>, 2019a].  The HEBE anomaly equation only depends on the local climate sensitivities and relaxation times.  We analytically solve the HEBE and GHEBE for </a:t>
            </a:r>
            <a:r>
              <a:rPr lang="en-CA" sz="1200" i="1" dirty="0">
                <a:latin typeface="Cambria" panose="02040503050406030204" pitchFamily="18" charset="0"/>
                <a:ea typeface="Calibri" panose="020F0502020204030204" pitchFamily="34" charset="0"/>
                <a:cs typeface="Times New Roman" panose="02020603050405020304" pitchFamily="18" charset="0"/>
              </a:rPr>
              <a:t>T</a:t>
            </a:r>
            <a:r>
              <a:rPr lang="en-CA" sz="1200" i="1" baseline="-25000" dirty="0">
                <a:latin typeface="Cambria" panose="02040503050406030204" pitchFamily="18" charset="0"/>
                <a:ea typeface="Calibri" panose="020F0502020204030204" pitchFamily="34" charset="0"/>
                <a:cs typeface="Times New Roman" panose="02020603050405020304" pitchFamily="18" charset="0"/>
              </a:rPr>
              <a:t>s</a:t>
            </a:r>
            <a:r>
              <a:rPr lang="en-CA" sz="1200" dirty="0">
                <a:latin typeface="Cambria" panose="02040503050406030204" pitchFamily="18" charset="0"/>
                <a:ea typeface="Calibri" panose="020F0502020204030204" pitchFamily="34" charset="0"/>
                <a:cs typeface="Times New Roman" panose="02020603050405020304" pitchFamily="18" charset="0"/>
              </a:rPr>
              <a:t>(</a:t>
            </a:r>
            <a:r>
              <a:rPr lang="en-CA" sz="1200" i="1" u="sng" dirty="0" err="1">
                <a:latin typeface="Cambria" panose="02040503050406030204" pitchFamily="18" charset="0"/>
                <a:ea typeface="Calibri" panose="020F0502020204030204" pitchFamily="34" charset="0"/>
                <a:cs typeface="Times New Roman" panose="02020603050405020304" pitchFamily="18" charset="0"/>
              </a:rPr>
              <a:t>x</a:t>
            </a:r>
            <a:r>
              <a:rPr lang="en-CA" sz="1200" dirty="0" err="1">
                <a:latin typeface="Cambria" panose="02040503050406030204" pitchFamily="18" charset="0"/>
                <a:ea typeface="Calibri" panose="020F0502020204030204" pitchFamily="34" charset="0"/>
                <a:cs typeface="Times New Roman" panose="02020603050405020304" pitchFamily="18" charset="0"/>
              </a:rPr>
              <a:t>,</a:t>
            </a:r>
            <a:r>
              <a:rPr lang="en-CA" sz="1200" i="1" dirty="0" err="1">
                <a:latin typeface="Cambria" panose="02040503050406030204" pitchFamily="18" charset="0"/>
                <a:ea typeface="Calibri" panose="020F0502020204030204" pitchFamily="34" charset="0"/>
                <a:cs typeface="Times New Roman" panose="02020603050405020304" pitchFamily="18" charset="0"/>
              </a:rPr>
              <a:t>t</a:t>
            </a:r>
            <a:r>
              <a:rPr lang="en-CA" sz="1200" dirty="0">
                <a:latin typeface="Cambria" panose="02040503050406030204" pitchFamily="18" charset="0"/>
                <a:ea typeface="Calibri" panose="020F0502020204030204" pitchFamily="34" charset="0"/>
                <a:cs typeface="Times New Roman" panose="02020603050405020304" pitchFamily="18" charset="0"/>
              </a:rPr>
              <a:t>) and provide evidence that the HEBE applies at scales &gt;≈10km.  We also calculate very long time diffusive transport dominated climate states as well as space-time statistics including the cross-correlation matrix needed for empirical orthogonal functions.</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CA" sz="1200" dirty="0">
                <a:latin typeface="Cambria" panose="02040503050406030204" pitchFamily="18" charset="0"/>
                <a:ea typeface="Calibri" panose="020F0502020204030204" pitchFamily="34" charset="0"/>
                <a:cs typeface="Times New Roman" panose="02020603050405020304" pitchFamily="18" charset="0"/>
              </a:rPr>
              <a:t>The HEBE is the special </a:t>
            </a:r>
            <a:r>
              <a:rPr lang="en-CA" sz="1200" i="1" dirty="0">
                <a:latin typeface="Cambria" panose="02040503050406030204" pitchFamily="18" charset="0"/>
                <a:ea typeface="Calibri" panose="020F0502020204030204" pitchFamily="34" charset="0"/>
                <a:cs typeface="Times New Roman" panose="02020603050405020304" pitchFamily="18" charset="0"/>
              </a:rPr>
              <a:t>H</a:t>
            </a:r>
            <a:r>
              <a:rPr lang="en-CA" sz="1200" dirty="0">
                <a:latin typeface="Cambria" panose="02040503050406030204" pitchFamily="18" charset="0"/>
                <a:ea typeface="Calibri" panose="020F0502020204030204" pitchFamily="34" charset="0"/>
                <a:cs typeface="Times New Roman" panose="02020603050405020304" pitchFamily="18" charset="0"/>
              </a:rPr>
              <a:t> = 1/2 case of the Fractional EBE (FEBE) [</a:t>
            </a:r>
            <a:r>
              <a:rPr lang="en-CA" sz="1200" i="1" dirty="0">
                <a:latin typeface="Cambria" panose="02040503050406030204" pitchFamily="18" charset="0"/>
                <a:ea typeface="Calibri" panose="020F0502020204030204" pitchFamily="34" charset="0"/>
                <a:cs typeface="Times New Roman" panose="02020603050405020304" pitchFamily="18" charset="0"/>
              </a:rPr>
              <a:t>Lovejoy</a:t>
            </a:r>
            <a:r>
              <a:rPr lang="en-CA" sz="1200" dirty="0">
                <a:latin typeface="Cambria" panose="02040503050406030204" pitchFamily="18" charset="0"/>
                <a:ea typeface="Calibri" panose="020F0502020204030204" pitchFamily="34" charset="0"/>
                <a:cs typeface="Times New Roman" panose="02020603050405020304" pitchFamily="18" charset="0"/>
              </a:rPr>
              <a:t>, 2019b], [</a:t>
            </a:r>
            <a:r>
              <a:rPr lang="en-CA" sz="1200" i="1" dirty="0">
                <a:latin typeface="Cambria" panose="02040503050406030204" pitchFamily="18" charset="0"/>
                <a:ea typeface="Calibri" panose="020F0502020204030204" pitchFamily="34" charset="0"/>
                <a:cs typeface="Times New Roman" panose="02020603050405020304" pitchFamily="18" charset="0"/>
              </a:rPr>
              <a:t>Lovejoy</a:t>
            </a:r>
            <a:r>
              <a:rPr lang="en-CA" sz="1200" dirty="0">
                <a:latin typeface="Cambria" panose="02040503050406030204" pitchFamily="18" charset="0"/>
                <a:ea typeface="Calibri" panose="020F0502020204030204" pitchFamily="34" charset="0"/>
                <a:cs typeface="Times New Roman" panose="02020603050405020304" pitchFamily="18" charset="0"/>
              </a:rPr>
              <a:t>, 2019c] and has a long (power law) memory up to its relaxation time </a:t>
            </a:r>
            <a:r>
              <a:rPr lang="en-CA" sz="1200" dirty="0">
                <a:latin typeface="Symbol" pitchFamily="2" charset="2"/>
                <a:ea typeface="Calibri" panose="020F0502020204030204" pitchFamily="34" charset="0"/>
                <a:cs typeface="Times New Roman" panose="02020603050405020304" pitchFamily="18" charset="0"/>
              </a:rPr>
              <a:t>t</a:t>
            </a:r>
            <a:r>
              <a:rPr lang="en-CA" sz="1200" dirty="0">
                <a:latin typeface="Cambria" panose="02040503050406030204" pitchFamily="18" charset="0"/>
                <a:ea typeface="Calibri" panose="020F0502020204030204" pitchFamily="34" charset="0"/>
                <a:cs typeface="Times New Roman" panose="02020603050405020304" pitchFamily="18" charset="0"/>
              </a:rPr>
              <a:t>.  Several papers have empirically estimated </a:t>
            </a:r>
            <a:r>
              <a:rPr lang="en-CA" sz="1200" i="1" dirty="0">
                <a:latin typeface="Cambria" panose="02040503050406030204" pitchFamily="18" charset="0"/>
                <a:ea typeface="Calibri" panose="020F0502020204030204" pitchFamily="34" charset="0"/>
                <a:cs typeface="Times New Roman" panose="02020603050405020304" pitchFamily="18" charset="0"/>
              </a:rPr>
              <a:t>H</a:t>
            </a:r>
            <a:r>
              <a:rPr lang="en-CA" sz="1200" dirty="0">
                <a:latin typeface="Cambria" panose="02040503050406030204" pitchFamily="18" charset="0"/>
                <a:ea typeface="Calibri" panose="020F0502020204030204" pitchFamily="34" charset="0"/>
                <a:cs typeface="Times New Roman" panose="02020603050405020304" pitchFamily="18" charset="0"/>
              </a:rPr>
              <a:t> ≈ 0.5, as well as </a:t>
            </a:r>
            <a:r>
              <a:rPr lang="en-CA" sz="1200" dirty="0">
                <a:latin typeface="Symbol" pitchFamily="2" charset="2"/>
                <a:ea typeface="Calibri" panose="020F0502020204030204" pitchFamily="34" charset="0"/>
                <a:cs typeface="Times New Roman" panose="02020603050405020304" pitchFamily="18" charset="0"/>
              </a:rPr>
              <a:t>t</a:t>
            </a:r>
            <a:r>
              <a:rPr lang="en-CA" sz="1200" dirty="0">
                <a:latin typeface="Cambria" panose="02040503050406030204" pitchFamily="18" charset="0"/>
                <a:ea typeface="Calibri" panose="020F0502020204030204" pitchFamily="34" charset="0"/>
                <a:cs typeface="Times New Roman" panose="02020603050405020304" pitchFamily="18" charset="0"/>
              </a:rPr>
              <a:t> ≈ 4 years, whereas the classical zero-dimensional EBE has </a:t>
            </a:r>
            <a:r>
              <a:rPr lang="en-CA" sz="1200" i="1" dirty="0">
                <a:latin typeface="Cambria" panose="02040503050406030204" pitchFamily="18" charset="0"/>
                <a:ea typeface="Calibri" panose="020F0502020204030204" pitchFamily="34" charset="0"/>
                <a:cs typeface="Times New Roman" panose="02020603050405020304" pitchFamily="18" charset="0"/>
              </a:rPr>
              <a:t>H</a:t>
            </a:r>
            <a:r>
              <a:rPr lang="en-CA" sz="1200" dirty="0">
                <a:latin typeface="Cambria" panose="02040503050406030204" pitchFamily="18" charset="0"/>
                <a:ea typeface="Calibri" panose="020F0502020204030204" pitchFamily="34" charset="0"/>
                <a:cs typeface="Times New Roman" panose="02020603050405020304" pitchFamily="18" charset="0"/>
              </a:rPr>
              <a:t> = 1 and </a:t>
            </a:r>
            <a:r>
              <a:rPr lang="en-CA" sz="1200" dirty="0">
                <a:latin typeface="Symbol" pitchFamily="2" charset="2"/>
                <a:ea typeface="Calibri" panose="020F0502020204030204" pitchFamily="34" charset="0"/>
                <a:cs typeface="Times New Roman" panose="02020603050405020304" pitchFamily="18" charset="0"/>
              </a:rPr>
              <a:t>t</a:t>
            </a:r>
            <a:r>
              <a:rPr lang="en-CA" sz="1200" dirty="0">
                <a:latin typeface="Cambria" panose="02040503050406030204" pitchFamily="18" charset="0"/>
                <a:ea typeface="Calibri" panose="020F0502020204030204" pitchFamily="34" charset="0"/>
                <a:cs typeface="Times New Roman" panose="02020603050405020304" pitchFamily="18" charset="0"/>
              </a:rPr>
              <a:t> ≈ 4 years.   The former values permit accurate </a:t>
            </a:r>
            <a:r>
              <a:rPr lang="en-CA" sz="1200" dirty="0" err="1">
                <a:latin typeface="Cambria" panose="02040503050406030204" pitchFamily="18" charset="0"/>
                <a:ea typeface="Calibri" panose="020F0502020204030204" pitchFamily="34" charset="0"/>
                <a:cs typeface="Times New Roman" panose="02020603050405020304" pitchFamily="18" charset="0"/>
              </a:rPr>
              <a:t>macroweather</a:t>
            </a:r>
            <a:r>
              <a:rPr lang="en-CA" sz="1200" dirty="0">
                <a:latin typeface="Cambria" panose="02040503050406030204" pitchFamily="18" charset="0"/>
                <a:ea typeface="Calibri" panose="020F0502020204030204" pitchFamily="34" charset="0"/>
                <a:cs typeface="Times New Roman" panose="02020603050405020304" pitchFamily="18" charset="0"/>
              </a:rPr>
              <a:t> forecasts and low uncertainty climate projections; this suggests that the HEBE could apply to time scales as short as a month.  Future generalizations include albedo-temperature feedbacks and more realistic treatments of past and future climate states.</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CA" sz="1200" dirty="0">
                <a:latin typeface="Cambria" panose="02040503050406030204" pitchFamily="18" charset="0"/>
                <a:ea typeface="Calibri" panose="020F0502020204030204" pitchFamily="34" charset="0"/>
                <a:cs typeface="Times New Roman" panose="02020603050405020304" pitchFamily="18" charset="0"/>
              </a:rPr>
              <a:t> </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CA" sz="1200" b="1" dirty="0">
                <a:latin typeface="Cambria" panose="02040503050406030204" pitchFamily="18" charset="0"/>
                <a:ea typeface="Calibri" panose="020F0502020204030204" pitchFamily="34" charset="0"/>
                <a:cs typeface="Times New Roman" panose="02020603050405020304" pitchFamily="18" charset="0"/>
              </a:rPr>
              <a:t>References</a:t>
            </a:r>
            <a:endParaRPr lang="en-CA" sz="1200" dirty="0">
              <a:latin typeface="Calibri" panose="020F0502020204030204" pitchFamily="34" charset="0"/>
              <a:ea typeface="Calibri" panose="020F0502020204030204" pitchFamily="34" charset="0"/>
              <a:cs typeface="Times New Roman" panose="02020603050405020304" pitchFamily="18" charset="0"/>
            </a:endParaRPr>
          </a:p>
          <a:p>
            <a:r>
              <a:rPr lang="en-CA" sz="1100" dirty="0"/>
              <a:t>Lovejoy, S. (2019): Fractional relaxation noises, motions and the fractional energy balance equation, </a:t>
            </a:r>
            <a:r>
              <a:rPr lang="en-CA" sz="1100" b="1" dirty="0" err="1"/>
              <a:t>Nonlin</a:t>
            </a:r>
            <a:r>
              <a:rPr lang="en-CA" sz="1100" b="1" dirty="0"/>
              <a:t>. Processes </a:t>
            </a:r>
            <a:r>
              <a:rPr lang="en-CA" sz="1100" b="1" dirty="0" err="1"/>
              <a:t>Geophys</a:t>
            </a:r>
            <a:r>
              <a:rPr lang="en-CA" sz="1100" b="1" dirty="0"/>
              <a:t>. Discuss</a:t>
            </a:r>
            <a:r>
              <a:rPr lang="en-CA" sz="1100" dirty="0"/>
              <a:t>., https://</a:t>
            </a:r>
            <a:r>
              <a:rPr lang="en-CA" sz="1100" dirty="0" err="1"/>
              <a:t>doi.org</a:t>
            </a:r>
            <a:r>
              <a:rPr lang="en-CA" sz="1100" dirty="0"/>
              <a:t>/10.5194/npg-2019-39.</a:t>
            </a:r>
          </a:p>
          <a:p>
            <a:r>
              <a:rPr lang="en-CA" sz="1100" u="sng" dirty="0">
                <a:hlinkClick r:id="rId5"/>
              </a:rPr>
              <a:t>http://www.physics.mcgill.ca/~gang/eprints/eprintLovejoy/neweprint/npg-2019-39-manuscript-version3.pdf</a:t>
            </a:r>
            <a:endParaRPr lang="en-CA" sz="1100" dirty="0"/>
          </a:p>
          <a:p>
            <a:r>
              <a:rPr lang="en-US" sz="1100" dirty="0"/>
              <a:t>Lovejoy, S., </a:t>
            </a:r>
            <a:r>
              <a:rPr lang="en-US" sz="1100" i="1" dirty="0"/>
              <a:t>Weather, </a:t>
            </a:r>
            <a:r>
              <a:rPr lang="en-US" sz="1100" i="1" dirty="0" err="1"/>
              <a:t>Macroweather</a:t>
            </a:r>
            <a:r>
              <a:rPr lang="en-US" sz="1100" i="1" dirty="0"/>
              <a:t> and Climate: our random yet predictable atmosphere</a:t>
            </a:r>
            <a:r>
              <a:rPr lang="en-US" sz="1100" dirty="0"/>
              <a:t>, 334 pp., Oxford U. Press, 2019b.</a:t>
            </a:r>
            <a:endParaRPr lang="en-CA" sz="1100" dirty="0"/>
          </a:p>
          <a:p>
            <a:r>
              <a:rPr lang="en-CA" sz="1100" dirty="0"/>
              <a:t>Lovejoy, S., 2020: The Half-order Energy Balance Equation, Part 1: </a:t>
            </a:r>
            <a:r>
              <a:rPr lang="en-US" sz="1100" dirty="0"/>
              <a:t> </a:t>
            </a:r>
            <a:r>
              <a:rPr lang="en-CA" sz="1100" dirty="0"/>
              <a:t>The homogeneous HEBE and long memories, </a:t>
            </a:r>
            <a:r>
              <a:rPr lang="en-CA" sz="1100" b="1" dirty="0"/>
              <a:t>Earth Syst. </a:t>
            </a:r>
            <a:r>
              <a:rPr lang="en-CA" sz="1100" b="1" dirty="0" err="1"/>
              <a:t>Dyn</a:t>
            </a:r>
            <a:r>
              <a:rPr lang="en-CA" sz="1100" b="1" dirty="0"/>
              <a:t>. Disc.</a:t>
            </a:r>
            <a:r>
              <a:rPr lang="en-CA" sz="1100" dirty="0"/>
              <a:t>, </a:t>
            </a:r>
            <a:r>
              <a:rPr lang="en-CA" sz="1100" u="sng" dirty="0">
                <a:hlinkClick r:id="rId6"/>
              </a:rPr>
              <a:t>https://doi.org/10.5194/esd-2020-12</a:t>
            </a:r>
            <a:endParaRPr lang="en-CA" sz="1100" dirty="0"/>
          </a:p>
          <a:p>
            <a:r>
              <a:rPr lang="en-CA" sz="1100" dirty="0"/>
              <a:t>https://</a:t>
            </a:r>
            <a:r>
              <a:rPr lang="en-CA" sz="1100" dirty="0" err="1"/>
              <a:t>www.earth</a:t>
            </a:r>
            <a:r>
              <a:rPr lang="en-CA" sz="1100" dirty="0"/>
              <a:t>-syst-</a:t>
            </a:r>
            <a:r>
              <a:rPr lang="en-CA" sz="1100" dirty="0" err="1"/>
              <a:t>dynam</a:t>
            </a:r>
            <a:r>
              <a:rPr lang="en-CA" sz="1100" dirty="0"/>
              <a:t>-</a:t>
            </a:r>
            <a:r>
              <a:rPr lang="en-CA" sz="1100" dirty="0" err="1"/>
              <a:t>discuss.net</a:t>
            </a:r>
            <a:r>
              <a:rPr lang="en-CA" sz="1100" dirty="0"/>
              <a:t>/esd-2020-12/esd-2020-12.pdf</a:t>
            </a:r>
          </a:p>
          <a:p>
            <a:r>
              <a:rPr lang="en-CA" sz="1100" dirty="0"/>
              <a:t>Lovejoy, S., 2020: The Half-order Energy Balance Equation, Part 2: The inhomogeneous HEBE and 2D energy balance models, </a:t>
            </a:r>
            <a:r>
              <a:rPr lang="en-CA" sz="1100" b="1" dirty="0"/>
              <a:t>Earth Syst. </a:t>
            </a:r>
            <a:r>
              <a:rPr lang="en-CA" sz="1100" b="1" dirty="0" err="1"/>
              <a:t>Dyn</a:t>
            </a:r>
            <a:r>
              <a:rPr lang="en-CA" sz="1100" b="1" dirty="0"/>
              <a:t>. Disc</a:t>
            </a:r>
            <a:r>
              <a:rPr lang="en-CA" sz="1100" dirty="0"/>
              <a:t>., https://</a:t>
            </a:r>
            <a:r>
              <a:rPr lang="en-CA" sz="1100" dirty="0" err="1"/>
              <a:t>doi.org</a:t>
            </a:r>
            <a:r>
              <a:rPr lang="en-CA" sz="1100" dirty="0"/>
              <a:t>/10.5194/esd-2020-13</a:t>
            </a:r>
          </a:p>
          <a:p>
            <a:r>
              <a:rPr lang="en-CA" sz="1100" dirty="0"/>
              <a:t>https://</a:t>
            </a:r>
            <a:r>
              <a:rPr lang="en-CA" sz="1100" dirty="0" err="1"/>
              <a:t>www.earth</a:t>
            </a:r>
            <a:r>
              <a:rPr lang="en-CA" sz="1100" dirty="0"/>
              <a:t>-syst-</a:t>
            </a:r>
            <a:r>
              <a:rPr lang="en-CA" sz="1100" dirty="0" err="1"/>
              <a:t>dynam</a:t>
            </a:r>
            <a:r>
              <a:rPr lang="en-CA" sz="1100" dirty="0"/>
              <a:t>-</a:t>
            </a:r>
            <a:r>
              <a:rPr lang="en-CA" sz="1100" dirty="0" err="1"/>
              <a:t>discuss.net</a:t>
            </a:r>
            <a:r>
              <a:rPr lang="en-CA" sz="1100" dirty="0"/>
              <a:t>/esd-2020-13/esd-2020-13.pdf</a:t>
            </a:r>
          </a:p>
          <a:p>
            <a:r>
              <a:rPr lang="en-CA" sz="1100" dirty="0"/>
              <a:t>Lovejoy, S. 2020: The Fractional Heat Equation and Earth’s energy balance, submitted to </a:t>
            </a:r>
            <a:r>
              <a:rPr lang="en-CA" sz="1100" b="1" dirty="0" err="1"/>
              <a:t>Nonlin</a:t>
            </a:r>
            <a:r>
              <a:rPr lang="en-CA" sz="1100" b="1" dirty="0"/>
              <a:t>. Proc. In </a:t>
            </a:r>
            <a:r>
              <a:rPr lang="en-CA" sz="1100" b="1" dirty="0" err="1"/>
              <a:t>Geophys</a:t>
            </a:r>
            <a:r>
              <a:rPr lang="en-CA" sz="1100" dirty="0"/>
              <a:t>. (April 7) http://</a:t>
            </a:r>
            <a:r>
              <a:rPr lang="en-CA" sz="1100" dirty="0" err="1"/>
              <a:t>www.physics.mcgill.ca</a:t>
            </a:r>
            <a:r>
              <a:rPr lang="en-CA" sz="1100" dirty="0"/>
              <a:t>/~gang/</a:t>
            </a:r>
            <a:r>
              <a:rPr lang="en-CA" sz="1100" dirty="0" err="1"/>
              <a:t>eprints</a:t>
            </a:r>
            <a:r>
              <a:rPr lang="en-CA" sz="1100" dirty="0"/>
              <a:t>/</a:t>
            </a:r>
            <a:r>
              <a:rPr lang="en-CA" sz="1100" dirty="0" err="1"/>
              <a:t>eprintLovejoy</a:t>
            </a:r>
            <a:r>
              <a:rPr lang="en-CA" sz="1100" dirty="0"/>
              <a:t>/</a:t>
            </a:r>
            <a:r>
              <a:rPr lang="en-CA" sz="1100" dirty="0" err="1"/>
              <a:t>esubmissions</a:t>
            </a:r>
            <a:r>
              <a:rPr lang="en-CA" sz="1100" dirty="0"/>
              <a:t>/FHE.NPG.7.4.20ter.pdf</a:t>
            </a:r>
            <a:r>
              <a:rPr lang="en-CA" sz="1200" dirty="0">
                <a:latin typeface="Cambria" panose="02040503050406030204" pitchFamily="18" charset="0"/>
                <a:ea typeface="Calibri" panose="020F0502020204030204" pitchFamily="34" charset="0"/>
                <a:cs typeface="Times New Roman" panose="02020603050405020304" pitchFamily="18" charset="0"/>
              </a:rPr>
              <a:t> </a:t>
            </a:r>
            <a:endParaRPr lang="en-CA"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AF82B72D-7994-6E42-A2D2-2A4EAF21C4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7048497"/>
      </p:ext>
    </p:extLst>
  </p:cSld>
  <p:clrMapOvr>
    <a:masterClrMapping/>
  </p:clrMapOvr>
  <mc:AlternateContent xmlns:mc="http://schemas.openxmlformats.org/markup-compatibility/2006">
    <mc:Choice xmlns:p14="http://schemas.microsoft.com/office/powerpoint/2010/main" Requires="p14">
      <p:transition spd="slow" p14:dur="2000" advTm="11886"/>
    </mc:Choice>
    <mc:Fallback>
      <p:transition spd="slow" advTm="1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2700" y="3408622"/>
            <a:ext cx="3454400" cy="2510340"/>
            <a:chOff x="546100" y="1485898"/>
            <a:chExt cx="4178300" cy="1383508"/>
          </a:xfrm>
        </p:grpSpPr>
        <p:sp>
          <p:nvSpPr>
            <p:cNvPr id="11" name="TextBox 10"/>
            <p:cNvSpPr txBox="1"/>
            <p:nvPr/>
          </p:nvSpPr>
          <p:spPr>
            <a:xfrm>
              <a:off x="1585926" y="2284630"/>
              <a:ext cx="3138474" cy="584776"/>
            </a:xfrm>
            <a:prstGeom prst="rect">
              <a:avLst/>
            </a:prstGeom>
            <a:noFill/>
            <a:ln>
              <a:solidFill>
                <a:srgbClr val="FF0000"/>
              </a:solidFill>
            </a:ln>
          </p:spPr>
          <p:txBody>
            <a:bodyPr wrap="square" rtlCol="0">
              <a:spAutoFit/>
            </a:bodyPr>
            <a:lstStyle/>
            <a:p>
              <a:r>
                <a:rPr lang="en-US" sz="1600" dirty="0" err="1">
                  <a:solidFill>
                    <a:srgbClr val="FF0000"/>
                  </a:solidFill>
                </a:rPr>
                <a:t>CanSIPS</a:t>
              </a:r>
              <a:r>
                <a:rPr lang="en-US" sz="1600" dirty="0"/>
                <a:t> = </a:t>
              </a:r>
              <a:r>
                <a:rPr lang="en-US" sz="1600" dirty="0">
                  <a:solidFill>
                    <a:srgbClr val="FF0000"/>
                  </a:solidFill>
                </a:rPr>
                <a:t>Can</a:t>
              </a:r>
              <a:r>
                <a:rPr lang="en-US" sz="1600" dirty="0"/>
                <a:t>adian </a:t>
              </a:r>
              <a:r>
                <a:rPr lang="en-US" sz="1600" dirty="0">
                  <a:solidFill>
                    <a:srgbClr val="FF0000"/>
                  </a:solidFill>
                </a:rPr>
                <a:t>S</a:t>
              </a:r>
              <a:r>
                <a:rPr lang="en-US" sz="1600" dirty="0"/>
                <a:t>easonal and </a:t>
              </a:r>
              <a:r>
                <a:rPr lang="en-US" sz="1600" dirty="0" err="1">
                  <a:solidFill>
                    <a:srgbClr val="FF0000"/>
                  </a:solidFill>
                </a:rPr>
                <a:t>I</a:t>
              </a:r>
              <a:r>
                <a:rPr lang="en-US" sz="1600" dirty="0" err="1"/>
                <a:t>nterannual</a:t>
              </a:r>
              <a:r>
                <a:rPr lang="en-US" sz="1600" dirty="0"/>
                <a:t> </a:t>
              </a:r>
              <a:r>
                <a:rPr lang="en-US" sz="1600" dirty="0">
                  <a:solidFill>
                    <a:srgbClr val="FF0000"/>
                  </a:solidFill>
                </a:rPr>
                <a:t>P</a:t>
              </a:r>
              <a:r>
                <a:rPr lang="en-US" sz="1600" dirty="0"/>
                <a:t>rediction </a:t>
              </a:r>
              <a:r>
                <a:rPr lang="en-US" sz="1600" dirty="0">
                  <a:solidFill>
                    <a:srgbClr val="FF0000"/>
                  </a:solidFill>
                </a:rPr>
                <a:t>S</a:t>
              </a:r>
              <a:r>
                <a:rPr lang="en-US" sz="1600" dirty="0"/>
                <a:t>ystem</a:t>
              </a:r>
            </a:p>
          </p:txBody>
        </p:sp>
        <p:sp>
          <p:nvSpPr>
            <p:cNvPr id="16" name="TextBox 15"/>
            <p:cNvSpPr txBox="1"/>
            <p:nvPr/>
          </p:nvSpPr>
          <p:spPr>
            <a:xfrm>
              <a:off x="1585926" y="1513895"/>
              <a:ext cx="3138474" cy="584776"/>
            </a:xfrm>
            <a:prstGeom prst="rect">
              <a:avLst/>
            </a:prstGeom>
            <a:noFill/>
            <a:ln>
              <a:solidFill>
                <a:srgbClr val="FF0000"/>
              </a:solidFill>
            </a:ln>
          </p:spPr>
          <p:txBody>
            <a:bodyPr wrap="square" rtlCol="0">
              <a:spAutoFit/>
            </a:bodyPr>
            <a:lstStyle/>
            <a:p>
              <a:r>
                <a:rPr lang="en-US" sz="1600" dirty="0" err="1">
                  <a:solidFill>
                    <a:srgbClr val="FF0000"/>
                  </a:solidFill>
                </a:rPr>
                <a:t>StocSIPS</a:t>
              </a:r>
              <a:r>
                <a:rPr lang="en-US" sz="1600" dirty="0"/>
                <a:t> = </a:t>
              </a:r>
              <a:r>
                <a:rPr lang="en-US" sz="1600" dirty="0">
                  <a:solidFill>
                    <a:srgbClr val="FF0000"/>
                  </a:solidFill>
                </a:rPr>
                <a:t>Stoc</a:t>
              </a:r>
              <a:r>
                <a:rPr lang="en-US" sz="1600" dirty="0"/>
                <a:t>hastic </a:t>
              </a:r>
              <a:r>
                <a:rPr lang="en-US" sz="1600" dirty="0">
                  <a:solidFill>
                    <a:srgbClr val="FF0000"/>
                  </a:solidFill>
                </a:rPr>
                <a:t>S</a:t>
              </a:r>
              <a:r>
                <a:rPr lang="en-US" sz="1600" dirty="0"/>
                <a:t>easonal and </a:t>
              </a:r>
              <a:r>
                <a:rPr lang="en-US" sz="1600" dirty="0" err="1">
                  <a:solidFill>
                    <a:srgbClr val="FF0000"/>
                  </a:solidFill>
                </a:rPr>
                <a:t>I</a:t>
              </a:r>
              <a:r>
                <a:rPr lang="en-US" sz="1600" dirty="0" err="1"/>
                <a:t>nterannual</a:t>
              </a:r>
              <a:r>
                <a:rPr lang="en-US" sz="1600" dirty="0"/>
                <a:t> </a:t>
              </a:r>
              <a:r>
                <a:rPr lang="en-US" sz="1600" dirty="0">
                  <a:solidFill>
                    <a:srgbClr val="FF0000"/>
                  </a:solidFill>
                </a:rPr>
                <a:t>P</a:t>
              </a:r>
              <a:r>
                <a:rPr lang="en-US" sz="1600" dirty="0"/>
                <a:t>rediction </a:t>
              </a:r>
              <a:r>
                <a:rPr lang="en-US" sz="1600" dirty="0">
                  <a:solidFill>
                    <a:srgbClr val="FF0000"/>
                  </a:solidFill>
                </a:rPr>
                <a:t>S</a:t>
              </a:r>
              <a:r>
                <a:rPr lang="en-US" sz="1600" dirty="0"/>
                <a:t>ystem</a:t>
              </a:r>
            </a:p>
          </p:txBody>
        </p:sp>
        <p:sp>
          <p:nvSpPr>
            <p:cNvPr id="12" name="TextBox 11"/>
            <p:cNvSpPr txBox="1"/>
            <p:nvPr/>
          </p:nvSpPr>
          <p:spPr>
            <a:xfrm>
              <a:off x="546100" y="1485898"/>
              <a:ext cx="977900" cy="523220"/>
            </a:xfrm>
            <a:prstGeom prst="rect">
              <a:avLst/>
            </a:prstGeom>
            <a:noFill/>
          </p:spPr>
          <p:txBody>
            <a:bodyPr wrap="square" rtlCol="0">
              <a:spAutoFit/>
            </a:bodyPr>
            <a:lstStyle/>
            <a:p>
              <a:r>
                <a:rPr lang="en-US" sz="1400" dirty="0">
                  <a:solidFill>
                    <a:srgbClr val="660066"/>
                  </a:solidFill>
                </a:rPr>
                <a:t>Based on </a:t>
              </a:r>
              <a:r>
                <a:rPr lang="en-US" sz="1400" dirty="0" err="1">
                  <a:solidFill>
                    <a:srgbClr val="660066"/>
                  </a:solidFill>
                </a:rPr>
                <a:t>fGn</a:t>
              </a:r>
              <a:r>
                <a:rPr lang="en-US" sz="1400" dirty="0">
                  <a:solidFill>
                    <a:srgbClr val="660066"/>
                  </a:solidFill>
                </a:rPr>
                <a:t> model</a:t>
              </a:r>
            </a:p>
          </p:txBody>
        </p:sp>
        <p:sp>
          <p:nvSpPr>
            <p:cNvPr id="18" name="TextBox 17"/>
            <p:cNvSpPr txBox="1"/>
            <p:nvPr/>
          </p:nvSpPr>
          <p:spPr>
            <a:xfrm>
              <a:off x="546100" y="2336004"/>
              <a:ext cx="977900" cy="307777"/>
            </a:xfrm>
            <a:prstGeom prst="rect">
              <a:avLst/>
            </a:prstGeom>
            <a:noFill/>
          </p:spPr>
          <p:txBody>
            <a:bodyPr wrap="square" rtlCol="0">
              <a:spAutoFit/>
            </a:bodyPr>
            <a:lstStyle/>
            <a:p>
              <a:r>
                <a:rPr lang="en-US" sz="1400" dirty="0">
                  <a:solidFill>
                    <a:srgbClr val="660066"/>
                  </a:solidFill>
                </a:rPr>
                <a:t>GCMs</a:t>
              </a:r>
            </a:p>
          </p:txBody>
        </p:sp>
      </p:grpSp>
      <p:sp>
        <p:nvSpPr>
          <p:cNvPr id="2" name="CuadroTexto 1">
            <a:extLst>
              <a:ext uri="{FF2B5EF4-FFF2-40B4-BE49-F238E27FC236}">
                <a16:creationId xmlns:a16="http://schemas.microsoft.com/office/drawing/2014/main" id="{69650ADB-29E4-4D64-803A-4DB24B4A2396}"/>
              </a:ext>
            </a:extLst>
          </p:cNvPr>
          <p:cNvSpPr txBox="1"/>
          <p:nvPr/>
        </p:nvSpPr>
        <p:spPr>
          <a:xfrm>
            <a:off x="6762501" y="6465776"/>
            <a:ext cx="2357546" cy="429179"/>
          </a:xfrm>
          <a:prstGeom prst="rect">
            <a:avLst/>
          </a:prstGeom>
          <a:noFill/>
        </p:spPr>
        <p:txBody>
          <a:bodyPr wrap="none" lIns="181188" tIns="90594" rIns="181188" bIns="90594" rtlCol="0">
            <a:spAutoFit/>
          </a:bodyPr>
          <a:lstStyle/>
          <a:p>
            <a:r>
              <a:rPr lang="es-ES" sz="1600" dirty="0" err="1">
                <a:solidFill>
                  <a:srgbClr val="008000"/>
                </a:solidFill>
              </a:rPr>
              <a:t>Verification</a:t>
            </a:r>
            <a:r>
              <a:rPr lang="es-ES" sz="1600" dirty="0">
                <a:solidFill>
                  <a:srgbClr val="008000"/>
                </a:solidFill>
              </a:rPr>
              <a:t> </a:t>
            </a:r>
            <a:r>
              <a:rPr lang="en-US" sz="1600" dirty="0">
                <a:solidFill>
                  <a:srgbClr val="008000"/>
                </a:solidFill>
              </a:rPr>
              <a:t>: 2001-2010</a:t>
            </a:r>
            <a:endParaRPr lang="es-ES" sz="1600" dirty="0">
              <a:solidFill>
                <a:srgbClr val="008000"/>
              </a:solidFill>
            </a:endParaRPr>
          </a:p>
        </p:txBody>
      </p:sp>
      <p:grpSp>
        <p:nvGrpSpPr>
          <p:cNvPr id="32" name="Group 31"/>
          <p:cNvGrpSpPr/>
          <p:nvPr/>
        </p:nvGrpSpPr>
        <p:grpSpPr>
          <a:xfrm>
            <a:off x="3479801" y="825998"/>
            <a:ext cx="5725532" cy="4998438"/>
            <a:chOff x="3479801" y="1745242"/>
            <a:chExt cx="5725532" cy="4998438"/>
          </a:xfrm>
        </p:grpSpPr>
        <p:pic>
          <p:nvPicPr>
            <p:cNvPr id="15" name="Imagen 14">
              <a:extLst>
                <a:ext uri="{FF2B5EF4-FFF2-40B4-BE49-F238E27FC236}">
                  <a16:creationId xmlns:a16="http://schemas.microsoft.com/office/drawing/2014/main" id="{3F6A1A0E-D29B-4837-94B0-007995F954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9801" y="1745242"/>
              <a:ext cx="5527105" cy="4998438"/>
            </a:xfrm>
            <a:prstGeom prst="rect">
              <a:avLst/>
            </a:prstGeom>
          </p:spPr>
        </p:pic>
        <p:grpSp>
          <p:nvGrpSpPr>
            <p:cNvPr id="31" name="Group 30"/>
            <p:cNvGrpSpPr/>
            <p:nvPr/>
          </p:nvGrpSpPr>
          <p:grpSpPr>
            <a:xfrm>
              <a:off x="4391101" y="1757941"/>
              <a:ext cx="4814232" cy="4297261"/>
              <a:chOff x="4391101" y="1745241"/>
              <a:chExt cx="4814232" cy="4297261"/>
            </a:xfrm>
          </p:grpSpPr>
          <p:sp>
            <p:nvSpPr>
              <p:cNvPr id="22" name="Rectangle 21"/>
              <p:cNvSpPr/>
              <p:nvPr/>
            </p:nvSpPr>
            <p:spPr>
              <a:xfrm flipH="1">
                <a:off x="4391101" y="4259522"/>
                <a:ext cx="1603299" cy="161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flipH="1">
                <a:off x="6600440" y="2609443"/>
                <a:ext cx="1756874" cy="369332"/>
              </a:xfrm>
              <a:prstGeom prst="rect">
                <a:avLst/>
              </a:prstGeom>
              <a:noFill/>
            </p:spPr>
            <p:txBody>
              <a:bodyPr wrap="none" rtlCol="0">
                <a:spAutoFit/>
              </a:bodyPr>
              <a:lstStyle/>
              <a:p>
                <a:r>
                  <a:rPr lang="en-US" dirty="0" err="1">
                    <a:solidFill>
                      <a:srgbClr val="008000"/>
                    </a:solidFill>
                  </a:rPr>
                  <a:t>CanStoc</a:t>
                </a:r>
                <a:r>
                  <a:rPr lang="en-US" dirty="0">
                    <a:solidFill>
                      <a:srgbClr val="008000"/>
                    </a:solidFill>
                  </a:rPr>
                  <a:t> = hybrid</a:t>
                </a:r>
              </a:p>
            </p:txBody>
          </p:sp>
          <p:sp>
            <p:nvSpPr>
              <p:cNvPr id="27" name="Rectangle 26"/>
              <p:cNvSpPr/>
              <p:nvPr/>
            </p:nvSpPr>
            <p:spPr>
              <a:xfrm flipH="1">
                <a:off x="8803705" y="2062380"/>
                <a:ext cx="340295" cy="39801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rot="5400000" flipH="1">
                <a:off x="6612091" y="-446374"/>
                <a:ext cx="340295" cy="47235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flipV="1">
                <a:off x="4391101" y="1915389"/>
                <a:ext cx="29375" cy="2311"/>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flipH="1">
                <a:off x="7617977" y="4090541"/>
                <a:ext cx="1587356" cy="369332"/>
              </a:xfrm>
              <a:prstGeom prst="rect">
                <a:avLst/>
              </a:prstGeom>
              <a:noFill/>
            </p:spPr>
            <p:txBody>
              <a:bodyPr wrap="none" rtlCol="0">
                <a:spAutoFit/>
              </a:bodyPr>
              <a:lstStyle/>
              <a:p>
                <a:r>
                  <a:rPr lang="en-US" dirty="0" err="1">
                    <a:solidFill>
                      <a:srgbClr val="FF0000"/>
                    </a:solidFill>
                  </a:rPr>
                  <a:t>CanSIPS</a:t>
                </a:r>
                <a:r>
                  <a:rPr lang="en-US" dirty="0">
                    <a:solidFill>
                      <a:srgbClr val="FF0000"/>
                    </a:solidFill>
                  </a:rPr>
                  <a:t> (GCM)</a:t>
                </a:r>
              </a:p>
            </p:txBody>
          </p:sp>
          <p:sp>
            <p:nvSpPr>
              <p:cNvPr id="24" name="TextBox 23"/>
              <p:cNvSpPr txBox="1"/>
              <p:nvPr/>
            </p:nvSpPr>
            <p:spPr>
              <a:xfrm flipH="1">
                <a:off x="7070340" y="3485743"/>
                <a:ext cx="2097261" cy="369332"/>
              </a:xfrm>
              <a:prstGeom prst="rect">
                <a:avLst/>
              </a:prstGeom>
              <a:noFill/>
            </p:spPr>
            <p:txBody>
              <a:bodyPr wrap="none" rtlCol="0">
                <a:spAutoFit/>
              </a:bodyPr>
              <a:lstStyle/>
              <a:p>
                <a:r>
                  <a:rPr lang="en-US" dirty="0" err="1">
                    <a:solidFill>
                      <a:srgbClr val="0000FF"/>
                    </a:solidFill>
                  </a:rPr>
                  <a:t>StocSIPS</a:t>
                </a:r>
                <a:r>
                  <a:rPr lang="en-US" dirty="0">
                    <a:solidFill>
                      <a:srgbClr val="0000FF"/>
                    </a:solidFill>
                  </a:rPr>
                  <a:t> (stochastic)</a:t>
                </a:r>
              </a:p>
            </p:txBody>
          </p:sp>
          <p:sp>
            <p:nvSpPr>
              <p:cNvPr id="26" name="TextBox 25"/>
              <p:cNvSpPr txBox="1"/>
              <p:nvPr/>
            </p:nvSpPr>
            <p:spPr>
              <a:xfrm flipH="1">
                <a:off x="7778009" y="4951251"/>
                <a:ext cx="1251702" cy="369332"/>
              </a:xfrm>
              <a:prstGeom prst="rect">
                <a:avLst/>
              </a:prstGeom>
              <a:solidFill>
                <a:srgbClr val="FFFFFF"/>
              </a:solidFill>
            </p:spPr>
            <p:txBody>
              <a:bodyPr wrap="none" rtlCol="0">
                <a:spAutoFit/>
              </a:bodyPr>
              <a:lstStyle/>
              <a:p>
                <a:r>
                  <a:rPr lang="en-US" dirty="0"/>
                  <a:t>persistence</a:t>
                </a:r>
              </a:p>
            </p:txBody>
          </p:sp>
        </p:grpSp>
      </p:grpSp>
      <p:sp>
        <p:nvSpPr>
          <p:cNvPr id="3" name="TextBox 2"/>
          <p:cNvSpPr txBox="1"/>
          <p:nvPr/>
        </p:nvSpPr>
        <p:spPr>
          <a:xfrm>
            <a:off x="4423847" y="5433686"/>
            <a:ext cx="4615804" cy="707886"/>
          </a:xfrm>
          <a:prstGeom prst="rect">
            <a:avLst/>
          </a:prstGeom>
          <a:solidFill>
            <a:srgbClr val="FFFFFF"/>
          </a:solidFill>
        </p:spPr>
        <p:txBody>
          <a:bodyPr wrap="square" rtlCol="0">
            <a:spAutoFit/>
          </a:bodyPr>
          <a:lstStyle/>
          <a:p>
            <a:pPr algn="ctr"/>
            <a:r>
              <a:rPr lang="en-US" sz="2000" dirty="0">
                <a:solidFill>
                  <a:srgbClr val="FF0000"/>
                </a:solidFill>
              </a:rPr>
              <a:t>Lead time (months)</a:t>
            </a:r>
          </a:p>
          <a:p>
            <a:endParaRPr lang="en-US" sz="2000" dirty="0">
              <a:solidFill>
                <a:srgbClr val="FF0000"/>
              </a:solidFill>
            </a:endParaRPr>
          </a:p>
        </p:txBody>
      </p:sp>
      <p:cxnSp>
        <p:nvCxnSpPr>
          <p:cNvPr id="34" name="Straight Connector 33"/>
          <p:cNvCxnSpPr/>
          <p:nvPr/>
        </p:nvCxnSpPr>
        <p:spPr>
          <a:xfrm flipV="1">
            <a:off x="4394200" y="1020082"/>
            <a:ext cx="5029202" cy="1"/>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6157153" y="895914"/>
            <a:ext cx="1326054" cy="307777"/>
          </a:xfrm>
          <a:prstGeom prst="rect">
            <a:avLst/>
          </a:prstGeom>
          <a:solidFill>
            <a:srgbClr val="FFFFFF"/>
          </a:solidFill>
        </p:spPr>
        <p:txBody>
          <a:bodyPr wrap="none" rtlCol="0">
            <a:spAutoFit/>
          </a:bodyPr>
          <a:lstStyle/>
          <a:p>
            <a:r>
              <a:rPr lang="en-US" sz="1400" dirty="0"/>
              <a:t>Perfect forecast</a:t>
            </a:r>
          </a:p>
        </p:txBody>
      </p:sp>
      <p:sp>
        <p:nvSpPr>
          <p:cNvPr id="41" name="TextBox 40"/>
          <p:cNvSpPr txBox="1"/>
          <p:nvPr/>
        </p:nvSpPr>
        <p:spPr>
          <a:xfrm>
            <a:off x="7014615" y="6290732"/>
            <a:ext cx="1839967" cy="338554"/>
          </a:xfrm>
          <a:prstGeom prst="rect">
            <a:avLst/>
          </a:prstGeom>
          <a:noFill/>
        </p:spPr>
        <p:txBody>
          <a:bodyPr wrap="none" rtlCol="0">
            <a:spAutoFit/>
          </a:bodyPr>
          <a:lstStyle/>
          <a:p>
            <a:r>
              <a:rPr lang="en-US" sz="1600" dirty="0"/>
              <a:t>Training: 1980-2000</a:t>
            </a:r>
          </a:p>
        </p:txBody>
      </p:sp>
      <p:sp>
        <p:nvSpPr>
          <p:cNvPr id="21" name="Title 6">
            <a:extLst>
              <a:ext uri="{FF2B5EF4-FFF2-40B4-BE49-F238E27FC236}">
                <a16:creationId xmlns:a16="http://schemas.microsoft.com/office/drawing/2014/main" id="{85B14EEB-5881-4AC8-AC9C-2DB94906DC2C}"/>
              </a:ext>
            </a:extLst>
          </p:cNvPr>
          <p:cNvSpPr txBox="1">
            <a:spLocks/>
          </p:cNvSpPr>
          <p:nvPr/>
        </p:nvSpPr>
        <p:spPr>
          <a:xfrm>
            <a:off x="629104" y="31636"/>
            <a:ext cx="7885794" cy="808637"/>
          </a:xfrm>
          <a:prstGeom prst="rect">
            <a:avLst/>
          </a:prstGeom>
        </p:spPr>
        <p:style>
          <a:lnRef idx="2">
            <a:schemeClr val="accent4"/>
          </a:lnRef>
          <a:fillRef idx="1">
            <a:schemeClr val="lt1"/>
          </a:fillRef>
          <a:effectRef idx="0">
            <a:schemeClr val="accent4"/>
          </a:effectRef>
          <a:fontRef idx="minor">
            <a:schemeClr val="dk1"/>
          </a:fontRef>
        </p:style>
        <p:txBody>
          <a:bodyPr vert="horz" lIns="0" tIns="0" rIns="0" bIns="0" rtlCol="0" anchor="ctr">
            <a:noAutofit/>
          </a:bodyPr>
          <a:lstStyle>
            <a:lvl1pPr algn="l" defTabSz="461040" rtl="0" eaLnBrk="1" latinLnBrk="0" hangingPunct="1">
              <a:lnSpc>
                <a:spcPct val="90000"/>
              </a:lnSpc>
              <a:spcBef>
                <a:spcPct val="0"/>
              </a:spcBef>
              <a:buNone/>
              <a:defRPr sz="2218"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25187" algn="ctr">
              <a:lnSpc>
                <a:spcPct val="100000"/>
              </a:lnSpc>
            </a:pPr>
            <a:r>
              <a:rPr lang="en-US" sz="2800" spc="-59" dirty="0">
                <a:solidFill>
                  <a:srgbClr val="3333B2"/>
                </a:solidFill>
                <a:latin typeface="Tahoma"/>
                <a:cs typeface="Tahoma"/>
              </a:rPr>
              <a:t>Mean skill </a:t>
            </a:r>
            <a:r>
              <a:rPr lang="en-US" sz="2800" spc="-59" dirty="0" err="1">
                <a:solidFill>
                  <a:srgbClr val="3333B2"/>
                </a:solidFill>
                <a:latin typeface="Tahoma"/>
                <a:cs typeface="Tahoma"/>
              </a:rPr>
              <a:t>Hindcasts</a:t>
            </a:r>
            <a:r>
              <a:rPr lang="en-US" sz="2800" spc="-59" dirty="0">
                <a:solidFill>
                  <a:srgbClr val="3333B2"/>
                </a:solidFill>
                <a:latin typeface="Tahoma"/>
                <a:cs typeface="Tahoma"/>
              </a:rPr>
              <a:t> of Global Mean Temperature Anomalies</a:t>
            </a:r>
            <a:endParaRPr lang="it-IT" sz="2800" dirty="0">
              <a:solidFill>
                <a:srgbClr val="3333B2"/>
              </a:solidFill>
              <a:latin typeface="Trebuchet MS"/>
              <a:cs typeface="Trebuchet MS"/>
            </a:endParaRPr>
          </a:p>
        </p:txBody>
      </p:sp>
      <p:sp>
        <p:nvSpPr>
          <p:cNvPr id="4" name="Rectangle 3"/>
          <p:cNvSpPr/>
          <p:nvPr/>
        </p:nvSpPr>
        <p:spPr>
          <a:xfrm rot="16200000">
            <a:off x="3259336" y="2781369"/>
            <a:ext cx="735548" cy="523220"/>
          </a:xfrm>
          <a:prstGeom prst="rect">
            <a:avLst/>
          </a:prstGeom>
          <a:solidFill>
            <a:schemeClr val="bg1"/>
          </a:solidFill>
        </p:spPr>
        <p:txBody>
          <a:bodyPr wrap="none">
            <a:spAutoFit/>
          </a:bodyPr>
          <a:lstStyle/>
          <a:p>
            <a:r>
              <a:rPr lang="en-US" sz="2800" dirty="0">
                <a:solidFill>
                  <a:srgbClr val="FF0000"/>
                </a:solidFill>
              </a:rPr>
              <a:t>skill</a:t>
            </a:r>
          </a:p>
        </p:txBody>
      </p:sp>
      <p:grpSp>
        <p:nvGrpSpPr>
          <p:cNvPr id="6" name="Group 5"/>
          <p:cNvGrpSpPr/>
          <p:nvPr/>
        </p:nvGrpSpPr>
        <p:grpSpPr>
          <a:xfrm>
            <a:off x="-12700" y="6189964"/>
            <a:ext cx="3454400" cy="623628"/>
            <a:chOff x="-12700" y="6189964"/>
            <a:chExt cx="3454400" cy="623628"/>
          </a:xfrm>
        </p:grpSpPr>
        <p:sp>
          <p:nvSpPr>
            <p:cNvPr id="33" name="TextBox 32"/>
            <p:cNvSpPr txBox="1"/>
            <p:nvPr/>
          </p:nvSpPr>
          <p:spPr>
            <a:xfrm>
              <a:off x="846974" y="6199294"/>
              <a:ext cx="2594726" cy="614298"/>
            </a:xfrm>
            <a:prstGeom prst="rect">
              <a:avLst/>
            </a:prstGeom>
            <a:noFill/>
            <a:ln>
              <a:solidFill>
                <a:srgbClr val="FF0000"/>
              </a:solidFill>
            </a:ln>
          </p:spPr>
          <p:txBody>
            <a:bodyPr wrap="square" rtlCol="0">
              <a:spAutoFit/>
            </a:bodyPr>
            <a:lstStyle/>
            <a:p>
              <a:r>
                <a:rPr lang="en-US" sz="1600" dirty="0" err="1">
                  <a:solidFill>
                    <a:srgbClr val="FF0000"/>
                  </a:solidFill>
                </a:rPr>
                <a:t>CanStoc</a:t>
              </a:r>
              <a:r>
                <a:rPr lang="en-US" sz="1600" dirty="0"/>
                <a:t> = </a:t>
              </a:r>
              <a:r>
                <a:rPr lang="en-US" sz="1600" dirty="0" err="1">
                  <a:solidFill>
                    <a:srgbClr val="FF0000"/>
                  </a:solidFill>
                </a:rPr>
                <a:t>Can</a:t>
              </a:r>
              <a:r>
                <a:rPr lang="en-US" sz="1600" dirty="0" err="1"/>
                <a:t>SIPS</a:t>
              </a:r>
              <a:r>
                <a:rPr lang="en-US" sz="1600" dirty="0"/>
                <a:t> -</a:t>
              </a:r>
              <a:r>
                <a:rPr lang="en-US" sz="1600" dirty="0" err="1">
                  <a:solidFill>
                    <a:srgbClr val="FF0000"/>
                  </a:solidFill>
                </a:rPr>
                <a:t>Stoc</a:t>
              </a:r>
              <a:r>
                <a:rPr lang="en-US" sz="1600" dirty="0" err="1"/>
                <a:t>SIPS</a:t>
              </a:r>
              <a:r>
                <a:rPr lang="en-US" sz="1600" dirty="0">
                  <a:solidFill>
                    <a:srgbClr val="000000"/>
                  </a:solidFill>
                </a:rPr>
                <a:t> hybrid</a:t>
              </a:r>
            </a:p>
          </p:txBody>
        </p:sp>
        <p:sp>
          <p:nvSpPr>
            <p:cNvPr id="37" name="TextBox 36"/>
            <p:cNvSpPr txBox="1"/>
            <p:nvPr/>
          </p:nvSpPr>
          <p:spPr>
            <a:xfrm>
              <a:off x="-12700" y="6189964"/>
              <a:ext cx="808477" cy="558453"/>
            </a:xfrm>
            <a:prstGeom prst="rect">
              <a:avLst/>
            </a:prstGeom>
            <a:noFill/>
          </p:spPr>
          <p:txBody>
            <a:bodyPr wrap="square" rtlCol="0">
              <a:spAutoFit/>
            </a:bodyPr>
            <a:lstStyle/>
            <a:p>
              <a:r>
                <a:rPr lang="en-US" sz="1400" dirty="0">
                  <a:solidFill>
                    <a:srgbClr val="660066"/>
                  </a:solidFill>
                </a:rPr>
                <a:t>Hybrid</a:t>
              </a:r>
            </a:p>
          </p:txBody>
        </p:sp>
      </p:grpSp>
      <p:grpSp>
        <p:nvGrpSpPr>
          <p:cNvPr id="7" name="Group 6"/>
          <p:cNvGrpSpPr/>
          <p:nvPr/>
        </p:nvGrpSpPr>
        <p:grpSpPr>
          <a:xfrm>
            <a:off x="-12700" y="1798215"/>
            <a:ext cx="9229153" cy="5059785"/>
            <a:chOff x="-12700" y="1798215"/>
            <a:chExt cx="9229153" cy="5059785"/>
          </a:xfrm>
        </p:grpSpPr>
        <p:sp>
          <p:nvSpPr>
            <p:cNvPr id="5" name="Parallelogram 4"/>
            <p:cNvSpPr/>
            <p:nvPr/>
          </p:nvSpPr>
          <p:spPr>
            <a:xfrm flipH="1">
              <a:off x="4375147" y="1798215"/>
              <a:ext cx="4841306" cy="563985"/>
            </a:xfrm>
            <a:prstGeom prst="parallelogram">
              <a:avLst>
                <a:gd name="adj" fmla="val 179847"/>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Parallelogram 41"/>
            <p:cNvSpPr/>
            <p:nvPr/>
          </p:nvSpPr>
          <p:spPr>
            <a:xfrm flipH="1">
              <a:off x="-12700" y="6141572"/>
              <a:ext cx="4841306" cy="716428"/>
            </a:xfrm>
            <a:prstGeom prst="parallelogram">
              <a:avLst>
                <a:gd name="adj" fmla="val 2672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4608075" y="5091165"/>
            <a:ext cx="4284607" cy="461665"/>
            <a:chOff x="4597399" y="5216754"/>
            <a:chExt cx="4203296" cy="461665"/>
          </a:xfrm>
          <a:solidFill>
            <a:srgbClr val="FFFFFF"/>
          </a:solidFill>
        </p:grpSpPr>
        <p:sp>
          <p:nvSpPr>
            <p:cNvPr id="8" name="TextBox 7"/>
            <p:cNvSpPr txBox="1"/>
            <p:nvPr/>
          </p:nvSpPr>
          <p:spPr>
            <a:xfrm>
              <a:off x="4597399" y="5216754"/>
              <a:ext cx="598275" cy="461665"/>
            </a:xfrm>
            <a:prstGeom prst="rect">
              <a:avLst/>
            </a:prstGeom>
            <a:grpFill/>
          </p:spPr>
          <p:txBody>
            <a:bodyPr wrap="square" rtlCol="0">
              <a:spAutoFit/>
            </a:bodyPr>
            <a:lstStyle/>
            <a:p>
              <a:r>
                <a:rPr lang="en-US" sz="2400" dirty="0"/>
                <a:t>0        </a:t>
              </a:r>
            </a:p>
          </p:txBody>
        </p:sp>
        <p:sp>
          <p:nvSpPr>
            <p:cNvPr id="43" name="TextBox 42"/>
            <p:cNvSpPr txBox="1"/>
            <p:nvPr/>
          </p:nvSpPr>
          <p:spPr>
            <a:xfrm>
              <a:off x="5195674" y="5216754"/>
              <a:ext cx="598275" cy="461665"/>
            </a:xfrm>
            <a:prstGeom prst="rect">
              <a:avLst/>
            </a:prstGeom>
            <a:grpFill/>
          </p:spPr>
          <p:txBody>
            <a:bodyPr wrap="square" rtlCol="0">
              <a:spAutoFit/>
            </a:bodyPr>
            <a:lstStyle/>
            <a:p>
              <a:r>
                <a:rPr lang="en-US" sz="2400" dirty="0"/>
                <a:t>2   </a:t>
              </a:r>
            </a:p>
          </p:txBody>
        </p:sp>
        <p:sp>
          <p:nvSpPr>
            <p:cNvPr id="44" name="TextBox 43"/>
            <p:cNvSpPr txBox="1"/>
            <p:nvPr/>
          </p:nvSpPr>
          <p:spPr>
            <a:xfrm>
              <a:off x="5793949" y="5216754"/>
              <a:ext cx="598275" cy="461665"/>
            </a:xfrm>
            <a:prstGeom prst="rect">
              <a:avLst/>
            </a:prstGeom>
            <a:grpFill/>
          </p:spPr>
          <p:txBody>
            <a:bodyPr wrap="square" rtlCol="0">
              <a:spAutoFit/>
            </a:bodyPr>
            <a:lstStyle/>
            <a:p>
              <a:r>
                <a:rPr lang="en-US" sz="2400" dirty="0"/>
                <a:t>4   </a:t>
              </a:r>
            </a:p>
          </p:txBody>
        </p:sp>
        <p:sp>
          <p:nvSpPr>
            <p:cNvPr id="45" name="TextBox 44"/>
            <p:cNvSpPr txBox="1"/>
            <p:nvPr/>
          </p:nvSpPr>
          <p:spPr>
            <a:xfrm>
              <a:off x="6392224" y="5216754"/>
              <a:ext cx="598275" cy="461665"/>
            </a:xfrm>
            <a:prstGeom prst="rect">
              <a:avLst/>
            </a:prstGeom>
            <a:grpFill/>
          </p:spPr>
          <p:txBody>
            <a:bodyPr wrap="square" rtlCol="0">
              <a:spAutoFit/>
            </a:bodyPr>
            <a:lstStyle/>
            <a:p>
              <a:r>
                <a:rPr lang="en-US" sz="2400" dirty="0"/>
                <a:t>6   </a:t>
              </a:r>
            </a:p>
          </p:txBody>
        </p:sp>
        <p:sp>
          <p:nvSpPr>
            <p:cNvPr id="46" name="TextBox 45"/>
            <p:cNvSpPr txBox="1"/>
            <p:nvPr/>
          </p:nvSpPr>
          <p:spPr>
            <a:xfrm>
              <a:off x="6990499" y="5216754"/>
              <a:ext cx="598275" cy="461665"/>
            </a:xfrm>
            <a:prstGeom prst="rect">
              <a:avLst/>
            </a:prstGeom>
            <a:grpFill/>
          </p:spPr>
          <p:txBody>
            <a:bodyPr wrap="square" rtlCol="0">
              <a:spAutoFit/>
            </a:bodyPr>
            <a:lstStyle/>
            <a:p>
              <a:r>
                <a:rPr lang="en-US" sz="2400" dirty="0"/>
                <a:t>8   </a:t>
              </a:r>
            </a:p>
          </p:txBody>
        </p:sp>
        <p:sp>
          <p:nvSpPr>
            <p:cNvPr id="47" name="TextBox 46"/>
            <p:cNvSpPr txBox="1"/>
            <p:nvPr/>
          </p:nvSpPr>
          <p:spPr>
            <a:xfrm>
              <a:off x="7588775" y="5216754"/>
              <a:ext cx="694362" cy="461665"/>
            </a:xfrm>
            <a:prstGeom prst="rect">
              <a:avLst/>
            </a:prstGeom>
            <a:grpFill/>
          </p:spPr>
          <p:txBody>
            <a:bodyPr wrap="square" rtlCol="0">
              <a:spAutoFit/>
            </a:bodyPr>
            <a:lstStyle/>
            <a:p>
              <a:r>
                <a:rPr lang="en-US" sz="2400" dirty="0"/>
                <a:t>10</a:t>
              </a:r>
            </a:p>
          </p:txBody>
        </p:sp>
        <p:sp>
          <p:nvSpPr>
            <p:cNvPr id="48" name="TextBox 47"/>
            <p:cNvSpPr txBox="1"/>
            <p:nvPr/>
          </p:nvSpPr>
          <p:spPr>
            <a:xfrm>
              <a:off x="8304045" y="5216754"/>
              <a:ext cx="496650" cy="461665"/>
            </a:xfrm>
            <a:prstGeom prst="rect">
              <a:avLst/>
            </a:prstGeom>
            <a:grpFill/>
          </p:spPr>
          <p:txBody>
            <a:bodyPr wrap="none" rtlCol="0">
              <a:spAutoFit/>
            </a:bodyPr>
            <a:lstStyle/>
            <a:p>
              <a:r>
                <a:rPr lang="en-US" sz="2400" dirty="0"/>
                <a:t>12</a:t>
              </a:r>
            </a:p>
          </p:txBody>
        </p:sp>
      </p:grpSp>
      <p:sp>
        <p:nvSpPr>
          <p:cNvPr id="50" name="TextBox 49"/>
          <p:cNvSpPr txBox="1"/>
          <p:nvPr/>
        </p:nvSpPr>
        <p:spPr>
          <a:xfrm>
            <a:off x="3997709" y="5135958"/>
            <a:ext cx="598275" cy="461665"/>
          </a:xfrm>
          <a:prstGeom prst="rect">
            <a:avLst/>
          </a:prstGeom>
          <a:solidFill>
            <a:srgbClr val="FFFFFF"/>
          </a:solidFill>
        </p:spPr>
        <p:txBody>
          <a:bodyPr wrap="square" rtlCol="0">
            <a:spAutoFit/>
          </a:bodyPr>
          <a:lstStyle/>
          <a:p>
            <a:r>
              <a:rPr lang="en-US" sz="2400" dirty="0"/>
              <a:t>        </a:t>
            </a:r>
          </a:p>
        </p:txBody>
      </p:sp>
      <p:sp>
        <p:nvSpPr>
          <p:cNvPr id="14" name="Rectangle 13"/>
          <p:cNvSpPr/>
          <p:nvPr/>
        </p:nvSpPr>
        <p:spPr>
          <a:xfrm>
            <a:off x="4353843" y="1108443"/>
            <a:ext cx="228832" cy="398272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4356100" y="2558643"/>
            <a:ext cx="369332" cy="2350627"/>
            <a:chOff x="4356100" y="2444343"/>
            <a:chExt cx="369332" cy="2350627"/>
          </a:xfrm>
        </p:grpSpPr>
        <p:cxnSp>
          <p:nvCxnSpPr>
            <p:cNvPr id="38" name="Straight Arrow Connector 37"/>
            <p:cNvCxnSpPr/>
            <p:nvPr/>
          </p:nvCxnSpPr>
          <p:spPr>
            <a:xfrm>
              <a:off x="4442743" y="2444343"/>
              <a:ext cx="0" cy="2350627"/>
            </a:xfrm>
            <a:prstGeom prst="straightConnector1">
              <a:avLst/>
            </a:prstGeom>
            <a:ln>
              <a:solidFill>
                <a:srgbClr val="00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rot="16200000">
              <a:off x="3833143" y="3868648"/>
              <a:ext cx="1415246" cy="369332"/>
            </a:xfrm>
            <a:prstGeom prst="rect">
              <a:avLst/>
            </a:prstGeom>
            <a:noFill/>
          </p:spPr>
          <p:txBody>
            <a:bodyPr wrap="none" rtlCol="0">
              <a:spAutoFit/>
            </a:bodyPr>
            <a:lstStyle/>
            <a:p>
              <a:r>
                <a:rPr lang="en-US" dirty="0"/>
                <a:t>Negative skill</a:t>
              </a:r>
            </a:p>
          </p:txBody>
        </p:sp>
      </p:grpSp>
      <p:cxnSp>
        <p:nvCxnSpPr>
          <p:cNvPr id="49" name="Straight Connector 48"/>
          <p:cNvCxnSpPr/>
          <p:nvPr/>
        </p:nvCxnSpPr>
        <p:spPr>
          <a:xfrm>
            <a:off x="4724400" y="1008845"/>
            <a:ext cx="0" cy="4127113"/>
          </a:xfrm>
          <a:prstGeom prst="line">
            <a:avLst/>
          </a:prstGeom>
          <a:ln w="3175" cmpd="sng">
            <a:solidFill>
              <a:srgbClr val="000000"/>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356100" y="2487966"/>
            <a:ext cx="5029202" cy="1"/>
          </a:xfrm>
          <a:prstGeom prst="line">
            <a:avLst/>
          </a:prstGeom>
          <a:ln>
            <a:solidFill>
              <a:srgbClr val="000000"/>
            </a:solidFill>
            <a:prstDash val="dash"/>
          </a:ln>
          <a:effectLst/>
        </p:spPr>
        <p:style>
          <a:lnRef idx="2">
            <a:schemeClr val="accent1"/>
          </a:lnRef>
          <a:fillRef idx="0">
            <a:schemeClr val="accent1"/>
          </a:fillRef>
          <a:effectRef idx="1">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B840A1BE-DD5E-F44C-A384-56B21E3E859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588330126"/>
      </p:ext>
    </p:extLst>
  </p:cSld>
  <p:clrMapOvr>
    <a:masterClrMapping/>
  </p:clrMapOvr>
  <p:transition advTm="70073">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12D35E-6503-4058-B21D-5C1599148F46}"/>
              </a:ext>
            </a:extLst>
          </p:cNvPr>
          <p:cNvPicPr>
            <a:picLocks noChangeAspect="1"/>
          </p:cNvPicPr>
          <p:nvPr/>
        </p:nvPicPr>
        <p:blipFill>
          <a:blip r:embed="rId5"/>
          <a:stretch>
            <a:fillRect/>
          </a:stretch>
        </p:blipFill>
        <p:spPr>
          <a:xfrm>
            <a:off x="67733" y="987077"/>
            <a:ext cx="4297680" cy="2599996"/>
          </a:xfrm>
          <a:prstGeom prst="rect">
            <a:avLst/>
          </a:prstGeom>
        </p:spPr>
      </p:pic>
      <p:pic>
        <p:nvPicPr>
          <p:cNvPr id="4" name="Imagen 3">
            <a:extLst>
              <a:ext uri="{FF2B5EF4-FFF2-40B4-BE49-F238E27FC236}">
                <a16:creationId xmlns:a16="http://schemas.microsoft.com/office/drawing/2014/main" id="{9AD3ED7C-CBBC-46E7-A2EF-3693CD03C71D}"/>
              </a:ext>
            </a:extLst>
          </p:cNvPr>
          <p:cNvPicPr>
            <a:picLocks noChangeAspect="1"/>
          </p:cNvPicPr>
          <p:nvPr/>
        </p:nvPicPr>
        <p:blipFill>
          <a:blip r:embed="rId6"/>
          <a:stretch>
            <a:fillRect/>
          </a:stretch>
        </p:blipFill>
        <p:spPr>
          <a:xfrm>
            <a:off x="67735" y="4249568"/>
            <a:ext cx="4297679" cy="2599996"/>
          </a:xfrm>
          <a:prstGeom prst="rect">
            <a:avLst/>
          </a:prstGeom>
        </p:spPr>
      </p:pic>
      <p:pic>
        <p:nvPicPr>
          <p:cNvPr id="5" name="Imagen 4">
            <a:extLst>
              <a:ext uri="{FF2B5EF4-FFF2-40B4-BE49-F238E27FC236}">
                <a16:creationId xmlns:a16="http://schemas.microsoft.com/office/drawing/2014/main" id="{B1E4898A-701E-415A-B664-8444215E6C80}"/>
              </a:ext>
            </a:extLst>
          </p:cNvPr>
          <p:cNvPicPr>
            <a:picLocks noChangeAspect="1"/>
          </p:cNvPicPr>
          <p:nvPr/>
        </p:nvPicPr>
        <p:blipFill>
          <a:blip r:embed="rId7"/>
          <a:stretch>
            <a:fillRect/>
          </a:stretch>
        </p:blipFill>
        <p:spPr>
          <a:xfrm>
            <a:off x="4639734" y="987077"/>
            <a:ext cx="4297679" cy="2599996"/>
          </a:xfrm>
          <a:prstGeom prst="rect">
            <a:avLst/>
          </a:prstGeom>
        </p:spPr>
      </p:pic>
      <p:sp>
        <p:nvSpPr>
          <p:cNvPr id="7" name="Rectangle 30">
            <a:extLst>
              <a:ext uri="{FF2B5EF4-FFF2-40B4-BE49-F238E27FC236}">
                <a16:creationId xmlns:a16="http://schemas.microsoft.com/office/drawing/2014/main" id="{FA98251A-773C-4161-BD90-93BB86207F79}"/>
              </a:ext>
            </a:extLst>
          </p:cNvPr>
          <p:cNvSpPr/>
          <p:nvPr/>
        </p:nvSpPr>
        <p:spPr>
          <a:xfrm>
            <a:off x="342053" y="544701"/>
            <a:ext cx="1785530" cy="304853"/>
          </a:xfrm>
          <a:prstGeom prst="rect">
            <a:avLst/>
          </a:prstGeom>
          <a:ln>
            <a:noFill/>
          </a:ln>
        </p:spPr>
        <p:txBody>
          <a:bodyPr wrap="none" lIns="71331" tIns="0" rIns="71331" bIns="0">
            <a:spAutoFit/>
          </a:bodyPr>
          <a:lstStyle/>
          <a:p>
            <a:r>
              <a:rPr lang="en-US" sz="1981" u="sng" spc="-59" dirty="0" err="1">
                <a:latin typeface="Tahoma"/>
                <a:cs typeface="Tahoma"/>
              </a:rPr>
              <a:t>CanSIPS</a:t>
            </a:r>
            <a:r>
              <a:rPr lang="en-US" sz="1981" u="sng" spc="-59" dirty="0">
                <a:latin typeface="Tahoma"/>
                <a:cs typeface="Tahoma"/>
              </a:rPr>
              <a:t> (GCM)</a:t>
            </a:r>
            <a:endParaRPr lang="es-ES" sz="1981" u="sng" dirty="0"/>
          </a:p>
        </p:txBody>
      </p:sp>
      <p:sp>
        <p:nvSpPr>
          <p:cNvPr id="8" name="Rectangle 30">
            <a:extLst>
              <a:ext uri="{FF2B5EF4-FFF2-40B4-BE49-F238E27FC236}">
                <a16:creationId xmlns:a16="http://schemas.microsoft.com/office/drawing/2014/main" id="{C7F3C26D-74FE-45BC-AD83-5DF923395148}"/>
              </a:ext>
            </a:extLst>
          </p:cNvPr>
          <p:cNvSpPr/>
          <p:nvPr/>
        </p:nvSpPr>
        <p:spPr>
          <a:xfrm>
            <a:off x="4905376" y="544701"/>
            <a:ext cx="1083079" cy="304853"/>
          </a:xfrm>
          <a:prstGeom prst="rect">
            <a:avLst/>
          </a:prstGeom>
          <a:ln>
            <a:noFill/>
          </a:ln>
        </p:spPr>
        <p:txBody>
          <a:bodyPr wrap="none" lIns="71331" tIns="0" rIns="71331" bIns="0">
            <a:spAutoFit/>
          </a:bodyPr>
          <a:lstStyle/>
          <a:p>
            <a:r>
              <a:rPr lang="en-US" sz="1981" u="sng" spc="-59" dirty="0">
                <a:latin typeface="Tahoma"/>
                <a:cs typeface="Tahoma"/>
              </a:rPr>
              <a:t>StocSIPS</a:t>
            </a:r>
          </a:p>
        </p:txBody>
      </p:sp>
      <p:sp>
        <p:nvSpPr>
          <p:cNvPr id="9" name="Rectangle 30">
            <a:extLst>
              <a:ext uri="{FF2B5EF4-FFF2-40B4-BE49-F238E27FC236}">
                <a16:creationId xmlns:a16="http://schemas.microsoft.com/office/drawing/2014/main" id="{B9069B74-5BE5-4E9B-AE12-81A66FB24DC2}"/>
              </a:ext>
            </a:extLst>
          </p:cNvPr>
          <p:cNvSpPr/>
          <p:nvPr/>
        </p:nvSpPr>
        <p:spPr>
          <a:xfrm>
            <a:off x="342056" y="3896892"/>
            <a:ext cx="1902523" cy="304853"/>
          </a:xfrm>
          <a:prstGeom prst="rect">
            <a:avLst/>
          </a:prstGeom>
          <a:ln>
            <a:noFill/>
          </a:ln>
        </p:spPr>
        <p:txBody>
          <a:bodyPr wrap="none" lIns="71331" tIns="0" rIns="71331" bIns="0">
            <a:spAutoFit/>
          </a:bodyPr>
          <a:lstStyle/>
          <a:p>
            <a:r>
              <a:rPr lang="en-US" sz="1981" u="sng" spc="-59" dirty="0" err="1">
                <a:latin typeface="Tahoma"/>
                <a:cs typeface="Tahoma"/>
              </a:rPr>
              <a:t>CanStoc</a:t>
            </a:r>
            <a:r>
              <a:rPr lang="en-US" sz="1981" u="sng" spc="-59" dirty="0">
                <a:latin typeface="Tahoma"/>
                <a:cs typeface="Tahoma"/>
              </a:rPr>
              <a:t> (hybrid)</a:t>
            </a:r>
            <a:endParaRPr lang="es-ES" sz="1981" u="sng" dirty="0"/>
          </a:p>
        </p:txBody>
      </p:sp>
      <p:sp>
        <p:nvSpPr>
          <p:cNvPr id="10" name="Rectangle 30">
            <a:extLst>
              <a:ext uri="{FF2B5EF4-FFF2-40B4-BE49-F238E27FC236}">
                <a16:creationId xmlns:a16="http://schemas.microsoft.com/office/drawing/2014/main" id="{3CE5DC44-642C-4C37-947C-0A78EB9EDFDF}"/>
              </a:ext>
            </a:extLst>
          </p:cNvPr>
          <p:cNvSpPr/>
          <p:nvPr/>
        </p:nvSpPr>
        <p:spPr>
          <a:xfrm>
            <a:off x="4637477" y="3821276"/>
            <a:ext cx="2121215" cy="304853"/>
          </a:xfrm>
          <a:prstGeom prst="rect">
            <a:avLst/>
          </a:prstGeom>
          <a:ln>
            <a:noFill/>
          </a:ln>
        </p:spPr>
        <p:txBody>
          <a:bodyPr wrap="none" lIns="71331" tIns="0" rIns="71331" bIns="0">
            <a:spAutoFit/>
          </a:bodyPr>
          <a:lstStyle/>
          <a:p>
            <a:r>
              <a:rPr lang="en-US" sz="1981" u="sng" spc="-59" dirty="0" err="1">
                <a:latin typeface="Tahoma"/>
                <a:cs typeface="Tahoma"/>
              </a:rPr>
              <a:t>CanStoc</a:t>
            </a:r>
            <a:r>
              <a:rPr lang="en-US" sz="1981" u="sng" spc="-59" dirty="0">
                <a:latin typeface="Tahoma"/>
                <a:cs typeface="Tahoma"/>
              </a:rPr>
              <a:t> - </a:t>
            </a:r>
            <a:r>
              <a:rPr lang="en-US" sz="1981" u="sng" spc="-59" dirty="0" err="1">
                <a:latin typeface="Tahoma"/>
                <a:cs typeface="Tahoma"/>
              </a:rPr>
              <a:t>CanSIPS</a:t>
            </a:r>
            <a:endParaRPr lang="en-US" sz="1981" u="sng" spc="-59" dirty="0">
              <a:latin typeface="Tahoma"/>
              <a:cs typeface="Tahoma"/>
            </a:endParaRPr>
          </a:p>
        </p:txBody>
      </p:sp>
      <p:pic>
        <p:nvPicPr>
          <p:cNvPr id="11" name="Imagen 10">
            <a:extLst>
              <a:ext uri="{FF2B5EF4-FFF2-40B4-BE49-F238E27FC236}">
                <a16:creationId xmlns:a16="http://schemas.microsoft.com/office/drawing/2014/main" id="{97F80B2E-0B01-46EF-B8D5-B4F17C3C57DB}"/>
              </a:ext>
            </a:extLst>
          </p:cNvPr>
          <p:cNvPicPr>
            <a:picLocks noChangeAspect="1"/>
          </p:cNvPicPr>
          <p:nvPr/>
        </p:nvPicPr>
        <p:blipFill>
          <a:blip r:embed="rId8"/>
          <a:stretch>
            <a:fillRect/>
          </a:stretch>
        </p:blipFill>
        <p:spPr>
          <a:xfrm>
            <a:off x="4639734" y="4201718"/>
            <a:ext cx="4297679" cy="2599995"/>
          </a:xfrm>
          <a:prstGeom prst="rect">
            <a:avLst/>
          </a:prstGeom>
        </p:spPr>
      </p:pic>
      <p:sp>
        <p:nvSpPr>
          <p:cNvPr id="12" name="Rectangle 30">
            <a:extLst>
              <a:ext uri="{FF2B5EF4-FFF2-40B4-BE49-F238E27FC236}">
                <a16:creationId xmlns:a16="http://schemas.microsoft.com/office/drawing/2014/main" id="{A9389166-B662-4FE0-B901-32585CA4A648}"/>
              </a:ext>
            </a:extLst>
          </p:cNvPr>
          <p:cNvSpPr/>
          <p:nvPr/>
        </p:nvSpPr>
        <p:spPr>
          <a:xfrm>
            <a:off x="1541533" y="43438"/>
            <a:ext cx="6520170" cy="430887"/>
          </a:xfrm>
          <a:prstGeom prst="rect">
            <a:avLst/>
          </a:prstGeom>
          <a:ln>
            <a:noFill/>
          </a:ln>
        </p:spPr>
        <p:txBody>
          <a:bodyPr wrap="none" lIns="71331" tIns="0" rIns="71331" bIns="0">
            <a:spAutoFit/>
          </a:bodyPr>
          <a:lstStyle/>
          <a:p>
            <a:r>
              <a:rPr lang="en-US" sz="2800" u="sng" spc="-59" dirty="0">
                <a:latin typeface="Tahoma"/>
                <a:cs typeface="Tahoma"/>
              </a:rPr>
              <a:t>0-months lead Skill (</a:t>
            </a:r>
            <a:r>
              <a:rPr lang="en-US" sz="2800" u="sng" spc="-59" dirty="0" err="1">
                <a:latin typeface="Tahoma"/>
                <a:cs typeface="Tahoma"/>
              </a:rPr>
              <a:t>hindcasts</a:t>
            </a:r>
            <a:r>
              <a:rPr lang="en-US" sz="2800" u="sng" spc="-59" dirty="0">
                <a:latin typeface="Tahoma"/>
                <a:cs typeface="Tahoma"/>
              </a:rPr>
              <a:t> 1980-2010)</a:t>
            </a:r>
            <a:endParaRPr lang="es-ES" sz="2800" u="sng" dirty="0"/>
          </a:p>
        </p:txBody>
      </p:sp>
      <p:sp>
        <p:nvSpPr>
          <p:cNvPr id="2" name="TextBox 1"/>
          <p:cNvSpPr txBox="1"/>
          <p:nvPr/>
        </p:nvSpPr>
        <p:spPr>
          <a:xfrm>
            <a:off x="6385484" y="485350"/>
            <a:ext cx="2841606" cy="369332"/>
          </a:xfrm>
          <a:prstGeom prst="rect">
            <a:avLst/>
          </a:prstGeom>
          <a:noFill/>
        </p:spPr>
        <p:txBody>
          <a:bodyPr wrap="none" rtlCol="0">
            <a:spAutoFit/>
          </a:bodyPr>
          <a:lstStyle/>
          <a:p>
            <a:r>
              <a:rPr lang="en-US" dirty="0">
                <a:solidFill>
                  <a:srgbClr val="FF0000"/>
                </a:solidFill>
              </a:rPr>
              <a:t>Red: high skill</a:t>
            </a:r>
            <a:r>
              <a:rPr lang="en-US" dirty="0">
                <a:solidFill>
                  <a:srgbClr val="0000FF"/>
                </a:solidFill>
              </a:rPr>
              <a:t>, blue, low skill</a:t>
            </a:r>
          </a:p>
        </p:txBody>
      </p:sp>
      <p:sp>
        <p:nvSpPr>
          <p:cNvPr id="13" name="TextBox 12"/>
          <p:cNvSpPr txBox="1"/>
          <p:nvPr/>
        </p:nvSpPr>
        <p:spPr>
          <a:xfrm>
            <a:off x="7132909" y="3685672"/>
            <a:ext cx="2272223" cy="523220"/>
          </a:xfrm>
          <a:prstGeom prst="rect">
            <a:avLst/>
          </a:prstGeom>
          <a:noFill/>
        </p:spPr>
        <p:txBody>
          <a:bodyPr wrap="square" rtlCol="0">
            <a:spAutoFit/>
          </a:bodyPr>
          <a:lstStyle/>
          <a:p>
            <a:r>
              <a:rPr lang="en-US" sz="1400" dirty="0">
                <a:solidFill>
                  <a:srgbClr val="FF0000"/>
                </a:solidFill>
              </a:rPr>
              <a:t>Red: </a:t>
            </a:r>
            <a:r>
              <a:rPr lang="en-US" sz="1400" dirty="0" err="1">
                <a:solidFill>
                  <a:srgbClr val="FF0000"/>
                </a:solidFill>
              </a:rPr>
              <a:t>CanStoc</a:t>
            </a:r>
            <a:r>
              <a:rPr lang="en-US" sz="1400" dirty="0">
                <a:solidFill>
                  <a:srgbClr val="FF0000"/>
                </a:solidFill>
              </a:rPr>
              <a:t> higher skill than </a:t>
            </a:r>
            <a:r>
              <a:rPr lang="en-US" sz="1400" dirty="0" err="1">
                <a:solidFill>
                  <a:srgbClr val="FF0000"/>
                </a:solidFill>
              </a:rPr>
              <a:t>CanSIPS</a:t>
            </a:r>
            <a:endParaRPr lang="en-US" sz="1400" dirty="0">
              <a:solidFill>
                <a:srgbClr val="FF0000"/>
              </a:solidFill>
            </a:endParaRPr>
          </a:p>
        </p:txBody>
      </p:sp>
      <p:sp>
        <p:nvSpPr>
          <p:cNvPr id="6" name="Rectangle 5"/>
          <p:cNvSpPr/>
          <p:nvPr/>
        </p:nvSpPr>
        <p:spPr>
          <a:xfrm>
            <a:off x="0" y="3685672"/>
            <a:ext cx="9144000" cy="317232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CB4D2158-4714-CA49-8A60-CA361A400F2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454679851"/>
      </p:ext>
    </p:extLst>
  </p:cSld>
  <p:clrMapOvr>
    <a:masterClrMapping/>
  </p:clrMapOvr>
  <mc:AlternateContent xmlns:mc="http://schemas.openxmlformats.org/markup-compatibility/2006">
    <mc:Choice xmlns:p14="http://schemas.microsoft.com/office/powerpoint/2010/main" Requires="p14">
      <p:transition spd="slow" p14:dur="2000" advTm="47528"/>
    </mc:Choice>
    <mc:Fallback>
      <p:transition spd="slow" advTm="47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4"/>
                </p:tgtEl>
              </p:cMediaNode>
            </p:audio>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506633-E44A-5042-8E65-631F75AD9660}"/>
              </a:ext>
            </a:extLst>
          </p:cNvPr>
          <p:cNvSpPr txBox="1"/>
          <p:nvPr/>
        </p:nvSpPr>
        <p:spPr>
          <a:xfrm>
            <a:off x="3242149" y="112206"/>
            <a:ext cx="2659702" cy="707886"/>
          </a:xfrm>
          <a:prstGeom prst="rect">
            <a:avLst/>
          </a:prstGeom>
          <a:noFill/>
          <a:ln>
            <a:solidFill>
              <a:srgbClr val="FF0000"/>
            </a:solidFill>
          </a:ln>
        </p:spPr>
        <p:txBody>
          <a:bodyPr wrap="none" rtlCol="0">
            <a:spAutoFit/>
          </a:bodyPr>
          <a:lstStyle/>
          <a:p>
            <a:r>
              <a:rPr lang="en-US" sz="4000" dirty="0">
                <a:solidFill>
                  <a:srgbClr val="FF0000"/>
                </a:solidFill>
              </a:rPr>
              <a:t>Conclusions</a:t>
            </a:r>
          </a:p>
        </p:txBody>
      </p:sp>
      <p:sp>
        <p:nvSpPr>
          <p:cNvPr id="3" name="TextBox 2">
            <a:extLst>
              <a:ext uri="{FF2B5EF4-FFF2-40B4-BE49-F238E27FC236}">
                <a16:creationId xmlns:a16="http://schemas.microsoft.com/office/drawing/2014/main" id="{1DA42C5F-AFF4-C942-80E5-84B62A46688E}"/>
              </a:ext>
            </a:extLst>
          </p:cNvPr>
          <p:cNvSpPr txBox="1"/>
          <p:nvPr/>
        </p:nvSpPr>
        <p:spPr>
          <a:xfrm>
            <a:off x="221283" y="801468"/>
            <a:ext cx="8139536" cy="1200329"/>
          </a:xfrm>
          <a:prstGeom prst="rect">
            <a:avLst/>
          </a:prstGeom>
          <a:noFill/>
        </p:spPr>
        <p:txBody>
          <a:bodyPr wrap="none" rtlCol="0">
            <a:spAutoFit/>
          </a:bodyPr>
          <a:lstStyle/>
          <a:p>
            <a:r>
              <a:rPr lang="en-US" dirty="0">
                <a:solidFill>
                  <a:srgbClr val="C00000"/>
                </a:solidFill>
              </a:rPr>
              <a:t>1. </a:t>
            </a:r>
            <a:r>
              <a:rPr lang="en-US" dirty="0" err="1">
                <a:solidFill>
                  <a:srgbClr val="C00000"/>
                </a:solidFill>
              </a:rPr>
              <a:t>Budyko</a:t>
            </a:r>
            <a:r>
              <a:rPr lang="en-US" dirty="0">
                <a:solidFill>
                  <a:srgbClr val="C00000"/>
                </a:solidFill>
              </a:rPr>
              <a:t>-Sellers (classical Heat Equation) + correct conductive-radiative BC’s imply:</a:t>
            </a:r>
          </a:p>
          <a:p>
            <a:endParaRPr lang="en-US" dirty="0">
              <a:solidFill>
                <a:srgbClr val="C00000"/>
              </a:solidFill>
            </a:endParaRPr>
          </a:p>
          <a:p>
            <a:pPr marL="342900" indent="-342900">
              <a:buAutoNum type="alphaUcParenR"/>
            </a:pPr>
            <a:r>
              <a:rPr lang="en-US" dirty="0">
                <a:solidFill>
                  <a:srgbClr val="C00000"/>
                </a:solidFill>
              </a:rPr>
              <a:t>Fractional derivative equation for the surface temperature (Half-order EBE= HEBE)</a:t>
            </a:r>
          </a:p>
          <a:p>
            <a:pPr marL="342900" indent="-342900">
              <a:buAutoNum type="alphaUcParenR"/>
            </a:pPr>
            <a:r>
              <a:rPr lang="en-US" dirty="0">
                <a:solidFill>
                  <a:srgbClr val="002060"/>
                </a:solidFill>
              </a:rPr>
              <a:t>Generic </a:t>
            </a:r>
            <a:r>
              <a:rPr lang="en-US" dirty="0">
                <a:solidFill>
                  <a:srgbClr val="C00000"/>
                </a:solidFill>
              </a:rPr>
              <a:t>long-memory (power law, scaling) subsurface storage </a:t>
            </a:r>
          </a:p>
        </p:txBody>
      </p:sp>
      <p:sp>
        <p:nvSpPr>
          <p:cNvPr id="4" name="TextBox 3">
            <a:extLst>
              <a:ext uri="{FF2B5EF4-FFF2-40B4-BE49-F238E27FC236}">
                <a16:creationId xmlns:a16="http://schemas.microsoft.com/office/drawing/2014/main" id="{75466CCF-71A6-574C-9AB6-AEA82FC2179D}"/>
              </a:ext>
            </a:extLst>
          </p:cNvPr>
          <p:cNvSpPr txBox="1"/>
          <p:nvPr/>
        </p:nvSpPr>
        <p:spPr>
          <a:xfrm>
            <a:off x="221283" y="2345368"/>
            <a:ext cx="8317918" cy="369332"/>
          </a:xfrm>
          <a:prstGeom prst="rect">
            <a:avLst/>
          </a:prstGeom>
          <a:noFill/>
        </p:spPr>
        <p:txBody>
          <a:bodyPr wrap="none" rtlCol="0">
            <a:spAutoFit/>
          </a:bodyPr>
          <a:lstStyle/>
          <a:p>
            <a:r>
              <a:rPr lang="en-US" dirty="0">
                <a:solidFill>
                  <a:srgbClr val="7030A0"/>
                </a:solidFill>
              </a:rPr>
              <a:t>2. The Fractional Heat Equation implies Fractional EBE (FEBE) for surface temperatures </a:t>
            </a:r>
          </a:p>
        </p:txBody>
      </p:sp>
      <p:sp>
        <p:nvSpPr>
          <p:cNvPr id="5" name="TextBox 4">
            <a:extLst>
              <a:ext uri="{FF2B5EF4-FFF2-40B4-BE49-F238E27FC236}">
                <a16:creationId xmlns:a16="http://schemas.microsoft.com/office/drawing/2014/main" id="{7ACC1740-7CB0-EC41-9879-F87A83861C4C}"/>
              </a:ext>
            </a:extLst>
          </p:cNvPr>
          <p:cNvSpPr txBox="1"/>
          <p:nvPr/>
        </p:nvSpPr>
        <p:spPr>
          <a:xfrm>
            <a:off x="221283" y="3058271"/>
            <a:ext cx="6482352" cy="369332"/>
          </a:xfrm>
          <a:prstGeom prst="rect">
            <a:avLst/>
          </a:prstGeom>
          <a:noFill/>
        </p:spPr>
        <p:txBody>
          <a:bodyPr wrap="none" rtlCol="0">
            <a:spAutoFit/>
          </a:bodyPr>
          <a:lstStyle/>
          <a:p>
            <a:r>
              <a:rPr lang="en-US" dirty="0">
                <a:solidFill>
                  <a:srgbClr val="C00000"/>
                </a:solidFill>
              </a:rPr>
              <a:t>3. Gives realistic prediction of annual cycle (temperature phase lag) </a:t>
            </a:r>
          </a:p>
        </p:txBody>
      </p:sp>
      <p:sp>
        <p:nvSpPr>
          <p:cNvPr id="6" name="TextBox 5">
            <a:extLst>
              <a:ext uri="{FF2B5EF4-FFF2-40B4-BE49-F238E27FC236}">
                <a16:creationId xmlns:a16="http://schemas.microsoft.com/office/drawing/2014/main" id="{E71C25E4-E08D-8D4F-B58A-556DDA0516DF}"/>
              </a:ext>
            </a:extLst>
          </p:cNvPr>
          <p:cNvSpPr txBox="1"/>
          <p:nvPr/>
        </p:nvSpPr>
        <p:spPr>
          <a:xfrm>
            <a:off x="221283" y="3771174"/>
            <a:ext cx="8350299" cy="369332"/>
          </a:xfrm>
          <a:prstGeom prst="rect">
            <a:avLst/>
          </a:prstGeom>
          <a:noFill/>
        </p:spPr>
        <p:txBody>
          <a:bodyPr wrap="none" rtlCol="0">
            <a:spAutoFit/>
          </a:bodyPr>
          <a:lstStyle/>
          <a:p>
            <a:r>
              <a:rPr lang="en-US" dirty="0">
                <a:solidFill>
                  <a:srgbClr val="7030A0"/>
                </a:solidFill>
              </a:rPr>
              <a:t>4. Realistic ratio Transient Climate Response to Equilibrium Climate Sensitivity (TCR/ECS)</a:t>
            </a:r>
          </a:p>
        </p:txBody>
      </p:sp>
      <p:sp>
        <p:nvSpPr>
          <p:cNvPr id="7" name="TextBox 6">
            <a:extLst>
              <a:ext uri="{FF2B5EF4-FFF2-40B4-BE49-F238E27FC236}">
                <a16:creationId xmlns:a16="http://schemas.microsoft.com/office/drawing/2014/main" id="{3881AE54-05B3-D24A-B08D-8751664591A0}"/>
              </a:ext>
            </a:extLst>
          </p:cNvPr>
          <p:cNvSpPr txBox="1"/>
          <p:nvPr/>
        </p:nvSpPr>
        <p:spPr>
          <a:xfrm>
            <a:off x="221283" y="4484077"/>
            <a:ext cx="7611379" cy="369332"/>
          </a:xfrm>
          <a:prstGeom prst="rect">
            <a:avLst/>
          </a:prstGeom>
          <a:noFill/>
        </p:spPr>
        <p:txBody>
          <a:bodyPr wrap="none" rtlCol="0">
            <a:spAutoFit/>
          </a:bodyPr>
          <a:lstStyle/>
          <a:p>
            <a:r>
              <a:rPr lang="en-US" dirty="0">
                <a:solidFill>
                  <a:srgbClr val="C00000"/>
                </a:solidFill>
              </a:rPr>
              <a:t>5.  0-D FEBE Can be used for new (low uncertainty) climate projections to 2100.</a:t>
            </a:r>
          </a:p>
        </p:txBody>
      </p:sp>
      <p:sp>
        <p:nvSpPr>
          <p:cNvPr id="8" name="TextBox 7">
            <a:extLst>
              <a:ext uri="{FF2B5EF4-FFF2-40B4-BE49-F238E27FC236}">
                <a16:creationId xmlns:a16="http://schemas.microsoft.com/office/drawing/2014/main" id="{AF3CCE8A-1048-CE4A-A845-ABC3E5EBF99A}"/>
              </a:ext>
            </a:extLst>
          </p:cNvPr>
          <p:cNvSpPr txBox="1"/>
          <p:nvPr/>
        </p:nvSpPr>
        <p:spPr>
          <a:xfrm>
            <a:off x="221283" y="5196980"/>
            <a:ext cx="7027052" cy="369332"/>
          </a:xfrm>
          <a:prstGeom prst="rect">
            <a:avLst/>
          </a:prstGeom>
          <a:noFill/>
        </p:spPr>
        <p:txBody>
          <a:bodyPr wrap="none" rtlCol="0">
            <a:spAutoFit/>
          </a:bodyPr>
          <a:lstStyle/>
          <a:p>
            <a:r>
              <a:rPr lang="en-US" dirty="0">
                <a:solidFill>
                  <a:srgbClr val="7030A0"/>
                </a:solidFill>
              </a:rPr>
              <a:t>6.  2-D FEBE Can be used for monthly, seasonal (</a:t>
            </a:r>
            <a:r>
              <a:rPr lang="en-US" dirty="0" err="1">
                <a:solidFill>
                  <a:srgbClr val="7030A0"/>
                </a:solidFill>
              </a:rPr>
              <a:t>macroweather</a:t>
            </a:r>
            <a:r>
              <a:rPr lang="en-US" dirty="0">
                <a:solidFill>
                  <a:srgbClr val="7030A0"/>
                </a:solidFill>
              </a:rPr>
              <a:t>) forecasts.</a:t>
            </a:r>
          </a:p>
        </p:txBody>
      </p:sp>
      <p:sp>
        <p:nvSpPr>
          <p:cNvPr id="9" name="TextBox 8">
            <a:extLst>
              <a:ext uri="{FF2B5EF4-FFF2-40B4-BE49-F238E27FC236}">
                <a16:creationId xmlns:a16="http://schemas.microsoft.com/office/drawing/2014/main" id="{64F22EF2-7741-154B-A8B7-3D41F689E1F4}"/>
              </a:ext>
            </a:extLst>
          </p:cNvPr>
          <p:cNvSpPr txBox="1"/>
          <p:nvPr/>
        </p:nvSpPr>
        <p:spPr>
          <a:xfrm>
            <a:off x="221283" y="5909884"/>
            <a:ext cx="8770317" cy="835910"/>
          </a:xfrm>
          <a:prstGeom prst="rect">
            <a:avLst/>
          </a:prstGeom>
          <a:noFill/>
          <a:ln>
            <a:solidFill>
              <a:schemeClr val="tx1"/>
            </a:solidFill>
          </a:ln>
        </p:spPr>
        <p:txBody>
          <a:bodyPr wrap="square" rtlCol="0">
            <a:spAutoFit/>
          </a:bodyPr>
          <a:lstStyle/>
          <a:p>
            <a:r>
              <a:rPr lang="en-US" sz="2400" dirty="0">
                <a:solidFill>
                  <a:srgbClr val="002060"/>
                </a:solidFill>
              </a:rPr>
              <a:t>The 2D FEBE is a promising basis for new, stochastic linear 	</a:t>
            </a:r>
            <a:r>
              <a:rPr lang="en-US" sz="2400" dirty="0" err="1">
                <a:solidFill>
                  <a:srgbClr val="002060"/>
                </a:solidFill>
              </a:rPr>
              <a:t>macroweather</a:t>
            </a:r>
            <a:r>
              <a:rPr lang="en-US" sz="2400" dirty="0">
                <a:solidFill>
                  <a:srgbClr val="002060"/>
                </a:solidFill>
              </a:rPr>
              <a:t>, climate models …	Nonlinear extensions possible </a:t>
            </a:r>
          </a:p>
        </p:txBody>
      </p:sp>
      <p:pic>
        <p:nvPicPr>
          <p:cNvPr id="10" name="Audio 9">
            <a:hlinkClick r:id="" action="ppaction://media"/>
            <a:extLst>
              <a:ext uri="{FF2B5EF4-FFF2-40B4-BE49-F238E27FC236}">
                <a16:creationId xmlns:a16="http://schemas.microsoft.com/office/drawing/2014/main" id="{384B84D6-F9DD-AA47-8E41-C6473FCB035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10597993"/>
      </p:ext>
    </p:extLst>
  </p:cSld>
  <p:clrMapOvr>
    <a:masterClrMapping/>
  </p:clrMapOvr>
  <mc:AlternateContent xmlns:mc="http://schemas.openxmlformats.org/markup-compatibility/2006">
    <mc:Choice xmlns:p14="http://schemas.microsoft.com/office/powerpoint/2010/main" Requires="p14">
      <p:transition spd="slow" p14:dur="2000" advTm="144762"/>
    </mc:Choice>
    <mc:Fallback>
      <p:transition spd="slow" advTm="144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0"/>
                </p:tgtEl>
              </p:cMediaNode>
            </p:audio>
          </p:childTnLst>
        </p:cTn>
      </p:par>
    </p:tnLst>
    <p:bldLst>
      <p:bldP spid="4" grpId="0"/>
      <p:bldP spid="5" grpId="0"/>
      <p:bldP spid="6" grpId="0"/>
      <p:bldP spid="7" grpId="0"/>
      <p:bldP spid="8"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CEB3635-E12F-064D-92D0-9F163FD70FFF}"/>
              </a:ext>
            </a:extLst>
          </p:cNvPr>
          <p:cNvSpPr>
            <a:spLocks noChangeArrowheads="1"/>
          </p:cNvSpPr>
          <p:nvPr/>
        </p:nvSpPr>
        <p:spPr bwMode="auto">
          <a:xfrm>
            <a:off x="1292087" y="86470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718F68A4-EA8A-C441-93B0-9A7FEA4C87D5}"/>
              </a:ext>
            </a:extLst>
          </p:cNvPr>
          <p:cNvSpPr>
            <a:spLocks noChangeArrowheads="1"/>
          </p:cNvSpPr>
          <p:nvPr/>
        </p:nvSpPr>
        <p:spPr bwMode="auto">
          <a:xfrm>
            <a:off x="964096" y="317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6">
            <a:extLst>
              <a:ext uri="{FF2B5EF4-FFF2-40B4-BE49-F238E27FC236}">
                <a16:creationId xmlns:a16="http://schemas.microsoft.com/office/drawing/2014/main" id="{2886F0D4-767B-614A-867D-07A530361A18}"/>
              </a:ext>
            </a:extLst>
          </p:cNvPr>
          <p:cNvSpPr>
            <a:spLocks noChangeArrowheads="1"/>
          </p:cNvSpPr>
          <p:nvPr/>
        </p:nvSpPr>
        <p:spPr bwMode="auto">
          <a:xfrm>
            <a:off x="655984" y="39108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4" name="Rectangle 8">
            <a:extLst>
              <a:ext uri="{FF2B5EF4-FFF2-40B4-BE49-F238E27FC236}">
                <a16:creationId xmlns:a16="http://schemas.microsoft.com/office/drawing/2014/main" id="{5449C5AB-FA36-674A-AF2B-5BFDFD4E9B36}"/>
              </a:ext>
            </a:extLst>
          </p:cNvPr>
          <p:cNvSpPr>
            <a:spLocks noChangeArrowheads="1"/>
          </p:cNvSpPr>
          <p:nvPr/>
        </p:nvSpPr>
        <p:spPr bwMode="auto">
          <a:xfrm>
            <a:off x="964096" y="51191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a:extLst>
              <a:ext uri="{FF2B5EF4-FFF2-40B4-BE49-F238E27FC236}">
                <a16:creationId xmlns:a16="http://schemas.microsoft.com/office/drawing/2014/main" id="{1027F3A8-65C6-4840-B10F-FC955A6863AF}"/>
              </a:ext>
            </a:extLst>
          </p:cNvPr>
          <p:cNvSpPr txBox="1"/>
          <p:nvPr/>
        </p:nvSpPr>
        <p:spPr>
          <a:xfrm>
            <a:off x="1340147" y="270725"/>
            <a:ext cx="6604565" cy="584775"/>
          </a:xfrm>
          <a:prstGeom prst="rect">
            <a:avLst/>
          </a:prstGeom>
          <a:noFill/>
          <a:ln>
            <a:solidFill>
              <a:srgbClr val="FF0000"/>
            </a:solidFill>
          </a:ln>
        </p:spPr>
        <p:txBody>
          <a:bodyPr wrap="none" rtlCol="0">
            <a:spAutoFit/>
          </a:bodyPr>
          <a:lstStyle/>
          <a:p>
            <a:r>
              <a:rPr lang="en-US" sz="3200" dirty="0">
                <a:solidFill>
                  <a:srgbClr val="FF0000"/>
                </a:solidFill>
              </a:rPr>
              <a:t>The classical continuum Heat Equation</a:t>
            </a:r>
          </a:p>
        </p:txBody>
      </p:sp>
      <p:sp>
        <p:nvSpPr>
          <p:cNvPr id="18" name="TextBox 17">
            <a:extLst>
              <a:ext uri="{FF2B5EF4-FFF2-40B4-BE49-F238E27FC236}">
                <a16:creationId xmlns:a16="http://schemas.microsoft.com/office/drawing/2014/main" id="{FB0B1C52-8E79-0143-8800-FCD35B6E6DB2}"/>
              </a:ext>
            </a:extLst>
          </p:cNvPr>
          <p:cNvSpPr txBox="1"/>
          <p:nvPr/>
        </p:nvSpPr>
        <p:spPr>
          <a:xfrm>
            <a:off x="1340147" y="1101318"/>
            <a:ext cx="1646605" cy="369332"/>
          </a:xfrm>
          <a:prstGeom prst="rect">
            <a:avLst/>
          </a:prstGeom>
          <a:noFill/>
        </p:spPr>
        <p:txBody>
          <a:bodyPr wrap="none" rtlCol="0">
            <a:spAutoFit/>
          </a:bodyPr>
          <a:lstStyle/>
          <a:p>
            <a:r>
              <a:rPr lang="en-GB" dirty="0">
                <a:solidFill>
                  <a:srgbClr val="7030A0"/>
                </a:solidFill>
                <a:latin typeface="Arial" panose="020B0604020202020204" pitchFamily="34" charset="0"/>
                <a:cs typeface="Arial" panose="020B0604020202020204" pitchFamily="34" charset="0"/>
              </a:rPr>
              <a:t>Heat transport</a:t>
            </a:r>
            <a:endParaRPr lang="en-US" dirty="0">
              <a:solidFill>
                <a:srgbClr val="7030A0"/>
              </a:solidFill>
              <a:latin typeface="Arial" panose="020B0604020202020204" pitchFamily="34" charset="0"/>
              <a:cs typeface="Arial" panose="020B0604020202020204" pitchFamily="34" charset="0"/>
            </a:endParaRPr>
          </a:p>
        </p:txBody>
      </p:sp>
      <p:sp>
        <p:nvSpPr>
          <p:cNvPr id="22" name="Rectangle 38">
            <a:extLst>
              <a:ext uri="{FF2B5EF4-FFF2-40B4-BE49-F238E27FC236}">
                <a16:creationId xmlns:a16="http://schemas.microsoft.com/office/drawing/2014/main" id="{1B504D36-6B97-314C-8E8B-43A287796C1D}"/>
              </a:ext>
            </a:extLst>
          </p:cNvPr>
          <p:cNvSpPr>
            <a:spLocks noChangeArrowheads="1"/>
          </p:cNvSpPr>
          <p:nvPr/>
        </p:nvSpPr>
        <p:spPr bwMode="auto">
          <a:xfrm>
            <a:off x="5524500" y="34765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45">
            <a:extLst>
              <a:ext uri="{FF2B5EF4-FFF2-40B4-BE49-F238E27FC236}">
                <a16:creationId xmlns:a16="http://schemas.microsoft.com/office/drawing/2014/main" id="{EB822C87-23AA-4748-9441-B5BD36081338}"/>
              </a:ext>
            </a:extLst>
          </p:cNvPr>
          <p:cNvSpPr>
            <a:spLocks noChangeArrowheads="1"/>
          </p:cNvSpPr>
          <p:nvPr/>
        </p:nvSpPr>
        <p:spPr bwMode="auto">
          <a:xfrm>
            <a:off x="712583" y="5451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6" name="Rectangle 45">
            <a:extLst>
              <a:ext uri="{FF2B5EF4-FFF2-40B4-BE49-F238E27FC236}">
                <a16:creationId xmlns:a16="http://schemas.microsoft.com/office/drawing/2014/main" id="{C57BFF6E-A7B7-2243-BC1C-146F73F592A0}"/>
              </a:ext>
            </a:extLst>
          </p:cNvPr>
          <p:cNvSpPr/>
          <p:nvPr/>
        </p:nvSpPr>
        <p:spPr>
          <a:xfrm>
            <a:off x="2111915" y="2665349"/>
            <a:ext cx="718466" cy="415498"/>
          </a:xfrm>
          <a:prstGeom prst="rect">
            <a:avLst/>
          </a:prstGeom>
        </p:spPr>
        <p:txBody>
          <a:bodyPr wrap="square">
            <a:spAutoFit/>
          </a:bodyPr>
          <a:lstStyle/>
          <a:p>
            <a:r>
              <a:rPr lang="en-GB" sz="1050" dirty="0"/>
              <a:t>thermal diffusivity</a:t>
            </a:r>
            <a:endParaRPr lang="en-US" sz="1050" dirty="0"/>
          </a:p>
        </p:txBody>
      </p:sp>
      <p:sp>
        <p:nvSpPr>
          <p:cNvPr id="50" name="Rectangle 49">
            <a:extLst>
              <a:ext uri="{FF2B5EF4-FFF2-40B4-BE49-F238E27FC236}">
                <a16:creationId xmlns:a16="http://schemas.microsoft.com/office/drawing/2014/main" id="{503E8051-6F84-6141-AD3A-F1394AD5928D}"/>
              </a:ext>
            </a:extLst>
          </p:cNvPr>
          <p:cNvSpPr/>
          <p:nvPr/>
        </p:nvSpPr>
        <p:spPr>
          <a:xfrm>
            <a:off x="1270710" y="2768829"/>
            <a:ext cx="599844" cy="261610"/>
          </a:xfrm>
          <a:prstGeom prst="rect">
            <a:avLst/>
          </a:prstGeom>
        </p:spPr>
        <p:txBody>
          <a:bodyPr wrap="none">
            <a:spAutoFit/>
          </a:bodyPr>
          <a:lstStyle/>
          <a:p>
            <a:r>
              <a:rPr lang="en-GB" sz="1100" dirty="0"/>
              <a:t>density</a:t>
            </a:r>
            <a:endParaRPr lang="en-US" sz="1100" dirty="0"/>
          </a:p>
        </p:txBody>
      </p:sp>
      <p:grpSp>
        <p:nvGrpSpPr>
          <p:cNvPr id="49" name="Group 48">
            <a:extLst>
              <a:ext uri="{FF2B5EF4-FFF2-40B4-BE49-F238E27FC236}">
                <a16:creationId xmlns:a16="http://schemas.microsoft.com/office/drawing/2014/main" id="{BC19FA02-8B7B-0A48-BE4E-AAF26385473B}"/>
              </a:ext>
            </a:extLst>
          </p:cNvPr>
          <p:cNvGrpSpPr/>
          <p:nvPr/>
        </p:nvGrpSpPr>
        <p:grpSpPr>
          <a:xfrm>
            <a:off x="484492" y="1349036"/>
            <a:ext cx="3668851" cy="1194644"/>
            <a:chOff x="484492" y="1349036"/>
            <a:chExt cx="3668851" cy="1194644"/>
          </a:xfrm>
        </p:grpSpPr>
        <p:grpSp>
          <p:nvGrpSpPr>
            <p:cNvPr id="12" name="Group 11">
              <a:extLst>
                <a:ext uri="{FF2B5EF4-FFF2-40B4-BE49-F238E27FC236}">
                  <a16:creationId xmlns:a16="http://schemas.microsoft.com/office/drawing/2014/main" id="{E522BB3F-0444-8B4A-92E6-386E542AD190}"/>
                </a:ext>
              </a:extLst>
            </p:cNvPr>
            <p:cNvGrpSpPr/>
            <p:nvPr/>
          </p:nvGrpSpPr>
          <p:grpSpPr>
            <a:xfrm>
              <a:off x="484492" y="1349036"/>
              <a:ext cx="2665668" cy="1194644"/>
              <a:chOff x="371491" y="2880842"/>
              <a:chExt cx="2665668" cy="1194644"/>
            </a:xfrm>
          </p:grpSpPr>
          <p:cxnSp>
            <p:nvCxnSpPr>
              <p:cNvPr id="47" name="Straight Arrow Connector 46">
                <a:extLst>
                  <a:ext uri="{FF2B5EF4-FFF2-40B4-BE49-F238E27FC236}">
                    <a16:creationId xmlns:a16="http://schemas.microsoft.com/office/drawing/2014/main" id="{DD0FB5A4-1631-DE4D-AB23-A9638E3E90F4}"/>
                  </a:ext>
                </a:extLst>
              </p:cNvPr>
              <p:cNvCxnSpPr>
                <a:cxnSpLocks/>
              </p:cNvCxnSpPr>
              <p:nvPr/>
            </p:nvCxnSpPr>
            <p:spPr>
              <a:xfrm flipV="1">
                <a:off x="2277947" y="3729968"/>
                <a:ext cx="0" cy="2340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9D0A6A02-48F3-FB40-A067-704E3019C8A6}"/>
                  </a:ext>
                </a:extLst>
              </p:cNvPr>
              <p:cNvSpPr/>
              <p:nvPr/>
            </p:nvSpPr>
            <p:spPr>
              <a:xfrm>
                <a:off x="371491" y="2880842"/>
                <a:ext cx="1673856" cy="261610"/>
              </a:xfrm>
              <a:prstGeom prst="rect">
                <a:avLst/>
              </a:prstGeom>
            </p:spPr>
            <p:txBody>
              <a:bodyPr wrap="none">
                <a:spAutoFit/>
              </a:bodyPr>
              <a:lstStyle/>
              <a:p>
                <a:r>
                  <a:rPr lang="en-GB" sz="1100" dirty="0" err="1"/>
                  <a:t>Fickian</a:t>
                </a:r>
                <a:r>
                  <a:rPr lang="en-GB" sz="1100" dirty="0"/>
                  <a:t> Diffusive heat flux </a:t>
                </a:r>
                <a:endParaRPr lang="en-US" sz="1100" dirty="0"/>
              </a:p>
            </p:txBody>
          </p:sp>
          <p:cxnSp>
            <p:nvCxnSpPr>
              <p:cNvPr id="53" name="Straight Arrow Connector 52">
                <a:extLst>
                  <a:ext uri="{FF2B5EF4-FFF2-40B4-BE49-F238E27FC236}">
                    <a16:creationId xmlns:a16="http://schemas.microsoft.com/office/drawing/2014/main" id="{D39CF217-5B1B-A24C-9CF8-72F75AB8677C}"/>
                  </a:ext>
                </a:extLst>
              </p:cNvPr>
              <p:cNvCxnSpPr>
                <a:cxnSpLocks/>
              </p:cNvCxnSpPr>
              <p:nvPr/>
            </p:nvCxnSpPr>
            <p:spPr>
              <a:xfrm>
                <a:off x="1033712" y="3100022"/>
                <a:ext cx="138069" cy="3061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40E0C4A-6A96-C147-AEB1-38074D1D1BFF}"/>
                  </a:ext>
                </a:extLst>
              </p:cNvPr>
              <p:cNvCxnSpPr>
                <a:cxnSpLocks/>
              </p:cNvCxnSpPr>
              <p:nvPr/>
            </p:nvCxnSpPr>
            <p:spPr>
              <a:xfrm flipV="1">
                <a:off x="1566788" y="3802437"/>
                <a:ext cx="275353" cy="273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4C1BEC2C-64FF-6545-B5B0-41BFF9D5B246}"/>
                  </a:ext>
                </a:extLst>
              </p:cNvPr>
              <p:cNvSpPr/>
              <p:nvPr/>
            </p:nvSpPr>
            <p:spPr>
              <a:xfrm>
                <a:off x="2105494" y="2997635"/>
                <a:ext cx="931665" cy="261610"/>
              </a:xfrm>
              <a:prstGeom prst="rect">
                <a:avLst/>
              </a:prstGeom>
            </p:spPr>
            <p:txBody>
              <a:bodyPr wrap="none">
                <a:spAutoFit/>
              </a:bodyPr>
              <a:lstStyle/>
              <a:p>
                <a:r>
                  <a:rPr lang="en-GB" sz="1100" dirty="0"/>
                  <a:t>specific heat </a:t>
                </a:r>
                <a:endParaRPr lang="en-US" dirty="0"/>
              </a:p>
            </p:txBody>
          </p:sp>
          <p:cxnSp>
            <p:nvCxnSpPr>
              <p:cNvPr id="60" name="Straight Arrow Connector 59">
                <a:extLst>
                  <a:ext uri="{FF2B5EF4-FFF2-40B4-BE49-F238E27FC236}">
                    <a16:creationId xmlns:a16="http://schemas.microsoft.com/office/drawing/2014/main" id="{F1747954-D8DC-6948-8C35-827AE6656FB3}"/>
                  </a:ext>
                </a:extLst>
              </p:cNvPr>
              <p:cNvCxnSpPr>
                <a:cxnSpLocks/>
              </p:cNvCxnSpPr>
              <p:nvPr/>
            </p:nvCxnSpPr>
            <p:spPr>
              <a:xfrm flipH="1">
                <a:off x="2119402" y="3228375"/>
                <a:ext cx="114318" cy="2154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998CE6D-3A96-6E4F-997A-1A12B0CFCF3D}"/>
                  </a:ext>
                </a:extLst>
              </p:cNvPr>
              <p:cNvPicPr>
                <a:picLocks noChangeAspect="1"/>
              </p:cNvPicPr>
              <p:nvPr/>
            </p:nvPicPr>
            <p:blipFill>
              <a:blip r:embed="rId5"/>
              <a:stretch>
                <a:fillRect/>
              </a:stretch>
            </p:blipFill>
            <p:spPr>
              <a:xfrm>
                <a:off x="1120011" y="3340313"/>
                <a:ext cx="1666510" cy="531351"/>
              </a:xfrm>
              <a:prstGeom prst="rect">
                <a:avLst/>
              </a:prstGeom>
            </p:spPr>
          </p:pic>
        </p:grpSp>
        <p:sp>
          <p:nvSpPr>
            <p:cNvPr id="71" name="Rectangle 70">
              <a:extLst>
                <a:ext uri="{FF2B5EF4-FFF2-40B4-BE49-F238E27FC236}">
                  <a16:creationId xmlns:a16="http://schemas.microsoft.com/office/drawing/2014/main" id="{D41428D5-38D0-544B-BE9E-69B847CFAA64}"/>
                </a:ext>
              </a:extLst>
            </p:cNvPr>
            <p:cNvSpPr/>
            <p:nvPr/>
          </p:nvSpPr>
          <p:spPr>
            <a:xfrm>
              <a:off x="3205648" y="1911243"/>
              <a:ext cx="947695" cy="261610"/>
            </a:xfrm>
            <a:prstGeom prst="rect">
              <a:avLst/>
            </a:prstGeom>
          </p:spPr>
          <p:txBody>
            <a:bodyPr wrap="none">
              <a:spAutoFit/>
            </a:bodyPr>
            <a:lstStyle/>
            <a:p>
              <a:r>
                <a:rPr lang="en-GB" sz="1100" dirty="0"/>
                <a:t>temperature </a:t>
              </a:r>
              <a:endParaRPr lang="en-US" dirty="0"/>
            </a:p>
          </p:txBody>
        </p:sp>
        <p:cxnSp>
          <p:nvCxnSpPr>
            <p:cNvPr id="72" name="Straight Arrow Connector 71">
              <a:extLst>
                <a:ext uri="{FF2B5EF4-FFF2-40B4-BE49-F238E27FC236}">
                  <a16:creationId xmlns:a16="http://schemas.microsoft.com/office/drawing/2014/main" id="{58F63324-C1E9-9142-8EA8-6AE532E99A2E}"/>
                </a:ext>
              </a:extLst>
            </p:cNvPr>
            <p:cNvCxnSpPr>
              <a:cxnSpLocks/>
            </p:cNvCxnSpPr>
            <p:nvPr/>
          </p:nvCxnSpPr>
          <p:spPr>
            <a:xfrm flipH="1">
              <a:off x="2887213" y="2043392"/>
              <a:ext cx="339601" cy="210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CF3DE37B-A380-A541-9AE5-3EBD288C9B58}"/>
              </a:ext>
            </a:extLst>
          </p:cNvPr>
          <p:cNvGrpSpPr/>
          <p:nvPr/>
        </p:nvGrpSpPr>
        <p:grpSpPr>
          <a:xfrm>
            <a:off x="4090132" y="1067135"/>
            <a:ext cx="4645561" cy="2843689"/>
            <a:chOff x="4090132" y="1067135"/>
            <a:chExt cx="4645561" cy="2843689"/>
          </a:xfrm>
        </p:grpSpPr>
        <p:sp>
          <p:nvSpPr>
            <p:cNvPr id="10" name="Rectangle 9">
              <a:extLst>
                <a:ext uri="{FF2B5EF4-FFF2-40B4-BE49-F238E27FC236}">
                  <a16:creationId xmlns:a16="http://schemas.microsoft.com/office/drawing/2014/main" id="{61378486-0AA9-514C-BE5E-FD8D8AFD4A64}"/>
                </a:ext>
              </a:extLst>
            </p:cNvPr>
            <p:cNvSpPr/>
            <p:nvPr/>
          </p:nvSpPr>
          <p:spPr>
            <a:xfrm>
              <a:off x="5453586" y="1067135"/>
              <a:ext cx="2762295" cy="584775"/>
            </a:xfrm>
            <a:prstGeom prst="rect">
              <a:avLst/>
            </a:prstGeom>
          </p:spPr>
          <p:txBody>
            <a:bodyPr wrap="none">
              <a:spAutoFit/>
            </a:bodyPr>
            <a:lstStyle/>
            <a:p>
              <a:r>
                <a:rPr lang="en-GB" dirty="0">
                  <a:solidFill>
                    <a:srgbClr val="7030A0"/>
                  </a:solidFill>
                  <a:latin typeface="Arial" panose="020B0604020202020204" pitchFamily="34" charset="0"/>
                  <a:ea typeface="Times New Roman" panose="02020603050405020304" pitchFamily="18" charset="0"/>
                  <a:cs typeface="Arial" panose="020B0604020202020204" pitchFamily="34" charset="0"/>
                </a:rPr>
                <a:t>Energy storage equation </a:t>
              </a:r>
            </a:p>
            <a:p>
              <a:r>
                <a:rPr lang="en-GB" sz="1400" dirty="0">
                  <a:solidFill>
                    <a:srgbClr val="7030A0"/>
                  </a:solidFill>
                  <a:latin typeface="Times New Roman" panose="02020603050405020304" pitchFamily="18" charset="0"/>
                  <a:ea typeface="Times New Roman" panose="02020603050405020304" pitchFamily="18" charset="0"/>
                </a:rPr>
                <a:t>(energy continuity) equation.</a:t>
              </a:r>
              <a:r>
                <a:rPr lang="en-CA" sz="1400" dirty="0">
                  <a:solidFill>
                    <a:srgbClr val="7030A0"/>
                  </a:solidFill>
                </a:rPr>
                <a:t> </a:t>
              </a:r>
              <a:endParaRPr lang="en-US" sz="1400" dirty="0">
                <a:solidFill>
                  <a:srgbClr val="7030A0"/>
                </a:solidFill>
              </a:endParaRPr>
            </a:p>
          </p:txBody>
        </p:sp>
        <p:pic>
          <p:nvPicPr>
            <p:cNvPr id="40" name="Picture 39">
              <a:extLst>
                <a:ext uri="{FF2B5EF4-FFF2-40B4-BE49-F238E27FC236}">
                  <a16:creationId xmlns:a16="http://schemas.microsoft.com/office/drawing/2014/main" id="{21E95210-02A7-DE4D-868C-8670CCEBB6BE}"/>
                </a:ext>
              </a:extLst>
            </p:cNvPr>
            <p:cNvPicPr>
              <a:picLocks noChangeAspect="1"/>
            </p:cNvPicPr>
            <p:nvPr/>
          </p:nvPicPr>
          <p:blipFill>
            <a:blip r:embed="rId6"/>
            <a:stretch>
              <a:fillRect/>
            </a:stretch>
          </p:blipFill>
          <p:spPr>
            <a:xfrm>
              <a:off x="7566409" y="2832521"/>
              <a:ext cx="1169284" cy="459362"/>
            </a:xfrm>
            <a:prstGeom prst="rect">
              <a:avLst/>
            </a:prstGeom>
          </p:spPr>
        </p:pic>
        <p:pic>
          <p:nvPicPr>
            <p:cNvPr id="41" name="Picture 40">
              <a:extLst>
                <a:ext uri="{FF2B5EF4-FFF2-40B4-BE49-F238E27FC236}">
                  <a16:creationId xmlns:a16="http://schemas.microsoft.com/office/drawing/2014/main" id="{01781F8C-A2F1-F84F-9C06-11E6E5A6C209}"/>
                </a:ext>
              </a:extLst>
            </p:cNvPr>
            <p:cNvPicPr>
              <a:picLocks noChangeAspect="1"/>
            </p:cNvPicPr>
            <p:nvPr/>
          </p:nvPicPr>
          <p:blipFill>
            <a:blip r:embed="rId7"/>
            <a:stretch>
              <a:fillRect/>
            </a:stretch>
          </p:blipFill>
          <p:spPr>
            <a:xfrm>
              <a:off x="6113586" y="1964811"/>
              <a:ext cx="1581961" cy="756590"/>
            </a:xfrm>
            <a:prstGeom prst="rect">
              <a:avLst/>
            </a:prstGeom>
          </p:spPr>
        </p:pic>
        <p:cxnSp>
          <p:nvCxnSpPr>
            <p:cNvPr id="78" name="Straight Arrow Connector 77">
              <a:extLst>
                <a:ext uri="{FF2B5EF4-FFF2-40B4-BE49-F238E27FC236}">
                  <a16:creationId xmlns:a16="http://schemas.microsoft.com/office/drawing/2014/main" id="{E12B2FE1-7AE8-EA47-B9D1-BB2390AC4E62}"/>
                </a:ext>
              </a:extLst>
            </p:cNvPr>
            <p:cNvCxnSpPr>
              <a:cxnSpLocks/>
            </p:cNvCxnSpPr>
            <p:nvPr/>
          </p:nvCxnSpPr>
          <p:spPr>
            <a:xfrm flipH="1" flipV="1">
              <a:off x="7601887" y="2604995"/>
              <a:ext cx="271403" cy="3127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ight Brace 53">
              <a:extLst>
                <a:ext uri="{FF2B5EF4-FFF2-40B4-BE49-F238E27FC236}">
                  <a16:creationId xmlns:a16="http://schemas.microsoft.com/office/drawing/2014/main" id="{7FA2D7A0-2A42-FD48-B35C-925E0BBF85CB}"/>
                </a:ext>
              </a:extLst>
            </p:cNvPr>
            <p:cNvSpPr/>
            <p:nvPr/>
          </p:nvSpPr>
          <p:spPr>
            <a:xfrm>
              <a:off x="4090132" y="1568216"/>
              <a:ext cx="251910" cy="2342608"/>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Right Arrow 83">
              <a:extLst>
                <a:ext uri="{FF2B5EF4-FFF2-40B4-BE49-F238E27FC236}">
                  <a16:creationId xmlns:a16="http://schemas.microsoft.com/office/drawing/2014/main" id="{189261E1-54AA-8F43-B757-E73AB99E52F8}"/>
                </a:ext>
              </a:extLst>
            </p:cNvPr>
            <p:cNvSpPr/>
            <p:nvPr/>
          </p:nvSpPr>
          <p:spPr>
            <a:xfrm rot="10800000" flipH="1">
              <a:off x="4873965" y="2245052"/>
              <a:ext cx="746685" cy="335694"/>
            </a:xfrm>
            <a:prstGeom prst="rightArrow">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1" name="Group 60">
            <a:extLst>
              <a:ext uri="{FF2B5EF4-FFF2-40B4-BE49-F238E27FC236}">
                <a16:creationId xmlns:a16="http://schemas.microsoft.com/office/drawing/2014/main" id="{D720A281-196B-0444-BC54-719508EE6030}"/>
              </a:ext>
            </a:extLst>
          </p:cNvPr>
          <p:cNvGrpSpPr/>
          <p:nvPr/>
        </p:nvGrpSpPr>
        <p:grpSpPr>
          <a:xfrm>
            <a:off x="2836929" y="3471130"/>
            <a:ext cx="3244472" cy="2677638"/>
            <a:chOff x="2836929" y="3471130"/>
            <a:chExt cx="3244472" cy="2677638"/>
          </a:xfrm>
        </p:grpSpPr>
        <p:grpSp>
          <p:nvGrpSpPr>
            <p:cNvPr id="58" name="Group 57">
              <a:extLst>
                <a:ext uri="{FF2B5EF4-FFF2-40B4-BE49-F238E27FC236}">
                  <a16:creationId xmlns:a16="http://schemas.microsoft.com/office/drawing/2014/main" id="{117D62CA-A88F-444E-8AD2-FEB65DB24510}"/>
                </a:ext>
              </a:extLst>
            </p:cNvPr>
            <p:cNvGrpSpPr/>
            <p:nvPr/>
          </p:nvGrpSpPr>
          <p:grpSpPr>
            <a:xfrm>
              <a:off x="2934386" y="3471130"/>
              <a:ext cx="3147015" cy="2562983"/>
              <a:chOff x="2934386" y="3471130"/>
              <a:chExt cx="3147015" cy="2562983"/>
            </a:xfrm>
          </p:grpSpPr>
          <p:grpSp>
            <p:nvGrpSpPr>
              <p:cNvPr id="52" name="Group 51">
                <a:extLst>
                  <a:ext uri="{FF2B5EF4-FFF2-40B4-BE49-F238E27FC236}">
                    <a16:creationId xmlns:a16="http://schemas.microsoft.com/office/drawing/2014/main" id="{F333EAE0-DFF2-7045-B3D2-4DC986E22A97}"/>
                  </a:ext>
                </a:extLst>
              </p:cNvPr>
              <p:cNvGrpSpPr/>
              <p:nvPr/>
            </p:nvGrpSpPr>
            <p:grpSpPr>
              <a:xfrm>
                <a:off x="2934386" y="4749676"/>
                <a:ext cx="3147015" cy="1284437"/>
                <a:chOff x="3517189" y="4789868"/>
                <a:chExt cx="3147015" cy="1284437"/>
              </a:xfrm>
            </p:grpSpPr>
            <p:sp>
              <p:nvSpPr>
                <p:cNvPr id="13" name="Rectangle 12">
                  <a:extLst>
                    <a:ext uri="{FF2B5EF4-FFF2-40B4-BE49-F238E27FC236}">
                      <a16:creationId xmlns:a16="http://schemas.microsoft.com/office/drawing/2014/main" id="{B5D98358-D63B-D649-8A6A-FF5047CD2362}"/>
                    </a:ext>
                  </a:extLst>
                </p:cNvPr>
                <p:cNvSpPr/>
                <p:nvPr/>
              </p:nvSpPr>
              <p:spPr>
                <a:xfrm>
                  <a:off x="3517189" y="4789868"/>
                  <a:ext cx="3147015" cy="369332"/>
                </a:xfrm>
                <a:prstGeom prst="rect">
                  <a:avLst/>
                </a:prstGeom>
              </p:spPr>
              <p:txBody>
                <a:bodyPr wrap="none">
                  <a:spAutoFit/>
                </a:bodyPr>
                <a:lstStyle/>
                <a:p>
                  <a:r>
                    <a:rPr lang="en-GB" dirty="0">
                      <a:solidFill>
                        <a:srgbClr val="7030A0"/>
                      </a:solidFill>
                      <a:latin typeface="Arial" panose="020B0604020202020204" pitchFamily="34" charset="0"/>
                      <a:ea typeface="Times New Roman" panose="02020603050405020304" pitchFamily="18" charset="0"/>
                      <a:cs typeface="Arial" panose="020B0604020202020204" pitchFamily="34" charset="0"/>
                    </a:rPr>
                    <a:t>Classical heat equation (3D)</a:t>
                  </a:r>
                  <a:r>
                    <a:rPr lang="en-CA" dirty="0">
                      <a:solidFill>
                        <a:srgbClr val="7030A0"/>
                      </a:solidFill>
                      <a:latin typeface="Arial" panose="020B0604020202020204" pitchFamily="34" charset="0"/>
                      <a:cs typeface="Arial" panose="020B0604020202020204" pitchFamily="34" charset="0"/>
                    </a:rPr>
                    <a:t> </a:t>
                  </a:r>
                  <a:endParaRPr lang="en-US" dirty="0">
                    <a:solidFill>
                      <a:srgbClr val="7030A0"/>
                    </a:solidFill>
                    <a:latin typeface="Arial" panose="020B0604020202020204" pitchFamily="34" charset="0"/>
                    <a:cs typeface="Arial" panose="020B0604020202020204" pitchFamily="34" charset="0"/>
                  </a:endParaRPr>
                </a:p>
              </p:txBody>
            </p:sp>
            <p:pic>
              <p:nvPicPr>
                <p:cNvPr id="66" name="Picture 65">
                  <a:extLst>
                    <a:ext uri="{FF2B5EF4-FFF2-40B4-BE49-F238E27FC236}">
                      <a16:creationId xmlns:a16="http://schemas.microsoft.com/office/drawing/2014/main" id="{DF24CAFA-3338-2B40-872F-1CB7CFE00A03}"/>
                    </a:ext>
                  </a:extLst>
                </p:cNvPr>
                <p:cNvPicPr>
                  <a:picLocks noChangeAspect="1"/>
                </p:cNvPicPr>
                <p:nvPr/>
              </p:nvPicPr>
              <p:blipFill>
                <a:blip r:embed="rId8"/>
                <a:stretch>
                  <a:fillRect/>
                </a:stretch>
              </p:blipFill>
              <p:spPr>
                <a:xfrm>
                  <a:off x="3667973" y="5249998"/>
                  <a:ext cx="2722711" cy="824307"/>
                </a:xfrm>
                <a:prstGeom prst="rect">
                  <a:avLst/>
                </a:prstGeom>
              </p:spPr>
            </p:pic>
          </p:grpSp>
          <p:sp>
            <p:nvSpPr>
              <p:cNvPr id="83" name="Right Arrow 82">
                <a:extLst>
                  <a:ext uri="{FF2B5EF4-FFF2-40B4-BE49-F238E27FC236}">
                    <a16:creationId xmlns:a16="http://schemas.microsoft.com/office/drawing/2014/main" id="{FBDC6D77-BA39-BE42-996E-633D87FEE523}"/>
                  </a:ext>
                </a:extLst>
              </p:cNvPr>
              <p:cNvSpPr/>
              <p:nvPr/>
            </p:nvSpPr>
            <p:spPr>
              <a:xfrm rot="18030749" flipH="1">
                <a:off x="5294921" y="3913730"/>
                <a:ext cx="1220893" cy="335694"/>
              </a:xfrm>
              <a:prstGeom prst="rightArrow">
                <a:avLst/>
              </a:prstGeom>
              <a:solidFill>
                <a:srgbClr val="FF000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5" name="Rectangle 54">
              <a:extLst>
                <a:ext uri="{FF2B5EF4-FFF2-40B4-BE49-F238E27FC236}">
                  <a16:creationId xmlns:a16="http://schemas.microsoft.com/office/drawing/2014/main" id="{B535A2DB-C517-9D4B-883F-099146D75039}"/>
                </a:ext>
              </a:extLst>
            </p:cNvPr>
            <p:cNvSpPr/>
            <p:nvPr/>
          </p:nvSpPr>
          <p:spPr>
            <a:xfrm>
              <a:off x="2836929" y="5112647"/>
              <a:ext cx="3169250" cy="103612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A4466785-46C1-2048-802A-CFE547C9DCDE}"/>
              </a:ext>
            </a:extLst>
          </p:cNvPr>
          <p:cNvGrpSpPr/>
          <p:nvPr/>
        </p:nvGrpSpPr>
        <p:grpSpPr>
          <a:xfrm>
            <a:off x="1102418" y="3172990"/>
            <a:ext cx="2269779" cy="1239233"/>
            <a:chOff x="770826" y="3504584"/>
            <a:chExt cx="2269779" cy="1239233"/>
          </a:xfrm>
        </p:grpSpPr>
        <p:cxnSp>
          <p:nvCxnSpPr>
            <p:cNvPr id="93" name="Straight Arrow Connector 92">
              <a:extLst>
                <a:ext uri="{FF2B5EF4-FFF2-40B4-BE49-F238E27FC236}">
                  <a16:creationId xmlns:a16="http://schemas.microsoft.com/office/drawing/2014/main" id="{B5DD5554-C30C-D14A-A5A3-E70DE9885E9E}"/>
                </a:ext>
              </a:extLst>
            </p:cNvPr>
            <p:cNvCxnSpPr>
              <a:cxnSpLocks/>
            </p:cNvCxnSpPr>
            <p:nvPr/>
          </p:nvCxnSpPr>
          <p:spPr>
            <a:xfrm flipH="1" flipV="1">
              <a:off x="954944" y="4061618"/>
              <a:ext cx="266912" cy="436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A44E528B-5479-8D4B-8172-0CA302016FC1}"/>
                </a:ext>
              </a:extLst>
            </p:cNvPr>
            <p:cNvGrpSpPr/>
            <p:nvPr/>
          </p:nvGrpSpPr>
          <p:grpSpPr>
            <a:xfrm>
              <a:off x="770826" y="3504584"/>
              <a:ext cx="2269779" cy="1239233"/>
              <a:chOff x="4038599" y="2953563"/>
              <a:chExt cx="2269779" cy="1239233"/>
            </a:xfrm>
          </p:grpSpPr>
          <p:sp>
            <p:nvSpPr>
              <p:cNvPr id="95" name="Rectangle 94">
                <a:extLst>
                  <a:ext uri="{FF2B5EF4-FFF2-40B4-BE49-F238E27FC236}">
                    <a16:creationId xmlns:a16="http://schemas.microsoft.com/office/drawing/2014/main" id="{DBF7C638-58A7-AC43-944D-770E8469F68D}"/>
                  </a:ext>
                </a:extLst>
              </p:cNvPr>
              <p:cNvSpPr/>
              <p:nvPr/>
            </p:nvSpPr>
            <p:spPr>
              <a:xfrm>
                <a:off x="4108939" y="3946575"/>
                <a:ext cx="915635" cy="246221"/>
              </a:xfrm>
              <a:prstGeom prst="rect">
                <a:avLst/>
              </a:prstGeom>
            </p:spPr>
            <p:txBody>
              <a:bodyPr wrap="none">
                <a:spAutoFit/>
              </a:bodyPr>
              <a:lstStyle/>
              <a:p>
                <a:r>
                  <a:rPr lang="en-GB" sz="1000" dirty="0"/>
                  <a:t>Advective flux</a:t>
                </a:r>
                <a:endParaRPr lang="en-US" sz="1000" dirty="0"/>
              </a:p>
            </p:txBody>
          </p:sp>
          <p:sp>
            <p:nvSpPr>
              <p:cNvPr id="96" name="Rectangle 95">
                <a:extLst>
                  <a:ext uri="{FF2B5EF4-FFF2-40B4-BE49-F238E27FC236}">
                    <a16:creationId xmlns:a16="http://schemas.microsoft.com/office/drawing/2014/main" id="{DCA9AE41-D817-A64D-B700-772312483A12}"/>
                  </a:ext>
                </a:extLst>
              </p:cNvPr>
              <p:cNvSpPr/>
              <p:nvPr/>
            </p:nvSpPr>
            <p:spPr>
              <a:xfrm>
                <a:off x="4780015" y="3718635"/>
                <a:ext cx="1140056" cy="246221"/>
              </a:xfrm>
              <a:prstGeom prst="rect">
                <a:avLst/>
              </a:prstGeom>
            </p:spPr>
            <p:txBody>
              <a:bodyPr wrap="none">
                <a:spAutoFit/>
              </a:bodyPr>
              <a:lstStyle/>
              <a:p>
                <a:r>
                  <a:rPr lang="en-GB" sz="1000" dirty="0"/>
                  <a:t>Advection velocity</a:t>
                </a:r>
                <a:endParaRPr lang="en-US" sz="1000" dirty="0"/>
              </a:p>
            </p:txBody>
          </p:sp>
          <p:cxnSp>
            <p:nvCxnSpPr>
              <p:cNvPr id="97" name="Straight Arrow Connector 96">
                <a:extLst>
                  <a:ext uri="{FF2B5EF4-FFF2-40B4-BE49-F238E27FC236}">
                    <a16:creationId xmlns:a16="http://schemas.microsoft.com/office/drawing/2014/main" id="{0BE9BD07-ECE0-4442-A94E-9801CB9B8118}"/>
                  </a:ext>
                </a:extLst>
              </p:cNvPr>
              <p:cNvCxnSpPr>
                <a:cxnSpLocks/>
              </p:cNvCxnSpPr>
              <p:nvPr/>
            </p:nvCxnSpPr>
            <p:spPr>
              <a:xfrm flipV="1">
                <a:off x="5125919" y="3517665"/>
                <a:ext cx="0" cy="2340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9" name="Picture 98">
                <a:extLst>
                  <a:ext uri="{FF2B5EF4-FFF2-40B4-BE49-F238E27FC236}">
                    <a16:creationId xmlns:a16="http://schemas.microsoft.com/office/drawing/2014/main" id="{CE324EEE-ACD4-3547-8273-F75AB3F0FB5E}"/>
                  </a:ext>
                </a:extLst>
              </p:cNvPr>
              <p:cNvPicPr>
                <a:picLocks noChangeAspect="1"/>
              </p:cNvPicPr>
              <p:nvPr/>
            </p:nvPicPr>
            <p:blipFill>
              <a:blip r:embed="rId9"/>
              <a:stretch>
                <a:fillRect/>
              </a:stretch>
            </p:blipFill>
            <p:spPr>
              <a:xfrm>
                <a:off x="4038599" y="2953563"/>
                <a:ext cx="2269779" cy="621487"/>
              </a:xfrm>
              <a:prstGeom prst="rect">
                <a:avLst/>
              </a:prstGeom>
            </p:spPr>
          </p:pic>
        </p:grpSp>
      </p:grpSp>
      <p:sp>
        <p:nvSpPr>
          <p:cNvPr id="101" name="TextBox 100">
            <a:extLst>
              <a:ext uri="{FF2B5EF4-FFF2-40B4-BE49-F238E27FC236}">
                <a16:creationId xmlns:a16="http://schemas.microsoft.com/office/drawing/2014/main" id="{A022E19F-8077-7445-8D17-6DBAEBE5C57C}"/>
              </a:ext>
            </a:extLst>
          </p:cNvPr>
          <p:cNvSpPr txBox="1"/>
          <p:nvPr/>
        </p:nvSpPr>
        <p:spPr>
          <a:xfrm>
            <a:off x="3003028" y="6147552"/>
            <a:ext cx="2873864" cy="523220"/>
          </a:xfrm>
          <a:prstGeom prst="rect">
            <a:avLst/>
          </a:prstGeom>
          <a:noFill/>
        </p:spPr>
        <p:txBody>
          <a:bodyPr wrap="none" rtlCol="0">
            <a:spAutoFit/>
          </a:bodyPr>
          <a:lstStyle/>
          <a:p>
            <a:pPr algn="ctr"/>
            <a:r>
              <a:rPr lang="en-US" sz="1600" dirty="0">
                <a:solidFill>
                  <a:srgbClr val="FF0000"/>
                </a:solidFill>
              </a:rPr>
              <a:t>Homogeneous equation</a:t>
            </a:r>
            <a:endParaRPr lang="en-US" sz="1400" dirty="0">
              <a:solidFill>
                <a:srgbClr val="FF0000"/>
              </a:solidFill>
            </a:endParaRPr>
          </a:p>
          <a:p>
            <a:r>
              <a:rPr lang="en-US" sz="1200" dirty="0"/>
              <a:t>(The forcing is by the Boundary Conditions)</a:t>
            </a:r>
            <a:endParaRPr lang="en-US" sz="1400" dirty="0"/>
          </a:p>
        </p:txBody>
      </p:sp>
      <p:pic>
        <p:nvPicPr>
          <p:cNvPr id="2" name="Audio 1">
            <a:hlinkClick r:id="" action="ppaction://media"/>
            <a:extLst>
              <a:ext uri="{FF2B5EF4-FFF2-40B4-BE49-F238E27FC236}">
                <a16:creationId xmlns:a16="http://schemas.microsoft.com/office/drawing/2014/main" id="{1433B148-CF91-FB45-AB1A-F0B818EBA00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540203302"/>
      </p:ext>
    </p:extLst>
  </p:cSld>
  <p:clrMapOvr>
    <a:masterClrMapping/>
  </p:clrMapOvr>
  <mc:AlternateContent xmlns:mc="http://schemas.openxmlformats.org/markup-compatibility/2006">
    <mc:Choice xmlns:p14="http://schemas.microsoft.com/office/powerpoint/2010/main" Requires="p14">
      <p:transition spd="slow" p14:dur="2000" advTm="123785"/>
    </mc:Choice>
    <mc:Fallback>
      <p:transition spd="slow" advTm="123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2"/>
                                        </p:tgtEl>
                                        <p:attrNameLst>
                                          <p:attrName>style.visibility</p:attrName>
                                        </p:attrNameLst>
                                      </p:cBhvr>
                                      <p:to>
                                        <p:strVal val="visible"/>
                                      </p:to>
                                    </p:set>
                                    <p:anim calcmode="lin" valueType="num">
                                      <p:cBhvr additive="base">
                                        <p:cTn id="11" dur="500" fill="hold"/>
                                        <p:tgtEl>
                                          <p:spTgt spid="92"/>
                                        </p:tgtEl>
                                        <p:attrNameLst>
                                          <p:attrName>ppt_x</p:attrName>
                                        </p:attrNameLst>
                                      </p:cBhvr>
                                      <p:tavLst>
                                        <p:tav tm="0">
                                          <p:val>
                                            <p:strVal val="#ppt_x"/>
                                          </p:val>
                                        </p:tav>
                                        <p:tav tm="100000">
                                          <p:val>
                                            <p:strVal val="#ppt_x"/>
                                          </p:val>
                                        </p:tav>
                                      </p:tavLst>
                                    </p:anim>
                                    <p:anim calcmode="lin" valueType="num">
                                      <p:cBhvr additive="base">
                                        <p:cTn id="12"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ppt_x"/>
                                          </p:val>
                                        </p:tav>
                                        <p:tav tm="100000">
                                          <p:val>
                                            <p:strVal val="#ppt_x"/>
                                          </p:val>
                                        </p:tav>
                                      </p:tavLst>
                                    </p:anim>
                                    <p:anim calcmode="lin" valueType="num">
                                      <p:cBhvr additive="base">
                                        <p:cTn id="1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additive="base">
                                        <p:cTn id="23" dur="500" fill="hold"/>
                                        <p:tgtEl>
                                          <p:spTgt spid="61"/>
                                        </p:tgtEl>
                                        <p:attrNameLst>
                                          <p:attrName>ppt_x</p:attrName>
                                        </p:attrNameLst>
                                      </p:cBhvr>
                                      <p:tavLst>
                                        <p:tav tm="0">
                                          <p:val>
                                            <p:strVal val="#ppt_x"/>
                                          </p:val>
                                        </p:tav>
                                        <p:tav tm="100000">
                                          <p:val>
                                            <p:strVal val="#ppt_x"/>
                                          </p:val>
                                        </p:tav>
                                      </p:tavLst>
                                    </p:anim>
                                    <p:anim calcmode="lin" valueType="num">
                                      <p:cBhvr additive="base">
                                        <p:cTn id="2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1"/>
                                        </p:tgtEl>
                                        <p:attrNameLst>
                                          <p:attrName>style.visibility</p:attrName>
                                        </p:attrNameLst>
                                      </p:cBhvr>
                                      <p:to>
                                        <p:strVal val="visible"/>
                                      </p:to>
                                    </p:set>
                                    <p:anim calcmode="lin" valueType="num">
                                      <p:cBhvr additive="base">
                                        <p:cTn id="29" dur="500" fill="hold"/>
                                        <p:tgtEl>
                                          <p:spTgt spid="101"/>
                                        </p:tgtEl>
                                        <p:attrNameLst>
                                          <p:attrName>ppt_x</p:attrName>
                                        </p:attrNameLst>
                                      </p:cBhvr>
                                      <p:tavLst>
                                        <p:tav tm="0">
                                          <p:val>
                                            <p:strVal val="#ppt_x"/>
                                          </p:val>
                                        </p:tav>
                                        <p:tav tm="100000">
                                          <p:val>
                                            <p:strVal val="#ppt_x"/>
                                          </p:val>
                                        </p:tav>
                                      </p:tavLst>
                                    </p:anim>
                                    <p:anim calcmode="lin" valueType="num">
                                      <p:cBhvr additive="base">
                                        <p:cTn id="30"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10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CEB3635-E12F-064D-92D0-9F163FD70FFF}"/>
              </a:ext>
            </a:extLst>
          </p:cNvPr>
          <p:cNvSpPr>
            <a:spLocks noChangeArrowheads="1"/>
          </p:cNvSpPr>
          <p:nvPr/>
        </p:nvSpPr>
        <p:spPr bwMode="auto">
          <a:xfrm>
            <a:off x="1292087" y="86470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id="{718F68A4-EA8A-C441-93B0-9A7FEA4C87D5}"/>
              </a:ext>
            </a:extLst>
          </p:cNvPr>
          <p:cNvSpPr>
            <a:spLocks noChangeArrowheads="1"/>
          </p:cNvSpPr>
          <p:nvPr/>
        </p:nvSpPr>
        <p:spPr bwMode="auto">
          <a:xfrm>
            <a:off x="964096" y="317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1" name="Rectangle 6">
            <a:extLst>
              <a:ext uri="{FF2B5EF4-FFF2-40B4-BE49-F238E27FC236}">
                <a16:creationId xmlns:a16="http://schemas.microsoft.com/office/drawing/2014/main" id="{2886F0D4-767B-614A-867D-07A530361A18}"/>
              </a:ext>
            </a:extLst>
          </p:cNvPr>
          <p:cNvSpPr>
            <a:spLocks noChangeArrowheads="1"/>
          </p:cNvSpPr>
          <p:nvPr/>
        </p:nvSpPr>
        <p:spPr bwMode="auto">
          <a:xfrm>
            <a:off x="655984" y="391082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3" name="Rectangle 12">
            <a:extLst>
              <a:ext uri="{FF2B5EF4-FFF2-40B4-BE49-F238E27FC236}">
                <a16:creationId xmlns:a16="http://schemas.microsoft.com/office/drawing/2014/main" id="{B5D98358-D63B-D649-8A6A-FF5047CD2362}"/>
              </a:ext>
            </a:extLst>
          </p:cNvPr>
          <p:cNvSpPr/>
          <p:nvPr/>
        </p:nvSpPr>
        <p:spPr>
          <a:xfrm>
            <a:off x="3598971" y="617750"/>
            <a:ext cx="2198038" cy="369332"/>
          </a:xfrm>
          <a:prstGeom prst="rect">
            <a:avLst/>
          </a:prstGeom>
        </p:spPr>
        <p:txBody>
          <a:bodyPr wrap="none">
            <a:spAutoFit/>
          </a:bodyPr>
          <a:lstStyle/>
          <a:p>
            <a:r>
              <a:rPr lang="en-GB" dirty="0">
                <a:solidFill>
                  <a:srgbClr val="7030A0"/>
                </a:solidFill>
                <a:latin typeface="Arial" panose="020B0604020202020204" pitchFamily="34" charset="0"/>
                <a:ea typeface="Times New Roman" panose="02020603050405020304" pitchFamily="18" charset="0"/>
                <a:cs typeface="Arial" panose="020B0604020202020204" pitchFamily="34" charset="0"/>
              </a:rPr>
              <a:t>Heat equation (3D)</a:t>
            </a:r>
            <a:r>
              <a:rPr lang="en-CA" dirty="0">
                <a:solidFill>
                  <a:srgbClr val="7030A0"/>
                </a:solidFill>
                <a:latin typeface="Arial" panose="020B0604020202020204" pitchFamily="34" charset="0"/>
                <a:cs typeface="Arial" panose="020B0604020202020204" pitchFamily="34" charset="0"/>
              </a:rPr>
              <a:t> </a:t>
            </a:r>
            <a:endParaRPr lang="en-US" dirty="0">
              <a:solidFill>
                <a:srgbClr val="7030A0"/>
              </a:solidFill>
              <a:latin typeface="Arial" panose="020B0604020202020204" pitchFamily="34" charset="0"/>
              <a:cs typeface="Arial" panose="020B0604020202020204" pitchFamily="34" charset="0"/>
            </a:endParaRPr>
          </a:p>
        </p:txBody>
      </p:sp>
      <p:sp>
        <p:nvSpPr>
          <p:cNvPr id="14" name="Rectangle 8">
            <a:extLst>
              <a:ext uri="{FF2B5EF4-FFF2-40B4-BE49-F238E27FC236}">
                <a16:creationId xmlns:a16="http://schemas.microsoft.com/office/drawing/2014/main" id="{5449C5AB-FA36-674A-AF2B-5BFDFD4E9B36}"/>
              </a:ext>
            </a:extLst>
          </p:cNvPr>
          <p:cNvSpPr>
            <a:spLocks noChangeArrowheads="1"/>
          </p:cNvSpPr>
          <p:nvPr/>
        </p:nvSpPr>
        <p:spPr bwMode="auto">
          <a:xfrm>
            <a:off x="964096" y="511914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TextBox 16">
            <a:extLst>
              <a:ext uri="{FF2B5EF4-FFF2-40B4-BE49-F238E27FC236}">
                <a16:creationId xmlns:a16="http://schemas.microsoft.com/office/drawing/2014/main" id="{1027F3A8-65C6-4840-B10F-FC955A6863AF}"/>
              </a:ext>
            </a:extLst>
          </p:cNvPr>
          <p:cNvSpPr txBox="1"/>
          <p:nvPr/>
        </p:nvSpPr>
        <p:spPr>
          <a:xfrm>
            <a:off x="550939" y="79842"/>
            <a:ext cx="8342652" cy="584775"/>
          </a:xfrm>
          <a:prstGeom prst="rect">
            <a:avLst/>
          </a:prstGeom>
          <a:noFill/>
          <a:ln>
            <a:solidFill>
              <a:srgbClr val="FF0000"/>
            </a:solidFill>
          </a:ln>
        </p:spPr>
        <p:txBody>
          <a:bodyPr wrap="square" rtlCol="0">
            <a:spAutoFit/>
          </a:bodyPr>
          <a:lstStyle/>
          <a:p>
            <a:r>
              <a:rPr lang="en-US" sz="3200" dirty="0">
                <a:solidFill>
                  <a:srgbClr val="FF0000"/>
                </a:solidFill>
              </a:rPr>
              <a:t>The classical continuum Heat Equation:</a:t>
            </a:r>
          </a:p>
        </p:txBody>
      </p:sp>
      <p:sp>
        <p:nvSpPr>
          <p:cNvPr id="22" name="Rectangle 38">
            <a:extLst>
              <a:ext uri="{FF2B5EF4-FFF2-40B4-BE49-F238E27FC236}">
                <a16:creationId xmlns:a16="http://schemas.microsoft.com/office/drawing/2014/main" id="{1B504D36-6B97-314C-8E8B-43A287796C1D}"/>
              </a:ext>
            </a:extLst>
          </p:cNvPr>
          <p:cNvSpPr>
            <a:spLocks noChangeArrowheads="1"/>
          </p:cNvSpPr>
          <p:nvPr/>
        </p:nvSpPr>
        <p:spPr bwMode="auto">
          <a:xfrm>
            <a:off x="5524500" y="347659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Rectangle 45">
            <a:extLst>
              <a:ext uri="{FF2B5EF4-FFF2-40B4-BE49-F238E27FC236}">
                <a16:creationId xmlns:a16="http://schemas.microsoft.com/office/drawing/2014/main" id="{EB822C87-23AA-4748-9441-B5BD36081338}"/>
              </a:ext>
            </a:extLst>
          </p:cNvPr>
          <p:cNvSpPr>
            <a:spLocks noChangeArrowheads="1"/>
          </p:cNvSpPr>
          <p:nvPr/>
        </p:nvSpPr>
        <p:spPr bwMode="auto">
          <a:xfrm>
            <a:off x="712583" y="5451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5" name="Picture 24">
            <a:extLst>
              <a:ext uri="{FF2B5EF4-FFF2-40B4-BE49-F238E27FC236}">
                <a16:creationId xmlns:a16="http://schemas.microsoft.com/office/drawing/2014/main" id="{C2835CFD-AFF9-3F4E-B445-39984A4FC2C2}"/>
              </a:ext>
            </a:extLst>
          </p:cNvPr>
          <p:cNvPicPr>
            <a:picLocks noChangeAspect="1"/>
          </p:cNvPicPr>
          <p:nvPr/>
        </p:nvPicPr>
        <p:blipFill>
          <a:blip r:embed="rId7"/>
          <a:stretch>
            <a:fillRect/>
          </a:stretch>
        </p:blipFill>
        <p:spPr>
          <a:xfrm>
            <a:off x="3722025" y="990677"/>
            <a:ext cx="1753427" cy="530854"/>
          </a:xfrm>
          <a:prstGeom prst="rect">
            <a:avLst/>
          </a:prstGeom>
        </p:spPr>
      </p:pic>
      <p:grpSp>
        <p:nvGrpSpPr>
          <p:cNvPr id="198" name="Group 197">
            <a:extLst>
              <a:ext uri="{FF2B5EF4-FFF2-40B4-BE49-F238E27FC236}">
                <a16:creationId xmlns:a16="http://schemas.microsoft.com/office/drawing/2014/main" id="{A76D3B72-AA68-2D49-B73D-19DEE918098B}"/>
              </a:ext>
            </a:extLst>
          </p:cNvPr>
          <p:cNvGrpSpPr/>
          <p:nvPr/>
        </p:nvGrpSpPr>
        <p:grpSpPr>
          <a:xfrm>
            <a:off x="174169" y="1609347"/>
            <a:ext cx="5386084" cy="5235272"/>
            <a:chOff x="174169" y="1609347"/>
            <a:chExt cx="5386084" cy="5235272"/>
          </a:xfrm>
        </p:grpSpPr>
        <p:sp>
          <p:nvSpPr>
            <p:cNvPr id="181" name="TextBox 180">
              <a:extLst>
                <a:ext uri="{FF2B5EF4-FFF2-40B4-BE49-F238E27FC236}">
                  <a16:creationId xmlns:a16="http://schemas.microsoft.com/office/drawing/2014/main" id="{B1505759-5F55-7C4D-9885-404891C6C2A2}"/>
                </a:ext>
              </a:extLst>
            </p:cNvPr>
            <p:cNvSpPr txBox="1"/>
            <p:nvPr/>
          </p:nvSpPr>
          <p:spPr>
            <a:xfrm>
              <a:off x="2355326" y="5964544"/>
              <a:ext cx="514885" cy="369332"/>
            </a:xfrm>
            <a:prstGeom prst="rect">
              <a:avLst/>
            </a:prstGeom>
            <a:solidFill>
              <a:schemeClr val="bg1"/>
            </a:solidFill>
          </p:spPr>
          <p:txBody>
            <a:bodyPr wrap="none" rtlCol="0">
              <a:spAutoFit/>
            </a:bodyPr>
            <a:lstStyle/>
            <a:p>
              <a:r>
                <a:rPr lang="en-US" dirty="0"/>
                <a:t>2-D</a:t>
              </a:r>
            </a:p>
          </p:txBody>
        </p:sp>
        <p:grpSp>
          <p:nvGrpSpPr>
            <p:cNvPr id="196" name="Group 195">
              <a:extLst>
                <a:ext uri="{FF2B5EF4-FFF2-40B4-BE49-F238E27FC236}">
                  <a16:creationId xmlns:a16="http://schemas.microsoft.com/office/drawing/2014/main" id="{1FC17EAF-54CC-404C-A5ED-F12B651ADD7F}"/>
                </a:ext>
              </a:extLst>
            </p:cNvPr>
            <p:cNvGrpSpPr/>
            <p:nvPr/>
          </p:nvGrpSpPr>
          <p:grpSpPr>
            <a:xfrm>
              <a:off x="174169" y="1609347"/>
              <a:ext cx="5386084" cy="5235272"/>
              <a:chOff x="174169" y="1609347"/>
              <a:chExt cx="5386084" cy="5235272"/>
            </a:xfrm>
          </p:grpSpPr>
          <p:cxnSp>
            <p:nvCxnSpPr>
              <p:cNvPr id="171" name="Straight Connector 170">
                <a:extLst>
                  <a:ext uri="{FF2B5EF4-FFF2-40B4-BE49-F238E27FC236}">
                    <a16:creationId xmlns:a16="http://schemas.microsoft.com/office/drawing/2014/main" id="{DF471861-53B0-214F-85E0-E3D60B85ABDB}"/>
                  </a:ext>
                </a:extLst>
              </p:cNvPr>
              <p:cNvCxnSpPr/>
              <p:nvPr/>
            </p:nvCxnSpPr>
            <p:spPr>
              <a:xfrm>
                <a:off x="5524500" y="2651073"/>
                <a:ext cx="35753" cy="404820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94" name="Group 193">
                <a:extLst>
                  <a:ext uri="{FF2B5EF4-FFF2-40B4-BE49-F238E27FC236}">
                    <a16:creationId xmlns:a16="http://schemas.microsoft.com/office/drawing/2014/main" id="{604D7F53-B8CC-DB49-B9FE-016D0D89FF25}"/>
                  </a:ext>
                </a:extLst>
              </p:cNvPr>
              <p:cNvGrpSpPr/>
              <p:nvPr/>
            </p:nvGrpSpPr>
            <p:grpSpPr>
              <a:xfrm>
                <a:off x="174169" y="1609347"/>
                <a:ext cx="4889314" cy="5235272"/>
                <a:chOff x="174169" y="1609347"/>
                <a:chExt cx="4889314" cy="5235272"/>
              </a:xfrm>
            </p:grpSpPr>
            <p:grpSp>
              <p:nvGrpSpPr>
                <p:cNvPr id="191" name="Group 190">
                  <a:extLst>
                    <a:ext uri="{FF2B5EF4-FFF2-40B4-BE49-F238E27FC236}">
                      <a16:creationId xmlns:a16="http://schemas.microsoft.com/office/drawing/2014/main" id="{B7AB4B43-DD28-EE42-934C-65196624489E}"/>
                    </a:ext>
                  </a:extLst>
                </p:cNvPr>
                <p:cNvGrpSpPr/>
                <p:nvPr/>
              </p:nvGrpSpPr>
              <p:grpSpPr>
                <a:xfrm>
                  <a:off x="302902" y="4314440"/>
                  <a:ext cx="4760581" cy="1768460"/>
                  <a:chOff x="302902" y="4314440"/>
                  <a:chExt cx="4760581" cy="1768460"/>
                </a:xfrm>
              </p:grpSpPr>
              <p:grpSp>
                <p:nvGrpSpPr>
                  <p:cNvPr id="120" name="Group 119">
                    <a:extLst>
                      <a:ext uri="{FF2B5EF4-FFF2-40B4-BE49-F238E27FC236}">
                        <a16:creationId xmlns:a16="http://schemas.microsoft.com/office/drawing/2014/main" id="{71FC213D-5255-C440-BBF4-C496DAB00D57}"/>
                      </a:ext>
                    </a:extLst>
                  </p:cNvPr>
                  <p:cNvGrpSpPr/>
                  <p:nvPr/>
                </p:nvGrpSpPr>
                <p:grpSpPr>
                  <a:xfrm>
                    <a:off x="302902" y="4314440"/>
                    <a:ext cx="4676132" cy="1155554"/>
                    <a:chOff x="1446744" y="4143964"/>
                    <a:chExt cx="6794159" cy="1549183"/>
                  </a:xfrm>
                </p:grpSpPr>
                <p:sp>
                  <p:nvSpPr>
                    <p:cNvPr id="121" name="Rectangle 7">
                      <a:extLst>
                        <a:ext uri="{FF2B5EF4-FFF2-40B4-BE49-F238E27FC236}">
                          <a16:creationId xmlns:a16="http://schemas.microsoft.com/office/drawing/2014/main" id="{D4280C2E-AEB3-6541-B00E-840651C71311}"/>
                        </a:ext>
                      </a:extLst>
                    </p:cNvPr>
                    <p:cNvSpPr>
                      <a:spLocks noChangeArrowheads="1"/>
                    </p:cNvSpPr>
                    <p:nvPr/>
                  </p:nvSpPr>
                  <p:spPr bwMode="auto">
                    <a:xfrm>
                      <a:off x="1591918" y="5485332"/>
                      <a:ext cx="103939" cy="2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endParaRPr lang="en-US" sz="1013"/>
                    </a:p>
                  </p:txBody>
                </p:sp>
                <p:sp>
                  <p:nvSpPr>
                    <p:cNvPr id="122" name="Rectangle 6">
                      <a:extLst>
                        <a:ext uri="{FF2B5EF4-FFF2-40B4-BE49-F238E27FC236}">
                          <a16:creationId xmlns:a16="http://schemas.microsoft.com/office/drawing/2014/main" id="{72AF2817-35E0-3A43-9953-BE073F5B9CFB}"/>
                        </a:ext>
                      </a:extLst>
                    </p:cNvPr>
                    <p:cNvSpPr>
                      <a:spLocks noChangeArrowheads="1"/>
                    </p:cNvSpPr>
                    <p:nvPr/>
                  </p:nvSpPr>
                  <p:spPr bwMode="auto">
                    <a:xfrm>
                      <a:off x="2166494" y="4143964"/>
                      <a:ext cx="103939" cy="2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endParaRPr lang="en-US" sz="1013"/>
                    </a:p>
                  </p:txBody>
                </p:sp>
                <p:grpSp>
                  <p:nvGrpSpPr>
                    <p:cNvPr id="123" name="Group 122">
                      <a:extLst>
                        <a:ext uri="{FF2B5EF4-FFF2-40B4-BE49-F238E27FC236}">
                          <a16:creationId xmlns:a16="http://schemas.microsoft.com/office/drawing/2014/main" id="{4155D033-2E64-5349-AF90-BA2BF7239681}"/>
                        </a:ext>
                      </a:extLst>
                    </p:cNvPr>
                    <p:cNvGrpSpPr/>
                    <p:nvPr/>
                  </p:nvGrpSpPr>
                  <p:grpSpPr>
                    <a:xfrm>
                      <a:off x="1446744" y="4178759"/>
                      <a:ext cx="6794159" cy="1373210"/>
                      <a:chOff x="1660634" y="4011235"/>
                      <a:chExt cx="9058879" cy="1830947"/>
                    </a:xfrm>
                  </p:grpSpPr>
                  <p:cxnSp>
                    <p:nvCxnSpPr>
                      <p:cNvPr id="131" name="Straight Arrow Connector 130">
                        <a:extLst>
                          <a:ext uri="{FF2B5EF4-FFF2-40B4-BE49-F238E27FC236}">
                            <a16:creationId xmlns:a16="http://schemas.microsoft.com/office/drawing/2014/main" id="{C824981B-A203-1D4C-A849-C97840992251}"/>
                          </a:ext>
                        </a:extLst>
                      </p:cNvPr>
                      <p:cNvCxnSpPr>
                        <a:cxnSpLocks/>
                      </p:cNvCxnSpPr>
                      <p:nvPr/>
                    </p:nvCxnSpPr>
                    <p:spPr>
                      <a:xfrm>
                        <a:off x="3048601" y="4804711"/>
                        <a:ext cx="8548" cy="33128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132" name="Group 131">
                        <a:extLst>
                          <a:ext uri="{FF2B5EF4-FFF2-40B4-BE49-F238E27FC236}">
                            <a16:creationId xmlns:a16="http://schemas.microsoft.com/office/drawing/2014/main" id="{4886243D-5980-DB46-814A-D1803CED42B2}"/>
                          </a:ext>
                        </a:extLst>
                      </p:cNvPr>
                      <p:cNvGrpSpPr/>
                      <p:nvPr/>
                    </p:nvGrpSpPr>
                    <p:grpSpPr>
                      <a:xfrm>
                        <a:off x="2013785" y="4533984"/>
                        <a:ext cx="8705728" cy="1308198"/>
                        <a:chOff x="489785" y="4087944"/>
                        <a:chExt cx="8705728" cy="1308198"/>
                      </a:xfrm>
                    </p:grpSpPr>
                    <p:sp>
                      <p:nvSpPr>
                        <p:cNvPr id="144" name="Parallelogram 143">
                          <a:extLst>
                            <a:ext uri="{FF2B5EF4-FFF2-40B4-BE49-F238E27FC236}">
                              <a16:creationId xmlns:a16="http://schemas.microsoft.com/office/drawing/2014/main" id="{E0C174A7-4972-204C-A9FF-EFB907BB8930}"/>
                            </a:ext>
                          </a:extLst>
                        </p:cNvPr>
                        <p:cNvSpPr/>
                        <p:nvPr/>
                      </p:nvSpPr>
                      <p:spPr>
                        <a:xfrm>
                          <a:off x="489785" y="4087944"/>
                          <a:ext cx="8426958" cy="610180"/>
                        </a:xfrm>
                        <a:prstGeom prst="parallelogram">
                          <a:avLst>
                            <a:gd name="adj" fmla="val 153719"/>
                          </a:avLst>
                        </a:prstGeom>
                        <a:gradFill>
                          <a:gsLst>
                            <a:gs pos="0">
                              <a:schemeClr val="bg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FF0000"/>
                            </a:solidFill>
                          </a:endParaRPr>
                        </a:p>
                      </p:txBody>
                    </p:sp>
                    <p:sp>
                      <p:nvSpPr>
                        <p:cNvPr id="145" name="Rectangle 144">
                          <a:extLst>
                            <a:ext uri="{FF2B5EF4-FFF2-40B4-BE49-F238E27FC236}">
                              <a16:creationId xmlns:a16="http://schemas.microsoft.com/office/drawing/2014/main" id="{55A7EE99-1C84-FB4D-B3C5-30D69E33DD4D}"/>
                            </a:ext>
                          </a:extLst>
                        </p:cNvPr>
                        <p:cNvSpPr/>
                        <p:nvPr/>
                      </p:nvSpPr>
                      <p:spPr>
                        <a:xfrm>
                          <a:off x="498400" y="4698451"/>
                          <a:ext cx="7472855" cy="697691"/>
                        </a:xfrm>
                        <a:prstGeom prst="rect">
                          <a:avLst/>
                        </a:prstGeom>
                        <a:gradFill flip="none" rotWithShape="1">
                          <a:gsLst>
                            <a:gs pos="0">
                              <a:schemeClr val="accent6">
                                <a:lumMod val="60000"/>
                                <a:lumOff val="40000"/>
                              </a:schemeClr>
                            </a:gs>
                            <a:gs pos="100000">
                              <a:schemeClr val="accent6">
                                <a:lumMod val="22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6" name="Parallelogram 145">
                          <a:extLst>
                            <a:ext uri="{FF2B5EF4-FFF2-40B4-BE49-F238E27FC236}">
                              <a16:creationId xmlns:a16="http://schemas.microsoft.com/office/drawing/2014/main" id="{633E614C-B33F-504C-B873-557134E01997}"/>
                            </a:ext>
                          </a:extLst>
                        </p:cNvPr>
                        <p:cNvSpPr/>
                        <p:nvPr/>
                      </p:nvSpPr>
                      <p:spPr>
                        <a:xfrm rot="19534835">
                          <a:off x="7688888" y="4455166"/>
                          <a:ext cx="1506625" cy="548443"/>
                        </a:xfrm>
                        <a:prstGeom prst="parallelogram">
                          <a:avLst>
                            <a:gd name="adj" fmla="val 72126"/>
                          </a:avLst>
                        </a:prstGeom>
                        <a:gradFill>
                          <a:gsLst>
                            <a:gs pos="0">
                              <a:schemeClr val="accent6">
                                <a:lumMod val="43000"/>
                              </a:schemeClr>
                            </a:gs>
                            <a:gs pos="100000">
                              <a:schemeClr val="accent6">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grpSp>
                  <p:grpSp>
                    <p:nvGrpSpPr>
                      <p:cNvPr id="133" name="Group 132">
                        <a:extLst>
                          <a:ext uri="{FF2B5EF4-FFF2-40B4-BE49-F238E27FC236}">
                            <a16:creationId xmlns:a16="http://schemas.microsoft.com/office/drawing/2014/main" id="{67C9CBF6-397B-4047-A5A8-FADEA14A9ED4}"/>
                          </a:ext>
                        </a:extLst>
                      </p:cNvPr>
                      <p:cNvGrpSpPr/>
                      <p:nvPr/>
                    </p:nvGrpSpPr>
                    <p:grpSpPr>
                      <a:xfrm>
                        <a:off x="1660634" y="4011235"/>
                        <a:ext cx="5160498" cy="1770043"/>
                        <a:chOff x="136634" y="3565195"/>
                        <a:chExt cx="5160498" cy="1770043"/>
                      </a:xfrm>
                    </p:grpSpPr>
                    <p:cxnSp>
                      <p:nvCxnSpPr>
                        <p:cNvPr id="136" name="Straight Arrow Connector 135">
                          <a:extLst>
                            <a:ext uri="{FF2B5EF4-FFF2-40B4-BE49-F238E27FC236}">
                              <a16:creationId xmlns:a16="http://schemas.microsoft.com/office/drawing/2014/main" id="{590A246A-6DAA-AF4F-916F-7EB9147D9A8D}"/>
                            </a:ext>
                          </a:extLst>
                        </p:cNvPr>
                        <p:cNvCxnSpPr>
                          <a:cxnSpLocks/>
                        </p:cNvCxnSpPr>
                        <p:nvPr/>
                      </p:nvCxnSpPr>
                      <p:spPr>
                        <a:xfrm>
                          <a:off x="1138069" y="3693795"/>
                          <a:ext cx="0" cy="9829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7" name="Straight Arrow Connector 136">
                          <a:extLst>
                            <a:ext uri="{FF2B5EF4-FFF2-40B4-BE49-F238E27FC236}">
                              <a16:creationId xmlns:a16="http://schemas.microsoft.com/office/drawing/2014/main" id="{A0D30023-F729-ED45-A3FF-5F1122824DE9}"/>
                            </a:ext>
                          </a:extLst>
                        </p:cNvPr>
                        <p:cNvCxnSpPr>
                          <a:cxnSpLocks/>
                        </p:cNvCxnSpPr>
                        <p:nvPr/>
                      </p:nvCxnSpPr>
                      <p:spPr>
                        <a:xfrm flipV="1">
                          <a:off x="1527812" y="3703324"/>
                          <a:ext cx="2181" cy="67333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8" name="Straight Arrow Connector 137">
                          <a:extLst>
                            <a:ext uri="{FF2B5EF4-FFF2-40B4-BE49-F238E27FC236}">
                              <a16:creationId xmlns:a16="http://schemas.microsoft.com/office/drawing/2014/main" id="{B61AC349-533B-1B41-8FBB-CACCD930E017}"/>
                            </a:ext>
                          </a:extLst>
                        </p:cNvPr>
                        <p:cNvCxnSpPr>
                          <a:cxnSpLocks/>
                        </p:cNvCxnSpPr>
                        <p:nvPr/>
                      </p:nvCxnSpPr>
                      <p:spPr>
                        <a:xfrm flipV="1">
                          <a:off x="506434" y="3565195"/>
                          <a:ext cx="0" cy="1125155"/>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39111EB1-CF94-FC48-8DC0-77EA8DF4B503}"/>
                            </a:ext>
                          </a:extLst>
                        </p:cNvPr>
                        <p:cNvCxnSpPr>
                          <a:cxnSpLocks/>
                        </p:cNvCxnSpPr>
                        <p:nvPr/>
                      </p:nvCxnSpPr>
                      <p:spPr>
                        <a:xfrm rot="5400000" flipV="1">
                          <a:off x="4734555" y="4314722"/>
                          <a:ext cx="0" cy="1125154"/>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0" name="TextBox 139">
                          <a:extLst>
                            <a:ext uri="{FF2B5EF4-FFF2-40B4-BE49-F238E27FC236}">
                              <a16:creationId xmlns:a16="http://schemas.microsoft.com/office/drawing/2014/main" id="{7ECA2D0B-C7D0-164F-BD7D-9A3212952E0D}"/>
                            </a:ext>
                          </a:extLst>
                        </p:cNvPr>
                        <p:cNvSpPr txBox="1"/>
                        <p:nvPr/>
                      </p:nvSpPr>
                      <p:spPr>
                        <a:xfrm>
                          <a:off x="4569983" y="4842795"/>
                          <a:ext cx="378736" cy="492443"/>
                        </a:xfrm>
                        <a:prstGeom prst="rect">
                          <a:avLst/>
                        </a:prstGeom>
                        <a:noFill/>
                      </p:spPr>
                      <p:txBody>
                        <a:bodyPr wrap="none" rtlCol="0">
                          <a:spAutoFit/>
                        </a:bodyPr>
                        <a:lstStyle/>
                        <a:p>
                          <a:r>
                            <a:rPr lang="en-US" dirty="0"/>
                            <a:t>x</a:t>
                          </a:r>
                        </a:p>
                      </p:txBody>
                    </p:sp>
                    <p:cxnSp>
                      <p:nvCxnSpPr>
                        <p:cNvPr id="141" name="Straight Arrow Connector 140">
                          <a:extLst>
                            <a:ext uri="{FF2B5EF4-FFF2-40B4-BE49-F238E27FC236}">
                              <a16:creationId xmlns:a16="http://schemas.microsoft.com/office/drawing/2014/main" id="{A9A9B1C3-8384-BE48-A013-954A519F0A01}"/>
                            </a:ext>
                          </a:extLst>
                        </p:cNvPr>
                        <p:cNvCxnSpPr>
                          <a:cxnSpLocks/>
                        </p:cNvCxnSpPr>
                        <p:nvPr/>
                      </p:nvCxnSpPr>
                      <p:spPr>
                        <a:xfrm flipH="1">
                          <a:off x="3795920" y="4875079"/>
                          <a:ext cx="371730" cy="209941"/>
                        </a:xfrm>
                        <a:prstGeom prst="straightConnector1">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CEC55D05-9882-8442-A7B1-6CE47EEE545C}"/>
                            </a:ext>
                          </a:extLst>
                        </p:cNvPr>
                        <p:cNvSpPr txBox="1"/>
                        <p:nvPr/>
                      </p:nvSpPr>
                      <p:spPr>
                        <a:xfrm>
                          <a:off x="3586397" y="4757305"/>
                          <a:ext cx="385149" cy="492443"/>
                        </a:xfrm>
                        <a:prstGeom prst="rect">
                          <a:avLst/>
                        </a:prstGeom>
                        <a:noFill/>
                      </p:spPr>
                      <p:txBody>
                        <a:bodyPr wrap="none" rtlCol="0">
                          <a:spAutoFit/>
                        </a:bodyPr>
                        <a:lstStyle/>
                        <a:p>
                          <a:r>
                            <a:rPr lang="en-US" dirty="0"/>
                            <a:t>y</a:t>
                          </a:r>
                        </a:p>
                      </p:txBody>
                    </p:sp>
                    <p:sp>
                      <p:nvSpPr>
                        <p:cNvPr id="143" name="TextBox 142">
                          <a:extLst>
                            <a:ext uri="{FF2B5EF4-FFF2-40B4-BE49-F238E27FC236}">
                              <a16:creationId xmlns:a16="http://schemas.microsoft.com/office/drawing/2014/main" id="{7592EA30-23A1-3641-B40A-7509FAEC66C3}"/>
                            </a:ext>
                          </a:extLst>
                        </p:cNvPr>
                        <p:cNvSpPr txBox="1"/>
                        <p:nvPr/>
                      </p:nvSpPr>
                      <p:spPr>
                        <a:xfrm>
                          <a:off x="136634" y="3815148"/>
                          <a:ext cx="368051" cy="492443"/>
                        </a:xfrm>
                        <a:prstGeom prst="rect">
                          <a:avLst/>
                        </a:prstGeom>
                        <a:noFill/>
                      </p:spPr>
                      <p:txBody>
                        <a:bodyPr wrap="none" rtlCol="0">
                          <a:spAutoFit/>
                        </a:bodyPr>
                        <a:lstStyle/>
                        <a:p>
                          <a:r>
                            <a:rPr lang="en-US" dirty="0"/>
                            <a:t>z</a:t>
                          </a:r>
                        </a:p>
                      </p:txBody>
                    </p:sp>
                  </p:grpSp>
                  <p:cxnSp>
                    <p:nvCxnSpPr>
                      <p:cNvPr id="134" name="Straight Arrow Connector 133">
                        <a:extLst>
                          <a:ext uri="{FF2B5EF4-FFF2-40B4-BE49-F238E27FC236}">
                            <a16:creationId xmlns:a16="http://schemas.microsoft.com/office/drawing/2014/main" id="{FE31D037-B5E5-3C44-8CB8-50E8F8EDAA4E}"/>
                          </a:ext>
                        </a:extLst>
                      </p:cNvPr>
                      <p:cNvCxnSpPr>
                        <a:cxnSpLocks/>
                      </p:cNvCxnSpPr>
                      <p:nvPr/>
                    </p:nvCxnSpPr>
                    <p:spPr>
                      <a:xfrm>
                        <a:off x="3051066" y="4826869"/>
                        <a:ext cx="7829" cy="30857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5" name="Rectangle 134">
                        <a:extLst>
                          <a:ext uri="{FF2B5EF4-FFF2-40B4-BE49-F238E27FC236}">
                            <a16:creationId xmlns:a16="http://schemas.microsoft.com/office/drawing/2014/main" id="{97FE8402-48EB-3F44-A018-8390BC45ACF8}"/>
                          </a:ext>
                        </a:extLst>
                      </p:cNvPr>
                      <p:cNvSpPr/>
                      <p:nvPr/>
                    </p:nvSpPr>
                    <p:spPr>
                      <a:xfrm>
                        <a:off x="4809271" y="4756233"/>
                        <a:ext cx="2789004" cy="467634"/>
                      </a:xfrm>
                      <a:prstGeom prst="rect">
                        <a:avLst/>
                      </a:prstGeom>
                      <a:solidFill>
                        <a:schemeClr val="bg1"/>
                      </a:solidFill>
                    </p:spPr>
                    <p:txBody>
                      <a:bodyPr wrap="square">
                        <a:spAutoFit/>
                      </a:bodyPr>
                      <a:lstStyle/>
                      <a:p>
                        <a:r>
                          <a:rPr lang="en-US" sz="1100" dirty="0">
                            <a:solidFill>
                              <a:srgbClr val="FF0000"/>
                            </a:solidFill>
                          </a:rPr>
                          <a:t>=Radiative imbalance</a:t>
                        </a:r>
                      </a:p>
                    </p:txBody>
                  </p:sp>
                </p:grpSp>
                <p:cxnSp>
                  <p:nvCxnSpPr>
                    <p:cNvPr id="124" name="Straight Arrow Connector 123">
                      <a:extLst>
                        <a:ext uri="{FF2B5EF4-FFF2-40B4-BE49-F238E27FC236}">
                          <a16:creationId xmlns:a16="http://schemas.microsoft.com/office/drawing/2014/main" id="{579D2D57-7552-FD40-80AB-BA4588226F07}"/>
                        </a:ext>
                      </a:extLst>
                    </p:cNvPr>
                    <p:cNvCxnSpPr>
                      <a:cxnSpLocks/>
                    </p:cNvCxnSpPr>
                    <p:nvPr/>
                  </p:nvCxnSpPr>
                  <p:spPr>
                    <a:xfrm>
                      <a:off x="2485992" y="5086954"/>
                      <a:ext cx="5872" cy="23142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6" name="Straight Arrow Connector 125">
                      <a:extLst>
                        <a:ext uri="{FF2B5EF4-FFF2-40B4-BE49-F238E27FC236}">
                          <a16:creationId xmlns:a16="http://schemas.microsoft.com/office/drawing/2014/main" id="{B8E9DBAA-DA09-2847-BC15-55C5E56EB0CD}"/>
                        </a:ext>
                      </a:extLst>
                    </p:cNvPr>
                    <p:cNvCxnSpPr/>
                    <p:nvPr/>
                  </p:nvCxnSpPr>
                  <p:spPr>
                    <a:xfrm>
                      <a:off x="6764505" y="5051903"/>
                      <a:ext cx="0" cy="470824"/>
                    </a:xfrm>
                    <a:prstGeom prst="straightConnector1">
                      <a:avLst/>
                    </a:prstGeom>
                    <a:ln w="508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8" name="Picture 127">
                      <a:extLst>
                        <a:ext uri="{FF2B5EF4-FFF2-40B4-BE49-F238E27FC236}">
                          <a16:creationId xmlns:a16="http://schemas.microsoft.com/office/drawing/2014/main" id="{374ABEE8-2D00-0E48-AA9C-DC95DE42D8E3}"/>
                        </a:ext>
                      </a:extLst>
                    </p:cNvPr>
                    <p:cNvPicPr>
                      <a:picLocks noChangeAspect="1"/>
                    </p:cNvPicPr>
                    <p:nvPr/>
                  </p:nvPicPr>
                  <p:blipFill>
                    <a:blip r:embed="rId8"/>
                    <a:stretch>
                      <a:fillRect/>
                    </a:stretch>
                  </p:blipFill>
                  <p:spPr>
                    <a:xfrm>
                      <a:off x="1784710" y="4196450"/>
                      <a:ext cx="423885" cy="529856"/>
                    </a:xfrm>
                    <a:prstGeom prst="rect">
                      <a:avLst/>
                    </a:prstGeom>
                  </p:spPr>
                </p:pic>
                <p:pic>
                  <p:nvPicPr>
                    <p:cNvPr id="129" name="Picture 128">
                      <a:extLst>
                        <a:ext uri="{FF2B5EF4-FFF2-40B4-BE49-F238E27FC236}">
                          <a16:creationId xmlns:a16="http://schemas.microsoft.com/office/drawing/2014/main" id="{E4750123-BE20-1845-9D88-BC716D58D083}"/>
                        </a:ext>
                      </a:extLst>
                    </p:cNvPr>
                    <p:cNvPicPr>
                      <a:picLocks noChangeAspect="1"/>
                    </p:cNvPicPr>
                    <p:nvPr/>
                  </p:nvPicPr>
                  <p:blipFill>
                    <a:blip r:embed="rId9"/>
                    <a:stretch>
                      <a:fillRect/>
                    </a:stretch>
                  </p:blipFill>
                  <p:spPr>
                    <a:xfrm>
                      <a:off x="2592664" y="4178759"/>
                      <a:ext cx="423885" cy="529856"/>
                    </a:xfrm>
                    <a:prstGeom prst="rect">
                      <a:avLst/>
                    </a:prstGeom>
                    <a:solidFill>
                      <a:schemeClr val="bg1"/>
                    </a:solidFill>
                  </p:spPr>
                </p:pic>
              </p:grpSp>
              <p:pic>
                <p:nvPicPr>
                  <p:cNvPr id="61" name="Picture 60">
                    <a:extLst>
                      <a:ext uri="{FF2B5EF4-FFF2-40B4-BE49-F238E27FC236}">
                        <a16:creationId xmlns:a16="http://schemas.microsoft.com/office/drawing/2014/main" id="{15E55EEB-5F32-D14F-B842-07AAF86800EE}"/>
                      </a:ext>
                    </a:extLst>
                  </p:cNvPr>
                  <p:cNvPicPr>
                    <a:picLocks noChangeAspect="1"/>
                  </p:cNvPicPr>
                  <p:nvPr/>
                </p:nvPicPr>
                <p:blipFill>
                  <a:blip r:embed="rId10"/>
                  <a:stretch>
                    <a:fillRect/>
                  </a:stretch>
                </p:blipFill>
                <p:spPr>
                  <a:xfrm>
                    <a:off x="1145444" y="4758932"/>
                    <a:ext cx="762000" cy="254000"/>
                  </a:xfrm>
                  <a:prstGeom prst="rect">
                    <a:avLst/>
                  </a:prstGeom>
                  <a:solidFill>
                    <a:schemeClr val="bg1"/>
                  </a:solidFill>
                </p:spPr>
              </p:pic>
              <p:pic>
                <p:nvPicPr>
                  <p:cNvPr id="62" name="Picture 61">
                    <a:extLst>
                      <a:ext uri="{FF2B5EF4-FFF2-40B4-BE49-F238E27FC236}">
                        <a16:creationId xmlns:a16="http://schemas.microsoft.com/office/drawing/2014/main" id="{8DACC784-B8D5-A548-A9BB-1A7749892D72}"/>
                      </a:ext>
                    </a:extLst>
                  </p:cNvPr>
                  <p:cNvPicPr>
                    <a:picLocks noChangeAspect="1"/>
                  </p:cNvPicPr>
                  <p:nvPr/>
                </p:nvPicPr>
                <p:blipFill>
                  <a:blip r:embed="rId11"/>
                  <a:stretch>
                    <a:fillRect/>
                  </a:stretch>
                </p:blipFill>
                <p:spPr>
                  <a:xfrm>
                    <a:off x="1101638" y="5137579"/>
                    <a:ext cx="281694" cy="356812"/>
                  </a:xfrm>
                  <a:prstGeom prst="rect">
                    <a:avLst/>
                  </a:prstGeom>
                  <a:solidFill>
                    <a:schemeClr val="bg1"/>
                  </a:solidFill>
                </p:spPr>
              </p:pic>
              <p:sp>
                <p:nvSpPr>
                  <p:cNvPr id="63" name="TextBox 62">
                    <a:extLst>
                      <a:ext uri="{FF2B5EF4-FFF2-40B4-BE49-F238E27FC236}">
                        <a16:creationId xmlns:a16="http://schemas.microsoft.com/office/drawing/2014/main" id="{E3C75DC7-0E21-374E-8873-E60330F4FCC6}"/>
                      </a:ext>
                    </a:extLst>
                  </p:cNvPr>
                  <p:cNvSpPr txBox="1"/>
                  <p:nvPr/>
                </p:nvSpPr>
                <p:spPr>
                  <a:xfrm>
                    <a:off x="679804" y="5682790"/>
                    <a:ext cx="1227638" cy="400110"/>
                  </a:xfrm>
                  <a:prstGeom prst="rect">
                    <a:avLst/>
                  </a:prstGeom>
                  <a:noFill/>
                </p:spPr>
                <p:txBody>
                  <a:bodyPr wrap="square" rtlCol="0">
                    <a:spAutoFit/>
                  </a:bodyPr>
                  <a:lstStyle/>
                  <a:p>
                    <a:r>
                      <a:rPr lang="en-US" sz="1000" dirty="0"/>
                      <a:t>Conductive heat flux into subsurface</a:t>
                    </a:r>
                  </a:p>
                </p:txBody>
              </p:sp>
              <p:cxnSp>
                <p:nvCxnSpPr>
                  <p:cNvPr id="149" name="Straight Arrow Connector 148">
                    <a:extLst>
                      <a:ext uri="{FF2B5EF4-FFF2-40B4-BE49-F238E27FC236}">
                        <a16:creationId xmlns:a16="http://schemas.microsoft.com/office/drawing/2014/main" id="{7B05EA31-379A-0447-86E4-484B467EDF4A}"/>
                      </a:ext>
                    </a:extLst>
                  </p:cNvPr>
                  <p:cNvCxnSpPr>
                    <a:cxnSpLocks/>
                  </p:cNvCxnSpPr>
                  <p:nvPr/>
                </p:nvCxnSpPr>
                <p:spPr>
                  <a:xfrm flipH="1" flipV="1">
                    <a:off x="1262187" y="5483091"/>
                    <a:ext cx="107405" cy="2130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TextBox 159">
                    <a:extLst>
                      <a:ext uri="{FF2B5EF4-FFF2-40B4-BE49-F238E27FC236}">
                        <a16:creationId xmlns:a16="http://schemas.microsoft.com/office/drawing/2014/main" id="{57775F41-E4D6-7844-9744-2C3E2D058FF6}"/>
                      </a:ext>
                    </a:extLst>
                  </p:cNvPr>
                  <p:cNvSpPr txBox="1"/>
                  <p:nvPr/>
                </p:nvSpPr>
                <p:spPr>
                  <a:xfrm>
                    <a:off x="3835845" y="5744493"/>
                    <a:ext cx="1227638" cy="246221"/>
                  </a:xfrm>
                  <a:prstGeom prst="rect">
                    <a:avLst/>
                  </a:prstGeom>
                  <a:noFill/>
                </p:spPr>
                <p:txBody>
                  <a:bodyPr wrap="square" rtlCol="0">
                    <a:spAutoFit/>
                  </a:bodyPr>
                  <a:lstStyle/>
                  <a:p>
                    <a:r>
                      <a:rPr lang="en-US" sz="1000" dirty="0"/>
                      <a:t>Diffusion depth</a:t>
                    </a:r>
                  </a:p>
                </p:txBody>
              </p:sp>
              <p:cxnSp>
                <p:nvCxnSpPr>
                  <p:cNvPr id="161" name="Straight Arrow Connector 160">
                    <a:extLst>
                      <a:ext uri="{FF2B5EF4-FFF2-40B4-BE49-F238E27FC236}">
                        <a16:creationId xmlns:a16="http://schemas.microsoft.com/office/drawing/2014/main" id="{67A27EC3-1732-BE46-9FEC-5E42A14431E6}"/>
                      </a:ext>
                    </a:extLst>
                  </p:cNvPr>
                  <p:cNvCxnSpPr>
                    <a:cxnSpLocks/>
                  </p:cNvCxnSpPr>
                  <p:nvPr/>
                </p:nvCxnSpPr>
                <p:spPr>
                  <a:xfrm flipH="1" flipV="1">
                    <a:off x="4182691" y="5444416"/>
                    <a:ext cx="131916" cy="3463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4" name="Picture 163">
                    <a:extLst>
                      <a:ext uri="{FF2B5EF4-FFF2-40B4-BE49-F238E27FC236}">
                        <a16:creationId xmlns:a16="http://schemas.microsoft.com/office/drawing/2014/main" id="{EB4FF330-2EA0-7C44-BBED-F64DDD0BFF54}"/>
                      </a:ext>
                    </a:extLst>
                  </p:cNvPr>
                  <p:cNvPicPr>
                    <a:picLocks noChangeAspect="1"/>
                  </p:cNvPicPr>
                  <p:nvPr/>
                </p:nvPicPr>
                <p:blipFill>
                  <a:blip r:embed="rId12"/>
                  <a:stretch>
                    <a:fillRect/>
                  </a:stretch>
                </p:blipFill>
                <p:spPr>
                  <a:xfrm>
                    <a:off x="4149047" y="5206380"/>
                    <a:ext cx="793053" cy="295089"/>
                  </a:xfrm>
                  <a:prstGeom prst="rect">
                    <a:avLst/>
                  </a:prstGeom>
                  <a:solidFill>
                    <a:schemeClr val="bg1"/>
                  </a:solidFill>
                </p:spPr>
              </p:pic>
            </p:grpSp>
            <p:grpSp>
              <p:nvGrpSpPr>
                <p:cNvPr id="190" name="Group 189">
                  <a:extLst>
                    <a:ext uri="{FF2B5EF4-FFF2-40B4-BE49-F238E27FC236}">
                      <a16:creationId xmlns:a16="http://schemas.microsoft.com/office/drawing/2014/main" id="{524211EF-AA80-EC43-9DBA-A02A85533C6F}"/>
                    </a:ext>
                  </a:extLst>
                </p:cNvPr>
                <p:cNvGrpSpPr/>
                <p:nvPr/>
              </p:nvGrpSpPr>
              <p:grpSpPr>
                <a:xfrm>
                  <a:off x="174169" y="1609347"/>
                  <a:ext cx="3895513" cy="2278012"/>
                  <a:chOff x="174169" y="1609347"/>
                  <a:chExt cx="3895513" cy="2278012"/>
                </a:xfrm>
              </p:grpSpPr>
              <p:cxnSp>
                <p:nvCxnSpPr>
                  <p:cNvPr id="75" name="Straight Arrow Connector 74">
                    <a:extLst>
                      <a:ext uri="{FF2B5EF4-FFF2-40B4-BE49-F238E27FC236}">
                        <a16:creationId xmlns:a16="http://schemas.microsoft.com/office/drawing/2014/main" id="{2D1AD979-8426-B341-9028-E1F83E5C28C6}"/>
                      </a:ext>
                    </a:extLst>
                  </p:cNvPr>
                  <p:cNvCxnSpPr>
                    <a:cxnSpLocks/>
                  </p:cNvCxnSpPr>
                  <p:nvPr/>
                </p:nvCxnSpPr>
                <p:spPr>
                  <a:xfrm flipH="1">
                    <a:off x="2970658" y="1609347"/>
                    <a:ext cx="561715" cy="3755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5A96E594-57F3-E747-A022-211631B3727D}"/>
                      </a:ext>
                    </a:extLst>
                  </p:cNvPr>
                  <p:cNvSpPr txBox="1"/>
                  <p:nvPr/>
                </p:nvSpPr>
                <p:spPr>
                  <a:xfrm>
                    <a:off x="2427867" y="1882885"/>
                    <a:ext cx="514885" cy="369332"/>
                  </a:xfrm>
                  <a:prstGeom prst="rect">
                    <a:avLst/>
                  </a:prstGeom>
                  <a:noFill/>
                </p:spPr>
                <p:txBody>
                  <a:bodyPr wrap="none" rtlCol="0">
                    <a:spAutoFit/>
                  </a:bodyPr>
                  <a:lstStyle/>
                  <a:p>
                    <a:r>
                      <a:rPr lang="en-US" dirty="0"/>
                      <a:t>3-D</a:t>
                    </a:r>
                  </a:p>
                </p:txBody>
              </p:sp>
              <p:grpSp>
                <p:nvGrpSpPr>
                  <p:cNvPr id="185" name="Group 184">
                    <a:extLst>
                      <a:ext uri="{FF2B5EF4-FFF2-40B4-BE49-F238E27FC236}">
                        <a16:creationId xmlns:a16="http://schemas.microsoft.com/office/drawing/2014/main" id="{F27A292C-23F3-624F-A483-BBF2D5C80DC5}"/>
                      </a:ext>
                    </a:extLst>
                  </p:cNvPr>
                  <p:cNvGrpSpPr/>
                  <p:nvPr/>
                </p:nvGrpSpPr>
                <p:grpSpPr>
                  <a:xfrm>
                    <a:off x="174169" y="2323113"/>
                    <a:ext cx="3895513" cy="1564246"/>
                    <a:chOff x="174169" y="2394784"/>
                    <a:chExt cx="3895513" cy="1564246"/>
                  </a:xfrm>
                </p:grpSpPr>
                <p:sp>
                  <p:nvSpPr>
                    <p:cNvPr id="16" name="Rectangle 15">
                      <a:extLst>
                        <a:ext uri="{FF2B5EF4-FFF2-40B4-BE49-F238E27FC236}">
                          <a16:creationId xmlns:a16="http://schemas.microsoft.com/office/drawing/2014/main" id="{AC649E51-779C-914A-91D1-9F82398438F2}"/>
                        </a:ext>
                      </a:extLst>
                    </p:cNvPr>
                    <p:cNvSpPr/>
                    <p:nvPr/>
                  </p:nvSpPr>
                  <p:spPr>
                    <a:xfrm>
                      <a:off x="543791" y="2394784"/>
                      <a:ext cx="3086851" cy="523220"/>
                    </a:xfrm>
                    <a:prstGeom prst="rect">
                      <a:avLst/>
                    </a:prstGeom>
                    <a:ln>
                      <a:solidFill>
                        <a:srgbClr val="FF0000"/>
                      </a:solidFill>
                    </a:ln>
                  </p:spPr>
                  <p:txBody>
                    <a:bodyPr wrap="square">
                      <a:spAutoFit/>
                    </a:bodyPr>
                    <a:lstStyle/>
                    <a:p>
                      <a:pPr algn="ctr"/>
                      <a:r>
                        <a:rPr lang="en-GB" sz="1400" dirty="0">
                          <a:solidFill>
                            <a:srgbClr val="FF0000"/>
                          </a:solidFill>
                          <a:latin typeface="Arial" panose="020B0604020202020204" pitchFamily="34" charset="0"/>
                          <a:ea typeface="Times New Roman" panose="02020603050405020304" pitchFamily="18" charset="0"/>
                          <a:cs typeface="Arial" panose="020B0604020202020204" pitchFamily="34" charset="0"/>
                        </a:rPr>
                        <a:t>Conductive - Radiative </a:t>
                      </a:r>
                    </a:p>
                    <a:p>
                      <a:pPr algn="ctr"/>
                      <a:r>
                        <a:rPr lang="en-GB" sz="1400" dirty="0">
                          <a:solidFill>
                            <a:srgbClr val="FF0000"/>
                          </a:solidFill>
                          <a:latin typeface="Arial" panose="020B0604020202020204" pitchFamily="34" charset="0"/>
                          <a:ea typeface="Times New Roman" panose="02020603050405020304" pitchFamily="18" charset="0"/>
                          <a:cs typeface="Arial" panose="020B0604020202020204" pitchFamily="34" charset="0"/>
                        </a:rPr>
                        <a:t>surface boundary condition</a:t>
                      </a:r>
                      <a:endParaRPr lang="en-US" sz="1400" dirty="0">
                        <a:solidFill>
                          <a:srgbClr val="FF0000"/>
                        </a:solidFill>
                        <a:latin typeface="Arial" panose="020B0604020202020204" pitchFamily="34" charset="0"/>
                        <a:cs typeface="Arial" panose="020B0604020202020204" pitchFamily="34" charset="0"/>
                      </a:endParaRPr>
                    </a:p>
                  </p:txBody>
                </p:sp>
                <p:grpSp>
                  <p:nvGrpSpPr>
                    <p:cNvPr id="156" name="Group 155">
                      <a:extLst>
                        <a:ext uri="{FF2B5EF4-FFF2-40B4-BE49-F238E27FC236}">
                          <a16:creationId xmlns:a16="http://schemas.microsoft.com/office/drawing/2014/main" id="{7E6A6ADF-0F4A-0943-85B1-05E98A9D817F}"/>
                        </a:ext>
                      </a:extLst>
                    </p:cNvPr>
                    <p:cNvGrpSpPr/>
                    <p:nvPr/>
                  </p:nvGrpSpPr>
                  <p:grpSpPr>
                    <a:xfrm>
                      <a:off x="174169" y="2968522"/>
                      <a:ext cx="3895513" cy="990508"/>
                      <a:chOff x="344990" y="3239830"/>
                      <a:chExt cx="3895513" cy="990508"/>
                    </a:xfrm>
                  </p:grpSpPr>
                  <p:graphicFrame>
                    <p:nvGraphicFramePr>
                      <p:cNvPr id="15" name="Object 14">
                        <a:extLst>
                          <a:ext uri="{FF2B5EF4-FFF2-40B4-BE49-F238E27FC236}">
                            <a16:creationId xmlns:a16="http://schemas.microsoft.com/office/drawing/2014/main" id="{5A46117A-DD7E-7B42-B47B-55708976F887}"/>
                          </a:ext>
                        </a:extLst>
                      </p:cNvPr>
                      <p:cNvGraphicFramePr>
                        <a:graphicFrameLocks noChangeAspect="1"/>
                      </p:cNvGraphicFramePr>
                      <p:nvPr>
                        <p:extLst>
                          <p:ext uri="{D42A27DB-BD31-4B8C-83A1-F6EECF244321}">
                            <p14:modId xmlns:p14="http://schemas.microsoft.com/office/powerpoint/2010/main" val="715963380"/>
                          </p:ext>
                        </p:extLst>
                      </p:nvPr>
                    </p:nvGraphicFramePr>
                    <p:xfrm>
                      <a:off x="1721907" y="3390849"/>
                      <a:ext cx="1320800" cy="520700"/>
                    </p:xfrm>
                    <a:graphic>
                      <a:graphicData uri="http://schemas.openxmlformats.org/presentationml/2006/ole">
                        <mc:AlternateContent xmlns:mc="http://schemas.openxmlformats.org/markup-compatibility/2006">
                          <mc:Choice xmlns:v="urn:schemas-microsoft-com:vml" Requires="v">
                            <p:oleObj spid="_x0000_s16454" r:id="rId13" imgW="1320800" imgH="520700" progId="Equation.DSMT4">
                              <p:embed/>
                            </p:oleObj>
                          </mc:Choice>
                          <mc:Fallback>
                            <p:oleObj r:id="rId13" imgW="1320800" imgH="520700" progId="Equation.DSMT4">
                              <p:embed/>
                              <p:pic>
                                <p:nvPicPr>
                                  <p:cNvPr id="15" name="Object 14">
                                    <a:extLst>
                                      <a:ext uri="{FF2B5EF4-FFF2-40B4-BE49-F238E27FC236}">
                                        <a16:creationId xmlns:a16="http://schemas.microsoft.com/office/drawing/2014/main" id="{5A46117A-DD7E-7B42-B47B-55708976F8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21907" y="3390849"/>
                                    <a:ext cx="13208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0" name="Straight Arrow Connector 99">
                        <a:extLst>
                          <a:ext uri="{FF2B5EF4-FFF2-40B4-BE49-F238E27FC236}">
                            <a16:creationId xmlns:a16="http://schemas.microsoft.com/office/drawing/2014/main" id="{B1CA8167-164F-8344-9776-36C38CB57667}"/>
                          </a:ext>
                        </a:extLst>
                      </p:cNvPr>
                      <p:cNvCxnSpPr>
                        <a:cxnSpLocks/>
                      </p:cNvCxnSpPr>
                      <p:nvPr/>
                    </p:nvCxnSpPr>
                    <p:spPr>
                      <a:xfrm>
                        <a:off x="1032345" y="3518313"/>
                        <a:ext cx="790051" cy="2247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AC8B69F4-599E-8C4F-87FC-E0C8996D485A}"/>
                          </a:ext>
                        </a:extLst>
                      </p:cNvPr>
                      <p:cNvSpPr txBox="1"/>
                      <p:nvPr/>
                    </p:nvSpPr>
                    <p:spPr>
                      <a:xfrm>
                        <a:off x="344990" y="3239830"/>
                        <a:ext cx="903995" cy="430887"/>
                      </a:xfrm>
                      <a:prstGeom prst="rect">
                        <a:avLst/>
                      </a:prstGeom>
                      <a:noFill/>
                    </p:spPr>
                    <p:txBody>
                      <a:bodyPr wrap="square" rtlCol="0">
                        <a:spAutoFit/>
                      </a:bodyPr>
                      <a:lstStyle/>
                      <a:p>
                        <a:r>
                          <a:rPr lang="en-US" sz="1050" dirty="0"/>
                          <a:t>Climate sensitivity</a:t>
                        </a:r>
                      </a:p>
                    </p:txBody>
                  </p:sp>
                  <p:sp>
                    <p:nvSpPr>
                      <p:cNvPr id="108" name="TextBox 107">
                        <a:extLst>
                          <a:ext uri="{FF2B5EF4-FFF2-40B4-BE49-F238E27FC236}">
                            <a16:creationId xmlns:a16="http://schemas.microsoft.com/office/drawing/2014/main" id="{38C1A914-A187-EA47-9916-BE65D540B814}"/>
                          </a:ext>
                        </a:extLst>
                      </p:cNvPr>
                      <p:cNvSpPr txBox="1"/>
                      <p:nvPr/>
                    </p:nvSpPr>
                    <p:spPr>
                      <a:xfrm>
                        <a:off x="3601738" y="3581653"/>
                        <a:ext cx="638765" cy="276999"/>
                      </a:xfrm>
                      <a:prstGeom prst="rect">
                        <a:avLst/>
                      </a:prstGeom>
                      <a:noFill/>
                    </p:spPr>
                    <p:txBody>
                      <a:bodyPr wrap="none" rtlCol="0">
                        <a:spAutoFit/>
                      </a:bodyPr>
                      <a:lstStyle/>
                      <a:p>
                        <a:r>
                          <a:rPr lang="en-US" sz="1200" dirty="0"/>
                          <a:t>Forcing</a:t>
                        </a:r>
                      </a:p>
                    </p:txBody>
                  </p:sp>
                  <p:cxnSp>
                    <p:nvCxnSpPr>
                      <p:cNvPr id="109" name="Straight Arrow Connector 108">
                        <a:extLst>
                          <a:ext uri="{FF2B5EF4-FFF2-40B4-BE49-F238E27FC236}">
                            <a16:creationId xmlns:a16="http://schemas.microsoft.com/office/drawing/2014/main" id="{F56D8CAA-54CC-E544-912B-5EAFBCBBC2C0}"/>
                          </a:ext>
                        </a:extLst>
                      </p:cNvPr>
                      <p:cNvCxnSpPr>
                        <a:cxnSpLocks/>
                      </p:cNvCxnSpPr>
                      <p:nvPr/>
                    </p:nvCxnSpPr>
                    <p:spPr>
                      <a:xfrm flipH="1" flipV="1">
                        <a:off x="3060404" y="3675893"/>
                        <a:ext cx="504367" cy="573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2" name="Picture 151">
                        <a:extLst>
                          <a:ext uri="{FF2B5EF4-FFF2-40B4-BE49-F238E27FC236}">
                            <a16:creationId xmlns:a16="http://schemas.microsoft.com/office/drawing/2014/main" id="{EBFED2E9-2C09-7342-9868-2AE29481CF51}"/>
                          </a:ext>
                        </a:extLst>
                      </p:cNvPr>
                      <p:cNvPicPr>
                        <a:picLocks noChangeAspect="1"/>
                      </p:cNvPicPr>
                      <p:nvPr/>
                    </p:nvPicPr>
                    <p:blipFill>
                      <a:blip r:embed="rId8"/>
                      <a:stretch>
                        <a:fillRect/>
                      </a:stretch>
                    </p:blipFill>
                    <p:spPr>
                      <a:xfrm>
                        <a:off x="2849737" y="3814560"/>
                        <a:ext cx="291742" cy="395226"/>
                      </a:xfrm>
                      <a:prstGeom prst="rect">
                        <a:avLst/>
                      </a:prstGeom>
                    </p:spPr>
                  </p:pic>
                  <p:pic>
                    <p:nvPicPr>
                      <p:cNvPr id="153" name="Picture 152">
                        <a:extLst>
                          <a:ext uri="{FF2B5EF4-FFF2-40B4-BE49-F238E27FC236}">
                            <a16:creationId xmlns:a16="http://schemas.microsoft.com/office/drawing/2014/main" id="{E14C2400-EF3D-984C-9ACF-2238CFEF6741}"/>
                          </a:ext>
                        </a:extLst>
                      </p:cNvPr>
                      <p:cNvPicPr>
                        <a:picLocks noChangeAspect="1"/>
                      </p:cNvPicPr>
                      <p:nvPr/>
                    </p:nvPicPr>
                    <p:blipFill>
                      <a:blip r:embed="rId9"/>
                      <a:stretch>
                        <a:fillRect/>
                      </a:stretch>
                    </p:blipFill>
                    <p:spPr>
                      <a:xfrm>
                        <a:off x="1738420" y="3835112"/>
                        <a:ext cx="291742" cy="395226"/>
                      </a:xfrm>
                      <a:prstGeom prst="rect">
                        <a:avLst/>
                      </a:prstGeom>
                      <a:solidFill>
                        <a:schemeClr val="bg1"/>
                      </a:solidFill>
                    </p:spPr>
                  </p:pic>
                </p:grpSp>
              </p:grpSp>
              <p:sp>
                <p:nvSpPr>
                  <p:cNvPr id="175" name="TextBox 174">
                    <a:extLst>
                      <a:ext uri="{FF2B5EF4-FFF2-40B4-BE49-F238E27FC236}">
                        <a16:creationId xmlns:a16="http://schemas.microsoft.com/office/drawing/2014/main" id="{24EAD6E5-8885-9543-9620-FF0F42E43235}"/>
                      </a:ext>
                    </a:extLst>
                  </p:cNvPr>
                  <p:cNvSpPr txBox="1"/>
                  <p:nvPr/>
                </p:nvSpPr>
                <p:spPr>
                  <a:xfrm>
                    <a:off x="2714259" y="1624491"/>
                    <a:ext cx="705899" cy="276999"/>
                  </a:xfrm>
                  <a:prstGeom prst="rect">
                    <a:avLst/>
                  </a:prstGeom>
                  <a:solidFill>
                    <a:schemeClr val="bg1"/>
                  </a:solidFill>
                </p:spPr>
                <p:txBody>
                  <a:bodyPr wrap="none" rtlCol="0">
                    <a:spAutoFit/>
                  </a:bodyPr>
                  <a:lstStyle/>
                  <a:p>
                    <a:r>
                      <a:rPr lang="en-US" sz="1200" dirty="0"/>
                      <a:t>T(</a:t>
                    </a:r>
                    <a:r>
                      <a:rPr lang="en-US" sz="1200" dirty="0" err="1"/>
                      <a:t>t,x,y,z</a:t>
                    </a:r>
                    <a:r>
                      <a:rPr lang="en-US" sz="1200" dirty="0"/>
                      <a:t>)</a:t>
                    </a:r>
                  </a:p>
                </p:txBody>
              </p:sp>
            </p:grpSp>
            <p:sp>
              <p:nvSpPr>
                <p:cNvPr id="178" name="TextBox 177">
                  <a:extLst>
                    <a:ext uri="{FF2B5EF4-FFF2-40B4-BE49-F238E27FC236}">
                      <a16:creationId xmlns:a16="http://schemas.microsoft.com/office/drawing/2014/main" id="{747DE086-EC41-B44C-81E5-C3C9880A526C}"/>
                    </a:ext>
                  </a:extLst>
                </p:cNvPr>
                <p:cNvSpPr txBox="1"/>
                <p:nvPr/>
              </p:nvSpPr>
              <p:spPr>
                <a:xfrm>
                  <a:off x="2784872" y="6209789"/>
                  <a:ext cx="617477" cy="276999"/>
                </a:xfrm>
                <a:prstGeom prst="rect">
                  <a:avLst/>
                </a:prstGeom>
                <a:solidFill>
                  <a:schemeClr val="bg1"/>
                </a:solidFill>
              </p:spPr>
              <p:txBody>
                <a:bodyPr wrap="none" rtlCol="0">
                  <a:spAutoFit/>
                </a:bodyPr>
                <a:lstStyle/>
                <a:p>
                  <a:r>
                    <a:rPr lang="en-US" sz="1200" dirty="0"/>
                    <a:t>T(</a:t>
                  </a:r>
                  <a:r>
                    <a:rPr lang="en-US" sz="1200" dirty="0" err="1"/>
                    <a:t>t,x,y</a:t>
                  </a:r>
                  <a:r>
                    <a:rPr lang="en-US" sz="1200" dirty="0"/>
                    <a:t>)</a:t>
                  </a:r>
                </a:p>
              </p:txBody>
            </p:sp>
            <p:cxnSp>
              <p:nvCxnSpPr>
                <p:cNvPr id="179" name="Straight Arrow Connector 178">
                  <a:extLst>
                    <a:ext uri="{FF2B5EF4-FFF2-40B4-BE49-F238E27FC236}">
                      <a16:creationId xmlns:a16="http://schemas.microsoft.com/office/drawing/2014/main" id="{BEBCBAD1-FCC9-614E-B1EB-894A58467C9A}"/>
                    </a:ext>
                  </a:extLst>
                </p:cNvPr>
                <p:cNvCxnSpPr>
                  <a:cxnSpLocks/>
                </p:cNvCxnSpPr>
                <p:nvPr/>
              </p:nvCxnSpPr>
              <p:spPr>
                <a:xfrm>
                  <a:off x="2612769" y="5793724"/>
                  <a:ext cx="0" cy="771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C2CD78EA-CABC-B049-8AB4-BFFF13B0CB19}"/>
                    </a:ext>
                  </a:extLst>
                </p:cNvPr>
                <p:cNvSpPr txBox="1"/>
                <p:nvPr/>
              </p:nvSpPr>
              <p:spPr>
                <a:xfrm>
                  <a:off x="620357" y="6475287"/>
                  <a:ext cx="4057136" cy="369332"/>
                </a:xfrm>
                <a:prstGeom prst="rect">
                  <a:avLst/>
                </a:prstGeom>
                <a:noFill/>
                <a:ln>
                  <a:solidFill>
                    <a:srgbClr val="FF0000"/>
                  </a:solidFill>
                </a:ln>
              </p:spPr>
              <p:txBody>
                <a:bodyPr wrap="none" rtlCol="0">
                  <a:spAutoFit/>
                </a:bodyPr>
                <a:lstStyle/>
                <a:p>
                  <a:r>
                    <a:rPr lang="en-US" dirty="0"/>
                    <a:t>Half-order Energy Balance Equation HEBE</a:t>
                  </a:r>
                </a:p>
              </p:txBody>
            </p:sp>
          </p:grpSp>
        </p:grpSp>
      </p:grpSp>
      <p:grpSp>
        <p:nvGrpSpPr>
          <p:cNvPr id="197" name="Group 196">
            <a:extLst>
              <a:ext uri="{FF2B5EF4-FFF2-40B4-BE49-F238E27FC236}">
                <a16:creationId xmlns:a16="http://schemas.microsoft.com/office/drawing/2014/main" id="{8C088E8F-B3A8-9E4A-AD03-E4E9FA3120FA}"/>
              </a:ext>
            </a:extLst>
          </p:cNvPr>
          <p:cNvGrpSpPr/>
          <p:nvPr/>
        </p:nvGrpSpPr>
        <p:grpSpPr>
          <a:xfrm>
            <a:off x="4995076" y="1525499"/>
            <a:ext cx="4237727" cy="5305549"/>
            <a:chOff x="4995076" y="1525499"/>
            <a:chExt cx="4237727" cy="5305549"/>
          </a:xfrm>
        </p:grpSpPr>
        <p:grpSp>
          <p:nvGrpSpPr>
            <p:cNvPr id="195" name="Group 194">
              <a:extLst>
                <a:ext uri="{FF2B5EF4-FFF2-40B4-BE49-F238E27FC236}">
                  <a16:creationId xmlns:a16="http://schemas.microsoft.com/office/drawing/2014/main" id="{3505728C-25FE-344F-9812-AB968F54F069}"/>
                </a:ext>
              </a:extLst>
            </p:cNvPr>
            <p:cNvGrpSpPr/>
            <p:nvPr/>
          </p:nvGrpSpPr>
          <p:grpSpPr>
            <a:xfrm>
              <a:off x="4995076" y="1525499"/>
              <a:ext cx="4237727" cy="5305549"/>
              <a:chOff x="4995076" y="1525499"/>
              <a:chExt cx="4237727" cy="5305549"/>
            </a:xfrm>
          </p:grpSpPr>
          <p:sp>
            <p:nvSpPr>
              <p:cNvPr id="176" name="TextBox 175">
                <a:extLst>
                  <a:ext uri="{FF2B5EF4-FFF2-40B4-BE49-F238E27FC236}">
                    <a16:creationId xmlns:a16="http://schemas.microsoft.com/office/drawing/2014/main" id="{0980E5EC-1C7B-6747-A942-CC00176E9871}"/>
                  </a:ext>
                </a:extLst>
              </p:cNvPr>
              <p:cNvSpPr txBox="1"/>
              <p:nvPr/>
            </p:nvSpPr>
            <p:spPr>
              <a:xfrm>
                <a:off x="6179189" y="1525499"/>
                <a:ext cx="617477" cy="276999"/>
              </a:xfrm>
              <a:prstGeom prst="rect">
                <a:avLst/>
              </a:prstGeom>
              <a:solidFill>
                <a:schemeClr val="bg1"/>
              </a:solidFill>
            </p:spPr>
            <p:txBody>
              <a:bodyPr wrap="none" rtlCol="0">
                <a:spAutoFit/>
              </a:bodyPr>
              <a:lstStyle/>
              <a:p>
                <a:r>
                  <a:rPr lang="en-US" sz="1200" dirty="0"/>
                  <a:t>T(</a:t>
                </a:r>
                <a:r>
                  <a:rPr lang="en-US" sz="1200" dirty="0" err="1"/>
                  <a:t>t,x,y</a:t>
                </a:r>
                <a:r>
                  <a:rPr lang="en-US" sz="1200" dirty="0"/>
                  <a:t>)</a:t>
                </a:r>
              </a:p>
            </p:txBody>
          </p:sp>
          <p:sp>
            <p:nvSpPr>
              <p:cNvPr id="177" name="TextBox 176">
                <a:extLst>
                  <a:ext uri="{FF2B5EF4-FFF2-40B4-BE49-F238E27FC236}">
                    <a16:creationId xmlns:a16="http://schemas.microsoft.com/office/drawing/2014/main" id="{16967D18-9C28-4E48-ACA3-303A65BE90DC}"/>
                  </a:ext>
                </a:extLst>
              </p:cNvPr>
              <p:cNvSpPr txBox="1"/>
              <p:nvPr/>
            </p:nvSpPr>
            <p:spPr>
              <a:xfrm>
                <a:off x="6904382" y="1899778"/>
                <a:ext cx="511679" cy="276999"/>
              </a:xfrm>
              <a:prstGeom prst="rect">
                <a:avLst/>
              </a:prstGeom>
              <a:solidFill>
                <a:schemeClr val="bg1"/>
              </a:solidFill>
            </p:spPr>
            <p:txBody>
              <a:bodyPr wrap="none" rtlCol="0">
                <a:spAutoFit/>
              </a:bodyPr>
              <a:lstStyle/>
              <a:p>
                <a:r>
                  <a:rPr lang="en-US" sz="1200" dirty="0"/>
                  <a:t>T(</a:t>
                </a:r>
                <a:r>
                  <a:rPr lang="en-US" sz="1200" dirty="0" err="1"/>
                  <a:t>t,y</a:t>
                </a:r>
                <a:r>
                  <a:rPr lang="en-US" sz="1200" dirty="0"/>
                  <a:t>)</a:t>
                </a:r>
              </a:p>
            </p:txBody>
          </p:sp>
          <p:grpSp>
            <p:nvGrpSpPr>
              <p:cNvPr id="193" name="Group 192">
                <a:extLst>
                  <a:ext uri="{FF2B5EF4-FFF2-40B4-BE49-F238E27FC236}">
                    <a16:creationId xmlns:a16="http://schemas.microsoft.com/office/drawing/2014/main" id="{988F551D-36DF-A244-934F-06B6C5222610}"/>
                  </a:ext>
                </a:extLst>
              </p:cNvPr>
              <p:cNvGrpSpPr/>
              <p:nvPr/>
            </p:nvGrpSpPr>
            <p:grpSpPr>
              <a:xfrm>
                <a:off x="4995076" y="1525499"/>
                <a:ext cx="4237727" cy="5305549"/>
                <a:chOff x="4995076" y="1525499"/>
                <a:chExt cx="4237727" cy="5305549"/>
              </a:xfrm>
            </p:grpSpPr>
            <p:grpSp>
              <p:nvGrpSpPr>
                <p:cNvPr id="2" name="Group 1">
                  <a:extLst>
                    <a:ext uri="{FF2B5EF4-FFF2-40B4-BE49-F238E27FC236}">
                      <a16:creationId xmlns:a16="http://schemas.microsoft.com/office/drawing/2014/main" id="{3A028FC4-0693-544D-83FF-0F9799951ABF}"/>
                    </a:ext>
                  </a:extLst>
                </p:cNvPr>
                <p:cNvGrpSpPr/>
                <p:nvPr/>
              </p:nvGrpSpPr>
              <p:grpSpPr>
                <a:xfrm>
                  <a:off x="4995076" y="1525499"/>
                  <a:ext cx="1980979" cy="734825"/>
                  <a:chOff x="4484034" y="1744158"/>
                  <a:chExt cx="1980979" cy="734825"/>
                </a:xfrm>
              </p:grpSpPr>
              <p:cxnSp>
                <p:nvCxnSpPr>
                  <p:cNvPr id="20" name="Straight Arrow Connector 19">
                    <a:extLst>
                      <a:ext uri="{FF2B5EF4-FFF2-40B4-BE49-F238E27FC236}">
                        <a16:creationId xmlns:a16="http://schemas.microsoft.com/office/drawing/2014/main" id="{A3A1FF60-4AE2-6C4D-9FE3-6E41542C0E10}"/>
                      </a:ext>
                    </a:extLst>
                  </p:cNvPr>
                  <p:cNvCxnSpPr>
                    <a:cxnSpLocks/>
                  </p:cNvCxnSpPr>
                  <p:nvPr/>
                </p:nvCxnSpPr>
                <p:spPr>
                  <a:xfrm>
                    <a:off x="4484034" y="1744158"/>
                    <a:ext cx="540666" cy="1784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C9FE437-AA32-C540-B986-4C26059E862C}"/>
                      </a:ext>
                    </a:extLst>
                  </p:cNvPr>
                  <p:cNvSpPr txBox="1"/>
                  <p:nvPr/>
                </p:nvSpPr>
                <p:spPr>
                  <a:xfrm>
                    <a:off x="4932463" y="1812423"/>
                    <a:ext cx="514885" cy="369332"/>
                  </a:xfrm>
                  <a:prstGeom prst="rect">
                    <a:avLst/>
                  </a:prstGeom>
                  <a:noFill/>
                </p:spPr>
                <p:txBody>
                  <a:bodyPr wrap="none" rtlCol="0">
                    <a:spAutoFit/>
                  </a:bodyPr>
                  <a:lstStyle/>
                  <a:p>
                    <a:r>
                      <a:rPr lang="en-US" dirty="0"/>
                      <a:t>2-D</a:t>
                    </a:r>
                  </a:p>
                </p:txBody>
              </p:sp>
              <p:sp>
                <p:nvSpPr>
                  <p:cNvPr id="24" name="TextBox 23">
                    <a:extLst>
                      <a:ext uri="{FF2B5EF4-FFF2-40B4-BE49-F238E27FC236}">
                        <a16:creationId xmlns:a16="http://schemas.microsoft.com/office/drawing/2014/main" id="{361FC2AB-4068-C642-B8FD-358DF3C16FBF}"/>
                      </a:ext>
                    </a:extLst>
                  </p:cNvPr>
                  <p:cNvSpPr txBox="1"/>
                  <p:nvPr/>
                </p:nvSpPr>
                <p:spPr>
                  <a:xfrm>
                    <a:off x="5950128" y="2109651"/>
                    <a:ext cx="514885" cy="369332"/>
                  </a:xfrm>
                  <a:prstGeom prst="rect">
                    <a:avLst/>
                  </a:prstGeom>
                  <a:noFill/>
                </p:spPr>
                <p:txBody>
                  <a:bodyPr wrap="none" rtlCol="0">
                    <a:spAutoFit/>
                  </a:bodyPr>
                  <a:lstStyle/>
                  <a:p>
                    <a:r>
                      <a:rPr lang="en-US" dirty="0"/>
                      <a:t>1-D</a:t>
                    </a:r>
                  </a:p>
                </p:txBody>
              </p:sp>
              <p:cxnSp>
                <p:nvCxnSpPr>
                  <p:cNvPr id="26" name="Straight Arrow Connector 25">
                    <a:extLst>
                      <a:ext uri="{FF2B5EF4-FFF2-40B4-BE49-F238E27FC236}">
                        <a16:creationId xmlns:a16="http://schemas.microsoft.com/office/drawing/2014/main" id="{1DAB6D5E-1094-F64E-B78F-C2A6FD047D9B}"/>
                      </a:ext>
                    </a:extLst>
                  </p:cNvPr>
                  <p:cNvCxnSpPr>
                    <a:cxnSpLocks/>
                  </p:cNvCxnSpPr>
                  <p:nvPr/>
                </p:nvCxnSpPr>
                <p:spPr>
                  <a:xfrm>
                    <a:off x="5382497" y="2078495"/>
                    <a:ext cx="573379" cy="1784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AF27608C-3B39-A844-ABAE-F4BA571AC5EF}"/>
                    </a:ext>
                  </a:extLst>
                </p:cNvPr>
                <p:cNvGrpSpPr/>
                <p:nvPr/>
              </p:nvGrpSpPr>
              <p:grpSpPr>
                <a:xfrm>
                  <a:off x="5926723" y="4101363"/>
                  <a:ext cx="2293718" cy="2206033"/>
                  <a:chOff x="6420288" y="2053360"/>
                  <a:chExt cx="3957635" cy="3939412"/>
                </a:xfrm>
              </p:grpSpPr>
              <p:pic>
                <p:nvPicPr>
                  <p:cNvPr id="79" name="Picture 2" descr="Images For  Earth Cartoon Png">
                    <a:extLst>
                      <a:ext uri="{FF2B5EF4-FFF2-40B4-BE49-F238E27FC236}">
                        <a16:creationId xmlns:a16="http://schemas.microsoft.com/office/drawing/2014/main" id="{B4053750-D84A-DD40-AFD5-B82B2C06232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20288" y="2777917"/>
                    <a:ext cx="3179802" cy="321485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534948D1-1F2D-1B40-9276-F577788A36B6}"/>
                      </a:ext>
                    </a:extLst>
                  </p:cNvPr>
                  <p:cNvPicPr>
                    <a:picLocks noChangeAspect="1"/>
                  </p:cNvPicPr>
                  <p:nvPr/>
                </p:nvPicPr>
                <p:blipFill>
                  <a:blip r:embed="rId16"/>
                  <a:stretch>
                    <a:fillRect/>
                  </a:stretch>
                </p:blipFill>
                <p:spPr>
                  <a:xfrm>
                    <a:off x="9776058" y="2708573"/>
                    <a:ext cx="432631" cy="605684"/>
                  </a:xfrm>
                  <a:prstGeom prst="rect">
                    <a:avLst/>
                  </a:prstGeom>
                </p:spPr>
              </p:pic>
              <p:pic>
                <p:nvPicPr>
                  <p:cNvPr id="83" name="Picture 82">
                    <a:extLst>
                      <a:ext uri="{FF2B5EF4-FFF2-40B4-BE49-F238E27FC236}">
                        <a16:creationId xmlns:a16="http://schemas.microsoft.com/office/drawing/2014/main" id="{FCAED651-C7A5-F640-A121-B9C777D4FB56}"/>
                      </a:ext>
                    </a:extLst>
                  </p:cNvPr>
                  <p:cNvPicPr>
                    <a:picLocks noChangeAspect="1"/>
                  </p:cNvPicPr>
                  <p:nvPr/>
                </p:nvPicPr>
                <p:blipFill>
                  <a:blip r:embed="rId17"/>
                  <a:stretch>
                    <a:fillRect/>
                  </a:stretch>
                </p:blipFill>
                <p:spPr>
                  <a:xfrm>
                    <a:off x="9822117" y="3568813"/>
                    <a:ext cx="432631" cy="605684"/>
                  </a:xfrm>
                  <a:prstGeom prst="rect">
                    <a:avLst/>
                  </a:prstGeom>
                </p:spPr>
              </p:pic>
              <p:grpSp>
                <p:nvGrpSpPr>
                  <p:cNvPr id="84" name="Group 83">
                    <a:extLst>
                      <a:ext uri="{FF2B5EF4-FFF2-40B4-BE49-F238E27FC236}">
                        <a16:creationId xmlns:a16="http://schemas.microsoft.com/office/drawing/2014/main" id="{8ECC20DD-9D96-9C46-9B66-70DFDDF185EB}"/>
                      </a:ext>
                    </a:extLst>
                  </p:cNvPr>
                  <p:cNvGrpSpPr/>
                  <p:nvPr/>
                </p:nvGrpSpPr>
                <p:grpSpPr>
                  <a:xfrm rot="3803339">
                    <a:off x="9817300" y="3073200"/>
                    <a:ext cx="205728" cy="915519"/>
                    <a:chOff x="4493540" y="5252800"/>
                    <a:chExt cx="205728" cy="915519"/>
                  </a:xfrm>
                </p:grpSpPr>
                <p:cxnSp>
                  <p:nvCxnSpPr>
                    <p:cNvPr id="94" name="Straight Arrow Connector 93">
                      <a:extLst>
                        <a:ext uri="{FF2B5EF4-FFF2-40B4-BE49-F238E27FC236}">
                          <a16:creationId xmlns:a16="http://schemas.microsoft.com/office/drawing/2014/main" id="{BAFC6AB0-7F12-004E-B7EA-76AA3EEBD239}"/>
                        </a:ext>
                      </a:extLst>
                    </p:cNvPr>
                    <p:cNvCxnSpPr>
                      <a:cxnSpLocks/>
                    </p:cNvCxnSpPr>
                    <p:nvPr/>
                  </p:nvCxnSpPr>
                  <p:spPr>
                    <a:xfrm>
                      <a:off x="4699268" y="5252800"/>
                      <a:ext cx="0" cy="91551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2E93C952-B5C4-9945-881E-DCF5E67A00A1}"/>
                        </a:ext>
                      </a:extLst>
                    </p:cNvPr>
                    <p:cNvCxnSpPr>
                      <a:cxnSpLocks/>
                    </p:cNvCxnSpPr>
                    <p:nvPr/>
                  </p:nvCxnSpPr>
                  <p:spPr>
                    <a:xfrm flipV="1">
                      <a:off x="4493540" y="5261676"/>
                      <a:ext cx="1998" cy="62717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EC82845E-EF53-6747-9A4F-37441645718F}"/>
                      </a:ext>
                    </a:extLst>
                  </p:cNvPr>
                  <p:cNvGrpSpPr/>
                  <p:nvPr/>
                </p:nvGrpSpPr>
                <p:grpSpPr>
                  <a:xfrm>
                    <a:off x="9165721" y="3314465"/>
                    <a:ext cx="444825" cy="620588"/>
                    <a:chOff x="7641721" y="3314465"/>
                    <a:chExt cx="444825" cy="620588"/>
                  </a:xfrm>
                </p:grpSpPr>
                <p:cxnSp>
                  <p:nvCxnSpPr>
                    <p:cNvPr id="92" name="Straight Arrow Connector 91">
                      <a:extLst>
                        <a:ext uri="{FF2B5EF4-FFF2-40B4-BE49-F238E27FC236}">
                          <a16:creationId xmlns:a16="http://schemas.microsoft.com/office/drawing/2014/main" id="{F53B13AB-FBA8-BB48-853D-D58ED373537A}"/>
                        </a:ext>
                      </a:extLst>
                    </p:cNvPr>
                    <p:cNvCxnSpPr>
                      <a:cxnSpLocks/>
                    </p:cNvCxnSpPr>
                    <p:nvPr/>
                  </p:nvCxnSpPr>
                  <p:spPr>
                    <a:xfrm rot="9203339">
                      <a:off x="7800930" y="3343733"/>
                      <a:ext cx="7829" cy="30857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3" name="Arc 92">
                      <a:extLst>
                        <a:ext uri="{FF2B5EF4-FFF2-40B4-BE49-F238E27FC236}">
                          <a16:creationId xmlns:a16="http://schemas.microsoft.com/office/drawing/2014/main" id="{0C6B3092-0806-C04D-9724-E8214D094ACE}"/>
                        </a:ext>
                      </a:extLst>
                    </p:cNvPr>
                    <p:cNvSpPr/>
                    <p:nvPr/>
                  </p:nvSpPr>
                  <p:spPr>
                    <a:xfrm rot="3803339" flipH="1">
                      <a:off x="7553840" y="3402346"/>
                      <a:ext cx="620588" cy="444825"/>
                    </a:xfrm>
                    <a:prstGeom prst="arc">
                      <a:avLst/>
                    </a:prstGeom>
                    <a:ln w="9525">
                      <a:solidFill>
                        <a:srgbClr val="FF0000"/>
                      </a:solidFill>
                      <a:prstDash val="sys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cxnSp>
                <p:nvCxnSpPr>
                  <p:cNvPr id="87" name="Straight Arrow Connector 86">
                    <a:extLst>
                      <a:ext uri="{FF2B5EF4-FFF2-40B4-BE49-F238E27FC236}">
                        <a16:creationId xmlns:a16="http://schemas.microsoft.com/office/drawing/2014/main" id="{9A172F9E-5253-DD4F-921D-8293994344E7}"/>
                      </a:ext>
                    </a:extLst>
                  </p:cNvPr>
                  <p:cNvCxnSpPr>
                    <a:cxnSpLocks/>
                  </p:cNvCxnSpPr>
                  <p:nvPr/>
                </p:nvCxnSpPr>
                <p:spPr>
                  <a:xfrm rot="3803339">
                    <a:off x="9559385" y="3437515"/>
                    <a:ext cx="7829" cy="30857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8" name="TextBox 87">
                    <a:extLst>
                      <a:ext uri="{FF2B5EF4-FFF2-40B4-BE49-F238E27FC236}">
                        <a16:creationId xmlns:a16="http://schemas.microsoft.com/office/drawing/2014/main" id="{EF35EAC7-E48A-9143-BB42-B0E4D5361389}"/>
                      </a:ext>
                    </a:extLst>
                  </p:cNvPr>
                  <p:cNvSpPr txBox="1"/>
                  <p:nvPr/>
                </p:nvSpPr>
                <p:spPr>
                  <a:xfrm>
                    <a:off x="8339692" y="2053360"/>
                    <a:ext cx="1361597" cy="964138"/>
                  </a:xfrm>
                  <a:prstGeom prst="rect">
                    <a:avLst/>
                  </a:prstGeom>
                  <a:noFill/>
                </p:spPr>
                <p:txBody>
                  <a:bodyPr wrap="square" rtlCol="0">
                    <a:spAutoFit/>
                  </a:bodyPr>
                  <a:lstStyle/>
                  <a:p>
                    <a:pPr algn="ctr"/>
                    <a:r>
                      <a:rPr lang="en-US" sz="1050" dirty="0">
                        <a:solidFill>
                          <a:srgbClr val="FF0000"/>
                        </a:solidFill>
                      </a:rPr>
                      <a:t>Vertical Radiative imbalance</a:t>
                    </a:r>
                  </a:p>
                </p:txBody>
              </p:sp>
            </p:grpSp>
            <p:grpSp>
              <p:nvGrpSpPr>
                <p:cNvPr id="186" name="Group 185">
                  <a:extLst>
                    <a:ext uri="{FF2B5EF4-FFF2-40B4-BE49-F238E27FC236}">
                      <a16:creationId xmlns:a16="http://schemas.microsoft.com/office/drawing/2014/main" id="{66C53C1A-6505-AE49-95C2-05C9BF91EC22}"/>
                    </a:ext>
                  </a:extLst>
                </p:cNvPr>
                <p:cNvGrpSpPr/>
                <p:nvPr/>
              </p:nvGrpSpPr>
              <p:grpSpPr>
                <a:xfrm>
                  <a:off x="5900998" y="2323113"/>
                  <a:ext cx="3331805" cy="1964531"/>
                  <a:chOff x="5900998" y="2323113"/>
                  <a:chExt cx="3331805" cy="1964531"/>
                </a:xfrm>
              </p:grpSpPr>
              <p:sp>
                <p:nvSpPr>
                  <p:cNvPr id="27" name="TextBox 26">
                    <a:extLst>
                      <a:ext uri="{FF2B5EF4-FFF2-40B4-BE49-F238E27FC236}">
                        <a16:creationId xmlns:a16="http://schemas.microsoft.com/office/drawing/2014/main" id="{C7064C09-A590-4446-A1B2-4D5ACE0A3AE7}"/>
                      </a:ext>
                    </a:extLst>
                  </p:cNvPr>
                  <p:cNvSpPr txBox="1"/>
                  <p:nvPr/>
                </p:nvSpPr>
                <p:spPr>
                  <a:xfrm>
                    <a:off x="6366489" y="2323113"/>
                    <a:ext cx="2002326" cy="500137"/>
                  </a:xfrm>
                  <a:prstGeom prst="rect">
                    <a:avLst/>
                  </a:prstGeom>
                  <a:noFill/>
                  <a:ln>
                    <a:solidFill>
                      <a:srgbClr val="FF0000"/>
                    </a:solidFill>
                  </a:ln>
                </p:spPr>
                <p:txBody>
                  <a:bodyPr wrap="square" rtlCol="0">
                    <a:spAutoFit/>
                  </a:bodyPr>
                  <a:lstStyle/>
                  <a:p>
                    <a:pPr algn="ctr"/>
                    <a:r>
                      <a:rPr lang="en-US" sz="1600" dirty="0" err="1">
                        <a:solidFill>
                          <a:srgbClr val="FF0000"/>
                        </a:solidFill>
                      </a:rPr>
                      <a:t>Budyko</a:t>
                    </a:r>
                    <a:r>
                      <a:rPr lang="en-US" sz="1600" dirty="0">
                        <a:solidFill>
                          <a:srgbClr val="FF0000"/>
                        </a:solidFill>
                      </a:rPr>
                      <a:t>-Sellers </a:t>
                    </a:r>
                    <a:r>
                      <a:rPr lang="en-US" sz="1050" dirty="0">
                        <a:solidFill>
                          <a:srgbClr val="FF0000"/>
                        </a:solidFill>
                      </a:rPr>
                      <a:t>(latitudinally averaged)</a:t>
                    </a:r>
                    <a:endParaRPr lang="en-US" sz="1600" dirty="0">
                      <a:solidFill>
                        <a:srgbClr val="FF0000"/>
                      </a:solidFill>
                    </a:endParaRPr>
                  </a:p>
                </p:txBody>
              </p:sp>
              <p:sp>
                <p:nvSpPr>
                  <p:cNvPr id="28" name="TextBox 27">
                    <a:extLst>
                      <a:ext uri="{FF2B5EF4-FFF2-40B4-BE49-F238E27FC236}">
                        <a16:creationId xmlns:a16="http://schemas.microsoft.com/office/drawing/2014/main" id="{F9F2BAFD-735E-7D4A-8973-D1C2ABEFACD7}"/>
                      </a:ext>
                    </a:extLst>
                  </p:cNvPr>
                  <p:cNvSpPr txBox="1"/>
                  <p:nvPr/>
                </p:nvSpPr>
                <p:spPr>
                  <a:xfrm>
                    <a:off x="7449083" y="3451685"/>
                    <a:ext cx="1783720" cy="461665"/>
                  </a:xfrm>
                  <a:prstGeom prst="rect">
                    <a:avLst/>
                  </a:prstGeom>
                  <a:noFill/>
                </p:spPr>
                <p:txBody>
                  <a:bodyPr wrap="square" rtlCol="0">
                    <a:spAutoFit/>
                  </a:bodyPr>
                  <a:lstStyle/>
                  <a:p>
                    <a:pPr algn="ctr"/>
                    <a:r>
                      <a:rPr lang="en-US" sz="1200" dirty="0"/>
                      <a:t>F</a:t>
                    </a:r>
                    <a:r>
                      <a:rPr lang="en-US" sz="1200" dirty="0">
                        <a:solidFill>
                          <a:srgbClr val="7030A0"/>
                        </a:solidFill>
                      </a:rPr>
                      <a:t> = </a:t>
                    </a:r>
                    <a:r>
                      <a:rPr lang="en-US" sz="1200" dirty="0"/>
                      <a:t>Forcing</a:t>
                    </a:r>
                    <a:endParaRPr lang="en-US" sz="1200" dirty="0">
                      <a:solidFill>
                        <a:srgbClr val="7030A0"/>
                      </a:solidFill>
                    </a:endParaRPr>
                  </a:p>
                  <a:p>
                    <a:r>
                      <a:rPr lang="en-US" sz="1200" dirty="0">
                        <a:solidFill>
                          <a:srgbClr val="7030A0"/>
                        </a:solidFill>
                      </a:rPr>
                      <a:t> (vertical flux imbalance)</a:t>
                    </a:r>
                  </a:p>
                </p:txBody>
              </p:sp>
              <p:sp>
                <p:nvSpPr>
                  <p:cNvPr id="66" name="TextBox 65">
                    <a:extLst>
                      <a:ext uri="{FF2B5EF4-FFF2-40B4-BE49-F238E27FC236}">
                        <a16:creationId xmlns:a16="http://schemas.microsoft.com/office/drawing/2014/main" id="{6F572D3E-B23F-0A42-B77C-2C0CD94DA9FD}"/>
                      </a:ext>
                    </a:extLst>
                  </p:cNvPr>
                  <p:cNvSpPr txBox="1"/>
                  <p:nvPr/>
                </p:nvSpPr>
                <p:spPr>
                  <a:xfrm>
                    <a:off x="5900998" y="3573818"/>
                    <a:ext cx="903995" cy="577081"/>
                  </a:xfrm>
                  <a:prstGeom prst="rect">
                    <a:avLst/>
                  </a:prstGeom>
                  <a:noFill/>
                </p:spPr>
                <p:txBody>
                  <a:bodyPr wrap="square" rtlCol="0">
                    <a:spAutoFit/>
                  </a:bodyPr>
                  <a:lstStyle/>
                  <a:p>
                    <a:pPr algn="ctr"/>
                    <a:r>
                      <a:rPr lang="en-US" sz="1050" dirty="0"/>
                      <a:t>Mean Meridional heat flux</a:t>
                    </a:r>
                  </a:p>
                </p:txBody>
              </p:sp>
              <p:cxnSp>
                <p:nvCxnSpPr>
                  <p:cNvPr id="69" name="Straight Arrow Connector 68">
                    <a:extLst>
                      <a:ext uri="{FF2B5EF4-FFF2-40B4-BE49-F238E27FC236}">
                        <a16:creationId xmlns:a16="http://schemas.microsoft.com/office/drawing/2014/main" id="{65CFBD2F-5068-3B4A-8B9B-71065F8319C9}"/>
                      </a:ext>
                    </a:extLst>
                  </p:cNvPr>
                  <p:cNvCxnSpPr>
                    <a:cxnSpLocks/>
                  </p:cNvCxnSpPr>
                  <p:nvPr/>
                </p:nvCxnSpPr>
                <p:spPr>
                  <a:xfrm flipV="1">
                    <a:off x="6289380" y="3220824"/>
                    <a:ext cx="1" cy="3551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6DB0F185-94F3-4946-8807-5B73632FBF3B}"/>
                      </a:ext>
                    </a:extLst>
                  </p:cNvPr>
                  <p:cNvPicPr>
                    <a:picLocks noChangeAspect="1"/>
                  </p:cNvPicPr>
                  <p:nvPr/>
                </p:nvPicPr>
                <p:blipFill>
                  <a:blip r:embed="rId18"/>
                  <a:stretch>
                    <a:fillRect/>
                  </a:stretch>
                </p:blipFill>
                <p:spPr>
                  <a:xfrm>
                    <a:off x="7636291" y="3957444"/>
                    <a:ext cx="1257300" cy="330200"/>
                  </a:xfrm>
                  <a:prstGeom prst="rect">
                    <a:avLst/>
                  </a:prstGeom>
                </p:spPr>
              </p:pic>
              <p:pic>
                <p:nvPicPr>
                  <p:cNvPr id="55" name="Picture 54">
                    <a:extLst>
                      <a:ext uri="{FF2B5EF4-FFF2-40B4-BE49-F238E27FC236}">
                        <a16:creationId xmlns:a16="http://schemas.microsoft.com/office/drawing/2014/main" id="{E3EE78BE-5E2A-3C4B-BB2E-242050EB3C38}"/>
                      </a:ext>
                    </a:extLst>
                  </p:cNvPr>
                  <p:cNvPicPr>
                    <a:picLocks noChangeAspect="1"/>
                  </p:cNvPicPr>
                  <p:nvPr/>
                </p:nvPicPr>
                <p:blipFill>
                  <a:blip r:embed="rId19"/>
                  <a:stretch>
                    <a:fillRect/>
                  </a:stretch>
                </p:blipFill>
                <p:spPr>
                  <a:xfrm>
                    <a:off x="6180975" y="2869039"/>
                    <a:ext cx="2603500" cy="533400"/>
                  </a:xfrm>
                  <a:prstGeom prst="rect">
                    <a:avLst/>
                  </a:prstGeom>
                </p:spPr>
              </p:pic>
              <p:cxnSp>
                <p:nvCxnSpPr>
                  <p:cNvPr id="147" name="Straight Arrow Connector 146">
                    <a:extLst>
                      <a:ext uri="{FF2B5EF4-FFF2-40B4-BE49-F238E27FC236}">
                        <a16:creationId xmlns:a16="http://schemas.microsoft.com/office/drawing/2014/main" id="{2A75C00E-A3DD-B440-8674-A97A596FA15B}"/>
                      </a:ext>
                    </a:extLst>
                  </p:cNvPr>
                  <p:cNvCxnSpPr>
                    <a:cxnSpLocks/>
                    <a:stCxn id="28" idx="0"/>
                  </p:cNvCxnSpPr>
                  <p:nvPr/>
                </p:nvCxnSpPr>
                <p:spPr>
                  <a:xfrm flipV="1">
                    <a:off x="8340943" y="3261313"/>
                    <a:ext cx="255442" cy="1903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72" name="Straight Arrow Connector 171">
                  <a:extLst>
                    <a:ext uri="{FF2B5EF4-FFF2-40B4-BE49-F238E27FC236}">
                      <a16:creationId xmlns:a16="http://schemas.microsoft.com/office/drawing/2014/main" id="{BA8FD97C-5144-0243-B685-4876440B4B93}"/>
                    </a:ext>
                  </a:extLst>
                </p:cNvPr>
                <p:cNvCxnSpPr>
                  <a:cxnSpLocks/>
                </p:cNvCxnSpPr>
                <p:nvPr/>
              </p:nvCxnSpPr>
              <p:spPr>
                <a:xfrm>
                  <a:off x="8569587" y="4500623"/>
                  <a:ext cx="0" cy="18142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3" name="Picture 172">
                  <a:extLst>
                    <a:ext uri="{FF2B5EF4-FFF2-40B4-BE49-F238E27FC236}">
                      <a16:creationId xmlns:a16="http://schemas.microsoft.com/office/drawing/2014/main" id="{ED2839A6-BF8E-5B46-ADCD-B26368AB3194}"/>
                    </a:ext>
                  </a:extLst>
                </p:cNvPr>
                <p:cNvPicPr>
                  <a:picLocks noChangeAspect="1"/>
                </p:cNvPicPr>
                <p:nvPr/>
              </p:nvPicPr>
              <p:blipFill>
                <a:blip r:embed="rId20"/>
                <a:stretch>
                  <a:fillRect/>
                </a:stretch>
              </p:blipFill>
              <p:spPr>
                <a:xfrm>
                  <a:off x="8091178" y="6323048"/>
                  <a:ext cx="889000" cy="508000"/>
                </a:xfrm>
                <a:prstGeom prst="rect">
                  <a:avLst/>
                </a:prstGeom>
              </p:spPr>
            </p:pic>
            <p:sp>
              <p:nvSpPr>
                <p:cNvPr id="187" name="TextBox 186">
                  <a:extLst>
                    <a:ext uri="{FF2B5EF4-FFF2-40B4-BE49-F238E27FC236}">
                      <a16:creationId xmlns:a16="http://schemas.microsoft.com/office/drawing/2014/main" id="{7FA84418-9017-544F-82C3-1BDB28FB47E9}"/>
                    </a:ext>
                  </a:extLst>
                </p:cNvPr>
                <p:cNvSpPr txBox="1"/>
                <p:nvPr/>
              </p:nvSpPr>
              <p:spPr>
                <a:xfrm>
                  <a:off x="8312144" y="5421096"/>
                  <a:ext cx="514885" cy="369332"/>
                </a:xfrm>
                <a:prstGeom prst="rect">
                  <a:avLst/>
                </a:prstGeom>
                <a:solidFill>
                  <a:schemeClr val="bg1"/>
                </a:solidFill>
              </p:spPr>
              <p:txBody>
                <a:bodyPr wrap="none" rtlCol="0">
                  <a:spAutoFit/>
                </a:bodyPr>
                <a:lstStyle/>
                <a:p>
                  <a:r>
                    <a:rPr lang="en-US" dirty="0"/>
                    <a:t>1-D</a:t>
                  </a:r>
                </a:p>
              </p:txBody>
            </p:sp>
            <p:sp>
              <p:nvSpPr>
                <p:cNvPr id="188" name="TextBox 187">
                  <a:extLst>
                    <a:ext uri="{FF2B5EF4-FFF2-40B4-BE49-F238E27FC236}">
                      <a16:creationId xmlns:a16="http://schemas.microsoft.com/office/drawing/2014/main" id="{EBDC3FEB-7D83-564B-B45D-5A7F4D3864D3}"/>
                    </a:ext>
                  </a:extLst>
                </p:cNvPr>
                <p:cNvSpPr txBox="1"/>
                <p:nvPr/>
              </p:nvSpPr>
              <p:spPr>
                <a:xfrm>
                  <a:off x="8632321" y="5790815"/>
                  <a:ext cx="511679" cy="276999"/>
                </a:xfrm>
                <a:prstGeom prst="rect">
                  <a:avLst/>
                </a:prstGeom>
                <a:solidFill>
                  <a:schemeClr val="bg1"/>
                </a:solidFill>
              </p:spPr>
              <p:txBody>
                <a:bodyPr wrap="none" rtlCol="0">
                  <a:spAutoFit/>
                </a:bodyPr>
                <a:lstStyle/>
                <a:p>
                  <a:r>
                    <a:rPr lang="en-US" sz="1200" dirty="0"/>
                    <a:t>T(</a:t>
                  </a:r>
                  <a:r>
                    <a:rPr lang="en-US" sz="1200" dirty="0" err="1"/>
                    <a:t>t,y</a:t>
                  </a:r>
                  <a:r>
                    <a:rPr lang="en-US" sz="1200" dirty="0"/>
                    <a:t>)</a:t>
                  </a:r>
                </a:p>
              </p:txBody>
            </p:sp>
            <p:sp>
              <p:nvSpPr>
                <p:cNvPr id="189" name="TextBox 188">
                  <a:extLst>
                    <a:ext uri="{FF2B5EF4-FFF2-40B4-BE49-F238E27FC236}">
                      <a16:creationId xmlns:a16="http://schemas.microsoft.com/office/drawing/2014/main" id="{CC80FDF1-8EFE-5841-A3F6-523666527EB5}"/>
                    </a:ext>
                  </a:extLst>
                </p:cNvPr>
                <p:cNvSpPr txBox="1"/>
                <p:nvPr/>
              </p:nvSpPr>
              <p:spPr>
                <a:xfrm>
                  <a:off x="7241263" y="6434862"/>
                  <a:ext cx="534121" cy="369332"/>
                </a:xfrm>
                <a:prstGeom prst="rect">
                  <a:avLst/>
                </a:prstGeom>
                <a:noFill/>
                <a:ln>
                  <a:solidFill>
                    <a:srgbClr val="FF0000"/>
                  </a:solidFill>
                </a:ln>
              </p:spPr>
              <p:txBody>
                <a:bodyPr wrap="none" rtlCol="0">
                  <a:spAutoFit/>
                </a:bodyPr>
                <a:lstStyle/>
                <a:p>
                  <a:r>
                    <a:rPr lang="en-US" dirty="0"/>
                    <a:t>EBE</a:t>
                  </a:r>
                </a:p>
              </p:txBody>
            </p:sp>
          </p:grpSp>
        </p:grpSp>
        <p:pic>
          <p:nvPicPr>
            <p:cNvPr id="96" name="Picture 95">
              <a:extLst>
                <a:ext uri="{FF2B5EF4-FFF2-40B4-BE49-F238E27FC236}">
                  <a16:creationId xmlns:a16="http://schemas.microsoft.com/office/drawing/2014/main" id="{A948D721-ED04-3B46-8CFB-6756B1E81EB0}"/>
                </a:ext>
              </a:extLst>
            </p:cNvPr>
            <p:cNvPicPr>
              <a:picLocks noChangeAspect="1"/>
            </p:cNvPicPr>
            <p:nvPr/>
          </p:nvPicPr>
          <p:blipFill>
            <a:blip r:embed="rId21">
              <a:duotone>
                <a:prstClr val="black"/>
                <a:schemeClr val="accent4">
                  <a:tint val="45000"/>
                  <a:satMod val="400000"/>
                </a:schemeClr>
              </a:duotone>
            </a:blip>
            <a:stretch>
              <a:fillRect/>
            </a:stretch>
          </p:blipFill>
          <p:spPr>
            <a:xfrm>
              <a:off x="7120019" y="4780727"/>
              <a:ext cx="419316" cy="237990"/>
            </a:xfrm>
            <a:prstGeom prst="rect">
              <a:avLst/>
            </a:prstGeom>
            <a:solidFill>
              <a:schemeClr val="bg1"/>
            </a:solidFill>
          </p:spPr>
        </p:pic>
      </p:grpSp>
      <p:sp>
        <p:nvSpPr>
          <p:cNvPr id="200" name="Rectangle 199">
            <a:extLst>
              <a:ext uri="{FF2B5EF4-FFF2-40B4-BE49-F238E27FC236}">
                <a16:creationId xmlns:a16="http://schemas.microsoft.com/office/drawing/2014/main" id="{EB95D939-9581-E249-AA4D-78014B2F29F8}"/>
              </a:ext>
            </a:extLst>
          </p:cNvPr>
          <p:cNvSpPr/>
          <p:nvPr/>
        </p:nvSpPr>
        <p:spPr>
          <a:xfrm>
            <a:off x="7208477" y="91724"/>
            <a:ext cx="1686680" cy="584775"/>
          </a:xfrm>
          <a:prstGeom prst="rect">
            <a:avLst/>
          </a:prstGeom>
        </p:spPr>
        <p:txBody>
          <a:bodyPr wrap="none">
            <a:spAutoFit/>
          </a:bodyPr>
          <a:lstStyle/>
          <a:p>
            <a:pPr algn="ctr"/>
            <a:r>
              <a:rPr lang="en-GB" sz="3200" b="1" dirty="0">
                <a:solidFill>
                  <a:srgbClr val="C00000"/>
                </a:solidFill>
                <a:latin typeface="Arial" panose="020B0604020202020204" pitchFamily="34" charset="0"/>
                <a:ea typeface="Times New Roman" panose="02020603050405020304" pitchFamily="18" charset="0"/>
                <a:cs typeface="Arial" panose="020B0604020202020204" pitchFamily="34" charset="0"/>
              </a:rPr>
              <a:t>Forcing</a:t>
            </a:r>
            <a:endParaRPr lang="en-CA" sz="3200" b="1" dirty="0">
              <a:solidFill>
                <a:srgbClr val="C00000"/>
              </a:solidFill>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D18FD331-1B8F-D149-AE38-3804A336D1FB}"/>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115300" y="5829300"/>
            <a:ext cx="812800" cy="812800"/>
          </a:xfrm>
          <a:prstGeom prst="rect">
            <a:avLst/>
          </a:prstGeom>
        </p:spPr>
      </p:pic>
    </p:spTree>
    <p:custDataLst>
      <p:tags r:id="rId2"/>
    </p:custDataLst>
    <p:extLst>
      <p:ext uri="{BB962C8B-B14F-4D97-AF65-F5344CB8AC3E}">
        <p14:creationId xmlns:p14="http://schemas.microsoft.com/office/powerpoint/2010/main" val="3964993298"/>
      </p:ext>
    </p:extLst>
  </p:cSld>
  <p:clrMapOvr>
    <a:masterClrMapping/>
  </p:clrMapOvr>
  <mc:AlternateContent xmlns:mc="http://schemas.openxmlformats.org/markup-compatibility/2006">
    <mc:Choice xmlns:p14="http://schemas.microsoft.com/office/powerpoint/2010/main" Requires="p14">
      <p:transition spd="slow" p14:dur="2000" advTm="193063"/>
    </mc:Choice>
    <mc:Fallback>
      <p:transition spd="slow" advTm="193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7"/>
                                        </p:tgtEl>
                                        <p:attrNameLst>
                                          <p:attrName>style.visibility</p:attrName>
                                        </p:attrNameLst>
                                      </p:cBhvr>
                                      <p:to>
                                        <p:strVal val="visible"/>
                                      </p:to>
                                    </p:set>
                                    <p:anim calcmode="lin" valueType="num">
                                      <p:cBhvr additive="base">
                                        <p:cTn id="11" dur="500" fill="hold"/>
                                        <p:tgtEl>
                                          <p:spTgt spid="197"/>
                                        </p:tgtEl>
                                        <p:attrNameLst>
                                          <p:attrName>ppt_x</p:attrName>
                                        </p:attrNameLst>
                                      </p:cBhvr>
                                      <p:tavLst>
                                        <p:tav tm="0">
                                          <p:val>
                                            <p:strVal val="#ppt_x"/>
                                          </p:val>
                                        </p:tav>
                                        <p:tav tm="100000">
                                          <p:val>
                                            <p:strVal val="#ppt_x"/>
                                          </p:val>
                                        </p:tav>
                                      </p:tavLst>
                                    </p:anim>
                                    <p:anim calcmode="lin" valueType="num">
                                      <p:cBhvr additive="base">
                                        <p:cTn id="12" dur="500" fill="hold"/>
                                        <p:tgtEl>
                                          <p:spTgt spid="1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98"/>
                                        </p:tgtEl>
                                        <p:attrNameLst>
                                          <p:attrName>style.visibility</p:attrName>
                                        </p:attrNameLst>
                                      </p:cBhvr>
                                      <p:to>
                                        <p:strVal val="visible"/>
                                      </p:to>
                                    </p:set>
                                    <p:anim calcmode="lin" valueType="num">
                                      <p:cBhvr additive="base">
                                        <p:cTn id="17" dur="500" fill="hold"/>
                                        <p:tgtEl>
                                          <p:spTgt spid="198"/>
                                        </p:tgtEl>
                                        <p:attrNameLst>
                                          <p:attrName>ppt_x</p:attrName>
                                        </p:attrNameLst>
                                      </p:cBhvr>
                                      <p:tavLst>
                                        <p:tav tm="0">
                                          <p:val>
                                            <p:strVal val="#ppt_x"/>
                                          </p:val>
                                        </p:tav>
                                        <p:tav tm="100000">
                                          <p:val>
                                            <p:strVal val="#ppt_x"/>
                                          </p:val>
                                        </p:tav>
                                      </p:tavLst>
                                    </p:anim>
                                    <p:anim calcmode="lin" valueType="num">
                                      <p:cBhvr additive="base">
                                        <p:cTn id="18" dur="500" fill="hold"/>
                                        <p:tgtEl>
                                          <p:spTgt spid="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489B9DF-AD89-FE4D-9887-2469F7E2694E}"/>
              </a:ext>
            </a:extLst>
          </p:cNvPr>
          <p:cNvSpPr txBox="1"/>
          <p:nvPr/>
        </p:nvSpPr>
        <p:spPr>
          <a:xfrm>
            <a:off x="2734554" y="70935"/>
            <a:ext cx="3896067" cy="892552"/>
          </a:xfrm>
          <a:prstGeom prst="rect">
            <a:avLst/>
          </a:prstGeom>
          <a:noFill/>
          <a:ln>
            <a:solidFill>
              <a:srgbClr val="FF0000"/>
            </a:solidFill>
          </a:ln>
        </p:spPr>
        <p:txBody>
          <a:bodyPr wrap="none" rtlCol="0">
            <a:spAutoFit/>
          </a:bodyPr>
          <a:lstStyle/>
          <a:p>
            <a:pPr algn="ctr"/>
            <a:r>
              <a:rPr lang="en-US" sz="3200" dirty="0">
                <a:solidFill>
                  <a:srgbClr val="FF0000"/>
                </a:solidFill>
              </a:rPr>
              <a:t>Surface temperatures:</a:t>
            </a:r>
          </a:p>
          <a:p>
            <a:pPr algn="ctr"/>
            <a:r>
              <a:rPr lang="en-US" sz="2000" dirty="0">
                <a:solidFill>
                  <a:srgbClr val="FF0000"/>
                </a:solidFill>
              </a:rPr>
              <a:t>Reduction of spatial dimensionality</a:t>
            </a:r>
          </a:p>
        </p:txBody>
      </p:sp>
      <p:grpSp>
        <p:nvGrpSpPr>
          <p:cNvPr id="41" name="Group 40">
            <a:extLst>
              <a:ext uri="{FF2B5EF4-FFF2-40B4-BE49-F238E27FC236}">
                <a16:creationId xmlns:a16="http://schemas.microsoft.com/office/drawing/2014/main" id="{B028C4B1-0C10-264F-83CF-774B58259CF7}"/>
              </a:ext>
            </a:extLst>
          </p:cNvPr>
          <p:cNvGrpSpPr/>
          <p:nvPr/>
        </p:nvGrpSpPr>
        <p:grpSpPr>
          <a:xfrm>
            <a:off x="1552713" y="2226423"/>
            <a:ext cx="522380" cy="1059056"/>
            <a:chOff x="1281409" y="2216375"/>
            <a:chExt cx="522380" cy="1059056"/>
          </a:xfrm>
        </p:grpSpPr>
        <p:cxnSp>
          <p:nvCxnSpPr>
            <p:cNvPr id="20" name="Straight Arrow Connector 19">
              <a:extLst>
                <a:ext uri="{FF2B5EF4-FFF2-40B4-BE49-F238E27FC236}">
                  <a16:creationId xmlns:a16="http://schemas.microsoft.com/office/drawing/2014/main" id="{729E346E-C51D-6741-83B9-40D7281A5F17}"/>
                </a:ext>
              </a:extLst>
            </p:cNvPr>
            <p:cNvCxnSpPr>
              <a:cxnSpLocks/>
            </p:cNvCxnSpPr>
            <p:nvPr/>
          </p:nvCxnSpPr>
          <p:spPr>
            <a:xfrm>
              <a:off x="1511272" y="2627352"/>
              <a:ext cx="1" cy="6480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363F5DC-3526-BE42-9565-435B9E26D73C}"/>
                </a:ext>
              </a:extLst>
            </p:cNvPr>
            <p:cNvSpPr txBox="1"/>
            <p:nvPr/>
          </p:nvSpPr>
          <p:spPr>
            <a:xfrm>
              <a:off x="1288904" y="2216375"/>
              <a:ext cx="514885" cy="369332"/>
            </a:xfrm>
            <a:prstGeom prst="rect">
              <a:avLst/>
            </a:prstGeom>
            <a:noFill/>
          </p:spPr>
          <p:txBody>
            <a:bodyPr wrap="none" rtlCol="0">
              <a:spAutoFit/>
            </a:bodyPr>
            <a:lstStyle/>
            <a:p>
              <a:r>
                <a:rPr lang="en-US" dirty="0"/>
                <a:t>3-D</a:t>
              </a:r>
            </a:p>
          </p:txBody>
        </p:sp>
        <p:sp>
          <p:nvSpPr>
            <p:cNvPr id="22" name="TextBox 21">
              <a:extLst>
                <a:ext uri="{FF2B5EF4-FFF2-40B4-BE49-F238E27FC236}">
                  <a16:creationId xmlns:a16="http://schemas.microsoft.com/office/drawing/2014/main" id="{65D22B9D-D9DE-D24A-836F-FB435DC7F0E1}"/>
                </a:ext>
              </a:extLst>
            </p:cNvPr>
            <p:cNvSpPr txBox="1"/>
            <p:nvPr/>
          </p:nvSpPr>
          <p:spPr>
            <a:xfrm>
              <a:off x="1281409" y="2749759"/>
              <a:ext cx="514885" cy="369332"/>
            </a:xfrm>
            <a:prstGeom prst="rect">
              <a:avLst/>
            </a:prstGeom>
            <a:solidFill>
              <a:schemeClr val="bg1"/>
            </a:solidFill>
          </p:spPr>
          <p:txBody>
            <a:bodyPr wrap="none" rtlCol="0">
              <a:spAutoFit/>
            </a:bodyPr>
            <a:lstStyle/>
            <a:p>
              <a:r>
                <a:rPr lang="en-US" dirty="0"/>
                <a:t>2-D</a:t>
              </a:r>
            </a:p>
          </p:txBody>
        </p:sp>
      </p:grpSp>
      <p:sp>
        <p:nvSpPr>
          <p:cNvPr id="23" name="Rectangle 22">
            <a:extLst>
              <a:ext uri="{FF2B5EF4-FFF2-40B4-BE49-F238E27FC236}">
                <a16:creationId xmlns:a16="http://schemas.microsoft.com/office/drawing/2014/main" id="{3E7EBEDE-5587-CF44-8B3F-1FD506EAE3C1}"/>
              </a:ext>
            </a:extLst>
          </p:cNvPr>
          <p:cNvSpPr/>
          <p:nvPr/>
        </p:nvSpPr>
        <p:spPr>
          <a:xfrm>
            <a:off x="197138" y="1620237"/>
            <a:ext cx="3057248" cy="646331"/>
          </a:xfrm>
          <a:prstGeom prst="rect">
            <a:avLst/>
          </a:prstGeom>
        </p:spPr>
        <p:txBody>
          <a:bodyPr wrap="none">
            <a:spAutoFit/>
          </a:bodyPr>
          <a:lstStyle/>
          <a:p>
            <a:pPr algn="ctr"/>
            <a:r>
              <a:rPr lang="en-GB" dirty="0">
                <a:solidFill>
                  <a:srgbClr val="FF0000"/>
                </a:solidFill>
                <a:latin typeface="Arial" panose="020B0604020202020204" pitchFamily="34" charset="0"/>
                <a:ea typeface="Times New Roman" panose="02020603050405020304" pitchFamily="18" charset="0"/>
                <a:cs typeface="Arial" panose="020B0604020202020204" pitchFamily="34" charset="0"/>
              </a:rPr>
              <a:t>Conductive – Radiative BCs</a:t>
            </a:r>
          </a:p>
          <a:p>
            <a:pPr algn="ctr"/>
            <a:r>
              <a:rPr lang="en-GB" sz="1200" dirty="0">
                <a:solidFill>
                  <a:srgbClr val="FF0000"/>
                </a:solidFill>
                <a:latin typeface="Arial" panose="020B0604020202020204" pitchFamily="34" charset="0"/>
                <a:ea typeface="Times New Roman" panose="02020603050405020304" pitchFamily="18" charset="0"/>
                <a:cs typeface="Arial" panose="020B0604020202020204" pitchFamily="34" charset="0"/>
              </a:rPr>
              <a:t>(correct)</a:t>
            </a:r>
            <a:r>
              <a:rPr lang="en-GB"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p>
        </p:txBody>
      </p:sp>
      <p:sp>
        <p:nvSpPr>
          <p:cNvPr id="29" name="TextBox 28">
            <a:extLst>
              <a:ext uri="{FF2B5EF4-FFF2-40B4-BE49-F238E27FC236}">
                <a16:creationId xmlns:a16="http://schemas.microsoft.com/office/drawing/2014/main" id="{7EA5C75F-8D7B-6F4C-9387-7DDB18B62B8C}"/>
              </a:ext>
            </a:extLst>
          </p:cNvPr>
          <p:cNvSpPr txBox="1"/>
          <p:nvPr/>
        </p:nvSpPr>
        <p:spPr>
          <a:xfrm>
            <a:off x="1257987" y="1154328"/>
            <a:ext cx="1092863" cy="461665"/>
          </a:xfrm>
          <a:prstGeom prst="rect">
            <a:avLst/>
          </a:prstGeom>
          <a:noFill/>
        </p:spPr>
        <p:txBody>
          <a:bodyPr wrap="none" rtlCol="0">
            <a:spAutoFit/>
          </a:bodyPr>
          <a:lstStyle/>
          <a:p>
            <a:r>
              <a:rPr lang="en-US" sz="2400" dirty="0">
                <a:solidFill>
                  <a:srgbClr val="7030A0"/>
                </a:solidFill>
              </a:rPr>
              <a:t>Forcing</a:t>
            </a:r>
          </a:p>
        </p:txBody>
      </p:sp>
      <p:sp>
        <p:nvSpPr>
          <p:cNvPr id="51" name="Rectangle 50">
            <a:extLst>
              <a:ext uri="{FF2B5EF4-FFF2-40B4-BE49-F238E27FC236}">
                <a16:creationId xmlns:a16="http://schemas.microsoft.com/office/drawing/2014/main" id="{396165AC-5471-5349-9AA6-F1E37D0D14C1}"/>
              </a:ext>
            </a:extLst>
          </p:cNvPr>
          <p:cNvSpPr/>
          <p:nvPr/>
        </p:nvSpPr>
        <p:spPr>
          <a:xfrm>
            <a:off x="170820" y="1021693"/>
            <a:ext cx="3201292" cy="1236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42CC5E62-09E2-874E-8460-4F304C678812}"/>
              </a:ext>
            </a:extLst>
          </p:cNvPr>
          <p:cNvGrpSpPr/>
          <p:nvPr/>
        </p:nvGrpSpPr>
        <p:grpSpPr>
          <a:xfrm>
            <a:off x="5398402" y="1021693"/>
            <a:ext cx="3574778" cy="4452858"/>
            <a:chOff x="5398402" y="1021693"/>
            <a:chExt cx="3574778" cy="4452858"/>
          </a:xfrm>
        </p:grpSpPr>
        <p:sp>
          <p:nvSpPr>
            <p:cNvPr id="6" name="TextBox 5">
              <a:extLst>
                <a:ext uri="{FF2B5EF4-FFF2-40B4-BE49-F238E27FC236}">
                  <a16:creationId xmlns:a16="http://schemas.microsoft.com/office/drawing/2014/main" id="{87FDD451-8270-F245-BBB3-C847E9AA7066}"/>
                </a:ext>
              </a:extLst>
            </p:cNvPr>
            <p:cNvSpPr txBox="1"/>
            <p:nvPr/>
          </p:nvSpPr>
          <p:spPr>
            <a:xfrm>
              <a:off x="5822299" y="3463408"/>
              <a:ext cx="3112712" cy="369332"/>
            </a:xfrm>
            <a:prstGeom prst="rect">
              <a:avLst/>
            </a:prstGeom>
            <a:noFill/>
          </p:spPr>
          <p:txBody>
            <a:bodyPr wrap="none" rtlCol="0">
              <a:spAutoFit/>
            </a:bodyPr>
            <a:lstStyle/>
            <a:p>
              <a:r>
                <a:rPr lang="en-US" dirty="0">
                  <a:solidFill>
                    <a:srgbClr val="7030A0"/>
                  </a:solidFill>
                </a:rPr>
                <a:t>Energy Balance Equation (EBE)</a:t>
              </a:r>
            </a:p>
          </p:txBody>
        </p:sp>
        <p:sp>
          <p:nvSpPr>
            <p:cNvPr id="11" name="TextBox 10">
              <a:extLst>
                <a:ext uri="{FF2B5EF4-FFF2-40B4-BE49-F238E27FC236}">
                  <a16:creationId xmlns:a16="http://schemas.microsoft.com/office/drawing/2014/main" id="{0B99F787-64F5-FD48-8E9F-7F9C7CF51E07}"/>
                </a:ext>
              </a:extLst>
            </p:cNvPr>
            <p:cNvSpPr txBox="1"/>
            <p:nvPr/>
          </p:nvSpPr>
          <p:spPr>
            <a:xfrm>
              <a:off x="6478688" y="3768943"/>
              <a:ext cx="1854867" cy="276999"/>
            </a:xfrm>
            <a:prstGeom prst="rect">
              <a:avLst/>
            </a:prstGeom>
            <a:noFill/>
          </p:spPr>
          <p:txBody>
            <a:bodyPr wrap="none" rtlCol="0">
              <a:spAutoFit/>
            </a:bodyPr>
            <a:lstStyle/>
            <a:p>
              <a:r>
                <a:rPr lang="en-US" sz="1200" dirty="0">
                  <a:solidFill>
                    <a:srgbClr val="FF0000"/>
                  </a:solidFill>
                </a:rPr>
                <a:t>(equivalent to box models)</a:t>
              </a:r>
            </a:p>
          </p:txBody>
        </p:sp>
        <p:sp>
          <p:nvSpPr>
            <p:cNvPr id="24" name="TextBox 23">
              <a:extLst>
                <a:ext uri="{FF2B5EF4-FFF2-40B4-BE49-F238E27FC236}">
                  <a16:creationId xmlns:a16="http://schemas.microsoft.com/office/drawing/2014/main" id="{083CF199-BA70-4C47-90C0-C345CFCFB45E}"/>
                </a:ext>
              </a:extLst>
            </p:cNvPr>
            <p:cNvSpPr txBox="1"/>
            <p:nvPr/>
          </p:nvSpPr>
          <p:spPr>
            <a:xfrm>
              <a:off x="5419935" y="1549589"/>
              <a:ext cx="3553245" cy="615553"/>
            </a:xfrm>
            <a:prstGeom prst="rect">
              <a:avLst/>
            </a:prstGeom>
            <a:noFill/>
          </p:spPr>
          <p:txBody>
            <a:bodyPr wrap="square" rtlCol="0">
              <a:spAutoFit/>
            </a:bodyPr>
            <a:lstStyle/>
            <a:p>
              <a:r>
                <a:rPr lang="en-US" sz="2000" dirty="0">
                  <a:solidFill>
                    <a:srgbClr val="FF0000"/>
                  </a:solidFill>
                </a:rPr>
                <a:t>Radiative imbalances redirected</a:t>
              </a:r>
            </a:p>
            <a:p>
              <a:pPr algn="ctr"/>
              <a:r>
                <a:rPr lang="en-US" sz="1400" dirty="0">
                  <a:solidFill>
                    <a:srgbClr val="FF0000"/>
                  </a:solidFill>
                </a:rPr>
                <a:t>(ad hoc)</a:t>
              </a:r>
              <a:endParaRPr lang="en-US" sz="2000" dirty="0">
                <a:solidFill>
                  <a:srgbClr val="FF0000"/>
                </a:solidFill>
              </a:endParaRPr>
            </a:p>
          </p:txBody>
        </p:sp>
        <p:grpSp>
          <p:nvGrpSpPr>
            <p:cNvPr id="42" name="Group 41">
              <a:extLst>
                <a:ext uri="{FF2B5EF4-FFF2-40B4-BE49-F238E27FC236}">
                  <a16:creationId xmlns:a16="http://schemas.microsoft.com/office/drawing/2014/main" id="{8B94E500-BA0C-8740-B1A7-93363D18AFFC}"/>
                </a:ext>
              </a:extLst>
            </p:cNvPr>
            <p:cNvGrpSpPr/>
            <p:nvPr/>
          </p:nvGrpSpPr>
          <p:grpSpPr>
            <a:xfrm>
              <a:off x="6959571" y="2223413"/>
              <a:ext cx="532428" cy="1038960"/>
              <a:chOff x="6899283" y="2153077"/>
              <a:chExt cx="532428" cy="1038960"/>
            </a:xfrm>
          </p:grpSpPr>
          <p:cxnSp>
            <p:nvCxnSpPr>
              <p:cNvPr id="25" name="Straight Arrow Connector 24">
                <a:extLst>
                  <a:ext uri="{FF2B5EF4-FFF2-40B4-BE49-F238E27FC236}">
                    <a16:creationId xmlns:a16="http://schemas.microsoft.com/office/drawing/2014/main" id="{26829123-97FA-704E-9B80-B77A5D6050A4}"/>
                  </a:ext>
                </a:extLst>
              </p:cNvPr>
              <p:cNvCxnSpPr>
                <a:cxnSpLocks/>
              </p:cNvCxnSpPr>
              <p:nvPr/>
            </p:nvCxnSpPr>
            <p:spPr>
              <a:xfrm>
                <a:off x="7129146" y="2543958"/>
                <a:ext cx="1" cy="6480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3AF52AA-E4E4-9C41-A722-4A5E5AD60201}"/>
                  </a:ext>
                </a:extLst>
              </p:cNvPr>
              <p:cNvSpPr txBox="1"/>
              <p:nvPr/>
            </p:nvSpPr>
            <p:spPr>
              <a:xfrm>
                <a:off x="6916826" y="2153077"/>
                <a:ext cx="514885" cy="369332"/>
              </a:xfrm>
              <a:prstGeom prst="rect">
                <a:avLst/>
              </a:prstGeom>
              <a:noFill/>
            </p:spPr>
            <p:txBody>
              <a:bodyPr wrap="none" rtlCol="0">
                <a:spAutoFit/>
              </a:bodyPr>
              <a:lstStyle/>
              <a:p>
                <a:r>
                  <a:rPr lang="en-US" dirty="0"/>
                  <a:t>1-D</a:t>
                </a:r>
              </a:p>
            </p:txBody>
          </p:sp>
          <p:sp>
            <p:nvSpPr>
              <p:cNvPr id="27" name="TextBox 26">
                <a:extLst>
                  <a:ext uri="{FF2B5EF4-FFF2-40B4-BE49-F238E27FC236}">
                    <a16:creationId xmlns:a16="http://schemas.microsoft.com/office/drawing/2014/main" id="{75813414-DC58-6849-97F9-D4AE650622DB}"/>
                  </a:ext>
                </a:extLst>
              </p:cNvPr>
              <p:cNvSpPr txBox="1"/>
              <p:nvPr/>
            </p:nvSpPr>
            <p:spPr>
              <a:xfrm>
                <a:off x="6899283" y="2666365"/>
                <a:ext cx="514885" cy="369332"/>
              </a:xfrm>
              <a:prstGeom prst="rect">
                <a:avLst/>
              </a:prstGeom>
              <a:solidFill>
                <a:schemeClr val="bg1"/>
              </a:solidFill>
            </p:spPr>
            <p:txBody>
              <a:bodyPr wrap="none" rtlCol="0">
                <a:spAutoFit/>
              </a:bodyPr>
              <a:lstStyle/>
              <a:p>
                <a:r>
                  <a:rPr lang="en-US" dirty="0"/>
                  <a:t>0-D</a:t>
                </a:r>
              </a:p>
            </p:txBody>
          </p:sp>
        </p:grpSp>
        <p:pic>
          <p:nvPicPr>
            <p:cNvPr id="28" name="Picture 27">
              <a:extLst>
                <a:ext uri="{FF2B5EF4-FFF2-40B4-BE49-F238E27FC236}">
                  <a16:creationId xmlns:a16="http://schemas.microsoft.com/office/drawing/2014/main" id="{E3A36CFF-A97B-674B-8624-C67C0415D5E1}"/>
                </a:ext>
              </a:extLst>
            </p:cNvPr>
            <p:cNvPicPr>
              <a:picLocks noChangeAspect="1"/>
            </p:cNvPicPr>
            <p:nvPr/>
          </p:nvPicPr>
          <p:blipFill>
            <a:blip r:embed="rId6"/>
            <a:stretch>
              <a:fillRect/>
            </a:stretch>
          </p:blipFill>
          <p:spPr>
            <a:xfrm>
              <a:off x="6456809" y="4943247"/>
              <a:ext cx="1791252" cy="531304"/>
            </a:xfrm>
            <a:prstGeom prst="rect">
              <a:avLst/>
            </a:prstGeom>
          </p:spPr>
        </p:pic>
        <p:sp>
          <p:nvSpPr>
            <p:cNvPr id="44" name="TextBox 43">
              <a:extLst>
                <a:ext uri="{FF2B5EF4-FFF2-40B4-BE49-F238E27FC236}">
                  <a16:creationId xmlns:a16="http://schemas.microsoft.com/office/drawing/2014/main" id="{EDA1F82C-81ED-3B4B-95A2-28638475FA64}"/>
                </a:ext>
              </a:extLst>
            </p:cNvPr>
            <p:cNvSpPr txBox="1"/>
            <p:nvPr/>
          </p:nvSpPr>
          <p:spPr>
            <a:xfrm>
              <a:off x="6609491" y="1157210"/>
              <a:ext cx="1092863" cy="461665"/>
            </a:xfrm>
            <a:prstGeom prst="rect">
              <a:avLst/>
            </a:prstGeom>
            <a:noFill/>
          </p:spPr>
          <p:txBody>
            <a:bodyPr wrap="none" rtlCol="0">
              <a:spAutoFit/>
            </a:bodyPr>
            <a:lstStyle/>
            <a:p>
              <a:r>
                <a:rPr lang="en-US" sz="2400" dirty="0">
                  <a:solidFill>
                    <a:srgbClr val="7030A0"/>
                  </a:solidFill>
                </a:rPr>
                <a:t>Forcing</a:t>
              </a:r>
            </a:p>
          </p:txBody>
        </p:sp>
        <p:sp>
          <p:nvSpPr>
            <p:cNvPr id="52" name="Rectangle 51">
              <a:extLst>
                <a:ext uri="{FF2B5EF4-FFF2-40B4-BE49-F238E27FC236}">
                  <a16:creationId xmlns:a16="http://schemas.microsoft.com/office/drawing/2014/main" id="{49ED75DA-9061-7443-8449-62559187ABF9}"/>
                </a:ext>
              </a:extLst>
            </p:cNvPr>
            <p:cNvSpPr/>
            <p:nvPr/>
          </p:nvSpPr>
          <p:spPr>
            <a:xfrm>
              <a:off x="5398402" y="1021693"/>
              <a:ext cx="3502690" cy="12363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F4F449FF-F8D9-F247-B9B3-D55F237BAEF1}"/>
              </a:ext>
            </a:extLst>
          </p:cNvPr>
          <p:cNvGrpSpPr/>
          <p:nvPr/>
        </p:nvGrpSpPr>
        <p:grpSpPr>
          <a:xfrm>
            <a:off x="-5802" y="3463408"/>
            <a:ext cx="4773164" cy="1121580"/>
            <a:chOff x="-5802" y="3463408"/>
            <a:chExt cx="4773164" cy="1121580"/>
          </a:xfrm>
        </p:grpSpPr>
        <p:graphicFrame>
          <p:nvGraphicFramePr>
            <p:cNvPr id="7" name="Object 6">
              <a:extLst>
                <a:ext uri="{FF2B5EF4-FFF2-40B4-BE49-F238E27FC236}">
                  <a16:creationId xmlns:a16="http://schemas.microsoft.com/office/drawing/2014/main" id="{571F86D5-6C3C-634B-A5C7-7E75A27C5100}"/>
                </a:ext>
              </a:extLst>
            </p:cNvPr>
            <p:cNvGraphicFramePr>
              <a:graphicFrameLocks noChangeAspect="1"/>
            </p:cNvGraphicFramePr>
            <p:nvPr>
              <p:extLst>
                <p:ext uri="{D42A27DB-BD31-4B8C-83A1-F6EECF244321}">
                  <p14:modId xmlns:p14="http://schemas.microsoft.com/office/powerpoint/2010/main" val="4050515377"/>
                </p:ext>
              </p:extLst>
            </p:nvPr>
          </p:nvGraphicFramePr>
          <p:xfrm>
            <a:off x="6817" y="3791135"/>
            <a:ext cx="4760545" cy="563378"/>
          </p:xfrm>
          <a:graphic>
            <a:graphicData uri="http://schemas.openxmlformats.org/presentationml/2006/ole">
              <mc:AlternateContent xmlns:mc="http://schemas.openxmlformats.org/markup-compatibility/2006">
                <mc:Choice xmlns:v="urn:schemas-microsoft-com:vml" Requires="v">
                  <p:oleObj spid="_x0000_s18493" r:id="rId7" imgW="4292600" imgH="508000" progId="Equation.DSMT4">
                    <p:embed/>
                  </p:oleObj>
                </mc:Choice>
                <mc:Fallback>
                  <p:oleObj r:id="rId7" imgW="4292600" imgH="508000" progId="Equation.DSMT4">
                    <p:embed/>
                    <p:pic>
                      <p:nvPicPr>
                        <p:cNvPr id="37" name="Object 36">
                          <a:extLst>
                            <a:ext uri="{FF2B5EF4-FFF2-40B4-BE49-F238E27FC236}">
                              <a16:creationId xmlns:a16="http://schemas.microsoft.com/office/drawing/2014/main" id="{3F6D4D43-1D59-9648-BAEE-B8A7B43B2201}"/>
                            </a:ext>
                          </a:extLst>
                        </p:cNvPr>
                        <p:cNvPicPr>
                          <a:picLocks noChangeAspect="1" noChangeArrowheads="1"/>
                        </p:cNvPicPr>
                        <p:nvPr/>
                      </p:nvPicPr>
                      <p:blipFill>
                        <a:blip r:embed="rId8"/>
                        <a:srcRect/>
                        <a:stretch>
                          <a:fillRect/>
                        </a:stretch>
                      </p:blipFill>
                      <p:spPr bwMode="auto">
                        <a:xfrm>
                          <a:off x="6817" y="3791135"/>
                          <a:ext cx="4760545" cy="563378"/>
                        </a:xfrm>
                        <a:prstGeom prst="rect">
                          <a:avLst/>
                        </a:prstGeom>
                        <a:noFill/>
                      </p:spPr>
                    </p:pic>
                  </p:oleObj>
                </mc:Fallback>
              </mc:AlternateContent>
            </a:graphicData>
          </a:graphic>
        </p:graphicFrame>
        <p:sp>
          <p:nvSpPr>
            <p:cNvPr id="8" name="TextBox 7">
              <a:extLst>
                <a:ext uri="{FF2B5EF4-FFF2-40B4-BE49-F238E27FC236}">
                  <a16:creationId xmlns:a16="http://schemas.microsoft.com/office/drawing/2014/main" id="{AABC6C59-B835-D640-A0E2-D7E74D5B9CAE}"/>
                </a:ext>
              </a:extLst>
            </p:cNvPr>
            <p:cNvSpPr txBox="1"/>
            <p:nvPr/>
          </p:nvSpPr>
          <p:spPr>
            <a:xfrm>
              <a:off x="429317" y="3463408"/>
              <a:ext cx="3502818" cy="369332"/>
            </a:xfrm>
            <a:prstGeom prst="rect">
              <a:avLst/>
            </a:prstGeom>
            <a:noFill/>
          </p:spPr>
          <p:txBody>
            <a:bodyPr wrap="none" rtlCol="0">
              <a:spAutoFit/>
            </a:bodyPr>
            <a:lstStyle/>
            <a:p>
              <a:r>
                <a:rPr lang="en-US" dirty="0">
                  <a:solidFill>
                    <a:srgbClr val="7030A0"/>
                  </a:solidFill>
                </a:rPr>
                <a:t>Generalized Half- order EBE</a:t>
              </a:r>
              <a:r>
                <a:rPr lang="en-US" sz="1400" dirty="0">
                  <a:solidFill>
                    <a:srgbClr val="7030A0"/>
                  </a:solidFill>
                </a:rPr>
                <a:t> </a:t>
              </a:r>
              <a:r>
                <a:rPr lang="en-US" sz="1600" dirty="0">
                  <a:solidFill>
                    <a:srgbClr val="7030A0"/>
                  </a:solidFill>
                </a:rPr>
                <a:t>(GHEBE)</a:t>
              </a:r>
              <a:endParaRPr lang="en-US" dirty="0">
                <a:solidFill>
                  <a:srgbClr val="7030A0"/>
                </a:solidFill>
              </a:endParaRPr>
            </a:p>
          </p:txBody>
        </p:sp>
        <p:sp>
          <p:nvSpPr>
            <p:cNvPr id="56" name="TextBox 55">
              <a:extLst>
                <a:ext uri="{FF2B5EF4-FFF2-40B4-BE49-F238E27FC236}">
                  <a16:creationId xmlns:a16="http://schemas.microsoft.com/office/drawing/2014/main" id="{CCE4E1EA-97DF-EE49-9044-F6FC5B49C796}"/>
                </a:ext>
              </a:extLst>
            </p:cNvPr>
            <p:cNvSpPr txBox="1"/>
            <p:nvPr/>
          </p:nvSpPr>
          <p:spPr>
            <a:xfrm>
              <a:off x="-5802" y="4338767"/>
              <a:ext cx="1731564" cy="246221"/>
            </a:xfrm>
            <a:prstGeom prst="rect">
              <a:avLst/>
            </a:prstGeom>
            <a:noFill/>
          </p:spPr>
          <p:txBody>
            <a:bodyPr wrap="none" rtlCol="0">
              <a:spAutoFit/>
            </a:bodyPr>
            <a:lstStyle/>
            <a:p>
              <a:r>
                <a:rPr lang="en-US" sz="1000" dirty="0"/>
                <a:t>Horizontal transport operator</a:t>
              </a:r>
            </a:p>
          </p:txBody>
        </p:sp>
        <p:cxnSp>
          <p:nvCxnSpPr>
            <p:cNvPr id="57" name="Straight Arrow Connector 56">
              <a:extLst>
                <a:ext uri="{FF2B5EF4-FFF2-40B4-BE49-F238E27FC236}">
                  <a16:creationId xmlns:a16="http://schemas.microsoft.com/office/drawing/2014/main" id="{DA41FF78-295E-6E4B-9B73-BE6FCDFBDF5B}"/>
                </a:ext>
              </a:extLst>
            </p:cNvPr>
            <p:cNvCxnSpPr>
              <a:cxnSpLocks/>
            </p:cNvCxnSpPr>
            <p:nvPr/>
          </p:nvCxnSpPr>
          <p:spPr>
            <a:xfrm flipV="1">
              <a:off x="1257987" y="4244748"/>
              <a:ext cx="98540" cy="165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5B47F6DC-4A68-BB4E-9FF8-1ADA44958249}"/>
              </a:ext>
            </a:extLst>
          </p:cNvPr>
          <p:cNvGrpSpPr/>
          <p:nvPr/>
        </p:nvGrpSpPr>
        <p:grpSpPr>
          <a:xfrm>
            <a:off x="142987" y="3832860"/>
            <a:ext cx="4476913" cy="1558383"/>
            <a:chOff x="142987" y="3832860"/>
            <a:chExt cx="4476913" cy="1558383"/>
          </a:xfrm>
        </p:grpSpPr>
        <p:sp>
          <p:nvSpPr>
            <p:cNvPr id="10" name="TextBox 9">
              <a:extLst>
                <a:ext uri="{FF2B5EF4-FFF2-40B4-BE49-F238E27FC236}">
                  <a16:creationId xmlns:a16="http://schemas.microsoft.com/office/drawing/2014/main" id="{7350C64D-7A65-264D-AA6D-35BF516C2F62}"/>
                </a:ext>
              </a:extLst>
            </p:cNvPr>
            <p:cNvSpPr txBox="1"/>
            <p:nvPr/>
          </p:nvSpPr>
          <p:spPr>
            <a:xfrm>
              <a:off x="346717" y="4613139"/>
              <a:ext cx="3976986" cy="369332"/>
            </a:xfrm>
            <a:prstGeom prst="rect">
              <a:avLst/>
            </a:prstGeom>
            <a:noFill/>
          </p:spPr>
          <p:txBody>
            <a:bodyPr wrap="none" rtlCol="0">
              <a:spAutoFit/>
            </a:bodyPr>
            <a:lstStyle/>
            <a:p>
              <a:r>
                <a:rPr lang="en-US" dirty="0">
                  <a:solidFill>
                    <a:srgbClr val="7030A0"/>
                  </a:solidFill>
                </a:rPr>
                <a:t>2-D Half - order EBE (HEBE) </a:t>
              </a:r>
              <a:r>
                <a:rPr lang="en-US" sz="1200" dirty="0">
                  <a:solidFill>
                    <a:srgbClr val="7030A0"/>
                  </a:solidFill>
                </a:rPr>
                <a:t>(High frequencies)</a:t>
              </a:r>
              <a:r>
                <a:rPr lang="en-US" dirty="0">
                  <a:solidFill>
                    <a:srgbClr val="7030A0"/>
                  </a:solidFill>
                </a:rPr>
                <a:t> </a:t>
              </a:r>
            </a:p>
          </p:txBody>
        </p:sp>
        <p:cxnSp>
          <p:nvCxnSpPr>
            <p:cNvPr id="47" name="Straight Arrow Connector 46">
              <a:extLst>
                <a:ext uri="{FF2B5EF4-FFF2-40B4-BE49-F238E27FC236}">
                  <a16:creationId xmlns:a16="http://schemas.microsoft.com/office/drawing/2014/main" id="{DD8EBA60-D368-1C42-A0F9-0A288C781302}"/>
                </a:ext>
              </a:extLst>
            </p:cNvPr>
            <p:cNvCxnSpPr>
              <a:cxnSpLocks/>
            </p:cNvCxnSpPr>
            <p:nvPr/>
          </p:nvCxnSpPr>
          <p:spPr>
            <a:xfrm>
              <a:off x="1845225" y="4338396"/>
              <a:ext cx="0" cy="274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E532DE1A-1EC5-3145-BF90-88C0B73F900A}"/>
                </a:ext>
              </a:extLst>
            </p:cNvPr>
            <p:cNvGrpSpPr/>
            <p:nvPr/>
          </p:nvGrpSpPr>
          <p:grpSpPr>
            <a:xfrm>
              <a:off x="1205799" y="3832860"/>
              <a:ext cx="505150" cy="488572"/>
              <a:chOff x="1165607" y="3832860"/>
              <a:chExt cx="505150" cy="488572"/>
            </a:xfrm>
          </p:grpSpPr>
          <p:cxnSp>
            <p:nvCxnSpPr>
              <p:cNvPr id="61" name="Straight Connector 60">
                <a:extLst>
                  <a:ext uri="{FF2B5EF4-FFF2-40B4-BE49-F238E27FC236}">
                    <a16:creationId xmlns:a16="http://schemas.microsoft.com/office/drawing/2014/main" id="{C0D19211-E9CC-7240-8CBA-FC4292976AF7}"/>
                  </a:ext>
                </a:extLst>
              </p:cNvPr>
              <p:cNvCxnSpPr/>
              <p:nvPr/>
            </p:nvCxnSpPr>
            <p:spPr>
              <a:xfrm>
                <a:off x="1165607" y="3841228"/>
                <a:ext cx="503476" cy="4802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AEEF38E-07BA-FF41-966A-ADFCF6F36A3D}"/>
                  </a:ext>
                </a:extLst>
              </p:cNvPr>
              <p:cNvCxnSpPr>
                <a:cxnSpLocks/>
              </p:cNvCxnSpPr>
              <p:nvPr/>
            </p:nvCxnSpPr>
            <p:spPr>
              <a:xfrm flipH="1">
                <a:off x="1167281" y="3832860"/>
                <a:ext cx="503476" cy="4802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2" name="Picture 71">
              <a:extLst>
                <a:ext uri="{FF2B5EF4-FFF2-40B4-BE49-F238E27FC236}">
                  <a16:creationId xmlns:a16="http://schemas.microsoft.com/office/drawing/2014/main" id="{76F37D06-5191-704B-9341-97F81A328C9C}"/>
                </a:ext>
              </a:extLst>
            </p:cNvPr>
            <p:cNvPicPr>
              <a:picLocks noChangeAspect="1"/>
            </p:cNvPicPr>
            <p:nvPr/>
          </p:nvPicPr>
          <p:blipFill>
            <a:blip r:embed="rId9"/>
            <a:stretch>
              <a:fillRect/>
            </a:stretch>
          </p:blipFill>
          <p:spPr>
            <a:xfrm>
              <a:off x="142987" y="4987311"/>
              <a:ext cx="4476913" cy="403932"/>
            </a:xfrm>
            <a:prstGeom prst="rect">
              <a:avLst/>
            </a:prstGeom>
          </p:spPr>
        </p:pic>
      </p:grpSp>
      <p:grpSp>
        <p:nvGrpSpPr>
          <p:cNvPr id="88" name="Group 87">
            <a:extLst>
              <a:ext uri="{FF2B5EF4-FFF2-40B4-BE49-F238E27FC236}">
                <a16:creationId xmlns:a16="http://schemas.microsoft.com/office/drawing/2014/main" id="{852160DE-AEBC-E749-92E7-9260EDDD4660}"/>
              </a:ext>
            </a:extLst>
          </p:cNvPr>
          <p:cNvGrpSpPr/>
          <p:nvPr/>
        </p:nvGrpSpPr>
        <p:grpSpPr>
          <a:xfrm>
            <a:off x="123318" y="5328153"/>
            <a:ext cx="7116548" cy="1450794"/>
            <a:chOff x="123318" y="5328153"/>
            <a:chExt cx="7116548" cy="1450794"/>
          </a:xfrm>
        </p:grpSpPr>
        <p:grpSp>
          <p:nvGrpSpPr>
            <p:cNvPr id="77" name="Group 76">
              <a:extLst>
                <a:ext uri="{FF2B5EF4-FFF2-40B4-BE49-F238E27FC236}">
                  <a16:creationId xmlns:a16="http://schemas.microsoft.com/office/drawing/2014/main" id="{C0B7B2AE-2ACB-2340-8E71-C0990AEA8DA6}"/>
                </a:ext>
              </a:extLst>
            </p:cNvPr>
            <p:cNvGrpSpPr/>
            <p:nvPr/>
          </p:nvGrpSpPr>
          <p:grpSpPr>
            <a:xfrm>
              <a:off x="123318" y="5328153"/>
              <a:ext cx="6337880" cy="1450794"/>
              <a:chOff x="123318" y="5328153"/>
              <a:chExt cx="6337880" cy="1450794"/>
            </a:xfrm>
          </p:grpSpPr>
          <p:grpSp>
            <p:nvGrpSpPr>
              <p:cNvPr id="78" name="Group 77">
                <a:extLst>
                  <a:ext uri="{FF2B5EF4-FFF2-40B4-BE49-F238E27FC236}">
                    <a16:creationId xmlns:a16="http://schemas.microsoft.com/office/drawing/2014/main" id="{CB5FE852-9A2F-0C4D-8CE2-C72AD791B263}"/>
                  </a:ext>
                </a:extLst>
              </p:cNvPr>
              <p:cNvGrpSpPr/>
              <p:nvPr/>
            </p:nvGrpSpPr>
            <p:grpSpPr>
              <a:xfrm>
                <a:off x="1608795" y="5328153"/>
                <a:ext cx="4852403" cy="1450794"/>
                <a:chOff x="1608795" y="5328153"/>
                <a:chExt cx="4852403" cy="1450794"/>
              </a:xfrm>
            </p:grpSpPr>
            <p:sp>
              <p:nvSpPr>
                <p:cNvPr id="80" name="TextBox 79">
                  <a:extLst>
                    <a:ext uri="{FF2B5EF4-FFF2-40B4-BE49-F238E27FC236}">
                      <a16:creationId xmlns:a16="http://schemas.microsoft.com/office/drawing/2014/main" id="{14BE2178-8828-6F42-A9B9-E7CEB2D3EB45}"/>
                    </a:ext>
                  </a:extLst>
                </p:cNvPr>
                <p:cNvSpPr txBox="1"/>
                <p:nvPr/>
              </p:nvSpPr>
              <p:spPr>
                <a:xfrm>
                  <a:off x="3304836" y="5825609"/>
                  <a:ext cx="821059" cy="369332"/>
                </a:xfrm>
                <a:prstGeom prst="rect">
                  <a:avLst/>
                </a:prstGeom>
                <a:solidFill>
                  <a:schemeClr val="bg1"/>
                </a:solidFill>
              </p:spPr>
              <p:txBody>
                <a:bodyPr wrap="none" rtlCol="0">
                  <a:spAutoFit/>
                </a:bodyPr>
                <a:lstStyle/>
                <a:p>
                  <a:r>
                    <a:rPr lang="en-US" i="1" dirty="0"/>
                    <a:t>H</a:t>
                  </a:r>
                  <a:r>
                    <a:rPr lang="en-US" dirty="0"/>
                    <a:t> =1/2</a:t>
                  </a:r>
                </a:p>
              </p:txBody>
            </p:sp>
            <p:pic>
              <p:nvPicPr>
                <p:cNvPr id="81" name="Picture 80">
                  <a:extLst>
                    <a:ext uri="{FF2B5EF4-FFF2-40B4-BE49-F238E27FC236}">
                      <a16:creationId xmlns:a16="http://schemas.microsoft.com/office/drawing/2014/main" id="{7DA768B2-EE21-3A49-89E0-9851084E623F}"/>
                    </a:ext>
                  </a:extLst>
                </p:cNvPr>
                <p:cNvPicPr>
                  <a:picLocks noChangeAspect="1"/>
                </p:cNvPicPr>
                <p:nvPr/>
              </p:nvPicPr>
              <p:blipFill>
                <a:blip r:embed="rId10"/>
                <a:stretch>
                  <a:fillRect/>
                </a:stretch>
              </p:blipFill>
              <p:spPr>
                <a:xfrm>
                  <a:off x="3372112" y="6184892"/>
                  <a:ext cx="3089086" cy="594055"/>
                </a:xfrm>
                <a:prstGeom prst="rect">
                  <a:avLst/>
                </a:prstGeom>
                <a:ln>
                  <a:solidFill>
                    <a:srgbClr val="FF0000"/>
                  </a:solidFill>
                </a:ln>
              </p:spPr>
            </p:pic>
            <p:cxnSp>
              <p:nvCxnSpPr>
                <p:cNvPr id="82" name="Straight Arrow Connector 81">
                  <a:extLst>
                    <a:ext uri="{FF2B5EF4-FFF2-40B4-BE49-F238E27FC236}">
                      <a16:creationId xmlns:a16="http://schemas.microsoft.com/office/drawing/2014/main" id="{2467B97A-11D9-104E-A699-EE8889359BB3}"/>
                    </a:ext>
                  </a:extLst>
                </p:cNvPr>
                <p:cNvCxnSpPr>
                  <a:cxnSpLocks/>
                </p:cNvCxnSpPr>
                <p:nvPr/>
              </p:nvCxnSpPr>
              <p:spPr>
                <a:xfrm>
                  <a:off x="2843686" y="6072616"/>
                  <a:ext cx="437449" cy="1938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04E0B5BF-40F6-B843-BEC0-A5E563674C64}"/>
                    </a:ext>
                  </a:extLst>
                </p:cNvPr>
                <p:cNvCxnSpPr>
                  <a:cxnSpLocks/>
                </p:cNvCxnSpPr>
                <p:nvPr/>
              </p:nvCxnSpPr>
              <p:spPr>
                <a:xfrm>
                  <a:off x="2053147" y="5697485"/>
                  <a:ext cx="297703" cy="1388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9C365B3B-08C7-074B-A980-548FAED4D77A}"/>
                    </a:ext>
                  </a:extLst>
                </p:cNvPr>
                <p:cNvSpPr txBox="1"/>
                <p:nvPr/>
              </p:nvSpPr>
              <p:spPr>
                <a:xfrm>
                  <a:off x="1608795" y="5328153"/>
                  <a:ext cx="514885" cy="369332"/>
                </a:xfrm>
                <a:prstGeom prst="rect">
                  <a:avLst/>
                </a:prstGeom>
                <a:noFill/>
              </p:spPr>
              <p:txBody>
                <a:bodyPr wrap="none" rtlCol="0">
                  <a:spAutoFit/>
                </a:bodyPr>
                <a:lstStyle/>
                <a:p>
                  <a:r>
                    <a:rPr lang="en-US" dirty="0"/>
                    <a:t>2-D</a:t>
                  </a:r>
                </a:p>
              </p:txBody>
            </p:sp>
            <p:sp>
              <p:nvSpPr>
                <p:cNvPr id="85" name="TextBox 84">
                  <a:extLst>
                    <a:ext uri="{FF2B5EF4-FFF2-40B4-BE49-F238E27FC236}">
                      <a16:creationId xmlns:a16="http://schemas.microsoft.com/office/drawing/2014/main" id="{39512DE3-97A9-FC41-BEAA-0C838BE7B590}"/>
                    </a:ext>
                  </a:extLst>
                </p:cNvPr>
                <p:cNvSpPr txBox="1"/>
                <p:nvPr/>
              </p:nvSpPr>
              <p:spPr>
                <a:xfrm>
                  <a:off x="2380411" y="5760575"/>
                  <a:ext cx="514885" cy="369332"/>
                </a:xfrm>
                <a:prstGeom prst="rect">
                  <a:avLst/>
                </a:prstGeom>
                <a:solidFill>
                  <a:schemeClr val="bg1"/>
                </a:solidFill>
              </p:spPr>
              <p:txBody>
                <a:bodyPr wrap="none" rtlCol="0">
                  <a:spAutoFit/>
                </a:bodyPr>
                <a:lstStyle/>
                <a:p>
                  <a:r>
                    <a:rPr lang="en-US" dirty="0"/>
                    <a:t>0-D</a:t>
                  </a:r>
                </a:p>
              </p:txBody>
            </p:sp>
          </p:grpSp>
          <p:pic>
            <p:nvPicPr>
              <p:cNvPr id="79" name="Picture 78">
                <a:extLst>
                  <a:ext uri="{FF2B5EF4-FFF2-40B4-BE49-F238E27FC236}">
                    <a16:creationId xmlns:a16="http://schemas.microsoft.com/office/drawing/2014/main" id="{D763E7BE-4F9E-CB41-B5C7-BEA0031EE8C7}"/>
                  </a:ext>
                </a:extLst>
              </p:cNvPr>
              <p:cNvPicPr>
                <a:picLocks noChangeAspect="1"/>
              </p:cNvPicPr>
              <p:nvPr/>
            </p:nvPicPr>
            <p:blipFill>
              <a:blip r:embed="rId11"/>
              <a:stretch>
                <a:fillRect/>
              </a:stretch>
            </p:blipFill>
            <p:spPr>
              <a:xfrm>
                <a:off x="123318" y="6184892"/>
                <a:ext cx="2171700" cy="520700"/>
              </a:xfrm>
              <a:prstGeom prst="rect">
                <a:avLst/>
              </a:prstGeom>
            </p:spPr>
          </p:pic>
        </p:grpSp>
        <p:sp>
          <p:nvSpPr>
            <p:cNvPr id="86" name="TextBox 85">
              <a:extLst>
                <a:ext uri="{FF2B5EF4-FFF2-40B4-BE49-F238E27FC236}">
                  <a16:creationId xmlns:a16="http://schemas.microsoft.com/office/drawing/2014/main" id="{F3A43F47-8798-A047-A3D6-6D27D1B0D50B}"/>
                </a:ext>
              </a:extLst>
            </p:cNvPr>
            <p:cNvSpPr txBox="1"/>
            <p:nvPr/>
          </p:nvSpPr>
          <p:spPr>
            <a:xfrm>
              <a:off x="5458157" y="5819737"/>
              <a:ext cx="667170" cy="369332"/>
            </a:xfrm>
            <a:prstGeom prst="rect">
              <a:avLst/>
            </a:prstGeom>
            <a:solidFill>
              <a:schemeClr val="bg1"/>
            </a:solidFill>
          </p:spPr>
          <p:txBody>
            <a:bodyPr wrap="none" rtlCol="0">
              <a:spAutoFit/>
            </a:bodyPr>
            <a:lstStyle/>
            <a:p>
              <a:r>
                <a:rPr lang="en-US" i="1" dirty="0"/>
                <a:t>H</a:t>
              </a:r>
              <a:r>
                <a:rPr lang="en-US" dirty="0"/>
                <a:t> = 1</a:t>
              </a:r>
            </a:p>
          </p:txBody>
        </p:sp>
        <p:cxnSp>
          <p:nvCxnSpPr>
            <p:cNvPr id="87" name="Straight Arrow Connector 86">
              <a:extLst>
                <a:ext uri="{FF2B5EF4-FFF2-40B4-BE49-F238E27FC236}">
                  <a16:creationId xmlns:a16="http://schemas.microsoft.com/office/drawing/2014/main" id="{4BF55F4A-752C-084B-9ACF-8E57B423DEA9}"/>
                </a:ext>
              </a:extLst>
            </p:cNvPr>
            <p:cNvCxnSpPr>
              <a:cxnSpLocks/>
            </p:cNvCxnSpPr>
            <p:nvPr/>
          </p:nvCxnSpPr>
          <p:spPr>
            <a:xfrm flipV="1">
              <a:off x="6684099" y="5500608"/>
              <a:ext cx="555767" cy="63825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2" name="Audio 1">
            <a:hlinkClick r:id="" action="ppaction://media"/>
            <a:extLst>
              <a:ext uri="{FF2B5EF4-FFF2-40B4-BE49-F238E27FC236}">
                <a16:creationId xmlns:a16="http://schemas.microsoft.com/office/drawing/2014/main" id="{21C31491-4356-C849-902E-99D4708B0E2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115300" y="5829300"/>
            <a:ext cx="812800" cy="812800"/>
          </a:xfrm>
          <a:prstGeom prst="rect">
            <a:avLst/>
          </a:prstGeom>
        </p:spPr>
      </p:pic>
    </p:spTree>
    <p:custDataLst>
      <p:tags r:id="rId2"/>
    </p:custDataLst>
    <p:extLst>
      <p:ext uri="{BB962C8B-B14F-4D97-AF65-F5344CB8AC3E}">
        <p14:creationId xmlns:p14="http://schemas.microsoft.com/office/powerpoint/2010/main" val="190296635"/>
      </p:ext>
    </p:extLst>
  </p:cSld>
  <p:clrMapOvr>
    <a:masterClrMapping/>
  </p:clrMapOvr>
  <mc:AlternateContent xmlns:mc="http://schemas.openxmlformats.org/markup-compatibility/2006">
    <mc:Choice xmlns:p14="http://schemas.microsoft.com/office/powerpoint/2010/main" Requires="p14">
      <p:transition spd="slow" p14:dur="2000" advTm="171140"/>
    </mc:Choice>
    <mc:Fallback>
      <p:transition spd="slow" advTm="171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additive="base">
                                        <p:cTn id="11" dur="500" fill="hold"/>
                                        <p:tgtEl>
                                          <p:spTgt spid="74"/>
                                        </p:tgtEl>
                                        <p:attrNameLst>
                                          <p:attrName>ppt_x</p:attrName>
                                        </p:attrNameLst>
                                      </p:cBhvr>
                                      <p:tavLst>
                                        <p:tav tm="0">
                                          <p:val>
                                            <p:strVal val="#ppt_x"/>
                                          </p:val>
                                        </p:tav>
                                        <p:tav tm="100000">
                                          <p:val>
                                            <p:strVal val="#ppt_x"/>
                                          </p:val>
                                        </p:tav>
                                      </p:tavLst>
                                    </p:anim>
                                    <p:anim calcmode="lin" valueType="num">
                                      <p:cBhvr additive="base">
                                        <p:cTn id="12"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 calcmode="lin" valueType="num">
                                      <p:cBhvr additive="base">
                                        <p:cTn id="17" dur="500" fill="hold"/>
                                        <p:tgtEl>
                                          <p:spTgt spid="76"/>
                                        </p:tgtEl>
                                        <p:attrNameLst>
                                          <p:attrName>ppt_x</p:attrName>
                                        </p:attrNameLst>
                                      </p:cBhvr>
                                      <p:tavLst>
                                        <p:tav tm="0">
                                          <p:val>
                                            <p:strVal val="#ppt_x"/>
                                          </p:val>
                                        </p:tav>
                                        <p:tav tm="100000">
                                          <p:val>
                                            <p:strVal val="#ppt_x"/>
                                          </p:val>
                                        </p:tav>
                                      </p:tavLst>
                                    </p:anim>
                                    <p:anim calcmode="lin" valueType="num">
                                      <p:cBhvr additive="base">
                                        <p:cTn id="1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8"/>
                                        </p:tgtEl>
                                        <p:attrNameLst>
                                          <p:attrName>style.visibility</p:attrName>
                                        </p:attrNameLst>
                                      </p:cBhvr>
                                      <p:to>
                                        <p:strVal val="visible"/>
                                      </p:to>
                                    </p:set>
                                    <p:anim calcmode="lin" valueType="num">
                                      <p:cBhvr additive="base">
                                        <p:cTn id="23" dur="500" fill="hold"/>
                                        <p:tgtEl>
                                          <p:spTgt spid="88"/>
                                        </p:tgtEl>
                                        <p:attrNameLst>
                                          <p:attrName>ppt_x</p:attrName>
                                        </p:attrNameLst>
                                      </p:cBhvr>
                                      <p:tavLst>
                                        <p:tav tm="0">
                                          <p:val>
                                            <p:strVal val="#ppt_x"/>
                                          </p:val>
                                        </p:tav>
                                        <p:tav tm="100000">
                                          <p:val>
                                            <p:strVal val="#ppt_x"/>
                                          </p:val>
                                        </p:tav>
                                      </p:tavLst>
                                    </p:anim>
                                    <p:anim calcmode="lin" valueType="num">
                                      <p:cBhvr additive="base">
                                        <p:cTn id="24"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B0A5B-C2C3-5D4C-ACF6-FCE49E08D509}"/>
              </a:ext>
            </a:extLst>
          </p:cNvPr>
          <p:cNvSpPr>
            <a:spLocks noGrp="1"/>
          </p:cNvSpPr>
          <p:nvPr>
            <p:ph type="title"/>
          </p:nvPr>
        </p:nvSpPr>
        <p:spPr>
          <a:xfrm>
            <a:off x="1337955" y="180611"/>
            <a:ext cx="6413228" cy="1199578"/>
          </a:xfrm>
          <a:ln>
            <a:solidFill>
              <a:srgbClr val="FF0000"/>
            </a:solidFill>
          </a:ln>
        </p:spPr>
        <p:txBody>
          <a:bodyPr/>
          <a:lstStyle/>
          <a:p>
            <a:r>
              <a:rPr lang="en-GB" dirty="0">
                <a:solidFill>
                  <a:srgbClr val="FF0000"/>
                </a:solidFill>
              </a:rPr>
              <a:t>The HEBE is 100% Classical!</a:t>
            </a:r>
            <a:r>
              <a:rPr lang="en-CA" dirty="0">
                <a:solidFill>
                  <a:srgbClr val="FF0000"/>
                </a:solidFill>
              </a:rPr>
              <a:t> </a:t>
            </a:r>
            <a:endParaRPr lang="en-US" dirty="0">
              <a:solidFill>
                <a:srgbClr val="FF0000"/>
              </a:solidFill>
            </a:endParaRPr>
          </a:p>
        </p:txBody>
      </p:sp>
      <p:sp>
        <p:nvSpPr>
          <p:cNvPr id="4" name="Rectangle 2">
            <a:extLst>
              <a:ext uri="{FF2B5EF4-FFF2-40B4-BE49-F238E27FC236}">
                <a16:creationId xmlns:a16="http://schemas.microsoft.com/office/drawing/2014/main" id="{575974FF-DFC0-6C43-AE3F-B54992D9A1B5}"/>
              </a:ext>
            </a:extLst>
          </p:cNvPr>
          <p:cNvSpPr>
            <a:spLocks noChangeArrowheads="1"/>
          </p:cNvSpPr>
          <p:nvPr/>
        </p:nvSpPr>
        <p:spPr bwMode="auto">
          <a:xfrm>
            <a:off x="775252" y="272332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5728BB91-0DB7-5544-9B79-08D8F8F72A68}"/>
              </a:ext>
            </a:extLst>
          </p:cNvPr>
          <p:cNvSpPr txBox="1"/>
          <p:nvPr/>
        </p:nvSpPr>
        <p:spPr>
          <a:xfrm>
            <a:off x="69497" y="2136543"/>
            <a:ext cx="3970126" cy="369332"/>
          </a:xfrm>
          <a:prstGeom prst="rect">
            <a:avLst/>
          </a:prstGeom>
          <a:noFill/>
        </p:spPr>
        <p:txBody>
          <a:bodyPr wrap="none" rtlCol="0">
            <a:spAutoFit/>
          </a:bodyPr>
          <a:lstStyle/>
          <a:p>
            <a:r>
              <a:rPr lang="en-GB" dirty="0">
                <a:solidFill>
                  <a:srgbClr val="FF0000"/>
                </a:solidFill>
              </a:rPr>
              <a:t>Zero-dimensional </a:t>
            </a:r>
            <a:r>
              <a:rPr lang="en-US" dirty="0">
                <a:solidFill>
                  <a:srgbClr val="FF0000"/>
                </a:solidFill>
              </a:rPr>
              <a:t>classical heat Equation</a:t>
            </a:r>
          </a:p>
        </p:txBody>
      </p:sp>
      <p:sp>
        <p:nvSpPr>
          <p:cNvPr id="7" name="Rectangle 4">
            <a:extLst>
              <a:ext uri="{FF2B5EF4-FFF2-40B4-BE49-F238E27FC236}">
                <a16:creationId xmlns:a16="http://schemas.microsoft.com/office/drawing/2014/main" id="{7C920498-9D13-9B42-B1AE-C5B93B3034E0}"/>
              </a:ext>
            </a:extLst>
          </p:cNvPr>
          <p:cNvSpPr>
            <a:spLocks noChangeArrowheads="1"/>
          </p:cNvSpPr>
          <p:nvPr/>
        </p:nvSpPr>
        <p:spPr bwMode="auto">
          <a:xfrm>
            <a:off x="3784050" y="26134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6">
            <a:extLst>
              <a:ext uri="{FF2B5EF4-FFF2-40B4-BE49-F238E27FC236}">
                <a16:creationId xmlns:a16="http://schemas.microsoft.com/office/drawing/2014/main" id="{2B342AC9-82DA-D842-AC24-73F7487823E6}"/>
              </a:ext>
            </a:extLst>
          </p:cNvPr>
          <p:cNvSpPr>
            <a:spLocks noChangeArrowheads="1"/>
          </p:cNvSpPr>
          <p:nvPr/>
        </p:nvSpPr>
        <p:spPr bwMode="auto">
          <a:xfrm>
            <a:off x="628650" y="388702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8">
            <a:extLst>
              <a:ext uri="{FF2B5EF4-FFF2-40B4-BE49-F238E27FC236}">
                <a16:creationId xmlns:a16="http://schemas.microsoft.com/office/drawing/2014/main" id="{F3F56E08-0967-9349-A837-8EBE72E03A67}"/>
              </a:ext>
            </a:extLst>
          </p:cNvPr>
          <p:cNvSpPr>
            <a:spLocks noChangeArrowheads="1"/>
          </p:cNvSpPr>
          <p:nvPr/>
        </p:nvSpPr>
        <p:spPr bwMode="auto">
          <a:xfrm>
            <a:off x="4222750" y="37983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0">
            <a:extLst>
              <a:ext uri="{FF2B5EF4-FFF2-40B4-BE49-F238E27FC236}">
                <a16:creationId xmlns:a16="http://schemas.microsoft.com/office/drawing/2014/main" id="{25663F99-D1AD-AD43-8675-37871D22B24D}"/>
              </a:ext>
            </a:extLst>
          </p:cNvPr>
          <p:cNvSpPr>
            <a:spLocks noChangeArrowheads="1"/>
          </p:cNvSpPr>
          <p:nvPr/>
        </p:nvSpPr>
        <p:spPr bwMode="auto">
          <a:xfrm>
            <a:off x="775252" y="490468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12">
            <a:extLst>
              <a:ext uri="{FF2B5EF4-FFF2-40B4-BE49-F238E27FC236}">
                <a16:creationId xmlns:a16="http://schemas.microsoft.com/office/drawing/2014/main" id="{0F697766-6D17-0849-8DA8-847E1EC210E0}"/>
              </a:ext>
            </a:extLst>
          </p:cNvPr>
          <p:cNvSpPr>
            <a:spLocks noChangeArrowheads="1"/>
          </p:cNvSpPr>
          <p:nvPr/>
        </p:nvSpPr>
        <p:spPr bwMode="auto">
          <a:xfrm>
            <a:off x="775252" y="5811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9" name="Rectangle 14">
            <a:extLst>
              <a:ext uri="{FF2B5EF4-FFF2-40B4-BE49-F238E27FC236}">
                <a16:creationId xmlns:a16="http://schemas.microsoft.com/office/drawing/2014/main" id="{AEA4A3E4-FE77-0D42-AE18-823020EC242E}"/>
              </a:ext>
            </a:extLst>
          </p:cNvPr>
          <p:cNvSpPr>
            <a:spLocks noChangeArrowheads="1"/>
          </p:cNvSpPr>
          <p:nvPr/>
        </p:nvSpPr>
        <p:spPr bwMode="auto">
          <a:xfrm>
            <a:off x="3647661" y="383364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16">
            <a:extLst>
              <a:ext uri="{FF2B5EF4-FFF2-40B4-BE49-F238E27FC236}">
                <a16:creationId xmlns:a16="http://schemas.microsoft.com/office/drawing/2014/main" id="{F56B92FE-4BAA-E94C-8D91-993A5DAAB36C}"/>
              </a:ext>
            </a:extLst>
          </p:cNvPr>
          <p:cNvSpPr>
            <a:spLocks noChangeArrowheads="1"/>
          </p:cNvSpPr>
          <p:nvPr/>
        </p:nvSpPr>
        <p:spPr bwMode="auto">
          <a:xfrm>
            <a:off x="1043962" y="629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3" name="Rectangle 18">
            <a:extLst>
              <a:ext uri="{FF2B5EF4-FFF2-40B4-BE49-F238E27FC236}">
                <a16:creationId xmlns:a16="http://schemas.microsoft.com/office/drawing/2014/main" id="{A25DBF0B-6699-7E40-8980-2FDD8FBA03BB}"/>
              </a:ext>
            </a:extLst>
          </p:cNvPr>
          <p:cNvSpPr>
            <a:spLocks noChangeArrowheads="1"/>
          </p:cNvSpPr>
          <p:nvPr/>
        </p:nvSpPr>
        <p:spPr bwMode="auto">
          <a:xfrm>
            <a:off x="3320500" y="5620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FC1E1BBB-0C06-B247-98D7-1CC063AAA2CD}"/>
              </a:ext>
            </a:extLst>
          </p:cNvPr>
          <p:cNvPicPr>
            <a:picLocks noChangeAspect="1"/>
          </p:cNvPicPr>
          <p:nvPr/>
        </p:nvPicPr>
        <p:blipFill>
          <a:blip r:embed="rId6"/>
          <a:stretch>
            <a:fillRect/>
          </a:stretch>
        </p:blipFill>
        <p:spPr>
          <a:xfrm>
            <a:off x="1112123" y="2617237"/>
            <a:ext cx="1358900" cy="495300"/>
          </a:xfrm>
          <a:prstGeom prst="rect">
            <a:avLst/>
          </a:prstGeom>
        </p:spPr>
      </p:pic>
      <p:sp>
        <p:nvSpPr>
          <p:cNvPr id="25" name="TextBox 24">
            <a:extLst>
              <a:ext uri="{FF2B5EF4-FFF2-40B4-BE49-F238E27FC236}">
                <a16:creationId xmlns:a16="http://schemas.microsoft.com/office/drawing/2014/main" id="{32659427-DAF8-CB4C-9A71-ABA7FD17F3B7}"/>
              </a:ext>
            </a:extLst>
          </p:cNvPr>
          <p:cNvSpPr txBox="1"/>
          <p:nvPr/>
        </p:nvSpPr>
        <p:spPr>
          <a:xfrm>
            <a:off x="545280" y="1520998"/>
            <a:ext cx="5046253" cy="369332"/>
          </a:xfrm>
          <a:prstGeom prst="rect">
            <a:avLst/>
          </a:prstGeom>
          <a:noFill/>
        </p:spPr>
        <p:txBody>
          <a:bodyPr wrap="none" rtlCol="0">
            <a:spAutoFit/>
          </a:bodyPr>
          <a:lstStyle/>
          <a:p>
            <a:r>
              <a:rPr lang="en-US" dirty="0">
                <a:solidFill>
                  <a:srgbClr val="7030A0"/>
                </a:solidFill>
              </a:rPr>
              <a:t>Demonstration with nondimensional 0-D equations </a:t>
            </a:r>
          </a:p>
        </p:txBody>
      </p:sp>
      <p:pic>
        <p:nvPicPr>
          <p:cNvPr id="26" name="Picture 25">
            <a:extLst>
              <a:ext uri="{FF2B5EF4-FFF2-40B4-BE49-F238E27FC236}">
                <a16:creationId xmlns:a16="http://schemas.microsoft.com/office/drawing/2014/main" id="{17324B6E-37E0-594F-A632-7C2E96D70934}"/>
              </a:ext>
            </a:extLst>
          </p:cNvPr>
          <p:cNvPicPr>
            <a:picLocks noChangeAspect="1"/>
          </p:cNvPicPr>
          <p:nvPr/>
        </p:nvPicPr>
        <p:blipFill>
          <a:blip r:embed="rId7"/>
          <a:stretch>
            <a:fillRect/>
          </a:stretch>
        </p:blipFill>
        <p:spPr>
          <a:xfrm>
            <a:off x="5537823" y="2615946"/>
            <a:ext cx="1641151" cy="572144"/>
          </a:xfrm>
          <a:prstGeom prst="rect">
            <a:avLst/>
          </a:prstGeom>
        </p:spPr>
      </p:pic>
      <p:grpSp>
        <p:nvGrpSpPr>
          <p:cNvPr id="40" name="Group 39">
            <a:extLst>
              <a:ext uri="{FF2B5EF4-FFF2-40B4-BE49-F238E27FC236}">
                <a16:creationId xmlns:a16="http://schemas.microsoft.com/office/drawing/2014/main" id="{538FEAF4-4D49-4645-9744-BF4FDC5D3506}"/>
              </a:ext>
            </a:extLst>
          </p:cNvPr>
          <p:cNvGrpSpPr/>
          <p:nvPr/>
        </p:nvGrpSpPr>
        <p:grpSpPr>
          <a:xfrm>
            <a:off x="709034" y="5143500"/>
            <a:ext cx="7925500" cy="508000"/>
            <a:chOff x="709034" y="5143500"/>
            <a:chExt cx="7925500" cy="508000"/>
          </a:xfrm>
        </p:grpSpPr>
        <p:sp>
          <p:nvSpPr>
            <p:cNvPr id="16" name="TextBox 15">
              <a:extLst>
                <a:ext uri="{FF2B5EF4-FFF2-40B4-BE49-F238E27FC236}">
                  <a16:creationId xmlns:a16="http://schemas.microsoft.com/office/drawing/2014/main" id="{22A68058-6519-4F45-9A97-0CE4FC37FF99}"/>
                </a:ext>
              </a:extLst>
            </p:cNvPr>
            <p:cNvSpPr txBox="1"/>
            <p:nvPr/>
          </p:nvSpPr>
          <p:spPr>
            <a:xfrm>
              <a:off x="709034" y="5189943"/>
              <a:ext cx="6921062" cy="369332"/>
            </a:xfrm>
            <a:prstGeom prst="rect">
              <a:avLst/>
            </a:prstGeom>
            <a:noFill/>
          </p:spPr>
          <p:txBody>
            <a:bodyPr wrap="none" rtlCol="0">
              <a:spAutoFit/>
            </a:bodyPr>
            <a:lstStyle/>
            <a:p>
              <a:r>
                <a:rPr lang="en-GB" dirty="0">
                  <a:solidFill>
                    <a:srgbClr val="FF0000"/>
                  </a:solidFill>
                </a:rPr>
                <a:t>Semi-infinite geometry </a:t>
              </a:r>
              <a:r>
                <a:rPr lang="en-GB" sz="1100" dirty="0"/>
                <a:t>(we require the temperature at depth (</a:t>
              </a:r>
              <a:r>
                <a:rPr lang="en-GB" sz="1100" i="1" dirty="0"/>
                <a:t>z&lt;</a:t>
              </a:r>
              <a:r>
                <a:rPr lang="en-GB" sz="1100" dirty="0"/>
                <a:t>&lt;0) to remain finite - </a:t>
              </a:r>
              <a:r>
                <a:rPr lang="en-US" sz="1100" dirty="0"/>
                <a:t>implies</a:t>
              </a:r>
              <a:r>
                <a:rPr lang="en-CA" sz="1200" dirty="0"/>
                <a:t> B=0 and:</a:t>
              </a:r>
              <a:endParaRPr lang="en-US" dirty="0"/>
            </a:p>
          </p:txBody>
        </p:sp>
        <p:pic>
          <p:nvPicPr>
            <p:cNvPr id="27" name="Picture 26">
              <a:extLst>
                <a:ext uri="{FF2B5EF4-FFF2-40B4-BE49-F238E27FC236}">
                  <a16:creationId xmlns:a16="http://schemas.microsoft.com/office/drawing/2014/main" id="{4414B399-DFD0-984C-BA65-68B96D29DAB6}"/>
                </a:ext>
              </a:extLst>
            </p:cNvPr>
            <p:cNvPicPr>
              <a:picLocks noChangeAspect="1"/>
            </p:cNvPicPr>
            <p:nvPr/>
          </p:nvPicPr>
          <p:blipFill>
            <a:blip r:embed="rId8"/>
            <a:stretch>
              <a:fillRect/>
            </a:stretch>
          </p:blipFill>
          <p:spPr>
            <a:xfrm>
              <a:off x="7682034" y="5143500"/>
              <a:ext cx="952500" cy="508000"/>
            </a:xfrm>
            <a:prstGeom prst="rect">
              <a:avLst/>
            </a:prstGeom>
          </p:spPr>
        </p:pic>
      </p:grpSp>
      <p:grpSp>
        <p:nvGrpSpPr>
          <p:cNvPr id="38" name="Group 37">
            <a:extLst>
              <a:ext uri="{FF2B5EF4-FFF2-40B4-BE49-F238E27FC236}">
                <a16:creationId xmlns:a16="http://schemas.microsoft.com/office/drawing/2014/main" id="{4A385649-5E96-2841-9C6F-8391135B9FA5}"/>
              </a:ext>
            </a:extLst>
          </p:cNvPr>
          <p:cNvGrpSpPr/>
          <p:nvPr/>
        </p:nvGrpSpPr>
        <p:grpSpPr>
          <a:xfrm>
            <a:off x="1113849" y="3150254"/>
            <a:ext cx="5998145" cy="1240771"/>
            <a:chOff x="1113849" y="3150254"/>
            <a:chExt cx="5998145" cy="1240771"/>
          </a:xfrm>
        </p:grpSpPr>
        <p:graphicFrame>
          <p:nvGraphicFramePr>
            <p:cNvPr id="10" name="Object 9">
              <a:extLst>
                <a:ext uri="{FF2B5EF4-FFF2-40B4-BE49-F238E27FC236}">
                  <a16:creationId xmlns:a16="http://schemas.microsoft.com/office/drawing/2014/main" id="{601F09D8-D74F-F146-A510-043A4C0D06A4}"/>
                </a:ext>
              </a:extLst>
            </p:cNvPr>
            <p:cNvGraphicFramePr>
              <a:graphicFrameLocks noChangeAspect="1"/>
            </p:cNvGraphicFramePr>
            <p:nvPr/>
          </p:nvGraphicFramePr>
          <p:xfrm>
            <a:off x="1113849" y="3887788"/>
            <a:ext cx="1336675" cy="495300"/>
          </p:xfrm>
          <a:graphic>
            <a:graphicData uri="http://schemas.openxmlformats.org/presentationml/2006/ole">
              <mc:AlternateContent xmlns:mc="http://schemas.openxmlformats.org/markup-compatibility/2006">
                <mc:Choice xmlns:v="urn:schemas-microsoft-com:vml" Requires="v">
                  <p:oleObj spid="_x0000_s28697" r:id="rId9" imgW="1346200" imgH="495300" progId="Equation.DSMT4">
                    <p:embed/>
                  </p:oleObj>
                </mc:Choice>
                <mc:Fallback>
                  <p:oleObj r:id="rId9" imgW="1346200" imgH="495300" progId="Equation.DSMT4">
                    <p:embed/>
                    <p:pic>
                      <p:nvPicPr>
                        <p:cNvPr id="10" name="Object 9">
                          <a:extLst>
                            <a:ext uri="{FF2B5EF4-FFF2-40B4-BE49-F238E27FC236}">
                              <a16:creationId xmlns:a16="http://schemas.microsoft.com/office/drawing/2014/main" id="{601F09D8-D74F-F146-A510-043A4C0D06A4}"/>
                            </a:ext>
                          </a:extLst>
                        </p:cNvPr>
                        <p:cNvPicPr>
                          <a:picLocks noChangeAspect="1" noChangeArrowheads="1"/>
                        </p:cNvPicPr>
                        <p:nvPr/>
                      </p:nvPicPr>
                      <p:blipFill>
                        <a:blip r:embed="rId10"/>
                        <a:srcRect/>
                        <a:stretch>
                          <a:fillRect/>
                        </a:stretch>
                      </p:blipFill>
                      <p:spPr bwMode="auto">
                        <a:xfrm>
                          <a:off x="1113849" y="3887788"/>
                          <a:ext cx="1336675"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a:extLst>
                <a:ext uri="{FF2B5EF4-FFF2-40B4-BE49-F238E27FC236}">
                  <a16:creationId xmlns:a16="http://schemas.microsoft.com/office/drawing/2014/main" id="{D8E54273-797B-9947-B4BA-615BAB981BAE}"/>
                </a:ext>
              </a:extLst>
            </p:cNvPr>
            <p:cNvSpPr txBox="1"/>
            <p:nvPr/>
          </p:nvSpPr>
          <p:spPr>
            <a:xfrm>
              <a:off x="3149828" y="3298366"/>
              <a:ext cx="2058384" cy="400110"/>
            </a:xfrm>
            <a:prstGeom prst="rect">
              <a:avLst/>
            </a:prstGeom>
            <a:noFill/>
          </p:spPr>
          <p:txBody>
            <a:bodyPr wrap="none" rtlCol="0">
              <a:spAutoFit/>
            </a:bodyPr>
            <a:lstStyle/>
            <a:p>
              <a:r>
                <a:rPr lang="en-US" sz="2000" dirty="0">
                  <a:solidFill>
                    <a:srgbClr val="7030A0"/>
                  </a:solidFill>
                </a:rPr>
                <a:t>Laplace transform</a:t>
              </a:r>
            </a:p>
          </p:txBody>
        </p:sp>
        <p:graphicFrame>
          <p:nvGraphicFramePr>
            <p:cNvPr id="20" name="Object 19">
              <a:extLst>
                <a:ext uri="{FF2B5EF4-FFF2-40B4-BE49-F238E27FC236}">
                  <a16:creationId xmlns:a16="http://schemas.microsoft.com/office/drawing/2014/main" id="{DB198FBF-3DE4-D245-89B6-2C60E092CBC8}"/>
                </a:ext>
              </a:extLst>
            </p:cNvPr>
            <p:cNvGraphicFramePr>
              <a:graphicFrameLocks noChangeAspect="1"/>
            </p:cNvGraphicFramePr>
            <p:nvPr/>
          </p:nvGraphicFramePr>
          <p:xfrm>
            <a:off x="5613394" y="3871913"/>
            <a:ext cx="1498600" cy="519112"/>
          </p:xfrm>
          <a:graphic>
            <a:graphicData uri="http://schemas.openxmlformats.org/presentationml/2006/ole">
              <mc:AlternateContent xmlns:mc="http://schemas.openxmlformats.org/markup-compatibility/2006">
                <mc:Choice xmlns:v="urn:schemas-microsoft-com:vml" Requires="v">
                  <p:oleObj spid="_x0000_s28698" r:id="rId11" imgW="1498600" imgH="508000" progId="Equation.DSMT4">
                    <p:embed/>
                  </p:oleObj>
                </mc:Choice>
                <mc:Fallback>
                  <p:oleObj r:id="rId11" imgW="1498600" imgH="508000" progId="Equation.DSMT4">
                    <p:embed/>
                    <p:pic>
                      <p:nvPicPr>
                        <p:cNvPr id="20" name="Object 19">
                          <a:extLst>
                            <a:ext uri="{FF2B5EF4-FFF2-40B4-BE49-F238E27FC236}">
                              <a16:creationId xmlns:a16="http://schemas.microsoft.com/office/drawing/2014/main" id="{DB198FBF-3DE4-D245-89B6-2C60E092CBC8}"/>
                            </a:ext>
                          </a:extLst>
                        </p:cNvPr>
                        <p:cNvPicPr>
                          <a:picLocks noChangeAspect="1" noChangeArrowheads="1"/>
                        </p:cNvPicPr>
                        <p:nvPr/>
                      </p:nvPicPr>
                      <p:blipFill>
                        <a:blip r:embed="rId12"/>
                        <a:srcRect/>
                        <a:stretch>
                          <a:fillRect/>
                        </a:stretch>
                      </p:blipFill>
                      <p:spPr bwMode="auto">
                        <a:xfrm>
                          <a:off x="5613394" y="3871913"/>
                          <a:ext cx="1498600" cy="51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8" name="Straight Arrow Connector 27">
              <a:extLst>
                <a:ext uri="{FF2B5EF4-FFF2-40B4-BE49-F238E27FC236}">
                  <a16:creationId xmlns:a16="http://schemas.microsoft.com/office/drawing/2014/main" id="{7D352805-4188-E24F-B467-EA0E0EC3E1EA}"/>
                </a:ext>
              </a:extLst>
            </p:cNvPr>
            <p:cNvCxnSpPr>
              <a:cxnSpLocks/>
            </p:cNvCxnSpPr>
            <p:nvPr/>
          </p:nvCxnSpPr>
          <p:spPr>
            <a:xfrm>
              <a:off x="1762478" y="3190385"/>
              <a:ext cx="1" cy="64807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640E591-AB14-8944-B4BA-AD6A6E2B48D2}"/>
                </a:ext>
              </a:extLst>
            </p:cNvPr>
            <p:cNvCxnSpPr>
              <a:cxnSpLocks/>
            </p:cNvCxnSpPr>
            <p:nvPr/>
          </p:nvCxnSpPr>
          <p:spPr>
            <a:xfrm>
              <a:off x="6202542" y="3150254"/>
              <a:ext cx="1" cy="648079"/>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F7909AD2-C4EF-C243-A624-5DD363EE0936}"/>
              </a:ext>
            </a:extLst>
          </p:cNvPr>
          <p:cNvSpPr txBox="1"/>
          <p:nvPr/>
        </p:nvSpPr>
        <p:spPr>
          <a:xfrm>
            <a:off x="5143375" y="2148053"/>
            <a:ext cx="2478371" cy="369332"/>
          </a:xfrm>
          <a:prstGeom prst="rect">
            <a:avLst/>
          </a:prstGeom>
          <a:noFill/>
        </p:spPr>
        <p:txBody>
          <a:bodyPr wrap="none" rtlCol="0">
            <a:spAutoFit/>
          </a:bodyPr>
          <a:lstStyle/>
          <a:p>
            <a:r>
              <a:rPr lang="en-US" dirty="0">
                <a:solidFill>
                  <a:srgbClr val="FF0000"/>
                </a:solidFill>
              </a:rPr>
              <a:t>Radiative-Conductive BC</a:t>
            </a:r>
          </a:p>
        </p:txBody>
      </p:sp>
      <p:grpSp>
        <p:nvGrpSpPr>
          <p:cNvPr id="41" name="Group 40">
            <a:extLst>
              <a:ext uri="{FF2B5EF4-FFF2-40B4-BE49-F238E27FC236}">
                <a16:creationId xmlns:a16="http://schemas.microsoft.com/office/drawing/2014/main" id="{DF2C59A9-FC7F-CD4C-92A8-FF4A75B8B98B}"/>
              </a:ext>
            </a:extLst>
          </p:cNvPr>
          <p:cNvGrpSpPr/>
          <p:nvPr/>
        </p:nvGrpSpPr>
        <p:grpSpPr>
          <a:xfrm>
            <a:off x="1043962" y="5630771"/>
            <a:ext cx="4778988" cy="1121991"/>
            <a:chOff x="1043962" y="5630771"/>
            <a:chExt cx="4778988" cy="1121991"/>
          </a:xfrm>
        </p:grpSpPr>
        <p:graphicFrame>
          <p:nvGraphicFramePr>
            <p:cNvPr id="22" name="Object 21">
              <a:extLst>
                <a:ext uri="{FF2B5EF4-FFF2-40B4-BE49-F238E27FC236}">
                  <a16:creationId xmlns:a16="http://schemas.microsoft.com/office/drawing/2014/main" id="{B2562387-D435-154F-A6CE-62765FE1980C}"/>
                </a:ext>
              </a:extLst>
            </p:cNvPr>
            <p:cNvGraphicFramePr>
              <a:graphicFrameLocks noChangeAspect="1"/>
            </p:cNvGraphicFramePr>
            <p:nvPr/>
          </p:nvGraphicFramePr>
          <p:xfrm>
            <a:off x="2622550" y="5630771"/>
            <a:ext cx="3200400" cy="584200"/>
          </p:xfrm>
          <a:graphic>
            <a:graphicData uri="http://schemas.openxmlformats.org/presentationml/2006/ole">
              <mc:AlternateContent xmlns:mc="http://schemas.openxmlformats.org/markup-compatibility/2006">
                <mc:Choice xmlns:v="urn:schemas-microsoft-com:vml" Requires="v">
                  <p:oleObj spid="_x0000_s28699" r:id="rId13" imgW="3200400" imgH="584200" progId="Equation.DSMT4">
                    <p:embed/>
                  </p:oleObj>
                </mc:Choice>
                <mc:Fallback>
                  <p:oleObj r:id="rId13" imgW="3200400" imgH="584200" progId="Equation.DSMT4">
                    <p:embed/>
                    <p:pic>
                      <p:nvPicPr>
                        <p:cNvPr id="22" name="Object 21">
                          <a:extLst>
                            <a:ext uri="{FF2B5EF4-FFF2-40B4-BE49-F238E27FC236}">
                              <a16:creationId xmlns:a16="http://schemas.microsoft.com/office/drawing/2014/main" id="{B2562387-D435-154F-A6CE-62765FE1980C}"/>
                            </a:ext>
                          </a:extLst>
                        </p:cNvPr>
                        <p:cNvPicPr>
                          <a:picLocks noChangeAspect="1" noChangeArrowheads="1"/>
                        </p:cNvPicPr>
                        <p:nvPr/>
                      </p:nvPicPr>
                      <p:blipFill>
                        <a:blip r:embed="rId14"/>
                        <a:srcRect/>
                        <a:stretch>
                          <a:fillRect/>
                        </a:stretch>
                      </p:blipFill>
                      <p:spPr bwMode="auto">
                        <a:xfrm>
                          <a:off x="2622550" y="5630771"/>
                          <a:ext cx="320040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Box 32">
              <a:extLst>
                <a:ext uri="{FF2B5EF4-FFF2-40B4-BE49-F238E27FC236}">
                  <a16:creationId xmlns:a16="http://schemas.microsoft.com/office/drawing/2014/main" id="{BC1B7979-146E-6047-881E-59200B489557}"/>
                </a:ext>
              </a:extLst>
            </p:cNvPr>
            <p:cNvSpPr txBox="1"/>
            <p:nvPr/>
          </p:nvSpPr>
          <p:spPr>
            <a:xfrm>
              <a:off x="1043962" y="5707936"/>
              <a:ext cx="1627112" cy="369332"/>
            </a:xfrm>
            <a:prstGeom prst="rect">
              <a:avLst/>
            </a:prstGeom>
            <a:noFill/>
          </p:spPr>
          <p:txBody>
            <a:bodyPr wrap="none" rtlCol="0">
              <a:spAutoFit/>
            </a:bodyPr>
            <a:lstStyle/>
            <a:p>
              <a:r>
                <a:rPr lang="en-US" dirty="0">
                  <a:solidFill>
                    <a:srgbClr val="7030A0"/>
                  </a:solidFill>
                </a:rPr>
                <a:t>Impulse forcing</a:t>
              </a:r>
            </a:p>
          </p:txBody>
        </p:sp>
        <p:sp>
          <p:nvSpPr>
            <p:cNvPr id="35" name="TextBox 34">
              <a:extLst>
                <a:ext uri="{FF2B5EF4-FFF2-40B4-BE49-F238E27FC236}">
                  <a16:creationId xmlns:a16="http://schemas.microsoft.com/office/drawing/2014/main" id="{5A1CB24B-08DA-5744-9CA9-3B662DB73804}"/>
                </a:ext>
              </a:extLst>
            </p:cNvPr>
            <p:cNvSpPr txBox="1"/>
            <p:nvPr/>
          </p:nvSpPr>
          <p:spPr>
            <a:xfrm>
              <a:off x="2622550" y="6383430"/>
              <a:ext cx="1732077" cy="369332"/>
            </a:xfrm>
            <a:prstGeom prst="rect">
              <a:avLst/>
            </a:prstGeom>
            <a:noFill/>
          </p:spPr>
          <p:txBody>
            <a:bodyPr wrap="none" rtlCol="0">
              <a:spAutoFit/>
            </a:bodyPr>
            <a:lstStyle/>
            <a:p>
              <a:r>
                <a:rPr lang="en-US" dirty="0">
                  <a:solidFill>
                    <a:srgbClr val="FF0000"/>
                  </a:solidFill>
                </a:rPr>
                <a:t>Green’s function</a:t>
              </a:r>
            </a:p>
          </p:txBody>
        </p:sp>
        <p:cxnSp>
          <p:nvCxnSpPr>
            <p:cNvPr id="36" name="Straight Arrow Connector 35">
              <a:extLst>
                <a:ext uri="{FF2B5EF4-FFF2-40B4-BE49-F238E27FC236}">
                  <a16:creationId xmlns:a16="http://schemas.microsoft.com/office/drawing/2014/main" id="{666C8A4C-913E-5B41-8EF6-97290F3CAC8F}"/>
                </a:ext>
              </a:extLst>
            </p:cNvPr>
            <p:cNvCxnSpPr>
              <a:cxnSpLocks/>
            </p:cNvCxnSpPr>
            <p:nvPr/>
          </p:nvCxnSpPr>
          <p:spPr>
            <a:xfrm flipV="1">
              <a:off x="3157195" y="6202904"/>
              <a:ext cx="0" cy="1925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8BD1A536-8063-124B-8F82-14558BF17F93}"/>
              </a:ext>
            </a:extLst>
          </p:cNvPr>
          <p:cNvGrpSpPr/>
          <p:nvPr/>
        </p:nvGrpSpPr>
        <p:grpSpPr>
          <a:xfrm>
            <a:off x="875735" y="4423280"/>
            <a:ext cx="1993900" cy="638940"/>
            <a:chOff x="875735" y="4423280"/>
            <a:chExt cx="1993900" cy="638940"/>
          </a:xfrm>
        </p:grpSpPr>
        <p:grpSp>
          <p:nvGrpSpPr>
            <p:cNvPr id="39" name="Group 38">
              <a:extLst>
                <a:ext uri="{FF2B5EF4-FFF2-40B4-BE49-F238E27FC236}">
                  <a16:creationId xmlns:a16="http://schemas.microsoft.com/office/drawing/2014/main" id="{407030E1-DC49-FA42-A4AA-61BE5CAC6CC2}"/>
                </a:ext>
              </a:extLst>
            </p:cNvPr>
            <p:cNvGrpSpPr/>
            <p:nvPr/>
          </p:nvGrpSpPr>
          <p:grpSpPr>
            <a:xfrm>
              <a:off x="875735" y="4423280"/>
              <a:ext cx="1993900" cy="638940"/>
              <a:chOff x="875735" y="4423280"/>
              <a:chExt cx="1993900" cy="638940"/>
            </a:xfrm>
          </p:grpSpPr>
          <p:graphicFrame>
            <p:nvGraphicFramePr>
              <p:cNvPr id="15" name="Object 14">
                <a:extLst>
                  <a:ext uri="{FF2B5EF4-FFF2-40B4-BE49-F238E27FC236}">
                    <a16:creationId xmlns:a16="http://schemas.microsoft.com/office/drawing/2014/main" id="{EC97D3E7-F3CD-584D-BC41-54AF17A36840}"/>
                  </a:ext>
                </a:extLst>
              </p:cNvPr>
              <p:cNvGraphicFramePr>
                <a:graphicFrameLocks noChangeAspect="1"/>
              </p:cNvGraphicFramePr>
              <p:nvPr/>
            </p:nvGraphicFramePr>
            <p:xfrm>
              <a:off x="875735" y="4755832"/>
              <a:ext cx="1993900" cy="306388"/>
            </p:xfrm>
            <a:graphic>
              <a:graphicData uri="http://schemas.openxmlformats.org/presentationml/2006/ole">
                <mc:AlternateContent xmlns:mc="http://schemas.openxmlformats.org/markup-compatibility/2006">
                  <mc:Choice xmlns:v="urn:schemas-microsoft-com:vml" Requires="v">
                    <p:oleObj spid="_x0000_s28700" r:id="rId15" imgW="2006600" imgH="292100" progId="Equation.DSMT4">
                      <p:embed/>
                    </p:oleObj>
                  </mc:Choice>
                  <mc:Fallback>
                    <p:oleObj r:id="rId15" imgW="2006600" imgH="292100" progId="Equation.DSMT4">
                      <p:embed/>
                      <p:pic>
                        <p:nvPicPr>
                          <p:cNvPr id="15" name="Object 14">
                            <a:extLst>
                              <a:ext uri="{FF2B5EF4-FFF2-40B4-BE49-F238E27FC236}">
                                <a16:creationId xmlns:a16="http://schemas.microsoft.com/office/drawing/2014/main" id="{EC97D3E7-F3CD-584D-BC41-54AF17A36840}"/>
                              </a:ext>
                            </a:extLst>
                          </p:cNvPr>
                          <p:cNvPicPr>
                            <a:picLocks noChangeAspect="1" noChangeArrowheads="1"/>
                          </p:cNvPicPr>
                          <p:nvPr/>
                        </p:nvPicPr>
                        <p:blipFill>
                          <a:blip r:embed="rId16"/>
                          <a:srcRect/>
                          <a:stretch>
                            <a:fillRect/>
                          </a:stretch>
                        </p:blipFill>
                        <p:spPr bwMode="auto">
                          <a:xfrm>
                            <a:off x="875735" y="4755832"/>
                            <a:ext cx="1993900"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0" name="Straight Arrow Connector 29">
                <a:extLst>
                  <a:ext uri="{FF2B5EF4-FFF2-40B4-BE49-F238E27FC236}">
                    <a16:creationId xmlns:a16="http://schemas.microsoft.com/office/drawing/2014/main" id="{225483F7-AB59-284E-AABB-3154936805C1}"/>
                  </a:ext>
                </a:extLst>
              </p:cNvPr>
              <p:cNvCxnSpPr>
                <a:cxnSpLocks/>
              </p:cNvCxnSpPr>
              <p:nvPr/>
            </p:nvCxnSpPr>
            <p:spPr>
              <a:xfrm>
                <a:off x="1744057" y="4423280"/>
                <a:ext cx="0" cy="2910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C35791D9-06C6-E641-8BDD-18890B18F14A}"/>
                </a:ext>
              </a:extLst>
            </p:cNvPr>
            <p:cNvSpPr txBox="1"/>
            <p:nvPr/>
          </p:nvSpPr>
          <p:spPr>
            <a:xfrm>
              <a:off x="1854200" y="4423280"/>
              <a:ext cx="824393" cy="276999"/>
            </a:xfrm>
            <a:prstGeom prst="rect">
              <a:avLst/>
            </a:prstGeom>
            <a:noFill/>
          </p:spPr>
          <p:txBody>
            <a:bodyPr wrap="none" rtlCol="0">
              <a:spAutoFit/>
            </a:bodyPr>
            <a:lstStyle/>
            <a:p>
              <a:r>
                <a:rPr lang="en-US" sz="1200" dirty="0">
                  <a:solidFill>
                    <a:srgbClr val="002060"/>
                  </a:solidFill>
                </a:rPr>
                <a:t>Solve ODE</a:t>
              </a:r>
            </a:p>
          </p:txBody>
        </p:sp>
      </p:grpSp>
      <p:pic>
        <p:nvPicPr>
          <p:cNvPr id="8" name="Audio 7">
            <a:hlinkClick r:id="" action="ppaction://media"/>
            <a:extLst>
              <a:ext uri="{FF2B5EF4-FFF2-40B4-BE49-F238E27FC236}">
                <a16:creationId xmlns:a16="http://schemas.microsoft.com/office/drawing/2014/main" id="{16FFC2B6-6D25-A24A-BFAC-6B88E9CA5C3A}"/>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115300" y="5829300"/>
            <a:ext cx="812800" cy="812800"/>
          </a:xfrm>
          <a:prstGeom prst="rect">
            <a:avLst/>
          </a:prstGeom>
        </p:spPr>
      </p:pic>
    </p:spTree>
    <p:custDataLst>
      <p:tags r:id="rId2"/>
    </p:custDataLst>
    <p:extLst>
      <p:ext uri="{BB962C8B-B14F-4D97-AF65-F5344CB8AC3E}">
        <p14:creationId xmlns:p14="http://schemas.microsoft.com/office/powerpoint/2010/main" val="3477758494"/>
      </p:ext>
    </p:extLst>
  </p:cSld>
  <p:clrMapOvr>
    <a:masterClrMapping/>
  </p:clrMapOvr>
  <mc:AlternateContent xmlns:mc="http://schemas.openxmlformats.org/markup-compatibility/2006">
    <mc:Choice xmlns:p14="http://schemas.microsoft.com/office/powerpoint/2010/main" Requires="p14">
      <p:transition spd="slow" p14:dur="2000" advTm="155378"/>
    </mc:Choice>
    <mc:Fallback>
      <p:transition spd="slow" advTm="15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fill="hold"/>
                                        <p:tgtEl>
                                          <p:spTgt spid="40"/>
                                        </p:tgtEl>
                                        <p:attrNameLst>
                                          <p:attrName>ppt_x</p:attrName>
                                        </p:attrNameLst>
                                      </p:cBhvr>
                                      <p:tavLst>
                                        <p:tav tm="0">
                                          <p:val>
                                            <p:strVal val="#ppt_x"/>
                                          </p:val>
                                        </p:tav>
                                        <p:tav tm="100000">
                                          <p:val>
                                            <p:strVal val="#ppt_x"/>
                                          </p:val>
                                        </p:tav>
                                      </p:tavLst>
                                    </p:anim>
                                    <p:anim calcmode="lin" valueType="num">
                                      <p:cBhvr additive="base">
                                        <p:cTn id="2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500" fill="hold"/>
                                        <p:tgtEl>
                                          <p:spTgt spid="41"/>
                                        </p:tgtEl>
                                        <p:attrNameLst>
                                          <p:attrName>ppt_x</p:attrName>
                                        </p:attrNameLst>
                                      </p:cBhvr>
                                      <p:tavLst>
                                        <p:tav tm="0">
                                          <p:val>
                                            <p:strVal val="#ppt_x"/>
                                          </p:val>
                                        </p:tav>
                                        <p:tav tm="100000">
                                          <p:val>
                                            <p:strVal val="#ppt_x"/>
                                          </p:val>
                                        </p:tav>
                                      </p:tavLst>
                                    </p:anim>
                                    <p:anim calcmode="lin" valueType="num">
                                      <p:cBhvr additive="base">
                                        <p:cTn id="3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9EB44C5-F99A-584A-BE02-10A02777EE29}"/>
              </a:ext>
            </a:extLst>
          </p:cNvPr>
          <p:cNvSpPr>
            <a:spLocks noChangeArrowheads="1"/>
          </p:cNvSpPr>
          <p:nvPr/>
        </p:nvSpPr>
        <p:spPr bwMode="auto">
          <a:xfrm>
            <a:off x="924339" y="97403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FD9AE695-4F63-EE46-B267-0A57011227B9}"/>
              </a:ext>
            </a:extLst>
          </p:cNvPr>
          <p:cNvGraphicFramePr>
            <a:graphicFrameLocks noChangeAspect="1"/>
          </p:cNvGraphicFramePr>
          <p:nvPr>
            <p:extLst>
              <p:ext uri="{D42A27DB-BD31-4B8C-83A1-F6EECF244321}">
                <p14:modId xmlns:p14="http://schemas.microsoft.com/office/powerpoint/2010/main" val="3848426092"/>
              </p:ext>
            </p:extLst>
          </p:nvPr>
        </p:nvGraphicFramePr>
        <p:xfrm>
          <a:off x="2790222" y="1153072"/>
          <a:ext cx="2132013" cy="565150"/>
        </p:xfrm>
        <a:graphic>
          <a:graphicData uri="http://schemas.openxmlformats.org/presentationml/2006/ole">
            <mc:AlternateContent xmlns:mc="http://schemas.openxmlformats.org/markup-compatibility/2006">
              <mc:Choice xmlns:v="urn:schemas-microsoft-com:vml" Requires="v">
                <p:oleObj spid="_x0000_s20627" r:id="rId6" imgW="1282700" imgH="342900" progId="Equation.DSMT4">
                  <p:embed/>
                </p:oleObj>
              </mc:Choice>
              <mc:Fallback>
                <p:oleObj r:id="rId6" imgW="1282700" imgH="342900" progId="Equation.DSMT4">
                  <p:embed/>
                  <p:pic>
                    <p:nvPicPr>
                      <p:cNvPr id="5" name="Object 4">
                        <a:extLst>
                          <a:ext uri="{FF2B5EF4-FFF2-40B4-BE49-F238E27FC236}">
                            <a16:creationId xmlns:a16="http://schemas.microsoft.com/office/drawing/2014/main" id="{FD9AE695-4F63-EE46-B267-0A57011227B9}"/>
                          </a:ext>
                        </a:extLst>
                      </p:cNvPr>
                      <p:cNvPicPr>
                        <a:picLocks noChangeAspect="1" noChangeArrowheads="1"/>
                      </p:cNvPicPr>
                      <p:nvPr/>
                    </p:nvPicPr>
                    <p:blipFill>
                      <a:blip r:embed="rId7"/>
                      <a:srcRect/>
                      <a:stretch>
                        <a:fillRect/>
                      </a:stretch>
                    </p:blipFill>
                    <p:spPr bwMode="auto">
                      <a:xfrm>
                        <a:off x="2790222" y="1153072"/>
                        <a:ext cx="2132013" cy="565150"/>
                      </a:xfrm>
                      <a:prstGeom prst="rect">
                        <a:avLst/>
                      </a:prstGeom>
                      <a:noFill/>
                    </p:spPr>
                  </p:pic>
                </p:oleObj>
              </mc:Fallback>
            </mc:AlternateContent>
          </a:graphicData>
        </a:graphic>
      </p:graphicFrame>
      <p:sp>
        <p:nvSpPr>
          <p:cNvPr id="6" name="Rectangle 4">
            <a:extLst>
              <a:ext uri="{FF2B5EF4-FFF2-40B4-BE49-F238E27FC236}">
                <a16:creationId xmlns:a16="http://schemas.microsoft.com/office/drawing/2014/main" id="{1D014670-471E-A64A-9CDC-3B713393EAE6}"/>
              </a:ext>
            </a:extLst>
          </p:cNvPr>
          <p:cNvSpPr>
            <a:spLocks noChangeArrowheads="1"/>
          </p:cNvSpPr>
          <p:nvPr/>
        </p:nvSpPr>
        <p:spPr bwMode="auto">
          <a:xfrm>
            <a:off x="854765" y="171947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8" name="TextBox 7">
            <a:extLst>
              <a:ext uri="{FF2B5EF4-FFF2-40B4-BE49-F238E27FC236}">
                <a16:creationId xmlns:a16="http://schemas.microsoft.com/office/drawing/2014/main" id="{AB55B139-3EF7-9B46-B96E-BB575A58AEC8}"/>
              </a:ext>
            </a:extLst>
          </p:cNvPr>
          <p:cNvSpPr txBox="1"/>
          <p:nvPr/>
        </p:nvSpPr>
        <p:spPr>
          <a:xfrm>
            <a:off x="2091027" y="137457"/>
            <a:ext cx="5025543" cy="523220"/>
          </a:xfrm>
          <a:prstGeom prst="rect">
            <a:avLst/>
          </a:prstGeom>
          <a:noFill/>
          <a:ln>
            <a:solidFill>
              <a:srgbClr val="FF0000"/>
            </a:solidFill>
          </a:ln>
        </p:spPr>
        <p:txBody>
          <a:bodyPr wrap="none" rtlCol="0">
            <a:spAutoFit/>
          </a:bodyPr>
          <a:lstStyle/>
          <a:p>
            <a:r>
              <a:rPr lang="en-US" sz="2800" dirty="0">
                <a:solidFill>
                  <a:srgbClr val="FF0000"/>
                </a:solidFill>
              </a:rPr>
              <a:t>FEBE for the surface temperature</a:t>
            </a:r>
          </a:p>
        </p:txBody>
      </p:sp>
      <p:sp>
        <p:nvSpPr>
          <p:cNvPr id="9" name="TextBox 8">
            <a:extLst>
              <a:ext uri="{FF2B5EF4-FFF2-40B4-BE49-F238E27FC236}">
                <a16:creationId xmlns:a16="http://schemas.microsoft.com/office/drawing/2014/main" id="{E648D923-492F-284F-96FD-4BB46F009BA2}"/>
              </a:ext>
            </a:extLst>
          </p:cNvPr>
          <p:cNvSpPr txBox="1"/>
          <p:nvPr/>
        </p:nvSpPr>
        <p:spPr>
          <a:xfrm>
            <a:off x="742495" y="838550"/>
            <a:ext cx="5099345" cy="369332"/>
          </a:xfrm>
          <a:prstGeom prst="rect">
            <a:avLst/>
          </a:prstGeom>
          <a:noFill/>
        </p:spPr>
        <p:txBody>
          <a:bodyPr wrap="none" rtlCol="0">
            <a:spAutoFit/>
          </a:bodyPr>
          <a:lstStyle/>
          <a:p>
            <a:r>
              <a:rPr lang="en-US" dirty="0">
                <a:solidFill>
                  <a:srgbClr val="7030A0"/>
                </a:solidFill>
              </a:rPr>
              <a:t>For the surface (z = 0), the Green’s function satisfies:</a:t>
            </a:r>
          </a:p>
        </p:txBody>
      </p:sp>
      <p:sp>
        <p:nvSpPr>
          <p:cNvPr id="11" name="Rectangle 8">
            <a:extLst>
              <a:ext uri="{FF2B5EF4-FFF2-40B4-BE49-F238E27FC236}">
                <a16:creationId xmlns:a16="http://schemas.microsoft.com/office/drawing/2014/main" id="{B96043C6-25C5-2D46-85A8-58E9B1159EB3}"/>
              </a:ext>
            </a:extLst>
          </p:cNvPr>
          <p:cNvSpPr>
            <a:spLocks noChangeArrowheads="1"/>
          </p:cNvSpPr>
          <p:nvPr/>
        </p:nvSpPr>
        <p:spPr bwMode="auto">
          <a:xfrm>
            <a:off x="824947" y="314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A2A6EFA8-544E-CF47-94A3-D683511B8C94}"/>
              </a:ext>
            </a:extLst>
          </p:cNvPr>
          <p:cNvSpPr txBox="1"/>
          <p:nvPr/>
        </p:nvSpPr>
        <p:spPr>
          <a:xfrm>
            <a:off x="575557" y="3259206"/>
            <a:ext cx="4697696" cy="369332"/>
          </a:xfrm>
          <a:prstGeom prst="rect">
            <a:avLst/>
          </a:prstGeom>
          <a:noFill/>
        </p:spPr>
        <p:txBody>
          <a:bodyPr wrap="none" rtlCol="0">
            <a:spAutoFit/>
          </a:bodyPr>
          <a:lstStyle/>
          <a:p>
            <a:r>
              <a:rPr lang="en-US" dirty="0"/>
              <a:t>So that for the surface temperature T</a:t>
            </a:r>
            <a:r>
              <a:rPr lang="en-US" baseline="-25000" dirty="0"/>
              <a:t>s</a:t>
            </a:r>
            <a:r>
              <a:rPr lang="en-US" dirty="0"/>
              <a:t>(t) = T(t,0)</a:t>
            </a:r>
          </a:p>
        </p:txBody>
      </p:sp>
      <p:sp>
        <p:nvSpPr>
          <p:cNvPr id="14" name="Rectangle 10">
            <a:extLst>
              <a:ext uri="{FF2B5EF4-FFF2-40B4-BE49-F238E27FC236}">
                <a16:creationId xmlns:a16="http://schemas.microsoft.com/office/drawing/2014/main" id="{DA37D0FC-CE7B-F24F-83E0-2746F951F662}"/>
              </a:ext>
            </a:extLst>
          </p:cNvPr>
          <p:cNvSpPr>
            <a:spLocks noChangeArrowheads="1"/>
          </p:cNvSpPr>
          <p:nvPr/>
        </p:nvSpPr>
        <p:spPr bwMode="auto">
          <a:xfrm>
            <a:off x="5963478" y="331691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53" name="Group 52">
            <a:extLst>
              <a:ext uri="{FF2B5EF4-FFF2-40B4-BE49-F238E27FC236}">
                <a16:creationId xmlns:a16="http://schemas.microsoft.com/office/drawing/2014/main" id="{1E18DD61-C8B9-714E-99A8-B985C05C030A}"/>
              </a:ext>
            </a:extLst>
          </p:cNvPr>
          <p:cNvGrpSpPr/>
          <p:nvPr/>
        </p:nvGrpSpPr>
        <p:grpSpPr>
          <a:xfrm>
            <a:off x="1302310" y="1637028"/>
            <a:ext cx="7016743" cy="1463575"/>
            <a:chOff x="1302310" y="1637028"/>
            <a:chExt cx="7016743" cy="1463575"/>
          </a:xfrm>
        </p:grpSpPr>
        <p:sp>
          <p:nvSpPr>
            <p:cNvPr id="10" name="TextBox 9">
              <a:extLst>
                <a:ext uri="{FF2B5EF4-FFF2-40B4-BE49-F238E27FC236}">
                  <a16:creationId xmlns:a16="http://schemas.microsoft.com/office/drawing/2014/main" id="{5B68DA72-D7A7-C24D-BC70-F735B4266EC9}"/>
                </a:ext>
              </a:extLst>
            </p:cNvPr>
            <p:cNvSpPr txBox="1"/>
            <p:nvPr/>
          </p:nvSpPr>
          <p:spPr>
            <a:xfrm>
              <a:off x="1302310" y="2120311"/>
              <a:ext cx="779381" cy="369332"/>
            </a:xfrm>
            <a:prstGeom prst="rect">
              <a:avLst/>
            </a:prstGeom>
            <a:noFill/>
          </p:spPr>
          <p:txBody>
            <a:bodyPr wrap="none" rtlCol="0">
              <a:spAutoFit/>
            </a:bodyPr>
            <a:lstStyle/>
            <a:p>
              <a:r>
                <a:rPr lang="en-US" dirty="0">
                  <a:solidFill>
                    <a:srgbClr val="7030A0"/>
                  </a:solidFill>
                </a:rPr>
                <a:t>Hence</a:t>
              </a:r>
            </a:p>
          </p:txBody>
        </p:sp>
        <p:graphicFrame>
          <p:nvGraphicFramePr>
            <p:cNvPr id="16" name="Object 15">
              <a:extLst>
                <a:ext uri="{FF2B5EF4-FFF2-40B4-BE49-F238E27FC236}">
                  <a16:creationId xmlns:a16="http://schemas.microsoft.com/office/drawing/2014/main" id="{EACFE168-E987-424C-BABD-DC07F56E40EF}"/>
                </a:ext>
              </a:extLst>
            </p:cNvPr>
            <p:cNvGraphicFramePr>
              <a:graphicFrameLocks noChangeAspect="1"/>
            </p:cNvGraphicFramePr>
            <p:nvPr>
              <p:extLst>
                <p:ext uri="{D42A27DB-BD31-4B8C-83A1-F6EECF244321}">
                  <p14:modId xmlns:p14="http://schemas.microsoft.com/office/powerpoint/2010/main" val="2192407163"/>
                </p:ext>
              </p:extLst>
            </p:nvPr>
          </p:nvGraphicFramePr>
          <p:xfrm>
            <a:off x="4907317" y="1637028"/>
            <a:ext cx="1046936" cy="513950"/>
          </p:xfrm>
          <a:graphic>
            <a:graphicData uri="http://schemas.openxmlformats.org/presentationml/2006/ole">
              <mc:AlternateContent xmlns:mc="http://schemas.openxmlformats.org/markup-compatibility/2006">
                <mc:Choice xmlns:v="urn:schemas-microsoft-com:vml" Requires="v">
                  <p:oleObj spid="_x0000_s20628" r:id="rId8" imgW="698500" imgH="342900" progId="Equation.DSMT4">
                    <p:embed/>
                  </p:oleObj>
                </mc:Choice>
                <mc:Fallback>
                  <p:oleObj r:id="rId8" imgW="698500" imgH="342900" progId="Equation.DSMT4">
                    <p:embed/>
                    <p:pic>
                      <p:nvPicPr>
                        <p:cNvPr id="13" name="Object 12">
                          <a:extLst>
                            <a:ext uri="{FF2B5EF4-FFF2-40B4-BE49-F238E27FC236}">
                              <a16:creationId xmlns:a16="http://schemas.microsoft.com/office/drawing/2014/main" id="{035F2300-419A-B045-81A2-30643EB6E8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07317" y="1637028"/>
                          <a:ext cx="1046936" cy="513950"/>
                        </a:xfrm>
                        <a:prstGeom prst="rect">
                          <a:avLst/>
                        </a:prstGeom>
                        <a:noFill/>
                      </p:spPr>
                    </p:pic>
                  </p:oleObj>
                </mc:Fallback>
              </mc:AlternateContent>
            </a:graphicData>
          </a:graphic>
        </p:graphicFrame>
        <p:sp>
          <p:nvSpPr>
            <p:cNvPr id="3" name="TextBox 2">
              <a:extLst>
                <a:ext uri="{FF2B5EF4-FFF2-40B4-BE49-F238E27FC236}">
                  <a16:creationId xmlns:a16="http://schemas.microsoft.com/office/drawing/2014/main" id="{6A7386E5-C618-5140-BFB6-3A031CBD8C8C}"/>
                </a:ext>
              </a:extLst>
            </p:cNvPr>
            <p:cNvSpPr txBox="1"/>
            <p:nvPr/>
          </p:nvSpPr>
          <p:spPr>
            <a:xfrm>
              <a:off x="6257440" y="1815397"/>
              <a:ext cx="638316" cy="307777"/>
            </a:xfrm>
            <a:prstGeom prst="rect">
              <a:avLst/>
            </a:prstGeom>
            <a:noFill/>
          </p:spPr>
          <p:txBody>
            <a:bodyPr wrap="none" rtlCol="0">
              <a:spAutoFit/>
            </a:bodyPr>
            <a:lstStyle/>
            <a:p>
              <a:r>
                <a:rPr lang="en-US" sz="1400" dirty="0"/>
                <a:t>H=1/2</a:t>
              </a:r>
            </a:p>
          </p:txBody>
        </p:sp>
        <p:cxnSp>
          <p:nvCxnSpPr>
            <p:cNvPr id="18" name="Straight Arrow Connector 17">
              <a:extLst>
                <a:ext uri="{FF2B5EF4-FFF2-40B4-BE49-F238E27FC236}">
                  <a16:creationId xmlns:a16="http://schemas.microsoft.com/office/drawing/2014/main" id="{6DFF2871-6346-9148-91EC-8E53C8E0CD6D}"/>
                </a:ext>
              </a:extLst>
            </p:cNvPr>
            <p:cNvCxnSpPr>
              <a:cxnSpLocks/>
            </p:cNvCxnSpPr>
            <p:nvPr/>
          </p:nvCxnSpPr>
          <p:spPr>
            <a:xfrm>
              <a:off x="3630373" y="1709099"/>
              <a:ext cx="0" cy="7125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427A105D-6444-D446-B436-4EB97D95EC89}"/>
                </a:ext>
              </a:extLst>
            </p:cNvPr>
            <p:cNvPicPr>
              <a:picLocks noChangeAspect="1"/>
            </p:cNvPicPr>
            <p:nvPr/>
          </p:nvPicPr>
          <p:blipFill>
            <a:blip r:embed="rId10"/>
            <a:stretch>
              <a:fillRect/>
            </a:stretch>
          </p:blipFill>
          <p:spPr>
            <a:xfrm>
              <a:off x="2481114" y="2428768"/>
              <a:ext cx="2853416" cy="537939"/>
            </a:xfrm>
            <a:prstGeom prst="rect">
              <a:avLst/>
            </a:prstGeom>
            <a:ln>
              <a:solidFill>
                <a:srgbClr val="FF0000"/>
              </a:solidFill>
            </a:ln>
          </p:spPr>
        </p:pic>
        <p:sp>
          <p:nvSpPr>
            <p:cNvPr id="40" name="TextBox 39">
              <a:extLst>
                <a:ext uri="{FF2B5EF4-FFF2-40B4-BE49-F238E27FC236}">
                  <a16:creationId xmlns:a16="http://schemas.microsoft.com/office/drawing/2014/main" id="{13D4F2F2-D3E6-DA4B-96C5-857233B1C12E}"/>
                </a:ext>
              </a:extLst>
            </p:cNvPr>
            <p:cNvSpPr txBox="1"/>
            <p:nvPr/>
          </p:nvSpPr>
          <p:spPr>
            <a:xfrm>
              <a:off x="2984360" y="1853823"/>
              <a:ext cx="1300612" cy="307777"/>
            </a:xfrm>
            <a:prstGeom prst="rect">
              <a:avLst/>
            </a:prstGeom>
            <a:solidFill>
              <a:schemeClr val="bg1"/>
            </a:solidFill>
          </p:spPr>
          <p:txBody>
            <a:bodyPr wrap="none" rtlCol="0">
              <a:spAutoFit/>
            </a:bodyPr>
            <a:lstStyle/>
            <a:p>
              <a:r>
                <a:rPr lang="en-US" sz="1400" dirty="0"/>
                <a:t>Inverse Laplace</a:t>
              </a:r>
            </a:p>
          </p:txBody>
        </p:sp>
        <p:sp>
          <p:nvSpPr>
            <p:cNvPr id="43" name="TextBox 42">
              <a:extLst>
                <a:ext uri="{FF2B5EF4-FFF2-40B4-BE49-F238E27FC236}">
                  <a16:creationId xmlns:a16="http://schemas.microsoft.com/office/drawing/2014/main" id="{76177044-5225-3945-8607-268077360968}"/>
                </a:ext>
              </a:extLst>
            </p:cNvPr>
            <p:cNvSpPr txBox="1"/>
            <p:nvPr/>
          </p:nvSpPr>
          <p:spPr>
            <a:xfrm>
              <a:off x="5600943" y="2361939"/>
              <a:ext cx="2718110" cy="738664"/>
            </a:xfrm>
            <a:prstGeom prst="rect">
              <a:avLst/>
            </a:prstGeom>
            <a:noFill/>
          </p:spPr>
          <p:txBody>
            <a:bodyPr wrap="square" rtlCol="0">
              <a:spAutoFit/>
            </a:bodyPr>
            <a:lstStyle/>
            <a:p>
              <a:r>
                <a:rPr lang="en-US" sz="1400" dirty="0">
                  <a:solidFill>
                    <a:srgbClr val="FF0000"/>
                  </a:solidFill>
                </a:rPr>
                <a:t>The Green’s function for the surface temperature is also the Green’s function for the HEBE</a:t>
              </a:r>
            </a:p>
          </p:txBody>
        </p:sp>
      </p:grpSp>
      <p:pic>
        <p:nvPicPr>
          <p:cNvPr id="55" name="Picture 54">
            <a:extLst>
              <a:ext uri="{FF2B5EF4-FFF2-40B4-BE49-F238E27FC236}">
                <a16:creationId xmlns:a16="http://schemas.microsoft.com/office/drawing/2014/main" id="{F99372A3-BA64-1A4F-8C7C-0CADE8F52723}"/>
              </a:ext>
            </a:extLst>
          </p:cNvPr>
          <p:cNvPicPr>
            <a:picLocks noChangeAspect="1"/>
          </p:cNvPicPr>
          <p:nvPr/>
        </p:nvPicPr>
        <p:blipFill>
          <a:blip r:embed="rId11"/>
          <a:stretch>
            <a:fillRect/>
          </a:stretch>
        </p:blipFill>
        <p:spPr>
          <a:xfrm>
            <a:off x="6504406" y="827986"/>
            <a:ext cx="931112" cy="418477"/>
          </a:xfrm>
          <a:prstGeom prst="rect">
            <a:avLst/>
          </a:prstGeom>
        </p:spPr>
      </p:pic>
      <p:grpSp>
        <p:nvGrpSpPr>
          <p:cNvPr id="57" name="Group 56">
            <a:extLst>
              <a:ext uri="{FF2B5EF4-FFF2-40B4-BE49-F238E27FC236}">
                <a16:creationId xmlns:a16="http://schemas.microsoft.com/office/drawing/2014/main" id="{FDE1B125-C310-6340-8F42-CCF7EE8314E8}"/>
              </a:ext>
            </a:extLst>
          </p:cNvPr>
          <p:cNvGrpSpPr/>
          <p:nvPr/>
        </p:nvGrpSpPr>
        <p:grpSpPr>
          <a:xfrm>
            <a:off x="577897" y="3807540"/>
            <a:ext cx="7577599" cy="2676899"/>
            <a:chOff x="577897" y="3807540"/>
            <a:chExt cx="7577599" cy="2676899"/>
          </a:xfrm>
        </p:grpSpPr>
        <p:grpSp>
          <p:nvGrpSpPr>
            <p:cNvPr id="54" name="Group 53">
              <a:extLst>
                <a:ext uri="{FF2B5EF4-FFF2-40B4-BE49-F238E27FC236}">
                  <a16:creationId xmlns:a16="http://schemas.microsoft.com/office/drawing/2014/main" id="{8D609E13-6EDD-9646-849D-4CD7F2828358}"/>
                </a:ext>
              </a:extLst>
            </p:cNvPr>
            <p:cNvGrpSpPr/>
            <p:nvPr/>
          </p:nvGrpSpPr>
          <p:grpSpPr>
            <a:xfrm>
              <a:off x="577897" y="3807540"/>
              <a:ext cx="7577599" cy="2676899"/>
              <a:chOff x="577897" y="3807540"/>
              <a:chExt cx="7577599" cy="2676899"/>
            </a:xfrm>
          </p:grpSpPr>
          <p:pic>
            <p:nvPicPr>
              <p:cNvPr id="30" name="Picture 29">
                <a:extLst>
                  <a:ext uri="{FF2B5EF4-FFF2-40B4-BE49-F238E27FC236}">
                    <a16:creationId xmlns:a16="http://schemas.microsoft.com/office/drawing/2014/main" id="{59E8A3A7-FFEC-C640-8862-B0A9DC1065AE}"/>
                  </a:ext>
                </a:extLst>
              </p:cNvPr>
              <p:cNvPicPr>
                <a:picLocks noChangeAspect="1"/>
              </p:cNvPicPr>
              <p:nvPr/>
            </p:nvPicPr>
            <p:blipFill>
              <a:blip r:embed="rId12"/>
              <a:stretch>
                <a:fillRect/>
              </a:stretch>
            </p:blipFill>
            <p:spPr>
              <a:xfrm>
                <a:off x="577897" y="3959383"/>
                <a:ext cx="6923431" cy="960981"/>
              </a:xfrm>
              <a:prstGeom prst="rect">
                <a:avLst/>
              </a:prstGeom>
            </p:spPr>
          </p:pic>
          <p:cxnSp>
            <p:nvCxnSpPr>
              <p:cNvPr id="34" name="Straight Arrow Connector 33">
                <a:extLst>
                  <a:ext uri="{FF2B5EF4-FFF2-40B4-BE49-F238E27FC236}">
                    <a16:creationId xmlns:a16="http://schemas.microsoft.com/office/drawing/2014/main" id="{5F3BE786-0E5F-2441-A680-F61558839D50}"/>
                  </a:ext>
                </a:extLst>
              </p:cNvPr>
              <p:cNvCxnSpPr>
                <a:cxnSpLocks/>
                <a:endCxn id="50" idx="0"/>
              </p:cNvCxnSpPr>
              <p:nvPr/>
            </p:nvCxnSpPr>
            <p:spPr>
              <a:xfrm flipH="1">
                <a:off x="5273253" y="4920364"/>
                <a:ext cx="75762" cy="3713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C488FE-7B51-A447-8401-4529B9B93726}"/>
                  </a:ext>
                </a:extLst>
              </p:cNvPr>
              <p:cNvSpPr txBox="1"/>
              <p:nvPr/>
            </p:nvSpPr>
            <p:spPr>
              <a:xfrm>
                <a:off x="643636" y="3807540"/>
                <a:ext cx="1061509" cy="369332"/>
              </a:xfrm>
              <a:prstGeom prst="rect">
                <a:avLst/>
              </a:prstGeom>
              <a:noFill/>
            </p:spPr>
            <p:txBody>
              <a:bodyPr wrap="none" rtlCol="0">
                <a:spAutoFit/>
              </a:bodyPr>
              <a:lstStyle/>
              <a:p>
                <a:r>
                  <a:rPr lang="en-US" dirty="0">
                    <a:solidFill>
                      <a:srgbClr val="7030A0"/>
                    </a:solidFill>
                  </a:rPr>
                  <a:t>0-D HEBE</a:t>
                </a:r>
              </a:p>
            </p:txBody>
          </p:sp>
          <p:pic>
            <p:nvPicPr>
              <p:cNvPr id="45" name="Picture 44">
                <a:extLst>
                  <a:ext uri="{FF2B5EF4-FFF2-40B4-BE49-F238E27FC236}">
                    <a16:creationId xmlns:a16="http://schemas.microsoft.com/office/drawing/2014/main" id="{07397A2E-F3E5-C541-9BB8-03089FDE010C}"/>
                  </a:ext>
                </a:extLst>
              </p:cNvPr>
              <p:cNvPicPr>
                <a:picLocks noChangeAspect="1"/>
              </p:cNvPicPr>
              <p:nvPr/>
            </p:nvPicPr>
            <p:blipFill>
              <a:blip r:embed="rId13"/>
              <a:stretch>
                <a:fillRect/>
              </a:stretch>
            </p:blipFill>
            <p:spPr>
              <a:xfrm>
                <a:off x="6860096" y="6001839"/>
                <a:ext cx="1295400" cy="482600"/>
              </a:xfrm>
              <a:prstGeom prst="rect">
                <a:avLst/>
              </a:prstGeom>
            </p:spPr>
          </p:pic>
          <p:cxnSp>
            <p:nvCxnSpPr>
              <p:cNvPr id="47" name="Straight Arrow Connector 46">
                <a:extLst>
                  <a:ext uri="{FF2B5EF4-FFF2-40B4-BE49-F238E27FC236}">
                    <a16:creationId xmlns:a16="http://schemas.microsoft.com/office/drawing/2014/main" id="{D399304D-CFDA-6344-AA27-28D4EF87247D}"/>
                  </a:ext>
                </a:extLst>
              </p:cNvPr>
              <p:cNvCxnSpPr>
                <a:cxnSpLocks/>
              </p:cNvCxnSpPr>
              <p:nvPr/>
            </p:nvCxnSpPr>
            <p:spPr>
              <a:xfrm flipH="1" flipV="1">
                <a:off x="6442325" y="5730147"/>
                <a:ext cx="842730" cy="315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CAD9E0F2-D8E6-9541-9EFE-FD96A2A66490}"/>
                  </a:ext>
                </a:extLst>
              </p:cNvPr>
              <p:cNvPicPr>
                <a:picLocks noChangeAspect="1"/>
              </p:cNvPicPr>
              <p:nvPr/>
            </p:nvPicPr>
            <p:blipFill>
              <a:blip r:embed="rId14"/>
              <a:stretch>
                <a:fillRect/>
              </a:stretch>
            </p:blipFill>
            <p:spPr>
              <a:xfrm>
                <a:off x="3783127" y="5291732"/>
                <a:ext cx="2980252" cy="620168"/>
              </a:xfrm>
              <a:prstGeom prst="rect">
                <a:avLst/>
              </a:prstGeom>
            </p:spPr>
          </p:pic>
        </p:grpSp>
        <p:sp>
          <p:nvSpPr>
            <p:cNvPr id="56" name="Rectangle 55">
              <a:extLst>
                <a:ext uri="{FF2B5EF4-FFF2-40B4-BE49-F238E27FC236}">
                  <a16:creationId xmlns:a16="http://schemas.microsoft.com/office/drawing/2014/main" id="{F36F816A-FAEB-234E-939F-CF34066B0952}"/>
                </a:ext>
              </a:extLst>
            </p:cNvPr>
            <p:cNvSpPr/>
            <p:nvPr/>
          </p:nvSpPr>
          <p:spPr>
            <a:xfrm>
              <a:off x="854765" y="4174498"/>
              <a:ext cx="2663135" cy="523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Audio 1">
            <a:hlinkClick r:id="" action="ppaction://media"/>
            <a:extLst>
              <a:ext uri="{FF2B5EF4-FFF2-40B4-BE49-F238E27FC236}">
                <a16:creationId xmlns:a16="http://schemas.microsoft.com/office/drawing/2014/main" id="{AEB7421F-294F-FA44-86DB-FDE5876C7BD0}"/>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115300" y="5829300"/>
            <a:ext cx="812800" cy="812800"/>
          </a:xfrm>
          <a:prstGeom prst="rect">
            <a:avLst/>
          </a:prstGeom>
        </p:spPr>
      </p:pic>
    </p:spTree>
    <p:custDataLst>
      <p:tags r:id="rId2"/>
    </p:custDataLst>
    <p:extLst>
      <p:ext uri="{BB962C8B-B14F-4D97-AF65-F5344CB8AC3E}">
        <p14:creationId xmlns:p14="http://schemas.microsoft.com/office/powerpoint/2010/main" val="369294949"/>
      </p:ext>
    </p:extLst>
  </p:cSld>
  <p:clrMapOvr>
    <a:masterClrMapping/>
  </p:clrMapOvr>
  <mc:AlternateContent xmlns:mc="http://schemas.openxmlformats.org/markup-compatibility/2006">
    <mc:Choice xmlns:p14="http://schemas.microsoft.com/office/powerpoint/2010/main" Requires="p14">
      <p:transition spd="slow" p14:dur="2000" advTm="93768"/>
    </mc:Choice>
    <mc:Fallback>
      <p:transition spd="slow" advTm="9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500" fill="hold"/>
                                        <p:tgtEl>
                                          <p:spTgt spid="53"/>
                                        </p:tgtEl>
                                        <p:attrNameLst>
                                          <p:attrName>ppt_x</p:attrName>
                                        </p:attrNameLst>
                                      </p:cBhvr>
                                      <p:tavLst>
                                        <p:tav tm="0">
                                          <p:val>
                                            <p:strVal val="#ppt_x"/>
                                          </p:val>
                                        </p:tav>
                                        <p:tav tm="100000">
                                          <p:val>
                                            <p:strVal val="#ppt_x"/>
                                          </p:val>
                                        </p:tav>
                                      </p:tavLst>
                                    </p:anim>
                                    <p:anim calcmode="lin" valueType="num">
                                      <p:cBhvr additive="base">
                                        <p:cTn id="1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E20FC-D8B8-AE40-9D7F-9D3353EAFA60}"/>
              </a:ext>
            </a:extLst>
          </p:cNvPr>
          <p:cNvSpPr>
            <a:spLocks noGrp="1"/>
          </p:cNvSpPr>
          <p:nvPr>
            <p:ph type="title"/>
          </p:nvPr>
        </p:nvSpPr>
        <p:spPr>
          <a:xfrm>
            <a:off x="700663" y="37673"/>
            <a:ext cx="7886700" cy="1325563"/>
          </a:xfrm>
          <a:ln>
            <a:solidFill>
              <a:srgbClr val="FF0000"/>
            </a:solidFill>
          </a:ln>
        </p:spPr>
        <p:txBody>
          <a:bodyPr/>
          <a:lstStyle/>
          <a:p>
            <a:pPr algn="ctr"/>
            <a:r>
              <a:rPr lang="en-US" dirty="0">
                <a:solidFill>
                  <a:srgbClr val="FF0000"/>
                </a:solidFill>
              </a:rPr>
              <a:t>Where does the energy go?</a:t>
            </a:r>
          </a:p>
        </p:txBody>
      </p:sp>
      <p:cxnSp>
        <p:nvCxnSpPr>
          <p:cNvPr id="22" name="Straight Connector 21">
            <a:extLst>
              <a:ext uri="{FF2B5EF4-FFF2-40B4-BE49-F238E27FC236}">
                <a16:creationId xmlns:a16="http://schemas.microsoft.com/office/drawing/2014/main" id="{0165048E-6EB3-6040-A6EC-E079C10C563F}"/>
              </a:ext>
            </a:extLst>
          </p:cNvPr>
          <p:cNvCxnSpPr/>
          <p:nvPr/>
        </p:nvCxnSpPr>
        <p:spPr>
          <a:xfrm>
            <a:off x="1557494" y="2038025"/>
            <a:ext cx="6812782" cy="0"/>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B8117BCA-7DE9-3941-8691-D66189C551EE}"/>
              </a:ext>
            </a:extLst>
          </p:cNvPr>
          <p:cNvCxnSpPr>
            <a:cxnSpLocks/>
          </p:cNvCxnSpPr>
          <p:nvPr/>
        </p:nvCxnSpPr>
        <p:spPr>
          <a:xfrm flipH="1">
            <a:off x="1557494" y="2019606"/>
            <a:ext cx="1678" cy="3918418"/>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641CF21-4278-1B4A-9CD3-AF562380DC13}"/>
              </a:ext>
            </a:extLst>
          </p:cNvPr>
          <p:cNvCxnSpPr>
            <a:cxnSpLocks/>
          </p:cNvCxnSpPr>
          <p:nvPr/>
        </p:nvCxnSpPr>
        <p:spPr>
          <a:xfrm>
            <a:off x="51291" y="5965383"/>
            <a:ext cx="1506203" cy="1"/>
          </a:xfrm>
          <a:prstGeom prst="line">
            <a:avLst/>
          </a:prstGeom>
          <a:ln w="444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AA00B9C-22C7-504C-978E-CB487E72CF61}"/>
              </a:ext>
            </a:extLst>
          </p:cNvPr>
          <p:cNvSpPr txBox="1"/>
          <p:nvPr/>
        </p:nvSpPr>
        <p:spPr>
          <a:xfrm>
            <a:off x="6324618" y="1748468"/>
            <a:ext cx="373820" cy="584775"/>
          </a:xfrm>
          <a:prstGeom prst="rect">
            <a:avLst/>
          </a:prstGeom>
          <a:solidFill>
            <a:schemeClr val="bg1"/>
          </a:solidFill>
        </p:spPr>
        <p:txBody>
          <a:bodyPr wrap="none" rtlCol="0">
            <a:spAutoFit/>
          </a:bodyPr>
          <a:lstStyle/>
          <a:p>
            <a:r>
              <a:rPr lang="en-US" sz="3200" dirty="0"/>
              <a:t>F</a:t>
            </a:r>
          </a:p>
        </p:txBody>
      </p:sp>
      <p:sp>
        <p:nvSpPr>
          <p:cNvPr id="49" name="TextBox 48">
            <a:extLst>
              <a:ext uri="{FF2B5EF4-FFF2-40B4-BE49-F238E27FC236}">
                <a16:creationId xmlns:a16="http://schemas.microsoft.com/office/drawing/2014/main" id="{FE27AC5A-51A3-3C4D-8C2F-DA63E7C565FC}"/>
              </a:ext>
            </a:extLst>
          </p:cNvPr>
          <p:cNvSpPr txBox="1"/>
          <p:nvPr/>
        </p:nvSpPr>
        <p:spPr>
          <a:xfrm>
            <a:off x="5022747" y="1856189"/>
            <a:ext cx="1300805" cy="369332"/>
          </a:xfrm>
          <a:prstGeom prst="rect">
            <a:avLst/>
          </a:prstGeom>
          <a:solidFill>
            <a:schemeClr val="bg1"/>
          </a:solidFill>
        </p:spPr>
        <p:txBody>
          <a:bodyPr wrap="none" rtlCol="0">
            <a:spAutoFit/>
          </a:bodyPr>
          <a:lstStyle/>
          <a:p>
            <a:r>
              <a:rPr lang="en-US" dirty="0"/>
              <a:t>Step forcing</a:t>
            </a:r>
          </a:p>
        </p:txBody>
      </p:sp>
      <p:grpSp>
        <p:nvGrpSpPr>
          <p:cNvPr id="66" name="Group 65">
            <a:extLst>
              <a:ext uri="{FF2B5EF4-FFF2-40B4-BE49-F238E27FC236}">
                <a16:creationId xmlns:a16="http://schemas.microsoft.com/office/drawing/2014/main" id="{3E61C0C9-388B-C447-AB41-BCAA742A0F4B}"/>
              </a:ext>
            </a:extLst>
          </p:cNvPr>
          <p:cNvGrpSpPr/>
          <p:nvPr/>
        </p:nvGrpSpPr>
        <p:grpSpPr>
          <a:xfrm>
            <a:off x="2954218" y="3253100"/>
            <a:ext cx="369332" cy="2720498"/>
            <a:chOff x="2954218" y="3253100"/>
            <a:chExt cx="369332" cy="2720498"/>
          </a:xfrm>
        </p:grpSpPr>
        <p:cxnSp>
          <p:nvCxnSpPr>
            <p:cNvPr id="23" name="Straight Arrow Connector 22">
              <a:extLst>
                <a:ext uri="{FF2B5EF4-FFF2-40B4-BE49-F238E27FC236}">
                  <a16:creationId xmlns:a16="http://schemas.microsoft.com/office/drawing/2014/main" id="{83765822-D9D9-4C40-849D-BF1BA00F5CFE}"/>
                </a:ext>
              </a:extLst>
            </p:cNvPr>
            <p:cNvCxnSpPr>
              <a:cxnSpLocks/>
            </p:cNvCxnSpPr>
            <p:nvPr/>
          </p:nvCxnSpPr>
          <p:spPr>
            <a:xfrm flipH="1" flipV="1">
              <a:off x="3153630" y="3253100"/>
              <a:ext cx="1551" cy="272049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4A28AA82-CFEA-824B-A7BB-D0E9A5D25620}"/>
                </a:ext>
              </a:extLst>
            </p:cNvPr>
            <p:cNvSpPr txBox="1"/>
            <p:nvPr/>
          </p:nvSpPr>
          <p:spPr>
            <a:xfrm rot="16200000">
              <a:off x="2307342" y="4235365"/>
              <a:ext cx="1663084" cy="369332"/>
            </a:xfrm>
            <a:prstGeom prst="rect">
              <a:avLst/>
            </a:prstGeom>
            <a:solidFill>
              <a:schemeClr val="bg1"/>
            </a:solidFill>
          </p:spPr>
          <p:txBody>
            <a:bodyPr wrap="square" rtlCol="0">
              <a:spAutoFit/>
            </a:bodyPr>
            <a:lstStyle/>
            <a:p>
              <a:r>
                <a:rPr lang="en-US" dirty="0"/>
                <a:t>Radiative losses</a:t>
              </a:r>
            </a:p>
          </p:txBody>
        </p:sp>
      </p:grpSp>
      <p:grpSp>
        <p:nvGrpSpPr>
          <p:cNvPr id="65" name="Group 64">
            <a:extLst>
              <a:ext uri="{FF2B5EF4-FFF2-40B4-BE49-F238E27FC236}">
                <a16:creationId xmlns:a16="http://schemas.microsoft.com/office/drawing/2014/main" id="{1185CA27-941B-3344-8DAD-BB495C137C18}"/>
              </a:ext>
            </a:extLst>
          </p:cNvPr>
          <p:cNvGrpSpPr/>
          <p:nvPr/>
        </p:nvGrpSpPr>
        <p:grpSpPr>
          <a:xfrm>
            <a:off x="1842270" y="2045508"/>
            <a:ext cx="2818016" cy="1200110"/>
            <a:chOff x="1842270" y="2045508"/>
            <a:chExt cx="2818016" cy="1200110"/>
          </a:xfrm>
        </p:grpSpPr>
        <p:cxnSp>
          <p:nvCxnSpPr>
            <p:cNvPr id="34" name="Straight Arrow Connector 33">
              <a:extLst>
                <a:ext uri="{FF2B5EF4-FFF2-40B4-BE49-F238E27FC236}">
                  <a16:creationId xmlns:a16="http://schemas.microsoft.com/office/drawing/2014/main" id="{1C8D9DB7-7D2C-C64F-9B9D-6720703E8B73}"/>
                </a:ext>
              </a:extLst>
            </p:cNvPr>
            <p:cNvCxnSpPr>
              <a:cxnSpLocks/>
            </p:cNvCxnSpPr>
            <p:nvPr/>
          </p:nvCxnSpPr>
          <p:spPr>
            <a:xfrm>
              <a:off x="3155183" y="2045508"/>
              <a:ext cx="0" cy="120011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CDB4862-A913-E24E-B0CB-92DB7875AD89}"/>
                </a:ext>
              </a:extLst>
            </p:cNvPr>
            <p:cNvSpPr txBox="1"/>
            <p:nvPr/>
          </p:nvSpPr>
          <p:spPr>
            <a:xfrm>
              <a:off x="2693930" y="2592941"/>
              <a:ext cx="1248227" cy="369332"/>
            </a:xfrm>
            <a:prstGeom prst="rect">
              <a:avLst/>
            </a:prstGeom>
            <a:solidFill>
              <a:schemeClr val="bg1"/>
            </a:solidFill>
          </p:spPr>
          <p:txBody>
            <a:bodyPr wrap="none" rtlCol="0">
              <a:spAutoFit/>
            </a:bodyPr>
            <a:lstStyle/>
            <a:p>
              <a:r>
                <a:rPr lang="en-US" dirty="0"/>
                <a:t>Q</a:t>
              </a:r>
              <a:r>
                <a:rPr lang="en-US" baseline="-25000" dirty="0"/>
                <a:t>s </a:t>
              </a:r>
              <a:r>
                <a:rPr lang="en-US" dirty="0"/>
                <a:t>= F – T/</a:t>
              </a:r>
              <a:r>
                <a:rPr lang="en-US" dirty="0">
                  <a:latin typeface="Symbol" pitchFamily="2" charset="2"/>
                </a:rPr>
                <a:t>l</a:t>
              </a:r>
            </a:p>
          </p:txBody>
        </p:sp>
        <p:sp>
          <p:nvSpPr>
            <p:cNvPr id="54" name="TextBox 53">
              <a:extLst>
                <a:ext uri="{FF2B5EF4-FFF2-40B4-BE49-F238E27FC236}">
                  <a16:creationId xmlns:a16="http://schemas.microsoft.com/office/drawing/2014/main" id="{443E51C8-D2A4-FB40-8E29-DB15A50475C0}"/>
                </a:ext>
              </a:extLst>
            </p:cNvPr>
            <p:cNvSpPr txBox="1"/>
            <p:nvPr/>
          </p:nvSpPr>
          <p:spPr>
            <a:xfrm>
              <a:off x="1842270" y="2326330"/>
              <a:ext cx="2818016" cy="369332"/>
            </a:xfrm>
            <a:prstGeom prst="rect">
              <a:avLst/>
            </a:prstGeom>
            <a:solidFill>
              <a:schemeClr val="bg1"/>
            </a:solidFill>
          </p:spPr>
          <p:txBody>
            <a:bodyPr wrap="none" rtlCol="0">
              <a:spAutoFit/>
            </a:bodyPr>
            <a:lstStyle/>
            <a:p>
              <a:r>
                <a:rPr lang="en-US" dirty="0"/>
                <a:t>Conduction into subsurface:</a:t>
              </a:r>
            </a:p>
          </p:txBody>
        </p:sp>
      </p:grpSp>
      <p:grpSp>
        <p:nvGrpSpPr>
          <p:cNvPr id="94" name="Group 93">
            <a:extLst>
              <a:ext uri="{FF2B5EF4-FFF2-40B4-BE49-F238E27FC236}">
                <a16:creationId xmlns:a16="http://schemas.microsoft.com/office/drawing/2014/main" id="{F45824AA-3892-FF4E-8877-F6C00A90BB81}"/>
              </a:ext>
            </a:extLst>
          </p:cNvPr>
          <p:cNvGrpSpPr/>
          <p:nvPr/>
        </p:nvGrpSpPr>
        <p:grpSpPr>
          <a:xfrm>
            <a:off x="1109087" y="998044"/>
            <a:ext cx="8045590" cy="5734111"/>
            <a:chOff x="1109087" y="998044"/>
            <a:chExt cx="8045590" cy="5734111"/>
          </a:xfrm>
        </p:grpSpPr>
        <p:grpSp>
          <p:nvGrpSpPr>
            <p:cNvPr id="67" name="Group 66">
              <a:extLst>
                <a:ext uri="{FF2B5EF4-FFF2-40B4-BE49-F238E27FC236}">
                  <a16:creationId xmlns:a16="http://schemas.microsoft.com/office/drawing/2014/main" id="{04FE5881-E357-0941-B3D1-0C8CE689CCD1}"/>
                </a:ext>
              </a:extLst>
            </p:cNvPr>
            <p:cNvGrpSpPr/>
            <p:nvPr/>
          </p:nvGrpSpPr>
          <p:grpSpPr>
            <a:xfrm>
              <a:off x="1109087" y="1578260"/>
              <a:ext cx="8045590" cy="5153895"/>
              <a:chOff x="1109087" y="1578260"/>
              <a:chExt cx="8045590" cy="5153895"/>
            </a:xfrm>
          </p:grpSpPr>
          <p:sp>
            <p:nvSpPr>
              <p:cNvPr id="68" name="TextBox 67">
                <a:extLst>
                  <a:ext uri="{FF2B5EF4-FFF2-40B4-BE49-F238E27FC236}">
                    <a16:creationId xmlns:a16="http://schemas.microsoft.com/office/drawing/2014/main" id="{BB987315-C074-104D-8BEA-6763E23172CE}"/>
                  </a:ext>
                </a:extLst>
              </p:cNvPr>
              <p:cNvSpPr txBox="1"/>
              <p:nvPr/>
            </p:nvSpPr>
            <p:spPr>
              <a:xfrm>
                <a:off x="1109087" y="6296500"/>
                <a:ext cx="5092163" cy="300082"/>
              </a:xfrm>
              <a:prstGeom prst="rect">
                <a:avLst/>
              </a:prstGeom>
              <a:noFill/>
            </p:spPr>
            <p:txBody>
              <a:bodyPr wrap="none" rtlCol="0">
                <a:spAutoFit/>
              </a:bodyPr>
              <a:lstStyle/>
              <a:p>
                <a:r>
                  <a:rPr lang="en-US" sz="1350" dirty="0"/>
                  <a:t>Depths increasing from zero (black) to 5 in units of 0.5 (top to bottom)</a:t>
                </a:r>
              </a:p>
            </p:txBody>
          </p:sp>
          <p:grpSp>
            <p:nvGrpSpPr>
              <p:cNvPr id="69" name="Group 68">
                <a:extLst>
                  <a:ext uri="{FF2B5EF4-FFF2-40B4-BE49-F238E27FC236}">
                    <a16:creationId xmlns:a16="http://schemas.microsoft.com/office/drawing/2014/main" id="{3BD4DF88-4D4F-5342-8887-176EB370CBA1}"/>
                  </a:ext>
                </a:extLst>
              </p:cNvPr>
              <p:cNvGrpSpPr/>
              <p:nvPr/>
            </p:nvGrpSpPr>
            <p:grpSpPr>
              <a:xfrm>
                <a:off x="1214438" y="1578260"/>
                <a:ext cx="7940239" cy="5153895"/>
                <a:chOff x="1214438" y="1578260"/>
                <a:chExt cx="7940239" cy="5153895"/>
              </a:xfrm>
            </p:grpSpPr>
            <p:grpSp>
              <p:nvGrpSpPr>
                <p:cNvPr id="70" name="Group 69">
                  <a:extLst>
                    <a:ext uri="{FF2B5EF4-FFF2-40B4-BE49-F238E27FC236}">
                      <a16:creationId xmlns:a16="http://schemas.microsoft.com/office/drawing/2014/main" id="{C7C3EEF4-8669-3940-9072-C80D231D3D97}"/>
                    </a:ext>
                  </a:extLst>
                </p:cNvPr>
                <p:cNvGrpSpPr/>
                <p:nvPr/>
              </p:nvGrpSpPr>
              <p:grpSpPr>
                <a:xfrm>
                  <a:off x="1214438" y="1578260"/>
                  <a:ext cx="7266158" cy="4690440"/>
                  <a:chOff x="1619250" y="197681"/>
                  <a:chExt cx="9688211" cy="6253919"/>
                </a:xfrm>
              </p:grpSpPr>
              <p:pic>
                <p:nvPicPr>
                  <p:cNvPr id="79" name="Picture 78">
                    <a:extLst>
                      <a:ext uri="{FF2B5EF4-FFF2-40B4-BE49-F238E27FC236}">
                        <a16:creationId xmlns:a16="http://schemas.microsoft.com/office/drawing/2014/main" id="{59E78576-CF2E-7B47-9F23-E958C6F3432B}"/>
                      </a:ext>
                    </a:extLst>
                  </p:cNvPr>
                  <p:cNvPicPr>
                    <a:picLocks noChangeAspect="1"/>
                  </p:cNvPicPr>
                  <p:nvPr/>
                </p:nvPicPr>
                <p:blipFill>
                  <a:blip r:embed="rId5"/>
                  <a:stretch>
                    <a:fillRect/>
                  </a:stretch>
                </p:blipFill>
                <p:spPr>
                  <a:xfrm>
                    <a:off x="1619250" y="406400"/>
                    <a:ext cx="8953500" cy="6045200"/>
                  </a:xfrm>
                  <a:prstGeom prst="rect">
                    <a:avLst/>
                  </a:prstGeom>
                </p:spPr>
              </p:pic>
              <p:sp>
                <p:nvSpPr>
                  <p:cNvPr id="80" name="TextBox 79">
                    <a:extLst>
                      <a:ext uri="{FF2B5EF4-FFF2-40B4-BE49-F238E27FC236}">
                        <a16:creationId xmlns:a16="http://schemas.microsoft.com/office/drawing/2014/main" id="{458BCDF7-AEA6-AB4F-8018-CB5A1DFB806C}"/>
                      </a:ext>
                    </a:extLst>
                  </p:cNvPr>
                  <p:cNvSpPr txBox="1"/>
                  <p:nvPr/>
                </p:nvSpPr>
                <p:spPr>
                  <a:xfrm>
                    <a:off x="10325516" y="1500812"/>
                    <a:ext cx="376600" cy="430887"/>
                  </a:xfrm>
                  <a:prstGeom prst="rect">
                    <a:avLst/>
                  </a:prstGeom>
                  <a:noFill/>
                </p:spPr>
                <p:txBody>
                  <a:bodyPr wrap="none" rtlCol="0">
                    <a:spAutoFit/>
                  </a:bodyPr>
                  <a:lstStyle/>
                  <a:p>
                    <a:r>
                      <a:rPr lang="en-US" sz="1500" dirty="0"/>
                      <a:t>0</a:t>
                    </a:r>
                  </a:p>
                </p:txBody>
              </p:sp>
              <p:sp>
                <p:nvSpPr>
                  <p:cNvPr id="81" name="TextBox 80">
                    <a:extLst>
                      <a:ext uri="{FF2B5EF4-FFF2-40B4-BE49-F238E27FC236}">
                        <a16:creationId xmlns:a16="http://schemas.microsoft.com/office/drawing/2014/main" id="{D9142C9C-C10E-3B4B-87B4-0D8B87CD63AB}"/>
                      </a:ext>
                    </a:extLst>
                  </p:cNvPr>
                  <p:cNvSpPr txBox="1"/>
                  <p:nvPr/>
                </p:nvSpPr>
                <p:spPr>
                  <a:xfrm>
                    <a:off x="10325516" y="1870144"/>
                    <a:ext cx="571096" cy="430887"/>
                  </a:xfrm>
                  <a:prstGeom prst="rect">
                    <a:avLst/>
                  </a:prstGeom>
                  <a:noFill/>
                </p:spPr>
                <p:txBody>
                  <a:bodyPr wrap="none" rtlCol="0">
                    <a:spAutoFit/>
                  </a:bodyPr>
                  <a:lstStyle/>
                  <a:p>
                    <a:r>
                      <a:rPr lang="en-US" sz="1500" dirty="0"/>
                      <a:t>0.5</a:t>
                    </a:r>
                  </a:p>
                </p:txBody>
              </p:sp>
              <p:sp>
                <p:nvSpPr>
                  <p:cNvPr id="82" name="TextBox 81">
                    <a:extLst>
                      <a:ext uri="{FF2B5EF4-FFF2-40B4-BE49-F238E27FC236}">
                        <a16:creationId xmlns:a16="http://schemas.microsoft.com/office/drawing/2014/main" id="{BF8A4927-ECC4-C24D-8AB9-5AEFD9A07815}"/>
                      </a:ext>
                    </a:extLst>
                  </p:cNvPr>
                  <p:cNvSpPr txBox="1"/>
                  <p:nvPr/>
                </p:nvSpPr>
                <p:spPr>
                  <a:xfrm>
                    <a:off x="10325516" y="2317141"/>
                    <a:ext cx="376600" cy="430887"/>
                  </a:xfrm>
                  <a:prstGeom prst="rect">
                    <a:avLst/>
                  </a:prstGeom>
                  <a:noFill/>
                </p:spPr>
                <p:txBody>
                  <a:bodyPr wrap="none" rtlCol="0">
                    <a:spAutoFit/>
                  </a:bodyPr>
                  <a:lstStyle/>
                  <a:p>
                    <a:r>
                      <a:rPr lang="en-US" sz="1500" dirty="0"/>
                      <a:t>1</a:t>
                    </a:r>
                  </a:p>
                </p:txBody>
              </p:sp>
              <p:sp>
                <p:nvSpPr>
                  <p:cNvPr id="83" name="TextBox 82">
                    <a:extLst>
                      <a:ext uri="{FF2B5EF4-FFF2-40B4-BE49-F238E27FC236}">
                        <a16:creationId xmlns:a16="http://schemas.microsoft.com/office/drawing/2014/main" id="{E32A2B5B-F5BD-9742-8DB8-68102B726B3A}"/>
                      </a:ext>
                    </a:extLst>
                  </p:cNvPr>
                  <p:cNvSpPr txBox="1"/>
                  <p:nvPr/>
                </p:nvSpPr>
                <p:spPr>
                  <a:xfrm>
                    <a:off x="10325516" y="2712880"/>
                    <a:ext cx="571096" cy="430887"/>
                  </a:xfrm>
                  <a:prstGeom prst="rect">
                    <a:avLst/>
                  </a:prstGeom>
                  <a:noFill/>
                </p:spPr>
                <p:txBody>
                  <a:bodyPr wrap="none" rtlCol="0">
                    <a:spAutoFit/>
                  </a:bodyPr>
                  <a:lstStyle/>
                  <a:p>
                    <a:r>
                      <a:rPr lang="en-US" sz="1500" dirty="0"/>
                      <a:t>1.</a:t>
                    </a:r>
                    <a:r>
                      <a:rPr lang="en-US" sz="1500" i="1" dirty="0"/>
                      <a:t>5</a:t>
                    </a:r>
                    <a:endParaRPr lang="en-US" sz="1500" dirty="0"/>
                  </a:p>
                </p:txBody>
              </p:sp>
              <p:sp>
                <p:nvSpPr>
                  <p:cNvPr id="84" name="TextBox 83">
                    <a:extLst>
                      <a:ext uri="{FF2B5EF4-FFF2-40B4-BE49-F238E27FC236}">
                        <a16:creationId xmlns:a16="http://schemas.microsoft.com/office/drawing/2014/main" id="{EBB81DF7-AA80-2F45-98C6-42C3EC015D37}"/>
                      </a:ext>
                    </a:extLst>
                  </p:cNvPr>
                  <p:cNvSpPr txBox="1"/>
                  <p:nvPr/>
                </p:nvSpPr>
                <p:spPr>
                  <a:xfrm>
                    <a:off x="10325516" y="3082212"/>
                    <a:ext cx="376600" cy="430887"/>
                  </a:xfrm>
                  <a:prstGeom prst="rect">
                    <a:avLst/>
                  </a:prstGeom>
                  <a:noFill/>
                </p:spPr>
                <p:txBody>
                  <a:bodyPr wrap="none" rtlCol="0">
                    <a:spAutoFit/>
                  </a:bodyPr>
                  <a:lstStyle/>
                  <a:p>
                    <a:r>
                      <a:rPr lang="en-US" sz="1500" dirty="0"/>
                      <a:t>2</a:t>
                    </a:r>
                  </a:p>
                </p:txBody>
              </p:sp>
              <p:sp>
                <p:nvSpPr>
                  <p:cNvPr id="85" name="TextBox 84">
                    <a:extLst>
                      <a:ext uri="{FF2B5EF4-FFF2-40B4-BE49-F238E27FC236}">
                        <a16:creationId xmlns:a16="http://schemas.microsoft.com/office/drawing/2014/main" id="{C4EC6E68-A6D6-E34A-BE85-6AB1707A8D85}"/>
                      </a:ext>
                    </a:extLst>
                  </p:cNvPr>
                  <p:cNvSpPr txBox="1"/>
                  <p:nvPr/>
                </p:nvSpPr>
                <p:spPr>
                  <a:xfrm>
                    <a:off x="10325516" y="3449697"/>
                    <a:ext cx="571096" cy="430887"/>
                  </a:xfrm>
                  <a:prstGeom prst="rect">
                    <a:avLst/>
                  </a:prstGeom>
                  <a:noFill/>
                </p:spPr>
                <p:txBody>
                  <a:bodyPr wrap="none" rtlCol="0">
                    <a:spAutoFit/>
                  </a:bodyPr>
                  <a:lstStyle/>
                  <a:p>
                    <a:r>
                      <a:rPr lang="en-US" sz="1500" dirty="0"/>
                      <a:t>2.5</a:t>
                    </a:r>
                  </a:p>
                </p:txBody>
              </p:sp>
              <p:sp>
                <p:nvSpPr>
                  <p:cNvPr id="86" name="TextBox 85">
                    <a:extLst>
                      <a:ext uri="{FF2B5EF4-FFF2-40B4-BE49-F238E27FC236}">
                        <a16:creationId xmlns:a16="http://schemas.microsoft.com/office/drawing/2014/main" id="{AA4DBA0C-F4D4-244A-B3D6-56B748B83B7A}"/>
                      </a:ext>
                    </a:extLst>
                  </p:cNvPr>
                  <p:cNvSpPr txBox="1"/>
                  <p:nvPr/>
                </p:nvSpPr>
                <p:spPr>
                  <a:xfrm>
                    <a:off x="10325516" y="3820876"/>
                    <a:ext cx="376600" cy="430887"/>
                  </a:xfrm>
                  <a:prstGeom prst="rect">
                    <a:avLst/>
                  </a:prstGeom>
                  <a:noFill/>
                </p:spPr>
                <p:txBody>
                  <a:bodyPr wrap="none" rtlCol="0">
                    <a:spAutoFit/>
                  </a:bodyPr>
                  <a:lstStyle/>
                  <a:p>
                    <a:r>
                      <a:rPr lang="en-US" sz="1500" dirty="0"/>
                      <a:t>3</a:t>
                    </a:r>
                  </a:p>
                </p:txBody>
              </p:sp>
              <p:sp>
                <p:nvSpPr>
                  <p:cNvPr id="87" name="TextBox 86">
                    <a:extLst>
                      <a:ext uri="{FF2B5EF4-FFF2-40B4-BE49-F238E27FC236}">
                        <a16:creationId xmlns:a16="http://schemas.microsoft.com/office/drawing/2014/main" id="{BBC50EBF-F2D1-4D47-9948-43F70E009C53}"/>
                      </a:ext>
                    </a:extLst>
                  </p:cNvPr>
                  <p:cNvSpPr txBox="1"/>
                  <p:nvPr/>
                </p:nvSpPr>
                <p:spPr>
                  <a:xfrm>
                    <a:off x="10325516" y="4129639"/>
                    <a:ext cx="571096" cy="430887"/>
                  </a:xfrm>
                  <a:prstGeom prst="rect">
                    <a:avLst/>
                  </a:prstGeom>
                  <a:noFill/>
                </p:spPr>
                <p:txBody>
                  <a:bodyPr wrap="none" rtlCol="0">
                    <a:spAutoFit/>
                  </a:bodyPr>
                  <a:lstStyle/>
                  <a:p>
                    <a:r>
                      <a:rPr lang="en-US" sz="1500" dirty="0"/>
                      <a:t>3.5</a:t>
                    </a:r>
                  </a:p>
                </p:txBody>
              </p:sp>
              <p:sp>
                <p:nvSpPr>
                  <p:cNvPr id="88" name="TextBox 87">
                    <a:extLst>
                      <a:ext uri="{FF2B5EF4-FFF2-40B4-BE49-F238E27FC236}">
                        <a16:creationId xmlns:a16="http://schemas.microsoft.com/office/drawing/2014/main" id="{1CDE2EE9-98D4-4C4B-ACE3-2D17341C6012}"/>
                      </a:ext>
                    </a:extLst>
                  </p:cNvPr>
                  <p:cNvSpPr txBox="1"/>
                  <p:nvPr/>
                </p:nvSpPr>
                <p:spPr>
                  <a:xfrm>
                    <a:off x="10325516" y="4407673"/>
                    <a:ext cx="376600" cy="430887"/>
                  </a:xfrm>
                  <a:prstGeom prst="rect">
                    <a:avLst/>
                  </a:prstGeom>
                  <a:noFill/>
                </p:spPr>
                <p:txBody>
                  <a:bodyPr wrap="none" rtlCol="0">
                    <a:spAutoFit/>
                  </a:bodyPr>
                  <a:lstStyle/>
                  <a:p>
                    <a:r>
                      <a:rPr lang="en-US" sz="1500" dirty="0"/>
                      <a:t>4</a:t>
                    </a:r>
                  </a:p>
                </p:txBody>
              </p:sp>
              <p:sp>
                <p:nvSpPr>
                  <p:cNvPr id="89" name="TextBox 88">
                    <a:extLst>
                      <a:ext uri="{FF2B5EF4-FFF2-40B4-BE49-F238E27FC236}">
                        <a16:creationId xmlns:a16="http://schemas.microsoft.com/office/drawing/2014/main" id="{28FAA1B5-C2CC-E948-A24E-60F1B375892E}"/>
                      </a:ext>
                    </a:extLst>
                  </p:cNvPr>
                  <p:cNvSpPr txBox="1"/>
                  <p:nvPr/>
                </p:nvSpPr>
                <p:spPr>
                  <a:xfrm>
                    <a:off x="10325516" y="4624508"/>
                    <a:ext cx="571096" cy="430887"/>
                  </a:xfrm>
                  <a:prstGeom prst="rect">
                    <a:avLst/>
                  </a:prstGeom>
                  <a:noFill/>
                </p:spPr>
                <p:txBody>
                  <a:bodyPr wrap="none" rtlCol="0">
                    <a:spAutoFit/>
                  </a:bodyPr>
                  <a:lstStyle/>
                  <a:p>
                    <a:r>
                      <a:rPr lang="en-US" sz="1500" dirty="0"/>
                      <a:t>4.</a:t>
                    </a:r>
                    <a:r>
                      <a:rPr lang="en-US" sz="1500" i="1" dirty="0"/>
                      <a:t>5</a:t>
                    </a:r>
                    <a:endParaRPr lang="en-US" sz="1500" dirty="0"/>
                  </a:p>
                </p:txBody>
              </p:sp>
              <p:sp>
                <p:nvSpPr>
                  <p:cNvPr id="90" name="TextBox 89">
                    <a:extLst>
                      <a:ext uri="{FF2B5EF4-FFF2-40B4-BE49-F238E27FC236}">
                        <a16:creationId xmlns:a16="http://schemas.microsoft.com/office/drawing/2014/main" id="{04477442-603A-A34B-9F16-94498185C2DC}"/>
                      </a:ext>
                    </a:extLst>
                  </p:cNvPr>
                  <p:cNvSpPr txBox="1"/>
                  <p:nvPr/>
                </p:nvSpPr>
                <p:spPr>
                  <a:xfrm>
                    <a:off x="10325516" y="4884511"/>
                    <a:ext cx="376600" cy="430887"/>
                  </a:xfrm>
                  <a:prstGeom prst="rect">
                    <a:avLst/>
                  </a:prstGeom>
                  <a:noFill/>
                </p:spPr>
                <p:txBody>
                  <a:bodyPr wrap="none" rtlCol="0">
                    <a:spAutoFit/>
                  </a:bodyPr>
                  <a:lstStyle/>
                  <a:p>
                    <a:r>
                      <a:rPr lang="en-US" sz="1500" dirty="0"/>
                      <a:t>5</a:t>
                    </a:r>
                  </a:p>
                </p:txBody>
              </p:sp>
              <p:pic>
                <p:nvPicPr>
                  <p:cNvPr id="91" name="Picture 90">
                    <a:extLst>
                      <a:ext uri="{FF2B5EF4-FFF2-40B4-BE49-F238E27FC236}">
                        <a16:creationId xmlns:a16="http://schemas.microsoft.com/office/drawing/2014/main" id="{18654F6B-4D84-464A-B027-106D8DE62C43}"/>
                      </a:ext>
                    </a:extLst>
                  </p:cNvPr>
                  <p:cNvPicPr>
                    <a:picLocks noChangeAspect="1"/>
                  </p:cNvPicPr>
                  <p:nvPr/>
                </p:nvPicPr>
                <p:blipFill>
                  <a:blip r:embed="rId6"/>
                  <a:stretch>
                    <a:fillRect/>
                  </a:stretch>
                </p:blipFill>
                <p:spPr>
                  <a:xfrm>
                    <a:off x="10174222" y="868887"/>
                    <a:ext cx="797055" cy="631002"/>
                  </a:xfrm>
                  <a:prstGeom prst="rect">
                    <a:avLst/>
                  </a:prstGeom>
                </p:spPr>
              </p:pic>
              <p:pic>
                <p:nvPicPr>
                  <p:cNvPr id="92" name="Picture 91">
                    <a:extLst>
                      <a:ext uri="{FF2B5EF4-FFF2-40B4-BE49-F238E27FC236}">
                        <a16:creationId xmlns:a16="http://schemas.microsoft.com/office/drawing/2014/main" id="{2667D860-1B94-0648-AFC1-8939AE751219}"/>
                      </a:ext>
                    </a:extLst>
                  </p:cNvPr>
                  <p:cNvPicPr>
                    <a:picLocks noChangeAspect="1"/>
                  </p:cNvPicPr>
                  <p:nvPr/>
                </p:nvPicPr>
                <p:blipFill>
                  <a:blip r:embed="rId7"/>
                  <a:stretch>
                    <a:fillRect/>
                  </a:stretch>
                </p:blipFill>
                <p:spPr>
                  <a:xfrm>
                    <a:off x="10383908" y="5716842"/>
                    <a:ext cx="923553" cy="587716"/>
                  </a:xfrm>
                  <a:prstGeom prst="rect">
                    <a:avLst/>
                  </a:prstGeom>
                  <a:solidFill>
                    <a:schemeClr val="bg1"/>
                  </a:solidFill>
                </p:spPr>
              </p:pic>
              <p:sp>
                <p:nvSpPr>
                  <p:cNvPr id="93" name="Rectangle 92">
                    <a:extLst>
                      <a:ext uri="{FF2B5EF4-FFF2-40B4-BE49-F238E27FC236}">
                        <a16:creationId xmlns:a16="http://schemas.microsoft.com/office/drawing/2014/main" id="{A5DB1E90-8DF2-6D49-BD23-1C281C402552}"/>
                      </a:ext>
                    </a:extLst>
                  </p:cNvPr>
                  <p:cNvSpPr/>
                  <p:nvPr/>
                </p:nvSpPr>
                <p:spPr>
                  <a:xfrm>
                    <a:off x="1619250" y="197681"/>
                    <a:ext cx="1067985" cy="492443"/>
                  </a:xfrm>
                  <a:prstGeom prst="rect">
                    <a:avLst/>
                  </a:prstGeom>
                  <a:solidFill>
                    <a:schemeClr val="bg1"/>
                  </a:solidFill>
                </p:spPr>
                <p:txBody>
                  <a:bodyPr wrap="none">
                    <a:spAutoFit/>
                  </a:bodyPr>
                  <a:lstStyle/>
                  <a:p>
                    <a:r>
                      <a:rPr lang="en-US" dirty="0"/>
                      <a:t>T/(</a:t>
                    </a:r>
                    <a:r>
                      <a:rPr lang="en-US" dirty="0">
                        <a:latin typeface="Symbol" pitchFamily="2" charset="2"/>
                      </a:rPr>
                      <a:t>l</a:t>
                    </a:r>
                    <a:r>
                      <a:rPr lang="en-US" dirty="0"/>
                      <a:t> F)</a:t>
                    </a:r>
                  </a:p>
                </p:txBody>
              </p:sp>
            </p:grpSp>
            <p:cxnSp>
              <p:nvCxnSpPr>
                <p:cNvPr id="71" name="Straight Arrow Connector 70">
                  <a:extLst>
                    <a:ext uri="{FF2B5EF4-FFF2-40B4-BE49-F238E27FC236}">
                      <a16:creationId xmlns:a16="http://schemas.microsoft.com/office/drawing/2014/main" id="{F242101D-26DE-FC40-9FC6-D8B707F2C084}"/>
                    </a:ext>
                  </a:extLst>
                </p:cNvPr>
                <p:cNvCxnSpPr>
                  <a:cxnSpLocks/>
                </p:cNvCxnSpPr>
                <p:nvPr/>
              </p:nvCxnSpPr>
              <p:spPr>
                <a:xfrm>
                  <a:off x="7299296" y="2752587"/>
                  <a:ext cx="0" cy="25435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1D195713-3919-C743-967E-D419BBE1DDF1}"/>
                    </a:ext>
                  </a:extLst>
                </p:cNvPr>
                <p:cNvSpPr txBox="1"/>
                <p:nvPr/>
              </p:nvSpPr>
              <p:spPr>
                <a:xfrm>
                  <a:off x="6430779" y="3448804"/>
                  <a:ext cx="762325" cy="369332"/>
                </a:xfrm>
                <a:prstGeom prst="rect">
                  <a:avLst/>
                </a:prstGeom>
                <a:solidFill>
                  <a:schemeClr val="bg1"/>
                </a:solidFill>
              </p:spPr>
              <p:txBody>
                <a:bodyPr wrap="none" rtlCol="0">
                  <a:spAutoFit/>
                </a:bodyPr>
                <a:lstStyle/>
                <a:p>
                  <a:r>
                    <a:rPr lang="en-US" dirty="0"/>
                    <a:t>Depth</a:t>
                  </a:r>
                </a:p>
              </p:txBody>
            </p:sp>
            <p:grpSp>
              <p:nvGrpSpPr>
                <p:cNvPr id="73" name="Group 72">
                  <a:extLst>
                    <a:ext uri="{FF2B5EF4-FFF2-40B4-BE49-F238E27FC236}">
                      <a16:creationId xmlns:a16="http://schemas.microsoft.com/office/drawing/2014/main" id="{8CE03F97-8C1A-7F4F-8ADE-D6D63E1847C0}"/>
                    </a:ext>
                  </a:extLst>
                </p:cNvPr>
                <p:cNvGrpSpPr/>
                <p:nvPr/>
              </p:nvGrpSpPr>
              <p:grpSpPr>
                <a:xfrm>
                  <a:off x="8058778" y="2128459"/>
                  <a:ext cx="1095899" cy="4603696"/>
                  <a:chOff x="8058778" y="2128459"/>
                  <a:chExt cx="1095899" cy="4603696"/>
                </a:xfrm>
              </p:grpSpPr>
              <p:sp>
                <p:nvSpPr>
                  <p:cNvPr id="75" name="TextBox 74">
                    <a:extLst>
                      <a:ext uri="{FF2B5EF4-FFF2-40B4-BE49-F238E27FC236}">
                        <a16:creationId xmlns:a16="http://schemas.microsoft.com/office/drawing/2014/main" id="{D9674096-6B77-9044-B4D3-558D815FA950}"/>
                      </a:ext>
                    </a:extLst>
                  </p:cNvPr>
                  <p:cNvSpPr txBox="1"/>
                  <p:nvPr/>
                </p:nvSpPr>
                <p:spPr>
                  <a:xfrm>
                    <a:off x="8370276" y="2128459"/>
                    <a:ext cx="784401" cy="830997"/>
                  </a:xfrm>
                  <a:prstGeom prst="rect">
                    <a:avLst/>
                  </a:prstGeom>
                  <a:noFill/>
                </p:spPr>
                <p:txBody>
                  <a:bodyPr wrap="square" rtlCol="0">
                    <a:spAutoFit/>
                  </a:bodyPr>
                  <a:lstStyle/>
                  <a:p>
                    <a:pPr algn="ctr"/>
                    <a:r>
                      <a:rPr lang="en-US" sz="1200" dirty="0"/>
                      <a:t>Diffusion depth</a:t>
                    </a:r>
                  </a:p>
                  <a:p>
                    <a:pPr algn="ctr"/>
                    <a:r>
                      <a:rPr lang="en-US" sz="1200" dirty="0"/>
                      <a:t>(≈10 – 100m)</a:t>
                    </a:r>
                  </a:p>
                </p:txBody>
              </p:sp>
              <p:cxnSp>
                <p:nvCxnSpPr>
                  <p:cNvPr id="76" name="Straight Arrow Connector 75">
                    <a:extLst>
                      <a:ext uri="{FF2B5EF4-FFF2-40B4-BE49-F238E27FC236}">
                        <a16:creationId xmlns:a16="http://schemas.microsoft.com/office/drawing/2014/main" id="{BEB4FE96-D00D-9343-B21A-0086F06B3386}"/>
                      </a:ext>
                    </a:extLst>
                  </p:cNvPr>
                  <p:cNvCxnSpPr>
                    <a:cxnSpLocks/>
                  </p:cNvCxnSpPr>
                  <p:nvPr/>
                </p:nvCxnSpPr>
                <p:spPr>
                  <a:xfrm flipH="1" flipV="1">
                    <a:off x="8292408" y="6094842"/>
                    <a:ext cx="155736" cy="2374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0CACBCC8-FC96-0D4B-A362-9DE09DFF28BC}"/>
                      </a:ext>
                    </a:extLst>
                  </p:cNvPr>
                  <p:cNvSpPr txBox="1"/>
                  <p:nvPr/>
                </p:nvSpPr>
                <p:spPr>
                  <a:xfrm>
                    <a:off x="8058778" y="6270490"/>
                    <a:ext cx="914397" cy="461665"/>
                  </a:xfrm>
                  <a:prstGeom prst="rect">
                    <a:avLst/>
                  </a:prstGeom>
                  <a:noFill/>
                </p:spPr>
                <p:txBody>
                  <a:bodyPr wrap="square" rtlCol="0">
                    <a:spAutoFit/>
                  </a:bodyPr>
                  <a:lstStyle/>
                  <a:p>
                    <a:pPr algn="ctr"/>
                    <a:r>
                      <a:rPr lang="en-US" sz="1200" dirty="0"/>
                      <a:t>Relaxation time</a:t>
                    </a:r>
                  </a:p>
                </p:txBody>
              </p:sp>
              <p:cxnSp>
                <p:nvCxnSpPr>
                  <p:cNvPr id="78" name="Straight Arrow Connector 77">
                    <a:extLst>
                      <a:ext uri="{FF2B5EF4-FFF2-40B4-BE49-F238E27FC236}">
                        <a16:creationId xmlns:a16="http://schemas.microsoft.com/office/drawing/2014/main" id="{339A8F26-AF39-FD47-8B9F-F87E18AA0C4D}"/>
                      </a:ext>
                    </a:extLst>
                  </p:cNvPr>
                  <p:cNvCxnSpPr>
                    <a:cxnSpLocks/>
                  </p:cNvCxnSpPr>
                  <p:nvPr/>
                </p:nvCxnSpPr>
                <p:spPr>
                  <a:xfrm flipH="1" flipV="1">
                    <a:off x="8324860" y="2479757"/>
                    <a:ext cx="197816" cy="2166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77752122-04E6-9948-B020-BD7A522097A1}"/>
                    </a:ext>
                  </a:extLst>
                </p:cNvPr>
                <p:cNvSpPr txBox="1"/>
                <p:nvPr/>
              </p:nvSpPr>
              <p:spPr>
                <a:xfrm>
                  <a:off x="4818183" y="2684587"/>
                  <a:ext cx="866263" cy="369332"/>
                </a:xfrm>
                <a:prstGeom prst="rect">
                  <a:avLst/>
                </a:prstGeom>
                <a:solidFill>
                  <a:schemeClr val="bg1"/>
                </a:solidFill>
              </p:spPr>
              <p:txBody>
                <a:bodyPr wrap="none" rtlCol="0">
                  <a:spAutoFit/>
                </a:bodyPr>
                <a:lstStyle/>
                <a:p>
                  <a:r>
                    <a:rPr lang="en-US" dirty="0">
                      <a:solidFill>
                        <a:srgbClr val="FF0000"/>
                      </a:solidFill>
                    </a:rPr>
                    <a:t>surface</a:t>
                  </a:r>
                </a:p>
              </p:txBody>
            </p:sp>
          </p:grpSp>
        </p:grpSp>
        <p:sp>
          <p:nvSpPr>
            <p:cNvPr id="57" name="TextBox 56">
              <a:extLst>
                <a:ext uri="{FF2B5EF4-FFF2-40B4-BE49-F238E27FC236}">
                  <a16:creationId xmlns:a16="http://schemas.microsoft.com/office/drawing/2014/main" id="{AB15A500-F368-8E4F-BF3D-ADE3AEE705F5}"/>
                </a:ext>
              </a:extLst>
            </p:cNvPr>
            <p:cNvSpPr txBox="1"/>
            <p:nvPr/>
          </p:nvSpPr>
          <p:spPr>
            <a:xfrm>
              <a:off x="4853354" y="998044"/>
              <a:ext cx="2146357" cy="369332"/>
            </a:xfrm>
            <a:prstGeom prst="rect">
              <a:avLst/>
            </a:prstGeom>
            <a:noFill/>
          </p:spPr>
          <p:txBody>
            <a:bodyPr wrap="none" rtlCol="0">
              <a:spAutoFit/>
            </a:bodyPr>
            <a:lstStyle/>
            <a:p>
              <a:r>
                <a:rPr lang="en-US" dirty="0">
                  <a:solidFill>
                    <a:srgbClr val="FF0000"/>
                  </a:solidFill>
                </a:rPr>
                <a:t>…into the subsurface</a:t>
              </a:r>
            </a:p>
          </p:txBody>
        </p:sp>
      </p:grpSp>
      <p:pic>
        <p:nvPicPr>
          <p:cNvPr id="3" name="Audio 2">
            <a:hlinkClick r:id="" action="ppaction://media"/>
            <a:extLst>
              <a:ext uri="{FF2B5EF4-FFF2-40B4-BE49-F238E27FC236}">
                <a16:creationId xmlns:a16="http://schemas.microsoft.com/office/drawing/2014/main" id="{1A8BB942-0A59-F640-A36C-EB4B0899A4C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568232518"/>
      </p:ext>
    </p:extLst>
  </p:cSld>
  <p:clrMapOvr>
    <a:masterClrMapping/>
  </p:clrMapOvr>
  <mc:AlternateContent xmlns:mc="http://schemas.openxmlformats.org/markup-compatibility/2006">
    <mc:Choice xmlns:p14="http://schemas.microsoft.com/office/powerpoint/2010/main" Requires="p14">
      <p:transition spd="slow" p14:dur="2000" advTm="101235"/>
    </mc:Choice>
    <mc:Fallback>
      <p:transition spd="slow" advTm="101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94"/>
                                        </p:tgtEl>
                                        <p:attrNameLst>
                                          <p:attrName>style.visibility</p:attrName>
                                        </p:attrNameLst>
                                      </p:cBhvr>
                                      <p:to>
                                        <p:strVal val="visible"/>
                                      </p:to>
                                    </p:set>
                                    <p:anim calcmode="lin" valueType="num">
                                      <p:cBhvr additive="base">
                                        <p:cTn id="11" dur="500" fill="hold"/>
                                        <p:tgtEl>
                                          <p:spTgt spid="94"/>
                                        </p:tgtEl>
                                        <p:attrNameLst>
                                          <p:attrName>ppt_x</p:attrName>
                                        </p:attrNameLst>
                                      </p:cBhvr>
                                      <p:tavLst>
                                        <p:tav tm="0">
                                          <p:val>
                                            <p:strVal val="#ppt_x"/>
                                          </p:val>
                                        </p:tav>
                                        <p:tav tm="100000">
                                          <p:val>
                                            <p:strVal val="#ppt_x"/>
                                          </p:val>
                                        </p:tav>
                                      </p:tavLst>
                                    </p:anim>
                                    <p:anim calcmode="lin" valueType="num">
                                      <p:cBhvr additive="base">
                                        <p:cTn id="12"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 calcmode="lin" valueType="num">
                                      <p:cBhvr additive="base">
                                        <p:cTn id="17" dur="500" fill="hold"/>
                                        <p:tgtEl>
                                          <p:spTgt spid="65"/>
                                        </p:tgtEl>
                                        <p:attrNameLst>
                                          <p:attrName>ppt_x</p:attrName>
                                        </p:attrNameLst>
                                      </p:cBhvr>
                                      <p:tavLst>
                                        <p:tav tm="0">
                                          <p:val>
                                            <p:strVal val="#ppt_x"/>
                                          </p:val>
                                        </p:tav>
                                        <p:tav tm="100000">
                                          <p:val>
                                            <p:strVal val="#ppt_x"/>
                                          </p:val>
                                        </p:tav>
                                      </p:tavLst>
                                    </p:anim>
                                    <p:anim calcmode="lin" valueType="num">
                                      <p:cBhvr additive="base">
                                        <p:cTn id="1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additive="base">
                                        <p:cTn id="23" dur="500" fill="hold"/>
                                        <p:tgtEl>
                                          <p:spTgt spid="66"/>
                                        </p:tgtEl>
                                        <p:attrNameLst>
                                          <p:attrName>ppt_x</p:attrName>
                                        </p:attrNameLst>
                                      </p:cBhvr>
                                      <p:tavLst>
                                        <p:tav tm="0">
                                          <p:val>
                                            <p:strVal val="#ppt_x"/>
                                          </p:val>
                                        </p:tav>
                                        <p:tav tm="100000">
                                          <p:val>
                                            <p:strVal val="#ppt_x"/>
                                          </p:val>
                                        </p:tav>
                                      </p:tavLst>
                                    </p:anim>
                                    <p:anim calcmode="lin" valueType="num">
                                      <p:cBhvr additive="base">
                                        <p:cTn id="2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5DC79-BA22-B249-B302-8112180B2EEB}"/>
              </a:ext>
            </a:extLst>
          </p:cNvPr>
          <p:cNvSpPr>
            <a:spLocks noGrp="1"/>
          </p:cNvSpPr>
          <p:nvPr>
            <p:ph type="title"/>
          </p:nvPr>
        </p:nvSpPr>
        <p:spPr>
          <a:xfrm>
            <a:off x="312129" y="99572"/>
            <a:ext cx="8593564" cy="1325563"/>
          </a:xfrm>
          <a:ln>
            <a:solidFill>
              <a:srgbClr val="FF0000"/>
            </a:solidFill>
          </a:ln>
        </p:spPr>
        <p:txBody>
          <a:bodyPr/>
          <a:lstStyle/>
          <a:p>
            <a:pPr algn="ctr"/>
            <a:r>
              <a:rPr lang="en-US" dirty="0">
                <a:solidFill>
                  <a:srgbClr val="FF0000"/>
                </a:solidFill>
              </a:rPr>
              <a:t>The Fractional Heat Equation (FHE),</a:t>
            </a:r>
            <a:br>
              <a:rPr lang="en-US" dirty="0">
                <a:solidFill>
                  <a:srgbClr val="FF0000"/>
                </a:solidFill>
              </a:rPr>
            </a:br>
            <a:r>
              <a:rPr lang="en-US" dirty="0">
                <a:solidFill>
                  <a:srgbClr val="FF0000"/>
                </a:solidFill>
              </a:rPr>
              <a:t>Fractional EBE (FEBE)</a:t>
            </a:r>
          </a:p>
        </p:txBody>
      </p:sp>
      <p:sp>
        <p:nvSpPr>
          <p:cNvPr id="4" name="Rectangle 2">
            <a:extLst>
              <a:ext uri="{FF2B5EF4-FFF2-40B4-BE49-F238E27FC236}">
                <a16:creationId xmlns:a16="http://schemas.microsoft.com/office/drawing/2014/main" id="{C5F38A0F-4A2E-B247-9DD8-551AE9C7FB09}"/>
              </a:ext>
            </a:extLst>
          </p:cNvPr>
          <p:cNvSpPr>
            <a:spLocks noChangeArrowheads="1"/>
          </p:cNvSpPr>
          <p:nvPr/>
        </p:nvSpPr>
        <p:spPr bwMode="auto">
          <a:xfrm>
            <a:off x="628650" y="138588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39B3F03B-EE4B-9546-8849-B10158678FE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E9D174E2-21DC-824D-AC85-F48B04107F58}"/>
              </a:ext>
            </a:extLst>
          </p:cNvPr>
          <p:cNvGraphicFramePr>
            <a:graphicFrameLocks noChangeAspect="1"/>
          </p:cNvGraphicFramePr>
          <p:nvPr>
            <p:extLst>
              <p:ext uri="{D42A27DB-BD31-4B8C-83A1-F6EECF244321}">
                <p14:modId xmlns:p14="http://schemas.microsoft.com/office/powerpoint/2010/main" val="1884254331"/>
              </p:ext>
            </p:extLst>
          </p:nvPr>
        </p:nvGraphicFramePr>
        <p:xfrm>
          <a:off x="1228602" y="1952293"/>
          <a:ext cx="1684406" cy="598900"/>
        </p:xfrm>
        <a:graphic>
          <a:graphicData uri="http://schemas.openxmlformats.org/presentationml/2006/ole">
            <mc:AlternateContent xmlns:mc="http://schemas.openxmlformats.org/markup-compatibility/2006">
              <mc:Choice xmlns:v="urn:schemas-microsoft-com:vml" Requires="v">
                <p:oleObj spid="_x0000_s22790" r:id="rId6" imgW="1130300" imgH="419100" progId="Equation.DSMT4">
                  <p:embed/>
                </p:oleObj>
              </mc:Choice>
              <mc:Fallback>
                <p:oleObj r:id="rId6" imgW="1130300" imgH="419100" progId="Equation.DSMT4">
                  <p:embed/>
                  <p:pic>
                    <p:nvPicPr>
                      <p:cNvPr id="7" name="Object 6">
                        <a:extLst>
                          <a:ext uri="{FF2B5EF4-FFF2-40B4-BE49-F238E27FC236}">
                            <a16:creationId xmlns:a16="http://schemas.microsoft.com/office/drawing/2014/main" id="{E9D174E2-21DC-824D-AC85-F48B04107F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8602" y="1952293"/>
                        <a:ext cx="1684406" cy="598900"/>
                      </a:xfrm>
                      <a:prstGeom prst="rect">
                        <a:avLst/>
                      </a:prstGeom>
                      <a:noFill/>
                    </p:spPr>
                  </p:pic>
                </p:oleObj>
              </mc:Fallback>
            </mc:AlternateContent>
          </a:graphicData>
        </a:graphic>
      </p:graphicFrame>
      <p:sp>
        <p:nvSpPr>
          <p:cNvPr id="8" name="Rectangle 6">
            <a:extLst>
              <a:ext uri="{FF2B5EF4-FFF2-40B4-BE49-F238E27FC236}">
                <a16:creationId xmlns:a16="http://schemas.microsoft.com/office/drawing/2014/main" id="{97B45035-6407-A246-B327-BF90B18D1835}"/>
              </a:ext>
            </a:extLst>
          </p:cNvPr>
          <p:cNvSpPr>
            <a:spLocks noChangeArrowheads="1"/>
          </p:cNvSpPr>
          <p:nvPr/>
        </p:nvSpPr>
        <p:spPr bwMode="auto">
          <a:xfrm>
            <a:off x="897007" y="309642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TextBox 12">
            <a:extLst>
              <a:ext uri="{FF2B5EF4-FFF2-40B4-BE49-F238E27FC236}">
                <a16:creationId xmlns:a16="http://schemas.microsoft.com/office/drawing/2014/main" id="{271F84D9-62EB-594A-9738-7716AF87F635}"/>
              </a:ext>
            </a:extLst>
          </p:cNvPr>
          <p:cNvSpPr txBox="1"/>
          <p:nvPr/>
        </p:nvSpPr>
        <p:spPr>
          <a:xfrm>
            <a:off x="341717" y="1573643"/>
            <a:ext cx="3895618" cy="369332"/>
          </a:xfrm>
          <a:prstGeom prst="rect">
            <a:avLst/>
          </a:prstGeom>
          <a:noFill/>
        </p:spPr>
        <p:txBody>
          <a:bodyPr wrap="none" rtlCol="0">
            <a:spAutoFit/>
          </a:bodyPr>
          <a:lstStyle/>
          <a:p>
            <a:r>
              <a:rPr lang="en-US" dirty="0">
                <a:solidFill>
                  <a:srgbClr val="FF0000"/>
                </a:solidFill>
              </a:rPr>
              <a:t>Change the order of the time derivative</a:t>
            </a:r>
          </a:p>
        </p:txBody>
      </p:sp>
      <p:sp>
        <p:nvSpPr>
          <p:cNvPr id="23" name="Rectangle 4">
            <a:extLst>
              <a:ext uri="{FF2B5EF4-FFF2-40B4-BE49-F238E27FC236}">
                <a16:creationId xmlns:a16="http://schemas.microsoft.com/office/drawing/2014/main" id="{4176095F-FF16-FD47-9DA2-1A2B30FE7686}"/>
              </a:ext>
            </a:extLst>
          </p:cNvPr>
          <p:cNvSpPr>
            <a:spLocks noChangeArrowheads="1"/>
          </p:cNvSpPr>
          <p:nvPr/>
        </p:nvSpPr>
        <p:spPr bwMode="auto">
          <a:xfrm>
            <a:off x="7379897" y="1205537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6">
            <a:extLst>
              <a:ext uri="{FF2B5EF4-FFF2-40B4-BE49-F238E27FC236}">
                <a16:creationId xmlns:a16="http://schemas.microsoft.com/office/drawing/2014/main" id="{84FE07B7-B21D-434D-A462-DE83ED6CD44F}"/>
              </a:ext>
            </a:extLst>
          </p:cNvPr>
          <p:cNvSpPr>
            <a:spLocks noChangeArrowheads="1"/>
          </p:cNvSpPr>
          <p:nvPr/>
        </p:nvSpPr>
        <p:spPr bwMode="auto">
          <a:xfrm>
            <a:off x="7308473" y="576941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3" name="TextBox 32">
            <a:extLst>
              <a:ext uri="{FF2B5EF4-FFF2-40B4-BE49-F238E27FC236}">
                <a16:creationId xmlns:a16="http://schemas.microsoft.com/office/drawing/2014/main" id="{1C4CA6F6-3037-DC4B-BD1C-228ACCF5797F}"/>
              </a:ext>
            </a:extLst>
          </p:cNvPr>
          <p:cNvSpPr txBox="1"/>
          <p:nvPr/>
        </p:nvSpPr>
        <p:spPr>
          <a:xfrm>
            <a:off x="4039438" y="2165202"/>
            <a:ext cx="3730701" cy="276999"/>
          </a:xfrm>
          <a:prstGeom prst="rect">
            <a:avLst/>
          </a:prstGeom>
          <a:noFill/>
        </p:spPr>
        <p:txBody>
          <a:bodyPr wrap="none" rtlCol="0">
            <a:spAutoFit/>
          </a:bodyPr>
          <a:lstStyle/>
          <a:p>
            <a:r>
              <a:rPr lang="en-US" sz="1200" dirty="0">
                <a:solidFill>
                  <a:srgbClr val="7030A0"/>
                </a:solidFill>
              </a:rPr>
              <a:t>(Implies storage in subsurface </a:t>
            </a:r>
            <a:r>
              <a:rPr lang="en-US" sz="1200" i="1" dirty="0">
                <a:solidFill>
                  <a:srgbClr val="7030A0"/>
                </a:solidFill>
              </a:rPr>
              <a:t>and </a:t>
            </a:r>
            <a:r>
              <a:rPr lang="en-US" sz="1200" dirty="0">
                <a:solidFill>
                  <a:srgbClr val="7030A0"/>
                </a:solidFill>
              </a:rPr>
              <a:t>in volume elements)</a:t>
            </a:r>
          </a:p>
        </p:txBody>
      </p:sp>
      <p:grpSp>
        <p:nvGrpSpPr>
          <p:cNvPr id="46" name="Group 45">
            <a:extLst>
              <a:ext uri="{FF2B5EF4-FFF2-40B4-BE49-F238E27FC236}">
                <a16:creationId xmlns:a16="http://schemas.microsoft.com/office/drawing/2014/main" id="{3B7F2823-7C2D-C94A-8989-7B085D6662E6}"/>
              </a:ext>
            </a:extLst>
          </p:cNvPr>
          <p:cNvGrpSpPr/>
          <p:nvPr/>
        </p:nvGrpSpPr>
        <p:grpSpPr>
          <a:xfrm>
            <a:off x="341717" y="2560511"/>
            <a:ext cx="8681206" cy="949452"/>
            <a:chOff x="341717" y="2560511"/>
            <a:chExt cx="8681206" cy="949452"/>
          </a:xfrm>
        </p:grpSpPr>
        <p:grpSp>
          <p:nvGrpSpPr>
            <p:cNvPr id="44" name="Group 43">
              <a:extLst>
                <a:ext uri="{FF2B5EF4-FFF2-40B4-BE49-F238E27FC236}">
                  <a16:creationId xmlns:a16="http://schemas.microsoft.com/office/drawing/2014/main" id="{35B2690B-F122-7843-83FF-3F170D60C5AC}"/>
                </a:ext>
              </a:extLst>
            </p:cNvPr>
            <p:cNvGrpSpPr/>
            <p:nvPr/>
          </p:nvGrpSpPr>
          <p:grpSpPr>
            <a:xfrm>
              <a:off x="341717" y="2560511"/>
              <a:ext cx="8681206" cy="949452"/>
              <a:chOff x="341717" y="2560511"/>
              <a:chExt cx="8681206" cy="949452"/>
            </a:xfrm>
          </p:grpSpPr>
          <p:graphicFrame>
            <p:nvGraphicFramePr>
              <p:cNvPr id="9" name="Object 8">
                <a:extLst>
                  <a:ext uri="{FF2B5EF4-FFF2-40B4-BE49-F238E27FC236}">
                    <a16:creationId xmlns:a16="http://schemas.microsoft.com/office/drawing/2014/main" id="{A6D758CD-61EC-FC45-A793-DA838FE9DF8F}"/>
                  </a:ext>
                </a:extLst>
              </p:cNvPr>
              <p:cNvGraphicFramePr>
                <a:graphicFrameLocks noChangeAspect="1"/>
              </p:cNvGraphicFramePr>
              <p:nvPr>
                <p:extLst>
                  <p:ext uri="{D42A27DB-BD31-4B8C-83A1-F6EECF244321}">
                    <p14:modId xmlns:p14="http://schemas.microsoft.com/office/powerpoint/2010/main" val="3160385564"/>
                  </p:ext>
                </p:extLst>
              </p:nvPr>
            </p:nvGraphicFramePr>
            <p:xfrm>
              <a:off x="1277938" y="2844800"/>
              <a:ext cx="3460750" cy="665163"/>
            </p:xfrm>
            <a:graphic>
              <a:graphicData uri="http://schemas.openxmlformats.org/presentationml/2006/ole">
                <mc:AlternateContent xmlns:mc="http://schemas.openxmlformats.org/markup-compatibility/2006">
                  <mc:Choice xmlns:v="urn:schemas-microsoft-com:vml" Requires="v">
                    <p:oleObj spid="_x0000_s22791" r:id="rId8" imgW="2222500" imgH="444500" progId="Equation.DSMT4">
                      <p:embed/>
                    </p:oleObj>
                  </mc:Choice>
                  <mc:Fallback>
                    <p:oleObj r:id="rId8" imgW="2222500" imgH="444500" progId="Equation.DSMT4">
                      <p:embed/>
                      <p:pic>
                        <p:nvPicPr>
                          <p:cNvPr id="9" name="Object 8">
                            <a:extLst>
                              <a:ext uri="{FF2B5EF4-FFF2-40B4-BE49-F238E27FC236}">
                                <a16:creationId xmlns:a16="http://schemas.microsoft.com/office/drawing/2014/main" id="{A6D758CD-61EC-FC45-A793-DA838FE9DF8F}"/>
                              </a:ext>
                            </a:extLst>
                          </p:cNvPr>
                          <p:cNvPicPr>
                            <a:picLocks noChangeAspect="1" noChangeArrowheads="1"/>
                          </p:cNvPicPr>
                          <p:nvPr/>
                        </p:nvPicPr>
                        <p:blipFill>
                          <a:blip r:embed="rId9"/>
                          <a:srcRect/>
                          <a:stretch>
                            <a:fillRect/>
                          </a:stretch>
                        </p:blipFill>
                        <p:spPr bwMode="auto">
                          <a:xfrm>
                            <a:off x="1277938" y="2844800"/>
                            <a:ext cx="3460750" cy="665163"/>
                          </a:xfrm>
                          <a:prstGeom prst="rect">
                            <a:avLst/>
                          </a:prstGeom>
                          <a:noFill/>
                        </p:spPr>
                      </p:pic>
                    </p:oleObj>
                  </mc:Fallback>
                </mc:AlternateContent>
              </a:graphicData>
            </a:graphic>
          </p:graphicFrame>
          <p:sp>
            <p:nvSpPr>
              <p:cNvPr id="10" name="TextBox 9">
                <a:extLst>
                  <a:ext uri="{FF2B5EF4-FFF2-40B4-BE49-F238E27FC236}">
                    <a16:creationId xmlns:a16="http://schemas.microsoft.com/office/drawing/2014/main" id="{0471FAA4-F089-724F-B998-E84F4BB60BE4}"/>
                  </a:ext>
                </a:extLst>
              </p:cNvPr>
              <p:cNvSpPr txBox="1"/>
              <p:nvPr/>
            </p:nvSpPr>
            <p:spPr>
              <a:xfrm>
                <a:off x="5269716" y="2993128"/>
                <a:ext cx="3753207" cy="369332"/>
              </a:xfrm>
              <a:prstGeom prst="rect">
                <a:avLst/>
              </a:prstGeom>
              <a:noFill/>
            </p:spPr>
            <p:txBody>
              <a:bodyPr wrap="none" rtlCol="0">
                <a:spAutoFit/>
              </a:bodyPr>
              <a:lstStyle/>
              <a:p>
                <a:r>
                  <a:rPr lang="en-US" dirty="0"/>
                  <a:t>(H = 1/2 is the classical heat equation)</a:t>
                </a:r>
              </a:p>
            </p:txBody>
          </p:sp>
          <p:cxnSp>
            <p:nvCxnSpPr>
              <p:cNvPr id="11" name="Straight Arrow Connector 10">
                <a:extLst>
                  <a:ext uri="{FF2B5EF4-FFF2-40B4-BE49-F238E27FC236}">
                    <a16:creationId xmlns:a16="http://schemas.microsoft.com/office/drawing/2014/main" id="{2DF5C957-CAB9-8D4B-8282-E6FB4E34B61E}"/>
                  </a:ext>
                </a:extLst>
              </p:cNvPr>
              <p:cNvCxnSpPr>
                <a:cxnSpLocks/>
              </p:cNvCxnSpPr>
              <p:nvPr/>
            </p:nvCxnSpPr>
            <p:spPr>
              <a:xfrm>
                <a:off x="1959430" y="2560511"/>
                <a:ext cx="1" cy="3416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AAE80BE-38AF-E644-AB4C-9F0CF616EC64}"/>
                  </a:ext>
                </a:extLst>
              </p:cNvPr>
              <p:cNvSpPr/>
              <p:nvPr/>
            </p:nvSpPr>
            <p:spPr>
              <a:xfrm>
                <a:off x="341717" y="2992593"/>
                <a:ext cx="546945" cy="369332"/>
              </a:xfrm>
              <a:prstGeom prst="rect">
                <a:avLst/>
              </a:prstGeom>
            </p:spPr>
            <p:txBody>
              <a:bodyPr wrap="none">
                <a:spAutoFit/>
              </a:bodyPr>
              <a:lstStyle/>
              <a:p>
                <a:r>
                  <a:rPr lang="en-US" dirty="0">
                    <a:solidFill>
                      <a:srgbClr val="FF0000"/>
                    </a:solidFill>
                  </a:rPr>
                  <a:t>FHE</a:t>
                </a:r>
                <a:endParaRPr lang="en-US" dirty="0"/>
              </a:p>
            </p:txBody>
          </p:sp>
        </p:grpSp>
        <p:sp>
          <p:nvSpPr>
            <p:cNvPr id="35" name="Rectangle 34">
              <a:extLst>
                <a:ext uri="{FF2B5EF4-FFF2-40B4-BE49-F238E27FC236}">
                  <a16:creationId xmlns:a16="http://schemas.microsoft.com/office/drawing/2014/main" id="{FDAEF5E7-2495-2A47-91F6-DD6C1B7A1E1C}"/>
                </a:ext>
              </a:extLst>
            </p:cNvPr>
            <p:cNvSpPr/>
            <p:nvPr/>
          </p:nvSpPr>
          <p:spPr>
            <a:xfrm>
              <a:off x="1125416" y="2894439"/>
              <a:ext cx="3700034" cy="5960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Audio 2">
            <a:hlinkClick r:id="" action="ppaction://media"/>
            <a:extLst>
              <a:ext uri="{FF2B5EF4-FFF2-40B4-BE49-F238E27FC236}">
                <a16:creationId xmlns:a16="http://schemas.microsoft.com/office/drawing/2014/main" id="{FE9D497E-AF39-7F45-80DB-05041FD5BE3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115300" y="5829300"/>
            <a:ext cx="812800" cy="812800"/>
          </a:xfrm>
          <a:prstGeom prst="rect">
            <a:avLst/>
          </a:prstGeom>
        </p:spPr>
      </p:pic>
      <p:grpSp>
        <p:nvGrpSpPr>
          <p:cNvPr id="15" name="Group 14">
            <a:extLst>
              <a:ext uri="{FF2B5EF4-FFF2-40B4-BE49-F238E27FC236}">
                <a16:creationId xmlns:a16="http://schemas.microsoft.com/office/drawing/2014/main" id="{7DE07B02-F98A-864E-9672-4E3BA0760ED5}"/>
              </a:ext>
            </a:extLst>
          </p:cNvPr>
          <p:cNvGrpSpPr/>
          <p:nvPr/>
        </p:nvGrpSpPr>
        <p:grpSpPr>
          <a:xfrm>
            <a:off x="20516" y="3721556"/>
            <a:ext cx="5007097" cy="3138790"/>
            <a:chOff x="20516" y="3721556"/>
            <a:chExt cx="5007097" cy="3138790"/>
          </a:xfrm>
        </p:grpSpPr>
        <p:grpSp>
          <p:nvGrpSpPr>
            <p:cNvPr id="45" name="Group 44">
              <a:extLst>
                <a:ext uri="{FF2B5EF4-FFF2-40B4-BE49-F238E27FC236}">
                  <a16:creationId xmlns:a16="http://schemas.microsoft.com/office/drawing/2014/main" id="{4CA097C2-1ADE-C443-8C30-B18B37289B2A}"/>
                </a:ext>
              </a:extLst>
            </p:cNvPr>
            <p:cNvGrpSpPr/>
            <p:nvPr/>
          </p:nvGrpSpPr>
          <p:grpSpPr>
            <a:xfrm>
              <a:off x="57526" y="3721556"/>
              <a:ext cx="4970087" cy="2200075"/>
              <a:chOff x="57526" y="3721556"/>
              <a:chExt cx="4970087" cy="2200075"/>
            </a:xfrm>
          </p:grpSpPr>
          <p:sp>
            <p:nvSpPr>
              <p:cNvPr id="16" name="TextBox 15">
                <a:extLst>
                  <a:ext uri="{FF2B5EF4-FFF2-40B4-BE49-F238E27FC236}">
                    <a16:creationId xmlns:a16="http://schemas.microsoft.com/office/drawing/2014/main" id="{B4B41360-A2CC-CC40-B456-74DE987A67FF}"/>
                  </a:ext>
                </a:extLst>
              </p:cNvPr>
              <p:cNvSpPr txBox="1"/>
              <p:nvPr/>
            </p:nvSpPr>
            <p:spPr>
              <a:xfrm>
                <a:off x="367117" y="4786452"/>
                <a:ext cx="4162806" cy="369332"/>
              </a:xfrm>
              <a:prstGeom prst="rect">
                <a:avLst/>
              </a:prstGeom>
              <a:noFill/>
            </p:spPr>
            <p:txBody>
              <a:bodyPr wrap="none" rtlCol="0">
                <a:spAutoFit/>
              </a:bodyPr>
              <a:lstStyle/>
              <a:p>
                <a:r>
                  <a:rPr lang="en-US" dirty="0">
                    <a:solidFill>
                      <a:srgbClr val="FF0000"/>
                    </a:solidFill>
                  </a:rPr>
                  <a:t>FEBE for the surface temperature T</a:t>
                </a:r>
                <a:r>
                  <a:rPr lang="en-US" baseline="-25000" dirty="0">
                    <a:solidFill>
                      <a:srgbClr val="FF0000"/>
                    </a:solidFill>
                  </a:rPr>
                  <a:t>s</a:t>
                </a:r>
                <a:r>
                  <a:rPr lang="en-US" dirty="0">
                    <a:solidFill>
                      <a:srgbClr val="FF0000"/>
                    </a:solidFill>
                  </a:rPr>
                  <a:t>(</a:t>
                </a:r>
                <a:r>
                  <a:rPr lang="en-US" dirty="0" err="1">
                    <a:solidFill>
                      <a:srgbClr val="FF0000"/>
                    </a:solidFill>
                  </a:rPr>
                  <a:t>t,x,y</a:t>
                </a:r>
                <a:r>
                  <a:rPr lang="en-US" dirty="0">
                    <a:solidFill>
                      <a:srgbClr val="FF0000"/>
                    </a:solidFill>
                  </a:rPr>
                  <a:t>) :</a:t>
                </a:r>
              </a:p>
            </p:txBody>
          </p:sp>
          <p:grpSp>
            <p:nvGrpSpPr>
              <p:cNvPr id="39" name="Group 38">
                <a:extLst>
                  <a:ext uri="{FF2B5EF4-FFF2-40B4-BE49-F238E27FC236}">
                    <a16:creationId xmlns:a16="http://schemas.microsoft.com/office/drawing/2014/main" id="{F0B3D117-1311-7047-8B7F-C62F1E656E2B}"/>
                  </a:ext>
                </a:extLst>
              </p:cNvPr>
              <p:cNvGrpSpPr/>
              <p:nvPr/>
            </p:nvGrpSpPr>
            <p:grpSpPr>
              <a:xfrm>
                <a:off x="57526" y="5221726"/>
                <a:ext cx="4970087" cy="699905"/>
                <a:chOff x="230039" y="4153359"/>
                <a:chExt cx="4970087" cy="699905"/>
              </a:xfrm>
            </p:grpSpPr>
            <p:graphicFrame>
              <p:nvGraphicFramePr>
                <p:cNvPr id="19" name="Object 18">
                  <a:extLst>
                    <a:ext uri="{FF2B5EF4-FFF2-40B4-BE49-F238E27FC236}">
                      <a16:creationId xmlns:a16="http://schemas.microsoft.com/office/drawing/2014/main" id="{33E24D67-C5CC-0648-BDA7-0BB288911052}"/>
                    </a:ext>
                  </a:extLst>
                </p:cNvPr>
                <p:cNvGraphicFramePr>
                  <a:graphicFrameLocks noChangeAspect="1"/>
                </p:cNvGraphicFramePr>
                <p:nvPr>
                  <p:extLst>
                    <p:ext uri="{D42A27DB-BD31-4B8C-83A1-F6EECF244321}">
                      <p14:modId xmlns:p14="http://schemas.microsoft.com/office/powerpoint/2010/main" val="3847861643"/>
                    </p:ext>
                  </p:extLst>
                </p:nvPr>
              </p:nvGraphicFramePr>
              <p:xfrm>
                <a:off x="232765" y="4209236"/>
                <a:ext cx="4967361" cy="480260"/>
              </p:xfrm>
              <a:graphic>
                <a:graphicData uri="http://schemas.openxmlformats.org/presentationml/2006/ole">
                  <mc:AlternateContent xmlns:mc="http://schemas.openxmlformats.org/markup-compatibility/2006">
                    <mc:Choice xmlns:v="urn:schemas-microsoft-com:vml" Requires="v">
                      <p:oleObj spid="_x0000_s22792" r:id="rId11" imgW="3136900" imgH="304800" progId="Equation.DSMT4">
                        <p:embed/>
                      </p:oleObj>
                    </mc:Choice>
                    <mc:Fallback>
                      <p:oleObj r:id="rId11" imgW="3136900" imgH="304800" progId="Equation.DSMT4">
                        <p:embed/>
                        <p:pic>
                          <p:nvPicPr>
                            <p:cNvPr id="12" name="Object 11">
                              <a:extLst>
                                <a:ext uri="{FF2B5EF4-FFF2-40B4-BE49-F238E27FC236}">
                                  <a16:creationId xmlns:a16="http://schemas.microsoft.com/office/drawing/2014/main" id="{B30D13E8-E590-7C4E-B113-CED00ADB1FDD}"/>
                                </a:ext>
                              </a:extLst>
                            </p:cNvPr>
                            <p:cNvPicPr>
                              <a:picLocks noChangeAspect="1" noChangeArrowheads="1"/>
                            </p:cNvPicPr>
                            <p:nvPr/>
                          </p:nvPicPr>
                          <p:blipFill>
                            <a:blip r:embed="rId12"/>
                            <a:srcRect/>
                            <a:stretch>
                              <a:fillRect/>
                            </a:stretch>
                          </p:blipFill>
                          <p:spPr bwMode="auto">
                            <a:xfrm>
                              <a:off x="232765" y="4209236"/>
                              <a:ext cx="4967361" cy="480260"/>
                            </a:xfrm>
                            <a:prstGeom prst="rect">
                              <a:avLst/>
                            </a:prstGeom>
                            <a:noFill/>
                          </p:spPr>
                        </p:pic>
                      </p:oleObj>
                    </mc:Fallback>
                  </mc:AlternateContent>
                </a:graphicData>
              </a:graphic>
            </p:graphicFrame>
            <p:sp>
              <p:nvSpPr>
                <p:cNvPr id="36" name="Rectangle 35">
                  <a:extLst>
                    <a:ext uri="{FF2B5EF4-FFF2-40B4-BE49-F238E27FC236}">
                      <a16:creationId xmlns:a16="http://schemas.microsoft.com/office/drawing/2014/main" id="{DE2A6F4E-3EF6-594A-AE04-F0B18C8A5521}"/>
                    </a:ext>
                  </a:extLst>
                </p:cNvPr>
                <p:cNvSpPr/>
                <p:nvPr/>
              </p:nvSpPr>
              <p:spPr>
                <a:xfrm>
                  <a:off x="230039" y="4153359"/>
                  <a:ext cx="4967361" cy="6999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1" name="Straight Arrow Connector 40">
                <a:extLst>
                  <a:ext uri="{FF2B5EF4-FFF2-40B4-BE49-F238E27FC236}">
                    <a16:creationId xmlns:a16="http://schemas.microsoft.com/office/drawing/2014/main" id="{2DC66990-17F8-0740-9657-406DFA675248}"/>
                  </a:ext>
                </a:extLst>
              </p:cNvPr>
              <p:cNvCxnSpPr>
                <a:cxnSpLocks/>
                <a:endCxn id="16" idx="0"/>
              </p:cNvCxnSpPr>
              <p:nvPr/>
            </p:nvCxnSpPr>
            <p:spPr>
              <a:xfrm flipH="1">
                <a:off x="2448520" y="3721556"/>
                <a:ext cx="177132" cy="10648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0FA55A-A8BF-C645-9B20-0A6174A4BCA9}"/>
                  </a:ext>
                </a:extLst>
              </p:cNvPr>
              <p:cNvSpPr txBox="1"/>
              <p:nvPr/>
            </p:nvSpPr>
            <p:spPr>
              <a:xfrm>
                <a:off x="1352997" y="4021263"/>
                <a:ext cx="2478371" cy="369332"/>
              </a:xfrm>
              <a:prstGeom prst="rect">
                <a:avLst/>
              </a:prstGeom>
              <a:solidFill>
                <a:schemeClr val="bg1"/>
              </a:solidFill>
            </p:spPr>
            <p:txBody>
              <a:bodyPr wrap="none" rtlCol="0">
                <a:spAutoFit/>
              </a:bodyPr>
              <a:lstStyle/>
              <a:p>
                <a:r>
                  <a:rPr lang="en-US" dirty="0">
                    <a:solidFill>
                      <a:srgbClr val="7030A0"/>
                    </a:solidFill>
                  </a:rPr>
                  <a:t>Conductive-Radiative BC</a:t>
                </a:r>
              </a:p>
            </p:txBody>
          </p:sp>
        </p:grpSp>
        <p:graphicFrame>
          <p:nvGraphicFramePr>
            <p:cNvPr id="42" name="Object 41">
              <a:extLst>
                <a:ext uri="{FF2B5EF4-FFF2-40B4-BE49-F238E27FC236}">
                  <a16:creationId xmlns:a16="http://schemas.microsoft.com/office/drawing/2014/main" id="{47AF47D1-9C51-0542-8618-D797003AB01A}"/>
                </a:ext>
              </a:extLst>
            </p:cNvPr>
            <p:cNvGraphicFramePr>
              <a:graphicFrameLocks noChangeAspect="1"/>
            </p:cNvGraphicFramePr>
            <p:nvPr>
              <p:extLst>
                <p:ext uri="{D42A27DB-BD31-4B8C-83A1-F6EECF244321}">
                  <p14:modId xmlns:p14="http://schemas.microsoft.com/office/powerpoint/2010/main" val="2417485220"/>
                </p:ext>
              </p:extLst>
            </p:nvPr>
          </p:nvGraphicFramePr>
          <p:xfrm>
            <a:off x="20516" y="6296784"/>
            <a:ext cx="4719637" cy="563562"/>
          </p:xfrm>
          <a:graphic>
            <a:graphicData uri="http://schemas.openxmlformats.org/presentationml/2006/ole">
              <mc:AlternateContent xmlns:mc="http://schemas.openxmlformats.org/markup-compatibility/2006">
                <mc:Choice xmlns:v="urn:schemas-microsoft-com:vml" Requires="v">
                  <p:oleObj spid="_x0000_s22793" r:id="rId13" imgW="4254500" imgH="508000" progId="Equation.DSMT4">
                    <p:embed/>
                  </p:oleObj>
                </mc:Choice>
                <mc:Fallback>
                  <p:oleObj r:id="rId13" imgW="4254500" imgH="508000" progId="Equation.DSMT4">
                    <p:embed/>
                    <p:pic>
                      <p:nvPicPr>
                        <p:cNvPr id="7" name="Object 6">
                          <a:extLst>
                            <a:ext uri="{FF2B5EF4-FFF2-40B4-BE49-F238E27FC236}">
                              <a16:creationId xmlns:a16="http://schemas.microsoft.com/office/drawing/2014/main" id="{571F86D5-6C3C-634B-A5C7-7E75A27C5100}"/>
                            </a:ext>
                          </a:extLst>
                        </p:cNvPr>
                        <p:cNvPicPr>
                          <a:picLocks noChangeAspect="1" noChangeArrowheads="1"/>
                        </p:cNvPicPr>
                        <p:nvPr/>
                      </p:nvPicPr>
                      <p:blipFill>
                        <a:blip r:embed="rId14"/>
                        <a:srcRect/>
                        <a:stretch>
                          <a:fillRect/>
                        </a:stretch>
                      </p:blipFill>
                      <p:spPr bwMode="auto">
                        <a:xfrm>
                          <a:off x="20516" y="6296784"/>
                          <a:ext cx="4719637" cy="563562"/>
                        </a:xfrm>
                        <a:prstGeom prst="rect">
                          <a:avLst/>
                        </a:prstGeom>
                        <a:noFill/>
                      </p:spPr>
                    </p:pic>
                  </p:oleObj>
                </mc:Fallback>
              </mc:AlternateContent>
            </a:graphicData>
          </a:graphic>
        </p:graphicFrame>
        <p:sp>
          <p:nvSpPr>
            <p:cNvPr id="14" name="TextBox 13">
              <a:extLst>
                <a:ext uri="{FF2B5EF4-FFF2-40B4-BE49-F238E27FC236}">
                  <a16:creationId xmlns:a16="http://schemas.microsoft.com/office/drawing/2014/main" id="{489C3F57-8DB6-AA46-B3C4-C207BC7972B7}"/>
                </a:ext>
              </a:extLst>
            </p:cNvPr>
            <p:cNvSpPr txBox="1"/>
            <p:nvPr/>
          </p:nvSpPr>
          <p:spPr>
            <a:xfrm>
              <a:off x="578227" y="5998400"/>
              <a:ext cx="3465885" cy="369332"/>
            </a:xfrm>
            <a:prstGeom prst="rect">
              <a:avLst/>
            </a:prstGeom>
            <a:noFill/>
          </p:spPr>
          <p:txBody>
            <a:bodyPr wrap="none" rtlCol="0">
              <a:spAutoFit/>
            </a:bodyPr>
            <a:lstStyle/>
            <a:p>
              <a:r>
                <a:rPr lang="en-US" dirty="0">
                  <a:solidFill>
                    <a:srgbClr val="7030A0"/>
                  </a:solidFill>
                </a:rPr>
                <a:t>2-D: the Generalized FEBE (GFEBE):</a:t>
              </a:r>
            </a:p>
          </p:txBody>
        </p:sp>
      </p:grpSp>
      <p:grpSp>
        <p:nvGrpSpPr>
          <p:cNvPr id="21" name="Group 20">
            <a:extLst>
              <a:ext uri="{FF2B5EF4-FFF2-40B4-BE49-F238E27FC236}">
                <a16:creationId xmlns:a16="http://schemas.microsoft.com/office/drawing/2014/main" id="{9CC75183-AF74-C64D-B299-E6F3C906EC52}"/>
              </a:ext>
            </a:extLst>
          </p:cNvPr>
          <p:cNvGrpSpPr/>
          <p:nvPr/>
        </p:nvGrpSpPr>
        <p:grpSpPr>
          <a:xfrm>
            <a:off x="5035173" y="4103157"/>
            <a:ext cx="4203700" cy="2706389"/>
            <a:chOff x="5035173" y="4103157"/>
            <a:chExt cx="4203700" cy="2706389"/>
          </a:xfrm>
        </p:grpSpPr>
        <p:grpSp>
          <p:nvGrpSpPr>
            <p:cNvPr id="40" name="Group 39">
              <a:extLst>
                <a:ext uri="{FF2B5EF4-FFF2-40B4-BE49-F238E27FC236}">
                  <a16:creationId xmlns:a16="http://schemas.microsoft.com/office/drawing/2014/main" id="{A3ABA6B9-1319-5A4D-96FE-9C41EA4E7E50}"/>
                </a:ext>
              </a:extLst>
            </p:cNvPr>
            <p:cNvGrpSpPr/>
            <p:nvPr/>
          </p:nvGrpSpPr>
          <p:grpSpPr>
            <a:xfrm>
              <a:off x="5035173" y="4103157"/>
              <a:ext cx="4203700" cy="2706389"/>
              <a:chOff x="5035173" y="4103157"/>
              <a:chExt cx="4203700" cy="2706389"/>
            </a:xfrm>
          </p:grpSpPr>
          <p:sp>
            <p:nvSpPr>
              <p:cNvPr id="20" name="TextBox 19">
                <a:extLst>
                  <a:ext uri="{FF2B5EF4-FFF2-40B4-BE49-F238E27FC236}">
                    <a16:creationId xmlns:a16="http://schemas.microsoft.com/office/drawing/2014/main" id="{64CD703B-9EBB-2341-B273-AB645A761CAC}"/>
                  </a:ext>
                </a:extLst>
              </p:cNvPr>
              <p:cNvSpPr txBox="1"/>
              <p:nvPr/>
            </p:nvSpPr>
            <p:spPr>
              <a:xfrm>
                <a:off x="5924668" y="4937353"/>
                <a:ext cx="2793900" cy="523220"/>
              </a:xfrm>
              <a:prstGeom prst="rect">
                <a:avLst/>
              </a:prstGeom>
              <a:noFill/>
            </p:spPr>
            <p:txBody>
              <a:bodyPr wrap="square" rtlCol="0">
                <a:spAutoFit/>
              </a:bodyPr>
              <a:lstStyle/>
              <a:p>
                <a:r>
                  <a:rPr lang="en-US" sz="1400" dirty="0">
                    <a:solidFill>
                      <a:srgbClr val="7030A0"/>
                    </a:solidFill>
                  </a:rPr>
                  <a:t>With “Generalized Exponential” (</a:t>
                </a:r>
                <a:r>
                  <a:rPr lang="en-US" sz="1400" dirty="0" err="1">
                    <a:solidFill>
                      <a:srgbClr val="7030A0"/>
                    </a:solidFill>
                  </a:rPr>
                  <a:t>Mittag</a:t>
                </a:r>
                <a:r>
                  <a:rPr lang="en-US" sz="1400" dirty="0">
                    <a:solidFill>
                      <a:srgbClr val="7030A0"/>
                    </a:solidFill>
                  </a:rPr>
                  <a:t>-Leffler) impulse response </a:t>
                </a:r>
              </a:p>
            </p:txBody>
          </p:sp>
          <p:graphicFrame>
            <p:nvGraphicFramePr>
              <p:cNvPr id="24" name="Object 23">
                <a:extLst>
                  <a:ext uri="{FF2B5EF4-FFF2-40B4-BE49-F238E27FC236}">
                    <a16:creationId xmlns:a16="http://schemas.microsoft.com/office/drawing/2014/main" id="{27C8EF4D-6F73-1F45-885B-F3F6B59F7AEC}"/>
                  </a:ext>
                </a:extLst>
              </p:cNvPr>
              <p:cNvGraphicFramePr>
                <a:graphicFrameLocks noChangeAspect="1"/>
              </p:cNvGraphicFramePr>
              <p:nvPr>
                <p:extLst>
                  <p:ext uri="{D42A27DB-BD31-4B8C-83A1-F6EECF244321}">
                    <p14:modId xmlns:p14="http://schemas.microsoft.com/office/powerpoint/2010/main" val="1549482153"/>
                  </p:ext>
                </p:extLst>
              </p:nvPr>
            </p:nvGraphicFramePr>
            <p:xfrm>
              <a:off x="5035173" y="5465000"/>
              <a:ext cx="4203700" cy="723900"/>
            </p:xfrm>
            <a:graphic>
              <a:graphicData uri="http://schemas.openxmlformats.org/presentationml/2006/ole">
                <mc:AlternateContent xmlns:mc="http://schemas.openxmlformats.org/markup-compatibility/2006">
                  <mc:Choice xmlns:v="urn:schemas-microsoft-com:vml" Requires="v">
                    <p:oleObj spid="_x0000_s22794" r:id="rId15" imgW="4216400" imgH="736600" progId="Equation.DSMT4">
                      <p:embed/>
                    </p:oleObj>
                  </mc:Choice>
                  <mc:Fallback>
                    <p:oleObj r:id="rId15" imgW="4216400" imgH="736600" progId="Equation.DSMT4">
                      <p:embed/>
                      <p:pic>
                        <p:nvPicPr>
                          <p:cNvPr id="0" name="Object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35173" y="5465000"/>
                            <a:ext cx="42037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a:extLst>
                  <a:ext uri="{FF2B5EF4-FFF2-40B4-BE49-F238E27FC236}">
                    <a16:creationId xmlns:a16="http://schemas.microsoft.com/office/drawing/2014/main" id="{6D820147-0963-2646-96A6-0261B5FC4EFA}"/>
                  </a:ext>
                </a:extLst>
              </p:cNvPr>
              <p:cNvGraphicFramePr>
                <a:graphicFrameLocks noChangeAspect="1"/>
              </p:cNvGraphicFramePr>
              <p:nvPr>
                <p:extLst>
                  <p:ext uri="{D42A27DB-BD31-4B8C-83A1-F6EECF244321}">
                    <p14:modId xmlns:p14="http://schemas.microsoft.com/office/powerpoint/2010/main" val="4256652304"/>
                  </p:ext>
                </p:extLst>
              </p:nvPr>
            </p:nvGraphicFramePr>
            <p:xfrm>
              <a:off x="7587873" y="6352346"/>
              <a:ext cx="1435100" cy="457200"/>
            </p:xfrm>
            <a:graphic>
              <a:graphicData uri="http://schemas.openxmlformats.org/presentationml/2006/ole">
                <mc:AlternateContent xmlns:mc="http://schemas.openxmlformats.org/markup-compatibility/2006">
                  <mc:Choice xmlns:v="urn:schemas-microsoft-com:vml" Requires="v">
                    <p:oleObj spid="_x0000_s22795" r:id="rId17" imgW="1435100" imgH="457200" progId="Equation.DSMT4">
                      <p:embed/>
                    </p:oleObj>
                  </mc:Choice>
                  <mc:Fallback>
                    <p:oleObj r:id="rId17" imgW="1435100" imgH="457200" progId="Equation.DSMT4">
                      <p:embed/>
                      <p:pic>
                        <p:nvPicPr>
                          <p:cNvPr id="0" name="Object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87873" y="6352346"/>
                            <a:ext cx="14351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7" name="Straight Arrow Connector 26">
                <a:extLst>
                  <a:ext uri="{FF2B5EF4-FFF2-40B4-BE49-F238E27FC236}">
                    <a16:creationId xmlns:a16="http://schemas.microsoft.com/office/drawing/2014/main" id="{BD119DFB-712D-B442-8358-8A4FCB620419}"/>
                  </a:ext>
                </a:extLst>
              </p:cNvPr>
              <p:cNvCxnSpPr>
                <a:cxnSpLocks/>
              </p:cNvCxnSpPr>
              <p:nvPr/>
            </p:nvCxnSpPr>
            <p:spPr>
              <a:xfrm flipH="1" flipV="1">
                <a:off x="7179685" y="6035455"/>
                <a:ext cx="471799" cy="4048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7447CDD-57EC-9649-B4DD-E6AF83DBDBE1}"/>
                  </a:ext>
                </a:extLst>
              </p:cNvPr>
              <p:cNvSpPr txBox="1"/>
              <p:nvPr/>
            </p:nvSpPr>
            <p:spPr>
              <a:xfrm>
                <a:off x="6656891" y="4103157"/>
                <a:ext cx="837089" cy="307777"/>
              </a:xfrm>
              <a:prstGeom prst="rect">
                <a:avLst/>
              </a:prstGeom>
              <a:noFill/>
            </p:spPr>
            <p:txBody>
              <a:bodyPr wrap="none" rtlCol="0">
                <a:spAutoFit/>
              </a:bodyPr>
              <a:lstStyle/>
              <a:p>
                <a:r>
                  <a:rPr lang="en-US" sz="1400" dirty="0">
                    <a:solidFill>
                      <a:srgbClr val="7030A0"/>
                    </a:solidFill>
                  </a:rPr>
                  <a:t>Solution:</a:t>
                </a:r>
              </a:p>
            </p:txBody>
          </p:sp>
        </p:grpSp>
        <p:pic>
          <p:nvPicPr>
            <p:cNvPr id="18" name="Picture 17">
              <a:extLst>
                <a:ext uri="{FF2B5EF4-FFF2-40B4-BE49-F238E27FC236}">
                  <a16:creationId xmlns:a16="http://schemas.microsoft.com/office/drawing/2014/main" id="{83B29192-8916-B548-92C7-F6D7ECA11555}"/>
                </a:ext>
              </a:extLst>
            </p:cNvPr>
            <p:cNvPicPr>
              <a:picLocks noChangeAspect="1"/>
            </p:cNvPicPr>
            <p:nvPr/>
          </p:nvPicPr>
          <p:blipFill>
            <a:blip r:embed="rId19"/>
            <a:stretch>
              <a:fillRect/>
            </a:stretch>
          </p:blipFill>
          <p:spPr>
            <a:xfrm>
              <a:off x="5746768" y="4344072"/>
              <a:ext cx="3098800" cy="533400"/>
            </a:xfrm>
            <a:prstGeom prst="rect">
              <a:avLst/>
            </a:prstGeom>
          </p:spPr>
        </p:pic>
      </p:grpSp>
    </p:spTree>
    <p:custDataLst>
      <p:tags r:id="rId2"/>
    </p:custDataLst>
    <p:extLst>
      <p:ext uri="{BB962C8B-B14F-4D97-AF65-F5344CB8AC3E}">
        <p14:creationId xmlns:p14="http://schemas.microsoft.com/office/powerpoint/2010/main" val="1641620003"/>
      </p:ext>
    </p:extLst>
  </p:cSld>
  <p:clrMapOvr>
    <a:masterClrMapping/>
  </p:clrMapOvr>
  <mc:AlternateContent xmlns:mc="http://schemas.openxmlformats.org/markup-compatibility/2006">
    <mc:Choice xmlns:p14="http://schemas.microsoft.com/office/powerpoint/2010/main" Requires="p14">
      <p:transition spd="slow" p14:dur="2000" advTm="146992"/>
    </mc:Choice>
    <mc:Fallback>
      <p:transition spd="slow" advTm="14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4|30.2|36.1|25"/>
</p:tagLst>
</file>

<file path=ppt/tags/tag10.xml><?xml version="1.0" encoding="utf-8"?>
<p:tagLst xmlns:a="http://schemas.openxmlformats.org/drawingml/2006/main" xmlns:r="http://schemas.openxmlformats.org/officeDocument/2006/relationships" xmlns:p="http://schemas.openxmlformats.org/presentationml/2006/main">
  <p:tag name="TIMING" val="|44.4|22.7|31"/>
</p:tagLst>
</file>

<file path=ppt/tags/tag11.xml><?xml version="1.0" encoding="utf-8"?>
<p:tagLst xmlns:a="http://schemas.openxmlformats.org/drawingml/2006/main" xmlns:r="http://schemas.openxmlformats.org/officeDocument/2006/relationships" xmlns:p="http://schemas.openxmlformats.org/presentationml/2006/main">
  <p:tag name="TIMING" val="|17.5|14.8"/>
</p:tagLst>
</file>

<file path=ppt/tags/tag12.xml><?xml version="1.0" encoding="utf-8"?>
<p:tagLst xmlns:a="http://schemas.openxmlformats.org/drawingml/2006/main" xmlns:r="http://schemas.openxmlformats.org/officeDocument/2006/relationships" xmlns:p="http://schemas.openxmlformats.org/presentationml/2006/main">
  <p:tag name="TIMING" val="|55.7"/>
</p:tagLst>
</file>

<file path=ppt/tags/tag13.xml><?xml version="1.0" encoding="utf-8"?>
<p:tagLst xmlns:a="http://schemas.openxmlformats.org/drawingml/2006/main" xmlns:r="http://schemas.openxmlformats.org/officeDocument/2006/relationships" xmlns:p="http://schemas.openxmlformats.org/presentationml/2006/main">
  <p:tag name="TIMING" val="|73.8"/>
</p:tagLst>
</file>

<file path=ppt/tags/tag14.xml><?xml version="1.0" encoding="utf-8"?>
<p:tagLst xmlns:a="http://schemas.openxmlformats.org/drawingml/2006/main" xmlns:r="http://schemas.openxmlformats.org/officeDocument/2006/relationships" xmlns:p="http://schemas.openxmlformats.org/presentationml/2006/main">
  <p:tag name="TIMING" val="|13.6"/>
</p:tagLst>
</file>

<file path=ppt/tags/tag15.xml><?xml version="1.0" encoding="utf-8"?>
<p:tagLst xmlns:a="http://schemas.openxmlformats.org/drawingml/2006/main" xmlns:r="http://schemas.openxmlformats.org/officeDocument/2006/relationships" xmlns:p="http://schemas.openxmlformats.org/presentationml/2006/main">
  <p:tag name="TIMING" val="|54.6"/>
</p:tagLst>
</file>

<file path=ppt/tags/tag16.xml><?xml version="1.0" encoding="utf-8"?>
<p:tagLst xmlns:a="http://schemas.openxmlformats.org/drawingml/2006/main" xmlns:r="http://schemas.openxmlformats.org/officeDocument/2006/relationships" xmlns:p="http://schemas.openxmlformats.org/presentationml/2006/main">
  <p:tag name="TIMING" val="|18.8"/>
</p:tagLst>
</file>

<file path=ppt/tags/tag17.xml><?xml version="1.0" encoding="utf-8"?>
<p:tagLst xmlns:a="http://schemas.openxmlformats.org/drawingml/2006/main" xmlns:r="http://schemas.openxmlformats.org/officeDocument/2006/relationships" xmlns:p="http://schemas.openxmlformats.org/presentationml/2006/main">
  <p:tag name="TIMING" val="|62.3|17.4|9|6.1|11.1|9.6"/>
</p:tagLst>
</file>

<file path=ppt/tags/tag2.xml><?xml version="1.0" encoding="utf-8"?>
<p:tagLst xmlns:a="http://schemas.openxmlformats.org/drawingml/2006/main" xmlns:r="http://schemas.openxmlformats.org/officeDocument/2006/relationships" xmlns:p="http://schemas.openxmlformats.org/presentationml/2006/main">
  <p:tag name="TIMING" val="|17|79.4"/>
</p:tagLst>
</file>

<file path=ppt/tags/tag3.xml><?xml version="1.0" encoding="utf-8"?>
<p:tagLst xmlns:a="http://schemas.openxmlformats.org/drawingml/2006/main" xmlns:r="http://schemas.openxmlformats.org/officeDocument/2006/relationships" xmlns:p="http://schemas.openxmlformats.org/presentationml/2006/main">
  <p:tag name="TIMING" val="|60.5|39.5|35.2"/>
</p:tagLst>
</file>

<file path=ppt/tags/tag4.xml><?xml version="1.0" encoding="utf-8"?>
<p:tagLst xmlns:a="http://schemas.openxmlformats.org/drawingml/2006/main" xmlns:r="http://schemas.openxmlformats.org/officeDocument/2006/relationships" xmlns:p="http://schemas.openxmlformats.org/presentationml/2006/main">
  <p:tag name="TIMING" val="|60.1|20.8|16.6|36.1"/>
</p:tagLst>
</file>

<file path=ppt/tags/tag5.xml><?xml version="1.0" encoding="utf-8"?>
<p:tagLst xmlns:a="http://schemas.openxmlformats.org/drawingml/2006/main" xmlns:r="http://schemas.openxmlformats.org/officeDocument/2006/relationships" xmlns:p="http://schemas.openxmlformats.org/presentationml/2006/main">
  <p:tag name="TIMING" val="|21|21.7|3.8"/>
</p:tagLst>
</file>

<file path=ppt/tags/tag6.xml><?xml version="1.0" encoding="utf-8"?>
<p:tagLst xmlns:a="http://schemas.openxmlformats.org/drawingml/2006/main" xmlns:r="http://schemas.openxmlformats.org/officeDocument/2006/relationships" xmlns:p="http://schemas.openxmlformats.org/presentationml/2006/main">
  <p:tag name="TIMING" val="|15.1|30.4|14.4"/>
</p:tagLst>
</file>

<file path=ppt/tags/tag7.xml><?xml version="1.0" encoding="utf-8"?>
<p:tagLst xmlns:a="http://schemas.openxmlformats.org/drawingml/2006/main" xmlns:r="http://schemas.openxmlformats.org/officeDocument/2006/relationships" xmlns:p="http://schemas.openxmlformats.org/presentationml/2006/main">
  <p:tag name="TIMING" val="|69.8|26.9|12.9"/>
</p:tagLst>
</file>

<file path=ppt/tags/tag8.xml><?xml version="1.0" encoding="utf-8"?>
<p:tagLst xmlns:a="http://schemas.openxmlformats.org/drawingml/2006/main" xmlns:r="http://schemas.openxmlformats.org/officeDocument/2006/relationships" xmlns:p="http://schemas.openxmlformats.org/presentationml/2006/main">
  <p:tag name="TIMING" val="|43.8|29.4|20.4"/>
</p:tagLst>
</file>

<file path=ppt/tags/tag9.xml><?xml version="1.0" encoding="utf-8"?>
<p:tagLst xmlns:a="http://schemas.openxmlformats.org/drawingml/2006/main" xmlns:r="http://schemas.openxmlformats.org/officeDocument/2006/relationships" xmlns:p="http://schemas.openxmlformats.org/presentationml/2006/main">
  <p:tag name="TIMING" val="|19.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11252</TotalTime>
  <Words>2258</Words>
  <Application>Microsoft Macintosh PowerPoint</Application>
  <PresentationFormat>On-screen Show (4:3)</PresentationFormat>
  <Paragraphs>353</Paragraphs>
  <Slides>22</Slides>
  <Notes>6</Notes>
  <HiddenSlides>0</HiddenSlides>
  <MMClips>22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3" baseType="lpstr">
      <vt:lpstr>Arial</vt:lpstr>
      <vt:lpstr>Calibri</vt:lpstr>
      <vt:lpstr>Calibri Light</vt:lpstr>
      <vt:lpstr>Cambria</vt:lpstr>
      <vt:lpstr>Symbol</vt:lpstr>
      <vt:lpstr>Tahoma</vt:lpstr>
      <vt:lpstr>Times New Roman</vt:lpstr>
      <vt:lpstr>Trebuchet MS</vt:lpstr>
      <vt:lpstr>Office Theme</vt:lpstr>
      <vt:lpstr>Equation.DSMT4</vt:lpstr>
      <vt:lpstr>Equation</vt:lpstr>
      <vt:lpstr>PowerPoint Presentation</vt:lpstr>
      <vt:lpstr>PowerPoint Presentation</vt:lpstr>
      <vt:lpstr>PowerPoint Presentation</vt:lpstr>
      <vt:lpstr>PowerPoint Presentation</vt:lpstr>
      <vt:lpstr>PowerPoint Presentation</vt:lpstr>
      <vt:lpstr>The HEBE is 100% Classical! </vt:lpstr>
      <vt:lpstr>PowerPoint Presentation</vt:lpstr>
      <vt:lpstr>Where does the energy go?</vt:lpstr>
      <vt:lpstr>The Fractional Heat Equation (FHE), Fractional EBE (FEBE)</vt:lpstr>
      <vt:lpstr>Applications</vt:lpstr>
      <vt:lpstr>PowerPoint Presentation</vt:lpstr>
      <vt:lpstr>PowerPoint Presentation</vt:lpstr>
      <vt:lpstr>The annual cycle: Complex climate sensitivities</vt:lpstr>
      <vt:lpstr>PowerPoint Presentation</vt:lpstr>
      <vt:lpstr>Using the FEBE for climate projections</vt:lpstr>
      <vt:lpstr>PowerPoint Presentation</vt:lpstr>
      <vt:lpstr>PowerPoint Presentation</vt:lpstr>
      <vt:lpstr>PowerPoint Presentation</vt:lpstr>
      <vt:lpstr>Using scaling for macroweather  (long range) forecasts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Shaun Lovejoy</dc:creator>
  <cp:lastModifiedBy>Shaun Lovejoy</cp:lastModifiedBy>
  <cp:revision>85</cp:revision>
  <dcterms:created xsi:type="dcterms:W3CDTF">2020-04-17T19:46:49Z</dcterms:created>
  <dcterms:modified xsi:type="dcterms:W3CDTF">2020-04-25T15:40:03Z</dcterms:modified>
</cp:coreProperties>
</file>