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anek" initials="WU" lastIdx="1" clrIdx="0">
    <p:extLst>
      <p:ext uri="{19B8F6BF-5375-455C-9EA6-DF929625EA0E}">
        <p15:presenceInfo xmlns:p15="http://schemas.microsoft.com/office/powerpoint/2012/main" userId="WWan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0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1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4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4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6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5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F276-59A5-4326-A602-C769ABE5EAE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1157-AAB4-4F0A-B7B6-9D9BBB08E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1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emf"/><Relationship Id="rId7" Type="http://schemas.openxmlformats.org/officeDocument/2006/relationships/image" Target="../media/image10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8275" y="1124745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b="1" smtClean="0"/>
              <a:t>Effect of forest soil warming on the rate and temperature sensitivity of microbial C and N processes in a temperate mountain forest</a:t>
            </a:r>
            <a:endParaRPr lang="en-US" sz="4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275" y="3859213"/>
            <a:ext cx="9144000" cy="1655762"/>
          </a:xfrm>
        </p:spPr>
        <p:txBody>
          <a:bodyPr/>
          <a:lstStyle/>
          <a:p>
            <a:r>
              <a:rPr lang="en-US"/>
              <a:t>Carolina Urbina Malo, Ye Tian, Chupei Shi, Shasha Zhang, Marilena Heitger, Steve Kwatcho, Werner Borken, Jakob Heinzle, Andreas Schindlbacher, and Wolfgang Wanek</a:t>
            </a:r>
          </a:p>
        </p:txBody>
      </p:sp>
      <p:pic>
        <p:nvPicPr>
          <p:cNvPr id="1026" name="Picture 2" descr="Terrestrial Ecosystem Research, University of Vien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5665787"/>
            <a:ext cx="4762500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94" y="5575232"/>
            <a:ext cx="2410161" cy="962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39157"/>
          <a:stretch/>
        </p:blipFill>
        <p:spPr>
          <a:xfrm>
            <a:off x="2501990" y="5948374"/>
            <a:ext cx="3905795" cy="49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62;g6212e22f78_1_28"/>
          <p:cNvSpPr txBox="1">
            <a:spLocks noGrp="1"/>
          </p:cNvSpPr>
          <p:nvPr>
            <p:ph idx="1"/>
          </p:nvPr>
        </p:nvSpPr>
        <p:spPr>
          <a:xfrm>
            <a:off x="323850" y="-32346"/>
            <a:ext cx="10515600" cy="582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440"/>
              <a:buFont typeface="Arial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Site</a:t>
            </a:r>
          </a:p>
          <a:p>
            <a:pPr lvl="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Achenkirch, Austria </a:t>
            </a:r>
          </a:p>
          <a:p>
            <a:pPr lvl="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warming experiment with </a:t>
            </a:r>
            <a:r>
              <a:rPr lang="en-US" sz="1800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6 x warmed plots (2.5 x 2.5 m) since 2005 and 2008 by heating cables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6 x control plots – disturbed (dummy cables), paired with warmed </a:t>
            </a:r>
            <a:r>
              <a:rPr lang="en-US" sz="1800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plots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51459">
              <a:buClr>
                <a:srgbClr val="404040"/>
              </a:buClr>
              <a:buSzPts val="144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</a:rPr>
              <a:t>Experiment</a:t>
            </a:r>
            <a:endParaRPr lang="en-US" sz="2400" b="1" dirty="0">
              <a:solidFill>
                <a:schemeClr val="dk1"/>
              </a:solidFill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342900" lvl="0" indent="-251459">
              <a:buClr>
                <a:srgbClr val="404040"/>
              </a:buClr>
              <a:buSzPts val="1440"/>
              <a:buNone/>
            </a:pPr>
            <a:r>
              <a:rPr lang="en-US" sz="1800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24 hours incubation at 3 temperatures per treatment, and 2 depths </a:t>
            </a:r>
            <a:r>
              <a:rPr lang="en-US" sz="1800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TOP </a:t>
            </a:r>
            <a:r>
              <a:rPr lang="en-US" sz="1800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(0-10 </a:t>
            </a:r>
            <a:r>
              <a:rPr lang="en-US" sz="1800" dirty="0" smtClean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cm)/SUB </a:t>
            </a:r>
            <a:r>
              <a:rPr lang="en-US" sz="1800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(10-20 cm) </a:t>
            </a:r>
          </a:p>
          <a:p>
            <a:pPr marL="91441" indent="0">
              <a:buClr>
                <a:srgbClr val="404040"/>
              </a:buClr>
              <a:buSzPts val="1440"/>
              <a:buNone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     + 0 °C / + 4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 °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 / + 10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°C</a:t>
            </a:r>
          </a:p>
          <a:p>
            <a:pPr marL="377191" indent="-285750">
              <a:buClr>
                <a:srgbClr val="404040"/>
              </a:buClr>
              <a:buSzPts val="1440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Control: 10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 °C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/ 14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°C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/ 20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°C</a:t>
            </a:r>
            <a:endParaRPr lang="en-US" sz="1800" dirty="0" smtClean="0"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377191" indent="-285750">
              <a:buClr>
                <a:srgbClr val="404040"/>
              </a:buClr>
              <a:buSzPts val="1440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Heated: 14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 °C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/ 18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°C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/ 24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°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</a:t>
            </a:r>
            <a:endParaRPr lang="en-US" sz="1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251459">
              <a:buClr>
                <a:srgbClr val="404040"/>
              </a:buClr>
              <a:buSzPts val="1440"/>
              <a:buNone/>
            </a:pPr>
            <a:r>
              <a:rPr lang="en-US" sz="2400" b="1" dirty="0">
                <a:solidFill>
                  <a:schemeClr val="dk1"/>
                </a:solidFill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Aim</a:t>
            </a:r>
          </a:p>
          <a:p>
            <a:pPr marL="342900" lvl="0" indent="-251459">
              <a:buClr>
                <a:srgbClr val="404040"/>
              </a:buClr>
              <a:buSzPts val="1440"/>
              <a:buNone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Compare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the Q</a:t>
            </a:r>
            <a:r>
              <a:rPr lang="en-US" sz="1800" baseline="-250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10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 function of different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soil processes</a:t>
            </a:r>
          </a:p>
          <a:p>
            <a:pPr marL="342900" lvl="0" indent="-251459">
              <a:buClr>
                <a:srgbClr val="404040"/>
              </a:buClr>
              <a:buSzPts val="1440"/>
              <a:buNone/>
            </a:pPr>
            <a:r>
              <a:rPr lang="en-US" sz="2400" b="1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Methods </a:t>
            </a:r>
            <a:endParaRPr lang="en-US" sz="2400" b="1" dirty="0"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285750" lvl="0" indent="-285750">
              <a:spcBef>
                <a:spcPts val="1000"/>
              </a:spcBef>
              <a:buClr>
                <a:srgbClr val="404040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CUE, </a:t>
            </a:r>
            <a:r>
              <a:rPr lang="en-US" sz="1800" baseline="300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18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O incorporation into DNA / respiration</a:t>
            </a:r>
          </a:p>
          <a:p>
            <a:pPr marL="285750" indent="-285750">
              <a:spcBef>
                <a:spcPts val="1000"/>
              </a:spcBef>
              <a:buClr>
                <a:srgbClr val="404040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NUE, </a:t>
            </a:r>
            <a:r>
              <a:rPr lang="en-US" sz="1800" baseline="300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18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O incorporation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into DNA </a:t>
            </a:r>
            <a:r>
              <a:rPr lang="en-US" sz="1800" dirty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/ </a:t>
            </a: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gross N mineralization</a:t>
            </a:r>
          </a:p>
          <a:p>
            <a:pPr marL="285750" indent="-285750">
              <a:spcBef>
                <a:spcPts val="1000"/>
              </a:spcBef>
              <a:buClr>
                <a:srgbClr val="404040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Gross protein depolymerization and nitrification</a:t>
            </a:r>
          </a:p>
          <a:p>
            <a:pPr marL="285750" indent="-285750">
              <a:spcBef>
                <a:spcPts val="1000"/>
              </a:spcBef>
              <a:buClr>
                <a:srgbClr val="404040"/>
              </a:buClr>
              <a:buSzPts val="1440"/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" panose="020B0604020202020204" pitchFamily="34" charset="0"/>
                <a:ea typeface="Helvetica Neue"/>
                <a:cs typeface="Helvetica" panose="020B0604020202020204" pitchFamily="34" charset="0"/>
                <a:sym typeface="Helvetica Neue"/>
              </a:rPr>
              <a:t>Potential enzyme activities, fluorimetric and photometric methods</a:t>
            </a:r>
            <a:endParaRPr lang="en-US" sz="1800" baseline="-25000" dirty="0" smtClean="0">
              <a:latin typeface="Helvetica" panose="020B0604020202020204" pitchFamily="34" charset="0"/>
              <a:ea typeface="Helvetica Neue"/>
              <a:cs typeface="Helvetica" panose="020B0604020202020204" pitchFamily="34" charset="0"/>
              <a:sym typeface="Helvetica Neue"/>
            </a:endParaRP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440"/>
              <a:buFont typeface="Arial"/>
              <a:buNone/>
            </a:pPr>
            <a:endParaRPr sz="1800"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8179" y="6292642"/>
            <a:ext cx="1213821" cy="48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624" y="241300"/>
            <a:ext cx="8629650" cy="630555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40772" y="241300"/>
            <a:ext cx="4455042" cy="26655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CUE decreased in the short-term due to the higher Q10 of respiration relative to microbial growth.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Q10 of microbial growth decreased with warming while for C uptake and respiration Q10 increased in warmed plots.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40772" y="3923715"/>
            <a:ext cx="4455042" cy="266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NUE showed increase in the short term (opposite pattern as CUE).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Negative response of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gross 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N mineralization to short-term temperature increases.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Increased N </a:t>
            </a:r>
            <a:r>
              <a:rPr lang="en-US" sz="1800" dirty="0">
                <a:latin typeface="Helvetica" panose="020B0604020202020204" pitchFamily="34" charset="0"/>
                <a:cs typeface="Helvetica" panose="020B0604020202020204" pitchFamily="34" charset="0"/>
              </a:rPr>
              <a:t>conservation in warmed soil.</a:t>
            </a:r>
          </a:p>
          <a:p>
            <a:pPr>
              <a:lnSpc>
                <a:spcPct val="100000"/>
              </a:lnSpc>
            </a:pP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8179" y="6292642"/>
            <a:ext cx="1213821" cy="48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18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30636" r="21568"/>
          <a:stretch/>
        </p:blipFill>
        <p:spPr>
          <a:xfrm>
            <a:off x="27405" y="227845"/>
            <a:ext cx="3792120" cy="332115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35374" y="1661678"/>
            <a:ext cx="1969213" cy="1706201"/>
            <a:chOff x="624965" y="4117227"/>
            <a:chExt cx="1969213" cy="1706201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624965" y="4117227"/>
              <a:ext cx="1952345" cy="14933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29401" y="5335981"/>
              <a:ext cx="1114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/>
                <a:t>Angle</a:t>
              </a:r>
              <a:endParaRPr lang="en-US" sz="1600"/>
            </a:p>
          </p:txBody>
        </p:sp>
        <p:sp>
          <p:nvSpPr>
            <p:cNvPr id="9" name="Arc 8"/>
            <p:cNvSpPr/>
            <p:nvPr/>
          </p:nvSpPr>
          <p:spPr>
            <a:xfrm>
              <a:off x="693707" y="5419755"/>
              <a:ext cx="377844" cy="403673"/>
            </a:xfrm>
            <a:prstGeom prst="arc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9357462">
              <a:off x="1479380" y="4249360"/>
              <a:ext cx="11147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smtClean="0"/>
                <a:t>Length</a:t>
              </a:r>
              <a:endParaRPr lang="en-US" sz="16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90006" y="0"/>
            <a:ext cx="1114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/>
              <a:t>+0 °C</a:t>
            </a:r>
            <a:endParaRPr lang="en-US" sz="1600" b="1"/>
          </a:p>
        </p:txBody>
      </p:sp>
      <p:sp>
        <p:nvSpPr>
          <p:cNvPr id="20" name="TextBox 19"/>
          <p:cNvSpPr txBox="1"/>
          <p:nvPr/>
        </p:nvSpPr>
        <p:spPr>
          <a:xfrm>
            <a:off x="1174181" y="830839"/>
            <a:ext cx="1114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P limitation</a:t>
            </a:r>
            <a:endParaRPr lang="en-US" sz="160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r="11172"/>
          <a:stretch/>
        </p:blipFill>
        <p:spPr>
          <a:xfrm>
            <a:off x="4682518" y="0"/>
            <a:ext cx="3887135" cy="432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9768" t="-556" r="14488" b="531"/>
          <a:stretch/>
        </p:blipFill>
        <p:spPr>
          <a:xfrm>
            <a:off x="8677272" y="-74712"/>
            <a:ext cx="3424211" cy="4464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3036" y="0"/>
            <a:ext cx="1126100" cy="900011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>
            <a:off x="5064857" y="2008398"/>
            <a:ext cx="696183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80026" y="1044996"/>
            <a:ext cx="6946667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6"/>
          <a:srcRect l="79591" t="37191" r="62" b="43643"/>
          <a:stretch/>
        </p:blipFill>
        <p:spPr>
          <a:xfrm>
            <a:off x="3305950" y="3481820"/>
            <a:ext cx="1237542" cy="1074092"/>
          </a:xfrm>
          <a:prstGeom prst="rect">
            <a:avLst/>
          </a:prstGeom>
        </p:spPr>
      </p:pic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451860" y="4513981"/>
            <a:ext cx="8867363" cy="26655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Q10 for LAP, NAG and BG at both depths significantly higher in control plots.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R10 shows higher potential enzyme activities in warmed plots.</a:t>
            </a: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Vector angle shows relative P limitation, P might be constraining </a:t>
            </a:r>
            <a:r>
              <a:rPr lang="en-US" sz="18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micr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 growth.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C:N acquisition ratio higher in control plots, more stable in warmed </a:t>
            </a:r>
            <a:r>
              <a:rPr lang="en-US" sz="1800" smtClean="0">
                <a:latin typeface="Helvetica" panose="020B0604020202020204" pitchFamily="34" charset="0"/>
                <a:cs typeface="Helvetica" panose="020B0604020202020204" pitchFamily="34" charset="0"/>
              </a:rPr>
              <a:t>soils</a:t>
            </a:r>
            <a:r>
              <a:rPr lang="en-US" sz="180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1800" smtClean="0">
                <a:latin typeface="Helvetica" panose="020B0604020202020204" pitchFamily="34" charset="0"/>
                <a:cs typeface="Helvetica" panose="020B0604020202020204" pitchFamily="34" charset="0"/>
              </a:rPr>
              <a:t> There was a differential response in the Q10 of C and N processes to short term warming between chronically warmed and control soils.</a:t>
            </a:r>
            <a:endParaRPr lang="en-US" sz="18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21354" y="477970"/>
            <a:ext cx="1539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latin typeface="Helvetica" panose="020B0604020202020204" pitchFamily="34" charset="0"/>
                <a:cs typeface="Helvetica" panose="020B0604020202020204" pitchFamily="34" charset="0"/>
              </a:rPr>
              <a:t>(B-gluocosidase)</a:t>
            </a:r>
            <a:endParaRPr 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42336" y="1416773"/>
            <a:ext cx="1539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latin typeface="Helvetica" panose="020B0604020202020204" pitchFamily="34" charset="0"/>
                <a:cs typeface="Helvetica" panose="020B0604020202020204" pitchFamily="34" charset="0"/>
              </a:rPr>
              <a:t>(Chitinase)</a:t>
            </a:r>
            <a:endParaRPr 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52236" y="2370649"/>
            <a:ext cx="1539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latin typeface="Helvetica" panose="020B0604020202020204" pitchFamily="34" charset="0"/>
                <a:cs typeface="Helvetica" panose="020B0604020202020204" pitchFamily="34" charset="0"/>
              </a:rPr>
              <a:t>(Aminopeptidase)</a:t>
            </a:r>
            <a:endParaRPr 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82553" y="3320757"/>
            <a:ext cx="15396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>
                <a:latin typeface="Helvetica" panose="020B0604020202020204" pitchFamily="34" charset="0"/>
                <a:cs typeface="Helvetica" panose="020B0604020202020204" pitchFamily="34" charset="0"/>
              </a:rPr>
              <a:t>(Phosphatase)</a:t>
            </a:r>
            <a:endParaRPr lang="en-US" sz="11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9291" y="3481820"/>
            <a:ext cx="2834774" cy="3348000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>
            <a:off x="5068667" y="2972328"/>
            <a:ext cx="696183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89609" y="6406942"/>
            <a:ext cx="1213821" cy="48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1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363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Helvetica Neue</vt:lpstr>
      <vt:lpstr>Wingdings</vt:lpstr>
      <vt:lpstr>Office Theme</vt:lpstr>
      <vt:lpstr>Effect of forest soil warming on the rate and temperature sensitivity of microbial C and N processes in a temperate mountain forest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forest soil warming on the rate and temperature sensitivity of microbial C and N processes in a temperate mountain forest</dc:title>
  <dc:creator>Carolina</dc:creator>
  <cp:lastModifiedBy>Carolina</cp:lastModifiedBy>
  <cp:revision>34</cp:revision>
  <dcterms:created xsi:type="dcterms:W3CDTF">2020-05-04T09:21:23Z</dcterms:created>
  <dcterms:modified xsi:type="dcterms:W3CDTF">2020-05-05T16:35:22Z</dcterms:modified>
</cp:coreProperties>
</file>