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91" r:id="rId3"/>
    <p:sldId id="298" r:id="rId4"/>
    <p:sldId id="312" r:id="rId5"/>
    <p:sldId id="292" r:id="rId6"/>
    <p:sldId id="309" r:id="rId7"/>
    <p:sldId id="313" r:id="rId8"/>
    <p:sldId id="314" r:id="rId9"/>
    <p:sldId id="311" r:id="rId10"/>
    <p:sldId id="310" r:id="rId11"/>
    <p:sldId id="315" r:id="rId12"/>
    <p:sldId id="316" r:id="rId13"/>
    <p:sldId id="293" r:id="rId14"/>
    <p:sldId id="302" r:id="rId15"/>
    <p:sldId id="307" r:id="rId16"/>
    <p:sldId id="296" r:id="rId17"/>
  </p:sldIdLst>
  <p:sldSz cx="9144000" cy="6858000" type="screen4x3"/>
  <p:notesSz cx="6934200" cy="92329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khotin@ualberta.ca" initials="p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FF3300"/>
    <a:srgbClr val="0064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6387"/>
  </p:normalViewPr>
  <p:slideViewPr>
    <p:cSldViewPr snapToGrid="0" snapToObjects="1">
      <p:cViewPr varScale="1">
        <p:scale>
          <a:sx n="115" d="100"/>
          <a:sy n="115" d="100"/>
        </p:scale>
        <p:origin x="1530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455009-F60A-524E-8AE4-1BF2E917218C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69350"/>
            <a:ext cx="3005138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769350"/>
            <a:ext cx="3005138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90B96B-33D3-0547-B4A6-EF242E9168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0370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475" y="0"/>
            <a:ext cx="3005138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1205A2-E646-BE48-987B-2C330F745D5F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8875" y="692150"/>
            <a:ext cx="4616450" cy="34623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738" y="4386263"/>
            <a:ext cx="5546725" cy="41544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69350"/>
            <a:ext cx="3005138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475" y="8769350"/>
            <a:ext cx="3005138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9ADC4B-AB21-9547-A5CC-21B694986D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31969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9ADC4B-AB21-9547-A5CC-21B694986D1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4848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9ADC4B-AB21-9547-A5CC-21B694986D1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3749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9ADC4B-AB21-9547-A5CC-21B694986D1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0475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9ADC4B-AB21-9547-A5CC-21B694986D1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4995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9ADC4B-AB21-9547-A5CC-21B694986D1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7157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9ADC4B-AB21-9547-A5CC-21B694986D1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4995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9ADC4B-AB21-9547-A5CC-21B694986D1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4995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9ADC4B-AB21-9547-A5CC-21B694986D1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5482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9ADC4B-AB21-9547-A5CC-21B694986D1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4995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9ADC4B-AB21-9547-A5CC-21B694986D1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4453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9ADC4B-AB21-9547-A5CC-21B694986D1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046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9ADC4B-AB21-9547-A5CC-21B694986D1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8769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9ADC4B-AB21-9547-A5CC-21B694986D1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1998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9ADC4B-AB21-9547-A5CC-21B694986D1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695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371600"/>
            <a:ext cx="9144000" cy="2057400"/>
          </a:xfrm>
          <a:solidFill>
            <a:srgbClr val="006546"/>
          </a:solidFill>
        </p:spPr>
        <p:txBody>
          <a:bodyPr/>
          <a:lstStyle>
            <a:lvl1pPr algn="ctr">
              <a:defRPr sz="2800" baseline="0">
                <a:solidFill>
                  <a:srgbClr val="FFD128"/>
                </a:solidFill>
              </a:defRPr>
            </a:lvl1pPr>
          </a:lstStyle>
          <a:p>
            <a:r>
              <a:rPr lang="en-CA"/>
              <a:t>Click to edit Master title style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429000"/>
            <a:ext cx="9144000" cy="1295400"/>
          </a:xfrm>
          <a:solidFill>
            <a:srgbClr val="006546"/>
          </a:solidFill>
        </p:spPr>
        <p:txBody>
          <a:bodyPr/>
          <a:lstStyle>
            <a:lvl1pPr marL="0" indent="0" algn="ctr">
              <a:buFont typeface="Wingdings" pitchFamily="2" charset="2"/>
              <a:buNone/>
              <a:defRPr sz="2000" baseline="0">
                <a:solidFill>
                  <a:srgbClr val="FFD128"/>
                </a:solidFill>
              </a:defRPr>
            </a:lvl1pPr>
          </a:lstStyle>
          <a:p>
            <a:r>
              <a:rPr lang="en-CA"/>
              <a:t>Click to edit Master subtitle style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122229" y="5813643"/>
            <a:ext cx="2899541" cy="7291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7C5C99-37FB-B445-B877-78CF4D7D08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76200"/>
            <a:ext cx="2209800" cy="5943600"/>
          </a:xfrm>
        </p:spPr>
        <p:txBody>
          <a:bodyPr vert="eaVert"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76200"/>
            <a:ext cx="6477000" cy="5943600"/>
          </a:xfrm>
        </p:spPr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7C5C99-37FB-B445-B877-78CF4D7D08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52400" y="76200"/>
            <a:ext cx="8839200" cy="5943600"/>
          </a:xfrm>
        </p:spPr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7C5C99-37FB-B445-B877-78CF4D7D08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839200" cy="762000"/>
          </a:xfrm>
        </p:spPr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2400" y="1066800"/>
            <a:ext cx="4343400" cy="4953000"/>
          </a:xfrm>
        </p:spPr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343400" cy="4953000"/>
          </a:xfrm>
        </p:spPr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7C5C99-37FB-B445-B877-78CF4D7D08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908050"/>
            <a:ext cx="8489950" cy="9366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812088" y="6434138"/>
            <a:ext cx="1008062" cy="336550"/>
          </a:xfrm>
        </p:spPr>
        <p:txBody>
          <a:bodyPr/>
          <a:lstStyle>
            <a:lvl1pPr>
              <a:defRPr/>
            </a:lvl1pPr>
          </a:lstStyle>
          <a:p>
            <a:fld id="{851D0DF1-BC04-9E48-ADB7-44640E5F8E7E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1897063" y="6453188"/>
            <a:ext cx="6408737" cy="268287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9512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7C5C99-37FB-B445-B877-78CF4D7D08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7C5C99-37FB-B445-B877-78CF4D7D08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066800"/>
            <a:ext cx="43434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3434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7C5C99-37FB-B445-B877-78CF4D7D08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7C5C99-37FB-B445-B877-78CF4D7D08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7C5C99-37FB-B445-B877-78CF4D7D08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7C5C99-37FB-B445-B877-78CF4D7D08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7C5C99-37FB-B445-B877-78CF4D7D08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CA" noProof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7C5C99-37FB-B445-B877-78CF4D7D08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" name="Rectangle 21"/>
          <p:cNvSpPr>
            <a:spLocks noChangeArrowheads="1"/>
          </p:cNvSpPr>
          <p:nvPr/>
        </p:nvSpPr>
        <p:spPr bwMode="auto">
          <a:xfrm>
            <a:off x="0" y="0"/>
            <a:ext cx="9144000" cy="868363"/>
          </a:xfrm>
          <a:prstGeom prst="rect">
            <a:avLst/>
          </a:prstGeom>
          <a:solidFill>
            <a:srgbClr val="00654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76200"/>
            <a:ext cx="8839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066800"/>
            <a:ext cx="88392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6" name="Rectangle 21"/>
          <p:cNvSpPr>
            <a:spLocks noChangeArrowheads="1"/>
          </p:cNvSpPr>
          <p:nvPr/>
        </p:nvSpPr>
        <p:spPr bwMode="auto">
          <a:xfrm flipV="1">
            <a:off x="0" y="6164263"/>
            <a:ext cx="9144000" cy="46037"/>
          </a:xfrm>
          <a:prstGeom prst="rect">
            <a:avLst/>
          </a:prstGeom>
          <a:solidFill>
            <a:srgbClr val="FFD128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204200" y="5943600"/>
            <a:ext cx="9398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070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7C5C99-37FB-B445-B877-78CF4D7D08C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5" r:id="rId1"/>
    <p:sldLayoutId id="2147484083" r:id="rId2"/>
    <p:sldLayoutId id="2147484084" r:id="rId3"/>
    <p:sldLayoutId id="2147484085" r:id="rId4"/>
    <p:sldLayoutId id="2147484086" r:id="rId5"/>
    <p:sldLayoutId id="2147484087" r:id="rId6"/>
    <p:sldLayoutId id="2147484088" r:id="rId7"/>
    <p:sldLayoutId id="2147484089" r:id="rId8"/>
    <p:sldLayoutId id="2147484090" r:id="rId9"/>
    <p:sldLayoutId id="2147484091" r:id="rId10"/>
    <p:sldLayoutId id="2147484092" r:id="rId11"/>
    <p:sldLayoutId id="2147484093" r:id="rId12"/>
    <p:sldLayoutId id="2147484094" r:id="rId13"/>
    <p:sldLayoutId id="2147484096" r:id="rId14"/>
  </p:sldLayoutIdLst>
  <p:hf hdr="0" ftr="0" dt="0"/>
  <p:txStyles>
    <p:titleStyle>
      <a:lvl1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400" b="1">
          <a:solidFill>
            <a:srgbClr val="FFD128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400" b="1">
          <a:solidFill>
            <a:srgbClr val="FFD128"/>
          </a:solidFill>
          <a:latin typeface="Garamond" pitchFamily="18" charset="0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400" b="1">
          <a:solidFill>
            <a:srgbClr val="FFD128"/>
          </a:solidFill>
          <a:latin typeface="Garamond" pitchFamily="18" charset="0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400" b="1">
          <a:solidFill>
            <a:srgbClr val="FFD128"/>
          </a:solidFill>
          <a:latin typeface="Garamond" pitchFamily="18" charset="0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400" b="1">
          <a:solidFill>
            <a:srgbClr val="FFD128"/>
          </a:solidFill>
          <a:latin typeface="Garamond" pitchFamily="18" charset="0"/>
        </a:defRPr>
      </a:lvl5pPr>
      <a:lvl6pPr marL="4572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B20000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B20000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" y="753533"/>
            <a:ext cx="9144000" cy="2057400"/>
          </a:xfrm>
        </p:spPr>
        <p:txBody>
          <a:bodyPr/>
          <a:lstStyle/>
          <a:p>
            <a:r>
              <a:rPr lang="en-US" dirty="0"/>
              <a:t>Multi-scale Analysis of Electromagnetic Energy Input using Swarm: Quantifying Key Scales in Magnetosphere-Ionosphere Coupling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" y="2810933"/>
            <a:ext cx="9144000" cy="1295400"/>
          </a:xfrm>
        </p:spPr>
        <p:txBody>
          <a:bodyPr/>
          <a:lstStyle/>
          <a:p>
            <a:r>
              <a:rPr lang="en-US" b="1" dirty="0" smtClean="0"/>
              <a:t>I. P</a:t>
            </a:r>
            <a:r>
              <a:rPr lang="en-US" b="1" dirty="0"/>
              <a:t>. </a:t>
            </a:r>
            <a:r>
              <a:rPr lang="en-US" b="1" dirty="0" smtClean="0"/>
              <a:t>Pakhotin</a:t>
            </a:r>
            <a:r>
              <a:rPr lang="en-US" b="1" baseline="30000" dirty="0" smtClean="0"/>
              <a:t>1</a:t>
            </a:r>
            <a:r>
              <a:rPr lang="en-US" dirty="0" smtClean="0"/>
              <a:t>, </a:t>
            </a:r>
            <a:r>
              <a:rPr lang="en-US" dirty="0"/>
              <a:t>I. R. </a:t>
            </a:r>
            <a:r>
              <a:rPr lang="en-US" dirty="0" smtClean="0"/>
              <a:t>Mann</a:t>
            </a:r>
            <a:r>
              <a:rPr lang="en-US" baseline="30000" dirty="0" smtClean="0"/>
              <a:t>1</a:t>
            </a:r>
            <a:r>
              <a:rPr lang="en-US" dirty="0" smtClean="0"/>
              <a:t>, K. Xie</a:t>
            </a:r>
            <a:r>
              <a:rPr lang="en-US" baseline="30000" dirty="0" smtClean="0"/>
              <a:t>1</a:t>
            </a:r>
            <a:r>
              <a:rPr lang="en-US" dirty="0"/>
              <a:t>, D.J. </a:t>
            </a:r>
            <a:r>
              <a:rPr lang="en-US" dirty="0" smtClean="0"/>
              <a:t>Knudsen</a:t>
            </a:r>
            <a:r>
              <a:rPr lang="en-US" baseline="30000" dirty="0" smtClean="0"/>
              <a:t>2,</a:t>
            </a:r>
            <a:r>
              <a:rPr lang="en-US" dirty="0" smtClean="0"/>
              <a:t> J. K. Burchill</a:t>
            </a:r>
            <a:r>
              <a:rPr lang="en-US" baseline="30000" dirty="0" smtClean="0"/>
              <a:t>2</a:t>
            </a:r>
            <a:endParaRPr lang="en-US" dirty="0" smtClean="0"/>
          </a:p>
          <a:p>
            <a:r>
              <a:rPr lang="en-US" baseline="30000" dirty="0" smtClean="0"/>
              <a:t>1</a:t>
            </a:r>
            <a:r>
              <a:rPr lang="en-US" dirty="0" smtClean="0"/>
              <a:t> University of Alberta, Edmonton, AB, Canada</a:t>
            </a:r>
          </a:p>
          <a:p>
            <a:r>
              <a:rPr lang="en-US" baseline="30000" dirty="0" smtClean="0"/>
              <a:t>2</a:t>
            </a:r>
            <a:r>
              <a:rPr lang="en-US" dirty="0" smtClean="0"/>
              <a:t> University of Calgary, Calgary, AB, Canada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0579" y="4858403"/>
            <a:ext cx="78829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May 6, 2020, European Geophysical Union General Assembly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5400892"/>
            <a:ext cx="1448235" cy="1448235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7221" y="5400893"/>
            <a:ext cx="2696779" cy="133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76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RMS E-and B-field data – near northern winter solstice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7C5C99-37FB-B445-B877-78CF4D7D08C6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5721" y="909854"/>
            <a:ext cx="6590582" cy="5241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679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/>
          </p:nvPr>
        </p:nvSpPr>
        <p:spPr>
          <a:xfrm>
            <a:off x="152400" y="1664897"/>
            <a:ext cx="8839200" cy="3942273"/>
          </a:xfrm>
        </p:spPr>
        <p:txBody>
          <a:bodyPr/>
          <a:lstStyle/>
          <a:p>
            <a:r>
              <a:rPr lang="en-US" dirty="0" smtClean="0"/>
              <a:t>Magnetic field disturbances appear to follow the </a:t>
            </a:r>
            <a:r>
              <a:rPr lang="en-US" dirty="0" err="1" smtClean="0"/>
              <a:t>Poynting</a:t>
            </a:r>
            <a:r>
              <a:rPr lang="en-US" dirty="0" smtClean="0"/>
              <a:t> flux scale dependence and inter-hemispheric asymmetry statistics</a:t>
            </a:r>
          </a:p>
          <a:p>
            <a:r>
              <a:rPr lang="en-US" dirty="0" smtClean="0"/>
              <a:t>Electric field disturbances appear to have different dynamics, in particular strong </a:t>
            </a:r>
            <a:r>
              <a:rPr lang="en-US" dirty="0" err="1" smtClean="0"/>
              <a:t>dE</a:t>
            </a:r>
            <a:r>
              <a:rPr lang="en-US" dirty="0" smtClean="0"/>
              <a:t> energy at scales smaller than 5 sec (0.2 Hz)</a:t>
            </a:r>
          </a:p>
          <a:p>
            <a:r>
              <a:rPr lang="en-US" dirty="0" smtClean="0"/>
              <a:t>Instrumental caveats cannot be ruled out</a:t>
            </a:r>
          </a:p>
          <a:p>
            <a:r>
              <a:rPr lang="en-US" dirty="0" smtClean="0"/>
              <a:t>Since </a:t>
            </a:r>
            <a:r>
              <a:rPr lang="en-US" dirty="0" err="1" smtClean="0"/>
              <a:t>Poynting</a:t>
            </a:r>
            <a:r>
              <a:rPr lang="en-US" dirty="0" smtClean="0"/>
              <a:t> flux is proportional to E x B, if E and B are not in phase, no </a:t>
            </a:r>
            <a:r>
              <a:rPr lang="en-US" dirty="0" err="1" smtClean="0"/>
              <a:t>Poynting</a:t>
            </a:r>
            <a:r>
              <a:rPr lang="en-US" dirty="0" smtClean="0"/>
              <a:t> flux will arise</a:t>
            </a:r>
          </a:p>
          <a:p>
            <a:r>
              <a:rPr lang="en-US" dirty="0" smtClean="0"/>
              <a:t>Magnetosphere-ionosphere energetics involve a complex interplay of electric and magnetic perturbations as well as wave reflection and interference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7C5C99-37FB-B445-B877-78CF4D7D08C6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76200"/>
            <a:ext cx="8839200" cy="762000"/>
          </a:xfrm>
        </p:spPr>
        <p:txBody>
          <a:bodyPr/>
          <a:lstStyle/>
          <a:p>
            <a:r>
              <a:rPr lang="en-US" dirty="0" smtClean="0"/>
              <a:t>E- and B-field statistics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8061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Inertial and dissipative Alfven regimes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7C5C99-37FB-B445-B877-78CF4D7D08C6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7025" y="954851"/>
            <a:ext cx="6276975" cy="31051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54851"/>
            <a:ext cx="2896541" cy="421517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4287" y="5374257"/>
            <a:ext cx="27638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Chaston</a:t>
            </a:r>
            <a:r>
              <a:rPr lang="en-US" dirty="0" smtClean="0"/>
              <a:t> et al. (2008)</a:t>
            </a:r>
          </a:p>
          <a:p>
            <a:r>
              <a:rPr lang="en-US" dirty="0" smtClean="0"/>
              <a:t>Figure 2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163108" y="3900424"/>
            <a:ext cx="56848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 - Prior literature e.g. </a:t>
            </a:r>
            <a:r>
              <a:rPr lang="en-US" sz="1800" dirty="0" err="1" smtClean="0"/>
              <a:t>Chaston</a:t>
            </a:r>
            <a:r>
              <a:rPr lang="en-US" sz="1800" dirty="0" smtClean="0"/>
              <a:t> et al. (2008), </a:t>
            </a:r>
            <a:r>
              <a:rPr lang="en-US" sz="1800" dirty="0" err="1" smtClean="0"/>
              <a:t>Lotko</a:t>
            </a:r>
            <a:r>
              <a:rPr lang="en-US" sz="1800" dirty="0" smtClean="0"/>
              <a:t> &amp; Zhang (2018) suggest a break around 0.1 Hz</a:t>
            </a:r>
          </a:p>
          <a:p>
            <a:r>
              <a:rPr lang="en-US" sz="1800" dirty="0"/>
              <a:t> </a:t>
            </a:r>
            <a:r>
              <a:rPr lang="en-US" sz="1800" dirty="0" smtClean="0"/>
              <a:t>- Swarm observations (e.g. </a:t>
            </a:r>
            <a:r>
              <a:rPr lang="en-US" sz="1800" dirty="0" err="1" smtClean="0"/>
              <a:t>Pakhotin</a:t>
            </a:r>
            <a:r>
              <a:rPr lang="en-US" sz="1800" dirty="0" smtClean="0"/>
              <a:t> et al., 2018, 2020, Wu et al., 2020) suggest a break in phase difference from nearly in-phase to off-phase around 0.1-0.2 Hz</a:t>
            </a:r>
          </a:p>
          <a:p>
            <a:endParaRPr lang="en-US" sz="1800" dirty="0" smtClean="0"/>
          </a:p>
          <a:p>
            <a:r>
              <a:rPr lang="en-US" sz="1800" dirty="0"/>
              <a:t> </a:t>
            </a:r>
            <a:r>
              <a:rPr lang="en-US" sz="1800" dirty="0" smtClean="0"/>
              <a:t>- If </a:t>
            </a:r>
            <a:r>
              <a:rPr lang="en-US" sz="1800" dirty="0" err="1" smtClean="0"/>
              <a:t>dE</a:t>
            </a:r>
            <a:r>
              <a:rPr lang="en-US" sz="1800" dirty="0" smtClean="0"/>
              <a:t> and dB out of phase, rise in </a:t>
            </a:r>
            <a:r>
              <a:rPr lang="en-US" sz="1800" dirty="0" err="1" smtClean="0"/>
              <a:t>dE</a:t>
            </a:r>
            <a:r>
              <a:rPr lang="en-US" sz="1800" dirty="0" smtClean="0"/>
              <a:t> or dB will not lead to rise in </a:t>
            </a:r>
            <a:r>
              <a:rPr lang="en-US" sz="1800" dirty="0" err="1" smtClean="0"/>
              <a:t>Poynting</a:t>
            </a:r>
            <a:r>
              <a:rPr lang="en-US" sz="1800" dirty="0" smtClean="0"/>
              <a:t> flux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751324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High-resolution </a:t>
            </a:r>
            <a:r>
              <a:rPr lang="en-US" dirty="0" err="1" smtClean="0"/>
              <a:t>Poynting</a:t>
            </a:r>
            <a:r>
              <a:rPr lang="en-US" dirty="0" smtClean="0"/>
              <a:t> flux analysis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7C5C99-37FB-B445-B877-78CF4D7D08C6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408" y="1364312"/>
            <a:ext cx="5333333" cy="400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0166" y="5595144"/>
            <a:ext cx="76947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Blue = 16 Hz, green = 2 Hz, red  = 0.1 Hz, black = 0.05 Hz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663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44979"/>
            <a:ext cx="8839200" cy="4953000"/>
          </a:xfrm>
        </p:spPr>
        <p:txBody>
          <a:bodyPr/>
          <a:lstStyle/>
          <a:p>
            <a:r>
              <a:rPr lang="en-GB" dirty="0" smtClean="0"/>
              <a:t>Small and mesoscale disturbances carry statistically significant energy. Ignoring this energy can lead to significant global under-estimations of </a:t>
            </a:r>
            <a:r>
              <a:rPr lang="en-GB" dirty="0" err="1" smtClean="0"/>
              <a:t>Poynting</a:t>
            </a:r>
            <a:r>
              <a:rPr lang="en-GB" dirty="0" smtClean="0"/>
              <a:t> flux and associated effects e.g. Joule heating</a:t>
            </a:r>
          </a:p>
          <a:p>
            <a:r>
              <a:rPr lang="en-GB" dirty="0" smtClean="0"/>
              <a:t>About 10% of </a:t>
            </a:r>
            <a:r>
              <a:rPr lang="en-GB" dirty="0" err="1" smtClean="0"/>
              <a:t>Poynting</a:t>
            </a:r>
            <a:r>
              <a:rPr lang="en-GB" dirty="0" smtClean="0"/>
              <a:t> flux energy can be missed by applying 2</a:t>
            </a:r>
            <a:r>
              <a:rPr lang="en-GB" baseline="30000" dirty="0" smtClean="0"/>
              <a:t>nd</a:t>
            </a:r>
            <a:r>
              <a:rPr lang="en-GB" dirty="0" smtClean="0"/>
              <a:t> order </a:t>
            </a:r>
            <a:r>
              <a:rPr lang="en-GB" dirty="0" err="1" smtClean="0"/>
              <a:t>Savitzky-Golay</a:t>
            </a:r>
            <a:r>
              <a:rPr lang="en-GB" dirty="0" smtClean="0"/>
              <a:t> filter at 20 sec (150 km) scale. Other filters e.g. moving average, have even more severe impact (up to half the </a:t>
            </a:r>
            <a:r>
              <a:rPr lang="en-GB" dirty="0" err="1" smtClean="0"/>
              <a:t>Poynting</a:t>
            </a:r>
            <a:r>
              <a:rPr lang="en-GB" dirty="0" smtClean="0"/>
              <a:t> flux can be missed!)</a:t>
            </a:r>
          </a:p>
          <a:p>
            <a:r>
              <a:rPr lang="en-GB" dirty="0" smtClean="0"/>
              <a:t>Energy content appears to decrease with scale in a smooth manner, suggesting that energy loss processes above are self-similar with scale and/or that a cascade spreads energy loss across scales</a:t>
            </a:r>
          </a:p>
          <a:p>
            <a:r>
              <a:rPr lang="en-GB" dirty="0" smtClean="0"/>
              <a:t>Power content above about 1-2 Hz does not appear to be globally significant. Individual events may feature strong dynamics at </a:t>
            </a:r>
            <a:r>
              <a:rPr lang="en-GB" dirty="0" err="1" smtClean="0"/>
              <a:t>Alfvenic</a:t>
            </a:r>
            <a:r>
              <a:rPr lang="en-GB" dirty="0" smtClean="0"/>
              <a:t> scales. It is possible that by the time residual energy gets to Swarm, loss is spread over a range of scales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7C5C99-37FB-B445-B877-78CF4D7D08C6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30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47058"/>
            <a:ext cx="8839200" cy="4953000"/>
          </a:xfrm>
        </p:spPr>
        <p:txBody>
          <a:bodyPr/>
          <a:lstStyle/>
          <a:p>
            <a:r>
              <a:rPr lang="en-GB" dirty="0" smtClean="0"/>
              <a:t>This work was supported in part by the ESA Living Planet Fellowship</a:t>
            </a:r>
            <a:endParaRPr lang="en-GB" dirty="0"/>
          </a:p>
          <a:p>
            <a:r>
              <a:rPr lang="en-GB" dirty="0" smtClean="0"/>
              <a:t>The work was supported in part by the Canadian Space Agency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7C5C99-37FB-B445-B877-78CF4D7D08C6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24644" y="2375783"/>
            <a:ext cx="1448235" cy="1448235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21" y="2430556"/>
            <a:ext cx="2696779" cy="13386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070" y="4246258"/>
            <a:ext cx="6753809" cy="1548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977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Appendix: Earth’s eccentric magnetic dipole generates differential illumination of the two </a:t>
            </a:r>
            <a:r>
              <a:rPr lang="en-US" dirty="0" err="1" smtClean="0"/>
              <a:t>auroral</a:t>
            </a:r>
            <a:r>
              <a:rPr lang="en-US" dirty="0" smtClean="0"/>
              <a:t> ovals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7C5C99-37FB-B445-B877-78CF4D7D08C6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638800" y="1067844"/>
            <a:ext cx="3505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- the center of the magnetic dipole is ~ 500 km </a:t>
            </a:r>
            <a:r>
              <a:rPr lang="en-US" b="1" dirty="0" smtClean="0"/>
              <a:t>northwards</a:t>
            </a:r>
            <a:r>
              <a:rPr lang="en-US" dirty="0" smtClean="0"/>
              <a:t> of Earth’s center</a:t>
            </a:r>
          </a:p>
          <a:p>
            <a:r>
              <a:rPr lang="en-US" dirty="0"/>
              <a:t> </a:t>
            </a:r>
            <a:r>
              <a:rPr lang="en-US" dirty="0" smtClean="0"/>
              <a:t>- As such, the effective surface offset of south mag pole from rotation axis is ~</a:t>
            </a:r>
            <a:r>
              <a:rPr lang="en-US" b="1" dirty="0" smtClean="0"/>
              <a:t>8.5 deg more </a:t>
            </a:r>
            <a:r>
              <a:rPr lang="en-US" dirty="0" smtClean="0"/>
              <a:t>than north mag pole</a:t>
            </a:r>
          </a:p>
          <a:p>
            <a:r>
              <a:rPr lang="en-US" dirty="0"/>
              <a:t> </a:t>
            </a:r>
            <a:r>
              <a:rPr lang="en-US" dirty="0" smtClean="0"/>
              <a:t>- the south oval extends </a:t>
            </a:r>
            <a:r>
              <a:rPr lang="en-US" b="1" dirty="0" smtClean="0"/>
              <a:t>further</a:t>
            </a:r>
            <a:r>
              <a:rPr lang="en-US" dirty="0" smtClean="0"/>
              <a:t> into both light and dark illumination regions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3146" y="1067844"/>
            <a:ext cx="62919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Summer                            Winter</a:t>
            </a:r>
            <a:endParaRPr lang="en-US" dirty="0"/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3825" y="1067843"/>
            <a:ext cx="5514975" cy="4904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653146" y="1298675"/>
            <a:ext cx="62919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Summer                            Winter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28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47058"/>
            <a:ext cx="8839200" cy="4953000"/>
          </a:xfrm>
        </p:spPr>
        <p:txBody>
          <a:bodyPr/>
          <a:lstStyle/>
          <a:p>
            <a:r>
              <a:rPr lang="en-GB" sz="2000" dirty="0" smtClean="0"/>
              <a:t>Magnetosphere-ionosphere-thermosphere (MIT) coupling is a multi-scale process</a:t>
            </a:r>
          </a:p>
          <a:p>
            <a:r>
              <a:rPr lang="en-GB" sz="2000" dirty="0" smtClean="0"/>
              <a:t>Which scales are quantitatively the most important? </a:t>
            </a:r>
          </a:p>
          <a:p>
            <a:r>
              <a:rPr lang="en-GB" sz="2000" dirty="0" smtClean="0"/>
              <a:t>Small-scale ‘</a:t>
            </a:r>
            <a:r>
              <a:rPr lang="en-GB" sz="2000" dirty="0" err="1" smtClean="0"/>
              <a:t>Alfvenic</a:t>
            </a:r>
            <a:r>
              <a:rPr lang="en-GB" sz="2000" dirty="0" smtClean="0"/>
              <a:t>’ electromagnetic disturbances on scale sizes &lt;150 km transverse scale are often ignored in e.g. global FAC models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7C5C99-37FB-B445-B877-78CF4D7D08C6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215" y="2915728"/>
            <a:ext cx="3315059" cy="278969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7878" y="2915728"/>
            <a:ext cx="3205444" cy="2789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12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ESA Swarm mission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7C5C99-37FB-B445-B877-78CF4D7D08C6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026" name="Picture 2" descr="C:\Users\uos\Documents\Swarm_constella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091418"/>
            <a:ext cx="5220371" cy="4819196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5570806" y="1091418"/>
            <a:ext cx="342079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dirty="0" smtClean="0"/>
              <a:t>Launched in 2013 into polar low-Earth orbit at 450 km (</a:t>
            </a:r>
            <a:r>
              <a:rPr lang="en-GB" dirty="0" err="1" smtClean="0"/>
              <a:t>SwA</a:t>
            </a:r>
            <a:r>
              <a:rPr lang="en-GB" dirty="0" smtClean="0"/>
              <a:t> and </a:t>
            </a:r>
            <a:r>
              <a:rPr lang="en-GB" dirty="0" err="1" smtClean="0"/>
              <a:t>SwC</a:t>
            </a:r>
            <a:r>
              <a:rPr lang="en-GB" dirty="0" smtClean="0"/>
              <a:t>) and 520 km (</a:t>
            </a:r>
            <a:r>
              <a:rPr lang="en-GB" dirty="0" err="1" smtClean="0"/>
              <a:t>SwB</a:t>
            </a:r>
            <a:r>
              <a:rPr lang="en-GB" dirty="0" smtClean="0"/>
              <a:t>)</a:t>
            </a:r>
          </a:p>
          <a:p>
            <a:pPr algn="just"/>
            <a:endParaRPr lang="en-GB" dirty="0" smtClean="0"/>
          </a:p>
          <a:p>
            <a:pPr algn="just"/>
            <a:r>
              <a:rPr lang="en-GB" dirty="0" smtClean="0"/>
              <a:t>Swarm 2 Hz E- and B-field datasets statistics span several years, allowing for long-duration statistical analysis of </a:t>
            </a:r>
            <a:r>
              <a:rPr lang="en-GB" dirty="0" err="1" smtClean="0"/>
              <a:t>Poynting</a:t>
            </a:r>
            <a:r>
              <a:rPr lang="en-GB" dirty="0" smtClean="0"/>
              <a:t> flux</a:t>
            </a:r>
          </a:p>
          <a:p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647114" y="6356350"/>
            <a:ext cx="384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Courtesy of earth.esa.int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6652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/>
          </p:nvPr>
        </p:nvSpPr>
        <p:spPr>
          <a:xfrm>
            <a:off x="152400" y="1161031"/>
            <a:ext cx="8839200" cy="4872487"/>
          </a:xfrm>
        </p:spPr>
        <p:txBody>
          <a:bodyPr/>
          <a:lstStyle/>
          <a:p>
            <a:r>
              <a:rPr lang="en-US" sz="2000" dirty="0" smtClean="0"/>
              <a:t>Selects data within certain MLAT range, focusing on </a:t>
            </a:r>
            <a:r>
              <a:rPr lang="en-US" sz="2000" dirty="0" err="1" smtClean="0"/>
              <a:t>auroral</a:t>
            </a:r>
            <a:r>
              <a:rPr lang="en-US" sz="2000" dirty="0" smtClean="0"/>
              <a:t> zone. Excludes equatorial (e.g. plasma bubbles) and near-polar (e.g. polar cap traversal) effects</a:t>
            </a:r>
          </a:p>
          <a:p>
            <a:r>
              <a:rPr lang="en-US" sz="2000" dirty="0" smtClean="0"/>
              <a:t>For event selection, E- and B-fields are high-pass filtered, then </a:t>
            </a:r>
            <a:r>
              <a:rPr lang="en-US" sz="2000" dirty="0" err="1" smtClean="0"/>
              <a:t>Poynting</a:t>
            </a:r>
            <a:r>
              <a:rPr lang="en-US" sz="2000" dirty="0" smtClean="0"/>
              <a:t> flux vs time is obtained for each pass</a:t>
            </a:r>
          </a:p>
          <a:p>
            <a:r>
              <a:rPr lang="en-US" sz="2000" dirty="0" smtClean="0"/>
              <a:t>A low pass filter is applied to the </a:t>
            </a:r>
            <a:r>
              <a:rPr lang="en-US" sz="2000" dirty="0" err="1" smtClean="0"/>
              <a:t>Poynting</a:t>
            </a:r>
            <a:r>
              <a:rPr lang="en-US" sz="2000" dirty="0" smtClean="0"/>
              <a:t> flux time series to get its envelope</a:t>
            </a:r>
          </a:p>
          <a:p>
            <a:r>
              <a:rPr lang="en-US" sz="2000" dirty="0" smtClean="0"/>
              <a:t>If the maximum of the envelope is over empirically determined threshold, flag event, extend backwards and forwards in time until a second, lower, threshold is reached. This forms the boundaries of the event</a:t>
            </a:r>
          </a:p>
          <a:p>
            <a:r>
              <a:rPr lang="en-US" sz="2000" dirty="0" smtClean="0"/>
              <a:t>For each event, transform into mean-field aligned coordinates, then high-pass to remove baseline and main field effects at scales larger than those under consideration</a:t>
            </a:r>
          </a:p>
          <a:p>
            <a:r>
              <a:rPr lang="en-US" sz="2000" dirty="0" smtClean="0"/>
              <a:t>Finally, apply increasingly strong low-pass filters to the E- and B-field time series, calculate resulting </a:t>
            </a:r>
            <a:r>
              <a:rPr lang="en-US" sz="2000" dirty="0" err="1" smtClean="0"/>
              <a:t>Poynting</a:t>
            </a:r>
            <a:r>
              <a:rPr lang="en-US" sz="2000" dirty="0" smtClean="0"/>
              <a:t> flux as function of low-pass filter window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7C5C99-37FB-B445-B877-78CF4D7D08C6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76200"/>
            <a:ext cx="8839200" cy="762000"/>
          </a:xfrm>
        </p:spPr>
        <p:txBody>
          <a:bodyPr/>
          <a:lstStyle/>
          <a:p>
            <a:r>
              <a:rPr lang="en-US" dirty="0" err="1" smtClean="0"/>
              <a:t>Poynting</a:t>
            </a:r>
            <a:r>
              <a:rPr lang="en-US" dirty="0" smtClean="0"/>
              <a:t> flux analysis methodology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236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Statistical analysis using 2 Hz E- and B-field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7C5C99-37FB-B445-B877-78CF4D7D08C6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1" name="Picture 10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052" y="936171"/>
            <a:ext cx="7486179" cy="529000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7526215" y="1237957"/>
            <a:ext cx="10691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B-field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7526215" y="2168993"/>
            <a:ext cx="10691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E-field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7526215" y="3224070"/>
            <a:ext cx="10691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FAC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7471507" y="4065563"/>
            <a:ext cx="14653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Poynting</a:t>
            </a:r>
            <a:r>
              <a:rPr lang="en-GB" dirty="0" smtClean="0"/>
              <a:t> flux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7471507" y="5025846"/>
            <a:ext cx="14653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Integrated </a:t>
            </a:r>
            <a:r>
              <a:rPr lang="en-GB" dirty="0" err="1" smtClean="0"/>
              <a:t>Poynting</a:t>
            </a:r>
            <a:r>
              <a:rPr lang="en-GB" dirty="0" smtClean="0"/>
              <a:t> flux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990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Summer/winter </a:t>
            </a:r>
            <a:r>
              <a:rPr lang="en-US" dirty="0" err="1" smtClean="0"/>
              <a:t>Poynting</a:t>
            </a:r>
            <a:r>
              <a:rPr lang="en-US" dirty="0" smtClean="0"/>
              <a:t> flux asymmetry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7C5C99-37FB-B445-B877-78CF4D7D08C6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10" name="Picture 9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974" y="908050"/>
            <a:ext cx="6098876" cy="520807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52400" y="6503787"/>
            <a:ext cx="63231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Submitted to Nature Communications (2020)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585822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Scale dependence with a moving average filter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7C5C99-37FB-B445-B877-78CF4D7D08C6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79562" y="6085662"/>
            <a:ext cx="76947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Up to half the </a:t>
            </a:r>
            <a:r>
              <a:rPr lang="en-US" dirty="0" err="1" smtClean="0"/>
              <a:t>Poynting</a:t>
            </a:r>
            <a:r>
              <a:rPr lang="en-US" dirty="0" smtClean="0"/>
              <a:t> flux can be lost by the application of a 20-sec moving average filter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7479" y="883692"/>
            <a:ext cx="5940701" cy="5277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453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/>
          </p:nvPr>
        </p:nvSpPr>
        <p:spPr>
          <a:xfrm>
            <a:off x="152400" y="1664897"/>
            <a:ext cx="8839200" cy="3942273"/>
          </a:xfrm>
        </p:spPr>
        <p:txBody>
          <a:bodyPr/>
          <a:lstStyle/>
          <a:p>
            <a:r>
              <a:rPr lang="en-US" dirty="0" smtClean="0"/>
              <a:t>Northern preference for </a:t>
            </a:r>
            <a:r>
              <a:rPr lang="en-US" dirty="0" err="1" smtClean="0"/>
              <a:t>Poynting</a:t>
            </a:r>
            <a:r>
              <a:rPr lang="en-US" dirty="0" smtClean="0"/>
              <a:t> flux energy input into the ionosphere, both on dayside and on </a:t>
            </a:r>
            <a:r>
              <a:rPr lang="en-US" dirty="0" err="1" smtClean="0"/>
              <a:t>nightside</a:t>
            </a:r>
            <a:endParaRPr lang="en-US" dirty="0" smtClean="0"/>
          </a:p>
          <a:p>
            <a:r>
              <a:rPr lang="en-US" dirty="0" smtClean="0"/>
              <a:t>If using a 2</a:t>
            </a:r>
            <a:r>
              <a:rPr lang="en-US" baseline="30000" dirty="0" smtClean="0"/>
              <a:t>nd</a:t>
            </a:r>
            <a:r>
              <a:rPr lang="en-US" dirty="0" smtClean="0"/>
              <a:t> order </a:t>
            </a:r>
            <a:r>
              <a:rPr lang="en-US" dirty="0" err="1" smtClean="0"/>
              <a:t>Savitzky-Golay</a:t>
            </a:r>
            <a:r>
              <a:rPr lang="en-US" dirty="0" smtClean="0"/>
              <a:t> filter, around 10% of energy may be missed if a 20-second low pass filter is applied</a:t>
            </a:r>
          </a:p>
          <a:p>
            <a:r>
              <a:rPr lang="en-US" dirty="0" smtClean="0"/>
              <a:t>With a moving average filter, up to 50% of the </a:t>
            </a:r>
            <a:r>
              <a:rPr lang="en-US" dirty="0" err="1" smtClean="0"/>
              <a:t>Poynting</a:t>
            </a:r>
            <a:r>
              <a:rPr lang="en-US" dirty="0" smtClean="0"/>
              <a:t> flux may be missed if a 20-second low pass filter is applied</a:t>
            </a:r>
          </a:p>
          <a:p>
            <a:r>
              <a:rPr lang="en-US" dirty="0" smtClean="0"/>
              <a:t>No strong evidence of energy loss at any one particular scale in statistics – energy drops off fairly smoothly. Possible evidence for a cascade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7C5C99-37FB-B445-B877-78CF4D7D08C6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76200"/>
            <a:ext cx="8839200" cy="762000"/>
          </a:xfrm>
        </p:spPr>
        <p:txBody>
          <a:bodyPr/>
          <a:lstStyle/>
          <a:p>
            <a:r>
              <a:rPr lang="en-US" dirty="0" err="1" smtClean="0"/>
              <a:t>Poynting</a:t>
            </a:r>
            <a:r>
              <a:rPr lang="en-US" dirty="0" smtClean="0"/>
              <a:t> flux scale dependence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36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RMS E-and </a:t>
            </a:r>
            <a:r>
              <a:rPr lang="en-US" dirty="0"/>
              <a:t>B-field data – near </a:t>
            </a:r>
            <a:r>
              <a:rPr lang="en-US" dirty="0" smtClean="0"/>
              <a:t>northern summer </a:t>
            </a:r>
            <a:r>
              <a:rPr lang="en-US" dirty="0"/>
              <a:t>solstice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7C5C99-37FB-B445-B877-78CF4D7D08C6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1215" y="1015398"/>
            <a:ext cx="6331788" cy="5102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917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echanical Engineering PPT theme 2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UAlberta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Mechanical Engineering PPT theme 2.thmx</Template>
  <TotalTime>20751</TotalTime>
  <Words>976</Words>
  <Application>Microsoft Office PowerPoint</Application>
  <PresentationFormat>On-screen Show (4:3)</PresentationFormat>
  <Paragraphs>96</Paragraphs>
  <Slides>16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Garamond</vt:lpstr>
      <vt:lpstr>Times</vt:lpstr>
      <vt:lpstr>Wingdings</vt:lpstr>
      <vt:lpstr>Mechanical Engineering PPT theme 2</vt:lpstr>
      <vt:lpstr>Multi-scale Analysis of Electromagnetic Energy Input using Swarm: Quantifying Key Scales in Magnetosphere-Ionosphere Coupling</vt:lpstr>
      <vt:lpstr>Introduction</vt:lpstr>
      <vt:lpstr>ESA Swarm mission</vt:lpstr>
      <vt:lpstr>Poynting flux analysis methodology</vt:lpstr>
      <vt:lpstr>Statistical analysis using 2 Hz E- and B-field data</vt:lpstr>
      <vt:lpstr>Summer/winter Poynting flux asymmetry</vt:lpstr>
      <vt:lpstr>Scale dependence with a moving average filter</vt:lpstr>
      <vt:lpstr>Poynting flux scale dependence</vt:lpstr>
      <vt:lpstr>RMS E-and B-field data – near northern summer solstice</vt:lpstr>
      <vt:lpstr>RMS E-and B-field data – near northern winter solstice</vt:lpstr>
      <vt:lpstr>E- and B-field statistics</vt:lpstr>
      <vt:lpstr>Inertial and dissipative Alfven regimes</vt:lpstr>
      <vt:lpstr>High-resolution Poynting flux analysis</vt:lpstr>
      <vt:lpstr>Conclusions</vt:lpstr>
      <vt:lpstr>Acknowledgements</vt:lpstr>
      <vt:lpstr>Appendix: Earth’s eccentric magnetic dipole generates differential illumination of the two auroral ovals</vt:lpstr>
    </vt:vector>
  </TitlesOfParts>
  <Company>University of Alberta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SWARM Investigation of the Role of High-Frequency (0.1-5Hz) ULF Waves in Magnetosphere-lonosphere Coupling</dc:title>
  <dc:creator>David Barona</dc:creator>
  <cp:lastModifiedBy>Windows User</cp:lastModifiedBy>
  <cp:revision>682</cp:revision>
  <cp:lastPrinted>2015-11-04T21:19:06Z</cp:lastPrinted>
  <dcterms:created xsi:type="dcterms:W3CDTF">2015-03-05T00:27:38Z</dcterms:created>
  <dcterms:modified xsi:type="dcterms:W3CDTF">2020-05-05T03:18:11Z</dcterms:modified>
</cp:coreProperties>
</file>