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305" r:id="rId2"/>
    <p:sldId id="323" r:id="rId3"/>
    <p:sldId id="324" r:id="rId4"/>
    <p:sldId id="333" r:id="rId5"/>
    <p:sldId id="335" r:id="rId6"/>
    <p:sldId id="332" r:id="rId7"/>
    <p:sldId id="316" r:id="rId8"/>
    <p:sldId id="327" r:id="rId9"/>
    <p:sldId id="33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.Cernok" initials="A" lastIdx="12" clrIdx="0">
    <p:extLst>
      <p:ext uri="{19B8F6BF-5375-455C-9EA6-DF929625EA0E}">
        <p15:presenceInfo xmlns:p15="http://schemas.microsoft.com/office/powerpoint/2012/main" userId="S-1-5-21-2118997552-836320393-1615622311-186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B183"/>
    <a:srgbClr val="10F57F"/>
    <a:srgbClr val="FF3D3C"/>
    <a:srgbClr val="0EE669"/>
    <a:srgbClr val="FF5050"/>
    <a:srgbClr val="DEEBF7"/>
    <a:srgbClr val="932667"/>
    <a:srgbClr val="9D2964"/>
    <a:srgbClr val="FFFF00"/>
    <a:srgbClr val="4A2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9" autoAdjust="0"/>
    <p:restoredTop sz="94660"/>
  </p:normalViewPr>
  <p:slideViewPr>
    <p:cSldViewPr snapToGrid="0">
      <p:cViewPr>
        <p:scale>
          <a:sx n="60" d="100"/>
          <a:sy n="60" d="100"/>
        </p:scale>
        <p:origin x="1356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2-09T18:40:31.587" idx="12">
    <p:pos x="10" y="10"/>
    <p:text>10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27BA0-1925-49D4-AC77-BB1D4E1105A8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4C0DE-240B-4065-AA41-05254963A3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304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66C1E-4473-44D8-8A27-54B51B394E7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600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66C1E-4473-44D8-8A27-54B51B394E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09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75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56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53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2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3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17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41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306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0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08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C82BC-6148-4A6B-88A4-37EE6CF2C447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8AC86-6887-4073-B044-8273FB154A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810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ildergebnis fÃ¼r nordsims fac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36" y="5658071"/>
            <a:ext cx="866432" cy="8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Ãhnliches 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" y="213935"/>
            <a:ext cx="8990528" cy="50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" y="5529305"/>
            <a:ext cx="1359229" cy="91911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4088" y="4151376"/>
            <a:ext cx="8585111" cy="1014984"/>
          </a:xfr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 </a:t>
            </a:r>
            <a:r>
              <a:rPr lang="sr-Latn-RS" sz="2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Černok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5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University of Toronto, Royal Ontario Museum, Center for applied planetary mineralogy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With: Kim Tait, Lee White, Mahesh </a:t>
            </a:r>
            <a:r>
              <a:rPr lang="en-GB" sz="1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Anand</a:t>
            </a:r>
            <a:r>
              <a:rPr lang="en-GB" sz="1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James Darling, Martin Whitehouse, and </a:t>
            </a:r>
            <a:r>
              <a:rPr lang="sr-Latn-RS" sz="1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Sandra Kamo</a:t>
            </a:r>
            <a:endParaRPr lang="en-GB" sz="15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5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91" y="382513"/>
            <a:ext cx="8800074" cy="1090687"/>
          </a:xfr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GB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Impact Cratering History Recorded by Phosphates at µm to nm Scales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045" y="5798677"/>
            <a:ext cx="2312978" cy="543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222214-51EB-5D4E-9178-23A70882E6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43" t="15408" r="7416" b="10312"/>
          <a:stretch/>
        </p:blipFill>
        <p:spPr>
          <a:xfrm>
            <a:off x="1679832" y="5643751"/>
            <a:ext cx="1981200" cy="80467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310488" y="6589172"/>
            <a:ext cx="452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Ana 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Černok,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  <p:pic>
        <p:nvPicPr>
          <p:cNvPr id="9218" name="Picture 2" descr="Bildergebnis für university of portsmouth">
            <a:extLst>
              <a:ext uri="{FF2B5EF4-FFF2-40B4-BE49-F238E27FC236}">
                <a16:creationId xmlns:a16="http://schemas.microsoft.com/office/drawing/2014/main" id="{7E40B115-15FC-4A77-A310-3B879AD7C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483" y="5653378"/>
            <a:ext cx="1696182" cy="8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B2C8B-B7E4-4B4D-AA61-04D550765938}"/>
              </a:ext>
            </a:extLst>
          </p:cNvPr>
          <p:cNvSpPr/>
          <p:nvPr/>
        </p:nvSpPr>
        <p:spPr>
          <a:xfrm>
            <a:off x="-1" y="6532290"/>
            <a:ext cx="2467993" cy="307777"/>
          </a:xfrm>
          <a:prstGeom prst="rect">
            <a:avLst/>
          </a:prstGeom>
          <a:noFill/>
          <a:ln w="28575">
            <a:solidFill>
              <a:srgbClr val="FF5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5">
                    <a:lumMod val="50000"/>
                  </a:schemeClr>
                </a:solidFill>
              </a:rPr>
              <a:t>© Authors.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1368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1"/>
          <p:cNvSpPr txBox="1">
            <a:spLocks/>
          </p:cNvSpPr>
          <p:nvPr/>
        </p:nvSpPr>
        <p:spPr>
          <a:xfrm>
            <a:off x="163564" y="-34922"/>
            <a:ext cx="8782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phosphates: nanoscale to planet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l="26466"/>
          <a:stretch/>
        </p:blipFill>
        <p:spPr>
          <a:xfrm>
            <a:off x="163564" y="2545154"/>
            <a:ext cx="1140238" cy="23873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5916"/>
            <a:ext cx="9144000" cy="753136"/>
          </a:xfrm>
          <a:prstGeom prst="rect">
            <a:avLst/>
          </a:prstGeom>
        </p:spPr>
      </p:pic>
      <p:grpSp>
        <p:nvGrpSpPr>
          <p:cNvPr id="118" name="Group 117"/>
          <p:cNvGrpSpPr/>
          <p:nvPr/>
        </p:nvGrpSpPr>
        <p:grpSpPr>
          <a:xfrm>
            <a:off x="624903" y="1578736"/>
            <a:ext cx="3985292" cy="3227180"/>
            <a:chOff x="624903" y="1578736"/>
            <a:chExt cx="3985292" cy="3227180"/>
          </a:xfrm>
        </p:grpSpPr>
        <p:sp>
          <p:nvSpPr>
            <p:cNvPr id="114" name="TextBox 113"/>
            <p:cNvSpPr txBox="1"/>
            <p:nvPr/>
          </p:nvSpPr>
          <p:spPr>
            <a:xfrm>
              <a:off x="624903" y="1578736"/>
              <a:ext cx="3985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Apollo 17 mineral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electron microscope image</a:t>
              </a:r>
            </a:p>
          </p:txBody>
        </p: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0690" y="2521054"/>
              <a:ext cx="2426654" cy="2284862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3583509" y="1578736"/>
            <a:ext cx="3046423" cy="3227181"/>
            <a:chOff x="3583509" y="1578736"/>
            <a:chExt cx="3046423" cy="3227181"/>
          </a:xfrm>
        </p:grpSpPr>
        <p:pic>
          <p:nvPicPr>
            <p:cNvPr id="86" name="Picture 4" descr="https://www.virtualmicroscope.org/sites/default/files/hero-76535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878"/>
            <a:stretch/>
          </p:blipFill>
          <p:spPr bwMode="auto">
            <a:xfrm>
              <a:off x="3819654" y="2545155"/>
              <a:ext cx="2660211" cy="226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TextBox 115"/>
            <p:cNvSpPr txBox="1"/>
            <p:nvPr/>
          </p:nvSpPr>
          <p:spPr>
            <a:xfrm>
              <a:off x="3583509" y="1578736"/>
              <a:ext cx="30464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i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Apollo 17 rock</a:t>
              </a:r>
            </a:p>
            <a:p>
              <a:pPr algn="ctr"/>
              <a:r>
                <a:rPr lang="en-GB" sz="1600" b="1" i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hand specimen 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629932" y="1519337"/>
            <a:ext cx="2438064" cy="3286579"/>
            <a:chOff x="6629932" y="1519337"/>
            <a:chExt cx="2438064" cy="328657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32" y="2545154"/>
              <a:ext cx="2438064" cy="2260762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7260696" y="1519337"/>
              <a:ext cx="1685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Moon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6983767-E527-48BA-A72D-1B0EAFBEC0D2}"/>
              </a:ext>
            </a:extLst>
          </p:cNvPr>
          <p:cNvSpPr txBox="1"/>
          <p:nvPr/>
        </p:nvSpPr>
        <p:spPr>
          <a:xfrm>
            <a:off x="1812139" y="877245"/>
            <a:ext cx="6361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Focus on phosphates in Apollo 17 Mg- suite samples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978B37-F931-47E7-B557-C42632C49E34}"/>
              </a:ext>
            </a:extLst>
          </p:cNvPr>
          <p:cNvSpPr txBox="1"/>
          <p:nvPr/>
        </p:nvSpPr>
        <p:spPr>
          <a:xfrm>
            <a:off x="2310488" y="6589172"/>
            <a:ext cx="452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Ana 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Černok,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27556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05275" y="16906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42" y="3738863"/>
            <a:ext cx="5224878" cy="3079805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Water in the Moon: 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~10 years since discovery of water in lunar samples (</a:t>
            </a:r>
            <a:r>
              <a:rPr lang="en-GB" sz="1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Saal</a:t>
            </a:r>
            <a:r>
              <a:rPr lang="en-GB" sz="1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et al. 2008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  <a:endParaRPr lang="en-GB" sz="2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Why apatite?</a:t>
            </a:r>
            <a:r>
              <a:rPr lang="sr-Latn-RS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endParaRPr lang="en-GB" sz="1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685800" lvl="2" indent="0">
              <a:buNone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Ca</a:t>
            </a:r>
            <a:r>
              <a:rPr lang="en-GB" sz="1600" b="1" baseline="-25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5</a:t>
            </a: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(PO</a:t>
            </a:r>
            <a:r>
              <a:rPr lang="en-GB" sz="1600" b="1" baseline="-25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4</a:t>
            </a: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)</a:t>
            </a:r>
            <a:r>
              <a:rPr lang="en-GB" sz="1600" b="1" baseline="-25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3</a:t>
            </a: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(F, Cl, OH) </a:t>
            </a:r>
          </a:p>
          <a:p>
            <a:pPr marL="1028700" lvl="2" indent="-342900"/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recorder of lunar volatiles </a:t>
            </a:r>
          </a:p>
          <a:p>
            <a:pPr marL="1028700" lvl="2" indent="-342900"/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wide range of sample ages, localities, and petrogenetic environments</a:t>
            </a:r>
            <a:endParaRPr lang="sr-Latn-RS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1028700" lvl="2" indent="-342900"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U-Pb dating of impact events</a:t>
            </a:r>
          </a:p>
          <a:p>
            <a:pPr marL="0" indent="0">
              <a:buNone/>
            </a:pPr>
            <a:r>
              <a:rPr lang="en-GB" sz="1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Why Mg-suite rocks?</a:t>
            </a:r>
          </a:p>
          <a:p>
            <a:pPr marL="685800" lvl="2" indent="0">
              <a:buNone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Plutonic highland rocks, no degassing</a:t>
            </a:r>
          </a:p>
          <a:p>
            <a:pPr marL="685800" lvl="2" indent="0">
              <a:buNone/>
            </a:pPr>
            <a:r>
              <a:rPr lang="sr-Latn-RS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C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rystallization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ages from 4.4-4.1 Ga</a:t>
            </a:r>
            <a:endParaRPr lang="sr-Latn-RS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685800" lvl="2" indent="0">
              <a:buNone/>
            </a:pPr>
            <a:r>
              <a:rPr lang="sr-Latn-RS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Hi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gh</a:t>
            </a: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index of petrological </a:t>
            </a:r>
            <a:r>
              <a:rPr lang="en-GB" sz="16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pristinity</a:t>
            </a:r>
            <a:endParaRPr lang="en-GB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685800" lvl="2" indent="0">
              <a:buNone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Exposed to impacts 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1473" t="14024" r="58632" b="41813"/>
          <a:stretch/>
        </p:blipFill>
        <p:spPr>
          <a:xfrm>
            <a:off x="877128" y="1197229"/>
            <a:ext cx="2642093" cy="21955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41" y="3750038"/>
            <a:ext cx="3532663" cy="216028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34402" y="5321030"/>
            <a:ext cx="18961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b="1" dirty="0">
              <a:solidFill>
                <a:srgbClr val="00B050"/>
              </a:solidFill>
            </a:endParaRPr>
          </a:p>
          <a:p>
            <a:r>
              <a:rPr lang="en-GB" b="1" dirty="0">
                <a:solidFill>
                  <a:srgbClr val="00B050"/>
                </a:solidFill>
              </a:rPr>
              <a:t>Volatile (F, Cl, OH)</a:t>
            </a:r>
          </a:p>
          <a:p>
            <a:r>
              <a:rPr lang="en-GB" b="1" dirty="0">
                <a:solidFill>
                  <a:srgbClr val="00B050"/>
                </a:solidFill>
              </a:rPr>
              <a:t>REE</a:t>
            </a:r>
          </a:p>
          <a:p>
            <a:r>
              <a:rPr lang="en-GB" b="1" dirty="0">
                <a:solidFill>
                  <a:srgbClr val="00B050"/>
                </a:solidFill>
              </a:rPr>
              <a:t>U-</a:t>
            </a:r>
            <a:r>
              <a:rPr lang="en-GB" b="1" dirty="0" err="1">
                <a:solidFill>
                  <a:srgbClr val="00B050"/>
                </a:solidFill>
              </a:rPr>
              <a:t>Pb</a:t>
            </a:r>
            <a:endParaRPr lang="en-GB" b="1" dirty="0">
              <a:solidFill>
                <a:srgbClr val="00B050"/>
              </a:solidFill>
            </a:endParaRPr>
          </a:p>
          <a:p>
            <a:endParaRPr lang="en-GB" b="1" dirty="0">
              <a:solidFill>
                <a:srgbClr val="FF66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74158" y="4813879"/>
            <a:ext cx="1625987" cy="2096478"/>
            <a:chOff x="5791543" y="2203665"/>
            <a:chExt cx="1917315" cy="263706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5001" y="2203665"/>
              <a:ext cx="989151" cy="212071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791543" y="4260023"/>
              <a:ext cx="1917315" cy="580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1">
                      <a:lumMod val="50000"/>
                    </a:schemeClr>
                  </a:solidFill>
                </a:rPr>
                <a:t>Boyce et al. (2010)</a:t>
              </a:r>
            </a:p>
            <a:p>
              <a:pPr algn="ctr"/>
              <a:r>
                <a:rPr lang="en-GB" sz="1200" i="1" dirty="0" err="1">
                  <a:solidFill>
                    <a:schemeClr val="accent1">
                      <a:lumMod val="50000"/>
                    </a:schemeClr>
                  </a:solidFill>
                </a:rPr>
                <a:t>McCubbin</a:t>
              </a:r>
              <a:r>
                <a:rPr lang="en-GB" sz="1200" i="1" dirty="0">
                  <a:solidFill>
                    <a:schemeClr val="accent1">
                      <a:lumMod val="50000"/>
                    </a:schemeClr>
                  </a:solidFill>
                </a:rPr>
                <a:t> et al. (2010)</a:t>
              </a:r>
              <a:endParaRPr lang="en-GB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37776" y="3821402"/>
            <a:ext cx="6868447" cy="1222894"/>
            <a:chOff x="1039085" y="3524407"/>
            <a:chExt cx="7187262" cy="948860"/>
          </a:xfrm>
        </p:grpSpPr>
        <p:sp>
          <p:nvSpPr>
            <p:cNvPr id="26" name="TextBox 25"/>
            <p:cNvSpPr txBox="1"/>
            <p:nvPr/>
          </p:nvSpPr>
          <p:spPr>
            <a:xfrm>
              <a:off x="1039085" y="3524407"/>
              <a:ext cx="7187262" cy="81423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1143000" lvl="2" indent="-457200" algn="just"/>
              <a:endParaRPr lang="en-GB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40595" y="3613558"/>
              <a:ext cx="6984242" cy="85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</a:rPr>
                <a:t>Shocked apatite to understand </a:t>
              </a:r>
              <a:r>
                <a:rPr lang="sr-Latn-R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</a:rPr>
                <a:t>the timing of impacts</a:t>
              </a:r>
              <a:r>
                <a:rPr lang="en-GB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</a:rPr>
                <a:t> (in Apollo 17 rocks)</a:t>
              </a:r>
            </a:p>
            <a:p>
              <a:pPr algn="ctr"/>
              <a:endParaRPr lang="en-GB" dirty="0"/>
            </a:p>
          </p:txBody>
        </p:sp>
      </p:grpSp>
      <p:pic>
        <p:nvPicPr>
          <p:cNvPr id="9218" name="Picture 2" descr="Ãhnliches F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57" y="1227192"/>
            <a:ext cx="4102618" cy="247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/>
          <p:cNvSpPr txBox="1">
            <a:spLocks/>
          </p:cNvSpPr>
          <p:nvPr/>
        </p:nvSpPr>
        <p:spPr>
          <a:xfrm>
            <a:off x="163564" y="-34922"/>
            <a:ext cx="85740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apatite: a versatile recorder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utoShape 2" descr="Bildergebnis fÃ¼r meteorite impact png"/>
          <p:cNvSpPr>
            <a:spLocks noChangeAspect="1" noChangeArrowheads="1"/>
          </p:cNvSpPr>
          <p:nvPr/>
        </p:nvSpPr>
        <p:spPr bwMode="auto">
          <a:xfrm>
            <a:off x="1784969" y="369011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 descr="Bildergebnis fÃ¼r meteorite impact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91" y="668491"/>
            <a:ext cx="3552099" cy="35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473B97-087F-430C-A6D7-81C05E18A5CF}"/>
              </a:ext>
            </a:extLst>
          </p:cNvPr>
          <p:cNvSpPr txBox="1"/>
          <p:nvPr/>
        </p:nvSpPr>
        <p:spPr>
          <a:xfrm>
            <a:off x="2310488" y="6589172"/>
            <a:ext cx="452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Ana 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Černok,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1340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1"/>
          <p:cNvSpPr txBox="1">
            <a:spLocks/>
          </p:cNvSpPr>
          <p:nvPr/>
        </p:nvSpPr>
        <p:spPr>
          <a:xfrm>
            <a:off x="163564" y="-34922"/>
            <a:ext cx="8782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phosphates: structure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F5331E8-DF53-442C-9E8A-BA444973533B}"/>
              </a:ext>
            </a:extLst>
          </p:cNvPr>
          <p:cNvGrpSpPr/>
          <p:nvPr/>
        </p:nvGrpSpPr>
        <p:grpSpPr>
          <a:xfrm>
            <a:off x="-42736" y="939283"/>
            <a:ext cx="9369819" cy="5918717"/>
            <a:chOff x="-42736" y="939283"/>
            <a:chExt cx="9369819" cy="5918717"/>
          </a:xfrm>
        </p:grpSpPr>
        <p:sp>
          <p:nvSpPr>
            <p:cNvPr id="116" name="TextBox 115"/>
            <p:cNvSpPr txBox="1"/>
            <p:nvPr/>
          </p:nvSpPr>
          <p:spPr>
            <a:xfrm>
              <a:off x="2283558" y="939283"/>
              <a:ext cx="4283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Studied Apollo 17 rocks (EDS maps)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6841550" y="1540351"/>
              <a:ext cx="1685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b="1" i="1" kern="0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Timing of </a:t>
              </a:r>
              <a:r>
                <a: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12139" y="6581001"/>
              <a:ext cx="5519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Latn-RS" sz="1200" b="1" i="1" dirty="0">
                  <a:solidFill>
                    <a:schemeClr val="accent5">
                      <a:lumMod val="50000"/>
                    </a:schemeClr>
                  </a:solidFill>
                </a:rPr>
                <a:t>Černok</a:t>
              </a:r>
              <a:r>
                <a:rPr lang="en-GB" sz="1200" b="1" i="1" dirty="0">
                  <a:solidFill>
                    <a:schemeClr val="accent5">
                      <a:lumMod val="50000"/>
                    </a:schemeClr>
                  </a:solidFill>
                </a:rPr>
                <a:t> et al.</a:t>
              </a:r>
              <a:r>
                <a:rPr lang="sr-Latn-RS" sz="1200" b="1" i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GB" sz="1200" b="1" i="1" dirty="0">
                  <a:solidFill>
                    <a:schemeClr val="accent5">
                      <a:lumMod val="50000"/>
                    </a:schemeClr>
                  </a:solidFill>
                </a:rPr>
                <a:t>EGU online, May 6th</a:t>
              </a:r>
              <a:r>
                <a:rPr lang="en-GB" sz="1200" i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GB" sz="1200" b="1" i="1" dirty="0">
                  <a:solidFill>
                    <a:schemeClr val="accent5">
                      <a:lumMod val="50000"/>
                    </a:schemeClr>
                  </a:solidFill>
                </a:rPr>
                <a:t>2020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b="4482"/>
            <a:stretch/>
          </p:blipFill>
          <p:spPr>
            <a:xfrm>
              <a:off x="111065" y="4181473"/>
              <a:ext cx="2258653" cy="2011754"/>
            </a:xfrm>
            <a:prstGeom prst="rect">
              <a:avLst/>
            </a:prstGeom>
          </p:spPr>
        </p:pic>
        <p:pic>
          <p:nvPicPr>
            <p:cNvPr id="13" name="Picture 12" descr="A picture containing cake, green, birthday, hand&#10;&#10;Description automatically generated">
              <a:extLst>
                <a:ext uri="{FF2B5EF4-FFF2-40B4-BE49-F238E27FC236}">
                  <a16:creationId xmlns:a16="http://schemas.microsoft.com/office/drawing/2014/main" id="{DD384F03-0458-45DC-908A-9F744213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7" y="1358946"/>
              <a:ext cx="3685319" cy="2134174"/>
            </a:xfrm>
            <a:prstGeom prst="rect">
              <a:avLst/>
            </a:prstGeom>
          </p:spPr>
        </p:pic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52639DB-8C88-4FCF-BF06-A0CC87EA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1277" y="1328292"/>
              <a:ext cx="3130936" cy="2134174"/>
            </a:xfrm>
            <a:prstGeom prst="rect">
              <a:avLst/>
            </a:prstGeom>
          </p:spPr>
        </p:pic>
        <p:pic>
          <p:nvPicPr>
            <p:cNvPr id="20" name="Picture 19" descr="A picture containing cake, lit, sitting, light&#10;&#10;Description automatically generated">
              <a:extLst>
                <a:ext uri="{FF2B5EF4-FFF2-40B4-BE49-F238E27FC236}">
                  <a16:creationId xmlns:a16="http://schemas.microsoft.com/office/drawing/2014/main" id="{EEF3B9F5-471E-4BF6-B06A-B2E7B8DED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903" y="1317729"/>
              <a:ext cx="2115295" cy="212149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D7CC5F5-2E1D-456C-8D08-7A79196E3D05}"/>
                </a:ext>
              </a:extLst>
            </p:cNvPr>
            <p:cNvSpPr txBox="1"/>
            <p:nvPr/>
          </p:nvSpPr>
          <p:spPr>
            <a:xfrm>
              <a:off x="33267" y="3443470"/>
              <a:ext cx="39852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Coarse-grained cumulate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22F34D-33E9-4424-AF78-31F8D56239FB}"/>
                </a:ext>
              </a:extLst>
            </p:cNvPr>
            <p:cNvSpPr txBox="1"/>
            <p:nvPr/>
          </p:nvSpPr>
          <p:spPr>
            <a:xfrm>
              <a:off x="3462740" y="3437641"/>
              <a:ext cx="39852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Shocked coarse-grained cumulate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C9B0D94-DA86-4F53-9EDC-4E3E4152FC2C}"/>
                </a:ext>
              </a:extLst>
            </p:cNvPr>
            <p:cNvSpPr/>
            <p:nvPr/>
          </p:nvSpPr>
          <p:spPr>
            <a:xfrm>
              <a:off x="71279" y="1383622"/>
              <a:ext cx="322188" cy="18599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S1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B718522-8F2E-4DA8-B173-5FEA82111FC9}"/>
                </a:ext>
              </a:extLst>
            </p:cNvPr>
            <p:cNvSpPr/>
            <p:nvPr/>
          </p:nvSpPr>
          <p:spPr>
            <a:xfrm>
              <a:off x="424411" y="1383622"/>
              <a:ext cx="322188" cy="185995"/>
            </a:xfrm>
            <a:prstGeom prst="rect">
              <a:avLst/>
            </a:prstGeom>
            <a:solidFill>
              <a:srgbClr val="FFB0B0"/>
            </a:solidFill>
            <a:ln>
              <a:solidFill>
                <a:srgbClr val="FF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S2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54B7AFE-C0A6-4408-BF24-A45E3D7335B1}"/>
                </a:ext>
              </a:extLst>
            </p:cNvPr>
            <p:cNvSpPr/>
            <p:nvPr/>
          </p:nvSpPr>
          <p:spPr>
            <a:xfrm>
              <a:off x="3845076" y="1397395"/>
              <a:ext cx="322188" cy="185995"/>
            </a:xfrm>
            <a:prstGeom prst="rect">
              <a:avLst/>
            </a:prstGeom>
            <a:solidFill>
              <a:srgbClr val="FF535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S5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8B44222-5C27-4DBA-B33F-91DD5A619490}"/>
                </a:ext>
              </a:extLst>
            </p:cNvPr>
            <p:cNvSpPr/>
            <p:nvPr/>
          </p:nvSpPr>
          <p:spPr>
            <a:xfrm>
              <a:off x="4198208" y="1397395"/>
              <a:ext cx="322188" cy="18599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S6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6EB3086-1E01-434C-9F87-9B96954018A6}"/>
                </a:ext>
              </a:extLst>
            </p:cNvPr>
            <p:cNvSpPr/>
            <p:nvPr/>
          </p:nvSpPr>
          <p:spPr>
            <a:xfrm>
              <a:off x="6994356" y="1361846"/>
              <a:ext cx="322188" cy="185995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353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F45B4DF-4C93-4553-9B7D-F6D96E14EBCF}"/>
                </a:ext>
              </a:extLst>
            </p:cNvPr>
            <p:cNvSpPr txBox="1"/>
            <p:nvPr/>
          </p:nvSpPr>
          <p:spPr>
            <a:xfrm>
              <a:off x="2846383" y="1359413"/>
              <a:ext cx="87240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76335 troctolite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9E6EA70-1AC2-4168-8E71-28CC74F98F14}"/>
                </a:ext>
              </a:extLst>
            </p:cNvPr>
            <p:cNvSpPr txBox="1"/>
            <p:nvPr/>
          </p:nvSpPr>
          <p:spPr>
            <a:xfrm>
              <a:off x="6011321" y="2813581"/>
              <a:ext cx="872405" cy="46166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78236 norite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A6D560-923E-40A2-950F-6621C4F44E0B}"/>
                </a:ext>
              </a:extLst>
            </p:cNvPr>
            <p:cNvSpPr txBox="1"/>
            <p:nvPr/>
          </p:nvSpPr>
          <p:spPr>
            <a:xfrm>
              <a:off x="7910005" y="1325661"/>
              <a:ext cx="1136798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76255 impact melt breccia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FB3360-1BE9-4B11-963F-F872ACC161D6}"/>
                </a:ext>
              </a:extLst>
            </p:cNvPr>
            <p:cNvSpPr txBox="1"/>
            <p:nvPr/>
          </p:nvSpPr>
          <p:spPr>
            <a:xfrm>
              <a:off x="-42736" y="1753879"/>
              <a:ext cx="539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FF3D3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Mg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1" u="none" strike="noStrike" kern="0" cap="none" spc="0" normalizeH="0" baseline="0" noProof="0" dirty="0">
                  <a:ln>
                    <a:noFill/>
                  </a:ln>
                  <a:solidFill>
                    <a:srgbClr val="10F57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Al</a:t>
              </a:r>
              <a:endPara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10F57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2A1C239-BEB7-4327-894C-C4C4612CC304}"/>
                </a:ext>
              </a:extLst>
            </p:cNvPr>
            <p:cNvSpPr txBox="1"/>
            <p:nvPr/>
          </p:nvSpPr>
          <p:spPr>
            <a:xfrm>
              <a:off x="7037628" y="3425109"/>
              <a:ext cx="19926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i="1" kern="0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GB" sz="1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oarse</a:t>
              </a:r>
              <a:r>
                <a:rPr kumimoji="0" lang="en-GB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-grained cumulate inside impact melt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1CBBD8F-D33B-4FC0-8DF2-078D9EE43CAA}"/>
                </a:ext>
              </a:extLst>
            </p:cNvPr>
            <p:cNvSpPr txBox="1"/>
            <p:nvPr/>
          </p:nvSpPr>
          <p:spPr>
            <a:xfrm>
              <a:off x="2292790" y="3871031"/>
              <a:ext cx="4283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solidFill>
                    <a:srgbClr val="5B9BD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Studied phosphates (EBSD maps)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1DE6B5C-F58D-4FAB-995B-56EB4249E5E5}"/>
                </a:ext>
              </a:extLst>
            </p:cNvPr>
            <p:cNvGrpSpPr/>
            <p:nvPr/>
          </p:nvGrpSpPr>
          <p:grpSpPr>
            <a:xfrm>
              <a:off x="2413469" y="4240363"/>
              <a:ext cx="4201533" cy="2014328"/>
              <a:chOff x="4191631" y="1331223"/>
              <a:chExt cx="4201533" cy="201432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BA1FDA9-41D6-49A6-8266-FE8379C7D5A9}"/>
                  </a:ext>
                </a:extLst>
              </p:cNvPr>
              <p:cNvSpPr txBox="1"/>
              <p:nvPr/>
            </p:nvSpPr>
            <p:spPr>
              <a:xfrm>
                <a:off x="4944433" y="3037774"/>
                <a:ext cx="333785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09B010"/>
                  </a:buClr>
                </a:pPr>
                <a:r>
                  <a:rPr lang="en-GB" sz="1400" b="1" dirty="0">
                    <a:solidFill>
                      <a:schemeClr val="accent1">
                        <a:lumMod val="50000"/>
                      </a:schemeClr>
                    </a:solidFill>
                    <a:latin typeface="Cambria" panose="02040503050406030204" pitchFamily="18" charset="0"/>
                  </a:rPr>
                  <a:t>EBSD to understand </a:t>
                </a:r>
                <a:r>
                  <a:rPr lang="en-GB" sz="1400" b="1" dirty="0" err="1">
                    <a:solidFill>
                      <a:srgbClr val="FF0000"/>
                    </a:solidFill>
                    <a:latin typeface="Cambria" panose="02040503050406030204" pitchFamily="18" charset="0"/>
                  </a:rPr>
                  <a:t>microtexture</a:t>
                </a:r>
                <a:endParaRPr lang="en-GB" sz="14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E63B4B4F-AAC2-42A7-A36E-11BEA30851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1631" y="1331223"/>
                <a:ext cx="4201533" cy="1629477"/>
              </a:xfrm>
              <a:prstGeom prst="rect">
                <a:avLst/>
              </a:prstGeom>
            </p:spPr>
          </p:pic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73BBFC1-8514-4835-888E-8A0ED9C6535F}"/>
                </a:ext>
              </a:extLst>
            </p:cNvPr>
            <p:cNvSpPr/>
            <p:nvPr/>
          </p:nvSpPr>
          <p:spPr>
            <a:xfrm>
              <a:off x="6235815" y="4301361"/>
              <a:ext cx="322188" cy="185995"/>
            </a:xfrm>
            <a:prstGeom prst="rect">
              <a:avLst/>
            </a:prstGeom>
            <a:solidFill>
              <a:srgbClr val="FF535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S5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46B87D8-0F8A-4E17-BF6C-7289C995422E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4"/>
            <a:stretch/>
          </p:blipFill>
          <p:spPr>
            <a:xfrm>
              <a:off x="6752462" y="4240363"/>
              <a:ext cx="2415272" cy="2325020"/>
            </a:xfrm>
            <a:prstGeom prst="rect">
              <a:avLst/>
            </a:prstGeom>
          </p:spPr>
        </p:pic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DAFAD67F-26E5-4CB6-A87A-98142BAD771F}"/>
                </a:ext>
              </a:extLst>
            </p:cNvPr>
            <p:cNvSpPr/>
            <p:nvPr/>
          </p:nvSpPr>
          <p:spPr>
            <a:xfrm>
              <a:off x="6733395" y="4316303"/>
              <a:ext cx="1580530" cy="2125667"/>
            </a:xfrm>
            <a:custGeom>
              <a:avLst/>
              <a:gdLst>
                <a:gd name="connsiteX0" fmla="*/ 613611 w 2165684"/>
                <a:gd name="connsiteY0" fmla="*/ 85678 h 2760325"/>
                <a:gd name="connsiteX1" fmla="*/ 553453 w 2165684"/>
                <a:gd name="connsiteY1" fmla="*/ 109741 h 2760325"/>
                <a:gd name="connsiteX2" fmla="*/ 529390 w 2165684"/>
                <a:gd name="connsiteY2" fmla="*/ 145836 h 2760325"/>
                <a:gd name="connsiteX3" fmla="*/ 493295 w 2165684"/>
                <a:gd name="connsiteY3" fmla="*/ 169899 h 2760325"/>
                <a:gd name="connsiteX4" fmla="*/ 469232 w 2165684"/>
                <a:gd name="connsiteY4" fmla="*/ 205993 h 2760325"/>
                <a:gd name="connsiteX5" fmla="*/ 445169 w 2165684"/>
                <a:gd name="connsiteY5" fmla="*/ 290214 h 2760325"/>
                <a:gd name="connsiteX6" fmla="*/ 372979 w 2165684"/>
                <a:gd name="connsiteY6" fmla="*/ 374436 h 2760325"/>
                <a:gd name="connsiteX7" fmla="*/ 300790 w 2165684"/>
                <a:gd name="connsiteY7" fmla="*/ 482720 h 2760325"/>
                <a:gd name="connsiteX8" fmla="*/ 276727 w 2165684"/>
                <a:gd name="connsiteY8" fmla="*/ 518814 h 2760325"/>
                <a:gd name="connsiteX9" fmla="*/ 252663 w 2165684"/>
                <a:gd name="connsiteY9" fmla="*/ 542878 h 2760325"/>
                <a:gd name="connsiteX10" fmla="*/ 228600 w 2165684"/>
                <a:gd name="connsiteY10" fmla="*/ 578972 h 2760325"/>
                <a:gd name="connsiteX11" fmla="*/ 192506 w 2165684"/>
                <a:gd name="connsiteY11" fmla="*/ 603036 h 2760325"/>
                <a:gd name="connsiteX12" fmla="*/ 132348 w 2165684"/>
                <a:gd name="connsiteY12" fmla="*/ 651162 h 2760325"/>
                <a:gd name="connsiteX13" fmla="*/ 60158 w 2165684"/>
                <a:gd name="connsiteY13" fmla="*/ 675225 h 2760325"/>
                <a:gd name="connsiteX14" fmla="*/ 24063 w 2165684"/>
                <a:gd name="connsiteY14" fmla="*/ 687257 h 2760325"/>
                <a:gd name="connsiteX15" fmla="*/ 12032 w 2165684"/>
                <a:gd name="connsiteY15" fmla="*/ 783509 h 2760325"/>
                <a:gd name="connsiteX16" fmla="*/ 0 w 2165684"/>
                <a:gd name="connsiteY16" fmla="*/ 831636 h 2760325"/>
                <a:gd name="connsiteX17" fmla="*/ 36095 w 2165684"/>
                <a:gd name="connsiteY17" fmla="*/ 1156488 h 2760325"/>
                <a:gd name="connsiteX18" fmla="*/ 72190 w 2165684"/>
                <a:gd name="connsiteY18" fmla="*/ 1228678 h 2760325"/>
                <a:gd name="connsiteX19" fmla="*/ 96253 w 2165684"/>
                <a:gd name="connsiteY19" fmla="*/ 1264772 h 2760325"/>
                <a:gd name="connsiteX20" fmla="*/ 144379 w 2165684"/>
                <a:gd name="connsiteY20" fmla="*/ 1409151 h 2760325"/>
                <a:gd name="connsiteX21" fmla="*/ 156411 w 2165684"/>
                <a:gd name="connsiteY21" fmla="*/ 1445246 h 2760325"/>
                <a:gd name="connsiteX22" fmla="*/ 168442 w 2165684"/>
                <a:gd name="connsiteY22" fmla="*/ 1481341 h 2760325"/>
                <a:gd name="connsiteX23" fmla="*/ 192506 w 2165684"/>
                <a:gd name="connsiteY23" fmla="*/ 1505404 h 2760325"/>
                <a:gd name="connsiteX24" fmla="*/ 204537 w 2165684"/>
                <a:gd name="connsiteY24" fmla="*/ 1697909 h 2760325"/>
                <a:gd name="connsiteX25" fmla="*/ 168442 w 2165684"/>
                <a:gd name="connsiteY25" fmla="*/ 1709941 h 2760325"/>
                <a:gd name="connsiteX26" fmla="*/ 120316 w 2165684"/>
                <a:gd name="connsiteY26" fmla="*/ 1721972 h 2760325"/>
                <a:gd name="connsiteX27" fmla="*/ 132348 w 2165684"/>
                <a:gd name="connsiteY27" fmla="*/ 1758067 h 2760325"/>
                <a:gd name="connsiteX28" fmla="*/ 180474 w 2165684"/>
                <a:gd name="connsiteY28" fmla="*/ 1830257 h 2760325"/>
                <a:gd name="connsiteX29" fmla="*/ 216569 w 2165684"/>
                <a:gd name="connsiteY29" fmla="*/ 1842288 h 2760325"/>
                <a:gd name="connsiteX30" fmla="*/ 300790 w 2165684"/>
                <a:gd name="connsiteY30" fmla="*/ 1866351 h 2760325"/>
                <a:gd name="connsiteX31" fmla="*/ 312821 w 2165684"/>
                <a:gd name="connsiteY31" fmla="*/ 1902446 h 2760325"/>
                <a:gd name="connsiteX32" fmla="*/ 360948 w 2165684"/>
                <a:gd name="connsiteY32" fmla="*/ 1962604 h 2760325"/>
                <a:gd name="connsiteX33" fmla="*/ 397042 w 2165684"/>
                <a:gd name="connsiteY33" fmla="*/ 1986667 h 2760325"/>
                <a:gd name="connsiteX34" fmla="*/ 421106 w 2165684"/>
                <a:gd name="connsiteY34" fmla="*/ 2022762 h 2760325"/>
                <a:gd name="connsiteX35" fmla="*/ 433137 w 2165684"/>
                <a:gd name="connsiteY35" fmla="*/ 2058857 h 2760325"/>
                <a:gd name="connsiteX36" fmla="*/ 469232 w 2165684"/>
                <a:gd name="connsiteY36" fmla="*/ 2070888 h 2760325"/>
                <a:gd name="connsiteX37" fmla="*/ 613611 w 2165684"/>
                <a:gd name="connsiteY37" fmla="*/ 2082920 h 2760325"/>
                <a:gd name="connsiteX38" fmla="*/ 721895 w 2165684"/>
                <a:gd name="connsiteY38" fmla="*/ 2094951 h 2760325"/>
                <a:gd name="connsiteX39" fmla="*/ 818148 w 2165684"/>
                <a:gd name="connsiteY39" fmla="*/ 2082920 h 2760325"/>
                <a:gd name="connsiteX40" fmla="*/ 854242 w 2165684"/>
                <a:gd name="connsiteY40" fmla="*/ 2058857 h 2760325"/>
                <a:gd name="connsiteX41" fmla="*/ 926432 w 2165684"/>
                <a:gd name="connsiteY41" fmla="*/ 2070888 h 2760325"/>
                <a:gd name="connsiteX42" fmla="*/ 938463 w 2165684"/>
                <a:gd name="connsiteY42" fmla="*/ 2106983 h 2760325"/>
                <a:gd name="connsiteX43" fmla="*/ 914400 w 2165684"/>
                <a:gd name="connsiteY43" fmla="*/ 2251362 h 2760325"/>
                <a:gd name="connsiteX44" fmla="*/ 1094874 w 2165684"/>
                <a:gd name="connsiteY44" fmla="*/ 2287457 h 2760325"/>
                <a:gd name="connsiteX45" fmla="*/ 1143000 w 2165684"/>
                <a:gd name="connsiteY45" fmla="*/ 2359646 h 2760325"/>
                <a:gd name="connsiteX46" fmla="*/ 1167063 w 2165684"/>
                <a:gd name="connsiteY46" fmla="*/ 2431836 h 2760325"/>
                <a:gd name="connsiteX47" fmla="*/ 1106906 w 2165684"/>
                <a:gd name="connsiteY47" fmla="*/ 2660436 h 2760325"/>
                <a:gd name="connsiteX48" fmla="*/ 1070811 w 2165684"/>
                <a:gd name="connsiteY48" fmla="*/ 2672467 h 2760325"/>
                <a:gd name="connsiteX49" fmla="*/ 1046748 w 2165684"/>
                <a:gd name="connsiteY49" fmla="*/ 2708562 h 2760325"/>
                <a:gd name="connsiteX50" fmla="*/ 1058779 w 2165684"/>
                <a:gd name="connsiteY50" fmla="*/ 2756688 h 2760325"/>
                <a:gd name="connsiteX51" fmla="*/ 1455821 w 2165684"/>
                <a:gd name="connsiteY51" fmla="*/ 2744657 h 2760325"/>
                <a:gd name="connsiteX52" fmla="*/ 1491916 w 2165684"/>
                <a:gd name="connsiteY52" fmla="*/ 2732625 h 2760325"/>
                <a:gd name="connsiteX53" fmla="*/ 1515979 w 2165684"/>
                <a:gd name="connsiteY53" fmla="*/ 2696530 h 2760325"/>
                <a:gd name="connsiteX54" fmla="*/ 1552074 w 2165684"/>
                <a:gd name="connsiteY54" fmla="*/ 2672467 h 2760325"/>
                <a:gd name="connsiteX55" fmla="*/ 1588169 w 2165684"/>
                <a:gd name="connsiteY55" fmla="*/ 2528088 h 2760325"/>
                <a:gd name="connsiteX56" fmla="*/ 1612232 w 2165684"/>
                <a:gd name="connsiteY56" fmla="*/ 2455899 h 2760325"/>
                <a:gd name="connsiteX57" fmla="*/ 1684421 w 2165684"/>
                <a:gd name="connsiteY57" fmla="*/ 2419804 h 2760325"/>
                <a:gd name="connsiteX58" fmla="*/ 1744579 w 2165684"/>
                <a:gd name="connsiteY58" fmla="*/ 2407772 h 2760325"/>
                <a:gd name="connsiteX59" fmla="*/ 1792706 w 2165684"/>
                <a:gd name="connsiteY59" fmla="*/ 2263393 h 2760325"/>
                <a:gd name="connsiteX60" fmla="*/ 1804737 w 2165684"/>
                <a:gd name="connsiteY60" fmla="*/ 2227299 h 2760325"/>
                <a:gd name="connsiteX61" fmla="*/ 1913021 w 2165684"/>
                <a:gd name="connsiteY61" fmla="*/ 2191204 h 2760325"/>
                <a:gd name="connsiteX62" fmla="*/ 1949116 w 2165684"/>
                <a:gd name="connsiteY62" fmla="*/ 2179172 h 2760325"/>
                <a:gd name="connsiteX63" fmla="*/ 2021306 w 2165684"/>
                <a:gd name="connsiteY63" fmla="*/ 2191204 h 2760325"/>
                <a:gd name="connsiteX64" fmla="*/ 2033337 w 2165684"/>
                <a:gd name="connsiteY64" fmla="*/ 2227299 h 2760325"/>
                <a:gd name="connsiteX65" fmla="*/ 2069432 w 2165684"/>
                <a:gd name="connsiteY65" fmla="*/ 2251362 h 2760325"/>
                <a:gd name="connsiteX66" fmla="*/ 2093495 w 2165684"/>
                <a:gd name="connsiteY66" fmla="*/ 2215267 h 2760325"/>
                <a:gd name="connsiteX67" fmla="*/ 2117558 w 2165684"/>
                <a:gd name="connsiteY67" fmla="*/ 2010730 h 2760325"/>
                <a:gd name="connsiteX68" fmla="*/ 2141621 w 2165684"/>
                <a:gd name="connsiteY68" fmla="*/ 1890414 h 2760325"/>
                <a:gd name="connsiteX69" fmla="*/ 2165684 w 2165684"/>
                <a:gd name="connsiteY69" fmla="*/ 1806193 h 2760325"/>
                <a:gd name="connsiteX70" fmla="*/ 2093495 w 2165684"/>
                <a:gd name="connsiteY70" fmla="*/ 1758067 h 2760325"/>
                <a:gd name="connsiteX71" fmla="*/ 2057400 w 2165684"/>
                <a:gd name="connsiteY71" fmla="*/ 1734004 h 2760325"/>
                <a:gd name="connsiteX72" fmla="*/ 2009274 w 2165684"/>
                <a:gd name="connsiteY72" fmla="*/ 1661814 h 2760325"/>
                <a:gd name="connsiteX73" fmla="*/ 1949116 w 2165684"/>
                <a:gd name="connsiteY73" fmla="*/ 1553530 h 2760325"/>
                <a:gd name="connsiteX74" fmla="*/ 1925053 w 2165684"/>
                <a:gd name="connsiteY74" fmla="*/ 1517436 h 2760325"/>
                <a:gd name="connsiteX75" fmla="*/ 1876927 w 2165684"/>
                <a:gd name="connsiteY75" fmla="*/ 1457278 h 2760325"/>
                <a:gd name="connsiteX76" fmla="*/ 1864895 w 2165684"/>
                <a:gd name="connsiteY76" fmla="*/ 1421183 h 2760325"/>
                <a:gd name="connsiteX77" fmla="*/ 1876927 w 2165684"/>
                <a:gd name="connsiteY77" fmla="*/ 1300867 h 2760325"/>
                <a:gd name="connsiteX78" fmla="*/ 1900990 w 2165684"/>
                <a:gd name="connsiteY78" fmla="*/ 1264772 h 2760325"/>
                <a:gd name="connsiteX79" fmla="*/ 1864895 w 2165684"/>
                <a:gd name="connsiteY79" fmla="*/ 1204614 h 2760325"/>
                <a:gd name="connsiteX80" fmla="*/ 1792706 w 2165684"/>
                <a:gd name="connsiteY80" fmla="*/ 1156488 h 2760325"/>
                <a:gd name="connsiteX81" fmla="*/ 1768642 w 2165684"/>
                <a:gd name="connsiteY81" fmla="*/ 1132425 h 2760325"/>
                <a:gd name="connsiteX82" fmla="*/ 1732548 w 2165684"/>
                <a:gd name="connsiteY82" fmla="*/ 1120393 h 2760325"/>
                <a:gd name="connsiteX83" fmla="*/ 1708484 w 2165684"/>
                <a:gd name="connsiteY83" fmla="*/ 1096330 h 2760325"/>
                <a:gd name="connsiteX84" fmla="*/ 1672390 w 2165684"/>
                <a:gd name="connsiteY84" fmla="*/ 1072267 h 2760325"/>
                <a:gd name="connsiteX85" fmla="*/ 1648327 w 2165684"/>
                <a:gd name="connsiteY85" fmla="*/ 1036172 h 2760325"/>
                <a:gd name="connsiteX86" fmla="*/ 1588169 w 2165684"/>
                <a:gd name="connsiteY86" fmla="*/ 988046 h 2760325"/>
                <a:gd name="connsiteX87" fmla="*/ 1576137 w 2165684"/>
                <a:gd name="connsiteY87" fmla="*/ 951951 h 2760325"/>
                <a:gd name="connsiteX88" fmla="*/ 1564106 w 2165684"/>
                <a:gd name="connsiteY88" fmla="*/ 903825 h 2760325"/>
                <a:gd name="connsiteX89" fmla="*/ 1503948 w 2165684"/>
                <a:gd name="connsiteY89" fmla="*/ 855699 h 2760325"/>
                <a:gd name="connsiteX90" fmla="*/ 1491916 w 2165684"/>
                <a:gd name="connsiteY90" fmla="*/ 819604 h 2760325"/>
                <a:gd name="connsiteX91" fmla="*/ 1407695 w 2165684"/>
                <a:gd name="connsiteY91" fmla="*/ 711320 h 2760325"/>
                <a:gd name="connsiteX92" fmla="*/ 1383632 w 2165684"/>
                <a:gd name="connsiteY92" fmla="*/ 639130 h 2760325"/>
                <a:gd name="connsiteX93" fmla="*/ 1347537 w 2165684"/>
                <a:gd name="connsiteY93" fmla="*/ 578972 h 2760325"/>
                <a:gd name="connsiteX94" fmla="*/ 1311442 w 2165684"/>
                <a:gd name="connsiteY94" fmla="*/ 554909 h 2760325"/>
                <a:gd name="connsiteX95" fmla="*/ 1215190 w 2165684"/>
                <a:gd name="connsiteY95" fmla="*/ 470688 h 2760325"/>
                <a:gd name="connsiteX96" fmla="*/ 1179095 w 2165684"/>
                <a:gd name="connsiteY96" fmla="*/ 446625 h 2760325"/>
                <a:gd name="connsiteX97" fmla="*/ 1143000 w 2165684"/>
                <a:gd name="connsiteY97" fmla="*/ 422562 h 2760325"/>
                <a:gd name="connsiteX98" fmla="*/ 1118937 w 2165684"/>
                <a:gd name="connsiteY98" fmla="*/ 386467 h 2760325"/>
                <a:gd name="connsiteX99" fmla="*/ 1143000 w 2165684"/>
                <a:gd name="connsiteY99" fmla="*/ 169899 h 2760325"/>
                <a:gd name="connsiteX100" fmla="*/ 1167063 w 2165684"/>
                <a:gd name="connsiteY100" fmla="*/ 97709 h 2760325"/>
                <a:gd name="connsiteX101" fmla="*/ 1191127 w 2165684"/>
                <a:gd name="connsiteY101" fmla="*/ 73646 h 2760325"/>
                <a:gd name="connsiteX102" fmla="*/ 649706 w 2165684"/>
                <a:gd name="connsiteY102" fmla="*/ 61614 h 2760325"/>
                <a:gd name="connsiteX103" fmla="*/ 613611 w 2165684"/>
                <a:gd name="connsiteY103" fmla="*/ 85678 h 27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2165684" h="2760325">
                  <a:moveTo>
                    <a:pt x="613611" y="85678"/>
                  </a:moveTo>
                  <a:cubicBezTo>
                    <a:pt x="597569" y="93699"/>
                    <a:pt x="571027" y="97188"/>
                    <a:pt x="553453" y="109741"/>
                  </a:cubicBezTo>
                  <a:cubicBezTo>
                    <a:pt x="541686" y="118146"/>
                    <a:pt x="539615" y="135611"/>
                    <a:pt x="529390" y="145836"/>
                  </a:cubicBezTo>
                  <a:cubicBezTo>
                    <a:pt x="519165" y="156061"/>
                    <a:pt x="505327" y="161878"/>
                    <a:pt x="493295" y="169899"/>
                  </a:cubicBezTo>
                  <a:cubicBezTo>
                    <a:pt x="485274" y="181930"/>
                    <a:pt x="475699" y="193060"/>
                    <a:pt x="469232" y="205993"/>
                  </a:cubicBezTo>
                  <a:cubicBezTo>
                    <a:pt x="445815" y="252825"/>
                    <a:pt x="468301" y="236238"/>
                    <a:pt x="445169" y="290214"/>
                  </a:cubicBezTo>
                  <a:cubicBezTo>
                    <a:pt x="422854" y="342283"/>
                    <a:pt x="408844" y="320639"/>
                    <a:pt x="372979" y="374436"/>
                  </a:cubicBezTo>
                  <a:lnTo>
                    <a:pt x="300790" y="482720"/>
                  </a:lnTo>
                  <a:cubicBezTo>
                    <a:pt x="292769" y="494751"/>
                    <a:pt x="286952" y="508589"/>
                    <a:pt x="276727" y="518814"/>
                  </a:cubicBezTo>
                  <a:cubicBezTo>
                    <a:pt x="268706" y="526835"/>
                    <a:pt x="259750" y="534020"/>
                    <a:pt x="252663" y="542878"/>
                  </a:cubicBezTo>
                  <a:cubicBezTo>
                    <a:pt x="243630" y="554169"/>
                    <a:pt x="238825" y="568747"/>
                    <a:pt x="228600" y="578972"/>
                  </a:cubicBezTo>
                  <a:cubicBezTo>
                    <a:pt x="218375" y="589197"/>
                    <a:pt x="203797" y="594003"/>
                    <a:pt x="192506" y="603036"/>
                  </a:cubicBezTo>
                  <a:cubicBezTo>
                    <a:pt x="161260" y="628033"/>
                    <a:pt x="174001" y="632650"/>
                    <a:pt x="132348" y="651162"/>
                  </a:cubicBezTo>
                  <a:cubicBezTo>
                    <a:pt x="109169" y="661464"/>
                    <a:pt x="84221" y="667204"/>
                    <a:pt x="60158" y="675225"/>
                  </a:cubicBezTo>
                  <a:lnTo>
                    <a:pt x="24063" y="687257"/>
                  </a:lnTo>
                  <a:cubicBezTo>
                    <a:pt x="20053" y="719341"/>
                    <a:pt x="17348" y="751615"/>
                    <a:pt x="12032" y="783509"/>
                  </a:cubicBezTo>
                  <a:cubicBezTo>
                    <a:pt x="9314" y="799820"/>
                    <a:pt x="0" y="815100"/>
                    <a:pt x="0" y="831636"/>
                  </a:cubicBezTo>
                  <a:cubicBezTo>
                    <a:pt x="0" y="836431"/>
                    <a:pt x="7282" y="1113268"/>
                    <a:pt x="36095" y="1156488"/>
                  </a:cubicBezTo>
                  <a:cubicBezTo>
                    <a:pt x="105059" y="1259936"/>
                    <a:pt x="22374" y="1129048"/>
                    <a:pt x="72190" y="1228678"/>
                  </a:cubicBezTo>
                  <a:cubicBezTo>
                    <a:pt x="78657" y="1241611"/>
                    <a:pt x="88232" y="1252741"/>
                    <a:pt x="96253" y="1264772"/>
                  </a:cubicBezTo>
                  <a:lnTo>
                    <a:pt x="144379" y="1409151"/>
                  </a:lnTo>
                  <a:lnTo>
                    <a:pt x="156411" y="1445246"/>
                  </a:lnTo>
                  <a:cubicBezTo>
                    <a:pt x="160421" y="1457278"/>
                    <a:pt x="159474" y="1472373"/>
                    <a:pt x="168442" y="1481341"/>
                  </a:cubicBezTo>
                  <a:lnTo>
                    <a:pt x="192506" y="1505404"/>
                  </a:lnTo>
                  <a:cubicBezTo>
                    <a:pt x="217765" y="1581182"/>
                    <a:pt x="237445" y="1607412"/>
                    <a:pt x="204537" y="1697909"/>
                  </a:cubicBezTo>
                  <a:cubicBezTo>
                    <a:pt x="200203" y="1709828"/>
                    <a:pt x="180637" y="1706457"/>
                    <a:pt x="168442" y="1709941"/>
                  </a:cubicBezTo>
                  <a:cubicBezTo>
                    <a:pt x="152543" y="1714484"/>
                    <a:pt x="136358" y="1717962"/>
                    <a:pt x="120316" y="1721972"/>
                  </a:cubicBezTo>
                  <a:cubicBezTo>
                    <a:pt x="124327" y="1734004"/>
                    <a:pt x="126189" y="1746980"/>
                    <a:pt x="132348" y="1758067"/>
                  </a:cubicBezTo>
                  <a:cubicBezTo>
                    <a:pt x="146393" y="1783348"/>
                    <a:pt x="153038" y="1821112"/>
                    <a:pt x="180474" y="1830257"/>
                  </a:cubicBezTo>
                  <a:cubicBezTo>
                    <a:pt x="192506" y="1834267"/>
                    <a:pt x="204375" y="1838804"/>
                    <a:pt x="216569" y="1842288"/>
                  </a:cubicBezTo>
                  <a:cubicBezTo>
                    <a:pt x="322322" y="1872503"/>
                    <a:pt x="214246" y="1837505"/>
                    <a:pt x="300790" y="1866351"/>
                  </a:cubicBezTo>
                  <a:cubicBezTo>
                    <a:pt x="304800" y="1878383"/>
                    <a:pt x="307149" y="1891102"/>
                    <a:pt x="312821" y="1902446"/>
                  </a:cubicBezTo>
                  <a:cubicBezTo>
                    <a:pt x="323245" y="1923294"/>
                    <a:pt x="342295" y="1947681"/>
                    <a:pt x="360948" y="1962604"/>
                  </a:cubicBezTo>
                  <a:cubicBezTo>
                    <a:pt x="372239" y="1971637"/>
                    <a:pt x="385011" y="1978646"/>
                    <a:pt x="397042" y="1986667"/>
                  </a:cubicBezTo>
                  <a:cubicBezTo>
                    <a:pt x="405063" y="1998699"/>
                    <a:pt x="414639" y="2009828"/>
                    <a:pt x="421106" y="2022762"/>
                  </a:cubicBezTo>
                  <a:cubicBezTo>
                    <a:pt x="426778" y="2034106"/>
                    <a:pt x="424169" y="2049889"/>
                    <a:pt x="433137" y="2058857"/>
                  </a:cubicBezTo>
                  <a:cubicBezTo>
                    <a:pt x="442105" y="2067825"/>
                    <a:pt x="456661" y="2069212"/>
                    <a:pt x="469232" y="2070888"/>
                  </a:cubicBezTo>
                  <a:cubicBezTo>
                    <a:pt x="517102" y="2077271"/>
                    <a:pt x="565535" y="2078341"/>
                    <a:pt x="613611" y="2082920"/>
                  </a:cubicBezTo>
                  <a:cubicBezTo>
                    <a:pt x="649764" y="2086363"/>
                    <a:pt x="685800" y="2090941"/>
                    <a:pt x="721895" y="2094951"/>
                  </a:cubicBezTo>
                  <a:cubicBezTo>
                    <a:pt x="753979" y="2090941"/>
                    <a:pt x="786953" y="2091427"/>
                    <a:pt x="818148" y="2082920"/>
                  </a:cubicBezTo>
                  <a:cubicBezTo>
                    <a:pt x="832098" y="2079115"/>
                    <a:pt x="839871" y="2060454"/>
                    <a:pt x="854242" y="2058857"/>
                  </a:cubicBezTo>
                  <a:cubicBezTo>
                    <a:pt x="878488" y="2056163"/>
                    <a:pt x="902369" y="2066878"/>
                    <a:pt x="926432" y="2070888"/>
                  </a:cubicBezTo>
                  <a:cubicBezTo>
                    <a:pt x="930442" y="2082920"/>
                    <a:pt x="938463" y="2094301"/>
                    <a:pt x="938463" y="2106983"/>
                  </a:cubicBezTo>
                  <a:cubicBezTo>
                    <a:pt x="938463" y="2187579"/>
                    <a:pt x="933226" y="2194885"/>
                    <a:pt x="914400" y="2251362"/>
                  </a:cubicBezTo>
                  <a:cubicBezTo>
                    <a:pt x="958703" y="2255054"/>
                    <a:pt x="1052878" y="2239461"/>
                    <a:pt x="1094874" y="2287457"/>
                  </a:cubicBezTo>
                  <a:cubicBezTo>
                    <a:pt x="1113918" y="2309222"/>
                    <a:pt x="1133855" y="2332210"/>
                    <a:pt x="1143000" y="2359646"/>
                  </a:cubicBezTo>
                  <a:lnTo>
                    <a:pt x="1167063" y="2431836"/>
                  </a:lnTo>
                  <a:cubicBezTo>
                    <a:pt x="1165659" y="2450091"/>
                    <a:pt x="1176933" y="2637095"/>
                    <a:pt x="1106906" y="2660436"/>
                  </a:cubicBezTo>
                  <a:lnTo>
                    <a:pt x="1070811" y="2672467"/>
                  </a:lnTo>
                  <a:cubicBezTo>
                    <a:pt x="1062790" y="2684499"/>
                    <a:pt x="1048793" y="2694247"/>
                    <a:pt x="1046748" y="2708562"/>
                  </a:cubicBezTo>
                  <a:cubicBezTo>
                    <a:pt x="1044409" y="2724931"/>
                    <a:pt x="1042307" y="2755235"/>
                    <a:pt x="1058779" y="2756688"/>
                  </a:cubicBezTo>
                  <a:cubicBezTo>
                    <a:pt x="1190675" y="2768326"/>
                    <a:pt x="1323474" y="2748667"/>
                    <a:pt x="1455821" y="2744657"/>
                  </a:cubicBezTo>
                  <a:cubicBezTo>
                    <a:pt x="1467853" y="2740646"/>
                    <a:pt x="1482013" y="2740548"/>
                    <a:pt x="1491916" y="2732625"/>
                  </a:cubicBezTo>
                  <a:cubicBezTo>
                    <a:pt x="1503207" y="2723592"/>
                    <a:pt x="1505754" y="2706755"/>
                    <a:pt x="1515979" y="2696530"/>
                  </a:cubicBezTo>
                  <a:cubicBezTo>
                    <a:pt x="1526204" y="2686305"/>
                    <a:pt x="1540042" y="2680488"/>
                    <a:pt x="1552074" y="2672467"/>
                  </a:cubicBezTo>
                  <a:cubicBezTo>
                    <a:pt x="1602483" y="2596852"/>
                    <a:pt x="1558965" y="2674107"/>
                    <a:pt x="1588169" y="2528088"/>
                  </a:cubicBezTo>
                  <a:cubicBezTo>
                    <a:pt x="1593143" y="2503216"/>
                    <a:pt x="1591127" y="2469969"/>
                    <a:pt x="1612232" y="2455899"/>
                  </a:cubicBezTo>
                  <a:cubicBezTo>
                    <a:pt x="1647519" y="2432375"/>
                    <a:pt x="1644573" y="2429766"/>
                    <a:pt x="1684421" y="2419804"/>
                  </a:cubicBezTo>
                  <a:cubicBezTo>
                    <a:pt x="1704260" y="2414844"/>
                    <a:pt x="1724526" y="2411783"/>
                    <a:pt x="1744579" y="2407772"/>
                  </a:cubicBezTo>
                  <a:lnTo>
                    <a:pt x="1792706" y="2263393"/>
                  </a:lnTo>
                  <a:cubicBezTo>
                    <a:pt x="1796716" y="2251362"/>
                    <a:pt x="1792706" y="2231309"/>
                    <a:pt x="1804737" y="2227299"/>
                  </a:cubicBezTo>
                  <a:lnTo>
                    <a:pt x="1913021" y="2191204"/>
                  </a:lnTo>
                  <a:lnTo>
                    <a:pt x="1949116" y="2179172"/>
                  </a:lnTo>
                  <a:cubicBezTo>
                    <a:pt x="1973179" y="2183183"/>
                    <a:pt x="2000125" y="2179100"/>
                    <a:pt x="2021306" y="2191204"/>
                  </a:cubicBezTo>
                  <a:cubicBezTo>
                    <a:pt x="2032317" y="2197496"/>
                    <a:pt x="2025414" y="2217396"/>
                    <a:pt x="2033337" y="2227299"/>
                  </a:cubicBezTo>
                  <a:cubicBezTo>
                    <a:pt x="2042370" y="2238591"/>
                    <a:pt x="2057400" y="2243341"/>
                    <a:pt x="2069432" y="2251362"/>
                  </a:cubicBezTo>
                  <a:cubicBezTo>
                    <a:pt x="2077453" y="2239330"/>
                    <a:pt x="2087028" y="2228201"/>
                    <a:pt x="2093495" y="2215267"/>
                  </a:cubicBezTo>
                  <a:cubicBezTo>
                    <a:pt x="2121271" y="2159715"/>
                    <a:pt x="2113754" y="2041160"/>
                    <a:pt x="2117558" y="2010730"/>
                  </a:cubicBezTo>
                  <a:cubicBezTo>
                    <a:pt x="2122631" y="1970146"/>
                    <a:pt x="2128687" y="1929215"/>
                    <a:pt x="2141621" y="1890414"/>
                  </a:cubicBezTo>
                  <a:cubicBezTo>
                    <a:pt x="2158882" y="1838633"/>
                    <a:pt x="2150577" y="1866624"/>
                    <a:pt x="2165684" y="1806193"/>
                  </a:cubicBezTo>
                  <a:lnTo>
                    <a:pt x="2093495" y="1758067"/>
                  </a:lnTo>
                  <a:lnTo>
                    <a:pt x="2057400" y="1734004"/>
                  </a:lnTo>
                  <a:cubicBezTo>
                    <a:pt x="2041358" y="1709941"/>
                    <a:pt x="2018420" y="1689250"/>
                    <a:pt x="2009274" y="1661814"/>
                  </a:cubicBezTo>
                  <a:cubicBezTo>
                    <a:pt x="1988096" y="1598285"/>
                    <a:pt x="2004276" y="1636271"/>
                    <a:pt x="1949116" y="1553530"/>
                  </a:cubicBezTo>
                  <a:cubicBezTo>
                    <a:pt x="1941095" y="1541499"/>
                    <a:pt x="1935277" y="1527661"/>
                    <a:pt x="1925053" y="1517436"/>
                  </a:cubicBezTo>
                  <a:cubicBezTo>
                    <a:pt x="1902673" y="1495055"/>
                    <a:pt x="1892104" y="1487631"/>
                    <a:pt x="1876927" y="1457278"/>
                  </a:cubicBezTo>
                  <a:cubicBezTo>
                    <a:pt x="1871255" y="1445934"/>
                    <a:pt x="1868906" y="1433215"/>
                    <a:pt x="1864895" y="1421183"/>
                  </a:cubicBezTo>
                  <a:cubicBezTo>
                    <a:pt x="1868906" y="1381078"/>
                    <a:pt x="1867864" y="1340140"/>
                    <a:pt x="1876927" y="1300867"/>
                  </a:cubicBezTo>
                  <a:cubicBezTo>
                    <a:pt x="1880179" y="1286777"/>
                    <a:pt x="1898613" y="1279035"/>
                    <a:pt x="1900990" y="1264772"/>
                  </a:cubicBezTo>
                  <a:cubicBezTo>
                    <a:pt x="1904828" y="1241743"/>
                    <a:pt x="1880522" y="1216334"/>
                    <a:pt x="1864895" y="1204614"/>
                  </a:cubicBezTo>
                  <a:cubicBezTo>
                    <a:pt x="1841759" y="1187262"/>
                    <a:pt x="1813156" y="1176937"/>
                    <a:pt x="1792706" y="1156488"/>
                  </a:cubicBezTo>
                  <a:cubicBezTo>
                    <a:pt x="1784685" y="1148467"/>
                    <a:pt x="1778369" y="1138261"/>
                    <a:pt x="1768642" y="1132425"/>
                  </a:cubicBezTo>
                  <a:cubicBezTo>
                    <a:pt x="1757767" y="1125900"/>
                    <a:pt x="1744579" y="1124404"/>
                    <a:pt x="1732548" y="1120393"/>
                  </a:cubicBezTo>
                  <a:cubicBezTo>
                    <a:pt x="1724527" y="1112372"/>
                    <a:pt x="1717342" y="1103416"/>
                    <a:pt x="1708484" y="1096330"/>
                  </a:cubicBezTo>
                  <a:cubicBezTo>
                    <a:pt x="1697193" y="1087297"/>
                    <a:pt x="1682615" y="1082492"/>
                    <a:pt x="1672390" y="1072267"/>
                  </a:cubicBezTo>
                  <a:cubicBezTo>
                    <a:pt x="1662165" y="1062042"/>
                    <a:pt x="1657360" y="1047463"/>
                    <a:pt x="1648327" y="1036172"/>
                  </a:cubicBezTo>
                  <a:cubicBezTo>
                    <a:pt x="1628735" y="1011683"/>
                    <a:pt x="1614966" y="1005911"/>
                    <a:pt x="1588169" y="988046"/>
                  </a:cubicBezTo>
                  <a:cubicBezTo>
                    <a:pt x="1584158" y="976014"/>
                    <a:pt x="1579621" y="964146"/>
                    <a:pt x="1576137" y="951951"/>
                  </a:cubicBezTo>
                  <a:cubicBezTo>
                    <a:pt x="1571594" y="936052"/>
                    <a:pt x="1571501" y="918615"/>
                    <a:pt x="1564106" y="903825"/>
                  </a:cubicBezTo>
                  <a:cubicBezTo>
                    <a:pt x="1555535" y="886683"/>
                    <a:pt x="1516698" y="864199"/>
                    <a:pt x="1503948" y="855699"/>
                  </a:cubicBezTo>
                  <a:cubicBezTo>
                    <a:pt x="1499937" y="843667"/>
                    <a:pt x="1498951" y="830156"/>
                    <a:pt x="1491916" y="819604"/>
                  </a:cubicBezTo>
                  <a:cubicBezTo>
                    <a:pt x="1450392" y="757319"/>
                    <a:pt x="1439729" y="807423"/>
                    <a:pt x="1407695" y="711320"/>
                  </a:cubicBezTo>
                  <a:lnTo>
                    <a:pt x="1383632" y="639130"/>
                  </a:lnTo>
                  <a:cubicBezTo>
                    <a:pt x="1371371" y="602348"/>
                    <a:pt x="1377563" y="602993"/>
                    <a:pt x="1347537" y="578972"/>
                  </a:cubicBezTo>
                  <a:cubicBezTo>
                    <a:pt x="1336246" y="569939"/>
                    <a:pt x="1323474" y="562930"/>
                    <a:pt x="1311442" y="554909"/>
                  </a:cubicBezTo>
                  <a:cubicBezTo>
                    <a:pt x="1271337" y="494751"/>
                    <a:pt x="1299410" y="526835"/>
                    <a:pt x="1215190" y="470688"/>
                  </a:cubicBezTo>
                  <a:lnTo>
                    <a:pt x="1179095" y="446625"/>
                  </a:lnTo>
                  <a:lnTo>
                    <a:pt x="1143000" y="422562"/>
                  </a:lnTo>
                  <a:cubicBezTo>
                    <a:pt x="1134979" y="410530"/>
                    <a:pt x="1119786" y="400902"/>
                    <a:pt x="1118937" y="386467"/>
                  </a:cubicBezTo>
                  <a:cubicBezTo>
                    <a:pt x="1114875" y="317402"/>
                    <a:pt x="1122391" y="238597"/>
                    <a:pt x="1143000" y="169899"/>
                  </a:cubicBezTo>
                  <a:cubicBezTo>
                    <a:pt x="1150288" y="145604"/>
                    <a:pt x="1149127" y="115644"/>
                    <a:pt x="1167063" y="97709"/>
                  </a:cubicBezTo>
                  <a:lnTo>
                    <a:pt x="1191127" y="73646"/>
                  </a:lnTo>
                  <a:cubicBezTo>
                    <a:pt x="1045759" y="-71716"/>
                    <a:pt x="1168157" y="39073"/>
                    <a:pt x="649706" y="61614"/>
                  </a:cubicBezTo>
                  <a:cubicBezTo>
                    <a:pt x="609806" y="63349"/>
                    <a:pt x="629653" y="77657"/>
                    <a:pt x="613611" y="85678"/>
                  </a:cubicBezTo>
                  <a:close/>
                </a:path>
              </a:pathLst>
            </a:custGeom>
            <a:noFill/>
            <a:ln w="19050"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DCD8817-BE45-4FD8-830C-F88F1123A2C6}"/>
                </a:ext>
              </a:extLst>
            </p:cNvPr>
            <p:cNvCxnSpPr/>
            <p:nvPr/>
          </p:nvCxnSpPr>
          <p:spPr>
            <a:xfrm>
              <a:off x="8575709" y="6475093"/>
              <a:ext cx="47646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7CA33D8-1CC4-4A11-B66E-79FF1A8CA7D8}"/>
                </a:ext>
              </a:extLst>
            </p:cNvPr>
            <p:cNvSpPr txBox="1"/>
            <p:nvPr/>
          </p:nvSpPr>
          <p:spPr>
            <a:xfrm>
              <a:off x="8526646" y="6193227"/>
              <a:ext cx="800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10 µm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8AFB7F-A343-487A-8E93-99EAAC24B5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3452" y="6129191"/>
              <a:ext cx="719010" cy="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FCC1B97-4F1E-4D9B-808E-6A135D90671F}"/>
                </a:ext>
              </a:extLst>
            </p:cNvPr>
            <p:cNvSpPr txBox="1"/>
            <p:nvPr/>
          </p:nvSpPr>
          <p:spPr>
            <a:xfrm>
              <a:off x="1687674" y="5885458"/>
              <a:ext cx="800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50 µm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073C877-7943-4EA2-8D62-1885025300FC}"/>
                </a:ext>
              </a:extLst>
            </p:cNvPr>
            <p:cNvCxnSpPr>
              <a:cxnSpLocks/>
            </p:cNvCxnSpPr>
            <p:nvPr/>
          </p:nvCxnSpPr>
          <p:spPr>
            <a:xfrm>
              <a:off x="5962672" y="5760588"/>
              <a:ext cx="595331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514DAE4-D44A-4827-B7D1-11E5B3EE92B0}"/>
                </a:ext>
              </a:extLst>
            </p:cNvPr>
            <p:cNvSpPr txBox="1"/>
            <p:nvPr/>
          </p:nvSpPr>
          <p:spPr>
            <a:xfrm>
              <a:off x="5976312" y="5501317"/>
              <a:ext cx="800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10 µm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16D3D-9366-460B-8425-04F7E9DDDD3A}"/>
                </a:ext>
              </a:extLst>
            </p:cNvPr>
            <p:cNvSpPr/>
            <p:nvPr/>
          </p:nvSpPr>
          <p:spPr>
            <a:xfrm>
              <a:off x="118974" y="4194683"/>
              <a:ext cx="696848" cy="1128553"/>
            </a:xfrm>
            <a:custGeom>
              <a:avLst/>
              <a:gdLst>
                <a:gd name="connsiteX0" fmla="*/ 0 w 696848"/>
                <a:gd name="connsiteY0" fmla="*/ 1128553 h 1128553"/>
                <a:gd name="connsiteX1" fmla="*/ 13597 w 696848"/>
                <a:gd name="connsiteY1" fmla="*/ 1111556 h 1128553"/>
                <a:gd name="connsiteX2" fmla="*/ 33993 w 696848"/>
                <a:gd name="connsiteY2" fmla="*/ 1104758 h 1128553"/>
                <a:gd name="connsiteX3" fmla="*/ 47590 w 696848"/>
                <a:gd name="connsiteY3" fmla="*/ 1084362 h 1128553"/>
                <a:gd name="connsiteX4" fmla="*/ 57787 w 696848"/>
                <a:gd name="connsiteY4" fmla="*/ 1074165 h 1128553"/>
                <a:gd name="connsiteX5" fmla="*/ 67985 w 696848"/>
                <a:gd name="connsiteY5" fmla="*/ 1050370 h 1128553"/>
                <a:gd name="connsiteX6" fmla="*/ 74784 w 696848"/>
                <a:gd name="connsiteY6" fmla="*/ 1040172 h 1128553"/>
                <a:gd name="connsiteX7" fmla="*/ 88381 w 696848"/>
                <a:gd name="connsiteY7" fmla="*/ 1016377 h 1128553"/>
                <a:gd name="connsiteX8" fmla="*/ 112175 w 696848"/>
                <a:gd name="connsiteY8" fmla="*/ 985784 h 1128553"/>
                <a:gd name="connsiteX9" fmla="*/ 132571 w 696848"/>
                <a:gd name="connsiteY9" fmla="*/ 972187 h 1128553"/>
                <a:gd name="connsiteX10" fmla="*/ 139369 w 696848"/>
                <a:gd name="connsiteY10" fmla="*/ 961989 h 1128553"/>
                <a:gd name="connsiteX11" fmla="*/ 149567 w 696848"/>
                <a:gd name="connsiteY11" fmla="*/ 955191 h 1128553"/>
                <a:gd name="connsiteX12" fmla="*/ 152967 w 696848"/>
                <a:gd name="connsiteY12" fmla="*/ 944993 h 1128553"/>
                <a:gd name="connsiteX13" fmla="*/ 159765 w 696848"/>
                <a:gd name="connsiteY13" fmla="*/ 934795 h 1128553"/>
                <a:gd name="connsiteX14" fmla="*/ 163164 w 696848"/>
                <a:gd name="connsiteY14" fmla="*/ 921198 h 1128553"/>
                <a:gd name="connsiteX15" fmla="*/ 166564 w 696848"/>
                <a:gd name="connsiteY15" fmla="*/ 911000 h 1128553"/>
                <a:gd name="connsiteX16" fmla="*/ 173362 w 696848"/>
                <a:gd name="connsiteY16" fmla="*/ 883806 h 1128553"/>
                <a:gd name="connsiteX17" fmla="*/ 180161 w 696848"/>
                <a:gd name="connsiteY17" fmla="*/ 873608 h 1128553"/>
                <a:gd name="connsiteX18" fmla="*/ 190358 w 696848"/>
                <a:gd name="connsiteY18" fmla="*/ 846414 h 1128553"/>
                <a:gd name="connsiteX19" fmla="*/ 197157 w 696848"/>
                <a:gd name="connsiteY19" fmla="*/ 826019 h 1128553"/>
                <a:gd name="connsiteX20" fmla="*/ 207355 w 696848"/>
                <a:gd name="connsiteY20" fmla="*/ 822620 h 1128553"/>
                <a:gd name="connsiteX21" fmla="*/ 231149 w 696848"/>
                <a:gd name="connsiteY21" fmla="*/ 812422 h 1128553"/>
                <a:gd name="connsiteX22" fmla="*/ 241347 w 696848"/>
                <a:gd name="connsiteY22" fmla="*/ 805623 h 1128553"/>
                <a:gd name="connsiteX23" fmla="*/ 254944 w 696848"/>
                <a:gd name="connsiteY23" fmla="*/ 792026 h 1128553"/>
                <a:gd name="connsiteX24" fmla="*/ 268541 w 696848"/>
                <a:gd name="connsiteY24" fmla="*/ 768231 h 1128553"/>
                <a:gd name="connsiteX25" fmla="*/ 271940 w 696848"/>
                <a:gd name="connsiteY25" fmla="*/ 758034 h 1128553"/>
                <a:gd name="connsiteX26" fmla="*/ 282138 w 696848"/>
                <a:gd name="connsiteY26" fmla="*/ 751235 h 1128553"/>
                <a:gd name="connsiteX27" fmla="*/ 292336 w 696848"/>
                <a:gd name="connsiteY27" fmla="*/ 727440 h 1128553"/>
                <a:gd name="connsiteX28" fmla="*/ 309332 w 696848"/>
                <a:gd name="connsiteY28" fmla="*/ 700246 h 1128553"/>
                <a:gd name="connsiteX29" fmla="*/ 316131 w 696848"/>
                <a:gd name="connsiteY29" fmla="*/ 679851 h 1128553"/>
                <a:gd name="connsiteX30" fmla="*/ 319530 w 696848"/>
                <a:gd name="connsiteY30" fmla="*/ 669653 h 1128553"/>
                <a:gd name="connsiteX31" fmla="*/ 329728 w 696848"/>
                <a:gd name="connsiteY31" fmla="*/ 659455 h 1128553"/>
                <a:gd name="connsiteX32" fmla="*/ 343325 w 696848"/>
                <a:gd name="connsiteY32" fmla="*/ 642459 h 1128553"/>
                <a:gd name="connsiteX33" fmla="*/ 346724 w 696848"/>
                <a:gd name="connsiteY33" fmla="*/ 632261 h 1128553"/>
                <a:gd name="connsiteX34" fmla="*/ 360321 w 696848"/>
                <a:gd name="connsiteY34" fmla="*/ 608466 h 1128553"/>
                <a:gd name="connsiteX35" fmla="*/ 370519 w 696848"/>
                <a:gd name="connsiteY35" fmla="*/ 588071 h 1128553"/>
                <a:gd name="connsiteX36" fmla="*/ 373918 w 696848"/>
                <a:gd name="connsiteY36" fmla="*/ 577873 h 1128553"/>
                <a:gd name="connsiteX37" fmla="*/ 384116 w 696848"/>
                <a:gd name="connsiteY37" fmla="*/ 574474 h 1128553"/>
                <a:gd name="connsiteX38" fmla="*/ 390914 w 696848"/>
                <a:gd name="connsiteY38" fmla="*/ 560877 h 1128553"/>
                <a:gd name="connsiteX39" fmla="*/ 401112 w 696848"/>
                <a:gd name="connsiteY39" fmla="*/ 557478 h 1128553"/>
                <a:gd name="connsiteX40" fmla="*/ 418109 w 696848"/>
                <a:gd name="connsiteY40" fmla="*/ 537082 h 1128553"/>
                <a:gd name="connsiteX41" fmla="*/ 435105 w 696848"/>
                <a:gd name="connsiteY41" fmla="*/ 509888 h 1128553"/>
                <a:gd name="connsiteX42" fmla="*/ 445303 w 696848"/>
                <a:gd name="connsiteY42" fmla="*/ 482694 h 1128553"/>
                <a:gd name="connsiteX43" fmla="*/ 452101 w 696848"/>
                <a:gd name="connsiteY43" fmla="*/ 455500 h 1128553"/>
                <a:gd name="connsiteX44" fmla="*/ 462299 w 696848"/>
                <a:gd name="connsiteY44" fmla="*/ 445302 h 1128553"/>
                <a:gd name="connsiteX45" fmla="*/ 472497 w 696848"/>
                <a:gd name="connsiteY45" fmla="*/ 411310 h 1128553"/>
                <a:gd name="connsiteX46" fmla="*/ 479295 w 696848"/>
                <a:gd name="connsiteY46" fmla="*/ 401112 h 1128553"/>
                <a:gd name="connsiteX47" fmla="*/ 482694 w 696848"/>
                <a:gd name="connsiteY47" fmla="*/ 390914 h 1128553"/>
                <a:gd name="connsiteX48" fmla="*/ 492892 w 696848"/>
                <a:gd name="connsiteY48" fmla="*/ 380716 h 1128553"/>
                <a:gd name="connsiteX49" fmla="*/ 499691 w 696848"/>
                <a:gd name="connsiteY49" fmla="*/ 360321 h 1128553"/>
                <a:gd name="connsiteX50" fmla="*/ 506489 w 696848"/>
                <a:gd name="connsiteY50" fmla="*/ 336526 h 1128553"/>
                <a:gd name="connsiteX51" fmla="*/ 513288 w 696848"/>
                <a:gd name="connsiteY51" fmla="*/ 326328 h 1128553"/>
                <a:gd name="connsiteX52" fmla="*/ 526885 w 696848"/>
                <a:gd name="connsiteY52" fmla="*/ 302533 h 1128553"/>
                <a:gd name="connsiteX53" fmla="*/ 543881 w 696848"/>
                <a:gd name="connsiteY53" fmla="*/ 268541 h 1128553"/>
                <a:gd name="connsiteX54" fmla="*/ 554079 w 696848"/>
                <a:gd name="connsiteY54" fmla="*/ 265142 h 1128553"/>
                <a:gd name="connsiteX55" fmla="*/ 574474 w 696848"/>
                <a:gd name="connsiteY55" fmla="*/ 241347 h 1128553"/>
                <a:gd name="connsiteX56" fmla="*/ 584672 w 696848"/>
                <a:gd name="connsiteY56" fmla="*/ 234548 h 1128553"/>
                <a:gd name="connsiteX57" fmla="*/ 594870 w 696848"/>
                <a:gd name="connsiteY57" fmla="*/ 210753 h 1128553"/>
                <a:gd name="connsiteX58" fmla="*/ 601668 w 696848"/>
                <a:gd name="connsiteY58" fmla="*/ 190358 h 1128553"/>
                <a:gd name="connsiteX59" fmla="*/ 615265 w 696848"/>
                <a:gd name="connsiteY59" fmla="*/ 169962 h 1128553"/>
                <a:gd name="connsiteX60" fmla="*/ 628862 w 696848"/>
                <a:gd name="connsiteY60" fmla="*/ 149567 h 1128553"/>
                <a:gd name="connsiteX61" fmla="*/ 639060 w 696848"/>
                <a:gd name="connsiteY61" fmla="*/ 122373 h 1128553"/>
                <a:gd name="connsiteX62" fmla="*/ 645859 w 696848"/>
                <a:gd name="connsiteY62" fmla="*/ 112175 h 1128553"/>
                <a:gd name="connsiteX63" fmla="*/ 656056 w 696848"/>
                <a:gd name="connsiteY63" fmla="*/ 91779 h 1128553"/>
                <a:gd name="connsiteX64" fmla="*/ 662855 w 696848"/>
                <a:gd name="connsiteY64" fmla="*/ 67985 h 1128553"/>
                <a:gd name="connsiteX65" fmla="*/ 666254 w 696848"/>
                <a:gd name="connsiteY65" fmla="*/ 57787 h 1128553"/>
                <a:gd name="connsiteX66" fmla="*/ 673053 w 696848"/>
                <a:gd name="connsiteY66" fmla="*/ 47589 h 1128553"/>
                <a:gd name="connsiteX67" fmla="*/ 683251 w 696848"/>
                <a:gd name="connsiteY67" fmla="*/ 27194 h 1128553"/>
                <a:gd name="connsiteX68" fmla="*/ 686650 w 696848"/>
                <a:gd name="connsiteY68" fmla="*/ 16996 h 1128553"/>
                <a:gd name="connsiteX69" fmla="*/ 693448 w 696848"/>
                <a:gd name="connsiteY69" fmla="*/ 6798 h 1128553"/>
                <a:gd name="connsiteX70" fmla="*/ 696848 w 696848"/>
                <a:gd name="connsiteY70" fmla="*/ 0 h 112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696848" h="1128553">
                  <a:moveTo>
                    <a:pt x="0" y="1128553"/>
                  </a:moveTo>
                  <a:cubicBezTo>
                    <a:pt x="4532" y="1122887"/>
                    <a:pt x="7653" y="1115717"/>
                    <a:pt x="13597" y="1111556"/>
                  </a:cubicBezTo>
                  <a:cubicBezTo>
                    <a:pt x="19468" y="1107446"/>
                    <a:pt x="33993" y="1104758"/>
                    <a:pt x="33993" y="1104758"/>
                  </a:cubicBezTo>
                  <a:cubicBezTo>
                    <a:pt x="38525" y="1097959"/>
                    <a:pt x="41812" y="1090140"/>
                    <a:pt x="47590" y="1084362"/>
                  </a:cubicBezTo>
                  <a:cubicBezTo>
                    <a:pt x="50989" y="1080963"/>
                    <a:pt x="54993" y="1078077"/>
                    <a:pt x="57787" y="1074165"/>
                  </a:cubicBezTo>
                  <a:cubicBezTo>
                    <a:pt x="69580" y="1057655"/>
                    <a:pt x="60585" y="1065169"/>
                    <a:pt x="67985" y="1050370"/>
                  </a:cubicBezTo>
                  <a:cubicBezTo>
                    <a:pt x="69812" y="1046716"/>
                    <a:pt x="72757" y="1043719"/>
                    <a:pt x="74784" y="1040172"/>
                  </a:cubicBezTo>
                  <a:cubicBezTo>
                    <a:pt x="92035" y="1009982"/>
                    <a:pt x="71816" y="1041223"/>
                    <a:pt x="88381" y="1016377"/>
                  </a:cubicBezTo>
                  <a:cubicBezTo>
                    <a:pt x="97654" y="988556"/>
                    <a:pt x="88678" y="1000736"/>
                    <a:pt x="112175" y="985784"/>
                  </a:cubicBezTo>
                  <a:cubicBezTo>
                    <a:pt x="119068" y="981397"/>
                    <a:pt x="132571" y="972187"/>
                    <a:pt x="132571" y="972187"/>
                  </a:cubicBezTo>
                  <a:cubicBezTo>
                    <a:pt x="134837" y="968788"/>
                    <a:pt x="136480" y="964878"/>
                    <a:pt x="139369" y="961989"/>
                  </a:cubicBezTo>
                  <a:cubicBezTo>
                    <a:pt x="142258" y="959100"/>
                    <a:pt x="147015" y="958381"/>
                    <a:pt x="149567" y="955191"/>
                  </a:cubicBezTo>
                  <a:cubicBezTo>
                    <a:pt x="151806" y="952393"/>
                    <a:pt x="151365" y="948198"/>
                    <a:pt x="152967" y="944993"/>
                  </a:cubicBezTo>
                  <a:cubicBezTo>
                    <a:pt x="154794" y="941339"/>
                    <a:pt x="157499" y="938194"/>
                    <a:pt x="159765" y="934795"/>
                  </a:cubicBezTo>
                  <a:cubicBezTo>
                    <a:pt x="160898" y="930263"/>
                    <a:pt x="161880" y="925690"/>
                    <a:pt x="163164" y="921198"/>
                  </a:cubicBezTo>
                  <a:cubicBezTo>
                    <a:pt x="164148" y="917753"/>
                    <a:pt x="165695" y="914476"/>
                    <a:pt x="166564" y="911000"/>
                  </a:cubicBezTo>
                  <a:cubicBezTo>
                    <a:pt x="168503" y="903244"/>
                    <a:pt x="169477" y="891575"/>
                    <a:pt x="173362" y="883806"/>
                  </a:cubicBezTo>
                  <a:cubicBezTo>
                    <a:pt x="175189" y="880152"/>
                    <a:pt x="177895" y="877007"/>
                    <a:pt x="180161" y="873608"/>
                  </a:cubicBezTo>
                  <a:cubicBezTo>
                    <a:pt x="187519" y="844176"/>
                    <a:pt x="178510" y="876033"/>
                    <a:pt x="190358" y="846414"/>
                  </a:cubicBezTo>
                  <a:cubicBezTo>
                    <a:pt x="193019" y="839760"/>
                    <a:pt x="190359" y="828285"/>
                    <a:pt x="197157" y="826019"/>
                  </a:cubicBezTo>
                  <a:cubicBezTo>
                    <a:pt x="200556" y="824886"/>
                    <a:pt x="204062" y="824031"/>
                    <a:pt x="207355" y="822620"/>
                  </a:cubicBezTo>
                  <a:cubicBezTo>
                    <a:pt x="236762" y="810017"/>
                    <a:pt x="207232" y="820394"/>
                    <a:pt x="231149" y="812422"/>
                  </a:cubicBezTo>
                  <a:cubicBezTo>
                    <a:pt x="234548" y="810156"/>
                    <a:pt x="238795" y="808813"/>
                    <a:pt x="241347" y="805623"/>
                  </a:cubicBezTo>
                  <a:cubicBezTo>
                    <a:pt x="254532" y="789142"/>
                    <a:pt x="232693" y="799444"/>
                    <a:pt x="254944" y="792026"/>
                  </a:cubicBezTo>
                  <a:cubicBezTo>
                    <a:pt x="261775" y="781781"/>
                    <a:pt x="263363" y="780313"/>
                    <a:pt x="268541" y="768231"/>
                  </a:cubicBezTo>
                  <a:cubicBezTo>
                    <a:pt x="269952" y="764938"/>
                    <a:pt x="269702" y="760832"/>
                    <a:pt x="271940" y="758034"/>
                  </a:cubicBezTo>
                  <a:cubicBezTo>
                    <a:pt x="274492" y="754844"/>
                    <a:pt x="278739" y="753501"/>
                    <a:pt x="282138" y="751235"/>
                  </a:cubicBezTo>
                  <a:cubicBezTo>
                    <a:pt x="291132" y="715267"/>
                    <a:pt x="278922" y="757622"/>
                    <a:pt x="292336" y="727440"/>
                  </a:cubicBezTo>
                  <a:cubicBezTo>
                    <a:pt x="304258" y="700615"/>
                    <a:pt x="290988" y="712477"/>
                    <a:pt x="309332" y="700246"/>
                  </a:cubicBezTo>
                  <a:lnTo>
                    <a:pt x="316131" y="679851"/>
                  </a:lnTo>
                  <a:cubicBezTo>
                    <a:pt x="317264" y="676452"/>
                    <a:pt x="316996" y="672187"/>
                    <a:pt x="319530" y="669653"/>
                  </a:cubicBezTo>
                  <a:lnTo>
                    <a:pt x="329728" y="659455"/>
                  </a:lnTo>
                  <a:cubicBezTo>
                    <a:pt x="338272" y="633824"/>
                    <a:pt x="325753" y="664425"/>
                    <a:pt x="343325" y="642459"/>
                  </a:cubicBezTo>
                  <a:cubicBezTo>
                    <a:pt x="345563" y="639661"/>
                    <a:pt x="345313" y="635554"/>
                    <a:pt x="346724" y="632261"/>
                  </a:cubicBezTo>
                  <a:cubicBezTo>
                    <a:pt x="356658" y="609082"/>
                    <a:pt x="349658" y="627660"/>
                    <a:pt x="360321" y="608466"/>
                  </a:cubicBezTo>
                  <a:cubicBezTo>
                    <a:pt x="364012" y="601822"/>
                    <a:pt x="367432" y="595017"/>
                    <a:pt x="370519" y="588071"/>
                  </a:cubicBezTo>
                  <a:cubicBezTo>
                    <a:pt x="371974" y="584797"/>
                    <a:pt x="371384" y="580407"/>
                    <a:pt x="373918" y="577873"/>
                  </a:cubicBezTo>
                  <a:cubicBezTo>
                    <a:pt x="376452" y="575339"/>
                    <a:pt x="380717" y="575607"/>
                    <a:pt x="384116" y="574474"/>
                  </a:cubicBezTo>
                  <a:cubicBezTo>
                    <a:pt x="386382" y="569942"/>
                    <a:pt x="387331" y="564460"/>
                    <a:pt x="390914" y="560877"/>
                  </a:cubicBezTo>
                  <a:cubicBezTo>
                    <a:pt x="393448" y="558343"/>
                    <a:pt x="398131" y="559466"/>
                    <a:pt x="401112" y="557478"/>
                  </a:cubicBezTo>
                  <a:cubicBezTo>
                    <a:pt x="408964" y="552244"/>
                    <a:pt x="413093" y="544606"/>
                    <a:pt x="418109" y="537082"/>
                  </a:cubicBezTo>
                  <a:cubicBezTo>
                    <a:pt x="426199" y="512811"/>
                    <a:pt x="418945" y="520662"/>
                    <a:pt x="435105" y="509888"/>
                  </a:cubicBezTo>
                  <a:cubicBezTo>
                    <a:pt x="437180" y="504701"/>
                    <a:pt x="443528" y="489792"/>
                    <a:pt x="445303" y="482694"/>
                  </a:cubicBezTo>
                  <a:cubicBezTo>
                    <a:pt x="445989" y="479949"/>
                    <a:pt x="448993" y="460162"/>
                    <a:pt x="452101" y="455500"/>
                  </a:cubicBezTo>
                  <a:cubicBezTo>
                    <a:pt x="454768" y="451500"/>
                    <a:pt x="458900" y="448701"/>
                    <a:pt x="462299" y="445302"/>
                  </a:cubicBezTo>
                  <a:cubicBezTo>
                    <a:pt x="464200" y="437699"/>
                    <a:pt x="469185" y="416279"/>
                    <a:pt x="472497" y="411310"/>
                  </a:cubicBezTo>
                  <a:cubicBezTo>
                    <a:pt x="474763" y="407911"/>
                    <a:pt x="477468" y="404766"/>
                    <a:pt x="479295" y="401112"/>
                  </a:cubicBezTo>
                  <a:cubicBezTo>
                    <a:pt x="480897" y="397907"/>
                    <a:pt x="480706" y="393895"/>
                    <a:pt x="482694" y="390914"/>
                  </a:cubicBezTo>
                  <a:cubicBezTo>
                    <a:pt x="485361" y="386914"/>
                    <a:pt x="489493" y="384115"/>
                    <a:pt x="492892" y="380716"/>
                  </a:cubicBezTo>
                  <a:cubicBezTo>
                    <a:pt x="495158" y="373918"/>
                    <a:pt x="497953" y="367273"/>
                    <a:pt x="499691" y="360321"/>
                  </a:cubicBezTo>
                  <a:cubicBezTo>
                    <a:pt x="500780" y="355966"/>
                    <a:pt x="504051" y="341402"/>
                    <a:pt x="506489" y="336526"/>
                  </a:cubicBezTo>
                  <a:cubicBezTo>
                    <a:pt x="508316" y="332872"/>
                    <a:pt x="511022" y="329727"/>
                    <a:pt x="513288" y="326328"/>
                  </a:cubicBezTo>
                  <a:cubicBezTo>
                    <a:pt x="522623" y="288983"/>
                    <a:pt x="508474" y="335672"/>
                    <a:pt x="526885" y="302533"/>
                  </a:cubicBezTo>
                  <a:cubicBezTo>
                    <a:pt x="536654" y="284950"/>
                    <a:pt x="528451" y="281399"/>
                    <a:pt x="543881" y="268541"/>
                  </a:cubicBezTo>
                  <a:cubicBezTo>
                    <a:pt x="546634" y="266247"/>
                    <a:pt x="550680" y="266275"/>
                    <a:pt x="554079" y="265142"/>
                  </a:cubicBezTo>
                  <a:cubicBezTo>
                    <a:pt x="561579" y="255142"/>
                    <a:pt x="565007" y="249236"/>
                    <a:pt x="574474" y="241347"/>
                  </a:cubicBezTo>
                  <a:cubicBezTo>
                    <a:pt x="577613" y="238731"/>
                    <a:pt x="581273" y="236814"/>
                    <a:pt x="584672" y="234548"/>
                  </a:cubicBezTo>
                  <a:cubicBezTo>
                    <a:pt x="593663" y="198580"/>
                    <a:pt x="581455" y="240936"/>
                    <a:pt x="594870" y="210753"/>
                  </a:cubicBezTo>
                  <a:cubicBezTo>
                    <a:pt x="597780" y="204205"/>
                    <a:pt x="597693" y="196321"/>
                    <a:pt x="601668" y="190358"/>
                  </a:cubicBezTo>
                  <a:lnTo>
                    <a:pt x="615265" y="169962"/>
                  </a:lnTo>
                  <a:cubicBezTo>
                    <a:pt x="624200" y="134228"/>
                    <a:pt x="610804" y="174848"/>
                    <a:pt x="628862" y="149567"/>
                  </a:cubicBezTo>
                  <a:cubicBezTo>
                    <a:pt x="637217" y="137870"/>
                    <a:pt x="633599" y="133294"/>
                    <a:pt x="639060" y="122373"/>
                  </a:cubicBezTo>
                  <a:cubicBezTo>
                    <a:pt x="640887" y="118719"/>
                    <a:pt x="643593" y="115574"/>
                    <a:pt x="645859" y="112175"/>
                  </a:cubicBezTo>
                  <a:cubicBezTo>
                    <a:pt x="654399" y="86552"/>
                    <a:pt x="642882" y="118126"/>
                    <a:pt x="656056" y="91779"/>
                  </a:cubicBezTo>
                  <a:cubicBezTo>
                    <a:pt x="658776" y="86339"/>
                    <a:pt x="661400" y="73077"/>
                    <a:pt x="662855" y="67985"/>
                  </a:cubicBezTo>
                  <a:cubicBezTo>
                    <a:pt x="663839" y="64540"/>
                    <a:pt x="664652" y="60992"/>
                    <a:pt x="666254" y="57787"/>
                  </a:cubicBezTo>
                  <a:cubicBezTo>
                    <a:pt x="668081" y="54133"/>
                    <a:pt x="670787" y="50988"/>
                    <a:pt x="673053" y="47589"/>
                  </a:cubicBezTo>
                  <a:cubicBezTo>
                    <a:pt x="681597" y="21956"/>
                    <a:pt x="670071" y="53552"/>
                    <a:pt x="683251" y="27194"/>
                  </a:cubicBezTo>
                  <a:cubicBezTo>
                    <a:pt x="684854" y="23989"/>
                    <a:pt x="685048" y="20201"/>
                    <a:pt x="686650" y="16996"/>
                  </a:cubicBezTo>
                  <a:cubicBezTo>
                    <a:pt x="688477" y="13342"/>
                    <a:pt x="691346" y="10301"/>
                    <a:pt x="693448" y="6798"/>
                  </a:cubicBezTo>
                  <a:cubicBezTo>
                    <a:pt x="694752" y="4625"/>
                    <a:pt x="695715" y="2266"/>
                    <a:pt x="696848" y="0"/>
                  </a:cubicBezTo>
                </a:path>
              </a:pathLst>
            </a:cu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2FEE86C-22ED-4BE9-A355-15D23A59C462}"/>
                </a:ext>
              </a:extLst>
            </p:cNvPr>
            <p:cNvSpPr/>
            <p:nvPr/>
          </p:nvSpPr>
          <p:spPr>
            <a:xfrm>
              <a:off x="8765770" y="4310161"/>
              <a:ext cx="322188" cy="185995"/>
            </a:xfrm>
            <a:prstGeom prst="rect">
              <a:avLst/>
            </a:prstGeom>
            <a:solidFill>
              <a:srgbClr val="C0C0C0"/>
            </a:solidFill>
            <a:ln>
              <a:solidFill>
                <a:srgbClr val="3535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b="1" dirty="0">
                  <a:solidFill>
                    <a:schemeClr val="tx1"/>
                  </a:solidFill>
                </a:rPr>
                <a:t>R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EAF292B-D6EE-41D7-A7A5-B3C961673EE7}"/>
                </a:ext>
              </a:extLst>
            </p:cNvPr>
            <p:cNvSpPr txBox="1"/>
            <p:nvPr/>
          </p:nvSpPr>
          <p:spPr>
            <a:xfrm>
              <a:off x="553568" y="4746180"/>
              <a:ext cx="1011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Apatite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302097F-58C9-472B-87ED-546191E29E6B}"/>
                </a:ext>
              </a:extLst>
            </p:cNvPr>
            <p:cNvSpPr txBox="1"/>
            <p:nvPr/>
          </p:nvSpPr>
          <p:spPr>
            <a:xfrm>
              <a:off x="7130584" y="5124195"/>
              <a:ext cx="10119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Apatite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81CB489-9EA9-4E68-BF15-283A226FD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790" r="14318"/>
            <a:stretch/>
          </p:blipFill>
          <p:spPr>
            <a:xfrm>
              <a:off x="308345" y="6528936"/>
              <a:ext cx="2105124" cy="28717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916C31-FB2C-43DC-B52D-AE21361EA081}"/>
                </a:ext>
              </a:extLst>
            </p:cNvPr>
            <p:cNvSpPr txBox="1"/>
            <p:nvPr/>
          </p:nvSpPr>
          <p:spPr>
            <a:xfrm>
              <a:off x="0" y="6313953"/>
              <a:ext cx="39224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9B010"/>
                </a:buClr>
              </a:pPr>
              <a:r>
                <a:rPr lang="en-GB" sz="105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</a:rPr>
                <a:t>Shock deformation stages (R-recrystallized)</a:t>
              </a:r>
              <a:endParaRPr lang="en-GB" sz="1050" b="1" dirty="0">
                <a:solidFill>
                  <a:srgbClr val="FF000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574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17" y="776786"/>
            <a:ext cx="8297375" cy="290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90" y="3655092"/>
            <a:ext cx="3129535" cy="2901949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F4749E3-99F4-435C-97BC-705B29E98797}"/>
              </a:ext>
            </a:extLst>
          </p:cNvPr>
          <p:cNvSpPr txBox="1">
            <a:spLocks/>
          </p:cNvSpPr>
          <p:nvPr/>
        </p:nvSpPr>
        <p:spPr>
          <a:xfrm>
            <a:off x="163564" y="-34922"/>
            <a:ext cx="8782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phosphates: unshocked U-Pb age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214F480-C2C2-48A3-B383-01108B958816}"/>
              </a:ext>
            </a:extLst>
          </p:cNvPr>
          <p:cNvSpPr/>
          <p:nvPr/>
        </p:nvSpPr>
        <p:spPr>
          <a:xfrm>
            <a:off x="5118100" y="4273225"/>
            <a:ext cx="476250" cy="397298"/>
          </a:xfrm>
          <a:custGeom>
            <a:avLst/>
            <a:gdLst>
              <a:gd name="connsiteX0" fmla="*/ 120650 w 476250"/>
              <a:gd name="connsiteY0" fmla="*/ 0 h 397298"/>
              <a:gd name="connsiteX1" fmla="*/ 120650 w 476250"/>
              <a:gd name="connsiteY1" fmla="*/ 0 h 397298"/>
              <a:gd name="connsiteX2" fmla="*/ 98425 w 476250"/>
              <a:gd name="connsiteY2" fmla="*/ 15875 h 397298"/>
              <a:gd name="connsiteX3" fmla="*/ 88900 w 476250"/>
              <a:gd name="connsiteY3" fmla="*/ 25400 h 397298"/>
              <a:gd name="connsiteX4" fmla="*/ 76200 w 476250"/>
              <a:gd name="connsiteY4" fmla="*/ 31750 h 397298"/>
              <a:gd name="connsiteX5" fmla="*/ 66675 w 476250"/>
              <a:gd name="connsiteY5" fmla="*/ 38100 h 397298"/>
              <a:gd name="connsiteX6" fmla="*/ 60325 w 476250"/>
              <a:gd name="connsiteY6" fmla="*/ 47625 h 397298"/>
              <a:gd name="connsiteX7" fmla="*/ 66675 w 476250"/>
              <a:gd name="connsiteY7" fmla="*/ 57150 h 397298"/>
              <a:gd name="connsiteX8" fmla="*/ 73025 w 476250"/>
              <a:gd name="connsiteY8" fmla="*/ 69850 h 397298"/>
              <a:gd name="connsiteX9" fmla="*/ 82550 w 476250"/>
              <a:gd name="connsiteY9" fmla="*/ 155575 h 397298"/>
              <a:gd name="connsiteX10" fmla="*/ 76200 w 476250"/>
              <a:gd name="connsiteY10" fmla="*/ 215900 h 397298"/>
              <a:gd name="connsiteX11" fmla="*/ 69850 w 476250"/>
              <a:gd name="connsiteY11" fmla="*/ 225425 h 397298"/>
              <a:gd name="connsiteX12" fmla="*/ 57150 w 476250"/>
              <a:gd name="connsiteY12" fmla="*/ 247650 h 397298"/>
              <a:gd name="connsiteX13" fmla="*/ 50800 w 476250"/>
              <a:gd name="connsiteY13" fmla="*/ 269875 h 397298"/>
              <a:gd name="connsiteX14" fmla="*/ 44450 w 476250"/>
              <a:gd name="connsiteY14" fmla="*/ 282575 h 397298"/>
              <a:gd name="connsiteX15" fmla="*/ 38100 w 476250"/>
              <a:gd name="connsiteY15" fmla="*/ 307975 h 397298"/>
              <a:gd name="connsiteX16" fmla="*/ 9525 w 476250"/>
              <a:gd name="connsiteY16" fmla="*/ 320675 h 397298"/>
              <a:gd name="connsiteX17" fmla="*/ 0 w 476250"/>
              <a:gd name="connsiteY17" fmla="*/ 323850 h 397298"/>
              <a:gd name="connsiteX18" fmla="*/ 15875 w 476250"/>
              <a:gd name="connsiteY18" fmla="*/ 336550 h 397298"/>
              <a:gd name="connsiteX19" fmla="*/ 25400 w 476250"/>
              <a:gd name="connsiteY19" fmla="*/ 342900 h 397298"/>
              <a:gd name="connsiteX20" fmla="*/ 161925 w 476250"/>
              <a:gd name="connsiteY20" fmla="*/ 352425 h 397298"/>
              <a:gd name="connsiteX21" fmla="*/ 184150 w 476250"/>
              <a:gd name="connsiteY21" fmla="*/ 358775 h 397298"/>
              <a:gd name="connsiteX22" fmla="*/ 228600 w 476250"/>
              <a:gd name="connsiteY22" fmla="*/ 361950 h 397298"/>
              <a:gd name="connsiteX23" fmla="*/ 250825 w 476250"/>
              <a:gd name="connsiteY23" fmla="*/ 374650 h 397298"/>
              <a:gd name="connsiteX24" fmla="*/ 260350 w 476250"/>
              <a:gd name="connsiteY24" fmla="*/ 384175 h 397298"/>
              <a:gd name="connsiteX25" fmla="*/ 269875 w 476250"/>
              <a:gd name="connsiteY25" fmla="*/ 387350 h 397298"/>
              <a:gd name="connsiteX26" fmla="*/ 349250 w 476250"/>
              <a:gd name="connsiteY26" fmla="*/ 390525 h 397298"/>
              <a:gd name="connsiteX27" fmla="*/ 403225 w 476250"/>
              <a:gd name="connsiteY27" fmla="*/ 393700 h 397298"/>
              <a:gd name="connsiteX28" fmla="*/ 415925 w 476250"/>
              <a:gd name="connsiteY28" fmla="*/ 384175 h 397298"/>
              <a:gd name="connsiteX29" fmla="*/ 425450 w 476250"/>
              <a:gd name="connsiteY29" fmla="*/ 374650 h 397298"/>
              <a:gd name="connsiteX30" fmla="*/ 476250 w 476250"/>
              <a:gd name="connsiteY30" fmla="*/ 365125 h 397298"/>
              <a:gd name="connsiteX31" fmla="*/ 473075 w 476250"/>
              <a:gd name="connsiteY31" fmla="*/ 333375 h 397298"/>
              <a:gd name="connsiteX32" fmla="*/ 463550 w 476250"/>
              <a:gd name="connsiteY32" fmla="*/ 330200 h 397298"/>
              <a:gd name="connsiteX33" fmla="*/ 444500 w 476250"/>
              <a:gd name="connsiteY33" fmla="*/ 320675 h 397298"/>
              <a:gd name="connsiteX34" fmla="*/ 438150 w 476250"/>
              <a:gd name="connsiteY34" fmla="*/ 311150 h 397298"/>
              <a:gd name="connsiteX35" fmla="*/ 428625 w 476250"/>
              <a:gd name="connsiteY35" fmla="*/ 307975 h 397298"/>
              <a:gd name="connsiteX36" fmla="*/ 425450 w 476250"/>
              <a:gd name="connsiteY36" fmla="*/ 298450 h 397298"/>
              <a:gd name="connsiteX37" fmla="*/ 422275 w 476250"/>
              <a:gd name="connsiteY37" fmla="*/ 282575 h 397298"/>
              <a:gd name="connsiteX38" fmla="*/ 419100 w 476250"/>
              <a:gd name="connsiteY38" fmla="*/ 238125 h 397298"/>
              <a:gd name="connsiteX39" fmla="*/ 412750 w 476250"/>
              <a:gd name="connsiteY39" fmla="*/ 225425 h 397298"/>
              <a:gd name="connsiteX40" fmla="*/ 409575 w 476250"/>
              <a:gd name="connsiteY40" fmla="*/ 174625 h 397298"/>
              <a:gd name="connsiteX41" fmla="*/ 400050 w 476250"/>
              <a:gd name="connsiteY41" fmla="*/ 155575 h 397298"/>
              <a:gd name="connsiteX42" fmla="*/ 368300 w 476250"/>
              <a:gd name="connsiteY42" fmla="*/ 146050 h 397298"/>
              <a:gd name="connsiteX43" fmla="*/ 352425 w 476250"/>
              <a:gd name="connsiteY43" fmla="*/ 136525 h 397298"/>
              <a:gd name="connsiteX44" fmla="*/ 317500 w 476250"/>
              <a:gd name="connsiteY44" fmla="*/ 123825 h 397298"/>
              <a:gd name="connsiteX45" fmla="*/ 282575 w 476250"/>
              <a:gd name="connsiteY45" fmla="*/ 104775 h 397298"/>
              <a:gd name="connsiteX46" fmla="*/ 257175 w 476250"/>
              <a:gd name="connsiteY46" fmla="*/ 92075 h 397298"/>
              <a:gd name="connsiteX47" fmla="*/ 231775 w 476250"/>
              <a:gd name="connsiteY47" fmla="*/ 82550 h 397298"/>
              <a:gd name="connsiteX48" fmla="*/ 222250 w 476250"/>
              <a:gd name="connsiteY48" fmla="*/ 73025 h 397298"/>
              <a:gd name="connsiteX49" fmla="*/ 212725 w 476250"/>
              <a:gd name="connsiteY49" fmla="*/ 66675 h 397298"/>
              <a:gd name="connsiteX50" fmla="*/ 196850 w 476250"/>
              <a:gd name="connsiteY50" fmla="*/ 44450 h 397298"/>
              <a:gd name="connsiteX51" fmla="*/ 190500 w 476250"/>
              <a:gd name="connsiteY51" fmla="*/ 34925 h 397298"/>
              <a:gd name="connsiteX52" fmla="*/ 149225 w 476250"/>
              <a:gd name="connsiteY52" fmla="*/ 25400 h 397298"/>
              <a:gd name="connsiteX53" fmla="*/ 130175 w 476250"/>
              <a:gd name="connsiteY53" fmla="*/ 19050 h 397298"/>
              <a:gd name="connsiteX54" fmla="*/ 120650 w 476250"/>
              <a:gd name="connsiteY54" fmla="*/ 15875 h 397298"/>
              <a:gd name="connsiteX55" fmla="*/ 120650 w 476250"/>
              <a:gd name="connsiteY55" fmla="*/ 0 h 397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76250" h="397298">
                <a:moveTo>
                  <a:pt x="120650" y="0"/>
                </a:moveTo>
                <a:lnTo>
                  <a:pt x="120650" y="0"/>
                </a:lnTo>
                <a:cubicBezTo>
                  <a:pt x="113242" y="5292"/>
                  <a:pt x="105534" y="10188"/>
                  <a:pt x="98425" y="15875"/>
                </a:cubicBezTo>
                <a:cubicBezTo>
                  <a:pt x="94919" y="18680"/>
                  <a:pt x="92554" y="22790"/>
                  <a:pt x="88900" y="25400"/>
                </a:cubicBezTo>
                <a:cubicBezTo>
                  <a:pt x="85049" y="28151"/>
                  <a:pt x="80309" y="29402"/>
                  <a:pt x="76200" y="31750"/>
                </a:cubicBezTo>
                <a:cubicBezTo>
                  <a:pt x="72887" y="33643"/>
                  <a:pt x="69850" y="35983"/>
                  <a:pt x="66675" y="38100"/>
                </a:cubicBezTo>
                <a:cubicBezTo>
                  <a:pt x="64558" y="41275"/>
                  <a:pt x="60325" y="43809"/>
                  <a:pt x="60325" y="47625"/>
                </a:cubicBezTo>
                <a:cubicBezTo>
                  <a:pt x="60325" y="51441"/>
                  <a:pt x="64782" y="53837"/>
                  <a:pt x="66675" y="57150"/>
                </a:cubicBezTo>
                <a:cubicBezTo>
                  <a:pt x="69023" y="61259"/>
                  <a:pt x="70908" y="65617"/>
                  <a:pt x="73025" y="69850"/>
                </a:cubicBezTo>
                <a:cubicBezTo>
                  <a:pt x="75916" y="90089"/>
                  <a:pt x="83215" y="134293"/>
                  <a:pt x="82550" y="155575"/>
                </a:cubicBezTo>
                <a:cubicBezTo>
                  <a:pt x="81918" y="175785"/>
                  <a:pt x="79817" y="196007"/>
                  <a:pt x="76200" y="215900"/>
                </a:cubicBezTo>
                <a:cubicBezTo>
                  <a:pt x="75517" y="219654"/>
                  <a:pt x="71743" y="222112"/>
                  <a:pt x="69850" y="225425"/>
                </a:cubicBezTo>
                <a:cubicBezTo>
                  <a:pt x="53737" y="253623"/>
                  <a:pt x="72621" y="224444"/>
                  <a:pt x="57150" y="247650"/>
                </a:cubicBezTo>
                <a:cubicBezTo>
                  <a:pt x="55539" y="254095"/>
                  <a:pt x="53533" y="263498"/>
                  <a:pt x="50800" y="269875"/>
                </a:cubicBezTo>
                <a:cubicBezTo>
                  <a:pt x="48936" y="274225"/>
                  <a:pt x="45947" y="278085"/>
                  <a:pt x="44450" y="282575"/>
                </a:cubicBezTo>
                <a:cubicBezTo>
                  <a:pt x="41690" y="290854"/>
                  <a:pt x="45362" y="303134"/>
                  <a:pt x="38100" y="307975"/>
                </a:cubicBezTo>
                <a:cubicBezTo>
                  <a:pt x="23006" y="318038"/>
                  <a:pt x="32195" y="313118"/>
                  <a:pt x="9525" y="320675"/>
                </a:cubicBezTo>
                <a:lnTo>
                  <a:pt x="0" y="323850"/>
                </a:lnTo>
                <a:cubicBezTo>
                  <a:pt x="10704" y="339907"/>
                  <a:pt x="539" y="328882"/>
                  <a:pt x="15875" y="336550"/>
                </a:cubicBezTo>
                <a:cubicBezTo>
                  <a:pt x="19288" y="338257"/>
                  <a:pt x="21913" y="341350"/>
                  <a:pt x="25400" y="342900"/>
                </a:cubicBezTo>
                <a:cubicBezTo>
                  <a:pt x="66649" y="361233"/>
                  <a:pt x="125328" y="351436"/>
                  <a:pt x="161925" y="352425"/>
                </a:cubicBezTo>
                <a:cubicBezTo>
                  <a:pt x="167946" y="354432"/>
                  <a:pt x="178170" y="358111"/>
                  <a:pt x="184150" y="358775"/>
                </a:cubicBezTo>
                <a:cubicBezTo>
                  <a:pt x="198914" y="360415"/>
                  <a:pt x="213783" y="360892"/>
                  <a:pt x="228600" y="361950"/>
                </a:cubicBezTo>
                <a:cubicBezTo>
                  <a:pt x="242105" y="382207"/>
                  <a:pt x="225323" y="361899"/>
                  <a:pt x="250825" y="374650"/>
                </a:cubicBezTo>
                <a:cubicBezTo>
                  <a:pt x="254841" y="376658"/>
                  <a:pt x="256614" y="381684"/>
                  <a:pt x="260350" y="384175"/>
                </a:cubicBezTo>
                <a:cubicBezTo>
                  <a:pt x="263135" y="386031"/>
                  <a:pt x="266537" y="387112"/>
                  <a:pt x="269875" y="387350"/>
                </a:cubicBezTo>
                <a:cubicBezTo>
                  <a:pt x="296287" y="389237"/>
                  <a:pt x="322792" y="389467"/>
                  <a:pt x="349250" y="390525"/>
                </a:cubicBezTo>
                <a:cubicBezTo>
                  <a:pt x="379390" y="400572"/>
                  <a:pt x="361634" y="397481"/>
                  <a:pt x="403225" y="393700"/>
                </a:cubicBezTo>
                <a:cubicBezTo>
                  <a:pt x="407458" y="390525"/>
                  <a:pt x="411907" y="387619"/>
                  <a:pt x="415925" y="384175"/>
                </a:cubicBezTo>
                <a:cubicBezTo>
                  <a:pt x="419334" y="381253"/>
                  <a:pt x="421259" y="376262"/>
                  <a:pt x="425450" y="374650"/>
                </a:cubicBezTo>
                <a:cubicBezTo>
                  <a:pt x="431271" y="372411"/>
                  <a:pt x="465785" y="366869"/>
                  <a:pt x="476250" y="365125"/>
                </a:cubicBezTo>
                <a:cubicBezTo>
                  <a:pt x="475192" y="354542"/>
                  <a:pt x="476710" y="343371"/>
                  <a:pt x="473075" y="333375"/>
                </a:cubicBezTo>
                <a:cubicBezTo>
                  <a:pt x="471931" y="330230"/>
                  <a:pt x="466543" y="331697"/>
                  <a:pt x="463550" y="330200"/>
                </a:cubicBezTo>
                <a:cubicBezTo>
                  <a:pt x="438931" y="317890"/>
                  <a:pt x="468441" y="328655"/>
                  <a:pt x="444500" y="320675"/>
                </a:cubicBezTo>
                <a:cubicBezTo>
                  <a:pt x="442383" y="317500"/>
                  <a:pt x="441130" y="313534"/>
                  <a:pt x="438150" y="311150"/>
                </a:cubicBezTo>
                <a:cubicBezTo>
                  <a:pt x="435537" y="309059"/>
                  <a:pt x="430992" y="310342"/>
                  <a:pt x="428625" y="307975"/>
                </a:cubicBezTo>
                <a:cubicBezTo>
                  <a:pt x="426258" y="305608"/>
                  <a:pt x="426262" y="301697"/>
                  <a:pt x="425450" y="298450"/>
                </a:cubicBezTo>
                <a:cubicBezTo>
                  <a:pt x="424141" y="293215"/>
                  <a:pt x="423333" y="287867"/>
                  <a:pt x="422275" y="282575"/>
                </a:cubicBezTo>
                <a:cubicBezTo>
                  <a:pt x="421217" y="267758"/>
                  <a:pt x="421542" y="252777"/>
                  <a:pt x="419100" y="238125"/>
                </a:cubicBezTo>
                <a:cubicBezTo>
                  <a:pt x="418322" y="233456"/>
                  <a:pt x="413452" y="230106"/>
                  <a:pt x="412750" y="225425"/>
                </a:cubicBezTo>
                <a:cubicBezTo>
                  <a:pt x="410233" y="208646"/>
                  <a:pt x="411351" y="191498"/>
                  <a:pt x="409575" y="174625"/>
                </a:cubicBezTo>
                <a:cubicBezTo>
                  <a:pt x="409112" y="170227"/>
                  <a:pt x="403788" y="157911"/>
                  <a:pt x="400050" y="155575"/>
                </a:cubicBezTo>
                <a:cubicBezTo>
                  <a:pt x="394897" y="152354"/>
                  <a:pt x="375735" y="147909"/>
                  <a:pt x="368300" y="146050"/>
                </a:cubicBezTo>
                <a:cubicBezTo>
                  <a:pt x="363008" y="142875"/>
                  <a:pt x="357945" y="139285"/>
                  <a:pt x="352425" y="136525"/>
                </a:cubicBezTo>
                <a:cubicBezTo>
                  <a:pt x="336019" y="128322"/>
                  <a:pt x="335282" y="131234"/>
                  <a:pt x="317500" y="123825"/>
                </a:cubicBezTo>
                <a:cubicBezTo>
                  <a:pt x="296975" y="115273"/>
                  <a:pt x="301022" y="114708"/>
                  <a:pt x="282575" y="104775"/>
                </a:cubicBezTo>
                <a:cubicBezTo>
                  <a:pt x="274240" y="100287"/>
                  <a:pt x="266358" y="94371"/>
                  <a:pt x="257175" y="92075"/>
                </a:cubicBezTo>
                <a:cubicBezTo>
                  <a:pt x="246948" y="89518"/>
                  <a:pt x="240715" y="88936"/>
                  <a:pt x="231775" y="82550"/>
                </a:cubicBezTo>
                <a:cubicBezTo>
                  <a:pt x="228121" y="79940"/>
                  <a:pt x="225699" y="75900"/>
                  <a:pt x="222250" y="73025"/>
                </a:cubicBezTo>
                <a:cubicBezTo>
                  <a:pt x="219319" y="70582"/>
                  <a:pt x="215900" y="68792"/>
                  <a:pt x="212725" y="66675"/>
                </a:cubicBezTo>
                <a:cubicBezTo>
                  <a:pt x="197760" y="44227"/>
                  <a:pt x="216541" y="72017"/>
                  <a:pt x="196850" y="44450"/>
                </a:cubicBezTo>
                <a:cubicBezTo>
                  <a:pt x="194632" y="41345"/>
                  <a:pt x="193605" y="37143"/>
                  <a:pt x="190500" y="34925"/>
                </a:cubicBezTo>
                <a:cubicBezTo>
                  <a:pt x="179395" y="26993"/>
                  <a:pt x="161279" y="26907"/>
                  <a:pt x="149225" y="25400"/>
                </a:cubicBezTo>
                <a:lnTo>
                  <a:pt x="130175" y="19050"/>
                </a:lnTo>
                <a:cubicBezTo>
                  <a:pt x="127000" y="17992"/>
                  <a:pt x="123997" y="15875"/>
                  <a:pt x="120650" y="15875"/>
                </a:cubicBezTo>
                <a:lnTo>
                  <a:pt x="120650" y="0"/>
                </a:lnTo>
                <a:close/>
              </a:path>
            </a:pathLst>
          </a:custGeom>
          <a:solidFill>
            <a:srgbClr val="F4B183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1151C-FFB4-4162-AC14-BE2554B8834E}"/>
              </a:ext>
            </a:extLst>
          </p:cNvPr>
          <p:cNvSpPr txBox="1"/>
          <p:nvPr/>
        </p:nvSpPr>
        <p:spPr>
          <a:xfrm>
            <a:off x="2310488" y="6589172"/>
            <a:ext cx="452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Ana 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Černok,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01206E-C167-42CD-AF99-AAAEE9A0D2E6}"/>
              </a:ext>
            </a:extLst>
          </p:cNvPr>
          <p:cNvSpPr/>
          <p:nvPr/>
        </p:nvSpPr>
        <p:spPr>
          <a:xfrm>
            <a:off x="226404" y="4155151"/>
            <a:ext cx="27468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U-Pb ages of unshocked phosphates are concordant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imply crystallization of phosphates within the crustal Mg-suite at ~4.2 Ga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B5302-6881-4F16-AE0E-1A4F9B2F443D}"/>
              </a:ext>
            </a:extLst>
          </p:cNvPr>
          <p:cNvSpPr txBox="1"/>
          <p:nvPr/>
        </p:nvSpPr>
        <p:spPr>
          <a:xfrm>
            <a:off x="3625079" y="3063795"/>
            <a:ext cx="173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SIMS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27A70E-811D-4765-831C-492F1C2E8A16}"/>
              </a:ext>
            </a:extLst>
          </p:cNvPr>
          <p:cNvSpPr txBox="1"/>
          <p:nvPr/>
        </p:nvSpPr>
        <p:spPr>
          <a:xfrm>
            <a:off x="6933102" y="3063795"/>
            <a:ext cx="173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SIMS</a:t>
            </a:r>
          </a:p>
        </p:txBody>
      </p:sp>
      <p:pic>
        <p:nvPicPr>
          <p:cNvPr id="12" name="Picture 4" descr="Bildergebnis fÃ¼r nordsims facility">
            <a:extLst>
              <a:ext uri="{FF2B5EF4-FFF2-40B4-BE49-F238E27FC236}">
                <a16:creationId xmlns:a16="http://schemas.microsoft.com/office/drawing/2014/main" id="{AEEBCB10-E2B9-45BA-9F0C-98B588592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4" y="5338417"/>
            <a:ext cx="1533168" cy="14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4"/>
          <p:cNvSpPr txBox="1">
            <a:spLocks/>
          </p:cNvSpPr>
          <p:nvPr/>
        </p:nvSpPr>
        <p:spPr>
          <a:xfrm>
            <a:off x="0" y="1214196"/>
            <a:ext cx="9027042" cy="4673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U-Pb ages of highly shocked apatite (Apollo 17 norites) are discordant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/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376" t="7795" r="16319" b="10352"/>
          <a:stretch/>
        </p:blipFill>
        <p:spPr>
          <a:xfrm>
            <a:off x="2032986" y="1850058"/>
            <a:ext cx="4751146" cy="31803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TextBox 16"/>
          <p:cNvSpPr txBox="1"/>
          <p:nvPr/>
        </p:nvSpPr>
        <p:spPr>
          <a:xfrm>
            <a:off x="1445934" y="1960417"/>
            <a:ext cx="1174104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Upper intercept</a:t>
            </a:r>
          </a:p>
          <a:p>
            <a:pPr algn="ctr"/>
            <a:r>
              <a:rPr lang="en-GB" sz="1200" b="1" dirty="0">
                <a:solidFill>
                  <a:srgbClr val="FF0000"/>
                </a:solidFill>
              </a:rPr>
              <a:t>4204 ± 35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6190" y="3867783"/>
            <a:ext cx="1265746" cy="4598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4" descr="Bildergebnis fÃ¼r nordsims fac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74" y="5338417"/>
            <a:ext cx="1533168" cy="14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24796" y="3402319"/>
            <a:ext cx="1388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>
                    <a:lumMod val="50000"/>
                  </a:schemeClr>
                </a:solidFill>
              </a:rPr>
              <a:t>Pb</a:t>
            </a: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</a:rPr>
              <a:t> – loss!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0AB8A7-8540-45D5-87F8-C89759126D8B}"/>
              </a:ext>
            </a:extLst>
          </p:cNvPr>
          <p:cNvSpPr/>
          <p:nvPr/>
        </p:nvSpPr>
        <p:spPr>
          <a:xfrm>
            <a:off x="1768734" y="5474686"/>
            <a:ext cx="5161302" cy="825366"/>
          </a:xfrm>
          <a:prstGeom prst="rect">
            <a:avLst/>
          </a:prstGeom>
          <a:solidFill>
            <a:srgbClr val="CDCDCD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buClr>
                <a:srgbClr val="FF0000"/>
              </a:buClr>
              <a:buSzPct val="200000"/>
            </a:pPr>
            <a:r>
              <a:rPr lang="en-GB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Apatite: impact sensitive geochronometer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F96C3B-7264-47EC-A16F-78CE7A9B9C21}"/>
              </a:ext>
            </a:extLst>
          </p:cNvPr>
          <p:cNvSpPr txBox="1"/>
          <p:nvPr/>
        </p:nvSpPr>
        <p:spPr>
          <a:xfrm>
            <a:off x="2310488" y="6589172"/>
            <a:ext cx="452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Ana 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Černok,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2E0F4F6-B5AB-41BA-B48C-09D972ADCD8D}"/>
              </a:ext>
            </a:extLst>
          </p:cNvPr>
          <p:cNvSpPr txBox="1">
            <a:spLocks/>
          </p:cNvSpPr>
          <p:nvPr/>
        </p:nvSpPr>
        <p:spPr>
          <a:xfrm>
            <a:off x="0" y="-3492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phosphates: highly shocked U-Pb age</a:t>
            </a:r>
            <a:endParaRPr lang="en-US" sz="3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71FBBB-BC98-4383-977E-E7FED92133DD}"/>
              </a:ext>
            </a:extLst>
          </p:cNvPr>
          <p:cNvSpPr txBox="1"/>
          <p:nvPr/>
        </p:nvSpPr>
        <p:spPr>
          <a:xfrm>
            <a:off x="1922403" y="4636797"/>
            <a:ext cx="173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SIMS</a:t>
            </a:r>
          </a:p>
        </p:txBody>
      </p:sp>
    </p:spTree>
    <p:extLst>
      <p:ext uri="{BB962C8B-B14F-4D97-AF65-F5344CB8AC3E}">
        <p14:creationId xmlns:p14="http://schemas.microsoft.com/office/powerpoint/2010/main" val="216624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52" y="1487114"/>
            <a:ext cx="6746032" cy="452194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230877" y="4708188"/>
            <a:ext cx="466928" cy="453957"/>
          </a:xfrm>
          <a:prstGeom prst="ellipse">
            <a:avLst/>
          </a:prstGeom>
          <a:solidFill>
            <a:srgbClr val="FFFF00">
              <a:alpha val="20000"/>
            </a:srgbClr>
          </a:solidFill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8300" y="4889424"/>
            <a:ext cx="1784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Dawes (</a:t>
            </a:r>
            <a:r>
              <a:rPr lang="en-GB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~</a:t>
            </a:r>
            <a:r>
              <a:rPr lang="en-GB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b="1" dirty="0">
                <a:solidFill>
                  <a:srgbClr val="FFFF00"/>
                </a:solidFill>
              </a:rPr>
              <a:t>18 km)</a:t>
            </a:r>
          </a:p>
          <a:p>
            <a:r>
              <a:rPr lang="en-GB" b="1" dirty="0">
                <a:solidFill>
                  <a:srgbClr val="FFFF00"/>
                </a:solidFill>
              </a:rPr>
              <a:t>500 Ma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62865" y="-116773"/>
            <a:ext cx="4098696" cy="5574697"/>
            <a:chOff x="762865" y="-116773"/>
            <a:chExt cx="4098696" cy="5574697"/>
          </a:xfrm>
        </p:grpSpPr>
        <p:sp>
          <p:nvSpPr>
            <p:cNvPr id="23" name="Freeform 22"/>
            <p:cNvSpPr/>
            <p:nvPr/>
          </p:nvSpPr>
          <p:spPr>
            <a:xfrm>
              <a:off x="1181101" y="1487114"/>
              <a:ext cx="3680460" cy="3970810"/>
            </a:xfrm>
            <a:custGeom>
              <a:avLst/>
              <a:gdLst>
                <a:gd name="connsiteX0" fmla="*/ 0 w 3760648"/>
                <a:gd name="connsiteY0" fmla="*/ 3895859 h 3895859"/>
                <a:gd name="connsiteX1" fmla="*/ 135228 w 3760648"/>
                <a:gd name="connsiteY1" fmla="*/ 3876541 h 3895859"/>
                <a:gd name="connsiteX2" fmla="*/ 173864 w 3760648"/>
                <a:gd name="connsiteY2" fmla="*/ 3863662 h 3895859"/>
                <a:gd name="connsiteX3" fmla="*/ 193183 w 3760648"/>
                <a:gd name="connsiteY3" fmla="*/ 3850783 h 3895859"/>
                <a:gd name="connsiteX4" fmla="*/ 231819 w 3760648"/>
                <a:gd name="connsiteY4" fmla="*/ 3837904 h 3895859"/>
                <a:gd name="connsiteX5" fmla="*/ 251138 w 3760648"/>
                <a:gd name="connsiteY5" fmla="*/ 3825026 h 3895859"/>
                <a:gd name="connsiteX6" fmla="*/ 276895 w 3760648"/>
                <a:gd name="connsiteY6" fmla="*/ 3818586 h 3895859"/>
                <a:gd name="connsiteX7" fmla="*/ 296214 w 3760648"/>
                <a:gd name="connsiteY7" fmla="*/ 3812147 h 3895859"/>
                <a:gd name="connsiteX8" fmla="*/ 334850 w 3760648"/>
                <a:gd name="connsiteY8" fmla="*/ 3786389 h 3895859"/>
                <a:gd name="connsiteX9" fmla="*/ 367048 w 3760648"/>
                <a:gd name="connsiteY9" fmla="*/ 3760631 h 3895859"/>
                <a:gd name="connsiteX10" fmla="*/ 392805 w 3760648"/>
                <a:gd name="connsiteY10" fmla="*/ 3741313 h 3895859"/>
                <a:gd name="connsiteX11" fmla="*/ 425003 w 3760648"/>
                <a:gd name="connsiteY11" fmla="*/ 3709116 h 3895859"/>
                <a:gd name="connsiteX12" fmla="*/ 476518 w 3760648"/>
                <a:gd name="connsiteY12" fmla="*/ 3696237 h 3895859"/>
                <a:gd name="connsiteX13" fmla="*/ 502276 w 3760648"/>
                <a:gd name="connsiteY13" fmla="*/ 3683358 h 3895859"/>
                <a:gd name="connsiteX14" fmla="*/ 560231 w 3760648"/>
                <a:gd name="connsiteY14" fmla="*/ 3651161 h 3895859"/>
                <a:gd name="connsiteX15" fmla="*/ 598867 w 3760648"/>
                <a:gd name="connsiteY15" fmla="*/ 3625403 h 3895859"/>
                <a:gd name="connsiteX16" fmla="*/ 618186 w 3760648"/>
                <a:gd name="connsiteY16" fmla="*/ 3612524 h 3895859"/>
                <a:gd name="connsiteX17" fmla="*/ 637504 w 3760648"/>
                <a:gd name="connsiteY17" fmla="*/ 3606085 h 3895859"/>
                <a:gd name="connsiteX18" fmla="*/ 695459 w 3760648"/>
                <a:gd name="connsiteY18" fmla="*/ 3580327 h 3895859"/>
                <a:gd name="connsiteX19" fmla="*/ 759853 w 3760648"/>
                <a:gd name="connsiteY19" fmla="*/ 3561009 h 3895859"/>
                <a:gd name="connsiteX20" fmla="*/ 824248 w 3760648"/>
                <a:gd name="connsiteY20" fmla="*/ 3548130 h 3895859"/>
                <a:gd name="connsiteX21" fmla="*/ 888642 w 3760648"/>
                <a:gd name="connsiteY21" fmla="*/ 3528811 h 3895859"/>
                <a:gd name="connsiteX22" fmla="*/ 907960 w 3760648"/>
                <a:gd name="connsiteY22" fmla="*/ 3522372 h 3895859"/>
                <a:gd name="connsiteX23" fmla="*/ 927279 w 3760648"/>
                <a:gd name="connsiteY23" fmla="*/ 3515933 h 3895859"/>
                <a:gd name="connsiteX24" fmla="*/ 985234 w 3760648"/>
                <a:gd name="connsiteY24" fmla="*/ 3483735 h 3895859"/>
                <a:gd name="connsiteX25" fmla="*/ 1004552 w 3760648"/>
                <a:gd name="connsiteY25" fmla="*/ 3477296 h 3895859"/>
                <a:gd name="connsiteX26" fmla="*/ 1043188 w 3760648"/>
                <a:gd name="connsiteY26" fmla="*/ 3438659 h 3895859"/>
                <a:gd name="connsiteX27" fmla="*/ 1075386 w 3760648"/>
                <a:gd name="connsiteY27" fmla="*/ 3412902 h 3895859"/>
                <a:gd name="connsiteX28" fmla="*/ 1114022 w 3760648"/>
                <a:gd name="connsiteY28" fmla="*/ 3367826 h 3895859"/>
                <a:gd name="connsiteX29" fmla="*/ 1133341 w 3760648"/>
                <a:gd name="connsiteY29" fmla="*/ 3354947 h 3895859"/>
                <a:gd name="connsiteX30" fmla="*/ 1146219 w 3760648"/>
                <a:gd name="connsiteY30" fmla="*/ 3335628 h 3895859"/>
                <a:gd name="connsiteX31" fmla="*/ 1165538 w 3760648"/>
                <a:gd name="connsiteY31" fmla="*/ 3322750 h 3895859"/>
                <a:gd name="connsiteX32" fmla="*/ 1191295 w 3760648"/>
                <a:gd name="connsiteY32" fmla="*/ 3303431 h 3895859"/>
                <a:gd name="connsiteX33" fmla="*/ 1217053 w 3760648"/>
                <a:gd name="connsiteY33" fmla="*/ 3277673 h 3895859"/>
                <a:gd name="connsiteX34" fmla="*/ 1229932 w 3760648"/>
                <a:gd name="connsiteY34" fmla="*/ 3258355 h 3895859"/>
                <a:gd name="connsiteX35" fmla="*/ 1249250 w 3760648"/>
                <a:gd name="connsiteY35" fmla="*/ 3251916 h 3895859"/>
                <a:gd name="connsiteX36" fmla="*/ 1281448 w 3760648"/>
                <a:gd name="connsiteY36" fmla="*/ 3219719 h 3895859"/>
                <a:gd name="connsiteX37" fmla="*/ 1320084 w 3760648"/>
                <a:gd name="connsiteY37" fmla="*/ 3193961 h 3895859"/>
                <a:gd name="connsiteX38" fmla="*/ 1371600 w 3760648"/>
                <a:gd name="connsiteY38" fmla="*/ 3181082 h 3895859"/>
                <a:gd name="connsiteX39" fmla="*/ 1403797 w 3760648"/>
                <a:gd name="connsiteY39" fmla="*/ 3148885 h 3895859"/>
                <a:gd name="connsiteX40" fmla="*/ 1423115 w 3760648"/>
                <a:gd name="connsiteY40" fmla="*/ 3142445 h 3895859"/>
                <a:gd name="connsiteX41" fmla="*/ 1442434 w 3760648"/>
                <a:gd name="connsiteY41" fmla="*/ 3129566 h 3895859"/>
                <a:gd name="connsiteX42" fmla="*/ 1487510 w 3760648"/>
                <a:gd name="connsiteY42" fmla="*/ 3090930 h 3895859"/>
                <a:gd name="connsiteX43" fmla="*/ 1500388 w 3760648"/>
                <a:gd name="connsiteY43" fmla="*/ 3071611 h 3895859"/>
                <a:gd name="connsiteX44" fmla="*/ 1519707 w 3760648"/>
                <a:gd name="connsiteY44" fmla="*/ 3058733 h 3895859"/>
                <a:gd name="connsiteX45" fmla="*/ 1545464 w 3760648"/>
                <a:gd name="connsiteY45" fmla="*/ 3039414 h 3895859"/>
                <a:gd name="connsiteX46" fmla="*/ 1551904 w 3760648"/>
                <a:gd name="connsiteY46" fmla="*/ 3020096 h 3895859"/>
                <a:gd name="connsiteX47" fmla="*/ 1596980 w 3760648"/>
                <a:gd name="connsiteY47" fmla="*/ 2981459 h 3895859"/>
                <a:gd name="connsiteX48" fmla="*/ 1635617 w 3760648"/>
                <a:gd name="connsiteY48" fmla="*/ 2955702 h 3895859"/>
                <a:gd name="connsiteX49" fmla="*/ 1693572 w 3760648"/>
                <a:gd name="connsiteY49" fmla="*/ 2904186 h 3895859"/>
                <a:gd name="connsiteX50" fmla="*/ 1738648 w 3760648"/>
                <a:gd name="connsiteY50" fmla="*/ 2859110 h 3895859"/>
                <a:gd name="connsiteX51" fmla="*/ 1770845 w 3760648"/>
                <a:gd name="connsiteY51" fmla="*/ 2807595 h 3895859"/>
                <a:gd name="connsiteX52" fmla="*/ 1790163 w 3760648"/>
                <a:gd name="connsiteY52" fmla="*/ 2801155 h 3895859"/>
                <a:gd name="connsiteX53" fmla="*/ 1803042 w 3760648"/>
                <a:gd name="connsiteY53" fmla="*/ 2781837 h 3895859"/>
                <a:gd name="connsiteX54" fmla="*/ 1848118 w 3760648"/>
                <a:gd name="connsiteY54" fmla="*/ 2743200 h 3895859"/>
                <a:gd name="connsiteX55" fmla="*/ 1873876 w 3760648"/>
                <a:gd name="connsiteY55" fmla="*/ 2736761 h 3895859"/>
                <a:gd name="connsiteX56" fmla="*/ 1899634 w 3760648"/>
                <a:gd name="connsiteY56" fmla="*/ 2704564 h 3895859"/>
                <a:gd name="connsiteX57" fmla="*/ 1918952 w 3760648"/>
                <a:gd name="connsiteY57" fmla="*/ 2698124 h 3895859"/>
                <a:gd name="connsiteX58" fmla="*/ 1938270 w 3760648"/>
                <a:gd name="connsiteY58" fmla="*/ 2678806 h 3895859"/>
                <a:gd name="connsiteX59" fmla="*/ 1964028 w 3760648"/>
                <a:gd name="connsiteY59" fmla="*/ 2659488 h 3895859"/>
                <a:gd name="connsiteX60" fmla="*/ 2021983 w 3760648"/>
                <a:gd name="connsiteY60" fmla="*/ 2614411 h 3895859"/>
                <a:gd name="connsiteX61" fmla="*/ 2047741 w 3760648"/>
                <a:gd name="connsiteY61" fmla="*/ 2582214 h 3895859"/>
                <a:gd name="connsiteX62" fmla="*/ 2054180 w 3760648"/>
                <a:gd name="connsiteY62" fmla="*/ 2562896 h 3895859"/>
                <a:gd name="connsiteX63" fmla="*/ 2079938 w 3760648"/>
                <a:gd name="connsiteY63" fmla="*/ 2543578 h 3895859"/>
                <a:gd name="connsiteX64" fmla="*/ 2092817 w 3760648"/>
                <a:gd name="connsiteY64" fmla="*/ 2524259 h 3895859"/>
                <a:gd name="connsiteX65" fmla="*/ 2105695 w 3760648"/>
                <a:gd name="connsiteY65" fmla="*/ 2485623 h 3895859"/>
                <a:gd name="connsiteX66" fmla="*/ 2170090 w 3760648"/>
                <a:gd name="connsiteY66" fmla="*/ 2440547 h 3895859"/>
                <a:gd name="connsiteX67" fmla="*/ 2195848 w 3760648"/>
                <a:gd name="connsiteY67" fmla="*/ 2421228 h 3895859"/>
                <a:gd name="connsiteX68" fmla="*/ 2221605 w 3760648"/>
                <a:gd name="connsiteY68" fmla="*/ 2401910 h 3895859"/>
                <a:gd name="connsiteX69" fmla="*/ 2247363 w 3760648"/>
                <a:gd name="connsiteY69" fmla="*/ 2382592 h 3895859"/>
                <a:gd name="connsiteX70" fmla="*/ 2273121 w 3760648"/>
                <a:gd name="connsiteY70" fmla="*/ 2343955 h 3895859"/>
                <a:gd name="connsiteX71" fmla="*/ 2305318 w 3760648"/>
                <a:gd name="connsiteY71" fmla="*/ 2305319 h 3895859"/>
                <a:gd name="connsiteX72" fmla="*/ 2318197 w 3760648"/>
                <a:gd name="connsiteY72" fmla="*/ 2279561 h 3895859"/>
                <a:gd name="connsiteX73" fmla="*/ 2331076 w 3760648"/>
                <a:gd name="connsiteY73" fmla="*/ 2240924 h 3895859"/>
                <a:gd name="connsiteX74" fmla="*/ 2363273 w 3760648"/>
                <a:gd name="connsiteY74" fmla="*/ 2195848 h 3895859"/>
                <a:gd name="connsiteX75" fmla="*/ 2395470 w 3760648"/>
                <a:gd name="connsiteY75" fmla="*/ 2157211 h 3895859"/>
                <a:gd name="connsiteX76" fmla="*/ 2459864 w 3760648"/>
                <a:gd name="connsiteY76" fmla="*/ 2105696 h 3895859"/>
                <a:gd name="connsiteX77" fmla="*/ 2479183 w 3760648"/>
                <a:gd name="connsiteY77" fmla="*/ 2086378 h 3895859"/>
                <a:gd name="connsiteX78" fmla="*/ 2498501 w 3760648"/>
                <a:gd name="connsiteY78" fmla="*/ 2060620 h 3895859"/>
                <a:gd name="connsiteX79" fmla="*/ 2537138 w 3760648"/>
                <a:gd name="connsiteY79" fmla="*/ 2028423 h 3895859"/>
                <a:gd name="connsiteX80" fmla="*/ 2562895 w 3760648"/>
                <a:gd name="connsiteY80" fmla="*/ 1989786 h 3895859"/>
                <a:gd name="connsiteX81" fmla="*/ 2575774 w 3760648"/>
                <a:gd name="connsiteY81" fmla="*/ 1951150 h 3895859"/>
                <a:gd name="connsiteX82" fmla="*/ 2601532 w 3760648"/>
                <a:gd name="connsiteY82" fmla="*/ 1931831 h 3895859"/>
                <a:gd name="connsiteX83" fmla="*/ 2614411 w 3760648"/>
                <a:gd name="connsiteY83" fmla="*/ 1912513 h 3895859"/>
                <a:gd name="connsiteX84" fmla="*/ 2640169 w 3760648"/>
                <a:gd name="connsiteY84" fmla="*/ 1906073 h 3895859"/>
                <a:gd name="connsiteX85" fmla="*/ 2659487 w 3760648"/>
                <a:gd name="connsiteY85" fmla="*/ 1893195 h 3895859"/>
                <a:gd name="connsiteX86" fmla="*/ 2672366 w 3760648"/>
                <a:gd name="connsiteY86" fmla="*/ 1860997 h 3895859"/>
                <a:gd name="connsiteX87" fmla="*/ 2685245 w 3760648"/>
                <a:gd name="connsiteY87" fmla="*/ 1841679 h 3895859"/>
                <a:gd name="connsiteX88" fmla="*/ 2698124 w 3760648"/>
                <a:gd name="connsiteY88" fmla="*/ 1764406 h 3895859"/>
                <a:gd name="connsiteX89" fmla="*/ 2717442 w 3760648"/>
                <a:gd name="connsiteY89" fmla="*/ 1712890 h 3895859"/>
                <a:gd name="connsiteX90" fmla="*/ 2723881 w 3760648"/>
                <a:gd name="connsiteY90" fmla="*/ 1693572 h 3895859"/>
                <a:gd name="connsiteX91" fmla="*/ 2762518 w 3760648"/>
                <a:gd name="connsiteY91" fmla="*/ 1642057 h 3895859"/>
                <a:gd name="connsiteX92" fmla="*/ 2781836 w 3760648"/>
                <a:gd name="connsiteY92" fmla="*/ 1609859 h 3895859"/>
                <a:gd name="connsiteX93" fmla="*/ 2826912 w 3760648"/>
                <a:gd name="connsiteY93" fmla="*/ 1571223 h 3895859"/>
                <a:gd name="connsiteX94" fmla="*/ 2865549 w 3760648"/>
                <a:gd name="connsiteY94" fmla="*/ 1519707 h 3895859"/>
                <a:gd name="connsiteX95" fmla="*/ 2884867 w 3760648"/>
                <a:gd name="connsiteY95" fmla="*/ 1487510 h 3895859"/>
                <a:gd name="connsiteX96" fmla="*/ 2897746 w 3760648"/>
                <a:gd name="connsiteY96" fmla="*/ 1468192 h 3895859"/>
                <a:gd name="connsiteX97" fmla="*/ 2910625 w 3760648"/>
                <a:gd name="connsiteY97" fmla="*/ 1423116 h 3895859"/>
                <a:gd name="connsiteX98" fmla="*/ 2942822 w 3760648"/>
                <a:gd name="connsiteY98" fmla="*/ 1378040 h 3895859"/>
                <a:gd name="connsiteX99" fmla="*/ 2962141 w 3760648"/>
                <a:gd name="connsiteY99" fmla="*/ 1339403 h 3895859"/>
                <a:gd name="connsiteX100" fmla="*/ 2975019 w 3760648"/>
                <a:gd name="connsiteY100" fmla="*/ 1313645 h 3895859"/>
                <a:gd name="connsiteX101" fmla="*/ 3000777 w 3760648"/>
                <a:gd name="connsiteY101" fmla="*/ 1287888 h 3895859"/>
                <a:gd name="connsiteX102" fmla="*/ 3007217 w 3760648"/>
                <a:gd name="connsiteY102" fmla="*/ 1255690 h 3895859"/>
                <a:gd name="connsiteX103" fmla="*/ 3065172 w 3760648"/>
                <a:gd name="connsiteY103" fmla="*/ 1178417 h 3895859"/>
                <a:gd name="connsiteX104" fmla="*/ 3084490 w 3760648"/>
                <a:gd name="connsiteY104" fmla="*/ 1120462 h 3895859"/>
                <a:gd name="connsiteX105" fmla="*/ 3123126 w 3760648"/>
                <a:gd name="connsiteY105" fmla="*/ 1094704 h 3895859"/>
                <a:gd name="connsiteX106" fmla="*/ 3174642 w 3760648"/>
                <a:gd name="connsiteY106" fmla="*/ 1043189 h 3895859"/>
                <a:gd name="connsiteX107" fmla="*/ 3187521 w 3760648"/>
                <a:gd name="connsiteY107" fmla="*/ 1023871 h 3895859"/>
                <a:gd name="connsiteX108" fmla="*/ 3213279 w 3760648"/>
                <a:gd name="connsiteY108" fmla="*/ 998113 h 3895859"/>
                <a:gd name="connsiteX109" fmla="*/ 3226157 w 3760648"/>
                <a:gd name="connsiteY109" fmla="*/ 959476 h 3895859"/>
                <a:gd name="connsiteX110" fmla="*/ 3245476 w 3760648"/>
                <a:gd name="connsiteY110" fmla="*/ 946597 h 3895859"/>
                <a:gd name="connsiteX111" fmla="*/ 3277673 w 3760648"/>
                <a:gd name="connsiteY111" fmla="*/ 882203 h 3895859"/>
                <a:gd name="connsiteX112" fmla="*/ 3296991 w 3760648"/>
                <a:gd name="connsiteY112" fmla="*/ 830688 h 3895859"/>
                <a:gd name="connsiteX113" fmla="*/ 3303431 w 3760648"/>
                <a:gd name="connsiteY113" fmla="*/ 811369 h 3895859"/>
                <a:gd name="connsiteX114" fmla="*/ 3322749 w 3760648"/>
                <a:gd name="connsiteY114" fmla="*/ 785611 h 3895859"/>
                <a:gd name="connsiteX115" fmla="*/ 3348507 w 3760648"/>
                <a:gd name="connsiteY115" fmla="*/ 746975 h 3895859"/>
                <a:gd name="connsiteX116" fmla="*/ 3387143 w 3760648"/>
                <a:gd name="connsiteY116" fmla="*/ 695459 h 3895859"/>
                <a:gd name="connsiteX117" fmla="*/ 3406462 w 3760648"/>
                <a:gd name="connsiteY117" fmla="*/ 643944 h 3895859"/>
                <a:gd name="connsiteX118" fmla="*/ 3425780 w 3760648"/>
                <a:gd name="connsiteY118" fmla="*/ 598868 h 3895859"/>
                <a:gd name="connsiteX119" fmla="*/ 3445098 w 3760648"/>
                <a:gd name="connsiteY119" fmla="*/ 560231 h 3895859"/>
                <a:gd name="connsiteX120" fmla="*/ 3464417 w 3760648"/>
                <a:gd name="connsiteY120" fmla="*/ 540913 h 3895859"/>
                <a:gd name="connsiteX121" fmla="*/ 3483735 w 3760648"/>
                <a:gd name="connsiteY121" fmla="*/ 502276 h 3895859"/>
                <a:gd name="connsiteX122" fmla="*/ 3496614 w 3760648"/>
                <a:gd name="connsiteY122" fmla="*/ 482958 h 3895859"/>
                <a:gd name="connsiteX123" fmla="*/ 3528811 w 3760648"/>
                <a:gd name="connsiteY123" fmla="*/ 425003 h 3895859"/>
                <a:gd name="connsiteX124" fmla="*/ 3554569 w 3760648"/>
                <a:gd name="connsiteY124" fmla="*/ 386366 h 3895859"/>
                <a:gd name="connsiteX125" fmla="*/ 3561008 w 3760648"/>
                <a:gd name="connsiteY125" fmla="*/ 367048 h 3895859"/>
                <a:gd name="connsiteX126" fmla="*/ 3567448 w 3760648"/>
                <a:gd name="connsiteY126" fmla="*/ 321972 h 3895859"/>
                <a:gd name="connsiteX127" fmla="*/ 3599645 w 3760648"/>
                <a:gd name="connsiteY127" fmla="*/ 289775 h 3895859"/>
                <a:gd name="connsiteX128" fmla="*/ 3606084 w 3760648"/>
                <a:gd name="connsiteY128" fmla="*/ 231820 h 3895859"/>
                <a:gd name="connsiteX129" fmla="*/ 3612524 w 3760648"/>
                <a:gd name="connsiteY129" fmla="*/ 212502 h 3895859"/>
                <a:gd name="connsiteX130" fmla="*/ 3651160 w 3760648"/>
                <a:gd name="connsiteY130" fmla="*/ 173865 h 3895859"/>
                <a:gd name="connsiteX131" fmla="*/ 3664039 w 3760648"/>
                <a:gd name="connsiteY131" fmla="*/ 148107 h 3895859"/>
                <a:gd name="connsiteX132" fmla="*/ 3689797 w 3760648"/>
                <a:gd name="connsiteY132" fmla="*/ 122350 h 3895859"/>
                <a:gd name="connsiteX133" fmla="*/ 3702676 w 3760648"/>
                <a:gd name="connsiteY133" fmla="*/ 103031 h 3895859"/>
                <a:gd name="connsiteX134" fmla="*/ 3728434 w 3760648"/>
                <a:gd name="connsiteY134" fmla="*/ 64395 h 3895859"/>
                <a:gd name="connsiteX135" fmla="*/ 3754191 w 3760648"/>
                <a:gd name="connsiteY135" fmla="*/ 25758 h 3895859"/>
                <a:gd name="connsiteX136" fmla="*/ 3760631 w 3760648"/>
                <a:gd name="connsiteY136" fmla="*/ 0 h 389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760648" h="3895859">
                  <a:moveTo>
                    <a:pt x="0" y="3895859"/>
                  </a:moveTo>
                  <a:cubicBezTo>
                    <a:pt x="60934" y="3891172"/>
                    <a:pt x="82129" y="3894241"/>
                    <a:pt x="135228" y="3876541"/>
                  </a:cubicBezTo>
                  <a:cubicBezTo>
                    <a:pt x="148107" y="3872248"/>
                    <a:pt x="162569" y="3871192"/>
                    <a:pt x="173864" y="3863662"/>
                  </a:cubicBezTo>
                  <a:cubicBezTo>
                    <a:pt x="180304" y="3859369"/>
                    <a:pt x="186111" y="3853926"/>
                    <a:pt x="193183" y="3850783"/>
                  </a:cubicBezTo>
                  <a:cubicBezTo>
                    <a:pt x="205588" y="3845269"/>
                    <a:pt x="220523" y="3845434"/>
                    <a:pt x="231819" y="3837904"/>
                  </a:cubicBezTo>
                  <a:cubicBezTo>
                    <a:pt x="238259" y="3833611"/>
                    <a:pt x="244024" y="3828075"/>
                    <a:pt x="251138" y="3825026"/>
                  </a:cubicBezTo>
                  <a:cubicBezTo>
                    <a:pt x="259272" y="3821540"/>
                    <a:pt x="268386" y="3821017"/>
                    <a:pt x="276895" y="3818586"/>
                  </a:cubicBezTo>
                  <a:cubicBezTo>
                    <a:pt x="283422" y="3816721"/>
                    <a:pt x="289774" y="3814293"/>
                    <a:pt x="296214" y="3812147"/>
                  </a:cubicBezTo>
                  <a:cubicBezTo>
                    <a:pt x="309093" y="3803561"/>
                    <a:pt x="326264" y="3799268"/>
                    <a:pt x="334850" y="3786389"/>
                  </a:cubicBezTo>
                  <a:cubicBezTo>
                    <a:pt x="351494" y="3761423"/>
                    <a:pt x="340387" y="3769518"/>
                    <a:pt x="367048" y="3760631"/>
                  </a:cubicBezTo>
                  <a:cubicBezTo>
                    <a:pt x="375634" y="3754192"/>
                    <a:pt x="385216" y="3748902"/>
                    <a:pt x="392805" y="3741313"/>
                  </a:cubicBezTo>
                  <a:cubicBezTo>
                    <a:pt x="411204" y="3722914"/>
                    <a:pt x="398018" y="3718929"/>
                    <a:pt x="425003" y="3709116"/>
                  </a:cubicBezTo>
                  <a:cubicBezTo>
                    <a:pt x="441637" y="3703067"/>
                    <a:pt x="476518" y="3696237"/>
                    <a:pt x="476518" y="3696237"/>
                  </a:cubicBezTo>
                  <a:cubicBezTo>
                    <a:pt x="485104" y="3691944"/>
                    <a:pt x="494045" y="3688297"/>
                    <a:pt x="502276" y="3683358"/>
                  </a:cubicBezTo>
                  <a:cubicBezTo>
                    <a:pt x="557630" y="3650145"/>
                    <a:pt x="521373" y="3664112"/>
                    <a:pt x="560231" y="3651161"/>
                  </a:cubicBezTo>
                  <a:lnTo>
                    <a:pt x="598867" y="3625403"/>
                  </a:lnTo>
                  <a:cubicBezTo>
                    <a:pt x="605307" y="3621110"/>
                    <a:pt x="610844" y="3614971"/>
                    <a:pt x="618186" y="3612524"/>
                  </a:cubicBezTo>
                  <a:lnTo>
                    <a:pt x="637504" y="3606085"/>
                  </a:lnTo>
                  <a:cubicBezTo>
                    <a:pt x="668117" y="3585676"/>
                    <a:pt x="649481" y="3595653"/>
                    <a:pt x="695459" y="3580327"/>
                  </a:cubicBezTo>
                  <a:cubicBezTo>
                    <a:pt x="718069" y="3572790"/>
                    <a:pt x="734801" y="3566904"/>
                    <a:pt x="759853" y="3561009"/>
                  </a:cubicBezTo>
                  <a:cubicBezTo>
                    <a:pt x="781161" y="3555995"/>
                    <a:pt x="803012" y="3553440"/>
                    <a:pt x="824248" y="3548130"/>
                  </a:cubicBezTo>
                  <a:cubicBezTo>
                    <a:pt x="863177" y="3538397"/>
                    <a:pt x="841606" y="3544489"/>
                    <a:pt x="888642" y="3528811"/>
                  </a:cubicBezTo>
                  <a:lnTo>
                    <a:pt x="907960" y="3522372"/>
                  </a:lnTo>
                  <a:lnTo>
                    <a:pt x="927279" y="3515933"/>
                  </a:lnTo>
                  <a:cubicBezTo>
                    <a:pt x="956196" y="3487015"/>
                    <a:pt x="937958" y="3499493"/>
                    <a:pt x="985234" y="3483735"/>
                  </a:cubicBezTo>
                  <a:lnTo>
                    <a:pt x="1004552" y="3477296"/>
                  </a:lnTo>
                  <a:cubicBezTo>
                    <a:pt x="1050083" y="3446941"/>
                    <a:pt x="995259" y="3486587"/>
                    <a:pt x="1043188" y="3438659"/>
                  </a:cubicBezTo>
                  <a:cubicBezTo>
                    <a:pt x="1052907" y="3428940"/>
                    <a:pt x="1065042" y="3421953"/>
                    <a:pt x="1075386" y="3412902"/>
                  </a:cubicBezTo>
                  <a:cubicBezTo>
                    <a:pt x="1131455" y="3363842"/>
                    <a:pt x="1054872" y="3426974"/>
                    <a:pt x="1114022" y="3367826"/>
                  </a:cubicBezTo>
                  <a:cubicBezTo>
                    <a:pt x="1119495" y="3362353"/>
                    <a:pt x="1126901" y="3359240"/>
                    <a:pt x="1133341" y="3354947"/>
                  </a:cubicBezTo>
                  <a:cubicBezTo>
                    <a:pt x="1137634" y="3348507"/>
                    <a:pt x="1140747" y="3341100"/>
                    <a:pt x="1146219" y="3335628"/>
                  </a:cubicBezTo>
                  <a:cubicBezTo>
                    <a:pt x="1151691" y="3330156"/>
                    <a:pt x="1159240" y="3327248"/>
                    <a:pt x="1165538" y="3322750"/>
                  </a:cubicBezTo>
                  <a:cubicBezTo>
                    <a:pt x="1174271" y="3316512"/>
                    <a:pt x="1183218" y="3310498"/>
                    <a:pt x="1191295" y="3303431"/>
                  </a:cubicBezTo>
                  <a:cubicBezTo>
                    <a:pt x="1200433" y="3295435"/>
                    <a:pt x="1209151" y="3286892"/>
                    <a:pt x="1217053" y="3277673"/>
                  </a:cubicBezTo>
                  <a:cubicBezTo>
                    <a:pt x="1222090" y="3271797"/>
                    <a:pt x="1223889" y="3263190"/>
                    <a:pt x="1229932" y="3258355"/>
                  </a:cubicBezTo>
                  <a:cubicBezTo>
                    <a:pt x="1235232" y="3254115"/>
                    <a:pt x="1242811" y="3254062"/>
                    <a:pt x="1249250" y="3251916"/>
                  </a:cubicBezTo>
                  <a:cubicBezTo>
                    <a:pt x="1326517" y="3200406"/>
                    <a:pt x="1212769" y="3279813"/>
                    <a:pt x="1281448" y="3219719"/>
                  </a:cubicBezTo>
                  <a:cubicBezTo>
                    <a:pt x="1293097" y="3209526"/>
                    <a:pt x="1306554" y="3201478"/>
                    <a:pt x="1320084" y="3193961"/>
                  </a:cubicBezTo>
                  <a:cubicBezTo>
                    <a:pt x="1331224" y="3187772"/>
                    <a:pt x="1362676" y="3182867"/>
                    <a:pt x="1371600" y="3181082"/>
                  </a:cubicBezTo>
                  <a:cubicBezTo>
                    <a:pt x="1382332" y="3170350"/>
                    <a:pt x="1391655" y="3157992"/>
                    <a:pt x="1403797" y="3148885"/>
                  </a:cubicBezTo>
                  <a:cubicBezTo>
                    <a:pt x="1409227" y="3144812"/>
                    <a:pt x="1417044" y="3145481"/>
                    <a:pt x="1423115" y="3142445"/>
                  </a:cubicBezTo>
                  <a:cubicBezTo>
                    <a:pt x="1430037" y="3138984"/>
                    <a:pt x="1435994" y="3133859"/>
                    <a:pt x="1442434" y="3129566"/>
                  </a:cubicBezTo>
                  <a:cubicBezTo>
                    <a:pt x="1471860" y="3085425"/>
                    <a:pt x="1433142" y="3137532"/>
                    <a:pt x="1487510" y="3090930"/>
                  </a:cubicBezTo>
                  <a:cubicBezTo>
                    <a:pt x="1493386" y="3085893"/>
                    <a:pt x="1494916" y="3077083"/>
                    <a:pt x="1500388" y="3071611"/>
                  </a:cubicBezTo>
                  <a:cubicBezTo>
                    <a:pt x="1505860" y="3066139"/>
                    <a:pt x="1513409" y="3063231"/>
                    <a:pt x="1519707" y="3058733"/>
                  </a:cubicBezTo>
                  <a:cubicBezTo>
                    <a:pt x="1528440" y="3052495"/>
                    <a:pt x="1536878" y="3045854"/>
                    <a:pt x="1545464" y="3039414"/>
                  </a:cubicBezTo>
                  <a:cubicBezTo>
                    <a:pt x="1547611" y="3032975"/>
                    <a:pt x="1548139" y="3025744"/>
                    <a:pt x="1551904" y="3020096"/>
                  </a:cubicBezTo>
                  <a:cubicBezTo>
                    <a:pt x="1562556" y="3004118"/>
                    <a:pt x="1583094" y="2993361"/>
                    <a:pt x="1596980" y="2981459"/>
                  </a:cubicBezTo>
                  <a:cubicBezTo>
                    <a:pt x="1627674" y="2955149"/>
                    <a:pt x="1602757" y="2966654"/>
                    <a:pt x="1635617" y="2955702"/>
                  </a:cubicBezTo>
                  <a:cubicBezTo>
                    <a:pt x="1679461" y="2926472"/>
                    <a:pt x="1627408" y="2962999"/>
                    <a:pt x="1693572" y="2904186"/>
                  </a:cubicBezTo>
                  <a:cubicBezTo>
                    <a:pt x="1743252" y="2860026"/>
                    <a:pt x="1674444" y="2939363"/>
                    <a:pt x="1738648" y="2859110"/>
                  </a:cubicBezTo>
                  <a:cubicBezTo>
                    <a:pt x="1748565" y="2834316"/>
                    <a:pt x="1748350" y="2822592"/>
                    <a:pt x="1770845" y="2807595"/>
                  </a:cubicBezTo>
                  <a:cubicBezTo>
                    <a:pt x="1776493" y="2803830"/>
                    <a:pt x="1783724" y="2803302"/>
                    <a:pt x="1790163" y="2801155"/>
                  </a:cubicBezTo>
                  <a:cubicBezTo>
                    <a:pt x="1794456" y="2794716"/>
                    <a:pt x="1798087" y="2787782"/>
                    <a:pt x="1803042" y="2781837"/>
                  </a:cubicBezTo>
                  <a:cubicBezTo>
                    <a:pt x="1812247" y="2770791"/>
                    <a:pt x="1835937" y="2749290"/>
                    <a:pt x="1848118" y="2743200"/>
                  </a:cubicBezTo>
                  <a:cubicBezTo>
                    <a:pt x="1856034" y="2739242"/>
                    <a:pt x="1865290" y="2738907"/>
                    <a:pt x="1873876" y="2736761"/>
                  </a:cubicBezTo>
                  <a:cubicBezTo>
                    <a:pt x="1882462" y="2726029"/>
                    <a:pt x="1889199" y="2713509"/>
                    <a:pt x="1899634" y="2704564"/>
                  </a:cubicBezTo>
                  <a:cubicBezTo>
                    <a:pt x="1904788" y="2700147"/>
                    <a:pt x="1913304" y="2701889"/>
                    <a:pt x="1918952" y="2698124"/>
                  </a:cubicBezTo>
                  <a:cubicBezTo>
                    <a:pt x="1926529" y="2693072"/>
                    <a:pt x="1931356" y="2684732"/>
                    <a:pt x="1938270" y="2678806"/>
                  </a:cubicBezTo>
                  <a:cubicBezTo>
                    <a:pt x="1946419" y="2671822"/>
                    <a:pt x="1956051" y="2666668"/>
                    <a:pt x="1964028" y="2659488"/>
                  </a:cubicBezTo>
                  <a:cubicBezTo>
                    <a:pt x="2015131" y="2613495"/>
                    <a:pt x="1982528" y="2627563"/>
                    <a:pt x="2021983" y="2614411"/>
                  </a:cubicBezTo>
                  <a:cubicBezTo>
                    <a:pt x="2038167" y="2565856"/>
                    <a:pt x="2014453" y="2623823"/>
                    <a:pt x="2047741" y="2582214"/>
                  </a:cubicBezTo>
                  <a:cubicBezTo>
                    <a:pt x="2051981" y="2576914"/>
                    <a:pt x="2049835" y="2568110"/>
                    <a:pt x="2054180" y="2562896"/>
                  </a:cubicBezTo>
                  <a:cubicBezTo>
                    <a:pt x="2061051" y="2554651"/>
                    <a:pt x="2071352" y="2550017"/>
                    <a:pt x="2079938" y="2543578"/>
                  </a:cubicBezTo>
                  <a:cubicBezTo>
                    <a:pt x="2084231" y="2537138"/>
                    <a:pt x="2089674" y="2531331"/>
                    <a:pt x="2092817" y="2524259"/>
                  </a:cubicBezTo>
                  <a:cubicBezTo>
                    <a:pt x="2098330" y="2511854"/>
                    <a:pt x="2096487" y="2495598"/>
                    <a:pt x="2105695" y="2485623"/>
                  </a:cubicBezTo>
                  <a:cubicBezTo>
                    <a:pt x="2123467" y="2466370"/>
                    <a:pt x="2148769" y="2455776"/>
                    <a:pt x="2170090" y="2440547"/>
                  </a:cubicBezTo>
                  <a:cubicBezTo>
                    <a:pt x="2178823" y="2434309"/>
                    <a:pt x="2187262" y="2427668"/>
                    <a:pt x="2195848" y="2421228"/>
                  </a:cubicBezTo>
                  <a:lnTo>
                    <a:pt x="2221605" y="2401910"/>
                  </a:lnTo>
                  <a:lnTo>
                    <a:pt x="2247363" y="2382592"/>
                  </a:lnTo>
                  <a:cubicBezTo>
                    <a:pt x="2255949" y="2369713"/>
                    <a:pt x="2262176" y="2354900"/>
                    <a:pt x="2273121" y="2343955"/>
                  </a:cubicBezTo>
                  <a:cubicBezTo>
                    <a:pt x="2290878" y="2326198"/>
                    <a:pt x="2293365" y="2326237"/>
                    <a:pt x="2305318" y="2305319"/>
                  </a:cubicBezTo>
                  <a:cubicBezTo>
                    <a:pt x="2310081" y="2296984"/>
                    <a:pt x="2314632" y="2288474"/>
                    <a:pt x="2318197" y="2279561"/>
                  </a:cubicBezTo>
                  <a:cubicBezTo>
                    <a:pt x="2323239" y="2266956"/>
                    <a:pt x="2323545" y="2252220"/>
                    <a:pt x="2331076" y="2240924"/>
                  </a:cubicBezTo>
                  <a:cubicBezTo>
                    <a:pt x="2349908" y="2212676"/>
                    <a:pt x="2339312" y="2227797"/>
                    <a:pt x="2363273" y="2195848"/>
                  </a:cubicBezTo>
                  <a:cubicBezTo>
                    <a:pt x="2375144" y="2148359"/>
                    <a:pt x="2358429" y="2187517"/>
                    <a:pt x="2395470" y="2157211"/>
                  </a:cubicBezTo>
                  <a:cubicBezTo>
                    <a:pt x="2464048" y="2101101"/>
                    <a:pt x="2414413" y="2120846"/>
                    <a:pt x="2459864" y="2105696"/>
                  </a:cubicBezTo>
                  <a:cubicBezTo>
                    <a:pt x="2466304" y="2099257"/>
                    <a:pt x="2473256" y="2093292"/>
                    <a:pt x="2479183" y="2086378"/>
                  </a:cubicBezTo>
                  <a:cubicBezTo>
                    <a:pt x="2486168" y="2078229"/>
                    <a:pt x="2490912" y="2068209"/>
                    <a:pt x="2498501" y="2060620"/>
                  </a:cubicBezTo>
                  <a:cubicBezTo>
                    <a:pt x="2510355" y="2048766"/>
                    <a:pt x="2524259" y="2039155"/>
                    <a:pt x="2537138" y="2028423"/>
                  </a:cubicBezTo>
                  <a:cubicBezTo>
                    <a:pt x="2558438" y="1964517"/>
                    <a:pt x="2522703" y="2062130"/>
                    <a:pt x="2562895" y="1989786"/>
                  </a:cubicBezTo>
                  <a:cubicBezTo>
                    <a:pt x="2569488" y="1977919"/>
                    <a:pt x="2564914" y="1959295"/>
                    <a:pt x="2575774" y="1951150"/>
                  </a:cubicBezTo>
                  <a:cubicBezTo>
                    <a:pt x="2584360" y="1944710"/>
                    <a:pt x="2593943" y="1939420"/>
                    <a:pt x="2601532" y="1931831"/>
                  </a:cubicBezTo>
                  <a:cubicBezTo>
                    <a:pt x="2607004" y="1926359"/>
                    <a:pt x="2607972" y="1916806"/>
                    <a:pt x="2614411" y="1912513"/>
                  </a:cubicBezTo>
                  <a:cubicBezTo>
                    <a:pt x="2621775" y="1907604"/>
                    <a:pt x="2631583" y="1908220"/>
                    <a:pt x="2640169" y="1906073"/>
                  </a:cubicBezTo>
                  <a:cubicBezTo>
                    <a:pt x="2646608" y="1901780"/>
                    <a:pt x="2654989" y="1899492"/>
                    <a:pt x="2659487" y="1893195"/>
                  </a:cubicBezTo>
                  <a:cubicBezTo>
                    <a:pt x="2666206" y="1883789"/>
                    <a:pt x="2667196" y="1871336"/>
                    <a:pt x="2672366" y="1860997"/>
                  </a:cubicBezTo>
                  <a:cubicBezTo>
                    <a:pt x="2675827" y="1854075"/>
                    <a:pt x="2680952" y="1848118"/>
                    <a:pt x="2685245" y="1841679"/>
                  </a:cubicBezTo>
                  <a:cubicBezTo>
                    <a:pt x="2702306" y="1773430"/>
                    <a:pt x="2678023" y="1874960"/>
                    <a:pt x="2698124" y="1764406"/>
                  </a:cubicBezTo>
                  <a:cubicBezTo>
                    <a:pt x="2699844" y="1754946"/>
                    <a:pt x="2716304" y="1715926"/>
                    <a:pt x="2717442" y="1712890"/>
                  </a:cubicBezTo>
                  <a:cubicBezTo>
                    <a:pt x="2719825" y="1706535"/>
                    <a:pt x="2720237" y="1699298"/>
                    <a:pt x="2723881" y="1693572"/>
                  </a:cubicBezTo>
                  <a:cubicBezTo>
                    <a:pt x="2735405" y="1675463"/>
                    <a:pt x="2751475" y="1660463"/>
                    <a:pt x="2762518" y="1642057"/>
                  </a:cubicBezTo>
                  <a:cubicBezTo>
                    <a:pt x="2768957" y="1631324"/>
                    <a:pt x="2774326" y="1619872"/>
                    <a:pt x="2781836" y="1609859"/>
                  </a:cubicBezTo>
                  <a:cubicBezTo>
                    <a:pt x="2793365" y="1594487"/>
                    <a:pt x="2811993" y="1582413"/>
                    <a:pt x="2826912" y="1571223"/>
                  </a:cubicBezTo>
                  <a:cubicBezTo>
                    <a:pt x="2855513" y="1514020"/>
                    <a:pt x="2819985" y="1578290"/>
                    <a:pt x="2865549" y="1519707"/>
                  </a:cubicBezTo>
                  <a:cubicBezTo>
                    <a:pt x="2873233" y="1509828"/>
                    <a:pt x="2878234" y="1498123"/>
                    <a:pt x="2884867" y="1487510"/>
                  </a:cubicBezTo>
                  <a:cubicBezTo>
                    <a:pt x="2888969" y="1480947"/>
                    <a:pt x="2893453" y="1474631"/>
                    <a:pt x="2897746" y="1468192"/>
                  </a:cubicBezTo>
                  <a:cubicBezTo>
                    <a:pt x="2899808" y="1459944"/>
                    <a:pt x="2906008" y="1432351"/>
                    <a:pt x="2910625" y="1423116"/>
                  </a:cubicBezTo>
                  <a:cubicBezTo>
                    <a:pt x="2915334" y="1413698"/>
                    <a:pt x="2938444" y="1383877"/>
                    <a:pt x="2942822" y="1378040"/>
                  </a:cubicBezTo>
                  <a:cubicBezTo>
                    <a:pt x="2954631" y="1342616"/>
                    <a:pt x="2942166" y="1374360"/>
                    <a:pt x="2962141" y="1339403"/>
                  </a:cubicBezTo>
                  <a:cubicBezTo>
                    <a:pt x="2966903" y="1331068"/>
                    <a:pt x="2969259" y="1321324"/>
                    <a:pt x="2975019" y="1313645"/>
                  </a:cubicBezTo>
                  <a:cubicBezTo>
                    <a:pt x="2982304" y="1303931"/>
                    <a:pt x="2992191" y="1296474"/>
                    <a:pt x="3000777" y="1287888"/>
                  </a:cubicBezTo>
                  <a:cubicBezTo>
                    <a:pt x="3002924" y="1277155"/>
                    <a:pt x="3002322" y="1265480"/>
                    <a:pt x="3007217" y="1255690"/>
                  </a:cubicBezTo>
                  <a:cubicBezTo>
                    <a:pt x="3029063" y="1211998"/>
                    <a:pt x="3038002" y="1205585"/>
                    <a:pt x="3065172" y="1178417"/>
                  </a:cubicBezTo>
                  <a:cubicBezTo>
                    <a:pt x="3068744" y="1156984"/>
                    <a:pt x="3066823" y="1135922"/>
                    <a:pt x="3084490" y="1120462"/>
                  </a:cubicBezTo>
                  <a:cubicBezTo>
                    <a:pt x="3096138" y="1110269"/>
                    <a:pt x="3113839" y="1107086"/>
                    <a:pt x="3123126" y="1094704"/>
                  </a:cubicBezTo>
                  <a:cubicBezTo>
                    <a:pt x="3169707" y="1032600"/>
                    <a:pt x="3109713" y="1108118"/>
                    <a:pt x="3174642" y="1043189"/>
                  </a:cubicBezTo>
                  <a:cubicBezTo>
                    <a:pt x="3180114" y="1037717"/>
                    <a:pt x="3182484" y="1029747"/>
                    <a:pt x="3187521" y="1023871"/>
                  </a:cubicBezTo>
                  <a:cubicBezTo>
                    <a:pt x="3195423" y="1014652"/>
                    <a:pt x="3204693" y="1006699"/>
                    <a:pt x="3213279" y="998113"/>
                  </a:cubicBezTo>
                  <a:cubicBezTo>
                    <a:pt x="3217572" y="985234"/>
                    <a:pt x="3218962" y="970988"/>
                    <a:pt x="3226157" y="959476"/>
                  </a:cubicBezTo>
                  <a:cubicBezTo>
                    <a:pt x="3230259" y="952913"/>
                    <a:pt x="3241183" y="953037"/>
                    <a:pt x="3245476" y="946597"/>
                  </a:cubicBezTo>
                  <a:cubicBezTo>
                    <a:pt x="3258788" y="926629"/>
                    <a:pt x="3270084" y="904970"/>
                    <a:pt x="3277673" y="882203"/>
                  </a:cubicBezTo>
                  <a:cubicBezTo>
                    <a:pt x="3292285" y="838365"/>
                    <a:pt x="3273898" y="892268"/>
                    <a:pt x="3296991" y="830688"/>
                  </a:cubicBezTo>
                  <a:cubicBezTo>
                    <a:pt x="3299374" y="824332"/>
                    <a:pt x="3300063" y="817263"/>
                    <a:pt x="3303431" y="811369"/>
                  </a:cubicBezTo>
                  <a:cubicBezTo>
                    <a:pt x="3308756" y="802051"/>
                    <a:pt x="3316310" y="794197"/>
                    <a:pt x="3322749" y="785611"/>
                  </a:cubicBezTo>
                  <a:cubicBezTo>
                    <a:pt x="3334315" y="750911"/>
                    <a:pt x="3321373" y="780139"/>
                    <a:pt x="3348507" y="746975"/>
                  </a:cubicBezTo>
                  <a:cubicBezTo>
                    <a:pt x="3362099" y="730362"/>
                    <a:pt x="3387143" y="695459"/>
                    <a:pt x="3387143" y="695459"/>
                  </a:cubicBezTo>
                  <a:cubicBezTo>
                    <a:pt x="3403677" y="629333"/>
                    <a:pt x="3381203" y="711304"/>
                    <a:pt x="3406462" y="643944"/>
                  </a:cubicBezTo>
                  <a:cubicBezTo>
                    <a:pt x="3424283" y="596421"/>
                    <a:pt x="3399680" y="638017"/>
                    <a:pt x="3425780" y="598868"/>
                  </a:cubicBezTo>
                  <a:cubicBezTo>
                    <a:pt x="3432233" y="579507"/>
                    <a:pt x="3431228" y="576874"/>
                    <a:pt x="3445098" y="560231"/>
                  </a:cubicBezTo>
                  <a:cubicBezTo>
                    <a:pt x="3450928" y="553235"/>
                    <a:pt x="3458587" y="547909"/>
                    <a:pt x="3464417" y="540913"/>
                  </a:cubicBezTo>
                  <a:cubicBezTo>
                    <a:pt x="3487482" y="513236"/>
                    <a:pt x="3469215" y="531315"/>
                    <a:pt x="3483735" y="502276"/>
                  </a:cubicBezTo>
                  <a:cubicBezTo>
                    <a:pt x="3487196" y="495354"/>
                    <a:pt x="3492321" y="489397"/>
                    <a:pt x="3496614" y="482958"/>
                  </a:cubicBezTo>
                  <a:cubicBezTo>
                    <a:pt x="3519558" y="414127"/>
                    <a:pt x="3495074" y="468379"/>
                    <a:pt x="3528811" y="425003"/>
                  </a:cubicBezTo>
                  <a:cubicBezTo>
                    <a:pt x="3538314" y="412785"/>
                    <a:pt x="3554569" y="386366"/>
                    <a:pt x="3554569" y="386366"/>
                  </a:cubicBezTo>
                  <a:cubicBezTo>
                    <a:pt x="3556715" y="379927"/>
                    <a:pt x="3559677" y="373704"/>
                    <a:pt x="3561008" y="367048"/>
                  </a:cubicBezTo>
                  <a:cubicBezTo>
                    <a:pt x="3563985" y="352165"/>
                    <a:pt x="3560660" y="335547"/>
                    <a:pt x="3567448" y="321972"/>
                  </a:cubicBezTo>
                  <a:cubicBezTo>
                    <a:pt x="3574236" y="308397"/>
                    <a:pt x="3588913" y="300507"/>
                    <a:pt x="3599645" y="289775"/>
                  </a:cubicBezTo>
                  <a:cubicBezTo>
                    <a:pt x="3601791" y="270457"/>
                    <a:pt x="3602889" y="250993"/>
                    <a:pt x="3606084" y="231820"/>
                  </a:cubicBezTo>
                  <a:cubicBezTo>
                    <a:pt x="3607200" y="225125"/>
                    <a:pt x="3608357" y="217860"/>
                    <a:pt x="3612524" y="212502"/>
                  </a:cubicBezTo>
                  <a:cubicBezTo>
                    <a:pt x="3623706" y="198125"/>
                    <a:pt x="3643015" y="190156"/>
                    <a:pt x="3651160" y="173865"/>
                  </a:cubicBezTo>
                  <a:cubicBezTo>
                    <a:pt x="3655453" y="165279"/>
                    <a:pt x="3658279" y="155786"/>
                    <a:pt x="3664039" y="148107"/>
                  </a:cubicBezTo>
                  <a:cubicBezTo>
                    <a:pt x="3671324" y="138393"/>
                    <a:pt x="3681895" y="131569"/>
                    <a:pt x="3689797" y="122350"/>
                  </a:cubicBezTo>
                  <a:cubicBezTo>
                    <a:pt x="3694834" y="116474"/>
                    <a:pt x="3698383" y="109471"/>
                    <a:pt x="3702676" y="103031"/>
                  </a:cubicBezTo>
                  <a:cubicBezTo>
                    <a:pt x="3722780" y="42717"/>
                    <a:pt x="3689845" y="131924"/>
                    <a:pt x="3728434" y="64395"/>
                  </a:cubicBezTo>
                  <a:cubicBezTo>
                    <a:pt x="3754024" y="19612"/>
                    <a:pt x="3712403" y="53617"/>
                    <a:pt x="3754191" y="25758"/>
                  </a:cubicBezTo>
                  <a:cubicBezTo>
                    <a:pt x="3761310" y="4404"/>
                    <a:pt x="3760631" y="13228"/>
                    <a:pt x="3760631" y="0"/>
                  </a:cubicBezTo>
                </a:path>
              </a:pathLst>
            </a:custGeom>
            <a:solidFill>
              <a:srgbClr val="FF5050">
                <a:alpha val="20000"/>
              </a:srgbClr>
            </a:solidFill>
            <a:ln w="76200"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23"/>
            <p:cNvSpPr/>
            <p:nvPr/>
          </p:nvSpPr>
          <p:spPr>
            <a:xfrm rot="18764548">
              <a:off x="-635252" y="1281344"/>
              <a:ext cx="5406790" cy="2610555"/>
            </a:xfrm>
            <a:prstGeom prst="triangle">
              <a:avLst>
                <a:gd name="adj" fmla="val 55248"/>
              </a:avLst>
            </a:prstGeom>
            <a:solidFill>
              <a:srgbClr val="FF505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19174022">
              <a:off x="1875268" y="2583586"/>
              <a:ext cx="1314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i="1" dirty="0">
                  <a:solidFill>
                    <a:srgbClr val="F4B183"/>
                  </a:solidFill>
                </a:rPr>
                <a:t>Serenitatis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824003" y="1935012"/>
            <a:ext cx="1521229" cy="680172"/>
            <a:chOff x="4824003" y="1935012"/>
            <a:chExt cx="1521229" cy="680172"/>
          </a:xfrm>
        </p:grpSpPr>
        <p:sp>
          <p:nvSpPr>
            <p:cNvPr id="26" name="TextBox 25"/>
            <p:cNvSpPr txBox="1"/>
            <p:nvPr/>
          </p:nvSpPr>
          <p:spPr>
            <a:xfrm>
              <a:off x="4824003" y="1935012"/>
              <a:ext cx="1521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Apollo 17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605272" y="2304344"/>
              <a:ext cx="292608" cy="31084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39252" y="5668751"/>
            <a:ext cx="1712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Mazrouei</a:t>
            </a:r>
            <a:r>
              <a:rPr lang="en-GB" sz="1400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et al. 2019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45232" y="2217519"/>
            <a:ext cx="1794907" cy="1779733"/>
            <a:chOff x="6024792" y="2459764"/>
            <a:chExt cx="1794907" cy="1779733"/>
          </a:xfrm>
        </p:grpSpPr>
        <p:pic>
          <p:nvPicPr>
            <p:cNvPr id="21506" name="Picture 2" descr="Bildergebnis fÃ¼r apollo 17 7823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68" t="25525"/>
            <a:stretch/>
          </p:blipFill>
          <p:spPr bwMode="auto">
            <a:xfrm>
              <a:off x="6024792" y="2459764"/>
              <a:ext cx="1794907" cy="1779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28977" y="2495543"/>
              <a:ext cx="1557220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b="1" i="1" dirty="0" err="1">
                  <a:solidFill>
                    <a:srgbClr val="FFFF00"/>
                  </a:solidFill>
                </a:rPr>
                <a:t>Norite</a:t>
              </a:r>
              <a:r>
                <a:rPr lang="en-GB" b="1" i="1" dirty="0">
                  <a:solidFill>
                    <a:srgbClr val="FFFF00"/>
                  </a:solidFill>
                </a:rPr>
                <a:t> 78235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64341" y="2569663"/>
            <a:ext cx="3183782" cy="2319762"/>
            <a:chOff x="2464341" y="2569663"/>
            <a:chExt cx="3183782" cy="2319762"/>
          </a:xfrm>
        </p:grpSpPr>
        <p:cxnSp>
          <p:nvCxnSpPr>
            <p:cNvPr id="13" name="Straight Arrow Connector 12"/>
            <p:cNvCxnSpPr>
              <a:endCxn id="7" idx="3"/>
            </p:cNvCxnSpPr>
            <p:nvPr/>
          </p:nvCxnSpPr>
          <p:spPr>
            <a:xfrm flipV="1">
              <a:off x="2464341" y="2569663"/>
              <a:ext cx="3183782" cy="2319762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9601263">
              <a:off x="3759638" y="3475460"/>
              <a:ext cx="14317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~ 140 km</a:t>
              </a:r>
              <a:endParaRPr lang="en-GB" sz="16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67F474B-A00B-4607-9FA6-AE78342FCCD3}"/>
              </a:ext>
            </a:extLst>
          </p:cNvPr>
          <p:cNvSpPr txBox="1"/>
          <p:nvPr/>
        </p:nvSpPr>
        <p:spPr>
          <a:xfrm>
            <a:off x="2310488" y="6589172"/>
            <a:ext cx="4523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Ana 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Černok,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49623D-7583-4B0F-A339-1C7077A109AA}"/>
              </a:ext>
            </a:extLst>
          </p:cNvPr>
          <p:cNvSpPr/>
          <p:nvPr/>
        </p:nvSpPr>
        <p:spPr>
          <a:xfrm>
            <a:off x="1499681" y="1056072"/>
            <a:ext cx="8334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Possible impact event at ~500 Ma related to nearby craters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5FF748B1-47A0-4C60-BDE9-76D290FA52A5}"/>
              </a:ext>
            </a:extLst>
          </p:cNvPr>
          <p:cNvSpPr txBox="1">
            <a:spLocks/>
          </p:cNvSpPr>
          <p:nvPr/>
        </p:nvSpPr>
        <p:spPr>
          <a:xfrm>
            <a:off x="0" y="-3492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phosphates: highly shocked U-Pb age</a:t>
            </a:r>
            <a:endParaRPr lang="en-US" sz="3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48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Bildergebnis fÃ¼r nordsims facility">
            <a:extLst>
              <a:ext uri="{FF2B5EF4-FFF2-40B4-BE49-F238E27FC236}">
                <a16:creationId xmlns:a16="http://schemas.microsoft.com/office/drawing/2014/main" id="{A61072CC-4C17-4091-A956-8B5BF6042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0" y="5313190"/>
            <a:ext cx="1533168" cy="14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-1" y="1214196"/>
            <a:ext cx="11203619" cy="288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U-Pb ages of shocked apatite from impact melt breccia in Apollo 17 are  fully reset 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457200" indent="-457200"/>
            <a:endParaRPr lang="en-GB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-93354" y="-34922"/>
            <a:ext cx="91203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apatite: U-Pb age</a:t>
            </a:r>
            <a:r>
              <a:rPr lang="sr-Latn-RS" sz="3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impact melt rocks</a:t>
            </a:r>
            <a:endParaRPr lang="en-US" sz="34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192067-637D-4F0A-8831-35BFD8B15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58" y="1610363"/>
            <a:ext cx="4210805" cy="28978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3B5800A-4B63-4E14-B0F3-7F404B4F2638}"/>
              </a:ext>
            </a:extLst>
          </p:cNvPr>
          <p:cNvSpPr/>
          <p:nvPr/>
        </p:nvSpPr>
        <p:spPr>
          <a:xfrm>
            <a:off x="6329779" y="3844031"/>
            <a:ext cx="159798" cy="2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79CCE9-FA3F-4B20-8BB2-4B2F56D53C2A}"/>
              </a:ext>
            </a:extLst>
          </p:cNvPr>
          <p:cNvSpPr/>
          <p:nvPr/>
        </p:nvSpPr>
        <p:spPr>
          <a:xfrm>
            <a:off x="6579834" y="3745962"/>
            <a:ext cx="159798" cy="213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8D9D1-38F8-4C53-B5D3-84ECADDF5050}"/>
              </a:ext>
            </a:extLst>
          </p:cNvPr>
          <p:cNvSpPr txBox="1"/>
          <p:nvPr/>
        </p:nvSpPr>
        <p:spPr>
          <a:xfrm>
            <a:off x="2508073" y="3959026"/>
            <a:ext cx="173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</a:rPr>
              <a:t>SIMS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59C869-8625-455D-849C-4131FA854351}"/>
              </a:ext>
            </a:extLst>
          </p:cNvPr>
          <p:cNvSpPr txBox="1"/>
          <p:nvPr/>
        </p:nvSpPr>
        <p:spPr>
          <a:xfrm>
            <a:off x="1812139" y="6581001"/>
            <a:ext cx="551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Černok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 et al.</a:t>
            </a:r>
            <a:r>
              <a:rPr lang="sr-Latn-RS" sz="12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EGU online, May 6th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1" i="1" dirty="0">
                <a:solidFill>
                  <a:schemeClr val="accent5">
                    <a:lumMod val="50000"/>
                  </a:schemeClr>
                </a:solidFill>
              </a:rPr>
              <a:t>2020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D057BD-7CA8-48E3-88C1-ED9880D549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08" b="10312"/>
          <a:stretch/>
        </p:blipFill>
        <p:spPr>
          <a:xfrm>
            <a:off x="-19329" y="4692823"/>
            <a:ext cx="1853719" cy="643284"/>
          </a:xfrm>
          <a:prstGeom prst="rect">
            <a:avLst/>
          </a:prstGeom>
          <a:noFill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3C893E5-E6DF-4BEE-94D5-29B3D796A93F}"/>
              </a:ext>
            </a:extLst>
          </p:cNvPr>
          <p:cNvSpPr txBox="1"/>
          <p:nvPr/>
        </p:nvSpPr>
        <p:spPr>
          <a:xfrm>
            <a:off x="3693507" y="2885887"/>
            <a:ext cx="173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i="1" dirty="0">
                <a:solidFill>
                  <a:srgbClr val="FFC000"/>
                </a:solidFill>
              </a:rPr>
              <a:t>T</a:t>
            </a:r>
            <a:r>
              <a:rPr lang="en-GB" sz="2800" b="1" i="1" dirty="0">
                <a:solidFill>
                  <a:srgbClr val="FFC000"/>
                </a:solidFill>
              </a:rPr>
              <a:t>IMS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7B0167-D321-4B27-83C9-F6CD3F19C782}"/>
              </a:ext>
            </a:extLst>
          </p:cNvPr>
          <p:cNvGrpSpPr/>
          <p:nvPr/>
        </p:nvGrpSpPr>
        <p:grpSpPr>
          <a:xfrm>
            <a:off x="5764834" y="3852494"/>
            <a:ext cx="2876883" cy="2621316"/>
            <a:chOff x="6150159" y="3913791"/>
            <a:chExt cx="2876883" cy="262131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52CB1A-1E02-46CA-B002-D5B1B1B0C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159" y="3913791"/>
              <a:ext cx="2876883" cy="2621316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C15D92-7152-4EE4-981F-E0B8576B1C6F}"/>
                </a:ext>
              </a:extLst>
            </p:cNvPr>
            <p:cNvSpPr/>
            <p:nvPr/>
          </p:nvSpPr>
          <p:spPr>
            <a:xfrm>
              <a:off x="6699250" y="4126855"/>
              <a:ext cx="889000" cy="772170"/>
            </a:xfrm>
            <a:prstGeom prst="ellipse">
              <a:avLst/>
            </a:prstGeom>
            <a:solidFill>
              <a:srgbClr val="FFFF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DD8A60A-03A3-48FF-B5D2-9C08CF6FCC66}"/>
              </a:ext>
            </a:extLst>
          </p:cNvPr>
          <p:cNvGrpSpPr/>
          <p:nvPr/>
        </p:nvGrpSpPr>
        <p:grpSpPr>
          <a:xfrm>
            <a:off x="5764834" y="1610298"/>
            <a:ext cx="2829771" cy="2043338"/>
            <a:chOff x="4994793" y="1907225"/>
            <a:chExt cx="2829771" cy="20433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7C46C01-86A6-42BA-AA08-353D9045E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793" y="1935088"/>
              <a:ext cx="2829770" cy="20154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4A992-D2FF-4180-B79B-1EECD023E1DC}"/>
                </a:ext>
              </a:extLst>
            </p:cNvPr>
            <p:cNvSpPr txBox="1"/>
            <p:nvPr/>
          </p:nvSpPr>
          <p:spPr>
            <a:xfrm>
              <a:off x="4994794" y="1907225"/>
              <a:ext cx="2829770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i="1" dirty="0">
                  <a:solidFill>
                    <a:srgbClr val="FFC000"/>
                  </a:solidFill>
                </a:rPr>
                <a:t>Phosphate FIB-</a:t>
              </a:r>
              <a:r>
                <a:rPr lang="en-GB" sz="1600" b="1" i="1" dirty="0" err="1">
                  <a:solidFill>
                    <a:srgbClr val="FFC000"/>
                  </a:solidFill>
                </a:rPr>
                <a:t>liftout</a:t>
              </a:r>
              <a:r>
                <a:rPr lang="en-GB" sz="1600" b="1" i="1" dirty="0">
                  <a:solidFill>
                    <a:srgbClr val="FFC000"/>
                  </a:solidFill>
                </a:rPr>
                <a:t> for TIMS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F04CB9-C6ED-4234-A228-B6658A4C9A21}"/>
              </a:ext>
            </a:extLst>
          </p:cNvPr>
          <p:cNvSpPr/>
          <p:nvPr/>
        </p:nvSpPr>
        <p:spPr>
          <a:xfrm>
            <a:off x="1658704" y="4854866"/>
            <a:ext cx="421080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High-precision TIMS ages of recrystallized apatite sampled by FIB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TIMS ages are within the range of the weighted average of the 76255 SIMS 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Possibly related to </a:t>
            </a:r>
            <a:r>
              <a:rPr lang="en-GB" sz="17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Imbrium</a:t>
            </a: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event</a:t>
            </a:r>
          </a:p>
        </p:txBody>
      </p:sp>
    </p:spTree>
    <p:extLst>
      <p:ext uri="{BB962C8B-B14F-4D97-AF65-F5344CB8AC3E}">
        <p14:creationId xmlns:p14="http://schemas.microsoft.com/office/powerpoint/2010/main" val="11213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6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6200" y="1501929"/>
            <a:ext cx="4953000" cy="443037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200000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U-Pb/Pb-Pb systematics of phosphates is very sensitive to shock deformation, particularly to heat source 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200000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Apatite: impact sensitive geochronometer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200000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Microstructure to help discern crystallization vs. deformation ages</a:t>
            </a:r>
          </a:p>
          <a:p>
            <a:pPr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200000"/>
            </a:pP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Refining the record of multiple impact events close in time to what is interpreted as the </a:t>
            </a:r>
            <a:r>
              <a:rPr lang="en-GB" sz="17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Imbrium</a:t>
            </a:r>
            <a:r>
              <a:rPr lang="en-GB" sz="1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 event by FIB-TIMS  </a:t>
            </a:r>
          </a:p>
          <a:p>
            <a:pPr>
              <a:spcBef>
                <a:spcPts val="1200"/>
              </a:spcBef>
              <a:buClr>
                <a:srgbClr val="FF0000"/>
              </a:buClr>
              <a:buSzPct val="200000"/>
            </a:pPr>
            <a:endParaRPr lang="en-GB" sz="17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buClr>
                <a:srgbClr val="FF0000"/>
              </a:buClr>
              <a:buSzPct val="200000"/>
            </a:pPr>
            <a:endParaRPr lang="en-GB" sz="17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marL="0" indent="0">
              <a:buClr>
                <a:srgbClr val="FF0000"/>
              </a:buClr>
              <a:buSzPct val="200000"/>
              <a:buNone/>
            </a:pPr>
            <a:endParaRPr lang="en-GB" sz="17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228814" y="159252"/>
            <a:ext cx="8759737" cy="114300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Lunar apatite: a nanoscale story-teller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4017" y="6581001"/>
            <a:ext cx="5519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200" i="1" dirty="0">
                <a:solidFill>
                  <a:schemeClr val="accent5">
                    <a:lumMod val="50000"/>
                  </a:schemeClr>
                </a:solidFill>
              </a:rPr>
              <a:t>Černok</a:t>
            </a:r>
            <a:r>
              <a:rPr lang="en-GB" sz="1200" i="1" dirty="0">
                <a:solidFill>
                  <a:schemeClr val="accent5">
                    <a:lumMod val="50000"/>
                  </a:schemeClr>
                </a:solidFill>
              </a:rPr>
              <a:t> et al., Lunar apatite, Goldschmidt 2019, Barcelona</a:t>
            </a:r>
            <a:endParaRPr lang="en-GB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" y="4827800"/>
            <a:ext cx="9079508" cy="1977459"/>
            <a:chOff x="76200" y="4827800"/>
            <a:chExt cx="9079508" cy="19774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4827800"/>
              <a:ext cx="7730067" cy="19774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7377798" y="6139918"/>
              <a:ext cx="1777910" cy="665341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70000"/>
              </a:schemeClr>
            </a:solidFill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GB" sz="18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Ana </a:t>
              </a:r>
              <a:r>
                <a:rPr lang="sr-Latn-RS" sz="18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Černok</a:t>
              </a:r>
              <a:endParaRPr lang="en-GB" sz="1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500" i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acernok@rom.on.ca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endParaRPr lang="en-GB" sz="16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DDDA12A-CA49-416D-BD85-46FA9F22C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56" y="1357001"/>
            <a:ext cx="3808930" cy="34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4444</TotalTime>
  <Words>582</Words>
  <Application>Microsoft Office PowerPoint</Application>
  <PresentationFormat>On-screen Show (4:3)</PresentationFormat>
  <Paragraphs>107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Office Theme</vt:lpstr>
      <vt:lpstr>Lunar Impact Cratering History Recorded by Phosphates at µm to nm Scales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Bewerberhearing</dc:title>
  <dc:creator>Ana.Cernok</dc:creator>
  <cp:lastModifiedBy>Ana Cernok</cp:lastModifiedBy>
  <cp:revision>192</cp:revision>
  <dcterms:created xsi:type="dcterms:W3CDTF">2019-04-26T04:02:59Z</dcterms:created>
  <dcterms:modified xsi:type="dcterms:W3CDTF">2020-05-04T21:55:18Z</dcterms:modified>
</cp:coreProperties>
</file>