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</p:sldMasterIdLst>
  <p:notesMasterIdLst>
    <p:notesMasterId r:id="rId12"/>
  </p:notesMasterIdLst>
  <p:handoutMasterIdLst>
    <p:handoutMasterId r:id="rId13"/>
  </p:handoutMasterIdLst>
  <p:sldIdLst>
    <p:sldId id="261" r:id="rId2"/>
    <p:sldId id="265" r:id="rId3"/>
    <p:sldId id="275" r:id="rId4"/>
    <p:sldId id="266" r:id="rId5"/>
    <p:sldId id="269" r:id="rId6"/>
    <p:sldId id="278" r:id="rId7"/>
    <p:sldId id="277" r:id="rId8"/>
    <p:sldId id="273" r:id="rId9"/>
    <p:sldId id="274" r:id="rId10"/>
    <p:sldId id="272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FD634"/>
    <a:srgbClr val="88C026"/>
    <a:srgbClr val="99CF23"/>
    <a:srgbClr val="207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04"/>
    <p:restoredTop sz="94631"/>
  </p:normalViewPr>
  <p:slideViewPr>
    <p:cSldViewPr>
      <p:cViewPr varScale="1">
        <p:scale>
          <a:sx n="101" d="100"/>
          <a:sy n="101" d="100"/>
        </p:scale>
        <p:origin x="10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F6C4DD-A63E-6D4F-886D-D4C088CB3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10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FEC51A-9B72-1B46-9A50-CCDBA5C2F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16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5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5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6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5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45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D3FDD2-0CBE-7447-A69E-A50228B951D8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8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69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9434E-8CCE-004F-BA72-E0E356526713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5038-7CE4-CF42-B8B5-48E6BC33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4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7E3DA-0F9D-E04D-B827-61D99D0604C2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9CBA2-9904-0F40-9E49-E636324BD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BD009-DE81-6941-B6A5-6C0DD9E624B2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E2A7B-61D2-4842-96EE-15F24E843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8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54A63-9365-9B42-B685-88C6227FD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18" y="6525344"/>
            <a:ext cx="909182" cy="3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2" y="1524000"/>
            <a:ext cx="38179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67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32FE9-D89E-8F4F-ACD9-F394BCDE131C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C560-8242-1E44-82FB-B26E4D208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3C10-444B-6A48-97F8-AA44C2B3E381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72AA3-F8D0-364A-939D-CDD4D5532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9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9A2A-75E7-BB45-84AF-6EE3B1F4E019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6A3DE-7CDF-8C4A-ADF2-764487E8F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5525-18B7-C148-933F-B5C42A56A62F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9623-F748-9A4B-8DE1-3151BCAC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1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0B07-8EBC-9649-A390-73A8A9EA17A4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9159-7FD9-1A49-81F9-01266F248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3C5D0-551E-864F-B52B-FC2531E5525C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9077-84E5-0F4B-A69C-D4E96EC83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9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57EBB-1812-2543-A358-5EDF64658476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47D50-6545-0A4E-BB1C-3BE00F9E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3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3665C7-F14D-8049-A8E9-E4EC2724A616}" type="datetimeFigureOut">
              <a:rPr lang="en-US"/>
              <a:pPr>
                <a:defRPr/>
              </a:pPr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269615-F034-F640-911C-8A1001007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4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00800"/>
            <a:ext cx="4413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9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000" y="-1143001"/>
            <a:ext cx="6858001" cy="9144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63476"/>
            <a:ext cx="3296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Photograph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by Alan Dyer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882703" y="225023"/>
            <a:ext cx="1625401" cy="540000"/>
            <a:chOff x="6732239" y="60762"/>
            <a:chExt cx="2167201" cy="720000"/>
          </a:xfrm>
        </p:grpSpPr>
        <p:sp>
          <p:nvSpPr>
            <p:cNvPr id="11" name="Rectangle 10"/>
            <p:cNvSpPr/>
            <p:nvPr/>
          </p:nvSpPr>
          <p:spPr>
            <a:xfrm>
              <a:off x="6732240" y="60762"/>
              <a:ext cx="2167200" cy="720000"/>
            </a:xfrm>
            <a:prstGeom prst="rect">
              <a:avLst/>
            </a:prstGeom>
            <a:gradFill>
              <a:gsLst>
                <a:gs pos="0">
                  <a:srgbClr val="FFFFFF">
                    <a:alpha val="43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39" y="60762"/>
              <a:ext cx="2167201" cy="72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1520" y="244800"/>
            <a:ext cx="2160000" cy="483055"/>
            <a:chOff x="323528" y="-171400"/>
            <a:chExt cx="2160000" cy="483055"/>
          </a:xfrm>
        </p:grpSpPr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3528" y="-171400"/>
              <a:ext cx="2160000" cy="483055"/>
            </a:xfrm>
            <a:prstGeom prst="rect">
              <a:avLst/>
            </a:prstGeom>
            <a:gradFill>
              <a:gsLst>
                <a:gs pos="0">
                  <a:srgbClr val="FFFFFF">
                    <a:alpha val="50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3528" y="-140400"/>
              <a:ext cx="1980000" cy="44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0" y="3573016"/>
            <a:ext cx="91440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Steve: The optical signature of </a:t>
            </a:r>
          </a:p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subauroral ion drifts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W. E. Archer, B. Gallardo-</a:t>
            </a:r>
            <a:r>
              <a:rPr lang="en-US" sz="2000" b="1" dirty="0" err="1">
                <a:solidFill>
                  <a:srgbClr val="FFFFFF"/>
                </a:solidFill>
                <a:latin typeface="Calibri" charset="0"/>
              </a:rPr>
              <a:t>Lacourt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, G. Perry, 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J.-P. St.-Maurice, S. C. </a:t>
            </a:r>
            <a:r>
              <a:rPr lang="en-US" sz="2000" b="1" dirty="0" err="1">
                <a:solidFill>
                  <a:srgbClr val="FFFFFF"/>
                </a:solidFill>
                <a:latin typeface="Calibri" charset="0"/>
              </a:rPr>
              <a:t>Buchert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, E. Donovan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Calibri" charset="0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6 May 2020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6296" y="180000"/>
            <a:ext cx="1625400" cy="630046"/>
            <a:chOff x="3684934" y="692696"/>
            <a:chExt cx="1625400" cy="630046"/>
          </a:xfrm>
        </p:grpSpPr>
        <p:sp>
          <p:nvSpPr>
            <p:cNvPr id="18" name="Rectangle 17"/>
            <p:cNvSpPr/>
            <p:nvPr/>
          </p:nvSpPr>
          <p:spPr>
            <a:xfrm>
              <a:off x="3684934" y="728640"/>
              <a:ext cx="1625400" cy="540000"/>
            </a:xfrm>
            <a:prstGeom prst="rect">
              <a:avLst/>
            </a:prstGeom>
            <a:gradFill>
              <a:gsLst>
                <a:gs pos="0">
                  <a:srgbClr val="FFFFFF">
                    <a:alpha val="43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3403" y="692696"/>
              <a:ext cx="1476669" cy="63004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2AA24-F974-594E-AA14-1A3CA3643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818" y="6525344"/>
            <a:ext cx="909182" cy="3166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44624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References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3569" y="836712"/>
            <a:ext cx="777686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[1] Gallardo‐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Lacourt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B., Y. Nishimura, E. Donovan, D. M.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Gillies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G. W. Perry, W. E. Archer, O. A. Nava, and E. L.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Spanswick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. "A Statistical Analysis of STEVE" 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Journal of Geophysical Research: Space Physics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 123, no. 11 (2018): 9893-9905.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[2] Gallardo‐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Lacourt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B., J. Liang, Y. Nishimura, and E. Donovan. "On the Origin of STEVE: Particle Precipitation or Ionospheric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Skyglow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?" 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Geophysical Research Letters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 45, no. 16 (2018): 7968-7973.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[3] MacDonald, E. A., E. Donovan, Y. Nishimura, N. A. Case, D. M.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Gillies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B. Gallardo-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Lacourt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W. E. Archer et al. "New science in plain sight: Citizen scientists lead to the discovery of optical structure in the upper atmosphere." 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Science advances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 4, no. 3 (2018): eaaq0030.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[4] Spiro, R., R.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Heelis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W. Hanson, ”Rapid subauroral ion drifts observed by atmosphere explorer C” 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Geophysical Research Letters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Vol. 6, No 8 (1979): 657-660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[5]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Khalipov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V. L., Yu. I.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Galperin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A. E.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Stepanov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L. V.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Shestakova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“Formation of a polarization jet during the expansion phase of a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substorm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: Results of ground-based measurements” 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 Cosmic Research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Vol. 39, No. 3 (2001): 244-253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[6]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Sazykin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S., B. G.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Fejer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Yu. I.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Galperin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L. V.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Zinin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S. A.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Grigoriev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M. Mendillo “Polarization jet events and excitation of weak SAR arcs”, 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Geophysical Research Letters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Vol. 29, No. 12 (2002): 24-27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[7] </a:t>
            </a:r>
            <a:r>
              <a:rPr lang="en-US" sz="1500" dirty="0" err="1">
                <a:latin typeface="Calibri" charset="0"/>
                <a:ea typeface="Calibri" charset="0"/>
                <a:cs typeface="Calibri" charset="0"/>
              </a:rPr>
              <a:t>Kozyra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J. U., A. F. Nagy “High-altitude energy source(s) for stable auroral red arcs. </a:t>
            </a:r>
            <a:r>
              <a:rPr lang="en-US" sz="1500" i="1" dirty="0">
                <a:latin typeface="Calibri" charset="0"/>
                <a:ea typeface="Calibri" charset="0"/>
                <a:cs typeface="Calibri" charset="0"/>
              </a:rPr>
              <a:t>Reviews of Geophysics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, Vol. 25, No. 96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  <a:sym typeface="Wingdings"/>
              </a:rPr>
              <a:t> (1997): 155-190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1500" dirty="0">
                <a:latin typeface="Calibri" charset="0"/>
                <a:ea typeface="Calibri" charset="0"/>
                <a:cs typeface="Calibri" charset="0"/>
                <a:sym typeface="Wingdings"/>
              </a:rPr>
              <a:t>[8] Harding, B.J., Mende, S.B., Triplett, C.C. and Wu, Y.J.J., A mechanism for the STEVE continuum emission. Geophysical Research Letters.</a:t>
            </a:r>
            <a:endParaRPr lang="en-US" sz="15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3000" y="-1143001"/>
            <a:ext cx="6858001" cy="9144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63476"/>
            <a:ext cx="3296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Photograph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by Alan Dyer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55576" y="990600"/>
            <a:ext cx="83884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Steve: What do we know about him?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55576" y="1772816"/>
            <a:ext cx="72728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cs typeface="Calibri" charset="0"/>
              </a:rPr>
              <a:t>Steve is a white light continuum with a red-line enhancement [</a:t>
            </a:r>
            <a:r>
              <a:rPr lang="en-US" i="1" dirty="0">
                <a:solidFill>
                  <a:srgbClr val="FFFFFF"/>
                </a:solidFill>
                <a:latin typeface="Calibri" charset="0"/>
                <a:cs typeface="Calibri" charset="0"/>
              </a:rPr>
              <a:t>Gillies et al. 2019</a:t>
            </a:r>
            <a:r>
              <a:rPr lang="en-US" dirty="0">
                <a:solidFill>
                  <a:srgbClr val="FFFFFF"/>
                </a:solidFill>
                <a:latin typeface="Calibri" charset="0"/>
                <a:cs typeface="Calibri" charset="0"/>
              </a:rPr>
              <a:t>]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cs typeface="Calibri" charset="0"/>
              </a:rPr>
              <a:t>Spans: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cs typeface="Calibri" charset="0"/>
              </a:rPr>
              <a:t>10s of km N-S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1000s of km E-W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From ~140km to 270 km altitude</a:t>
            </a:r>
          </a:p>
          <a:p>
            <a:pPr marL="285750" indent="-28575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Occurs equatorward of auroral oval</a:t>
            </a:r>
          </a:p>
          <a:p>
            <a:pPr marL="285750" indent="-28575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Lasts roughly 1 hour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[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Gallardo-Lacourt et al.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2018a]</a:t>
            </a:r>
            <a:endParaRPr lang="en-US" i="1" dirty="0">
              <a:solidFill>
                <a:srgbClr val="FFFFFF"/>
              </a:solidFill>
              <a:latin typeface="Calibri" charset="0"/>
              <a:ea typeface="MS PGothic" charset="0"/>
              <a:cs typeface="Calibri" charset="0"/>
            </a:endParaRPr>
          </a:p>
          <a:p>
            <a:pPr marL="285750" indent="-28575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Does not seem to involve particle precipitation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[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Gallardo-Lacourt et al.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2018b]</a:t>
            </a:r>
            <a:endParaRPr lang="en-US" dirty="0">
              <a:solidFill>
                <a:srgbClr val="FFFFFF"/>
              </a:solidFill>
              <a:latin typeface="Calibri" charset="0"/>
              <a:ea typeface="MS PGothic" charset="0"/>
              <a:cs typeface="Calibri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EBD2E1-72F9-E74E-87FE-442562741783}"/>
              </a:ext>
            </a:extLst>
          </p:cNvPr>
          <p:cNvSpPr/>
          <p:nvPr/>
        </p:nvSpPr>
        <p:spPr>
          <a:xfrm>
            <a:off x="4294195" y="3212976"/>
            <a:ext cx="4014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  <a:buSzPct val="75000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[</a:t>
            </a:r>
            <a:r>
              <a:rPr lang="en-US" i="1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Gallardo-Lacourt et al.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2018a]</a:t>
            </a:r>
            <a:endParaRPr lang="en-US" i="1" dirty="0">
              <a:solidFill>
                <a:srgbClr val="FFFFFF"/>
              </a:solidFill>
              <a:latin typeface="Calibri" charset="0"/>
              <a:ea typeface="MS PGothic" charset="0"/>
              <a:cs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F7A41-8E95-3A4A-8BCD-4F56AB6941BC}"/>
              </a:ext>
            </a:extLst>
          </p:cNvPr>
          <p:cNvSpPr/>
          <p:nvPr/>
        </p:nvSpPr>
        <p:spPr>
          <a:xfrm>
            <a:off x="6156176" y="3901653"/>
            <a:ext cx="2581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  <a:buSzPct val="75000"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[</a:t>
            </a:r>
            <a:r>
              <a:rPr lang="en-US" i="1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Archer et al.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MS PGothic" charset="0"/>
                <a:cs typeface="Calibri" charset="0"/>
              </a:rPr>
              <a:t>2019]</a:t>
            </a:r>
            <a:endParaRPr lang="en-US" i="1" dirty="0">
              <a:solidFill>
                <a:srgbClr val="FFFFFF"/>
              </a:solidFill>
              <a:latin typeface="Calibri" charset="0"/>
              <a:ea typeface="MS PGothic" charset="0"/>
              <a:cs typeface="Calibri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D688AA-332A-E240-8A80-1FCA63B8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818" y="6525344"/>
            <a:ext cx="909182" cy="3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6974125-C320-E548-B5CA-ACBB088304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512" y="980728"/>
            <a:ext cx="3377827" cy="3260873"/>
            <a:chOff x="685" y="41"/>
            <a:chExt cx="4390" cy="4238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CFA83120-5B1E-CC49-8622-7600E45D60C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85" y="41"/>
              <a:ext cx="4390" cy="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FFD31602-21BA-AC44-AB03-5162E8EE5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" y="41"/>
              <a:ext cx="4396" cy="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240540-6268-0845-B9ED-9C832005E7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95936" y="793204"/>
            <a:ext cx="4748497" cy="5788236"/>
            <a:chOff x="1108" y="0"/>
            <a:chExt cx="3544" cy="432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9B892235-CE5E-574B-B850-A4EAC1B181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8" y="0"/>
              <a:ext cx="35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B2F6E4A3-EE43-1947-89D6-5B51C7F02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" y="0"/>
              <a:ext cx="3550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4921E49-603C-5048-B9F1-13AA4D230989}"/>
              </a:ext>
            </a:extLst>
          </p:cNvPr>
          <p:cNvSpPr/>
          <p:nvPr/>
        </p:nvSpPr>
        <p:spPr>
          <a:xfrm>
            <a:off x="7236296" y="980728"/>
            <a:ext cx="553970" cy="5256584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D7BB6E-3002-FA43-91B0-B4A118393DB6}"/>
              </a:ext>
            </a:extLst>
          </p:cNvPr>
          <p:cNvSpPr txBox="1">
            <a:spLocks/>
          </p:cNvSpPr>
          <p:nvPr/>
        </p:nvSpPr>
        <p:spPr bwMode="auto">
          <a:xfrm>
            <a:off x="-4440" y="5522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First Swarm observations of Steve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1496F-E1B2-2F4E-AB7A-37C9A76FD207}"/>
              </a:ext>
            </a:extLst>
          </p:cNvPr>
          <p:cNvSpPr txBox="1"/>
          <p:nvPr/>
        </p:nvSpPr>
        <p:spPr>
          <a:xfrm>
            <a:off x="179512" y="4316740"/>
            <a:ext cx="38083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Macdonald et al. [2018] identified Steve event in coincident all-sky and Swarm measurements. Steve was observed coincident with an extreme SAID.</a:t>
            </a:r>
          </a:p>
          <a:p>
            <a:endParaRPr lang="en-US" sz="2000" dirty="0"/>
          </a:p>
          <a:p>
            <a:r>
              <a:rPr lang="en-US" sz="2000" dirty="0"/>
              <a:t>Is this normal?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5455F2-CFE4-B74A-89C0-737C58D3E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818" y="6525344"/>
            <a:ext cx="909182" cy="3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990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Next step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03648" y="1916832"/>
            <a:ext cx="636570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We identified 8 Steve events with coincident or near coincident all-sky imager and Swarm observations.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We consistently observed SAID roughly coincident with Steve. (next slide)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Plasma minimum, electron temperature maximum (mid-latitude density trough)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Weak upward FAC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Narrow flow channel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1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990600"/>
            <a:ext cx="846043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Swarm observations of Steve 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C9FBCB-8395-3246-8A8E-FE3CD90CC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268" y="1586014"/>
            <a:ext cx="6797464" cy="527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0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990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 “Typical” SAID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03648" y="1916832"/>
            <a:ext cx="636570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To compare these events with “typical” SAID, we identified 122 SAID events in Swarm data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The Steve events have larger ion velocities, deeper troughs, and larger electron temperatures relative to typical SAID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endParaRPr lang="en-US" dirty="0">
              <a:latin typeface="Calibri" charset="0"/>
              <a:cs typeface="Calibri" charset="0"/>
            </a:endParaRP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Steve appears to be consistently associated with extreme SAID</a:t>
            </a: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endParaRPr lang="en-US" dirty="0">
              <a:latin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7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990600"/>
            <a:ext cx="48810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Swarm and Steve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450F1-5A12-074C-9237-AB2207D6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1813928"/>
            <a:ext cx="7365670" cy="48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3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990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93B213"/>
                </a:solidFill>
                <a:latin typeface="Calibri" charset="0"/>
              </a:rPr>
              <a:t>The implications of these results</a:t>
            </a:r>
            <a:endParaRPr lang="en-US" sz="4000" dirty="0">
              <a:solidFill>
                <a:srgbClr val="5B5B5B"/>
              </a:solidFill>
              <a:latin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03648" y="1916832"/>
            <a:ext cx="636570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Harding et al. [2020] present a simple model for Steve in which: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Fast ion flows result in NO production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NO + O recombination results in a </a:t>
            </a:r>
            <a:r>
              <a:rPr lang="en-US">
                <a:latin typeface="Calibri" charset="0"/>
                <a:cs typeface="Calibri" charset="0"/>
              </a:rPr>
              <a:t>continuum emission</a:t>
            </a:r>
          </a:p>
          <a:p>
            <a:pPr marL="1085850" lvl="1" indent="-342900" eaLnBrk="1" hangingPunct="1">
              <a:spcAft>
                <a:spcPts val="600"/>
              </a:spcAft>
              <a:buSzPct val="75000"/>
              <a:buFontTx/>
              <a:buChar char="-"/>
            </a:pPr>
            <a:endParaRPr lang="en-US" dirty="0">
              <a:latin typeface="Calibri" charset="0"/>
              <a:cs typeface="Calibri" charset="0"/>
            </a:endParaRPr>
          </a:p>
          <a:p>
            <a:pPr marL="342900" indent="-342900" eaLnBrk="1" hangingPunct="1">
              <a:spcAft>
                <a:spcPts val="600"/>
              </a:spcAft>
              <a:buSzPct val="75000"/>
              <a:buFontTx/>
              <a:buChar char="-"/>
            </a:pPr>
            <a:r>
              <a:rPr lang="en-US" dirty="0">
                <a:latin typeface="Calibri" charset="0"/>
                <a:cs typeface="Calibri" charset="0"/>
              </a:rPr>
              <a:t>The observations from Swarm were key to constraining this initial model for Steve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990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93B213"/>
                </a:solidFill>
                <a:latin typeface="Calibri" charset="0"/>
              </a:rPr>
              <a:t>A mechanism for the Steve continuum emission [</a:t>
            </a:r>
            <a:r>
              <a:rPr lang="en-US" sz="3600" i="1" dirty="0">
                <a:solidFill>
                  <a:srgbClr val="93B213"/>
                </a:solidFill>
                <a:latin typeface="Calibri" charset="0"/>
              </a:rPr>
              <a:t>Harding et al. 2020</a:t>
            </a:r>
            <a:r>
              <a:rPr lang="en-US" sz="3600" dirty="0">
                <a:solidFill>
                  <a:srgbClr val="93B213"/>
                </a:solidFill>
                <a:latin typeface="Calibri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35" y="231589"/>
            <a:ext cx="1413237" cy="3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40" y="150931"/>
            <a:ext cx="1440000" cy="478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39" y="43922"/>
            <a:ext cx="1476669" cy="630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ABE3C2-6070-7641-B42E-7A6C764FF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53" y="2078390"/>
            <a:ext cx="6804248" cy="46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3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ask 1">
      <a:dk1>
        <a:srgbClr val="000000"/>
      </a:dk1>
      <a:lt1>
        <a:srgbClr val="9A9B9D"/>
      </a:lt1>
      <a:dk2>
        <a:srgbClr val="4D4E53"/>
      </a:dk2>
      <a:lt2>
        <a:srgbClr val="D6D6D3"/>
      </a:lt2>
      <a:accent1>
        <a:srgbClr val="417630"/>
      </a:accent1>
      <a:accent2>
        <a:srgbClr val="C8C8C8"/>
      </a:accent2>
      <a:accent3>
        <a:srgbClr val="BED600"/>
      </a:accent3>
      <a:accent4>
        <a:srgbClr val="323232"/>
      </a:accent4>
      <a:accent5>
        <a:srgbClr val="ECF15E"/>
      </a:accent5>
      <a:accent6>
        <a:srgbClr val="0C6B41"/>
      </a:accent6>
      <a:hlink>
        <a:srgbClr val="417630"/>
      </a:hlink>
      <a:folHlink>
        <a:srgbClr val="7195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usask-Presentation-2012_v3</Template>
  <TotalTime>6545</TotalTime>
  <Words>791</Words>
  <Application>Microsoft Macintosh PowerPoint</Application>
  <PresentationFormat>On-screen Show (4:3)</PresentationFormat>
  <Paragraphs>61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Kachur, Brian</dc:creator>
  <cp:lastModifiedBy>William Archer</cp:lastModifiedBy>
  <cp:revision>42</cp:revision>
  <dcterms:created xsi:type="dcterms:W3CDTF">2017-09-12T19:28:23Z</dcterms:created>
  <dcterms:modified xsi:type="dcterms:W3CDTF">2020-05-06T06:24:10Z</dcterms:modified>
</cp:coreProperties>
</file>