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57" r:id="rId2"/>
    <p:sldId id="278" r:id="rId3"/>
    <p:sldId id="288" r:id="rId4"/>
    <p:sldId id="281" r:id="rId5"/>
    <p:sldId id="279" r:id="rId6"/>
    <p:sldId id="280" r:id="rId7"/>
    <p:sldId id="286" r:id="rId8"/>
    <p:sldId id="291" r:id="rId9"/>
    <p:sldId id="292" r:id="rId10"/>
    <p:sldId id="293" r:id="rId11"/>
    <p:sldId id="294" r:id="rId12"/>
    <p:sldId id="295" r:id="rId13"/>
    <p:sldId id="296" r:id="rId14"/>
    <p:sldId id="282" r:id="rId15"/>
    <p:sldId id="287" r:id="rId16"/>
    <p:sldId id="283" r:id="rId17"/>
    <p:sldId id="290"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86" autoAdjust="0"/>
    <p:restoredTop sz="76500" autoAdjust="0"/>
  </p:normalViewPr>
  <p:slideViewPr>
    <p:cSldViewPr snapToGrid="0" snapToObjects="1">
      <p:cViewPr varScale="1">
        <p:scale>
          <a:sx n="110" d="100"/>
          <a:sy n="110" d="100"/>
        </p:scale>
        <p:origin x="1838" y="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rick.saltus\Desktop\GEOMAG\EGU2020\DeltaT%20MagVar\MagNavTests.xlsm"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rick.saltus\Desktop\GEOMAG\EGU2020\DeltaT%20MagVar\MagNavTests.xlsm"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rick.saltus\Desktop\GEOMAG\EGU2020\DeltaT%20MagVar\MagNavTests.xlsm"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rick.saltus\Desktop\GEOMAG\EGU2020\DeltaT%20MagVar\MagNavTests.xlsm"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Temporal Variation of Crustal Magnetic</a:t>
            </a:r>
            <a:r>
              <a:rPr lang="en-US" baseline="0"/>
              <a:t> Anomaly - Dipole Model</a:t>
            </a:r>
            <a:endParaRPr lang="en-US"/>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0"/>
          <c:order val="0"/>
          <c:tx>
            <c:strRef>
              <c:f>TemporalMagTest!$E$19</c:f>
              <c:strCache>
                <c:ptCount val="1"/>
                <c:pt idx="0">
                  <c:v>Induced 1</c:v>
                </c:pt>
              </c:strCache>
            </c:strRef>
          </c:tx>
          <c:spPr>
            <a:ln w="19050" cap="rnd">
              <a:solidFill>
                <a:schemeClr val="accent1"/>
              </a:solidFill>
              <a:round/>
            </a:ln>
            <a:effectLst/>
          </c:spPr>
          <c:marker>
            <c:symbol val="none"/>
          </c:marker>
          <c:xVal>
            <c:numRef>
              <c:f>TemporalMagTest!$D$20:$D$71</c:f>
              <c:numCache>
                <c:formatCode>General</c:formatCode>
                <c:ptCount val="52"/>
                <c:pt idx="0">
                  <c:v>0</c:v>
                </c:pt>
                <c:pt idx="1">
                  <c:v>200</c:v>
                </c:pt>
                <c:pt idx="2">
                  <c:v>400</c:v>
                </c:pt>
                <c:pt idx="3">
                  <c:v>600</c:v>
                </c:pt>
                <c:pt idx="4">
                  <c:v>800</c:v>
                </c:pt>
                <c:pt idx="5">
                  <c:v>1000</c:v>
                </c:pt>
                <c:pt idx="6">
                  <c:v>1200</c:v>
                </c:pt>
                <c:pt idx="7">
                  <c:v>1400</c:v>
                </c:pt>
                <c:pt idx="8">
                  <c:v>1600</c:v>
                </c:pt>
                <c:pt idx="9">
                  <c:v>1800</c:v>
                </c:pt>
                <c:pt idx="10">
                  <c:v>2000</c:v>
                </c:pt>
                <c:pt idx="11">
                  <c:v>2200</c:v>
                </c:pt>
                <c:pt idx="12">
                  <c:v>2400</c:v>
                </c:pt>
                <c:pt idx="13">
                  <c:v>2600</c:v>
                </c:pt>
                <c:pt idx="14">
                  <c:v>2800</c:v>
                </c:pt>
                <c:pt idx="15">
                  <c:v>3000</c:v>
                </c:pt>
                <c:pt idx="16">
                  <c:v>3200</c:v>
                </c:pt>
                <c:pt idx="17">
                  <c:v>3400</c:v>
                </c:pt>
                <c:pt idx="18">
                  <c:v>3600</c:v>
                </c:pt>
                <c:pt idx="19">
                  <c:v>3800</c:v>
                </c:pt>
                <c:pt idx="20">
                  <c:v>4000</c:v>
                </c:pt>
                <c:pt idx="21">
                  <c:v>4200</c:v>
                </c:pt>
                <c:pt idx="22">
                  <c:v>4400</c:v>
                </c:pt>
                <c:pt idx="23">
                  <c:v>4600</c:v>
                </c:pt>
                <c:pt idx="24">
                  <c:v>4800</c:v>
                </c:pt>
                <c:pt idx="25">
                  <c:v>5000</c:v>
                </c:pt>
                <c:pt idx="26">
                  <c:v>5200</c:v>
                </c:pt>
                <c:pt idx="27">
                  <c:v>5400</c:v>
                </c:pt>
                <c:pt idx="28">
                  <c:v>5600</c:v>
                </c:pt>
                <c:pt idx="29">
                  <c:v>5800</c:v>
                </c:pt>
                <c:pt idx="30">
                  <c:v>6000</c:v>
                </c:pt>
                <c:pt idx="31">
                  <c:v>6200</c:v>
                </c:pt>
                <c:pt idx="32">
                  <c:v>6400</c:v>
                </c:pt>
                <c:pt idx="33">
                  <c:v>6600</c:v>
                </c:pt>
                <c:pt idx="34">
                  <c:v>6800</c:v>
                </c:pt>
                <c:pt idx="35">
                  <c:v>7000</c:v>
                </c:pt>
                <c:pt idx="36">
                  <c:v>7200</c:v>
                </c:pt>
                <c:pt idx="37">
                  <c:v>7400</c:v>
                </c:pt>
                <c:pt idx="38">
                  <c:v>7600</c:v>
                </c:pt>
                <c:pt idx="39">
                  <c:v>7800</c:v>
                </c:pt>
                <c:pt idx="40">
                  <c:v>8000</c:v>
                </c:pt>
                <c:pt idx="41">
                  <c:v>8200</c:v>
                </c:pt>
                <c:pt idx="42">
                  <c:v>8400</c:v>
                </c:pt>
                <c:pt idx="43">
                  <c:v>8600</c:v>
                </c:pt>
                <c:pt idx="44">
                  <c:v>8800</c:v>
                </c:pt>
                <c:pt idx="45">
                  <c:v>9000</c:v>
                </c:pt>
                <c:pt idx="46">
                  <c:v>9200</c:v>
                </c:pt>
                <c:pt idx="47">
                  <c:v>9400</c:v>
                </c:pt>
                <c:pt idx="48">
                  <c:v>9600</c:v>
                </c:pt>
                <c:pt idx="49">
                  <c:v>9800</c:v>
                </c:pt>
                <c:pt idx="50">
                  <c:v>10000</c:v>
                </c:pt>
                <c:pt idx="51">
                  <c:v>10200</c:v>
                </c:pt>
              </c:numCache>
            </c:numRef>
          </c:xVal>
          <c:yVal>
            <c:numRef>
              <c:f>TemporalMagTest!$E$20:$E$71</c:f>
              <c:numCache>
                <c:formatCode>General</c:formatCode>
                <c:ptCount val="52"/>
                <c:pt idx="0">
                  <c:v>42.628879190724788</c:v>
                </c:pt>
                <c:pt idx="1">
                  <c:v>46.006828085800876</c:v>
                </c:pt>
                <c:pt idx="2">
                  <c:v>49.60376556448125</c:v>
                </c:pt>
                <c:pt idx="3">
                  <c:v>53.41681119660015</c:v>
                </c:pt>
                <c:pt idx="4">
                  <c:v>57.437790898588069</c:v>
                </c:pt>
                <c:pt idx="5">
                  <c:v>61.651996373574292</c:v>
                </c:pt>
                <c:pt idx="6">
                  <c:v>66.036841360396437</c:v>
                </c:pt>
                <c:pt idx="7">
                  <c:v>70.560463770224104</c:v>
                </c:pt>
                <c:pt idx="8">
                  <c:v>75.180349336116691</c:v>
                </c:pt>
                <c:pt idx="9">
                  <c:v>79.84208356187159</c:v>
                </c:pt>
                <c:pt idx="10">
                  <c:v>84.478372617490237</c:v>
                </c:pt>
                <c:pt idx="11">
                  <c:v>89.008506837282667</c:v>
                </c:pt>
                <c:pt idx="12">
                  <c:v>93.338467127009451</c:v>
                </c:pt>
                <c:pt idx="13">
                  <c:v>97.361887381368163</c:v>
                </c:pt>
                <c:pt idx="14">
                  <c:v>100.96207593013862</c:v>
                </c:pt>
                <c:pt idx="15">
                  <c:v>104.01525671831595</c:v>
                </c:pt>
                <c:pt idx="16">
                  <c:v>106.39510876323365</c:v>
                </c:pt>
                <c:pt idx="17">
                  <c:v>107.9785573775206</c:v>
                </c:pt>
                <c:pt idx="18">
                  <c:v>108.65260741477769</c:v>
                </c:pt>
                <c:pt idx="19">
                  <c:v>108.32182248864237</c:v>
                </c:pt>
                <c:pt idx="20">
                  <c:v>106.91587108229713</c:v>
                </c:pt>
                <c:pt idx="21">
                  <c:v>104.3964161134722</c:v>
                </c:pt>
                <c:pt idx="22">
                  <c:v>100.76255738561011</c:v>
                </c:pt>
                <c:pt idx="23">
                  <c:v>96.05407886311788</c:v>
                </c:pt>
                <c:pt idx="24">
                  <c:v>90.351920628622736</c:v>
                </c:pt>
                <c:pt idx="25">
                  <c:v>83.77557931484138</c:v>
                </c:pt>
                <c:pt idx="26">
                  <c:v>76.477503334001369</c:v>
                </c:pt>
                <c:pt idx="27">
                  <c:v>68.634930120489372</c:v>
                </c:pt>
                <c:pt idx="28">
                  <c:v>60.439941801697664</c:v>
                </c:pt>
                <c:pt idx="29">
                  <c:v>52.088730719474967</c:v>
                </c:pt>
                <c:pt idx="30">
                  <c:v>43.771128345328044</c:v>
                </c:pt>
                <c:pt idx="31">
                  <c:v>35.66135510004753</c:v>
                </c:pt>
                <c:pt idx="32">
                  <c:v>27.91072243136022</c:v>
                </c:pt>
                <c:pt idx="33">
                  <c:v>20.642714155584532</c:v>
                </c:pt>
                <c:pt idx="34">
                  <c:v>13.950552476203164</c:v>
                </c:pt>
                <c:pt idx="35">
                  <c:v>7.8970700332804293</c:v>
                </c:pt>
                <c:pt idx="36">
                  <c:v>2.5165004768742008</c:v>
                </c:pt>
                <c:pt idx="37">
                  <c:v>-2.1823175070097256</c:v>
                </c:pt>
                <c:pt idx="38">
                  <c:v>-6.2118577599532028</c:v>
                </c:pt>
                <c:pt idx="39">
                  <c:v>-9.6014408360012862</c:v>
                </c:pt>
                <c:pt idx="40">
                  <c:v>-12.392794059830802</c:v>
                </c:pt>
                <c:pt idx="41">
                  <c:v>-14.635939486262378</c:v>
                </c:pt>
                <c:pt idx="42">
                  <c:v>-16.385603177846562</c:v>
                </c:pt>
                <c:pt idx="43">
                  <c:v>-17.698242987249152</c:v>
                </c:pt>
                <c:pt idx="44">
                  <c:v>-18.629715580562518</c:v>
                </c:pt>
                <c:pt idx="45">
                  <c:v>-19.233548919172215</c:v>
                </c:pt>
                <c:pt idx="46">
                  <c:v>-19.559752361054489</c:v>
                </c:pt>
                <c:pt idx="47">
                  <c:v>-19.65407945146449</c:v>
                </c:pt>
                <c:pt idx="48">
                  <c:v>-19.557654108527608</c:v>
                </c:pt>
                <c:pt idx="49">
                  <c:v>-19.306875158246413</c:v>
                </c:pt>
                <c:pt idx="50">
                  <c:v>-18.933523535174441</c:v>
                </c:pt>
                <c:pt idx="51">
                  <c:v>-18.465008241658516</c:v>
                </c:pt>
              </c:numCache>
            </c:numRef>
          </c:yVal>
          <c:smooth val="1"/>
          <c:extLst>
            <c:ext xmlns:c16="http://schemas.microsoft.com/office/drawing/2014/chart" uri="{C3380CC4-5D6E-409C-BE32-E72D297353CC}">
              <c16:uniqueId val="{00000000-3013-4661-9BA0-07A529A5B740}"/>
            </c:ext>
          </c:extLst>
        </c:ser>
        <c:ser>
          <c:idx val="1"/>
          <c:order val="1"/>
          <c:tx>
            <c:strRef>
              <c:f>TemporalMagTest!$F$19</c:f>
              <c:strCache>
                <c:ptCount val="1"/>
                <c:pt idx="0">
                  <c:v>Induced 2</c:v>
                </c:pt>
              </c:strCache>
            </c:strRef>
          </c:tx>
          <c:spPr>
            <a:ln w="19050" cap="rnd">
              <a:solidFill>
                <a:schemeClr val="accent2"/>
              </a:solidFill>
              <a:round/>
            </a:ln>
            <a:effectLst/>
          </c:spPr>
          <c:marker>
            <c:symbol val="none"/>
          </c:marker>
          <c:xVal>
            <c:numRef>
              <c:f>TemporalMagTest!$D$20:$D$71</c:f>
              <c:numCache>
                <c:formatCode>General</c:formatCode>
                <c:ptCount val="52"/>
                <c:pt idx="0">
                  <c:v>0</c:v>
                </c:pt>
                <c:pt idx="1">
                  <c:v>200</c:v>
                </c:pt>
                <c:pt idx="2">
                  <c:v>400</c:v>
                </c:pt>
                <c:pt idx="3">
                  <c:v>600</c:v>
                </c:pt>
                <c:pt idx="4">
                  <c:v>800</c:v>
                </c:pt>
                <c:pt idx="5">
                  <c:v>1000</c:v>
                </c:pt>
                <c:pt idx="6">
                  <c:v>1200</c:v>
                </c:pt>
                <c:pt idx="7">
                  <c:v>1400</c:v>
                </c:pt>
                <c:pt idx="8">
                  <c:v>1600</c:v>
                </c:pt>
                <c:pt idx="9">
                  <c:v>1800</c:v>
                </c:pt>
                <c:pt idx="10">
                  <c:v>2000</c:v>
                </c:pt>
                <c:pt idx="11">
                  <c:v>2200</c:v>
                </c:pt>
                <c:pt idx="12">
                  <c:v>2400</c:v>
                </c:pt>
                <c:pt idx="13">
                  <c:v>2600</c:v>
                </c:pt>
                <c:pt idx="14">
                  <c:v>2800</c:v>
                </c:pt>
                <c:pt idx="15">
                  <c:v>3000</c:v>
                </c:pt>
                <c:pt idx="16">
                  <c:v>3200</c:v>
                </c:pt>
                <c:pt idx="17">
                  <c:v>3400</c:v>
                </c:pt>
                <c:pt idx="18">
                  <c:v>3600</c:v>
                </c:pt>
                <c:pt idx="19">
                  <c:v>3800</c:v>
                </c:pt>
                <c:pt idx="20">
                  <c:v>4000</c:v>
                </c:pt>
                <c:pt idx="21">
                  <c:v>4200</c:v>
                </c:pt>
                <c:pt idx="22">
                  <c:v>4400</c:v>
                </c:pt>
                <c:pt idx="23">
                  <c:v>4600</c:v>
                </c:pt>
                <c:pt idx="24">
                  <c:v>4800</c:v>
                </c:pt>
                <c:pt idx="25">
                  <c:v>5000</c:v>
                </c:pt>
                <c:pt idx="26">
                  <c:v>5200</c:v>
                </c:pt>
                <c:pt idx="27">
                  <c:v>5400</c:v>
                </c:pt>
                <c:pt idx="28">
                  <c:v>5600</c:v>
                </c:pt>
                <c:pt idx="29">
                  <c:v>5800</c:v>
                </c:pt>
                <c:pt idx="30">
                  <c:v>6000</c:v>
                </c:pt>
                <c:pt idx="31">
                  <c:v>6200</c:v>
                </c:pt>
                <c:pt idx="32">
                  <c:v>6400</c:v>
                </c:pt>
                <c:pt idx="33">
                  <c:v>6600</c:v>
                </c:pt>
                <c:pt idx="34">
                  <c:v>6800</c:v>
                </c:pt>
                <c:pt idx="35">
                  <c:v>7000</c:v>
                </c:pt>
                <c:pt idx="36">
                  <c:v>7200</c:v>
                </c:pt>
                <c:pt idx="37">
                  <c:v>7400</c:v>
                </c:pt>
                <c:pt idx="38">
                  <c:v>7600</c:v>
                </c:pt>
                <c:pt idx="39">
                  <c:v>7800</c:v>
                </c:pt>
                <c:pt idx="40">
                  <c:v>8000</c:v>
                </c:pt>
                <c:pt idx="41">
                  <c:v>8200</c:v>
                </c:pt>
                <c:pt idx="42">
                  <c:v>8400</c:v>
                </c:pt>
                <c:pt idx="43">
                  <c:v>8600</c:v>
                </c:pt>
                <c:pt idx="44">
                  <c:v>8800</c:v>
                </c:pt>
                <c:pt idx="45">
                  <c:v>9000</c:v>
                </c:pt>
                <c:pt idx="46">
                  <c:v>9200</c:v>
                </c:pt>
                <c:pt idx="47">
                  <c:v>9400</c:v>
                </c:pt>
                <c:pt idx="48">
                  <c:v>9600</c:v>
                </c:pt>
                <c:pt idx="49">
                  <c:v>9800</c:v>
                </c:pt>
                <c:pt idx="50">
                  <c:v>10000</c:v>
                </c:pt>
                <c:pt idx="51">
                  <c:v>10200</c:v>
                </c:pt>
              </c:numCache>
            </c:numRef>
          </c:xVal>
          <c:yVal>
            <c:numRef>
              <c:f>TemporalMagTest!$F$20:$F$71</c:f>
              <c:numCache>
                <c:formatCode>General</c:formatCode>
                <c:ptCount val="52"/>
                <c:pt idx="0">
                  <c:v>24.484273815251616</c:v>
                </c:pt>
                <c:pt idx="1">
                  <c:v>27.46276041339096</c:v>
                </c:pt>
                <c:pt idx="2">
                  <c:v>30.748670265847899</c:v>
                </c:pt>
                <c:pt idx="3">
                  <c:v>34.361895746972046</c:v>
                </c:pt>
                <c:pt idx="4">
                  <c:v>38.320094330374097</c:v>
                </c:pt>
                <c:pt idx="5">
                  <c:v>42.637440495477037</c:v>
                </c:pt>
                <c:pt idx="6">
                  <c:v>47.323118046533232</c:v>
                </c:pt>
                <c:pt idx="7">
                  <c:v>52.37955082634732</c:v>
                </c:pt>
                <c:pt idx="8">
                  <c:v>57.800392034113386</c:v>
                </c:pt>
                <c:pt idx="9">
                  <c:v>63.568323433869011</c:v>
                </c:pt>
                <c:pt idx="10">
                  <c:v>69.652756128070664</c:v>
                </c:pt>
                <c:pt idx="11">
                  <c:v>76.007573362329182</c:v>
                </c:pt>
                <c:pt idx="12">
                  <c:v>82.569110034988867</c:v>
                </c:pt>
                <c:pt idx="13">
                  <c:v>89.254617457684219</c:v>
                </c:pt>
                <c:pt idx="14">
                  <c:v>95.961506509523886</c:v>
                </c:pt>
                <c:pt idx="15">
                  <c:v>102.56768567657068</c:v>
                </c:pt>
                <c:pt idx="16">
                  <c:v>108.93329867879437</c:v>
                </c:pt>
                <c:pt idx="17">
                  <c:v>114.90410600220308</c:v>
                </c:pt>
                <c:pt idx="18">
                  <c:v>120.31663627245854</c:v>
                </c:pt>
                <c:pt idx="19">
                  <c:v>125.0050561113066</c:v>
                </c:pt>
                <c:pt idx="20">
                  <c:v>128.80948264873686</c:v>
                </c:pt>
                <c:pt idx="21">
                  <c:v>131.58521792215683</c:v>
                </c:pt>
                <c:pt idx="22">
                  <c:v>133.21215933184479</c:v>
                </c:pt>
                <c:pt idx="23">
                  <c:v>133.60348307714713</c:v>
                </c:pt>
                <c:pt idx="24">
                  <c:v>132.71265304023865</c:v>
                </c:pt>
                <c:pt idx="25">
                  <c:v>130.53790509458213</c:v>
                </c:pt>
                <c:pt idx="26">
                  <c:v>127.12359849483137</c:v>
                </c:pt>
                <c:pt idx="27">
                  <c:v>122.55818188308584</c:v>
                </c:pt>
                <c:pt idx="28">
                  <c:v>116.9689331749277</c:v>
                </c:pt>
                <c:pt idx="29">
                  <c:v>110.5140262026755</c:v>
                </c:pt>
                <c:pt idx="30">
                  <c:v>103.37278113411216</c:v>
                </c:pt>
                <c:pt idx="31">
                  <c:v>95.73511944253741</c:v>
                </c:pt>
                <c:pt idx="32">
                  <c:v>87.791248741678146</c:v>
                </c:pt>
                <c:pt idx="33">
                  <c:v>79.722463330566782</c:v>
                </c:pt>
                <c:pt idx="34">
                  <c:v>71.693704644493167</c:v>
                </c:pt>
                <c:pt idx="35">
                  <c:v>63.848237012116762</c:v>
                </c:pt>
                <c:pt idx="36">
                  <c:v>56.304511964923904</c:v>
                </c:pt>
                <c:pt idx="37">
                  <c:v>49.155060194402019</c:v>
                </c:pt>
                <c:pt idx="38">
                  <c:v>42.467087442519734</c:v>
                </c:pt>
                <c:pt idx="39">
                  <c:v>36.284364483539107</c:v>
                </c:pt>
                <c:pt idx="40">
                  <c:v>30.629983283644464</c:v>
                </c:pt>
                <c:pt idx="41">
                  <c:v>25.509584609358445</c:v>
                </c:pt>
                <c:pt idx="42">
                  <c:v>20.914727415887707</c:v>
                </c:pt>
                <c:pt idx="43">
                  <c:v>16.826149505064222</c:v>
                </c:pt>
                <c:pt idx="44">
                  <c:v>13.216748397532065</c:v>
                </c:pt>
                <c:pt idx="45">
                  <c:v>10.054182043864451</c:v>
                </c:pt>
                <c:pt idx="46">
                  <c:v>7.3030461904620587</c:v>
                </c:pt>
                <c:pt idx="47">
                  <c:v>4.9266275954334784</c:v>
                </c:pt>
                <c:pt idx="48">
                  <c:v>2.8882607955271742</c:v>
                </c:pt>
                <c:pt idx="49">
                  <c:v>1.1523329379942808</c:v>
                </c:pt>
                <c:pt idx="50">
                  <c:v>-0.31501104659025575</c:v>
                </c:pt>
                <c:pt idx="51">
                  <c:v>-1.5454093552453614</c:v>
                </c:pt>
              </c:numCache>
            </c:numRef>
          </c:yVal>
          <c:smooth val="1"/>
          <c:extLst>
            <c:ext xmlns:c16="http://schemas.microsoft.com/office/drawing/2014/chart" uri="{C3380CC4-5D6E-409C-BE32-E72D297353CC}">
              <c16:uniqueId val="{00000001-3013-4661-9BA0-07A529A5B740}"/>
            </c:ext>
          </c:extLst>
        </c:ser>
        <c:ser>
          <c:idx val="2"/>
          <c:order val="2"/>
          <c:tx>
            <c:strRef>
              <c:f>TemporalMagTest!$G$19</c:f>
              <c:strCache>
                <c:ptCount val="1"/>
                <c:pt idx="0">
                  <c:v>Remanent</c:v>
                </c:pt>
              </c:strCache>
            </c:strRef>
          </c:tx>
          <c:spPr>
            <a:ln w="19050" cap="rnd">
              <a:solidFill>
                <a:schemeClr val="accent3"/>
              </a:solidFill>
              <a:round/>
            </a:ln>
            <a:effectLst/>
          </c:spPr>
          <c:marker>
            <c:symbol val="none"/>
          </c:marker>
          <c:xVal>
            <c:numRef>
              <c:f>TemporalMagTest!$D$20:$D$71</c:f>
              <c:numCache>
                <c:formatCode>General</c:formatCode>
                <c:ptCount val="52"/>
                <c:pt idx="0">
                  <c:v>0</c:v>
                </c:pt>
                <c:pt idx="1">
                  <c:v>200</c:v>
                </c:pt>
                <c:pt idx="2">
                  <c:v>400</c:v>
                </c:pt>
                <c:pt idx="3">
                  <c:v>600</c:v>
                </c:pt>
                <c:pt idx="4">
                  <c:v>800</c:v>
                </c:pt>
                <c:pt idx="5">
                  <c:v>1000</c:v>
                </c:pt>
                <c:pt idx="6">
                  <c:v>1200</c:v>
                </c:pt>
                <c:pt idx="7">
                  <c:v>1400</c:v>
                </c:pt>
                <c:pt idx="8">
                  <c:v>1600</c:v>
                </c:pt>
                <c:pt idx="9">
                  <c:v>1800</c:v>
                </c:pt>
                <c:pt idx="10">
                  <c:v>2000</c:v>
                </c:pt>
                <c:pt idx="11">
                  <c:v>2200</c:v>
                </c:pt>
                <c:pt idx="12">
                  <c:v>2400</c:v>
                </c:pt>
                <c:pt idx="13">
                  <c:v>2600</c:v>
                </c:pt>
                <c:pt idx="14">
                  <c:v>2800</c:v>
                </c:pt>
                <c:pt idx="15">
                  <c:v>3000</c:v>
                </c:pt>
                <c:pt idx="16">
                  <c:v>3200</c:v>
                </c:pt>
                <c:pt idx="17">
                  <c:v>3400</c:v>
                </c:pt>
                <c:pt idx="18">
                  <c:v>3600</c:v>
                </c:pt>
                <c:pt idx="19">
                  <c:v>3800</c:v>
                </c:pt>
                <c:pt idx="20">
                  <c:v>4000</c:v>
                </c:pt>
                <c:pt idx="21">
                  <c:v>4200</c:v>
                </c:pt>
                <c:pt idx="22">
                  <c:v>4400</c:v>
                </c:pt>
                <c:pt idx="23">
                  <c:v>4600</c:v>
                </c:pt>
                <c:pt idx="24">
                  <c:v>4800</c:v>
                </c:pt>
                <c:pt idx="25">
                  <c:v>5000</c:v>
                </c:pt>
                <c:pt idx="26">
                  <c:v>5200</c:v>
                </c:pt>
                <c:pt idx="27">
                  <c:v>5400</c:v>
                </c:pt>
                <c:pt idx="28">
                  <c:v>5600</c:v>
                </c:pt>
                <c:pt idx="29">
                  <c:v>5800</c:v>
                </c:pt>
                <c:pt idx="30">
                  <c:v>6000</c:v>
                </c:pt>
                <c:pt idx="31">
                  <c:v>6200</c:v>
                </c:pt>
                <c:pt idx="32">
                  <c:v>6400</c:v>
                </c:pt>
                <c:pt idx="33">
                  <c:v>6600</c:v>
                </c:pt>
                <c:pt idx="34">
                  <c:v>6800</c:v>
                </c:pt>
                <c:pt idx="35">
                  <c:v>7000</c:v>
                </c:pt>
                <c:pt idx="36">
                  <c:v>7200</c:v>
                </c:pt>
                <c:pt idx="37">
                  <c:v>7400</c:v>
                </c:pt>
                <c:pt idx="38">
                  <c:v>7600</c:v>
                </c:pt>
                <c:pt idx="39">
                  <c:v>7800</c:v>
                </c:pt>
                <c:pt idx="40">
                  <c:v>8000</c:v>
                </c:pt>
                <c:pt idx="41">
                  <c:v>8200</c:v>
                </c:pt>
                <c:pt idx="42">
                  <c:v>8400</c:v>
                </c:pt>
                <c:pt idx="43">
                  <c:v>8600</c:v>
                </c:pt>
                <c:pt idx="44">
                  <c:v>8800</c:v>
                </c:pt>
                <c:pt idx="45">
                  <c:v>9000</c:v>
                </c:pt>
                <c:pt idx="46">
                  <c:v>9200</c:v>
                </c:pt>
                <c:pt idx="47">
                  <c:v>9400</c:v>
                </c:pt>
                <c:pt idx="48">
                  <c:v>9600</c:v>
                </c:pt>
                <c:pt idx="49">
                  <c:v>9800</c:v>
                </c:pt>
                <c:pt idx="50">
                  <c:v>10000</c:v>
                </c:pt>
                <c:pt idx="51">
                  <c:v>10200</c:v>
                </c:pt>
              </c:numCache>
            </c:numRef>
          </c:xVal>
          <c:yVal>
            <c:numRef>
              <c:f>TemporalMagTest!$G$20:$G$71</c:f>
              <c:numCache>
                <c:formatCode>General</c:formatCode>
                <c:ptCount val="52"/>
                <c:pt idx="0">
                  <c:v>40.707615434278296</c:v>
                </c:pt>
                <c:pt idx="1">
                  <c:v>43.933321743894851</c:v>
                </c:pt>
                <c:pt idx="2">
                  <c:v>47.368146923514438</c:v>
                </c:pt>
                <c:pt idx="3">
                  <c:v>51.009340362619078</c:v>
                </c:pt>
                <c:pt idx="4">
                  <c:v>54.849096379783553</c:v>
                </c:pt>
                <c:pt idx="5">
                  <c:v>58.87336957423561</c:v>
                </c:pt>
                <c:pt idx="6">
                  <c:v>63.060591637097545</c:v>
                </c:pt>
                <c:pt idx="7">
                  <c:v>67.380336489062003</c:v>
                </c:pt>
                <c:pt idx="8">
                  <c:v>71.79200596142401</c:v>
                </c:pt>
                <c:pt idx="9">
                  <c:v>76.243637994014108</c:v>
                </c:pt>
                <c:pt idx="10">
                  <c:v>80.670971658450256</c:v>
                </c:pt>
                <c:pt idx="11">
                  <c:v>84.996934836133292</c:v>
                </c:pt>
                <c:pt idx="12">
                  <c:v>89.131745829668532</c:v>
                </c:pt>
                <c:pt idx="13">
                  <c:v>92.973832404643659</c:v>
                </c:pt>
                <c:pt idx="14">
                  <c:v>96.411762130136594</c:v>
                </c:pt>
                <c:pt idx="15">
                  <c:v>99.327337480367532</c:v>
                </c:pt>
                <c:pt idx="16">
                  <c:v>101.59993070060095</c:v>
                </c:pt>
                <c:pt idx="17">
                  <c:v>103.11201402237778</c:v>
                </c:pt>
                <c:pt idx="18">
                  <c:v>103.75568493798779</c:v>
                </c:pt>
                <c:pt idx="19">
                  <c:v>103.43980833460988</c:v>
                </c:pt>
                <c:pt idx="20">
                  <c:v>102.09722250417506</c:v>
                </c:pt>
                <c:pt idx="21">
                  <c:v>99.691318198879088</c:v>
                </c:pt>
                <c:pt idx="22">
                  <c:v>96.221235793604606</c:v>
                </c:pt>
                <c:pt idx="23">
                  <c:v>91.724966207988174</c:v>
                </c:pt>
                <c:pt idx="24">
                  <c:v>86.279801592782064</c:v>
                </c:pt>
                <c:pt idx="25">
                  <c:v>79.999852923049829</c:v>
                </c:pt>
                <c:pt idx="26">
                  <c:v>73.030697831990835</c:v>
                </c:pt>
                <c:pt idx="27">
                  <c:v>65.541585745265337</c:v>
                </c:pt>
                <c:pt idx="28">
                  <c:v>57.715941738130361</c:v>
                </c:pt>
                <c:pt idx="29">
                  <c:v>49.741115854845752</c:v>
                </c:pt>
                <c:pt idx="30">
                  <c:v>41.798383950796932</c:v>
                </c:pt>
                <c:pt idx="31">
                  <c:v>34.054114413447515</c:v>
                </c:pt>
                <c:pt idx="32">
                  <c:v>26.652799153957282</c:v>
                </c:pt>
                <c:pt idx="33">
                  <c:v>19.712356630481249</c:v>
                </c:pt>
                <c:pt idx="34">
                  <c:v>13.321807565153151</c:v>
                </c:pt>
                <c:pt idx="35">
                  <c:v>7.54115276017599</c:v>
                </c:pt>
                <c:pt idx="36">
                  <c:v>2.4030829709231951</c:v>
                </c:pt>
                <c:pt idx="37">
                  <c:v>-2.0839614720664299</c:v>
                </c:pt>
                <c:pt idx="38">
                  <c:v>-5.9318922201368114</c:v>
                </c:pt>
                <c:pt idx="39">
                  <c:v>-9.1687083636005511</c:v>
                </c:pt>
                <c:pt idx="40">
                  <c:v>-11.834256596020616</c:v>
                </c:pt>
                <c:pt idx="41">
                  <c:v>-13.976304501474456</c:v>
                </c:pt>
                <c:pt idx="42">
                  <c:v>-15.647111664329106</c:v>
                </c:pt>
                <c:pt idx="43">
                  <c:v>-16.900591408091909</c:v>
                </c:pt>
                <c:pt idx="44">
                  <c:v>-17.790082964895976</c:v>
                </c:pt>
                <c:pt idx="45">
                  <c:v>-18.366701815805577</c:v>
                </c:pt>
                <c:pt idx="46">
                  <c:v>-18.678203420294647</c:v>
                </c:pt>
                <c:pt idx="47">
                  <c:v>-18.768279232615797</c:v>
                </c:pt>
                <c:pt idx="48">
                  <c:v>-18.676199735033155</c:v>
                </c:pt>
                <c:pt idx="49">
                  <c:v>-18.436723275392154</c:v>
                </c:pt>
                <c:pt idx="50">
                  <c:v>-18.080198436308784</c:v>
                </c:pt>
                <c:pt idx="51">
                  <c:v>-17.632798909143315</c:v>
                </c:pt>
              </c:numCache>
            </c:numRef>
          </c:yVal>
          <c:smooth val="1"/>
          <c:extLst>
            <c:ext xmlns:c16="http://schemas.microsoft.com/office/drawing/2014/chart" uri="{C3380CC4-5D6E-409C-BE32-E72D297353CC}">
              <c16:uniqueId val="{00000002-3013-4661-9BA0-07A529A5B740}"/>
            </c:ext>
          </c:extLst>
        </c:ser>
        <c:ser>
          <c:idx val="3"/>
          <c:order val="3"/>
          <c:tx>
            <c:strRef>
              <c:f>TemporalMagTest!$H$19</c:f>
              <c:strCache>
                <c:ptCount val="1"/>
                <c:pt idx="0">
                  <c:v>Total 1</c:v>
                </c:pt>
              </c:strCache>
            </c:strRef>
          </c:tx>
          <c:spPr>
            <a:ln w="19050" cap="rnd">
              <a:solidFill>
                <a:schemeClr val="accent4"/>
              </a:solidFill>
              <a:round/>
            </a:ln>
            <a:effectLst/>
          </c:spPr>
          <c:marker>
            <c:symbol val="none"/>
          </c:marker>
          <c:xVal>
            <c:numRef>
              <c:f>TemporalMagTest!$D$20:$D$71</c:f>
              <c:numCache>
                <c:formatCode>General</c:formatCode>
                <c:ptCount val="52"/>
                <c:pt idx="0">
                  <c:v>0</c:v>
                </c:pt>
                <c:pt idx="1">
                  <c:v>200</c:v>
                </c:pt>
                <c:pt idx="2">
                  <c:v>400</c:v>
                </c:pt>
                <c:pt idx="3">
                  <c:v>600</c:v>
                </c:pt>
                <c:pt idx="4">
                  <c:v>800</c:v>
                </c:pt>
                <c:pt idx="5">
                  <c:v>1000</c:v>
                </c:pt>
                <c:pt idx="6">
                  <c:v>1200</c:v>
                </c:pt>
                <c:pt idx="7">
                  <c:v>1400</c:v>
                </c:pt>
                <c:pt idx="8">
                  <c:v>1600</c:v>
                </c:pt>
                <c:pt idx="9">
                  <c:v>1800</c:v>
                </c:pt>
                <c:pt idx="10">
                  <c:v>2000</c:v>
                </c:pt>
                <c:pt idx="11">
                  <c:v>2200</c:v>
                </c:pt>
                <c:pt idx="12">
                  <c:v>2400</c:v>
                </c:pt>
                <c:pt idx="13">
                  <c:v>2600</c:v>
                </c:pt>
                <c:pt idx="14">
                  <c:v>2800</c:v>
                </c:pt>
                <c:pt idx="15">
                  <c:v>3000</c:v>
                </c:pt>
                <c:pt idx="16">
                  <c:v>3200</c:v>
                </c:pt>
                <c:pt idx="17">
                  <c:v>3400</c:v>
                </c:pt>
                <c:pt idx="18">
                  <c:v>3600</c:v>
                </c:pt>
                <c:pt idx="19">
                  <c:v>3800</c:v>
                </c:pt>
                <c:pt idx="20">
                  <c:v>4000</c:v>
                </c:pt>
                <c:pt idx="21">
                  <c:v>4200</c:v>
                </c:pt>
                <c:pt idx="22">
                  <c:v>4400</c:v>
                </c:pt>
                <c:pt idx="23">
                  <c:v>4600</c:v>
                </c:pt>
                <c:pt idx="24">
                  <c:v>4800</c:v>
                </c:pt>
                <c:pt idx="25">
                  <c:v>5000</c:v>
                </c:pt>
                <c:pt idx="26">
                  <c:v>5200</c:v>
                </c:pt>
                <c:pt idx="27">
                  <c:v>5400</c:v>
                </c:pt>
                <c:pt idx="28">
                  <c:v>5600</c:v>
                </c:pt>
                <c:pt idx="29">
                  <c:v>5800</c:v>
                </c:pt>
                <c:pt idx="30">
                  <c:v>6000</c:v>
                </c:pt>
                <c:pt idx="31">
                  <c:v>6200</c:v>
                </c:pt>
                <c:pt idx="32">
                  <c:v>6400</c:v>
                </c:pt>
                <c:pt idx="33">
                  <c:v>6600</c:v>
                </c:pt>
                <c:pt idx="34">
                  <c:v>6800</c:v>
                </c:pt>
                <c:pt idx="35">
                  <c:v>7000</c:v>
                </c:pt>
                <c:pt idx="36">
                  <c:v>7200</c:v>
                </c:pt>
                <c:pt idx="37">
                  <c:v>7400</c:v>
                </c:pt>
                <c:pt idx="38">
                  <c:v>7600</c:v>
                </c:pt>
                <c:pt idx="39">
                  <c:v>7800</c:v>
                </c:pt>
                <c:pt idx="40">
                  <c:v>8000</c:v>
                </c:pt>
                <c:pt idx="41">
                  <c:v>8200</c:v>
                </c:pt>
                <c:pt idx="42">
                  <c:v>8400</c:v>
                </c:pt>
                <c:pt idx="43">
                  <c:v>8600</c:v>
                </c:pt>
                <c:pt idx="44">
                  <c:v>8800</c:v>
                </c:pt>
                <c:pt idx="45">
                  <c:v>9000</c:v>
                </c:pt>
                <c:pt idx="46">
                  <c:v>9200</c:v>
                </c:pt>
                <c:pt idx="47">
                  <c:v>9400</c:v>
                </c:pt>
                <c:pt idx="48">
                  <c:v>9600</c:v>
                </c:pt>
                <c:pt idx="49">
                  <c:v>9800</c:v>
                </c:pt>
                <c:pt idx="50">
                  <c:v>10000</c:v>
                </c:pt>
                <c:pt idx="51">
                  <c:v>10200</c:v>
                </c:pt>
              </c:numCache>
            </c:numRef>
          </c:xVal>
          <c:yVal>
            <c:numRef>
              <c:f>TemporalMagTest!$H$20:$H$71</c:f>
              <c:numCache>
                <c:formatCode>General</c:formatCode>
                <c:ptCount val="52"/>
                <c:pt idx="0">
                  <c:v>83.336494625003084</c:v>
                </c:pt>
                <c:pt idx="1">
                  <c:v>89.940149829695727</c:v>
                </c:pt>
                <c:pt idx="2">
                  <c:v>96.971912487995695</c:v>
                </c:pt>
                <c:pt idx="3">
                  <c:v>104.42615155921922</c:v>
                </c:pt>
                <c:pt idx="4">
                  <c:v>112.28688727837162</c:v>
                </c:pt>
                <c:pt idx="5">
                  <c:v>120.5253659478099</c:v>
                </c:pt>
                <c:pt idx="6">
                  <c:v>129.09743299749397</c:v>
                </c:pt>
                <c:pt idx="7">
                  <c:v>137.94080025928611</c:v>
                </c:pt>
                <c:pt idx="8">
                  <c:v>146.9723552975407</c:v>
                </c:pt>
                <c:pt idx="9">
                  <c:v>156.0857215558857</c:v>
                </c:pt>
                <c:pt idx="10">
                  <c:v>165.14934427594051</c:v>
                </c:pt>
                <c:pt idx="11">
                  <c:v>174.00544167341596</c:v>
                </c:pt>
                <c:pt idx="12">
                  <c:v>182.47021295667798</c:v>
                </c:pt>
                <c:pt idx="13">
                  <c:v>190.33571978601182</c:v>
                </c:pt>
                <c:pt idx="14">
                  <c:v>197.3738380602752</c:v>
                </c:pt>
                <c:pt idx="15">
                  <c:v>203.34259419868349</c:v>
                </c:pt>
                <c:pt idx="16">
                  <c:v>207.99503946383459</c:v>
                </c:pt>
                <c:pt idx="17">
                  <c:v>211.09057139989838</c:v>
                </c:pt>
                <c:pt idx="18">
                  <c:v>212.4082923527655</c:v>
                </c:pt>
                <c:pt idx="19">
                  <c:v>211.76163082325223</c:v>
                </c:pt>
                <c:pt idx="20">
                  <c:v>209.01309358647219</c:v>
                </c:pt>
                <c:pt idx="21">
                  <c:v>204.0877343123513</c:v>
                </c:pt>
                <c:pt idx="22">
                  <c:v>196.98379317921473</c:v>
                </c:pt>
                <c:pt idx="23">
                  <c:v>187.77904507110605</c:v>
                </c:pt>
                <c:pt idx="24">
                  <c:v>176.6317222214048</c:v>
                </c:pt>
                <c:pt idx="25">
                  <c:v>163.77543223789121</c:v>
                </c:pt>
                <c:pt idx="26">
                  <c:v>149.5082011659922</c:v>
                </c:pt>
                <c:pt idx="27">
                  <c:v>134.17651586575471</c:v>
                </c:pt>
                <c:pt idx="28">
                  <c:v>118.15588353982803</c:v>
                </c:pt>
                <c:pt idx="29">
                  <c:v>101.82984657432073</c:v>
                </c:pt>
                <c:pt idx="30">
                  <c:v>85.569512296124969</c:v>
                </c:pt>
                <c:pt idx="31">
                  <c:v>69.715469513495037</c:v>
                </c:pt>
                <c:pt idx="32">
                  <c:v>54.563521585317503</c:v>
                </c:pt>
                <c:pt idx="33">
                  <c:v>40.355070786065781</c:v>
                </c:pt>
                <c:pt idx="34">
                  <c:v>27.272360041356315</c:v>
                </c:pt>
                <c:pt idx="35">
                  <c:v>15.438222793456418</c:v>
                </c:pt>
                <c:pt idx="36">
                  <c:v>4.9195834477973959</c:v>
                </c:pt>
                <c:pt idx="37">
                  <c:v>-4.2662789790761551</c:v>
                </c:pt>
                <c:pt idx="38">
                  <c:v>-12.143749980090014</c:v>
                </c:pt>
                <c:pt idx="39">
                  <c:v>-18.770149199601839</c:v>
                </c:pt>
                <c:pt idx="40">
                  <c:v>-24.227050655851418</c:v>
                </c:pt>
                <c:pt idx="41">
                  <c:v>-28.612243987736832</c:v>
                </c:pt>
                <c:pt idx="42">
                  <c:v>-32.032714842175665</c:v>
                </c:pt>
                <c:pt idx="43">
                  <c:v>-34.598834395341058</c:v>
                </c:pt>
                <c:pt idx="44">
                  <c:v>-36.419798545458491</c:v>
                </c:pt>
                <c:pt idx="45">
                  <c:v>-37.600250734977791</c:v>
                </c:pt>
                <c:pt idx="46">
                  <c:v>-38.237955781349136</c:v>
                </c:pt>
                <c:pt idx="47">
                  <c:v>-38.422358684080287</c:v>
                </c:pt>
                <c:pt idx="48">
                  <c:v>-38.233853843560766</c:v>
                </c:pt>
                <c:pt idx="49">
                  <c:v>-37.743598433638567</c:v>
                </c:pt>
                <c:pt idx="50">
                  <c:v>-37.013721971483221</c:v>
                </c:pt>
                <c:pt idx="51">
                  <c:v>-36.097807150801827</c:v>
                </c:pt>
              </c:numCache>
            </c:numRef>
          </c:yVal>
          <c:smooth val="1"/>
          <c:extLst>
            <c:ext xmlns:c16="http://schemas.microsoft.com/office/drawing/2014/chart" uri="{C3380CC4-5D6E-409C-BE32-E72D297353CC}">
              <c16:uniqueId val="{00000003-3013-4661-9BA0-07A529A5B740}"/>
            </c:ext>
          </c:extLst>
        </c:ser>
        <c:ser>
          <c:idx val="4"/>
          <c:order val="4"/>
          <c:tx>
            <c:strRef>
              <c:f>TemporalMagTest!$I$19</c:f>
              <c:strCache>
                <c:ptCount val="1"/>
                <c:pt idx="0">
                  <c:v>Total 2</c:v>
                </c:pt>
              </c:strCache>
            </c:strRef>
          </c:tx>
          <c:spPr>
            <a:ln w="19050" cap="rnd">
              <a:solidFill>
                <a:schemeClr val="accent5"/>
              </a:solidFill>
              <a:round/>
            </a:ln>
            <a:effectLst/>
          </c:spPr>
          <c:marker>
            <c:symbol val="none"/>
          </c:marker>
          <c:xVal>
            <c:numRef>
              <c:f>TemporalMagTest!$D$20:$D$71</c:f>
              <c:numCache>
                <c:formatCode>General</c:formatCode>
                <c:ptCount val="52"/>
                <c:pt idx="0">
                  <c:v>0</c:v>
                </c:pt>
                <c:pt idx="1">
                  <c:v>200</c:v>
                </c:pt>
                <c:pt idx="2">
                  <c:v>400</c:v>
                </c:pt>
                <c:pt idx="3">
                  <c:v>600</c:v>
                </c:pt>
                <c:pt idx="4">
                  <c:v>800</c:v>
                </c:pt>
                <c:pt idx="5">
                  <c:v>1000</c:v>
                </c:pt>
                <c:pt idx="6">
                  <c:v>1200</c:v>
                </c:pt>
                <c:pt idx="7">
                  <c:v>1400</c:v>
                </c:pt>
                <c:pt idx="8">
                  <c:v>1600</c:v>
                </c:pt>
                <c:pt idx="9">
                  <c:v>1800</c:v>
                </c:pt>
                <c:pt idx="10">
                  <c:v>2000</c:v>
                </c:pt>
                <c:pt idx="11">
                  <c:v>2200</c:v>
                </c:pt>
                <c:pt idx="12">
                  <c:v>2400</c:v>
                </c:pt>
                <c:pt idx="13">
                  <c:v>2600</c:v>
                </c:pt>
                <c:pt idx="14">
                  <c:v>2800</c:v>
                </c:pt>
                <c:pt idx="15">
                  <c:v>3000</c:v>
                </c:pt>
                <c:pt idx="16">
                  <c:v>3200</c:v>
                </c:pt>
                <c:pt idx="17">
                  <c:v>3400</c:v>
                </c:pt>
                <c:pt idx="18">
                  <c:v>3600</c:v>
                </c:pt>
                <c:pt idx="19">
                  <c:v>3800</c:v>
                </c:pt>
                <c:pt idx="20">
                  <c:v>4000</c:v>
                </c:pt>
                <c:pt idx="21">
                  <c:v>4200</c:v>
                </c:pt>
                <c:pt idx="22">
                  <c:v>4400</c:v>
                </c:pt>
                <c:pt idx="23">
                  <c:v>4600</c:v>
                </c:pt>
                <c:pt idx="24">
                  <c:v>4800</c:v>
                </c:pt>
                <c:pt idx="25">
                  <c:v>5000</c:v>
                </c:pt>
                <c:pt idx="26">
                  <c:v>5200</c:v>
                </c:pt>
                <c:pt idx="27">
                  <c:v>5400</c:v>
                </c:pt>
                <c:pt idx="28">
                  <c:v>5600</c:v>
                </c:pt>
                <c:pt idx="29">
                  <c:v>5800</c:v>
                </c:pt>
                <c:pt idx="30">
                  <c:v>6000</c:v>
                </c:pt>
                <c:pt idx="31">
                  <c:v>6200</c:v>
                </c:pt>
                <c:pt idx="32">
                  <c:v>6400</c:v>
                </c:pt>
                <c:pt idx="33">
                  <c:v>6600</c:v>
                </c:pt>
                <c:pt idx="34">
                  <c:v>6800</c:v>
                </c:pt>
                <c:pt idx="35">
                  <c:v>7000</c:v>
                </c:pt>
                <c:pt idx="36">
                  <c:v>7200</c:v>
                </c:pt>
                <c:pt idx="37">
                  <c:v>7400</c:v>
                </c:pt>
                <c:pt idx="38">
                  <c:v>7600</c:v>
                </c:pt>
                <c:pt idx="39">
                  <c:v>7800</c:v>
                </c:pt>
                <c:pt idx="40">
                  <c:v>8000</c:v>
                </c:pt>
                <c:pt idx="41">
                  <c:v>8200</c:v>
                </c:pt>
                <c:pt idx="42">
                  <c:v>8400</c:v>
                </c:pt>
                <c:pt idx="43">
                  <c:v>8600</c:v>
                </c:pt>
                <c:pt idx="44">
                  <c:v>8800</c:v>
                </c:pt>
                <c:pt idx="45">
                  <c:v>9000</c:v>
                </c:pt>
                <c:pt idx="46">
                  <c:v>9200</c:v>
                </c:pt>
                <c:pt idx="47">
                  <c:v>9400</c:v>
                </c:pt>
                <c:pt idx="48">
                  <c:v>9600</c:v>
                </c:pt>
                <c:pt idx="49">
                  <c:v>9800</c:v>
                </c:pt>
                <c:pt idx="50">
                  <c:v>10000</c:v>
                </c:pt>
                <c:pt idx="51">
                  <c:v>10200</c:v>
                </c:pt>
              </c:numCache>
            </c:numRef>
          </c:xVal>
          <c:yVal>
            <c:numRef>
              <c:f>TemporalMagTest!$I$20:$I$71</c:f>
              <c:numCache>
                <c:formatCode>General</c:formatCode>
                <c:ptCount val="52"/>
                <c:pt idx="0">
                  <c:v>67.1131530059764</c:v>
                </c:pt>
                <c:pt idx="1">
                  <c:v>73.469588499191843</c:v>
                </c:pt>
                <c:pt idx="2">
                  <c:v>80.352435830329142</c:v>
                </c:pt>
                <c:pt idx="3">
                  <c:v>87.778706943572189</c:v>
                </c:pt>
                <c:pt idx="4">
                  <c:v>95.757885228962166</c:v>
                </c:pt>
                <c:pt idx="5">
                  <c:v>104.28943686905133</c:v>
                </c:pt>
                <c:pt idx="6">
                  <c:v>113.35995940692968</c:v>
                </c:pt>
                <c:pt idx="7">
                  <c:v>122.94001459657142</c:v>
                </c:pt>
                <c:pt idx="8">
                  <c:v>132.98074137023008</c:v>
                </c:pt>
                <c:pt idx="9">
                  <c:v>143.4104069957406</c:v>
                </c:pt>
                <c:pt idx="10">
                  <c:v>154.13112874556089</c:v>
                </c:pt>
                <c:pt idx="11">
                  <c:v>165.01608019961185</c:v>
                </c:pt>
                <c:pt idx="12">
                  <c:v>175.90757716199832</c:v>
                </c:pt>
                <c:pt idx="13">
                  <c:v>186.61650483905237</c:v>
                </c:pt>
                <c:pt idx="14">
                  <c:v>196.92358243966251</c:v>
                </c:pt>
                <c:pt idx="15">
                  <c:v>206.58294239488663</c:v>
                </c:pt>
                <c:pt idx="16">
                  <c:v>215.32840744202804</c:v>
                </c:pt>
                <c:pt idx="17">
                  <c:v>222.88266337972368</c:v>
                </c:pt>
                <c:pt idx="18">
                  <c:v>228.96924368723623</c:v>
                </c:pt>
                <c:pt idx="19">
                  <c:v>233.32687859994897</c:v>
                </c:pt>
                <c:pt idx="20">
                  <c:v>235.72535373103398</c:v>
                </c:pt>
                <c:pt idx="21">
                  <c:v>235.98163403562904</c:v>
                </c:pt>
                <c:pt idx="22">
                  <c:v>233.9747167174549</c:v>
                </c:pt>
                <c:pt idx="23">
                  <c:v>229.657561940265</c:v>
                </c:pt>
                <c:pt idx="24">
                  <c:v>223.06457366886139</c:v>
                </c:pt>
                <c:pt idx="25">
                  <c:v>214.31348440942349</c:v>
                </c:pt>
                <c:pt idx="26">
                  <c:v>203.60110182883273</c:v>
                </c:pt>
                <c:pt idx="27">
                  <c:v>191.19311200357521</c:v>
                </c:pt>
                <c:pt idx="28">
                  <c:v>177.40887497662536</c:v>
                </c:pt>
                <c:pt idx="29">
                  <c:v>162.60275692215046</c:v>
                </c:pt>
                <c:pt idx="30">
                  <c:v>147.1439094794402</c:v>
                </c:pt>
                <c:pt idx="31">
                  <c:v>131.39647454258494</c:v>
                </c:pt>
                <c:pt idx="32">
                  <c:v>115.70197117303837</c:v>
                </c:pt>
                <c:pt idx="33">
                  <c:v>100.36517748615131</c:v>
                </c:pt>
                <c:pt idx="34">
                  <c:v>85.644257120696324</c:v>
                </c:pt>
                <c:pt idx="35">
                  <c:v>71.745307045397197</c:v>
                </c:pt>
                <c:pt idx="36">
                  <c:v>58.821012441798104</c:v>
                </c:pt>
                <c:pt idx="37">
                  <c:v>46.972742687392291</c:v>
                </c:pt>
                <c:pt idx="38">
                  <c:v>36.255229682566529</c:v>
                </c:pt>
                <c:pt idx="39">
                  <c:v>26.68292364753782</c:v>
                </c:pt>
                <c:pt idx="40">
                  <c:v>18.237189223813662</c:v>
                </c:pt>
                <c:pt idx="41">
                  <c:v>10.873645123096066</c:v>
                </c:pt>
                <c:pt idx="42">
                  <c:v>4.5291242380411454</c:v>
                </c:pt>
                <c:pt idx="43">
                  <c:v>-0.87209348218492977</c:v>
                </c:pt>
                <c:pt idx="44">
                  <c:v>-5.4129671830304531</c:v>
                </c:pt>
                <c:pt idx="45">
                  <c:v>-9.179366875307764</c:v>
                </c:pt>
                <c:pt idx="46">
                  <c:v>-12.25670617059243</c:v>
                </c:pt>
                <c:pt idx="47">
                  <c:v>-14.727451856031012</c:v>
                </c:pt>
                <c:pt idx="48">
                  <c:v>-16.669393313000434</c:v>
                </c:pt>
                <c:pt idx="49">
                  <c:v>-18.154542220252132</c:v>
                </c:pt>
                <c:pt idx="50">
                  <c:v>-19.248534581764698</c:v>
                </c:pt>
                <c:pt idx="51">
                  <c:v>-20.010417596903878</c:v>
                </c:pt>
              </c:numCache>
            </c:numRef>
          </c:yVal>
          <c:smooth val="1"/>
          <c:extLst>
            <c:ext xmlns:c16="http://schemas.microsoft.com/office/drawing/2014/chart" uri="{C3380CC4-5D6E-409C-BE32-E72D297353CC}">
              <c16:uniqueId val="{00000004-3013-4661-9BA0-07A529A5B740}"/>
            </c:ext>
          </c:extLst>
        </c:ser>
        <c:ser>
          <c:idx val="7"/>
          <c:order val="5"/>
          <c:tx>
            <c:strRef>
              <c:f>TemporalMagTest!$L$19</c:f>
              <c:strCache>
                <c:ptCount val="1"/>
                <c:pt idx="0">
                  <c:v>Diff (nT)</c:v>
                </c:pt>
              </c:strCache>
            </c:strRef>
          </c:tx>
          <c:spPr>
            <a:ln w="19050" cap="rnd">
              <a:solidFill>
                <a:schemeClr val="accent2">
                  <a:lumMod val="60000"/>
                </a:schemeClr>
              </a:solidFill>
              <a:round/>
            </a:ln>
            <a:effectLst/>
          </c:spPr>
          <c:marker>
            <c:symbol val="none"/>
          </c:marker>
          <c:xVal>
            <c:numRef>
              <c:f>TemporalMagTest!$D$20:$D$71</c:f>
              <c:numCache>
                <c:formatCode>General</c:formatCode>
                <c:ptCount val="52"/>
                <c:pt idx="0">
                  <c:v>0</c:v>
                </c:pt>
                <c:pt idx="1">
                  <c:v>200</c:v>
                </c:pt>
                <c:pt idx="2">
                  <c:v>400</c:v>
                </c:pt>
                <c:pt idx="3">
                  <c:v>600</c:v>
                </c:pt>
                <c:pt idx="4">
                  <c:v>800</c:v>
                </c:pt>
                <c:pt idx="5">
                  <c:v>1000</c:v>
                </c:pt>
                <c:pt idx="6">
                  <c:v>1200</c:v>
                </c:pt>
                <c:pt idx="7">
                  <c:v>1400</c:v>
                </c:pt>
                <c:pt idx="8">
                  <c:v>1600</c:v>
                </c:pt>
                <c:pt idx="9">
                  <c:v>1800</c:v>
                </c:pt>
                <c:pt idx="10">
                  <c:v>2000</c:v>
                </c:pt>
                <c:pt idx="11">
                  <c:v>2200</c:v>
                </c:pt>
                <c:pt idx="12">
                  <c:v>2400</c:v>
                </c:pt>
                <c:pt idx="13">
                  <c:v>2600</c:v>
                </c:pt>
                <c:pt idx="14">
                  <c:v>2800</c:v>
                </c:pt>
                <c:pt idx="15">
                  <c:v>3000</c:v>
                </c:pt>
                <c:pt idx="16">
                  <c:v>3200</c:v>
                </c:pt>
                <c:pt idx="17">
                  <c:v>3400</c:v>
                </c:pt>
                <c:pt idx="18">
                  <c:v>3600</c:v>
                </c:pt>
                <c:pt idx="19">
                  <c:v>3800</c:v>
                </c:pt>
                <c:pt idx="20">
                  <c:v>4000</c:v>
                </c:pt>
                <c:pt idx="21">
                  <c:v>4200</c:v>
                </c:pt>
                <c:pt idx="22">
                  <c:v>4400</c:v>
                </c:pt>
                <c:pt idx="23">
                  <c:v>4600</c:v>
                </c:pt>
                <c:pt idx="24">
                  <c:v>4800</c:v>
                </c:pt>
                <c:pt idx="25">
                  <c:v>5000</c:v>
                </c:pt>
                <c:pt idx="26">
                  <c:v>5200</c:v>
                </c:pt>
                <c:pt idx="27">
                  <c:v>5400</c:v>
                </c:pt>
                <c:pt idx="28">
                  <c:v>5600</c:v>
                </c:pt>
                <c:pt idx="29">
                  <c:v>5800</c:v>
                </c:pt>
                <c:pt idx="30">
                  <c:v>6000</c:v>
                </c:pt>
                <c:pt idx="31">
                  <c:v>6200</c:v>
                </c:pt>
                <c:pt idx="32">
                  <c:v>6400</c:v>
                </c:pt>
                <c:pt idx="33">
                  <c:v>6600</c:v>
                </c:pt>
                <c:pt idx="34">
                  <c:v>6800</c:v>
                </c:pt>
                <c:pt idx="35">
                  <c:v>7000</c:v>
                </c:pt>
                <c:pt idx="36">
                  <c:v>7200</c:v>
                </c:pt>
                <c:pt idx="37">
                  <c:v>7400</c:v>
                </c:pt>
                <c:pt idx="38">
                  <c:v>7600</c:v>
                </c:pt>
                <c:pt idx="39">
                  <c:v>7800</c:v>
                </c:pt>
                <c:pt idx="40">
                  <c:v>8000</c:v>
                </c:pt>
                <c:pt idx="41">
                  <c:v>8200</c:v>
                </c:pt>
                <c:pt idx="42">
                  <c:v>8400</c:v>
                </c:pt>
                <c:pt idx="43">
                  <c:v>8600</c:v>
                </c:pt>
                <c:pt idx="44">
                  <c:v>8800</c:v>
                </c:pt>
                <c:pt idx="45">
                  <c:v>9000</c:v>
                </c:pt>
                <c:pt idx="46">
                  <c:v>9200</c:v>
                </c:pt>
                <c:pt idx="47">
                  <c:v>9400</c:v>
                </c:pt>
                <c:pt idx="48">
                  <c:v>9600</c:v>
                </c:pt>
                <c:pt idx="49">
                  <c:v>9800</c:v>
                </c:pt>
                <c:pt idx="50">
                  <c:v>10000</c:v>
                </c:pt>
                <c:pt idx="51">
                  <c:v>10200</c:v>
                </c:pt>
              </c:numCache>
            </c:numRef>
          </c:xVal>
          <c:yVal>
            <c:numRef>
              <c:f>TemporalMagTest!$L$20:$L$71</c:f>
              <c:numCache>
                <c:formatCode>General</c:formatCode>
                <c:ptCount val="52"/>
                <c:pt idx="0">
                  <c:v>16.223341619026684</c:v>
                </c:pt>
                <c:pt idx="1">
                  <c:v>16.470561330503884</c:v>
                </c:pt>
                <c:pt idx="2">
                  <c:v>16.619476657666553</c:v>
                </c:pt>
                <c:pt idx="3">
                  <c:v>16.647444615647032</c:v>
                </c:pt>
                <c:pt idx="4">
                  <c:v>16.529002049409456</c:v>
                </c:pt>
                <c:pt idx="5">
                  <c:v>16.235929078758573</c:v>
                </c:pt>
                <c:pt idx="6">
                  <c:v>15.737473590564292</c:v>
                </c:pt>
                <c:pt idx="7">
                  <c:v>15.000785662714691</c:v>
                </c:pt>
                <c:pt idx="8">
                  <c:v>13.991613927310624</c:v>
                </c:pt>
                <c:pt idx="9">
                  <c:v>12.675314560145097</c:v>
                </c:pt>
                <c:pt idx="10">
                  <c:v>11.018215530379621</c:v>
                </c:pt>
                <c:pt idx="11">
                  <c:v>8.9893614738041094</c:v>
                </c:pt>
                <c:pt idx="12">
                  <c:v>6.5626357946796645</c:v>
                </c:pt>
                <c:pt idx="13">
                  <c:v>3.719214946959454</c:v>
                </c:pt>
                <c:pt idx="14">
                  <c:v>0.45025562061269397</c:v>
                </c:pt>
                <c:pt idx="15">
                  <c:v>-3.2403481962031435</c:v>
                </c:pt>
                <c:pt idx="16">
                  <c:v>-7.3333679781934507</c:v>
                </c:pt>
                <c:pt idx="17">
                  <c:v>-11.792091979825301</c:v>
                </c:pt>
                <c:pt idx="18">
                  <c:v>-16.56095133447073</c:v>
                </c:pt>
                <c:pt idx="19">
                  <c:v>-21.565247776696737</c:v>
                </c:pt>
                <c:pt idx="20">
                  <c:v>-26.712260144561782</c:v>
                </c:pt>
                <c:pt idx="21">
                  <c:v>-31.893899723277741</c:v>
                </c:pt>
                <c:pt idx="22">
                  <c:v>-36.990923538240168</c:v>
                </c:pt>
                <c:pt idx="23">
                  <c:v>-41.878516869158943</c:v>
                </c:pt>
                <c:pt idx="24">
                  <c:v>-46.432851447456585</c:v>
                </c:pt>
                <c:pt idx="25">
                  <c:v>-50.538052171532286</c:v>
                </c:pt>
                <c:pt idx="26">
                  <c:v>-54.09290066284052</c:v>
                </c:pt>
                <c:pt idx="27">
                  <c:v>-57.0165961378205</c:v>
                </c:pt>
                <c:pt idx="28">
                  <c:v>-59.25299143679733</c:v>
                </c:pt>
                <c:pt idx="29">
                  <c:v>-60.772910347829736</c:v>
                </c:pt>
                <c:pt idx="30">
                  <c:v>-61.574397183315227</c:v>
                </c:pt>
                <c:pt idx="31">
                  <c:v>-61.681005029089903</c:v>
                </c:pt>
                <c:pt idx="32">
                  <c:v>-61.138449587720871</c:v>
                </c:pt>
                <c:pt idx="33">
                  <c:v>-60.010106700085529</c:v>
                </c:pt>
                <c:pt idx="34">
                  <c:v>-58.371897079340009</c:v>
                </c:pt>
                <c:pt idx="35">
                  <c:v>-56.307084251940779</c:v>
                </c:pt>
                <c:pt idx="36">
                  <c:v>-53.90142899400071</c:v>
                </c:pt>
                <c:pt idx="37">
                  <c:v>-51.239021666468446</c:v>
                </c:pt>
                <c:pt idx="38">
                  <c:v>-48.398979662656544</c:v>
                </c:pt>
                <c:pt idx="39">
                  <c:v>-45.453072847139659</c:v>
                </c:pt>
                <c:pt idx="40">
                  <c:v>-42.46423987966508</c:v>
                </c:pt>
                <c:pt idx="41">
                  <c:v>-39.4858891108329</c:v>
                </c:pt>
                <c:pt idx="42">
                  <c:v>-36.561839080216814</c:v>
                </c:pt>
                <c:pt idx="43">
                  <c:v>-33.726740913156128</c:v>
                </c:pt>
                <c:pt idx="44">
                  <c:v>-31.006831362428038</c:v>
                </c:pt>
                <c:pt idx="45">
                  <c:v>-28.420883859670028</c:v>
                </c:pt>
                <c:pt idx="46">
                  <c:v>-25.981249610756706</c:v>
                </c:pt>
                <c:pt idx="47">
                  <c:v>-23.694906828049277</c:v>
                </c:pt>
                <c:pt idx="48">
                  <c:v>-21.564460530560332</c:v>
                </c:pt>
                <c:pt idx="49">
                  <c:v>-19.589056213386435</c:v>
                </c:pt>
                <c:pt idx="50">
                  <c:v>-17.765187389718523</c:v>
                </c:pt>
                <c:pt idx="51">
                  <c:v>-16.08738955389795</c:v>
                </c:pt>
              </c:numCache>
            </c:numRef>
          </c:yVal>
          <c:smooth val="1"/>
          <c:extLst>
            <c:ext xmlns:c16="http://schemas.microsoft.com/office/drawing/2014/chart" uri="{C3380CC4-5D6E-409C-BE32-E72D297353CC}">
              <c16:uniqueId val="{00000005-3013-4661-9BA0-07A529A5B740}"/>
            </c:ext>
          </c:extLst>
        </c:ser>
        <c:dLbls>
          <c:showLegendKey val="0"/>
          <c:showVal val="0"/>
          <c:showCatName val="0"/>
          <c:showSerName val="0"/>
          <c:showPercent val="0"/>
          <c:showBubbleSize val="0"/>
        </c:dLbls>
        <c:axId val="599468000"/>
        <c:axId val="599468560"/>
      </c:scatterChart>
      <c:valAx>
        <c:axId val="599468000"/>
        <c:scaling>
          <c:orientation val="minMax"/>
          <c:max val="100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Distance (m)</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99468560"/>
        <c:crossesAt val="-100"/>
        <c:crossBetween val="midCat"/>
      </c:valAx>
      <c:valAx>
        <c:axId val="5994685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Magnetic</a:t>
                </a:r>
                <a:r>
                  <a:rPr lang="en-US" baseline="0"/>
                  <a:t> Anomaly (nT)</a:t>
                </a:r>
                <a:endParaRPr lang="en-US"/>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99468000"/>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Along profile nav error</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686261458094532"/>
          <c:y val="0.20166471656278245"/>
          <c:w val="0.76516390151828118"/>
          <c:h val="0.53147801605721101"/>
        </c:manualLayout>
      </c:layout>
      <c:scatterChart>
        <c:scatterStyle val="smoothMarker"/>
        <c:varyColors val="0"/>
        <c:ser>
          <c:idx val="0"/>
          <c:order val="0"/>
          <c:tx>
            <c:strRef>
              <c:f>TemporalMagTest!$Q$19</c:f>
              <c:strCache>
                <c:ptCount val="1"/>
                <c:pt idx="0">
                  <c:v>Xoffset1</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TemporalMagTest!$P$20:$P$71</c:f>
              <c:numCache>
                <c:formatCode>General</c:formatCode>
                <c:ptCount val="52"/>
                <c:pt idx="0">
                  <c:v>0</c:v>
                </c:pt>
                <c:pt idx="1">
                  <c:v>200</c:v>
                </c:pt>
                <c:pt idx="2">
                  <c:v>400</c:v>
                </c:pt>
                <c:pt idx="3">
                  <c:v>600</c:v>
                </c:pt>
                <c:pt idx="4">
                  <c:v>800</c:v>
                </c:pt>
                <c:pt idx="5">
                  <c:v>1000</c:v>
                </c:pt>
                <c:pt idx="6">
                  <c:v>1200</c:v>
                </c:pt>
                <c:pt idx="7">
                  <c:v>1400</c:v>
                </c:pt>
                <c:pt idx="8">
                  <c:v>1600</c:v>
                </c:pt>
                <c:pt idx="9">
                  <c:v>1800</c:v>
                </c:pt>
                <c:pt idx="10">
                  <c:v>2000</c:v>
                </c:pt>
                <c:pt idx="11">
                  <c:v>2200</c:v>
                </c:pt>
                <c:pt idx="12">
                  <c:v>2400</c:v>
                </c:pt>
                <c:pt idx="13">
                  <c:v>2600</c:v>
                </c:pt>
                <c:pt idx="14">
                  <c:v>2800</c:v>
                </c:pt>
                <c:pt idx="15">
                  <c:v>3000</c:v>
                </c:pt>
                <c:pt idx="16">
                  <c:v>3200</c:v>
                </c:pt>
                <c:pt idx="17">
                  <c:v>3400</c:v>
                </c:pt>
                <c:pt idx="18">
                  <c:v>3600</c:v>
                </c:pt>
                <c:pt idx="19">
                  <c:v>3800</c:v>
                </c:pt>
                <c:pt idx="20">
                  <c:v>4000</c:v>
                </c:pt>
                <c:pt idx="21">
                  <c:v>4200</c:v>
                </c:pt>
                <c:pt idx="22">
                  <c:v>4400</c:v>
                </c:pt>
                <c:pt idx="23">
                  <c:v>4600</c:v>
                </c:pt>
                <c:pt idx="24">
                  <c:v>4800</c:v>
                </c:pt>
                <c:pt idx="25">
                  <c:v>5000</c:v>
                </c:pt>
                <c:pt idx="26">
                  <c:v>5200</c:v>
                </c:pt>
                <c:pt idx="27">
                  <c:v>5400</c:v>
                </c:pt>
                <c:pt idx="28">
                  <c:v>5600</c:v>
                </c:pt>
                <c:pt idx="29">
                  <c:v>5800</c:v>
                </c:pt>
                <c:pt idx="30">
                  <c:v>6000</c:v>
                </c:pt>
                <c:pt idx="31">
                  <c:v>6200</c:v>
                </c:pt>
                <c:pt idx="32">
                  <c:v>6400</c:v>
                </c:pt>
                <c:pt idx="33">
                  <c:v>6600</c:v>
                </c:pt>
                <c:pt idx="34">
                  <c:v>6800</c:v>
                </c:pt>
                <c:pt idx="35">
                  <c:v>7000</c:v>
                </c:pt>
                <c:pt idx="36">
                  <c:v>7200</c:v>
                </c:pt>
                <c:pt idx="37">
                  <c:v>7400</c:v>
                </c:pt>
                <c:pt idx="38">
                  <c:v>7600</c:v>
                </c:pt>
                <c:pt idx="39">
                  <c:v>7800</c:v>
                </c:pt>
                <c:pt idx="40">
                  <c:v>8000</c:v>
                </c:pt>
                <c:pt idx="41">
                  <c:v>8200</c:v>
                </c:pt>
                <c:pt idx="42">
                  <c:v>8400</c:v>
                </c:pt>
                <c:pt idx="43">
                  <c:v>8600</c:v>
                </c:pt>
                <c:pt idx="44">
                  <c:v>8800</c:v>
                </c:pt>
                <c:pt idx="45">
                  <c:v>9000</c:v>
                </c:pt>
                <c:pt idx="46">
                  <c:v>9200</c:v>
                </c:pt>
                <c:pt idx="47">
                  <c:v>9400</c:v>
                </c:pt>
                <c:pt idx="48">
                  <c:v>9600</c:v>
                </c:pt>
                <c:pt idx="49">
                  <c:v>9800</c:v>
                </c:pt>
                <c:pt idx="50">
                  <c:v>10000</c:v>
                </c:pt>
                <c:pt idx="51">
                  <c:v>10200</c:v>
                </c:pt>
              </c:numCache>
            </c:numRef>
          </c:xVal>
          <c:yVal>
            <c:numRef>
              <c:f>TemporalMagTest!$Q$20:$Q$71</c:f>
              <c:numCache>
                <c:formatCode>General</c:formatCode>
                <c:ptCount val="52"/>
                <c:pt idx="0">
                  <c:v>0</c:v>
                </c:pt>
                <c:pt idx="1">
                  <c:v>1212.7799460187355</c:v>
                </c:pt>
                <c:pt idx="2">
                  <c:v>1143.1790375657331</c:v>
                </c:pt>
                <c:pt idx="3">
                  <c:v>1079.1386193603475</c:v>
                </c:pt>
                <c:pt idx="4">
                  <c:v>1020.3203660584866</c:v>
                </c:pt>
                <c:pt idx="5">
                  <c:v>966.42286419457128</c:v>
                </c:pt>
                <c:pt idx="6">
                  <c:v>917.18403613925739</c:v>
                </c:pt>
                <c:pt idx="7">
                  <c:v>872.38551116695464</c:v>
                </c:pt>
                <c:pt idx="8">
                  <c:v>831.86019353393283</c:v>
                </c:pt>
                <c:pt idx="9">
                  <c:v>795.50530979299106</c:v>
                </c:pt>
                <c:pt idx="10">
                  <c:v>763.30532021602028</c:v>
                </c:pt>
                <c:pt idx="11">
                  <c:v>735.37364586685965</c:v>
                </c:pt>
                <c:pt idx="12">
                  <c:v>712.03288238001551</c:v>
                </c:pt>
                <c:pt idx="13">
                  <c:v>693.98087680853268</c:v>
                </c:pt>
                <c:pt idx="14">
                  <c:v>682.67103129893258</c:v>
                </c:pt>
                <c:pt idx="15">
                  <c:v>681.31426431781483</c:v>
                </c:pt>
                <c:pt idx="16">
                  <c:v>698.12637351436535</c:v>
                </c:pt>
                <c:pt idx="17">
                  <c:v>761.17771978272697</c:v>
                </c:pt>
                <c:pt idx="18">
                  <c:v>1064.3209904396122</c:v>
                </c:pt>
                <c:pt idx="19">
                  <c:v>-621.06490475110536</c:v>
                </c:pt>
                <c:pt idx="20">
                  <c:v>228.40647160927969</c:v>
                </c:pt>
                <c:pt idx="21">
                  <c:v>337.8660348345573</c:v>
                </c:pt>
                <c:pt idx="22">
                  <c:v>377.75036712480238</c:v>
                </c:pt>
                <c:pt idx="23">
                  <c:v>397.73332135335568</c:v>
                </c:pt>
                <c:pt idx="24">
                  <c:v>410.13452418677679</c:v>
                </c:pt>
                <c:pt idx="25">
                  <c:v>419.47887801608778</c:v>
                </c:pt>
                <c:pt idx="26">
                  <c:v>427.82735943891521</c:v>
                </c:pt>
                <c:pt idx="27">
                  <c:v>436.2632522132306</c:v>
                </c:pt>
                <c:pt idx="28">
                  <c:v>445.42124215899156</c:v>
                </c:pt>
                <c:pt idx="29">
                  <c:v>455.70849488530843</c:v>
                </c:pt>
                <c:pt idx="30">
                  <c:v>467.4080477104223</c:v>
                </c:pt>
                <c:pt idx="31">
                  <c:v>480.73117839669294</c:v>
                </c:pt>
                <c:pt idx="32">
                  <c:v>495.84526138713619</c:v>
                </c:pt>
                <c:pt idx="33">
                  <c:v>512.88863975432014</c:v>
                </c:pt>
                <c:pt idx="34">
                  <c:v>531.97775408355176</c:v>
                </c:pt>
                <c:pt idx="35">
                  <c:v>553.20877024450965</c:v>
                </c:pt>
                <c:pt idx="36">
                  <c:v>576.65419099388328</c:v>
                </c:pt>
                <c:pt idx="37">
                  <c:v>602.35345791088741</c:v>
                </c:pt>
                <c:pt idx="38">
                  <c:v>630.29462061105266</c:v>
                </c:pt>
                <c:pt idx="39">
                  <c:v>660.38071174009417</c:v>
                </c:pt>
                <c:pt idx="40">
                  <c:v>692.36721052261339</c:v>
                </c:pt>
                <c:pt idx="41">
                  <c:v>725.73983510677976</c:v>
                </c:pt>
                <c:pt idx="42">
                  <c:v>759.45669178836954</c:v>
                </c:pt>
                <c:pt idx="43">
                  <c:v>791.34264946993858</c:v>
                </c:pt>
                <c:pt idx="44">
                  <c:v>816.43448928800842</c:v>
                </c:pt>
                <c:pt idx="45">
                  <c:v>821.30258554232228</c:v>
                </c:pt>
                <c:pt idx="46">
                  <c:v>755.17919815582104</c:v>
                </c:pt>
                <c:pt idx="47">
                  <c:v>131.84732277557401</c:v>
                </c:pt>
                <c:pt idx="48">
                  <c:v>2131.3841562547891</c:v>
                </c:pt>
                <c:pt idx="49">
                  <c:v>1625.3917402398049</c:v>
                </c:pt>
                <c:pt idx="50">
                  <c:v>1591.5444857595155</c:v>
                </c:pt>
                <c:pt idx="51">
                  <c:v>1634.639370372111</c:v>
                </c:pt>
              </c:numCache>
            </c:numRef>
          </c:yVal>
          <c:smooth val="1"/>
          <c:extLst>
            <c:ext xmlns:c16="http://schemas.microsoft.com/office/drawing/2014/chart" uri="{C3380CC4-5D6E-409C-BE32-E72D297353CC}">
              <c16:uniqueId val="{00000000-7863-4B29-988C-5E2F2BF406E1}"/>
            </c:ext>
          </c:extLst>
        </c:ser>
        <c:ser>
          <c:idx val="1"/>
          <c:order val="1"/>
          <c:tx>
            <c:strRef>
              <c:f>TemporalMagTest!$R$19</c:f>
              <c:strCache>
                <c:ptCount val="1"/>
                <c:pt idx="0">
                  <c:v>Xoffset2</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TemporalMagTest!$P$20:$P$71</c:f>
              <c:numCache>
                <c:formatCode>General</c:formatCode>
                <c:ptCount val="52"/>
                <c:pt idx="0">
                  <c:v>0</c:v>
                </c:pt>
                <c:pt idx="1">
                  <c:v>200</c:v>
                </c:pt>
                <c:pt idx="2">
                  <c:v>400</c:v>
                </c:pt>
                <c:pt idx="3">
                  <c:v>600</c:v>
                </c:pt>
                <c:pt idx="4">
                  <c:v>800</c:v>
                </c:pt>
                <c:pt idx="5">
                  <c:v>1000</c:v>
                </c:pt>
                <c:pt idx="6">
                  <c:v>1200</c:v>
                </c:pt>
                <c:pt idx="7">
                  <c:v>1400</c:v>
                </c:pt>
                <c:pt idx="8">
                  <c:v>1600</c:v>
                </c:pt>
                <c:pt idx="9">
                  <c:v>1800</c:v>
                </c:pt>
                <c:pt idx="10">
                  <c:v>2000</c:v>
                </c:pt>
                <c:pt idx="11">
                  <c:v>2200</c:v>
                </c:pt>
                <c:pt idx="12">
                  <c:v>2400</c:v>
                </c:pt>
                <c:pt idx="13">
                  <c:v>2600</c:v>
                </c:pt>
                <c:pt idx="14">
                  <c:v>2800</c:v>
                </c:pt>
                <c:pt idx="15">
                  <c:v>3000</c:v>
                </c:pt>
                <c:pt idx="16">
                  <c:v>3200</c:v>
                </c:pt>
                <c:pt idx="17">
                  <c:v>3400</c:v>
                </c:pt>
                <c:pt idx="18">
                  <c:v>3600</c:v>
                </c:pt>
                <c:pt idx="19">
                  <c:v>3800</c:v>
                </c:pt>
                <c:pt idx="20">
                  <c:v>4000</c:v>
                </c:pt>
                <c:pt idx="21">
                  <c:v>4200</c:v>
                </c:pt>
                <c:pt idx="22">
                  <c:v>4400</c:v>
                </c:pt>
                <c:pt idx="23">
                  <c:v>4600</c:v>
                </c:pt>
                <c:pt idx="24">
                  <c:v>4800</c:v>
                </c:pt>
                <c:pt idx="25">
                  <c:v>5000</c:v>
                </c:pt>
                <c:pt idx="26">
                  <c:v>5200</c:v>
                </c:pt>
                <c:pt idx="27">
                  <c:v>5400</c:v>
                </c:pt>
                <c:pt idx="28">
                  <c:v>5600</c:v>
                </c:pt>
                <c:pt idx="29">
                  <c:v>5800</c:v>
                </c:pt>
                <c:pt idx="30">
                  <c:v>6000</c:v>
                </c:pt>
                <c:pt idx="31">
                  <c:v>6200</c:v>
                </c:pt>
                <c:pt idx="32">
                  <c:v>6400</c:v>
                </c:pt>
                <c:pt idx="33">
                  <c:v>6600</c:v>
                </c:pt>
                <c:pt idx="34">
                  <c:v>6800</c:v>
                </c:pt>
                <c:pt idx="35">
                  <c:v>7000</c:v>
                </c:pt>
                <c:pt idx="36">
                  <c:v>7200</c:v>
                </c:pt>
                <c:pt idx="37">
                  <c:v>7400</c:v>
                </c:pt>
                <c:pt idx="38">
                  <c:v>7600</c:v>
                </c:pt>
                <c:pt idx="39">
                  <c:v>7800</c:v>
                </c:pt>
                <c:pt idx="40">
                  <c:v>8000</c:v>
                </c:pt>
                <c:pt idx="41">
                  <c:v>8200</c:v>
                </c:pt>
                <c:pt idx="42">
                  <c:v>8400</c:v>
                </c:pt>
                <c:pt idx="43">
                  <c:v>8600</c:v>
                </c:pt>
                <c:pt idx="44">
                  <c:v>8800</c:v>
                </c:pt>
                <c:pt idx="45">
                  <c:v>9000</c:v>
                </c:pt>
                <c:pt idx="46">
                  <c:v>9200</c:v>
                </c:pt>
                <c:pt idx="47">
                  <c:v>9400</c:v>
                </c:pt>
                <c:pt idx="48">
                  <c:v>9600</c:v>
                </c:pt>
                <c:pt idx="49">
                  <c:v>9800</c:v>
                </c:pt>
                <c:pt idx="50">
                  <c:v>10000</c:v>
                </c:pt>
                <c:pt idx="51">
                  <c:v>10200</c:v>
                </c:pt>
              </c:numCache>
            </c:numRef>
          </c:xVal>
          <c:yVal>
            <c:numRef>
              <c:f>TemporalMagTest!$R$20:$R$71</c:f>
              <c:numCache>
                <c:formatCode>General</c:formatCode>
                <c:ptCount val="52"/>
                <c:pt idx="1">
                  <c:v>498.83165671035306</c:v>
                </c:pt>
                <c:pt idx="2">
                  <c:v>472.69731546043266</c:v>
                </c:pt>
                <c:pt idx="3">
                  <c:v>446.65711567832903</c:v>
                </c:pt>
                <c:pt idx="4">
                  <c:v>420.54592954033888</c:v>
                </c:pt>
                <c:pt idx="5">
                  <c:v>394.14871920438145</c:v>
                </c:pt>
                <c:pt idx="6">
                  <c:v>367.1803661672086</c:v>
                </c:pt>
                <c:pt idx="7">
                  <c:v>339.25506469748785</c:v>
                </c:pt>
                <c:pt idx="8">
                  <c:v>309.83842467984545</c:v>
                </c:pt>
                <c:pt idx="9">
                  <c:v>278.16976078490137</c:v>
                </c:pt>
                <c:pt idx="10">
                  <c:v>243.13049805129117</c:v>
                </c:pt>
                <c:pt idx="11">
                  <c:v>203.00954405417102</c:v>
                </c:pt>
                <c:pt idx="12">
                  <c:v>155.05760463147817</c:v>
                </c:pt>
                <c:pt idx="13">
                  <c:v>94.570255360758466</c:v>
                </c:pt>
                <c:pt idx="14">
                  <c:v>12.79477278064976</c:v>
                </c:pt>
                <c:pt idx="15">
                  <c:v>-108.57700067026909</c:v>
                </c:pt>
                <c:pt idx="16">
                  <c:v>-315.24789912623629</c:v>
                </c:pt>
                <c:pt idx="17">
                  <c:v>-761.87823116564925</c:v>
                </c:pt>
                <c:pt idx="18">
                  <c:v>-2513.5748655187012</c:v>
                </c:pt>
                <c:pt idx="19">
                  <c:v>6669.7172454123247</c:v>
                </c:pt>
                <c:pt idx="20">
                  <c:v>1943.7437330014627</c:v>
                </c:pt>
                <c:pt idx="21">
                  <c:v>1295.0892695627913</c:v>
                </c:pt>
                <c:pt idx="22">
                  <c:v>1041.4197653101251</c:v>
                </c:pt>
                <c:pt idx="23">
                  <c:v>909.93292542719757</c:v>
                </c:pt>
                <c:pt idx="24">
                  <c:v>833.07628340020631</c:v>
                </c:pt>
                <c:pt idx="25">
                  <c:v>786.19963047411545</c:v>
                </c:pt>
                <c:pt idx="26">
                  <c:v>758.28169306632833</c:v>
                </c:pt>
                <c:pt idx="27">
                  <c:v>743.77467344620334</c:v>
                </c:pt>
                <c:pt idx="28">
                  <c:v>739.70852375041886</c:v>
                </c:pt>
                <c:pt idx="29">
                  <c:v>744.49066207833789</c:v>
                </c:pt>
                <c:pt idx="30">
                  <c:v>757.35708909604909</c:v>
                </c:pt>
                <c:pt idx="31">
                  <c:v>778.11074279008619</c:v>
                </c:pt>
                <c:pt idx="32">
                  <c:v>807.00448387924951</c:v>
                </c:pt>
                <c:pt idx="33">
                  <c:v>844.71006090609012</c:v>
                </c:pt>
                <c:pt idx="34">
                  <c:v>892.35171851437735</c:v>
                </c:pt>
                <c:pt idx="35">
                  <c:v>951.60438099419741</c:v>
                </c:pt>
                <c:pt idx="36">
                  <c:v>1024.8745531188024</c:v>
                </c:pt>
                <c:pt idx="37">
                  <c:v>1115.6061191721519</c:v>
                </c:pt>
                <c:pt idx="38">
                  <c:v>1228.794867196018</c:v>
                </c:pt>
                <c:pt idx="39">
                  <c:v>1371.8784921168165</c:v>
                </c:pt>
                <c:pt idx="40">
                  <c:v>1556.349889039408</c:v>
                </c:pt>
                <c:pt idx="41">
                  <c:v>1800.8733536888753</c:v>
                </c:pt>
                <c:pt idx="42">
                  <c:v>2137.8249156995203</c:v>
                </c:pt>
                <c:pt idx="43">
                  <c:v>2628.6180526198073</c:v>
                </c:pt>
                <c:pt idx="44">
                  <c:v>3405.5400113646847</c:v>
                </c:pt>
                <c:pt idx="45">
                  <c:v>4815.2536988801685</c:v>
                </c:pt>
                <c:pt idx="46">
                  <c:v>8148.3594205799855</c:v>
                </c:pt>
                <c:pt idx="47">
                  <c:v>25699.060564784224</c:v>
                </c:pt>
                <c:pt idx="48">
                  <c:v>-22879.476697923012</c:v>
                </c:pt>
                <c:pt idx="49">
                  <c:v>-7991.367689953744</c:v>
                </c:pt>
                <c:pt idx="50">
                  <c:v>-4867.9984383267874</c:v>
                </c:pt>
                <c:pt idx="51">
                  <c:v>-3512.8571327036184</c:v>
                </c:pt>
              </c:numCache>
            </c:numRef>
          </c:yVal>
          <c:smooth val="1"/>
          <c:extLst>
            <c:ext xmlns:c16="http://schemas.microsoft.com/office/drawing/2014/chart" uri="{C3380CC4-5D6E-409C-BE32-E72D297353CC}">
              <c16:uniqueId val="{00000001-7863-4B29-988C-5E2F2BF406E1}"/>
            </c:ext>
          </c:extLst>
        </c:ser>
        <c:dLbls>
          <c:showLegendKey val="0"/>
          <c:showVal val="0"/>
          <c:showCatName val="0"/>
          <c:showSerName val="0"/>
          <c:showPercent val="0"/>
          <c:showBubbleSize val="0"/>
        </c:dLbls>
        <c:axId val="599471920"/>
        <c:axId val="599472480"/>
      </c:scatterChart>
      <c:valAx>
        <c:axId val="59947192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Distance (m)</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99472480"/>
        <c:crosses val="autoZero"/>
        <c:crossBetween val="midCat"/>
      </c:valAx>
      <c:valAx>
        <c:axId val="599472480"/>
        <c:scaling>
          <c:orientation val="minMax"/>
          <c:max val="3000"/>
          <c:min val="-2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Nav</a:t>
                </a:r>
                <a:r>
                  <a:rPr lang="en-US" baseline="0"/>
                  <a:t> Error (m)</a:t>
                </a:r>
                <a:endParaRPr lang="en-US"/>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99471920"/>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Temporal Variation of Crustal Magnetic</a:t>
            </a:r>
            <a:r>
              <a:rPr lang="en-US" baseline="0"/>
              <a:t> Anomaly - Dipole Model</a:t>
            </a:r>
            <a:endParaRPr lang="en-US"/>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469757177747442"/>
          <c:y val="0.10554945044822645"/>
          <c:w val="0.83941414688876337"/>
          <c:h val="0.69476226312900002"/>
        </c:manualLayout>
      </c:layout>
      <c:scatterChart>
        <c:scatterStyle val="smoothMarker"/>
        <c:varyColors val="0"/>
        <c:ser>
          <c:idx val="0"/>
          <c:order val="0"/>
          <c:tx>
            <c:strRef>
              <c:f>TemporalMagTest!$E$19</c:f>
              <c:strCache>
                <c:ptCount val="1"/>
                <c:pt idx="0">
                  <c:v>Induced 1</c:v>
                </c:pt>
              </c:strCache>
            </c:strRef>
          </c:tx>
          <c:spPr>
            <a:ln w="19050" cap="rnd">
              <a:solidFill>
                <a:schemeClr val="accent1"/>
              </a:solidFill>
              <a:round/>
            </a:ln>
            <a:effectLst/>
          </c:spPr>
          <c:marker>
            <c:symbol val="none"/>
          </c:marker>
          <c:xVal>
            <c:numRef>
              <c:f>TemporalMagTest!$D$20:$D$71</c:f>
              <c:numCache>
                <c:formatCode>General</c:formatCode>
                <c:ptCount val="52"/>
                <c:pt idx="0">
                  <c:v>0</c:v>
                </c:pt>
                <c:pt idx="1">
                  <c:v>200</c:v>
                </c:pt>
                <c:pt idx="2">
                  <c:v>400</c:v>
                </c:pt>
                <c:pt idx="3">
                  <c:v>600</c:v>
                </c:pt>
                <c:pt idx="4">
                  <c:v>800</c:v>
                </c:pt>
                <c:pt idx="5">
                  <c:v>1000</c:v>
                </c:pt>
                <c:pt idx="6">
                  <c:v>1200</c:v>
                </c:pt>
                <c:pt idx="7">
                  <c:v>1400</c:v>
                </c:pt>
                <c:pt idx="8">
                  <c:v>1600</c:v>
                </c:pt>
                <c:pt idx="9">
                  <c:v>1800</c:v>
                </c:pt>
                <c:pt idx="10">
                  <c:v>2000</c:v>
                </c:pt>
                <c:pt idx="11">
                  <c:v>2200</c:v>
                </c:pt>
                <c:pt idx="12">
                  <c:v>2400</c:v>
                </c:pt>
                <c:pt idx="13">
                  <c:v>2600</c:v>
                </c:pt>
                <c:pt idx="14">
                  <c:v>2800</c:v>
                </c:pt>
                <c:pt idx="15">
                  <c:v>3000</c:v>
                </c:pt>
                <c:pt idx="16">
                  <c:v>3200</c:v>
                </c:pt>
                <c:pt idx="17">
                  <c:v>3400</c:v>
                </c:pt>
                <c:pt idx="18">
                  <c:v>3600</c:v>
                </c:pt>
                <c:pt idx="19">
                  <c:v>3800</c:v>
                </c:pt>
                <c:pt idx="20">
                  <c:v>4000</c:v>
                </c:pt>
                <c:pt idx="21">
                  <c:v>4200</c:v>
                </c:pt>
                <c:pt idx="22">
                  <c:v>4400</c:v>
                </c:pt>
                <c:pt idx="23">
                  <c:v>4600</c:v>
                </c:pt>
                <c:pt idx="24">
                  <c:v>4800</c:v>
                </c:pt>
                <c:pt idx="25">
                  <c:v>5000</c:v>
                </c:pt>
                <c:pt idx="26">
                  <c:v>5200</c:v>
                </c:pt>
                <c:pt idx="27">
                  <c:v>5400</c:v>
                </c:pt>
                <c:pt idx="28">
                  <c:v>5600</c:v>
                </c:pt>
                <c:pt idx="29">
                  <c:v>5800</c:v>
                </c:pt>
                <c:pt idx="30">
                  <c:v>6000</c:v>
                </c:pt>
                <c:pt idx="31">
                  <c:v>6200</c:v>
                </c:pt>
                <c:pt idx="32">
                  <c:v>6400</c:v>
                </c:pt>
                <c:pt idx="33">
                  <c:v>6600</c:v>
                </c:pt>
                <c:pt idx="34">
                  <c:v>6800</c:v>
                </c:pt>
                <c:pt idx="35">
                  <c:v>7000</c:v>
                </c:pt>
                <c:pt idx="36">
                  <c:v>7200</c:v>
                </c:pt>
                <c:pt idx="37">
                  <c:v>7400</c:v>
                </c:pt>
                <c:pt idx="38">
                  <c:v>7600</c:v>
                </c:pt>
                <c:pt idx="39">
                  <c:v>7800</c:v>
                </c:pt>
                <c:pt idx="40">
                  <c:v>8000</c:v>
                </c:pt>
                <c:pt idx="41">
                  <c:v>8200</c:v>
                </c:pt>
                <c:pt idx="42">
                  <c:v>8400</c:v>
                </c:pt>
                <c:pt idx="43">
                  <c:v>8600</c:v>
                </c:pt>
                <c:pt idx="44">
                  <c:v>8800</c:v>
                </c:pt>
                <c:pt idx="45">
                  <c:v>9000</c:v>
                </c:pt>
                <c:pt idx="46">
                  <c:v>9200</c:v>
                </c:pt>
                <c:pt idx="47">
                  <c:v>9400</c:v>
                </c:pt>
                <c:pt idx="48">
                  <c:v>9600</c:v>
                </c:pt>
                <c:pt idx="49">
                  <c:v>9800</c:v>
                </c:pt>
                <c:pt idx="50">
                  <c:v>10000</c:v>
                </c:pt>
                <c:pt idx="51">
                  <c:v>10200</c:v>
                </c:pt>
              </c:numCache>
            </c:numRef>
          </c:xVal>
          <c:yVal>
            <c:numRef>
              <c:f>TemporalMagTest!$E$20:$E$71</c:f>
              <c:numCache>
                <c:formatCode>General</c:formatCode>
                <c:ptCount val="52"/>
                <c:pt idx="0">
                  <c:v>42.628879190724788</c:v>
                </c:pt>
                <c:pt idx="1">
                  <c:v>46.006828085800876</c:v>
                </c:pt>
                <c:pt idx="2">
                  <c:v>49.60376556448125</c:v>
                </c:pt>
                <c:pt idx="3">
                  <c:v>53.41681119660015</c:v>
                </c:pt>
                <c:pt idx="4">
                  <c:v>57.437790898588069</c:v>
                </c:pt>
                <c:pt idx="5">
                  <c:v>61.651996373574292</c:v>
                </c:pt>
                <c:pt idx="6">
                  <c:v>66.036841360396437</c:v>
                </c:pt>
                <c:pt idx="7">
                  <c:v>70.560463770224104</c:v>
                </c:pt>
                <c:pt idx="8">
                  <c:v>75.180349336116691</c:v>
                </c:pt>
                <c:pt idx="9">
                  <c:v>79.84208356187159</c:v>
                </c:pt>
                <c:pt idx="10">
                  <c:v>84.478372617490237</c:v>
                </c:pt>
                <c:pt idx="11">
                  <c:v>89.008506837282667</c:v>
                </c:pt>
                <c:pt idx="12">
                  <c:v>93.338467127009451</c:v>
                </c:pt>
                <c:pt idx="13">
                  <c:v>97.361887381368163</c:v>
                </c:pt>
                <c:pt idx="14">
                  <c:v>100.96207593013862</c:v>
                </c:pt>
                <c:pt idx="15">
                  <c:v>104.01525671831595</c:v>
                </c:pt>
                <c:pt idx="16">
                  <c:v>106.39510876323365</c:v>
                </c:pt>
                <c:pt idx="17">
                  <c:v>107.9785573775206</c:v>
                </c:pt>
                <c:pt idx="18">
                  <c:v>108.65260741477769</c:v>
                </c:pt>
                <c:pt idx="19">
                  <c:v>108.32182248864237</c:v>
                </c:pt>
                <c:pt idx="20">
                  <c:v>106.91587108229713</c:v>
                </c:pt>
                <c:pt idx="21">
                  <c:v>104.3964161134722</c:v>
                </c:pt>
                <c:pt idx="22">
                  <c:v>100.76255738561011</c:v>
                </c:pt>
                <c:pt idx="23">
                  <c:v>96.05407886311788</c:v>
                </c:pt>
                <c:pt idx="24">
                  <c:v>90.351920628622736</c:v>
                </c:pt>
                <c:pt idx="25">
                  <c:v>83.77557931484138</c:v>
                </c:pt>
                <c:pt idx="26">
                  <c:v>76.477503334001369</c:v>
                </c:pt>
                <c:pt idx="27">
                  <c:v>68.634930120489372</c:v>
                </c:pt>
                <c:pt idx="28">
                  <c:v>60.439941801697664</c:v>
                </c:pt>
                <c:pt idx="29">
                  <c:v>52.088730719474967</c:v>
                </c:pt>
                <c:pt idx="30">
                  <c:v>43.771128345328044</c:v>
                </c:pt>
                <c:pt idx="31">
                  <c:v>35.66135510004753</c:v>
                </c:pt>
                <c:pt idx="32">
                  <c:v>27.91072243136022</c:v>
                </c:pt>
                <c:pt idx="33">
                  <c:v>20.642714155584532</c:v>
                </c:pt>
                <c:pt idx="34">
                  <c:v>13.950552476203164</c:v>
                </c:pt>
                <c:pt idx="35">
                  <c:v>7.8970700332804293</c:v>
                </c:pt>
                <c:pt idx="36">
                  <c:v>2.5165004768742008</c:v>
                </c:pt>
                <c:pt idx="37">
                  <c:v>-2.1823175070097256</c:v>
                </c:pt>
                <c:pt idx="38">
                  <c:v>-6.2118577599532028</c:v>
                </c:pt>
                <c:pt idx="39">
                  <c:v>-9.6014408360012862</c:v>
                </c:pt>
                <c:pt idx="40">
                  <c:v>-12.392794059830802</c:v>
                </c:pt>
                <c:pt idx="41">
                  <c:v>-14.635939486262378</c:v>
                </c:pt>
                <c:pt idx="42">
                  <c:v>-16.385603177846562</c:v>
                </c:pt>
                <c:pt idx="43">
                  <c:v>-17.698242987249152</c:v>
                </c:pt>
                <c:pt idx="44">
                  <c:v>-18.629715580562518</c:v>
                </c:pt>
                <c:pt idx="45">
                  <c:v>-19.233548919172215</c:v>
                </c:pt>
                <c:pt idx="46">
                  <c:v>-19.559752361054489</c:v>
                </c:pt>
                <c:pt idx="47">
                  <c:v>-19.65407945146449</c:v>
                </c:pt>
                <c:pt idx="48">
                  <c:v>-19.557654108527608</c:v>
                </c:pt>
                <c:pt idx="49">
                  <c:v>-19.306875158246413</c:v>
                </c:pt>
                <c:pt idx="50">
                  <c:v>-18.933523535174441</c:v>
                </c:pt>
                <c:pt idx="51">
                  <c:v>-18.465008241658516</c:v>
                </c:pt>
              </c:numCache>
            </c:numRef>
          </c:yVal>
          <c:smooth val="1"/>
          <c:extLst>
            <c:ext xmlns:c16="http://schemas.microsoft.com/office/drawing/2014/chart" uri="{C3380CC4-5D6E-409C-BE32-E72D297353CC}">
              <c16:uniqueId val="{00000000-62B8-4081-AB40-974BEFC3AE77}"/>
            </c:ext>
          </c:extLst>
        </c:ser>
        <c:ser>
          <c:idx val="1"/>
          <c:order val="1"/>
          <c:tx>
            <c:strRef>
              <c:f>TemporalMagTest!$F$19</c:f>
              <c:strCache>
                <c:ptCount val="1"/>
                <c:pt idx="0">
                  <c:v>Induced 2</c:v>
                </c:pt>
              </c:strCache>
            </c:strRef>
          </c:tx>
          <c:spPr>
            <a:ln w="19050" cap="rnd">
              <a:solidFill>
                <a:schemeClr val="accent2"/>
              </a:solidFill>
              <a:round/>
            </a:ln>
            <a:effectLst/>
          </c:spPr>
          <c:marker>
            <c:symbol val="none"/>
          </c:marker>
          <c:xVal>
            <c:numRef>
              <c:f>TemporalMagTest!$D$20:$D$71</c:f>
              <c:numCache>
                <c:formatCode>General</c:formatCode>
                <c:ptCount val="52"/>
                <c:pt idx="0">
                  <c:v>0</c:v>
                </c:pt>
                <c:pt idx="1">
                  <c:v>200</c:v>
                </c:pt>
                <c:pt idx="2">
                  <c:v>400</c:v>
                </c:pt>
                <c:pt idx="3">
                  <c:v>600</c:v>
                </c:pt>
                <c:pt idx="4">
                  <c:v>800</c:v>
                </c:pt>
                <c:pt idx="5">
                  <c:v>1000</c:v>
                </c:pt>
                <c:pt idx="6">
                  <c:v>1200</c:v>
                </c:pt>
                <c:pt idx="7">
                  <c:v>1400</c:v>
                </c:pt>
                <c:pt idx="8">
                  <c:v>1600</c:v>
                </c:pt>
                <c:pt idx="9">
                  <c:v>1800</c:v>
                </c:pt>
                <c:pt idx="10">
                  <c:v>2000</c:v>
                </c:pt>
                <c:pt idx="11">
                  <c:v>2200</c:v>
                </c:pt>
                <c:pt idx="12">
                  <c:v>2400</c:v>
                </c:pt>
                <c:pt idx="13">
                  <c:v>2600</c:v>
                </c:pt>
                <c:pt idx="14">
                  <c:v>2800</c:v>
                </c:pt>
                <c:pt idx="15">
                  <c:v>3000</c:v>
                </c:pt>
                <c:pt idx="16">
                  <c:v>3200</c:v>
                </c:pt>
                <c:pt idx="17">
                  <c:v>3400</c:v>
                </c:pt>
                <c:pt idx="18">
                  <c:v>3600</c:v>
                </c:pt>
                <c:pt idx="19">
                  <c:v>3800</c:v>
                </c:pt>
                <c:pt idx="20">
                  <c:v>4000</c:v>
                </c:pt>
                <c:pt idx="21">
                  <c:v>4200</c:v>
                </c:pt>
                <c:pt idx="22">
                  <c:v>4400</c:v>
                </c:pt>
                <c:pt idx="23">
                  <c:v>4600</c:v>
                </c:pt>
                <c:pt idx="24">
                  <c:v>4800</c:v>
                </c:pt>
                <c:pt idx="25">
                  <c:v>5000</c:v>
                </c:pt>
                <c:pt idx="26">
                  <c:v>5200</c:v>
                </c:pt>
                <c:pt idx="27">
                  <c:v>5400</c:v>
                </c:pt>
                <c:pt idx="28">
                  <c:v>5600</c:v>
                </c:pt>
                <c:pt idx="29">
                  <c:v>5800</c:v>
                </c:pt>
                <c:pt idx="30">
                  <c:v>6000</c:v>
                </c:pt>
                <c:pt idx="31">
                  <c:v>6200</c:v>
                </c:pt>
                <c:pt idx="32">
                  <c:v>6400</c:v>
                </c:pt>
                <c:pt idx="33">
                  <c:v>6600</c:v>
                </c:pt>
                <c:pt idx="34">
                  <c:v>6800</c:v>
                </c:pt>
                <c:pt idx="35">
                  <c:v>7000</c:v>
                </c:pt>
                <c:pt idx="36">
                  <c:v>7200</c:v>
                </c:pt>
                <c:pt idx="37">
                  <c:v>7400</c:v>
                </c:pt>
                <c:pt idx="38">
                  <c:v>7600</c:v>
                </c:pt>
                <c:pt idx="39">
                  <c:v>7800</c:v>
                </c:pt>
                <c:pt idx="40">
                  <c:v>8000</c:v>
                </c:pt>
                <c:pt idx="41">
                  <c:v>8200</c:v>
                </c:pt>
                <c:pt idx="42">
                  <c:v>8400</c:v>
                </c:pt>
                <c:pt idx="43">
                  <c:v>8600</c:v>
                </c:pt>
                <c:pt idx="44">
                  <c:v>8800</c:v>
                </c:pt>
                <c:pt idx="45">
                  <c:v>9000</c:v>
                </c:pt>
                <c:pt idx="46">
                  <c:v>9200</c:v>
                </c:pt>
                <c:pt idx="47">
                  <c:v>9400</c:v>
                </c:pt>
                <c:pt idx="48">
                  <c:v>9600</c:v>
                </c:pt>
                <c:pt idx="49">
                  <c:v>9800</c:v>
                </c:pt>
                <c:pt idx="50">
                  <c:v>10000</c:v>
                </c:pt>
                <c:pt idx="51">
                  <c:v>10200</c:v>
                </c:pt>
              </c:numCache>
            </c:numRef>
          </c:xVal>
          <c:yVal>
            <c:numRef>
              <c:f>TemporalMagTest!$F$20:$F$71</c:f>
              <c:numCache>
                <c:formatCode>General</c:formatCode>
                <c:ptCount val="52"/>
                <c:pt idx="0">
                  <c:v>24.484273815251616</c:v>
                </c:pt>
                <c:pt idx="1">
                  <c:v>27.46276041339096</c:v>
                </c:pt>
                <c:pt idx="2">
                  <c:v>30.748670265847899</c:v>
                </c:pt>
                <c:pt idx="3">
                  <c:v>34.361895746972046</c:v>
                </c:pt>
                <c:pt idx="4">
                  <c:v>38.320094330374097</c:v>
                </c:pt>
                <c:pt idx="5">
                  <c:v>42.637440495477037</c:v>
                </c:pt>
                <c:pt idx="6">
                  <c:v>47.323118046533232</c:v>
                </c:pt>
                <c:pt idx="7">
                  <c:v>52.37955082634732</c:v>
                </c:pt>
                <c:pt idx="8">
                  <c:v>57.800392034113386</c:v>
                </c:pt>
                <c:pt idx="9">
                  <c:v>63.568323433869011</c:v>
                </c:pt>
                <c:pt idx="10">
                  <c:v>69.652756128070664</c:v>
                </c:pt>
                <c:pt idx="11">
                  <c:v>76.007573362329182</c:v>
                </c:pt>
                <c:pt idx="12">
                  <c:v>82.569110034988867</c:v>
                </c:pt>
                <c:pt idx="13">
                  <c:v>89.254617457684219</c:v>
                </c:pt>
                <c:pt idx="14">
                  <c:v>95.961506509523886</c:v>
                </c:pt>
                <c:pt idx="15">
                  <c:v>102.56768567657068</c:v>
                </c:pt>
                <c:pt idx="16">
                  <c:v>108.93329867879437</c:v>
                </c:pt>
                <c:pt idx="17">
                  <c:v>114.90410600220308</c:v>
                </c:pt>
                <c:pt idx="18">
                  <c:v>120.31663627245854</c:v>
                </c:pt>
                <c:pt idx="19">
                  <c:v>125.0050561113066</c:v>
                </c:pt>
                <c:pt idx="20">
                  <c:v>128.80948264873686</c:v>
                </c:pt>
                <c:pt idx="21">
                  <c:v>131.58521792215683</c:v>
                </c:pt>
                <c:pt idx="22">
                  <c:v>133.21215933184479</c:v>
                </c:pt>
                <c:pt idx="23">
                  <c:v>133.60348307714713</c:v>
                </c:pt>
                <c:pt idx="24">
                  <c:v>132.71265304023865</c:v>
                </c:pt>
                <c:pt idx="25">
                  <c:v>130.53790509458213</c:v>
                </c:pt>
                <c:pt idx="26">
                  <c:v>127.12359849483137</c:v>
                </c:pt>
                <c:pt idx="27">
                  <c:v>122.55818188308584</c:v>
                </c:pt>
                <c:pt idx="28">
                  <c:v>116.9689331749277</c:v>
                </c:pt>
                <c:pt idx="29">
                  <c:v>110.5140262026755</c:v>
                </c:pt>
                <c:pt idx="30">
                  <c:v>103.37278113411216</c:v>
                </c:pt>
                <c:pt idx="31">
                  <c:v>95.73511944253741</c:v>
                </c:pt>
                <c:pt idx="32">
                  <c:v>87.791248741678146</c:v>
                </c:pt>
                <c:pt idx="33">
                  <c:v>79.722463330566782</c:v>
                </c:pt>
                <c:pt idx="34">
                  <c:v>71.693704644493167</c:v>
                </c:pt>
                <c:pt idx="35">
                  <c:v>63.848237012116762</c:v>
                </c:pt>
                <c:pt idx="36">
                  <c:v>56.304511964923904</c:v>
                </c:pt>
                <c:pt idx="37">
                  <c:v>49.155060194402019</c:v>
                </c:pt>
                <c:pt idx="38">
                  <c:v>42.467087442519734</c:v>
                </c:pt>
                <c:pt idx="39">
                  <c:v>36.284364483539107</c:v>
                </c:pt>
                <c:pt idx="40">
                  <c:v>30.629983283644464</c:v>
                </c:pt>
                <c:pt idx="41">
                  <c:v>25.509584609358445</c:v>
                </c:pt>
                <c:pt idx="42">
                  <c:v>20.914727415887707</c:v>
                </c:pt>
                <c:pt idx="43">
                  <c:v>16.826149505064222</c:v>
                </c:pt>
                <c:pt idx="44">
                  <c:v>13.216748397532065</c:v>
                </c:pt>
                <c:pt idx="45">
                  <c:v>10.054182043864451</c:v>
                </c:pt>
                <c:pt idx="46">
                  <c:v>7.3030461904620587</c:v>
                </c:pt>
                <c:pt idx="47">
                  <c:v>4.9266275954334784</c:v>
                </c:pt>
                <c:pt idx="48">
                  <c:v>2.8882607955271742</c:v>
                </c:pt>
                <c:pt idx="49">
                  <c:v>1.1523329379942808</c:v>
                </c:pt>
                <c:pt idx="50">
                  <c:v>-0.31501104659025575</c:v>
                </c:pt>
                <c:pt idx="51">
                  <c:v>-1.5454093552453614</c:v>
                </c:pt>
              </c:numCache>
            </c:numRef>
          </c:yVal>
          <c:smooth val="1"/>
          <c:extLst>
            <c:ext xmlns:c16="http://schemas.microsoft.com/office/drawing/2014/chart" uri="{C3380CC4-5D6E-409C-BE32-E72D297353CC}">
              <c16:uniqueId val="{00000001-62B8-4081-AB40-974BEFC3AE77}"/>
            </c:ext>
          </c:extLst>
        </c:ser>
        <c:ser>
          <c:idx val="2"/>
          <c:order val="2"/>
          <c:tx>
            <c:strRef>
              <c:f>TemporalMagTest!$G$19</c:f>
              <c:strCache>
                <c:ptCount val="1"/>
                <c:pt idx="0">
                  <c:v>Remanent</c:v>
                </c:pt>
              </c:strCache>
            </c:strRef>
          </c:tx>
          <c:spPr>
            <a:ln w="19050" cap="rnd">
              <a:solidFill>
                <a:schemeClr val="accent3"/>
              </a:solidFill>
              <a:round/>
            </a:ln>
            <a:effectLst/>
          </c:spPr>
          <c:marker>
            <c:symbol val="none"/>
          </c:marker>
          <c:xVal>
            <c:numRef>
              <c:f>TemporalMagTest!$D$20:$D$71</c:f>
              <c:numCache>
                <c:formatCode>General</c:formatCode>
                <c:ptCount val="52"/>
                <c:pt idx="0">
                  <c:v>0</c:v>
                </c:pt>
                <c:pt idx="1">
                  <c:v>200</c:v>
                </c:pt>
                <c:pt idx="2">
                  <c:v>400</c:v>
                </c:pt>
                <c:pt idx="3">
                  <c:v>600</c:v>
                </c:pt>
                <c:pt idx="4">
                  <c:v>800</c:v>
                </c:pt>
                <c:pt idx="5">
                  <c:v>1000</c:v>
                </c:pt>
                <c:pt idx="6">
                  <c:v>1200</c:v>
                </c:pt>
                <c:pt idx="7">
                  <c:v>1400</c:v>
                </c:pt>
                <c:pt idx="8">
                  <c:v>1600</c:v>
                </c:pt>
                <c:pt idx="9">
                  <c:v>1800</c:v>
                </c:pt>
                <c:pt idx="10">
                  <c:v>2000</c:v>
                </c:pt>
                <c:pt idx="11">
                  <c:v>2200</c:v>
                </c:pt>
                <c:pt idx="12">
                  <c:v>2400</c:v>
                </c:pt>
                <c:pt idx="13">
                  <c:v>2600</c:v>
                </c:pt>
                <c:pt idx="14">
                  <c:v>2800</c:v>
                </c:pt>
                <c:pt idx="15">
                  <c:v>3000</c:v>
                </c:pt>
                <c:pt idx="16">
                  <c:v>3200</c:v>
                </c:pt>
                <c:pt idx="17">
                  <c:v>3400</c:v>
                </c:pt>
                <c:pt idx="18">
                  <c:v>3600</c:v>
                </c:pt>
                <c:pt idx="19">
                  <c:v>3800</c:v>
                </c:pt>
                <c:pt idx="20">
                  <c:v>4000</c:v>
                </c:pt>
                <c:pt idx="21">
                  <c:v>4200</c:v>
                </c:pt>
                <c:pt idx="22">
                  <c:v>4400</c:v>
                </c:pt>
                <c:pt idx="23">
                  <c:v>4600</c:v>
                </c:pt>
                <c:pt idx="24">
                  <c:v>4800</c:v>
                </c:pt>
                <c:pt idx="25">
                  <c:v>5000</c:v>
                </c:pt>
                <c:pt idx="26">
                  <c:v>5200</c:v>
                </c:pt>
                <c:pt idx="27">
                  <c:v>5400</c:v>
                </c:pt>
                <c:pt idx="28">
                  <c:v>5600</c:v>
                </c:pt>
                <c:pt idx="29">
                  <c:v>5800</c:v>
                </c:pt>
                <c:pt idx="30">
                  <c:v>6000</c:v>
                </c:pt>
                <c:pt idx="31">
                  <c:v>6200</c:v>
                </c:pt>
                <c:pt idx="32">
                  <c:v>6400</c:v>
                </c:pt>
                <c:pt idx="33">
                  <c:v>6600</c:v>
                </c:pt>
                <c:pt idx="34">
                  <c:v>6800</c:v>
                </c:pt>
                <c:pt idx="35">
                  <c:v>7000</c:v>
                </c:pt>
                <c:pt idx="36">
                  <c:v>7200</c:v>
                </c:pt>
                <c:pt idx="37">
                  <c:v>7400</c:v>
                </c:pt>
                <c:pt idx="38">
                  <c:v>7600</c:v>
                </c:pt>
                <c:pt idx="39">
                  <c:v>7800</c:v>
                </c:pt>
                <c:pt idx="40">
                  <c:v>8000</c:v>
                </c:pt>
                <c:pt idx="41">
                  <c:v>8200</c:v>
                </c:pt>
                <c:pt idx="42">
                  <c:v>8400</c:v>
                </c:pt>
                <c:pt idx="43">
                  <c:v>8600</c:v>
                </c:pt>
                <c:pt idx="44">
                  <c:v>8800</c:v>
                </c:pt>
                <c:pt idx="45">
                  <c:v>9000</c:v>
                </c:pt>
                <c:pt idx="46">
                  <c:v>9200</c:v>
                </c:pt>
                <c:pt idx="47">
                  <c:v>9400</c:v>
                </c:pt>
                <c:pt idx="48">
                  <c:v>9600</c:v>
                </c:pt>
                <c:pt idx="49">
                  <c:v>9800</c:v>
                </c:pt>
                <c:pt idx="50">
                  <c:v>10000</c:v>
                </c:pt>
                <c:pt idx="51">
                  <c:v>10200</c:v>
                </c:pt>
              </c:numCache>
            </c:numRef>
          </c:xVal>
          <c:yVal>
            <c:numRef>
              <c:f>TemporalMagTest!$G$20:$G$71</c:f>
              <c:numCache>
                <c:formatCode>General</c:formatCode>
                <c:ptCount val="52"/>
                <c:pt idx="0">
                  <c:v>40.707615434278296</c:v>
                </c:pt>
                <c:pt idx="1">
                  <c:v>43.933321743894851</c:v>
                </c:pt>
                <c:pt idx="2">
                  <c:v>47.368146923514438</c:v>
                </c:pt>
                <c:pt idx="3">
                  <c:v>51.009340362619078</c:v>
                </c:pt>
                <c:pt idx="4">
                  <c:v>54.849096379783553</c:v>
                </c:pt>
                <c:pt idx="5">
                  <c:v>58.87336957423561</c:v>
                </c:pt>
                <c:pt idx="6">
                  <c:v>63.060591637097545</c:v>
                </c:pt>
                <c:pt idx="7">
                  <c:v>67.380336489062003</c:v>
                </c:pt>
                <c:pt idx="8">
                  <c:v>71.79200596142401</c:v>
                </c:pt>
                <c:pt idx="9">
                  <c:v>76.243637994014108</c:v>
                </c:pt>
                <c:pt idx="10">
                  <c:v>80.670971658450256</c:v>
                </c:pt>
                <c:pt idx="11">
                  <c:v>84.996934836133292</c:v>
                </c:pt>
                <c:pt idx="12">
                  <c:v>89.131745829668532</c:v>
                </c:pt>
                <c:pt idx="13">
                  <c:v>92.973832404643659</c:v>
                </c:pt>
                <c:pt idx="14">
                  <c:v>96.411762130136594</c:v>
                </c:pt>
                <c:pt idx="15">
                  <c:v>99.327337480367532</c:v>
                </c:pt>
                <c:pt idx="16">
                  <c:v>101.59993070060095</c:v>
                </c:pt>
                <c:pt idx="17">
                  <c:v>103.11201402237778</c:v>
                </c:pt>
                <c:pt idx="18">
                  <c:v>103.75568493798779</c:v>
                </c:pt>
                <c:pt idx="19">
                  <c:v>103.43980833460988</c:v>
                </c:pt>
                <c:pt idx="20">
                  <c:v>102.09722250417506</c:v>
                </c:pt>
                <c:pt idx="21">
                  <c:v>99.691318198879088</c:v>
                </c:pt>
                <c:pt idx="22">
                  <c:v>96.221235793604606</c:v>
                </c:pt>
                <c:pt idx="23">
                  <c:v>91.724966207988174</c:v>
                </c:pt>
                <c:pt idx="24">
                  <c:v>86.279801592782064</c:v>
                </c:pt>
                <c:pt idx="25">
                  <c:v>79.999852923049829</c:v>
                </c:pt>
                <c:pt idx="26">
                  <c:v>73.030697831990835</c:v>
                </c:pt>
                <c:pt idx="27">
                  <c:v>65.541585745265337</c:v>
                </c:pt>
                <c:pt idx="28">
                  <c:v>57.715941738130361</c:v>
                </c:pt>
                <c:pt idx="29">
                  <c:v>49.741115854845752</c:v>
                </c:pt>
                <c:pt idx="30">
                  <c:v>41.798383950796932</c:v>
                </c:pt>
                <c:pt idx="31">
                  <c:v>34.054114413447515</c:v>
                </c:pt>
                <c:pt idx="32">
                  <c:v>26.652799153957282</c:v>
                </c:pt>
                <c:pt idx="33">
                  <c:v>19.712356630481249</c:v>
                </c:pt>
                <c:pt idx="34">
                  <c:v>13.321807565153151</c:v>
                </c:pt>
                <c:pt idx="35">
                  <c:v>7.54115276017599</c:v>
                </c:pt>
                <c:pt idx="36">
                  <c:v>2.4030829709231951</c:v>
                </c:pt>
                <c:pt idx="37">
                  <c:v>-2.0839614720664299</c:v>
                </c:pt>
                <c:pt idx="38">
                  <c:v>-5.9318922201368114</c:v>
                </c:pt>
                <c:pt idx="39">
                  <c:v>-9.1687083636005511</c:v>
                </c:pt>
                <c:pt idx="40">
                  <c:v>-11.834256596020616</c:v>
                </c:pt>
                <c:pt idx="41">
                  <c:v>-13.976304501474456</c:v>
                </c:pt>
                <c:pt idx="42">
                  <c:v>-15.647111664329106</c:v>
                </c:pt>
                <c:pt idx="43">
                  <c:v>-16.900591408091909</c:v>
                </c:pt>
                <c:pt idx="44">
                  <c:v>-17.790082964895976</c:v>
                </c:pt>
                <c:pt idx="45">
                  <c:v>-18.366701815805577</c:v>
                </c:pt>
                <c:pt idx="46">
                  <c:v>-18.678203420294647</c:v>
                </c:pt>
                <c:pt idx="47">
                  <c:v>-18.768279232615797</c:v>
                </c:pt>
                <c:pt idx="48">
                  <c:v>-18.676199735033155</c:v>
                </c:pt>
                <c:pt idx="49">
                  <c:v>-18.436723275392154</c:v>
                </c:pt>
                <c:pt idx="50">
                  <c:v>-18.080198436308784</c:v>
                </c:pt>
                <c:pt idx="51">
                  <c:v>-17.632798909143315</c:v>
                </c:pt>
              </c:numCache>
            </c:numRef>
          </c:yVal>
          <c:smooth val="1"/>
          <c:extLst>
            <c:ext xmlns:c16="http://schemas.microsoft.com/office/drawing/2014/chart" uri="{C3380CC4-5D6E-409C-BE32-E72D297353CC}">
              <c16:uniqueId val="{00000002-62B8-4081-AB40-974BEFC3AE77}"/>
            </c:ext>
          </c:extLst>
        </c:ser>
        <c:ser>
          <c:idx val="3"/>
          <c:order val="3"/>
          <c:tx>
            <c:strRef>
              <c:f>TemporalMagTest!$H$19</c:f>
              <c:strCache>
                <c:ptCount val="1"/>
                <c:pt idx="0">
                  <c:v>Total 1</c:v>
                </c:pt>
              </c:strCache>
            </c:strRef>
          </c:tx>
          <c:spPr>
            <a:ln w="19050" cap="rnd">
              <a:solidFill>
                <a:schemeClr val="accent4"/>
              </a:solidFill>
              <a:round/>
            </a:ln>
            <a:effectLst/>
          </c:spPr>
          <c:marker>
            <c:symbol val="none"/>
          </c:marker>
          <c:xVal>
            <c:numRef>
              <c:f>TemporalMagTest!$D$20:$D$71</c:f>
              <c:numCache>
                <c:formatCode>General</c:formatCode>
                <c:ptCount val="52"/>
                <c:pt idx="0">
                  <c:v>0</c:v>
                </c:pt>
                <c:pt idx="1">
                  <c:v>200</c:v>
                </c:pt>
                <c:pt idx="2">
                  <c:v>400</c:v>
                </c:pt>
                <c:pt idx="3">
                  <c:v>600</c:v>
                </c:pt>
                <c:pt idx="4">
                  <c:v>800</c:v>
                </c:pt>
                <c:pt idx="5">
                  <c:v>1000</c:v>
                </c:pt>
                <c:pt idx="6">
                  <c:v>1200</c:v>
                </c:pt>
                <c:pt idx="7">
                  <c:v>1400</c:v>
                </c:pt>
                <c:pt idx="8">
                  <c:v>1600</c:v>
                </c:pt>
                <c:pt idx="9">
                  <c:v>1800</c:v>
                </c:pt>
                <c:pt idx="10">
                  <c:v>2000</c:v>
                </c:pt>
                <c:pt idx="11">
                  <c:v>2200</c:v>
                </c:pt>
                <c:pt idx="12">
                  <c:v>2400</c:v>
                </c:pt>
                <c:pt idx="13">
                  <c:v>2600</c:v>
                </c:pt>
                <c:pt idx="14">
                  <c:v>2800</c:v>
                </c:pt>
                <c:pt idx="15">
                  <c:v>3000</c:v>
                </c:pt>
                <c:pt idx="16">
                  <c:v>3200</c:v>
                </c:pt>
                <c:pt idx="17">
                  <c:v>3400</c:v>
                </c:pt>
                <c:pt idx="18">
                  <c:v>3600</c:v>
                </c:pt>
                <c:pt idx="19">
                  <c:v>3800</c:v>
                </c:pt>
                <c:pt idx="20">
                  <c:v>4000</c:v>
                </c:pt>
                <c:pt idx="21">
                  <c:v>4200</c:v>
                </c:pt>
                <c:pt idx="22">
                  <c:v>4400</c:v>
                </c:pt>
                <c:pt idx="23">
                  <c:v>4600</c:v>
                </c:pt>
                <c:pt idx="24">
                  <c:v>4800</c:v>
                </c:pt>
                <c:pt idx="25">
                  <c:v>5000</c:v>
                </c:pt>
                <c:pt idx="26">
                  <c:v>5200</c:v>
                </c:pt>
                <c:pt idx="27">
                  <c:v>5400</c:v>
                </c:pt>
                <c:pt idx="28">
                  <c:v>5600</c:v>
                </c:pt>
                <c:pt idx="29">
                  <c:v>5800</c:v>
                </c:pt>
                <c:pt idx="30">
                  <c:v>6000</c:v>
                </c:pt>
                <c:pt idx="31">
                  <c:v>6200</c:v>
                </c:pt>
                <c:pt idx="32">
                  <c:v>6400</c:v>
                </c:pt>
                <c:pt idx="33">
                  <c:v>6600</c:v>
                </c:pt>
                <c:pt idx="34">
                  <c:v>6800</c:v>
                </c:pt>
                <c:pt idx="35">
                  <c:v>7000</c:v>
                </c:pt>
                <c:pt idx="36">
                  <c:v>7200</c:v>
                </c:pt>
                <c:pt idx="37">
                  <c:v>7400</c:v>
                </c:pt>
                <c:pt idx="38">
                  <c:v>7600</c:v>
                </c:pt>
                <c:pt idx="39">
                  <c:v>7800</c:v>
                </c:pt>
                <c:pt idx="40">
                  <c:v>8000</c:v>
                </c:pt>
                <c:pt idx="41">
                  <c:v>8200</c:v>
                </c:pt>
                <c:pt idx="42">
                  <c:v>8400</c:v>
                </c:pt>
                <c:pt idx="43">
                  <c:v>8600</c:v>
                </c:pt>
                <c:pt idx="44">
                  <c:v>8800</c:v>
                </c:pt>
                <c:pt idx="45">
                  <c:v>9000</c:v>
                </c:pt>
                <c:pt idx="46">
                  <c:v>9200</c:v>
                </c:pt>
                <c:pt idx="47">
                  <c:v>9400</c:v>
                </c:pt>
                <c:pt idx="48">
                  <c:v>9600</c:v>
                </c:pt>
                <c:pt idx="49">
                  <c:v>9800</c:v>
                </c:pt>
                <c:pt idx="50">
                  <c:v>10000</c:v>
                </c:pt>
                <c:pt idx="51">
                  <c:v>10200</c:v>
                </c:pt>
              </c:numCache>
            </c:numRef>
          </c:xVal>
          <c:yVal>
            <c:numRef>
              <c:f>TemporalMagTest!$H$20:$H$71</c:f>
              <c:numCache>
                <c:formatCode>General</c:formatCode>
                <c:ptCount val="52"/>
                <c:pt idx="0">
                  <c:v>83.336494625003084</c:v>
                </c:pt>
                <c:pt idx="1">
                  <c:v>89.940149829695727</c:v>
                </c:pt>
                <c:pt idx="2">
                  <c:v>96.971912487995695</c:v>
                </c:pt>
                <c:pt idx="3">
                  <c:v>104.42615155921922</c:v>
                </c:pt>
                <c:pt idx="4">
                  <c:v>112.28688727837162</c:v>
                </c:pt>
                <c:pt idx="5">
                  <c:v>120.5253659478099</c:v>
                </c:pt>
                <c:pt idx="6">
                  <c:v>129.09743299749397</c:v>
                </c:pt>
                <c:pt idx="7">
                  <c:v>137.94080025928611</c:v>
                </c:pt>
                <c:pt idx="8">
                  <c:v>146.9723552975407</c:v>
                </c:pt>
                <c:pt idx="9">
                  <c:v>156.0857215558857</c:v>
                </c:pt>
                <c:pt idx="10">
                  <c:v>165.14934427594051</c:v>
                </c:pt>
                <c:pt idx="11">
                  <c:v>174.00544167341596</c:v>
                </c:pt>
                <c:pt idx="12">
                  <c:v>182.47021295667798</c:v>
                </c:pt>
                <c:pt idx="13">
                  <c:v>190.33571978601182</c:v>
                </c:pt>
                <c:pt idx="14">
                  <c:v>197.3738380602752</c:v>
                </c:pt>
                <c:pt idx="15">
                  <c:v>203.34259419868349</c:v>
                </c:pt>
                <c:pt idx="16">
                  <c:v>207.99503946383459</c:v>
                </c:pt>
                <c:pt idx="17">
                  <c:v>211.09057139989838</c:v>
                </c:pt>
                <c:pt idx="18">
                  <c:v>212.4082923527655</c:v>
                </c:pt>
                <c:pt idx="19">
                  <c:v>211.76163082325223</c:v>
                </c:pt>
                <c:pt idx="20">
                  <c:v>209.01309358647219</c:v>
                </c:pt>
                <c:pt idx="21">
                  <c:v>204.0877343123513</c:v>
                </c:pt>
                <c:pt idx="22">
                  <c:v>196.98379317921473</c:v>
                </c:pt>
                <c:pt idx="23">
                  <c:v>187.77904507110605</c:v>
                </c:pt>
                <c:pt idx="24">
                  <c:v>176.6317222214048</c:v>
                </c:pt>
                <c:pt idx="25">
                  <c:v>163.77543223789121</c:v>
                </c:pt>
                <c:pt idx="26">
                  <c:v>149.5082011659922</c:v>
                </c:pt>
                <c:pt idx="27">
                  <c:v>134.17651586575471</c:v>
                </c:pt>
                <c:pt idx="28">
                  <c:v>118.15588353982803</c:v>
                </c:pt>
                <c:pt idx="29">
                  <c:v>101.82984657432073</c:v>
                </c:pt>
                <c:pt idx="30">
                  <c:v>85.569512296124969</c:v>
                </c:pt>
                <c:pt idx="31">
                  <c:v>69.715469513495037</c:v>
                </c:pt>
                <c:pt idx="32">
                  <c:v>54.563521585317503</c:v>
                </c:pt>
                <c:pt idx="33">
                  <c:v>40.355070786065781</c:v>
                </c:pt>
                <c:pt idx="34">
                  <c:v>27.272360041356315</c:v>
                </c:pt>
                <c:pt idx="35">
                  <c:v>15.438222793456418</c:v>
                </c:pt>
                <c:pt idx="36">
                  <c:v>4.9195834477973959</c:v>
                </c:pt>
                <c:pt idx="37">
                  <c:v>-4.2662789790761551</c:v>
                </c:pt>
                <c:pt idx="38">
                  <c:v>-12.143749980090014</c:v>
                </c:pt>
                <c:pt idx="39">
                  <c:v>-18.770149199601839</c:v>
                </c:pt>
                <c:pt idx="40">
                  <c:v>-24.227050655851418</c:v>
                </c:pt>
                <c:pt idx="41">
                  <c:v>-28.612243987736832</c:v>
                </c:pt>
                <c:pt idx="42">
                  <c:v>-32.032714842175665</c:v>
                </c:pt>
                <c:pt idx="43">
                  <c:v>-34.598834395341058</c:v>
                </c:pt>
                <c:pt idx="44">
                  <c:v>-36.419798545458491</c:v>
                </c:pt>
                <c:pt idx="45">
                  <c:v>-37.600250734977791</c:v>
                </c:pt>
                <c:pt idx="46">
                  <c:v>-38.237955781349136</c:v>
                </c:pt>
                <c:pt idx="47">
                  <c:v>-38.422358684080287</c:v>
                </c:pt>
                <c:pt idx="48">
                  <c:v>-38.233853843560766</c:v>
                </c:pt>
                <c:pt idx="49">
                  <c:v>-37.743598433638567</c:v>
                </c:pt>
                <c:pt idx="50">
                  <c:v>-37.013721971483221</c:v>
                </c:pt>
                <c:pt idx="51">
                  <c:v>-36.097807150801827</c:v>
                </c:pt>
              </c:numCache>
            </c:numRef>
          </c:yVal>
          <c:smooth val="1"/>
          <c:extLst>
            <c:ext xmlns:c16="http://schemas.microsoft.com/office/drawing/2014/chart" uri="{C3380CC4-5D6E-409C-BE32-E72D297353CC}">
              <c16:uniqueId val="{00000003-62B8-4081-AB40-974BEFC3AE77}"/>
            </c:ext>
          </c:extLst>
        </c:ser>
        <c:ser>
          <c:idx val="4"/>
          <c:order val="4"/>
          <c:tx>
            <c:strRef>
              <c:f>TemporalMagTest!$I$19</c:f>
              <c:strCache>
                <c:ptCount val="1"/>
                <c:pt idx="0">
                  <c:v>Total 2</c:v>
                </c:pt>
              </c:strCache>
            </c:strRef>
          </c:tx>
          <c:spPr>
            <a:ln w="19050" cap="rnd">
              <a:solidFill>
                <a:schemeClr val="accent5"/>
              </a:solidFill>
              <a:round/>
            </a:ln>
            <a:effectLst/>
          </c:spPr>
          <c:marker>
            <c:symbol val="none"/>
          </c:marker>
          <c:xVal>
            <c:numRef>
              <c:f>TemporalMagTest!$D$20:$D$71</c:f>
              <c:numCache>
                <c:formatCode>General</c:formatCode>
                <c:ptCount val="52"/>
                <c:pt idx="0">
                  <c:v>0</c:v>
                </c:pt>
                <c:pt idx="1">
                  <c:v>200</c:v>
                </c:pt>
                <c:pt idx="2">
                  <c:v>400</c:v>
                </c:pt>
                <c:pt idx="3">
                  <c:v>600</c:v>
                </c:pt>
                <c:pt idx="4">
                  <c:v>800</c:v>
                </c:pt>
                <c:pt idx="5">
                  <c:v>1000</c:v>
                </c:pt>
                <c:pt idx="6">
                  <c:v>1200</c:v>
                </c:pt>
                <c:pt idx="7">
                  <c:v>1400</c:v>
                </c:pt>
                <c:pt idx="8">
                  <c:v>1600</c:v>
                </c:pt>
                <c:pt idx="9">
                  <c:v>1800</c:v>
                </c:pt>
                <c:pt idx="10">
                  <c:v>2000</c:v>
                </c:pt>
                <c:pt idx="11">
                  <c:v>2200</c:v>
                </c:pt>
                <c:pt idx="12">
                  <c:v>2400</c:v>
                </c:pt>
                <c:pt idx="13">
                  <c:v>2600</c:v>
                </c:pt>
                <c:pt idx="14">
                  <c:v>2800</c:v>
                </c:pt>
                <c:pt idx="15">
                  <c:v>3000</c:v>
                </c:pt>
                <c:pt idx="16">
                  <c:v>3200</c:v>
                </c:pt>
                <c:pt idx="17">
                  <c:v>3400</c:v>
                </c:pt>
                <c:pt idx="18">
                  <c:v>3600</c:v>
                </c:pt>
                <c:pt idx="19">
                  <c:v>3800</c:v>
                </c:pt>
                <c:pt idx="20">
                  <c:v>4000</c:v>
                </c:pt>
                <c:pt idx="21">
                  <c:v>4200</c:v>
                </c:pt>
                <c:pt idx="22">
                  <c:v>4400</c:v>
                </c:pt>
                <c:pt idx="23">
                  <c:v>4600</c:v>
                </c:pt>
                <c:pt idx="24">
                  <c:v>4800</c:v>
                </c:pt>
                <c:pt idx="25">
                  <c:v>5000</c:v>
                </c:pt>
                <c:pt idx="26">
                  <c:v>5200</c:v>
                </c:pt>
                <c:pt idx="27">
                  <c:v>5400</c:v>
                </c:pt>
                <c:pt idx="28">
                  <c:v>5600</c:v>
                </c:pt>
                <c:pt idx="29">
                  <c:v>5800</c:v>
                </c:pt>
                <c:pt idx="30">
                  <c:v>6000</c:v>
                </c:pt>
                <c:pt idx="31">
                  <c:v>6200</c:v>
                </c:pt>
                <c:pt idx="32">
                  <c:v>6400</c:v>
                </c:pt>
                <c:pt idx="33">
                  <c:v>6600</c:v>
                </c:pt>
                <c:pt idx="34">
                  <c:v>6800</c:v>
                </c:pt>
                <c:pt idx="35">
                  <c:v>7000</c:v>
                </c:pt>
                <c:pt idx="36">
                  <c:v>7200</c:v>
                </c:pt>
                <c:pt idx="37">
                  <c:v>7400</c:v>
                </c:pt>
                <c:pt idx="38">
                  <c:v>7600</c:v>
                </c:pt>
                <c:pt idx="39">
                  <c:v>7800</c:v>
                </c:pt>
                <c:pt idx="40">
                  <c:v>8000</c:v>
                </c:pt>
                <c:pt idx="41">
                  <c:v>8200</c:v>
                </c:pt>
                <c:pt idx="42">
                  <c:v>8400</c:v>
                </c:pt>
                <c:pt idx="43">
                  <c:v>8600</c:v>
                </c:pt>
                <c:pt idx="44">
                  <c:v>8800</c:v>
                </c:pt>
                <c:pt idx="45">
                  <c:v>9000</c:v>
                </c:pt>
                <c:pt idx="46">
                  <c:v>9200</c:v>
                </c:pt>
                <c:pt idx="47">
                  <c:v>9400</c:v>
                </c:pt>
                <c:pt idx="48">
                  <c:v>9600</c:v>
                </c:pt>
                <c:pt idx="49">
                  <c:v>9800</c:v>
                </c:pt>
                <c:pt idx="50">
                  <c:v>10000</c:v>
                </c:pt>
                <c:pt idx="51">
                  <c:v>10200</c:v>
                </c:pt>
              </c:numCache>
            </c:numRef>
          </c:xVal>
          <c:yVal>
            <c:numRef>
              <c:f>TemporalMagTest!$I$20:$I$71</c:f>
              <c:numCache>
                <c:formatCode>General</c:formatCode>
                <c:ptCount val="52"/>
                <c:pt idx="0">
                  <c:v>67.1131530059764</c:v>
                </c:pt>
                <c:pt idx="1">
                  <c:v>73.469588499191843</c:v>
                </c:pt>
                <c:pt idx="2">
                  <c:v>80.352435830329142</c:v>
                </c:pt>
                <c:pt idx="3">
                  <c:v>87.778706943572189</c:v>
                </c:pt>
                <c:pt idx="4">
                  <c:v>95.757885228962166</c:v>
                </c:pt>
                <c:pt idx="5">
                  <c:v>104.28943686905133</c:v>
                </c:pt>
                <c:pt idx="6">
                  <c:v>113.35995940692968</c:v>
                </c:pt>
                <c:pt idx="7">
                  <c:v>122.94001459657142</c:v>
                </c:pt>
                <c:pt idx="8">
                  <c:v>132.98074137023008</c:v>
                </c:pt>
                <c:pt idx="9">
                  <c:v>143.4104069957406</c:v>
                </c:pt>
                <c:pt idx="10">
                  <c:v>154.13112874556089</c:v>
                </c:pt>
                <c:pt idx="11">
                  <c:v>165.01608019961185</c:v>
                </c:pt>
                <c:pt idx="12">
                  <c:v>175.90757716199832</c:v>
                </c:pt>
                <c:pt idx="13">
                  <c:v>186.61650483905237</c:v>
                </c:pt>
                <c:pt idx="14">
                  <c:v>196.92358243966251</c:v>
                </c:pt>
                <c:pt idx="15">
                  <c:v>206.58294239488663</c:v>
                </c:pt>
                <c:pt idx="16">
                  <c:v>215.32840744202804</c:v>
                </c:pt>
                <c:pt idx="17">
                  <c:v>222.88266337972368</c:v>
                </c:pt>
                <c:pt idx="18">
                  <c:v>228.96924368723623</c:v>
                </c:pt>
                <c:pt idx="19">
                  <c:v>233.32687859994897</c:v>
                </c:pt>
                <c:pt idx="20">
                  <c:v>235.72535373103398</c:v>
                </c:pt>
                <c:pt idx="21">
                  <c:v>235.98163403562904</c:v>
                </c:pt>
                <c:pt idx="22">
                  <c:v>233.9747167174549</c:v>
                </c:pt>
                <c:pt idx="23">
                  <c:v>229.657561940265</c:v>
                </c:pt>
                <c:pt idx="24">
                  <c:v>223.06457366886139</c:v>
                </c:pt>
                <c:pt idx="25">
                  <c:v>214.31348440942349</c:v>
                </c:pt>
                <c:pt idx="26">
                  <c:v>203.60110182883273</c:v>
                </c:pt>
                <c:pt idx="27">
                  <c:v>191.19311200357521</c:v>
                </c:pt>
                <c:pt idx="28">
                  <c:v>177.40887497662536</c:v>
                </c:pt>
                <c:pt idx="29">
                  <c:v>162.60275692215046</c:v>
                </c:pt>
                <c:pt idx="30">
                  <c:v>147.1439094794402</c:v>
                </c:pt>
                <c:pt idx="31">
                  <c:v>131.39647454258494</c:v>
                </c:pt>
                <c:pt idx="32">
                  <c:v>115.70197117303837</c:v>
                </c:pt>
                <c:pt idx="33">
                  <c:v>100.36517748615131</c:v>
                </c:pt>
                <c:pt idx="34">
                  <c:v>85.644257120696324</c:v>
                </c:pt>
                <c:pt idx="35">
                  <c:v>71.745307045397197</c:v>
                </c:pt>
                <c:pt idx="36">
                  <c:v>58.821012441798104</c:v>
                </c:pt>
                <c:pt idx="37">
                  <c:v>46.972742687392291</c:v>
                </c:pt>
                <c:pt idx="38">
                  <c:v>36.255229682566529</c:v>
                </c:pt>
                <c:pt idx="39">
                  <c:v>26.68292364753782</c:v>
                </c:pt>
                <c:pt idx="40">
                  <c:v>18.237189223813662</c:v>
                </c:pt>
                <c:pt idx="41">
                  <c:v>10.873645123096066</c:v>
                </c:pt>
                <c:pt idx="42">
                  <c:v>4.5291242380411454</c:v>
                </c:pt>
                <c:pt idx="43">
                  <c:v>-0.87209348218492977</c:v>
                </c:pt>
                <c:pt idx="44">
                  <c:v>-5.4129671830304531</c:v>
                </c:pt>
                <c:pt idx="45">
                  <c:v>-9.179366875307764</c:v>
                </c:pt>
                <c:pt idx="46">
                  <c:v>-12.25670617059243</c:v>
                </c:pt>
                <c:pt idx="47">
                  <c:v>-14.727451856031012</c:v>
                </c:pt>
                <c:pt idx="48">
                  <c:v>-16.669393313000434</c:v>
                </c:pt>
                <c:pt idx="49">
                  <c:v>-18.154542220252132</c:v>
                </c:pt>
                <c:pt idx="50">
                  <c:v>-19.248534581764698</c:v>
                </c:pt>
                <c:pt idx="51">
                  <c:v>-20.010417596903878</c:v>
                </c:pt>
              </c:numCache>
            </c:numRef>
          </c:yVal>
          <c:smooth val="1"/>
          <c:extLst>
            <c:ext xmlns:c16="http://schemas.microsoft.com/office/drawing/2014/chart" uri="{C3380CC4-5D6E-409C-BE32-E72D297353CC}">
              <c16:uniqueId val="{00000004-62B8-4081-AB40-974BEFC3AE77}"/>
            </c:ext>
          </c:extLst>
        </c:ser>
        <c:ser>
          <c:idx val="7"/>
          <c:order val="5"/>
          <c:tx>
            <c:strRef>
              <c:f>TemporalMagTest!$L$19</c:f>
              <c:strCache>
                <c:ptCount val="1"/>
                <c:pt idx="0">
                  <c:v>Diff (nT)</c:v>
                </c:pt>
              </c:strCache>
            </c:strRef>
          </c:tx>
          <c:spPr>
            <a:ln w="19050" cap="rnd">
              <a:solidFill>
                <a:schemeClr val="accent2">
                  <a:lumMod val="60000"/>
                </a:schemeClr>
              </a:solidFill>
              <a:round/>
            </a:ln>
            <a:effectLst/>
          </c:spPr>
          <c:marker>
            <c:symbol val="none"/>
          </c:marker>
          <c:xVal>
            <c:numRef>
              <c:f>TemporalMagTest!$D$20:$D$71</c:f>
              <c:numCache>
                <c:formatCode>General</c:formatCode>
                <c:ptCount val="52"/>
                <c:pt idx="0">
                  <c:v>0</c:v>
                </c:pt>
                <c:pt idx="1">
                  <c:v>200</c:v>
                </c:pt>
                <c:pt idx="2">
                  <c:v>400</c:v>
                </c:pt>
                <c:pt idx="3">
                  <c:v>600</c:v>
                </c:pt>
                <c:pt idx="4">
                  <c:v>800</c:v>
                </c:pt>
                <c:pt idx="5">
                  <c:v>1000</c:v>
                </c:pt>
                <c:pt idx="6">
                  <c:v>1200</c:v>
                </c:pt>
                <c:pt idx="7">
                  <c:v>1400</c:v>
                </c:pt>
                <c:pt idx="8">
                  <c:v>1600</c:v>
                </c:pt>
                <c:pt idx="9">
                  <c:v>1800</c:v>
                </c:pt>
                <c:pt idx="10">
                  <c:v>2000</c:v>
                </c:pt>
                <c:pt idx="11">
                  <c:v>2200</c:v>
                </c:pt>
                <c:pt idx="12">
                  <c:v>2400</c:v>
                </c:pt>
                <c:pt idx="13">
                  <c:v>2600</c:v>
                </c:pt>
                <c:pt idx="14">
                  <c:v>2800</c:v>
                </c:pt>
                <c:pt idx="15">
                  <c:v>3000</c:v>
                </c:pt>
                <c:pt idx="16">
                  <c:v>3200</c:v>
                </c:pt>
                <c:pt idx="17">
                  <c:v>3400</c:v>
                </c:pt>
                <c:pt idx="18">
                  <c:v>3600</c:v>
                </c:pt>
                <c:pt idx="19">
                  <c:v>3800</c:v>
                </c:pt>
                <c:pt idx="20">
                  <c:v>4000</c:v>
                </c:pt>
                <c:pt idx="21">
                  <c:v>4200</c:v>
                </c:pt>
                <c:pt idx="22">
                  <c:v>4400</c:v>
                </c:pt>
                <c:pt idx="23">
                  <c:v>4600</c:v>
                </c:pt>
                <c:pt idx="24">
                  <c:v>4800</c:v>
                </c:pt>
                <c:pt idx="25">
                  <c:v>5000</c:v>
                </c:pt>
                <c:pt idx="26">
                  <c:v>5200</c:v>
                </c:pt>
                <c:pt idx="27">
                  <c:v>5400</c:v>
                </c:pt>
                <c:pt idx="28">
                  <c:v>5600</c:v>
                </c:pt>
                <c:pt idx="29">
                  <c:v>5800</c:v>
                </c:pt>
                <c:pt idx="30">
                  <c:v>6000</c:v>
                </c:pt>
                <c:pt idx="31">
                  <c:v>6200</c:v>
                </c:pt>
                <c:pt idx="32">
                  <c:v>6400</c:v>
                </c:pt>
                <c:pt idx="33">
                  <c:v>6600</c:v>
                </c:pt>
                <c:pt idx="34">
                  <c:v>6800</c:v>
                </c:pt>
                <c:pt idx="35">
                  <c:v>7000</c:v>
                </c:pt>
                <c:pt idx="36">
                  <c:v>7200</c:v>
                </c:pt>
                <c:pt idx="37">
                  <c:v>7400</c:v>
                </c:pt>
                <c:pt idx="38">
                  <c:v>7600</c:v>
                </c:pt>
                <c:pt idx="39">
                  <c:v>7800</c:v>
                </c:pt>
                <c:pt idx="40">
                  <c:v>8000</c:v>
                </c:pt>
                <c:pt idx="41">
                  <c:v>8200</c:v>
                </c:pt>
                <c:pt idx="42">
                  <c:v>8400</c:v>
                </c:pt>
                <c:pt idx="43">
                  <c:v>8600</c:v>
                </c:pt>
                <c:pt idx="44">
                  <c:v>8800</c:v>
                </c:pt>
                <c:pt idx="45">
                  <c:v>9000</c:v>
                </c:pt>
                <c:pt idx="46">
                  <c:v>9200</c:v>
                </c:pt>
                <c:pt idx="47">
                  <c:v>9400</c:v>
                </c:pt>
                <c:pt idx="48">
                  <c:v>9600</c:v>
                </c:pt>
                <c:pt idx="49">
                  <c:v>9800</c:v>
                </c:pt>
                <c:pt idx="50">
                  <c:v>10000</c:v>
                </c:pt>
                <c:pt idx="51">
                  <c:v>10200</c:v>
                </c:pt>
              </c:numCache>
            </c:numRef>
          </c:xVal>
          <c:yVal>
            <c:numRef>
              <c:f>TemporalMagTest!$L$20:$L$71</c:f>
              <c:numCache>
                <c:formatCode>General</c:formatCode>
                <c:ptCount val="52"/>
                <c:pt idx="0">
                  <c:v>16.223341619026684</c:v>
                </c:pt>
                <c:pt idx="1">
                  <c:v>16.470561330503884</c:v>
                </c:pt>
                <c:pt idx="2">
                  <c:v>16.619476657666553</c:v>
                </c:pt>
                <c:pt idx="3">
                  <c:v>16.647444615647032</c:v>
                </c:pt>
                <c:pt idx="4">
                  <c:v>16.529002049409456</c:v>
                </c:pt>
                <c:pt idx="5">
                  <c:v>16.235929078758573</c:v>
                </c:pt>
                <c:pt idx="6">
                  <c:v>15.737473590564292</c:v>
                </c:pt>
                <c:pt idx="7">
                  <c:v>15.000785662714691</c:v>
                </c:pt>
                <c:pt idx="8">
                  <c:v>13.991613927310624</c:v>
                </c:pt>
                <c:pt idx="9">
                  <c:v>12.675314560145097</c:v>
                </c:pt>
                <c:pt idx="10">
                  <c:v>11.018215530379621</c:v>
                </c:pt>
                <c:pt idx="11">
                  <c:v>8.9893614738041094</c:v>
                </c:pt>
                <c:pt idx="12">
                  <c:v>6.5626357946796645</c:v>
                </c:pt>
                <c:pt idx="13">
                  <c:v>3.719214946959454</c:v>
                </c:pt>
                <c:pt idx="14">
                  <c:v>0.45025562061269397</c:v>
                </c:pt>
                <c:pt idx="15">
                  <c:v>-3.2403481962031435</c:v>
                </c:pt>
                <c:pt idx="16">
                  <c:v>-7.3333679781934507</c:v>
                </c:pt>
                <c:pt idx="17">
                  <c:v>-11.792091979825301</c:v>
                </c:pt>
                <c:pt idx="18">
                  <c:v>-16.56095133447073</c:v>
                </c:pt>
                <c:pt idx="19">
                  <c:v>-21.565247776696737</c:v>
                </c:pt>
                <c:pt idx="20">
                  <c:v>-26.712260144561782</c:v>
                </c:pt>
                <c:pt idx="21">
                  <c:v>-31.893899723277741</c:v>
                </c:pt>
                <c:pt idx="22">
                  <c:v>-36.990923538240168</c:v>
                </c:pt>
                <c:pt idx="23">
                  <c:v>-41.878516869158943</c:v>
                </c:pt>
                <c:pt idx="24">
                  <c:v>-46.432851447456585</c:v>
                </c:pt>
                <c:pt idx="25">
                  <c:v>-50.538052171532286</c:v>
                </c:pt>
                <c:pt idx="26">
                  <c:v>-54.09290066284052</c:v>
                </c:pt>
                <c:pt idx="27">
                  <c:v>-57.0165961378205</c:v>
                </c:pt>
                <c:pt idx="28">
                  <c:v>-59.25299143679733</c:v>
                </c:pt>
                <c:pt idx="29">
                  <c:v>-60.772910347829736</c:v>
                </c:pt>
                <c:pt idx="30">
                  <c:v>-61.574397183315227</c:v>
                </c:pt>
                <c:pt idx="31">
                  <c:v>-61.681005029089903</c:v>
                </c:pt>
                <c:pt idx="32">
                  <c:v>-61.138449587720871</c:v>
                </c:pt>
                <c:pt idx="33">
                  <c:v>-60.010106700085529</c:v>
                </c:pt>
                <c:pt idx="34">
                  <c:v>-58.371897079340009</c:v>
                </c:pt>
                <c:pt idx="35">
                  <c:v>-56.307084251940779</c:v>
                </c:pt>
                <c:pt idx="36">
                  <c:v>-53.90142899400071</c:v>
                </c:pt>
                <c:pt idx="37">
                  <c:v>-51.239021666468446</c:v>
                </c:pt>
                <c:pt idx="38">
                  <c:v>-48.398979662656544</c:v>
                </c:pt>
                <c:pt idx="39">
                  <c:v>-45.453072847139659</c:v>
                </c:pt>
                <c:pt idx="40">
                  <c:v>-42.46423987966508</c:v>
                </c:pt>
                <c:pt idx="41">
                  <c:v>-39.4858891108329</c:v>
                </c:pt>
                <c:pt idx="42">
                  <c:v>-36.561839080216814</c:v>
                </c:pt>
                <c:pt idx="43">
                  <c:v>-33.726740913156128</c:v>
                </c:pt>
                <c:pt idx="44">
                  <c:v>-31.006831362428038</c:v>
                </c:pt>
                <c:pt idx="45">
                  <c:v>-28.420883859670028</c:v>
                </c:pt>
                <c:pt idx="46">
                  <c:v>-25.981249610756706</c:v>
                </c:pt>
                <c:pt idx="47">
                  <c:v>-23.694906828049277</c:v>
                </c:pt>
                <c:pt idx="48">
                  <c:v>-21.564460530560332</c:v>
                </c:pt>
                <c:pt idx="49">
                  <c:v>-19.589056213386435</c:v>
                </c:pt>
                <c:pt idx="50">
                  <c:v>-17.765187389718523</c:v>
                </c:pt>
                <c:pt idx="51">
                  <c:v>-16.08738955389795</c:v>
                </c:pt>
              </c:numCache>
            </c:numRef>
          </c:yVal>
          <c:smooth val="1"/>
          <c:extLst>
            <c:ext xmlns:c16="http://schemas.microsoft.com/office/drawing/2014/chart" uri="{C3380CC4-5D6E-409C-BE32-E72D297353CC}">
              <c16:uniqueId val="{00000005-62B8-4081-AB40-974BEFC3AE77}"/>
            </c:ext>
          </c:extLst>
        </c:ser>
        <c:dLbls>
          <c:showLegendKey val="0"/>
          <c:showVal val="0"/>
          <c:showCatName val="0"/>
          <c:showSerName val="0"/>
          <c:showPercent val="0"/>
          <c:showBubbleSize val="0"/>
        </c:dLbls>
        <c:axId val="599468000"/>
        <c:axId val="599468560"/>
      </c:scatterChart>
      <c:valAx>
        <c:axId val="599468000"/>
        <c:scaling>
          <c:orientation val="minMax"/>
          <c:max val="100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Distance (m)</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99468560"/>
        <c:crossesAt val="-100"/>
        <c:crossBetween val="midCat"/>
      </c:valAx>
      <c:valAx>
        <c:axId val="5994685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Magnetic</a:t>
                </a:r>
                <a:r>
                  <a:rPr lang="en-US" baseline="0"/>
                  <a:t> Anomaly (nT)</a:t>
                </a:r>
                <a:endParaRPr lang="en-US"/>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99468000"/>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Along profile nav error</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0"/>
          <c:order val="0"/>
          <c:tx>
            <c:strRef>
              <c:f>TemporalMagTest!$Q$19</c:f>
              <c:strCache>
                <c:ptCount val="1"/>
                <c:pt idx="0">
                  <c:v>Xoffset1</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TemporalMagTest!$P$20:$P$71</c:f>
              <c:numCache>
                <c:formatCode>General</c:formatCode>
                <c:ptCount val="52"/>
                <c:pt idx="0">
                  <c:v>0</c:v>
                </c:pt>
                <c:pt idx="1">
                  <c:v>200</c:v>
                </c:pt>
                <c:pt idx="2">
                  <c:v>400</c:v>
                </c:pt>
                <c:pt idx="3">
                  <c:v>600</c:v>
                </c:pt>
                <c:pt idx="4">
                  <c:v>800</c:v>
                </c:pt>
                <c:pt idx="5">
                  <c:v>1000</c:v>
                </c:pt>
                <c:pt idx="6">
                  <c:v>1200</c:v>
                </c:pt>
                <c:pt idx="7">
                  <c:v>1400</c:v>
                </c:pt>
                <c:pt idx="8">
                  <c:v>1600</c:v>
                </c:pt>
                <c:pt idx="9">
                  <c:v>1800</c:v>
                </c:pt>
                <c:pt idx="10">
                  <c:v>2000</c:v>
                </c:pt>
                <c:pt idx="11">
                  <c:v>2200</c:v>
                </c:pt>
                <c:pt idx="12">
                  <c:v>2400</c:v>
                </c:pt>
                <c:pt idx="13">
                  <c:v>2600</c:v>
                </c:pt>
                <c:pt idx="14">
                  <c:v>2800</c:v>
                </c:pt>
                <c:pt idx="15">
                  <c:v>3000</c:v>
                </c:pt>
                <c:pt idx="16">
                  <c:v>3200</c:v>
                </c:pt>
                <c:pt idx="17">
                  <c:v>3400</c:v>
                </c:pt>
                <c:pt idx="18">
                  <c:v>3600</c:v>
                </c:pt>
                <c:pt idx="19">
                  <c:v>3800</c:v>
                </c:pt>
                <c:pt idx="20">
                  <c:v>4000</c:v>
                </c:pt>
                <c:pt idx="21">
                  <c:v>4200</c:v>
                </c:pt>
                <c:pt idx="22">
                  <c:v>4400</c:v>
                </c:pt>
                <c:pt idx="23">
                  <c:v>4600</c:v>
                </c:pt>
                <c:pt idx="24">
                  <c:v>4800</c:v>
                </c:pt>
                <c:pt idx="25">
                  <c:v>5000</c:v>
                </c:pt>
                <c:pt idx="26">
                  <c:v>5200</c:v>
                </c:pt>
                <c:pt idx="27">
                  <c:v>5400</c:v>
                </c:pt>
                <c:pt idx="28">
                  <c:v>5600</c:v>
                </c:pt>
                <c:pt idx="29">
                  <c:v>5800</c:v>
                </c:pt>
                <c:pt idx="30">
                  <c:v>6000</c:v>
                </c:pt>
                <c:pt idx="31">
                  <c:v>6200</c:v>
                </c:pt>
                <c:pt idx="32">
                  <c:v>6400</c:v>
                </c:pt>
                <c:pt idx="33">
                  <c:v>6600</c:v>
                </c:pt>
                <c:pt idx="34">
                  <c:v>6800</c:v>
                </c:pt>
                <c:pt idx="35">
                  <c:v>7000</c:v>
                </c:pt>
                <c:pt idx="36">
                  <c:v>7200</c:v>
                </c:pt>
                <c:pt idx="37">
                  <c:v>7400</c:v>
                </c:pt>
                <c:pt idx="38">
                  <c:v>7600</c:v>
                </c:pt>
                <c:pt idx="39">
                  <c:v>7800</c:v>
                </c:pt>
                <c:pt idx="40">
                  <c:v>8000</c:v>
                </c:pt>
                <c:pt idx="41">
                  <c:v>8200</c:v>
                </c:pt>
                <c:pt idx="42">
                  <c:v>8400</c:v>
                </c:pt>
                <c:pt idx="43">
                  <c:v>8600</c:v>
                </c:pt>
                <c:pt idx="44">
                  <c:v>8800</c:v>
                </c:pt>
                <c:pt idx="45">
                  <c:v>9000</c:v>
                </c:pt>
                <c:pt idx="46">
                  <c:v>9200</c:v>
                </c:pt>
                <c:pt idx="47">
                  <c:v>9400</c:v>
                </c:pt>
                <c:pt idx="48">
                  <c:v>9600</c:v>
                </c:pt>
                <c:pt idx="49">
                  <c:v>9800</c:v>
                </c:pt>
                <c:pt idx="50">
                  <c:v>10000</c:v>
                </c:pt>
                <c:pt idx="51">
                  <c:v>10200</c:v>
                </c:pt>
              </c:numCache>
            </c:numRef>
          </c:xVal>
          <c:yVal>
            <c:numRef>
              <c:f>TemporalMagTest!$Q$20:$Q$71</c:f>
              <c:numCache>
                <c:formatCode>General</c:formatCode>
                <c:ptCount val="52"/>
                <c:pt idx="0">
                  <c:v>0</c:v>
                </c:pt>
                <c:pt idx="1">
                  <c:v>1212.7799460187355</c:v>
                </c:pt>
                <c:pt idx="2">
                  <c:v>1143.1790375657331</c:v>
                </c:pt>
                <c:pt idx="3">
                  <c:v>1079.1386193603475</c:v>
                </c:pt>
                <c:pt idx="4">
                  <c:v>1020.3203660584866</c:v>
                </c:pt>
                <c:pt idx="5">
                  <c:v>966.42286419457128</c:v>
                </c:pt>
                <c:pt idx="6">
                  <c:v>917.18403613925739</c:v>
                </c:pt>
                <c:pt idx="7">
                  <c:v>872.38551116695464</c:v>
                </c:pt>
                <c:pt idx="8">
                  <c:v>831.86019353393283</c:v>
                </c:pt>
                <c:pt idx="9">
                  <c:v>795.50530979299106</c:v>
                </c:pt>
                <c:pt idx="10">
                  <c:v>763.30532021602028</c:v>
                </c:pt>
                <c:pt idx="11">
                  <c:v>735.37364586685965</c:v>
                </c:pt>
                <c:pt idx="12">
                  <c:v>712.03288238001551</c:v>
                </c:pt>
                <c:pt idx="13">
                  <c:v>693.98087680853268</c:v>
                </c:pt>
                <c:pt idx="14">
                  <c:v>682.67103129893258</c:v>
                </c:pt>
                <c:pt idx="15">
                  <c:v>681.31426431781483</c:v>
                </c:pt>
                <c:pt idx="16">
                  <c:v>698.12637351436535</c:v>
                </c:pt>
                <c:pt idx="17">
                  <c:v>761.17771978272697</c:v>
                </c:pt>
                <c:pt idx="18">
                  <c:v>1064.3209904396122</c:v>
                </c:pt>
                <c:pt idx="19">
                  <c:v>-621.06490475110536</c:v>
                </c:pt>
                <c:pt idx="20">
                  <c:v>228.40647160927969</c:v>
                </c:pt>
                <c:pt idx="21">
                  <c:v>337.8660348345573</c:v>
                </c:pt>
                <c:pt idx="22">
                  <c:v>377.75036712480238</c:v>
                </c:pt>
                <c:pt idx="23">
                  <c:v>397.73332135335568</c:v>
                </c:pt>
                <c:pt idx="24">
                  <c:v>410.13452418677679</c:v>
                </c:pt>
                <c:pt idx="25">
                  <c:v>419.47887801608778</c:v>
                </c:pt>
                <c:pt idx="26">
                  <c:v>427.82735943891521</c:v>
                </c:pt>
                <c:pt idx="27">
                  <c:v>436.2632522132306</c:v>
                </c:pt>
                <c:pt idx="28">
                  <c:v>445.42124215899156</c:v>
                </c:pt>
                <c:pt idx="29">
                  <c:v>455.70849488530843</c:v>
                </c:pt>
                <c:pt idx="30">
                  <c:v>467.4080477104223</c:v>
                </c:pt>
                <c:pt idx="31">
                  <c:v>480.73117839669294</c:v>
                </c:pt>
                <c:pt idx="32">
                  <c:v>495.84526138713619</c:v>
                </c:pt>
                <c:pt idx="33">
                  <c:v>512.88863975432014</c:v>
                </c:pt>
                <c:pt idx="34">
                  <c:v>531.97775408355176</c:v>
                </c:pt>
                <c:pt idx="35">
                  <c:v>553.20877024450965</c:v>
                </c:pt>
                <c:pt idx="36">
                  <c:v>576.65419099388328</c:v>
                </c:pt>
                <c:pt idx="37">
                  <c:v>602.35345791088741</c:v>
                </c:pt>
                <c:pt idx="38">
                  <c:v>630.29462061105266</c:v>
                </c:pt>
                <c:pt idx="39">
                  <c:v>660.38071174009417</c:v>
                </c:pt>
                <c:pt idx="40">
                  <c:v>692.36721052261339</c:v>
                </c:pt>
                <c:pt idx="41">
                  <c:v>725.73983510677976</c:v>
                </c:pt>
                <c:pt idx="42">
                  <c:v>759.45669178836954</c:v>
                </c:pt>
                <c:pt idx="43">
                  <c:v>791.34264946993858</c:v>
                </c:pt>
                <c:pt idx="44">
                  <c:v>816.43448928800842</c:v>
                </c:pt>
                <c:pt idx="45">
                  <c:v>821.30258554232228</c:v>
                </c:pt>
                <c:pt idx="46">
                  <c:v>755.17919815582104</c:v>
                </c:pt>
                <c:pt idx="47">
                  <c:v>131.84732277557401</c:v>
                </c:pt>
                <c:pt idx="48">
                  <c:v>2131.3841562547891</c:v>
                </c:pt>
                <c:pt idx="49">
                  <c:v>1625.3917402398049</c:v>
                </c:pt>
                <c:pt idx="50">
                  <c:v>1591.5444857595155</c:v>
                </c:pt>
                <c:pt idx="51">
                  <c:v>1634.639370372111</c:v>
                </c:pt>
              </c:numCache>
            </c:numRef>
          </c:yVal>
          <c:smooth val="1"/>
          <c:extLst>
            <c:ext xmlns:c16="http://schemas.microsoft.com/office/drawing/2014/chart" uri="{C3380CC4-5D6E-409C-BE32-E72D297353CC}">
              <c16:uniqueId val="{00000000-D12D-41DE-8598-BF970DBAFF01}"/>
            </c:ext>
          </c:extLst>
        </c:ser>
        <c:ser>
          <c:idx val="1"/>
          <c:order val="1"/>
          <c:tx>
            <c:strRef>
              <c:f>TemporalMagTest!$R$19</c:f>
              <c:strCache>
                <c:ptCount val="1"/>
                <c:pt idx="0">
                  <c:v>Xoffset2</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TemporalMagTest!$P$20:$P$71</c:f>
              <c:numCache>
                <c:formatCode>General</c:formatCode>
                <c:ptCount val="52"/>
                <c:pt idx="0">
                  <c:v>0</c:v>
                </c:pt>
                <c:pt idx="1">
                  <c:v>200</c:v>
                </c:pt>
                <c:pt idx="2">
                  <c:v>400</c:v>
                </c:pt>
                <c:pt idx="3">
                  <c:v>600</c:v>
                </c:pt>
                <c:pt idx="4">
                  <c:v>800</c:v>
                </c:pt>
                <c:pt idx="5">
                  <c:v>1000</c:v>
                </c:pt>
                <c:pt idx="6">
                  <c:v>1200</c:v>
                </c:pt>
                <c:pt idx="7">
                  <c:v>1400</c:v>
                </c:pt>
                <c:pt idx="8">
                  <c:v>1600</c:v>
                </c:pt>
                <c:pt idx="9">
                  <c:v>1800</c:v>
                </c:pt>
                <c:pt idx="10">
                  <c:v>2000</c:v>
                </c:pt>
                <c:pt idx="11">
                  <c:v>2200</c:v>
                </c:pt>
                <c:pt idx="12">
                  <c:v>2400</c:v>
                </c:pt>
                <c:pt idx="13">
                  <c:v>2600</c:v>
                </c:pt>
                <c:pt idx="14">
                  <c:v>2800</c:v>
                </c:pt>
                <c:pt idx="15">
                  <c:v>3000</c:v>
                </c:pt>
                <c:pt idx="16">
                  <c:v>3200</c:v>
                </c:pt>
                <c:pt idx="17">
                  <c:v>3400</c:v>
                </c:pt>
                <c:pt idx="18">
                  <c:v>3600</c:v>
                </c:pt>
                <c:pt idx="19">
                  <c:v>3800</c:v>
                </c:pt>
                <c:pt idx="20">
                  <c:v>4000</c:v>
                </c:pt>
                <c:pt idx="21">
                  <c:v>4200</c:v>
                </c:pt>
                <c:pt idx="22">
                  <c:v>4400</c:v>
                </c:pt>
                <c:pt idx="23">
                  <c:v>4600</c:v>
                </c:pt>
                <c:pt idx="24">
                  <c:v>4800</c:v>
                </c:pt>
                <c:pt idx="25">
                  <c:v>5000</c:v>
                </c:pt>
                <c:pt idx="26">
                  <c:v>5200</c:v>
                </c:pt>
                <c:pt idx="27">
                  <c:v>5400</c:v>
                </c:pt>
                <c:pt idx="28">
                  <c:v>5600</c:v>
                </c:pt>
                <c:pt idx="29">
                  <c:v>5800</c:v>
                </c:pt>
                <c:pt idx="30">
                  <c:v>6000</c:v>
                </c:pt>
                <c:pt idx="31">
                  <c:v>6200</c:v>
                </c:pt>
                <c:pt idx="32">
                  <c:v>6400</c:v>
                </c:pt>
                <c:pt idx="33">
                  <c:v>6600</c:v>
                </c:pt>
                <c:pt idx="34">
                  <c:v>6800</c:v>
                </c:pt>
                <c:pt idx="35">
                  <c:v>7000</c:v>
                </c:pt>
                <c:pt idx="36">
                  <c:v>7200</c:v>
                </c:pt>
                <c:pt idx="37">
                  <c:v>7400</c:v>
                </c:pt>
                <c:pt idx="38">
                  <c:v>7600</c:v>
                </c:pt>
                <c:pt idx="39">
                  <c:v>7800</c:v>
                </c:pt>
                <c:pt idx="40">
                  <c:v>8000</c:v>
                </c:pt>
                <c:pt idx="41">
                  <c:v>8200</c:v>
                </c:pt>
                <c:pt idx="42">
                  <c:v>8400</c:v>
                </c:pt>
                <c:pt idx="43">
                  <c:v>8600</c:v>
                </c:pt>
                <c:pt idx="44">
                  <c:v>8800</c:v>
                </c:pt>
                <c:pt idx="45">
                  <c:v>9000</c:v>
                </c:pt>
                <c:pt idx="46">
                  <c:v>9200</c:v>
                </c:pt>
                <c:pt idx="47">
                  <c:v>9400</c:v>
                </c:pt>
                <c:pt idx="48">
                  <c:v>9600</c:v>
                </c:pt>
                <c:pt idx="49">
                  <c:v>9800</c:v>
                </c:pt>
                <c:pt idx="50">
                  <c:v>10000</c:v>
                </c:pt>
                <c:pt idx="51">
                  <c:v>10200</c:v>
                </c:pt>
              </c:numCache>
            </c:numRef>
          </c:xVal>
          <c:yVal>
            <c:numRef>
              <c:f>TemporalMagTest!$R$20:$R$71</c:f>
              <c:numCache>
                <c:formatCode>General</c:formatCode>
                <c:ptCount val="52"/>
                <c:pt idx="1">
                  <c:v>498.83165671035306</c:v>
                </c:pt>
                <c:pt idx="2">
                  <c:v>472.69731546043266</c:v>
                </c:pt>
                <c:pt idx="3">
                  <c:v>446.65711567832903</c:v>
                </c:pt>
                <c:pt idx="4">
                  <c:v>420.54592954033888</c:v>
                </c:pt>
                <c:pt idx="5">
                  <c:v>394.14871920438145</c:v>
                </c:pt>
                <c:pt idx="6">
                  <c:v>367.1803661672086</c:v>
                </c:pt>
                <c:pt idx="7">
                  <c:v>339.25506469748785</c:v>
                </c:pt>
                <c:pt idx="8">
                  <c:v>309.83842467984545</c:v>
                </c:pt>
                <c:pt idx="9">
                  <c:v>278.16976078490137</c:v>
                </c:pt>
                <c:pt idx="10">
                  <c:v>243.13049805129117</c:v>
                </c:pt>
                <c:pt idx="11">
                  <c:v>203.00954405417102</c:v>
                </c:pt>
                <c:pt idx="12">
                  <c:v>155.05760463147817</c:v>
                </c:pt>
                <c:pt idx="13">
                  <c:v>94.570255360758466</c:v>
                </c:pt>
                <c:pt idx="14">
                  <c:v>12.79477278064976</c:v>
                </c:pt>
                <c:pt idx="15">
                  <c:v>-108.57700067026909</c:v>
                </c:pt>
                <c:pt idx="16">
                  <c:v>-315.24789912623629</c:v>
                </c:pt>
                <c:pt idx="17">
                  <c:v>-761.87823116564925</c:v>
                </c:pt>
                <c:pt idx="18">
                  <c:v>-2513.5748655187012</c:v>
                </c:pt>
                <c:pt idx="19">
                  <c:v>6669.7172454123247</c:v>
                </c:pt>
                <c:pt idx="20">
                  <c:v>1943.7437330014627</c:v>
                </c:pt>
                <c:pt idx="21">
                  <c:v>1295.0892695627913</c:v>
                </c:pt>
                <c:pt idx="22">
                  <c:v>1041.4197653101251</c:v>
                </c:pt>
                <c:pt idx="23">
                  <c:v>909.93292542719757</c:v>
                </c:pt>
                <c:pt idx="24">
                  <c:v>833.07628340020631</c:v>
                </c:pt>
                <c:pt idx="25">
                  <c:v>786.19963047411545</c:v>
                </c:pt>
                <c:pt idx="26">
                  <c:v>758.28169306632833</c:v>
                </c:pt>
                <c:pt idx="27">
                  <c:v>743.77467344620334</c:v>
                </c:pt>
                <c:pt idx="28">
                  <c:v>739.70852375041886</c:v>
                </c:pt>
                <c:pt idx="29">
                  <c:v>744.49066207833789</c:v>
                </c:pt>
                <c:pt idx="30">
                  <c:v>757.35708909604909</c:v>
                </c:pt>
                <c:pt idx="31">
                  <c:v>778.11074279008619</c:v>
                </c:pt>
                <c:pt idx="32">
                  <c:v>807.00448387924951</c:v>
                </c:pt>
                <c:pt idx="33">
                  <c:v>844.71006090609012</c:v>
                </c:pt>
                <c:pt idx="34">
                  <c:v>892.35171851437735</c:v>
                </c:pt>
                <c:pt idx="35">
                  <c:v>951.60438099419741</c:v>
                </c:pt>
                <c:pt idx="36">
                  <c:v>1024.8745531188024</c:v>
                </c:pt>
                <c:pt idx="37">
                  <c:v>1115.6061191721519</c:v>
                </c:pt>
                <c:pt idx="38">
                  <c:v>1228.794867196018</c:v>
                </c:pt>
                <c:pt idx="39">
                  <c:v>1371.8784921168165</c:v>
                </c:pt>
                <c:pt idx="40">
                  <c:v>1556.349889039408</c:v>
                </c:pt>
                <c:pt idx="41">
                  <c:v>1800.8733536888753</c:v>
                </c:pt>
                <c:pt idx="42">
                  <c:v>2137.8249156995203</c:v>
                </c:pt>
                <c:pt idx="43">
                  <c:v>2628.6180526198073</c:v>
                </c:pt>
                <c:pt idx="44">
                  <c:v>3405.5400113646847</c:v>
                </c:pt>
                <c:pt idx="45">
                  <c:v>4815.2536988801685</c:v>
                </c:pt>
                <c:pt idx="46">
                  <c:v>8148.3594205799855</c:v>
                </c:pt>
                <c:pt idx="47">
                  <c:v>25699.060564784224</c:v>
                </c:pt>
                <c:pt idx="48">
                  <c:v>-22879.476697923012</c:v>
                </c:pt>
                <c:pt idx="49">
                  <c:v>-7991.367689953744</c:v>
                </c:pt>
                <c:pt idx="50">
                  <c:v>-4867.9984383267874</c:v>
                </c:pt>
                <c:pt idx="51">
                  <c:v>-3512.8571327036184</c:v>
                </c:pt>
              </c:numCache>
            </c:numRef>
          </c:yVal>
          <c:smooth val="1"/>
          <c:extLst>
            <c:ext xmlns:c16="http://schemas.microsoft.com/office/drawing/2014/chart" uri="{C3380CC4-5D6E-409C-BE32-E72D297353CC}">
              <c16:uniqueId val="{00000001-D12D-41DE-8598-BF970DBAFF01}"/>
            </c:ext>
          </c:extLst>
        </c:ser>
        <c:dLbls>
          <c:showLegendKey val="0"/>
          <c:showVal val="0"/>
          <c:showCatName val="0"/>
          <c:showSerName val="0"/>
          <c:showPercent val="0"/>
          <c:showBubbleSize val="0"/>
        </c:dLbls>
        <c:axId val="599471920"/>
        <c:axId val="599472480"/>
      </c:scatterChart>
      <c:valAx>
        <c:axId val="59947192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Distance (m)</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99472480"/>
        <c:crosses val="autoZero"/>
        <c:crossBetween val="midCat"/>
      </c:valAx>
      <c:valAx>
        <c:axId val="599472480"/>
        <c:scaling>
          <c:orientation val="minMax"/>
          <c:max val="3000"/>
          <c:min val="-2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Nav</a:t>
                </a:r>
                <a:r>
                  <a:rPr lang="en-US" baseline="0"/>
                  <a:t> Error (m)</a:t>
                </a:r>
                <a:endParaRPr lang="en-US"/>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99471920"/>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838BF2-B9E7-4ADB-9F03-55D71766FAE7}" type="datetimeFigureOut">
              <a:rPr lang="en-US" smtClean="0"/>
              <a:t>4/21/2020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0BFFA8-1EC2-4C04-B30E-276ABE945A25}" type="slidenum">
              <a:rPr lang="en-US" smtClean="0"/>
              <a:t>‹#›</a:t>
            </a:fld>
            <a:endParaRPr lang="en-US"/>
          </a:p>
        </p:txBody>
      </p:sp>
    </p:spTree>
    <p:extLst>
      <p:ext uri="{BB962C8B-B14F-4D97-AF65-F5344CB8AC3E}">
        <p14:creationId xmlns:p14="http://schemas.microsoft.com/office/powerpoint/2010/main" val="2509192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a:t>
            </a:r>
            <a:r>
              <a:rPr lang="en-US" baseline="0" dirty="0" smtClean="0"/>
              <a:t> – I’m Rick Saltus from the CIRES </a:t>
            </a:r>
            <a:r>
              <a:rPr lang="en-US" baseline="0" dirty="0" err="1" smtClean="0"/>
              <a:t>geomag</a:t>
            </a:r>
            <a:r>
              <a:rPr lang="en-US" baseline="0" dirty="0" smtClean="0"/>
              <a:t> team at the University of Colorado.  Along with my co-authors Aaron </a:t>
            </a:r>
            <a:r>
              <a:rPr lang="en-US" baseline="0" dirty="0" err="1" smtClean="0"/>
              <a:t>Canciani</a:t>
            </a:r>
            <a:r>
              <a:rPr lang="en-US" baseline="0" dirty="0" smtClean="0"/>
              <a:t>, Brian Meyer, and Arnaud </a:t>
            </a:r>
            <a:r>
              <a:rPr lang="en-US" baseline="0" dirty="0" err="1" smtClean="0"/>
              <a:t>Chulliat</a:t>
            </a:r>
            <a:r>
              <a:rPr lang="en-US" baseline="0" dirty="0" smtClean="0"/>
              <a:t>, we are investigating the behavior of crustal magnetic anomalies as the Earth’s magnetic field changes over time.</a:t>
            </a:r>
            <a:endParaRPr lang="en-US" dirty="0"/>
          </a:p>
        </p:txBody>
      </p:sp>
      <p:sp>
        <p:nvSpPr>
          <p:cNvPr id="4" name="Slide Number Placeholder 3"/>
          <p:cNvSpPr>
            <a:spLocks noGrp="1"/>
          </p:cNvSpPr>
          <p:nvPr>
            <p:ph type="sldNum" sz="quarter" idx="10"/>
          </p:nvPr>
        </p:nvSpPr>
        <p:spPr/>
        <p:txBody>
          <a:bodyPr/>
          <a:lstStyle/>
          <a:p>
            <a:fld id="{C70BFFA8-1EC2-4C04-B30E-276ABE945A25}" type="slidenum">
              <a:rPr lang="en-US" smtClean="0"/>
              <a:t>1</a:t>
            </a:fld>
            <a:endParaRPr lang="en-US"/>
          </a:p>
        </p:txBody>
      </p:sp>
    </p:spTree>
    <p:extLst>
      <p:ext uri="{BB962C8B-B14F-4D97-AF65-F5344CB8AC3E}">
        <p14:creationId xmlns:p14="http://schemas.microsoft.com/office/powerpoint/2010/main" val="18505231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a:t>
            </a:r>
            <a:r>
              <a:rPr lang="en-US" dirty="0" smtClean="0"/>
              <a:t>slide </a:t>
            </a:r>
            <a:r>
              <a:rPr lang="en-US" dirty="0" smtClean="0"/>
              <a:t>shows</a:t>
            </a:r>
            <a:r>
              <a:rPr lang="en-US" baseline="0" dirty="0" smtClean="0"/>
              <a:t> the synthetic forward calculation of the magnetic anomalies from these source bodies </a:t>
            </a:r>
            <a:r>
              <a:rPr lang="en-US" baseline="0" dirty="0" smtClean="0"/>
              <a:t>using data from </a:t>
            </a:r>
            <a:r>
              <a:rPr lang="en-US" baseline="0" dirty="0" smtClean="0"/>
              <a:t>two magnetic epochs.  The anomalies for the two epochs don’t look very different to the eye, but the lower left panel shows that there is definitely a difference between the anomalies in the two epochs.  The lower right panel shows the anomaly field for epoch 1 calculated from the </a:t>
            </a:r>
            <a:r>
              <a:rPr lang="en-US" baseline="0" dirty="0" smtClean="0"/>
              <a:t>source inversion using data from the two epochs.</a:t>
            </a:r>
            <a:endParaRPr lang="en-US" dirty="0"/>
          </a:p>
        </p:txBody>
      </p:sp>
      <p:sp>
        <p:nvSpPr>
          <p:cNvPr id="4" name="Slide Number Placeholder 3"/>
          <p:cNvSpPr>
            <a:spLocks noGrp="1"/>
          </p:cNvSpPr>
          <p:nvPr>
            <p:ph type="sldNum" sz="quarter" idx="10"/>
          </p:nvPr>
        </p:nvSpPr>
        <p:spPr/>
        <p:txBody>
          <a:bodyPr/>
          <a:lstStyle/>
          <a:p>
            <a:fld id="{C70BFFA8-1EC2-4C04-B30E-276ABE945A25}" type="slidenum">
              <a:rPr lang="en-US" smtClean="0"/>
              <a:t>10</a:t>
            </a:fld>
            <a:endParaRPr lang="en-US"/>
          </a:p>
        </p:txBody>
      </p:sp>
    </p:spTree>
    <p:extLst>
      <p:ext uri="{BB962C8B-B14F-4D97-AF65-F5344CB8AC3E}">
        <p14:creationId xmlns:p14="http://schemas.microsoft.com/office/powerpoint/2010/main" val="5753514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shows that the dual time inversion</a:t>
            </a:r>
            <a:r>
              <a:rPr lang="en-US" baseline="0" dirty="0" smtClean="0"/>
              <a:t> did a good job of isolating the induced source body.  Note that there is a very faint induced source prediction in the upper right </a:t>
            </a:r>
            <a:r>
              <a:rPr lang="en-US" baseline="0" dirty="0" err="1" smtClean="0"/>
              <a:t>remanent</a:t>
            </a:r>
            <a:r>
              <a:rPr lang="en-US" baseline="0" dirty="0" smtClean="0"/>
              <a:t> source region</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C70BFFA8-1EC2-4C04-B30E-276ABE945A25}" type="slidenum">
              <a:rPr lang="en-US" smtClean="0"/>
              <a:t>11</a:t>
            </a:fld>
            <a:endParaRPr lang="en-US"/>
          </a:p>
        </p:txBody>
      </p:sp>
    </p:spTree>
    <p:extLst>
      <p:ext uri="{BB962C8B-B14F-4D97-AF65-F5344CB8AC3E}">
        <p14:creationId xmlns:p14="http://schemas.microsoft.com/office/powerpoint/2010/main" val="876390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is the </a:t>
            </a:r>
            <a:r>
              <a:rPr lang="en-US" baseline="0" dirty="0" err="1" smtClean="0"/>
              <a:t>remanent</a:t>
            </a:r>
            <a:r>
              <a:rPr lang="en-US" baseline="0" dirty="0" smtClean="0"/>
              <a:t> source result – this turns out to be a bit messier, but the </a:t>
            </a:r>
            <a:r>
              <a:rPr lang="en-US" baseline="0" dirty="0" err="1" smtClean="0"/>
              <a:t>remanent</a:t>
            </a:r>
            <a:r>
              <a:rPr lang="en-US" baseline="0" dirty="0" smtClean="0"/>
              <a:t> source is predominately attributed to the correct region.</a:t>
            </a:r>
          </a:p>
          <a:p>
            <a:endParaRPr lang="en-US" baseline="0" dirty="0" smtClean="0"/>
          </a:p>
          <a:p>
            <a:r>
              <a:rPr lang="en-US" baseline="0" dirty="0" smtClean="0"/>
              <a:t>This set of slides illustrates the theoretical ability to use data from two magnetic epochs to map induced vs </a:t>
            </a:r>
            <a:r>
              <a:rPr lang="en-US" baseline="0" dirty="0" err="1" smtClean="0"/>
              <a:t>remanent</a:t>
            </a:r>
            <a:r>
              <a:rPr lang="en-US" baseline="0" dirty="0" smtClean="0"/>
              <a:t> source domains.</a:t>
            </a:r>
            <a:endParaRPr lang="en-US" dirty="0"/>
          </a:p>
        </p:txBody>
      </p:sp>
      <p:sp>
        <p:nvSpPr>
          <p:cNvPr id="4" name="Slide Number Placeholder 3"/>
          <p:cNvSpPr>
            <a:spLocks noGrp="1"/>
          </p:cNvSpPr>
          <p:nvPr>
            <p:ph type="sldNum" sz="quarter" idx="10"/>
          </p:nvPr>
        </p:nvSpPr>
        <p:spPr/>
        <p:txBody>
          <a:bodyPr/>
          <a:lstStyle/>
          <a:p>
            <a:fld id="{C70BFFA8-1EC2-4C04-B30E-276ABE945A25}" type="slidenum">
              <a:rPr lang="en-US" smtClean="0"/>
              <a:t>12</a:t>
            </a:fld>
            <a:endParaRPr lang="en-US"/>
          </a:p>
        </p:txBody>
      </p:sp>
    </p:spTree>
    <p:extLst>
      <p:ext uri="{BB962C8B-B14F-4D97-AF65-F5344CB8AC3E}">
        <p14:creationId xmlns:p14="http://schemas.microsoft.com/office/powerpoint/2010/main" val="35255593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shows</a:t>
            </a:r>
            <a:r>
              <a:rPr lang="en-US" baseline="0" dirty="0" smtClean="0"/>
              <a:t> results of a second inversion test using overlapping </a:t>
            </a:r>
            <a:r>
              <a:rPr lang="en-US" baseline="0" dirty="0" err="1" smtClean="0"/>
              <a:t>remanent</a:t>
            </a:r>
            <a:r>
              <a:rPr lang="en-US" baseline="0" dirty="0" smtClean="0"/>
              <a:t> (the “A”) and induced (the “F”) sources.  Together they are the initials of Air Force…  Comparison of the computed versus true source distributions again demonstrate the value of including data from two magnetic epochs in the inversion.</a:t>
            </a:r>
            <a:endParaRPr lang="en-US" dirty="0"/>
          </a:p>
        </p:txBody>
      </p:sp>
      <p:sp>
        <p:nvSpPr>
          <p:cNvPr id="4" name="Slide Number Placeholder 3"/>
          <p:cNvSpPr>
            <a:spLocks noGrp="1"/>
          </p:cNvSpPr>
          <p:nvPr>
            <p:ph type="sldNum" sz="quarter" idx="10"/>
          </p:nvPr>
        </p:nvSpPr>
        <p:spPr/>
        <p:txBody>
          <a:bodyPr/>
          <a:lstStyle/>
          <a:p>
            <a:fld id="{C70BFFA8-1EC2-4C04-B30E-276ABE945A25}" type="slidenum">
              <a:rPr lang="en-US" smtClean="0"/>
              <a:t>13</a:t>
            </a:fld>
            <a:endParaRPr lang="en-US"/>
          </a:p>
        </p:txBody>
      </p:sp>
    </p:spTree>
    <p:extLst>
      <p:ext uri="{BB962C8B-B14F-4D97-AF65-F5344CB8AC3E}">
        <p14:creationId xmlns:p14="http://schemas.microsoft.com/office/powerpoint/2010/main" val="7547133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contacted our friend </a:t>
            </a:r>
            <a:r>
              <a:rPr lang="en-US" dirty="0" err="1" smtClean="0"/>
              <a:t>Odleiv</a:t>
            </a:r>
            <a:r>
              <a:rPr lang="en-US" baseline="0" dirty="0" smtClean="0"/>
              <a:t> </a:t>
            </a:r>
            <a:r>
              <a:rPr lang="en-US" baseline="0" dirty="0" err="1" smtClean="0"/>
              <a:t>Olesen</a:t>
            </a:r>
            <a:r>
              <a:rPr lang="en-US" baseline="0" dirty="0" smtClean="0"/>
              <a:t> at the Norwegian Geological Survey and he told us about these two high quality magnetic surveys that cover a similar area near </a:t>
            </a:r>
            <a:r>
              <a:rPr lang="en-US" baseline="0" dirty="0" err="1" smtClean="0"/>
              <a:t>Karasjok</a:t>
            </a:r>
            <a:r>
              <a:rPr lang="en-US" baseline="0" dirty="0" smtClean="0"/>
              <a:t>, Norway.  The data were collected 30 years apart.  The anomaly patterns look very similar for the two epochs.  The </a:t>
            </a:r>
            <a:r>
              <a:rPr lang="en-US" baseline="0" dirty="0" smtClean="0"/>
              <a:t>small rectangular </a:t>
            </a:r>
            <a:r>
              <a:rPr lang="en-US" baseline="0" dirty="0" smtClean="0"/>
              <a:t>boxes on each survey show some isolated anomalies that we will zoom into in the next slide.</a:t>
            </a:r>
            <a:endParaRPr lang="en-US" dirty="0"/>
          </a:p>
        </p:txBody>
      </p:sp>
      <p:sp>
        <p:nvSpPr>
          <p:cNvPr id="4" name="Slide Number Placeholder 3"/>
          <p:cNvSpPr>
            <a:spLocks noGrp="1"/>
          </p:cNvSpPr>
          <p:nvPr>
            <p:ph type="sldNum" sz="quarter" idx="10"/>
          </p:nvPr>
        </p:nvSpPr>
        <p:spPr/>
        <p:txBody>
          <a:bodyPr/>
          <a:lstStyle/>
          <a:p>
            <a:fld id="{C70BFFA8-1EC2-4C04-B30E-276ABE945A25}" type="slidenum">
              <a:rPr lang="en-US" smtClean="0"/>
              <a:t>14</a:t>
            </a:fld>
            <a:endParaRPr lang="en-US"/>
          </a:p>
        </p:txBody>
      </p:sp>
    </p:spTree>
    <p:extLst>
      <p:ext uri="{BB962C8B-B14F-4D97-AF65-F5344CB8AC3E}">
        <p14:creationId xmlns:p14="http://schemas.microsoft.com/office/powerpoint/2010/main" val="11640002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two panels show the GTK 2008 data with </a:t>
            </a:r>
            <a:r>
              <a:rPr lang="en-US" baseline="0" dirty="0" smtClean="0"/>
              <a:t>line </a:t>
            </a:r>
            <a:r>
              <a:rPr lang="en-US" baseline="0" dirty="0" smtClean="0"/>
              <a:t>tracing of the same anomaly from the earlier NGU survey.  This isolated anomaly has shifted about 500 m to the south vs the position measured in 1988.  The small isolated anomaly lobe in the lower part of the feature appears to have shifted about 150 m to the southwest. </a:t>
            </a:r>
            <a:endParaRPr lang="en-US" baseline="0" dirty="0" smtClean="0"/>
          </a:p>
          <a:p>
            <a:endParaRPr lang="en-US" baseline="0" dirty="0" smtClean="0"/>
          </a:p>
          <a:p>
            <a:r>
              <a:rPr lang="en-US" baseline="0" dirty="0" smtClean="0"/>
              <a:t>This example shows that magnetic navigation with the old map would differ by 100s of meters versus the newer map.</a:t>
            </a:r>
          </a:p>
          <a:p>
            <a:endParaRPr lang="en-US" baseline="0" dirty="0" smtClean="0"/>
          </a:p>
          <a:p>
            <a:r>
              <a:rPr lang="en-US" baseline="0" dirty="0" smtClean="0"/>
              <a:t>We tried running a test inversion using these data for the two epochs, but the results were inconclusive – it seems likely that at least some of the difference between the two surveys is related to navigational uncertainty of the surveys themselves, especially the older, pre-GPS survey.  We need to work harder on cleaning up these data before we can more satisfying results. </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C70BFFA8-1EC2-4C04-B30E-276ABE945A25}" type="slidenum">
              <a:rPr lang="en-US" smtClean="0"/>
              <a:t>15</a:t>
            </a:fld>
            <a:endParaRPr lang="en-US"/>
          </a:p>
        </p:txBody>
      </p:sp>
    </p:spTree>
    <p:extLst>
      <p:ext uri="{BB962C8B-B14F-4D97-AF65-F5344CB8AC3E}">
        <p14:creationId xmlns:p14="http://schemas.microsoft.com/office/powerpoint/2010/main" val="7094623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obviously this is still a work in progress, but we wanted to share this idea and let folks know that we are working on this problem.  </a:t>
            </a:r>
          </a:p>
          <a:p>
            <a:endParaRPr lang="en-US" dirty="0" smtClean="0"/>
          </a:p>
          <a:p>
            <a:r>
              <a:rPr lang="en-US" dirty="0" smtClean="0"/>
              <a:t>I’ll let you read the</a:t>
            </a:r>
            <a:r>
              <a:rPr lang="en-US" baseline="0" dirty="0" smtClean="0"/>
              <a:t> slide text, but we are excited at the potential for this approach to inform construction and uncertainty assessment for magnetic maps for use in alternative navigation as well as (when suitable repeat data can be found or collected) assist in separation of induced and </a:t>
            </a:r>
            <a:r>
              <a:rPr lang="en-US" baseline="0" dirty="0" err="1" smtClean="0"/>
              <a:t>remanent</a:t>
            </a:r>
            <a:r>
              <a:rPr lang="en-US" baseline="0" dirty="0" smtClean="0"/>
              <a:t> sources in magnetic interpretation.</a:t>
            </a:r>
            <a:endParaRPr lang="en-US" dirty="0"/>
          </a:p>
        </p:txBody>
      </p:sp>
      <p:sp>
        <p:nvSpPr>
          <p:cNvPr id="4" name="Slide Number Placeholder 3"/>
          <p:cNvSpPr>
            <a:spLocks noGrp="1"/>
          </p:cNvSpPr>
          <p:nvPr>
            <p:ph type="sldNum" sz="quarter" idx="10"/>
          </p:nvPr>
        </p:nvSpPr>
        <p:spPr/>
        <p:txBody>
          <a:bodyPr/>
          <a:lstStyle/>
          <a:p>
            <a:fld id="{C70BFFA8-1EC2-4C04-B30E-276ABE945A25}" type="slidenum">
              <a:rPr lang="en-US" smtClean="0"/>
              <a:t>16</a:t>
            </a:fld>
            <a:endParaRPr lang="en-US"/>
          </a:p>
        </p:txBody>
      </p:sp>
    </p:spTree>
    <p:extLst>
      <p:ext uri="{BB962C8B-B14F-4D97-AF65-F5344CB8AC3E}">
        <p14:creationId xmlns:p14="http://schemas.microsoft.com/office/powerpoint/2010/main" val="27535870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Thanks for checking out our presentation</a:t>
            </a:r>
            <a:r>
              <a:rPr lang="en-US" baseline="0" dirty="0" smtClean="0"/>
              <a:t> – </a:t>
            </a:r>
            <a:r>
              <a:rPr lang="en-US" baseline="0" dirty="0" smtClean="0"/>
              <a:t>we look forward to your comments and questions - sorry </a:t>
            </a:r>
            <a:r>
              <a:rPr lang="en-US" baseline="0" dirty="0" smtClean="0"/>
              <a:t>we couldn’t meet you in person this year – hope to see you next year in Vienna.  Also, auf </a:t>
            </a:r>
            <a:r>
              <a:rPr lang="en-US" baseline="0" dirty="0" err="1" smtClean="0"/>
              <a:t>wiedersehen</a:t>
            </a:r>
            <a:r>
              <a:rPr lang="en-US" baseline="0" dirty="0" smtClean="0"/>
              <a:t> </a:t>
            </a:r>
            <a:r>
              <a:rPr lang="en-US" baseline="0" dirty="0" err="1" smtClean="0"/>
              <a:t>naechstes</a:t>
            </a:r>
            <a:r>
              <a:rPr lang="en-US" baseline="0" dirty="0" smtClean="0"/>
              <a:t> </a:t>
            </a:r>
            <a:r>
              <a:rPr lang="en-US" baseline="0" dirty="0" err="1" smtClean="0"/>
              <a:t>Jahr</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C70BFFA8-1EC2-4C04-B30E-276ABE945A25}" type="slidenum">
              <a:rPr lang="en-US" smtClean="0"/>
              <a:t>17</a:t>
            </a:fld>
            <a:endParaRPr lang="en-US"/>
          </a:p>
        </p:txBody>
      </p:sp>
    </p:spTree>
    <p:extLst>
      <p:ext uri="{BB962C8B-B14F-4D97-AF65-F5344CB8AC3E}">
        <p14:creationId xmlns:p14="http://schemas.microsoft.com/office/powerpoint/2010/main" val="4235125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abstract for our presentation.  The main point is that the magnetic anomalies caused by the interactions of the Earth’s magnetic field with magnetic minerals in Earth’s crust will change in shape and size as the Earth’s field changes with time.  These</a:t>
            </a:r>
            <a:r>
              <a:rPr lang="en-US" baseline="0" dirty="0" smtClean="0"/>
              <a:t> changes are relatively small and are often ignored in magnetic studies, but, in some situations and for some applications, these changes are important to consider and can, in fact, be quite helpful.</a:t>
            </a:r>
            <a:endParaRPr lang="en-US" dirty="0"/>
          </a:p>
        </p:txBody>
      </p:sp>
      <p:sp>
        <p:nvSpPr>
          <p:cNvPr id="4" name="Slide Number Placeholder 3"/>
          <p:cNvSpPr>
            <a:spLocks noGrp="1"/>
          </p:cNvSpPr>
          <p:nvPr>
            <p:ph type="sldNum" sz="quarter" idx="10"/>
          </p:nvPr>
        </p:nvSpPr>
        <p:spPr/>
        <p:txBody>
          <a:bodyPr/>
          <a:lstStyle/>
          <a:p>
            <a:fld id="{C70BFFA8-1EC2-4C04-B30E-276ABE945A25}" type="slidenum">
              <a:rPr lang="en-US" smtClean="0"/>
              <a:t>2</a:t>
            </a:fld>
            <a:endParaRPr lang="en-US"/>
          </a:p>
        </p:txBody>
      </p:sp>
    </p:spTree>
    <p:extLst>
      <p:ext uri="{BB962C8B-B14F-4D97-AF65-F5344CB8AC3E}">
        <p14:creationId xmlns:p14="http://schemas.microsoft.com/office/powerpoint/2010/main" val="3470283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t>This figure illustrates the induced magnetic anomaly (lower panel) caused by a rock containing magnetic minerals, such as magnetite, that interact with the Earth’s magnetic</a:t>
            </a:r>
            <a:r>
              <a:rPr lang="en-US" altLang="en-US" baseline="0" dirty="0" smtClean="0"/>
              <a:t> field.  The dashed lines illustrate the magnetic field induced by the rock.  When the magnetic field lines from the rock oppose the Earth’s field (depicted with the heavy black arrow), then the field you measure at that point will be reduced (for example, at points A and B).  If the induced field is perpendicular to the Earth’s field, then it will not change the measured field (point C).  When the rock’s field aligns with the Earth’s field, then you will measure a higher field (point D).  The shape of the anomaly (the curve in the lower panel) will change if the Earth’s field (the dark H arrow in the upper panel) changes.</a:t>
            </a:r>
            <a:endParaRPr lang="en-US" altLang="en-US" dirty="0" smtClean="0"/>
          </a:p>
          <a:p>
            <a:pPr eaLnBrk="1" hangingPunct="1"/>
            <a:endParaRPr lang="en-US" altLang="en-US" dirty="0" smtClean="0"/>
          </a:p>
          <a:p>
            <a:pPr eaLnBrk="1" hangingPunct="1"/>
            <a:r>
              <a:rPr lang="en-US" altLang="en-US" dirty="0" smtClean="0"/>
              <a:t>Rocks containing magnetic minerals react with the Earth’s magnetic field to cause local perturbations, which are called anomalies.</a:t>
            </a:r>
          </a:p>
          <a:p>
            <a:pPr eaLnBrk="1" hangingPunct="1"/>
            <a:r>
              <a:rPr lang="en-US" altLang="en-US" dirty="0" smtClean="0"/>
              <a:t>We get highs when the induced field lines are aligned with the Earth’s field and lows when they oppose the Earth’s field.</a:t>
            </a:r>
          </a:p>
          <a:p>
            <a:pPr eaLnBrk="1" hangingPunct="1"/>
            <a:endParaRPr lang="en-US" altLang="en-US" dirty="0" smtClean="0"/>
          </a:p>
          <a:p>
            <a:pPr eaLnBrk="1" hangingPunct="1"/>
            <a:r>
              <a:rPr lang="en-US" altLang="en-US" dirty="0" smtClean="0"/>
              <a:t>Note that we get a high somewhere above the center of the magnetic rock body (offset by the inclination of the Earth’s field) and a surrounding low.  If you sum the areas under the anomaly curve (in 3 dimensions) the high and low areas cancel out to zero.</a:t>
            </a:r>
          </a:p>
          <a:p>
            <a:endParaRPr lang="en-US" dirty="0"/>
          </a:p>
        </p:txBody>
      </p:sp>
      <p:sp>
        <p:nvSpPr>
          <p:cNvPr id="4" name="Slide Number Placeholder 3"/>
          <p:cNvSpPr>
            <a:spLocks noGrp="1"/>
          </p:cNvSpPr>
          <p:nvPr>
            <p:ph type="sldNum" sz="quarter" idx="10"/>
          </p:nvPr>
        </p:nvSpPr>
        <p:spPr/>
        <p:txBody>
          <a:bodyPr/>
          <a:lstStyle/>
          <a:p>
            <a:fld id="{C70BFFA8-1EC2-4C04-B30E-276ABE945A25}" type="slidenum">
              <a:rPr lang="en-US" smtClean="0"/>
              <a:t>3</a:t>
            </a:fld>
            <a:endParaRPr lang="en-US"/>
          </a:p>
        </p:txBody>
      </p:sp>
    </p:spTree>
    <p:extLst>
      <p:ext uri="{BB962C8B-B14F-4D97-AF65-F5344CB8AC3E}">
        <p14:creationId xmlns:p14="http://schemas.microsoft.com/office/powerpoint/2010/main" val="1988421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is an introduction to the two slides that follow.  The tables show magnetic field and</a:t>
            </a:r>
            <a:r>
              <a:rPr lang="en-US" baseline="0" dirty="0" smtClean="0"/>
              <a:t> magnetic source values used to produce the curves in the two figures.  There are two magnetic epochs.  In epoch 1 the intensity of the magnetic field is 50,000 </a:t>
            </a:r>
            <a:r>
              <a:rPr lang="en-US" baseline="0" dirty="0" err="1" smtClean="0"/>
              <a:t>nT.</a:t>
            </a:r>
            <a:r>
              <a:rPr lang="en-US" baseline="0" dirty="0" smtClean="0"/>
              <a:t>  In epoch 2 the intensity is 51,000 </a:t>
            </a:r>
            <a:r>
              <a:rPr lang="en-US" baseline="0" dirty="0" err="1" smtClean="0"/>
              <a:t>nT.</a:t>
            </a:r>
            <a:r>
              <a:rPr lang="en-US" baseline="0" dirty="0" smtClean="0"/>
              <a:t>  In epoch 1 the inclination of the field is 60 degrees and in epoch 2 the inclination is 80 degrees.  This means that the magnetic pole is closer to the source body in epoch 2 than it was in epoch 1.  For both epochs the source body is a sphere with both induced and </a:t>
            </a:r>
            <a:r>
              <a:rPr lang="en-US" baseline="0" dirty="0" err="1" smtClean="0"/>
              <a:t>remanent</a:t>
            </a:r>
            <a:r>
              <a:rPr lang="en-US" baseline="0" dirty="0" smtClean="0"/>
              <a:t> magnetization.  The sphere has a radius of 2 km and is buried at 5 km depth centered at 5 km distance in the center of the plots.</a:t>
            </a:r>
            <a:endParaRPr lang="en-US" dirty="0"/>
          </a:p>
        </p:txBody>
      </p:sp>
      <p:sp>
        <p:nvSpPr>
          <p:cNvPr id="4" name="Slide Number Placeholder 3"/>
          <p:cNvSpPr>
            <a:spLocks noGrp="1"/>
          </p:cNvSpPr>
          <p:nvPr>
            <p:ph type="sldNum" sz="quarter" idx="10"/>
          </p:nvPr>
        </p:nvSpPr>
        <p:spPr/>
        <p:txBody>
          <a:bodyPr/>
          <a:lstStyle/>
          <a:p>
            <a:fld id="{C70BFFA8-1EC2-4C04-B30E-276ABE945A25}" type="slidenum">
              <a:rPr lang="en-US" smtClean="0"/>
              <a:t>4</a:t>
            </a:fld>
            <a:endParaRPr lang="en-US"/>
          </a:p>
        </p:txBody>
      </p:sp>
    </p:spTree>
    <p:extLst>
      <p:ext uri="{BB962C8B-B14F-4D97-AF65-F5344CB8AC3E}">
        <p14:creationId xmlns:p14="http://schemas.microsoft.com/office/powerpoint/2010/main" val="37421966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The calculated model curves in this panel show profiles over a magnetic dipole with both induced and </a:t>
            </a:r>
            <a:r>
              <a:rPr lang="en-US" sz="1200" dirty="0" err="1" smtClean="0"/>
              <a:t>remanent</a:t>
            </a:r>
            <a:r>
              <a:rPr lang="en-US" sz="1200" dirty="0" smtClean="0"/>
              <a:t> magnetization.  Induced magnetic anomalies will vary as the Earth’s magnetic field changes in strength and direction over time.  </a:t>
            </a:r>
            <a:r>
              <a:rPr lang="en-US" sz="1200" dirty="0" err="1" smtClean="0"/>
              <a:t>Remanent</a:t>
            </a:r>
            <a:r>
              <a:rPr lang="en-US" sz="1200" dirty="0" smtClean="0"/>
              <a:t> magnetic anomalies are not dependent on the current Earth’s magnetic field direction.  The “Total 1” and “Total 2” curves show how the total (induced plus </a:t>
            </a:r>
            <a:r>
              <a:rPr lang="en-US" sz="1200" dirty="0" err="1" smtClean="0"/>
              <a:t>remanent</a:t>
            </a:r>
            <a:r>
              <a:rPr lang="en-US" sz="1200" dirty="0" smtClean="0"/>
              <a:t>) magnetic anomaly will differ from one magnetic epoch to another.  The brown “Diff” curve shows the difference.</a:t>
            </a:r>
          </a:p>
          <a:p>
            <a:endParaRPr lang="en-US" dirty="0"/>
          </a:p>
        </p:txBody>
      </p:sp>
      <p:sp>
        <p:nvSpPr>
          <p:cNvPr id="4" name="Slide Number Placeholder 3"/>
          <p:cNvSpPr>
            <a:spLocks noGrp="1"/>
          </p:cNvSpPr>
          <p:nvPr>
            <p:ph type="sldNum" sz="quarter" idx="10"/>
          </p:nvPr>
        </p:nvSpPr>
        <p:spPr/>
        <p:txBody>
          <a:bodyPr/>
          <a:lstStyle/>
          <a:p>
            <a:fld id="{C70BFFA8-1EC2-4C04-B30E-276ABE945A25}" type="slidenum">
              <a:rPr lang="en-US" smtClean="0"/>
              <a:t>5</a:t>
            </a:fld>
            <a:endParaRPr lang="en-US"/>
          </a:p>
        </p:txBody>
      </p:sp>
    </p:spTree>
    <p:extLst>
      <p:ext uri="{BB962C8B-B14F-4D97-AF65-F5344CB8AC3E}">
        <p14:creationId xmlns:p14="http://schemas.microsoft.com/office/powerpoint/2010/main" val="380790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This panel shows two simple navigational error scenarios based on the difference between the total magnetic anomaly in the two magnetic epochs.  The “Xoffset1” curve shows the along profile navigational error if you allow for an adjustment of the magnetic base level </a:t>
            </a:r>
            <a:r>
              <a:rPr lang="en-US" sz="1200" dirty="0" smtClean="0"/>
              <a:t>(a DC shift)</a:t>
            </a:r>
            <a:r>
              <a:rPr lang="en-US" sz="1200" baseline="0" dirty="0" smtClean="0"/>
              <a:t> </a:t>
            </a:r>
            <a:r>
              <a:rPr lang="en-US" sz="1200" dirty="0" smtClean="0"/>
              <a:t>before </a:t>
            </a:r>
            <a:r>
              <a:rPr lang="en-US" sz="1200" dirty="0" smtClean="0"/>
              <a:t>matching to the calculated anomaly.  The “Xoffset2” curve gives the estimated navigational error if you do not do a level adjustment.  Navigational errors can exceed 1 km for this test and </a:t>
            </a:r>
            <a:r>
              <a:rPr lang="en-US" sz="1200" dirty="0" smtClean="0"/>
              <a:t>can vary </a:t>
            </a:r>
            <a:r>
              <a:rPr lang="en-US" sz="1200" dirty="0" smtClean="0"/>
              <a:t>abruptly depending on the shape of the magnetic anomaly.</a:t>
            </a:r>
          </a:p>
          <a:p>
            <a:endParaRPr lang="en-US" dirty="0"/>
          </a:p>
        </p:txBody>
      </p:sp>
      <p:sp>
        <p:nvSpPr>
          <p:cNvPr id="4" name="Slide Number Placeholder 3"/>
          <p:cNvSpPr>
            <a:spLocks noGrp="1"/>
          </p:cNvSpPr>
          <p:nvPr>
            <p:ph type="sldNum" sz="quarter" idx="10"/>
          </p:nvPr>
        </p:nvSpPr>
        <p:spPr/>
        <p:txBody>
          <a:bodyPr/>
          <a:lstStyle/>
          <a:p>
            <a:fld id="{C70BFFA8-1EC2-4C04-B30E-276ABE945A25}" type="slidenum">
              <a:rPr lang="en-US" smtClean="0"/>
              <a:t>6</a:t>
            </a:fld>
            <a:endParaRPr lang="en-US"/>
          </a:p>
        </p:txBody>
      </p:sp>
    </p:spTree>
    <p:extLst>
      <p:ext uri="{BB962C8B-B14F-4D97-AF65-F5344CB8AC3E}">
        <p14:creationId xmlns:p14="http://schemas.microsoft.com/office/powerpoint/2010/main" val="9075938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6 slides illustrate </a:t>
            </a:r>
            <a:r>
              <a:rPr lang="en-US" dirty="0" smtClean="0"/>
              <a:t>proof </a:t>
            </a:r>
            <a:r>
              <a:rPr lang="en-US" dirty="0" smtClean="0"/>
              <a:t>of concept work by </a:t>
            </a:r>
            <a:r>
              <a:rPr lang="en-US" dirty="0" smtClean="0"/>
              <a:t>my co-author Aaron </a:t>
            </a:r>
            <a:r>
              <a:rPr lang="en-US" dirty="0" smtClean="0"/>
              <a:t>to demonstrate that if you have knowledge of magnetic</a:t>
            </a:r>
            <a:r>
              <a:rPr lang="en-US" baseline="0" dirty="0" smtClean="0"/>
              <a:t> anomalies measured in two different epochs you can use this information to constrain a source-parameter inversion and differentiate </a:t>
            </a:r>
            <a:r>
              <a:rPr lang="en-US" baseline="0" dirty="0" err="1" smtClean="0"/>
              <a:t>remanent</a:t>
            </a:r>
            <a:r>
              <a:rPr lang="en-US" baseline="0" dirty="0" smtClean="0"/>
              <a:t> (which will not change with epoch) vs induced (which will change with epoch) sources.</a:t>
            </a:r>
          </a:p>
          <a:p>
            <a:endParaRPr lang="en-US" baseline="0" dirty="0" smtClean="0"/>
          </a:p>
          <a:p>
            <a:r>
              <a:rPr lang="en-US" baseline="0" dirty="0" smtClean="0"/>
              <a:t>The synthetic model consists of 4 rectangular prism sources – two are induced and two are </a:t>
            </a:r>
            <a:r>
              <a:rPr lang="en-US" baseline="0" dirty="0" err="1" smtClean="0"/>
              <a:t>remanent</a:t>
            </a:r>
            <a:r>
              <a:rPr lang="en-US" baseline="0" dirty="0" smtClean="0"/>
              <a:t> as shown in the figure.</a:t>
            </a:r>
            <a:endParaRPr lang="en-US" dirty="0"/>
          </a:p>
        </p:txBody>
      </p:sp>
      <p:sp>
        <p:nvSpPr>
          <p:cNvPr id="4" name="Slide Number Placeholder 3"/>
          <p:cNvSpPr>
            <a:spLocks noGrp="1"/>
          </p:cNvSpPr>
          <p:nvPr>
            <p:ph type="sldNum" sz="quarter" idx="10"/>
          </p:nvPr>
        </p:nvSpPr>
        <p:spPr/>
        <p:txBody>
          <a:bodyPr/>
          <a:lstStyle/>
          <a:p>
            <a:fld id="{C70BFFA8-1EC2-4C04-B30E-276ABE945A25}" type="slidenum">
              <a:rPr lang="en-US" smtClean="0"/>
              <a:t>7</a:t>
            </a:fld>
            <a:endParaRPr lang="en-US"/>
          </a:p>
        </p:txBody>
      </p:sp>
    </p:spTree>
    <p:extLst>
      <p:ext uri="{BB962C8B-B14F-4D97-AF65-F5344CB8AC3E}">
        <p14:creationId xmlns:p14="http://schemas.microsoft.com/office/powerpoint/2010/main" val="18223519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shows what happens if </a:t>
            </a:r>
            <a:r>
              <a:rPr lang="en-US" dirty="0" smtClean="0"/>
              <a:t>you apply standard inversion methods (we are using </a:t>
            </a:r>
            <a:r>
              <a:rPr lang="en-US" dirty="0" err="1" smtClean="0"/>
              <a:t>Matlab</a:t>
            </a:r>
            <a:r>
              <a:rPr lang="en-US" dirty="0" smtClean="0"/>
              <a:t> with</a:t>
            </a:r>
            <a:r>
              <a:rPr lang="en-US" baseline="0" dirty="0" smtClean="0"/>
              <a:t> some assumptions that prefer a smoothly varying source distribution</a:t>
            </a:r>
            <a:r>
              <a:rPr lang="en-US" baseline="0" dirty="0" smtClean="0"/>
              <a:t>) to data from a single epoch.  The </a:t>
            </a:r>
            <a:r>
              <a:rPr lang="en-US" baseline="0" dirty="0" smtClean="0"/>
              <a:t>predicted induced source distribution (top panel) includes solutions in both </a:t>
            </a:r>
            <a:r>
              <a:rPr lang="en-US" baseline="0" dirty="0" smtClean="0"/>
              <a:t>the induced and </a:t>
            </a:r>
            <a:r>
              <a:rPr lang="en-US" baseline="0" dirty="0" err="1" smtClean="0"/>
              <a:t>remanent</a:t>
            </a:r>
            <a:r>
              <a:rPr lang="en-US" baseline="0" dirty="0" smtClean="0"/>
              <a:t> synthetic </a:t>
            </a:r>
            <a:r>
              <a:rPr lang="en-US" baseline="0" dirty="0" smtClean="0"/>
              <a:t>source regions.</a:t>
            </a:r>
            <a:endParaRPr lang="en-US" dirty="0"/>
          </a:p>
        </p:txBody>
      </p:sp>
      <p:sp>
        <p:nvSpPr>
          <p:cNvPr id="4" name="Slide Number Placeholder 3"/>
          <p:cNvSpPr>
            <a:spLocks noGrp="1"/>
          </p:cNvSpPr>
          <p:nvPr>
            <p:ph type="sldNum" sz="quarter" idx="10"/>
          </p:nvPr>
        </p:nvSpPr>
        <p:spPr/>
        <p:txBody>
          <a:bodyPr/>
          <a:lstStyle/>
          <a:p>
            <a:fld id="{C70BFFA8-1EC2-4C04-B30E-276ABE945A25}" type="slidenum">
              <a:rPr lang="en-US" smtClean="0"/>
              <a:t>8</a:t>
            </a:fld>
            <a:endParaRPr lang="en-US"/>
          </a:p>
        </p:txBody>
      </p:sp>
    </p:spTree>
    <p:extLst>
      <p:ext uri="{BB962C8B-B14F-4D97-AF65-F5344CB8AC3E}">
        <p14:creationId xmlns:p14="http://schemas.microsoft.com/office/powerpoint/2010/main" val="1818521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Similarly, the inverted</a:t>
            </a:r>
            <a:r>
              <a:rPr lang="en-US" baseline="0" dirty="0" smtClean="0"/>
              <a:t> solution for </a:t>
            </a:r>
            <a:r>
              <a:rPr lang="en-US" baseline="0" dirty="0" err="1" smtClean="0"/>
              <a:t>remanent</a:t>
            </a:r>
            <a:r>
              <a:rPr lang="en-US" baseline="0" dirty="0" smtClean="0"/>
              <a:t> sources also includes both synthetic source regions.</a:t>
            </a:r>
            <a:endParaRPr lang="en-US" dirty="0"/>
          </a:p>
        </p:txBody>
      </p:sp>
      <p:sp>
        <p:nvSpPr>
          <p:cNvPr id="4" name="Slide Number Placeholder 3"/>
          <p:cNvSpPr>
            <a:spLocks noGrp="1"/>
          </p:cNvSpPr>
          <p:nvPr>
            <p:ph type="sldNum" sz="quarter" idx="10"/>
          </p:nvPr>
        </p:nvSpPr>
        <p:spPr/>
        <p:txBody>
          <a:bodyPr/>
          <a:lstStyle/>
          <a:p>
            <a:fld id="{C70BFFA8-1EC2-4C04-B30E-276ABE945A25}" type="slidenum">
              <a:rPr lang="en-US" smtClean="0"/>
              <a:t>9</a:t>
            </a:fld>
            <a:endParaRPr lang="en-US"/>
          </a:p>
        </p:txBody>
      </p:sp>
    </p:spTree>
    <p:extLst>
      <p:ext uri="{BB962C8B-B14F-4D97-AF65-F5344CB8AC3E}">
        <p14:creationId xmlns:p14="http://schemas.microsoft.com/office/powerpoint/2010/main" val="33298526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4DD1F36-5043-6846-B8AF-9E525EF95D73}" type="datetimeFigureOut">
              <a:rPr lang="en-US" smtClean="0"/>
              <a:t>4/21/2020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27F17F-F406-1B48-BB02-2FA447BC90D8}" type="slidenum">
              <a:rPr lang="en-US" smtClean="0"/>
              <a:t>‹#›</a:t>
            </a:fld>
            <a:endParaRPr lang="en-US"/>
          </a:p>
        </p:txBody>
      </p:sp>
    </p:spTree>
    <p:extLst>
      <p:ext uri="{BB962C8B-B14F-4D97-AF65-F5344CB8AC3E}">
        <p14:creationId xmlns:p14="http://schemas.microsoft.com/office/powerpoint/2010/main" val="30274703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DD1F36-5043-6846-B8AF-9E525EF95D73}" type="datetimeFigureOut">
              <a:rPr lang="en-US" smtClean="0"/>
              <a:t>4/21/2020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27F17F-F406-1B48-BB02-2FA447BC90D8}" type="slidenum">
              <a:rPr lang="en-US" smtClean="0"/>
              <a:t>‹#›</a:t>
            </a:fld>
            <a:endParaRPr lang="en-US"/>
          </a:p>
        </p:txBody>
      </p:sp>
    </p:spTree>
    <p:extLst>
      <p:ext uri="{BB962C8B-B14F-4D97-AF65-F5344CB8AC3E}">
        <p14:creationId xmlns:p14="http://schemas.microsoft.com/office/powerpoint/2010/main" val="4179493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DD1F36-5043-6846-B8AF-9E525EF95D73}" type="datetimeFigureOut">
              <a:rPr lang="en-US" smtClean="0"/>
              <a:t>4/21/2020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27F17F-F406-1B48-BB02-2FA447BC90D8}" type="slidenum">
              <a:rPr lang="en-US" smtClean="0"/>
              <a:t>‹#›</a:t>
            </a:fld>
            <a:endParaRPr lang="en-US"/>
          </a:p>
        </p:txBody>
      </p:sp>
    </p:spTree>
    <p:extLst>
      <p:ext uri="{BB962C8B-B14F-4D97-AF65-F5344CB8AC3E}">
        <p14:creationId xmlns:p14="http://schemas.microsoft.com/office/powerpoint/2010/main" val="28370505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grpSp>
        <p:nvGrpSpPr>
          <p:cNvPr id="3" name="Group 2"/>
          <p:cNvGrpSpPr/>
          <p:nvPr userDrawn="1"/>
        </p:nvGrpSpPr>
        <p:grpSpPr>
          <a:xfrm>
            <a:off x="0" y="0"/>
            <a:ext cx="9144000" cy="6858000"/>
            <a:chOff x="0" y="0"/>
            <a:chExt cx="12192000" cy="6858000"/>
          </a:xfrm>
        </p:grpSpPr>
        <p:cxnSp>
          <p:nvCxnSpPr>
            <p:cNvPr id="22" name="Straight Connector 21"/>
            <p:cNvCxnSpPr/>
            <p:nvPr userDrawn="1"/>
          </p:nvCxnSpPr>
          <p:spPr>
            <a:xfrm>
              <a:off x="0" y="1155228"/>
              <a:ext cx="12192000" cy="0"/>
            </a:xfrm>
            <a:prstGeom prst="line">
              <a:avLst/>
            </a:prstGeom>
            <a:ln w="38100">
              <a:solidFill>
                <a:srgbClr val="002644"/>
              </a:solidFill>
            </a:ln>
          </p:spPr>
          <p:style>
            <a:lnRef idx="1">
              <a:schemeClr val="accent1"/>
            </a:lnRef>
            <a:fillRef idx="0">
              <a:schemeClr val="accent1"/>
            </a:fillRef>
            <a:effectRef idx="0">
              <a:schemeClr val="accent1"/>
            </a:effectRef>
            <a:fontRef idx="minor">
              <a:schemeClr val="tx1"/>
            </a:fontRef>
          </p:style>
        </p:cxnSp>
        <p:grpSp>
          <p:nvGrpSpPr>
            <p:cNvPr id="16" name="Group 15"/>
            <p:cNvGrpSpPr/>
            <p:nvPr userDrawn="1"/>
          </p:nvGrpSpPr>
          <p:grpSpPr>
            <a:xfrm>
              <a:off x="0" y="0"/>
              <a:ext cx="2340976" cy="6858000"/>
              <a:chOff x="0" y="0"/>
              <a:chExt cx="2340976" cy="6858000"/>
            </a:xfrm>
          </p:grpSpPr>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2340976" cy="6858000"/>
              </a:xfrm>
              <a:prstGeom prst="rect">
                <a:avLst/>
              </a:prstGeom>
            </p:spPr>
          </p:pic>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l="34918" t="9091" r="20892" b="84713"/>
              <a:stretch/>
            </p:blipFill>
            <p:spPr>
              <a:xfrm>
                <a:off x="508000" y="148215"/>
                <a:ext cx="1346179" cy="552895"/>
              </a:xfrm>
              <a:prstGeom prst="rect">
                <a:avLst/>
              </a:prstGeom>
            </p:spPr>
          </p:pic>
        </p:grpSp>
        <p:grpSp>
          <p:nvGrpSpPr>
            <p:cNvPr id="19" name="Group 18"/>
            <p:cNvGrpSpPr/>
            <p:nvPr userDrawn="1"/>
          </p:nvGrpSpPr>
          <p:grpSpPr>
            <a:xfrm>
              <a:off x="103944" y="290591"/>
              <a:ext cx="2133087" cy="574047"/>
              <a:chOff x="103944" y="275278"/>
              <a:chExt cx="2133087" cy="574047"/>
            </a:xfrm>
          </p:grpSpPr>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l="27602"/>
              <a:stretch/>
            </p:blipFill>
            <p:spPr>
              <a:xfrm>
                <a:off x="692726" y="275278"/>
                <a:ext cx="1544305" cy="574047"/>
              </a:xfrm>
              <a:prstGeom prst="rect">
                <a:avLst/>
              </a:prstGeom>
            </p:spPr>
          </p:pic>
          <p:pic>
            <p:nvPicPr>
              <p:cNvPr id="21" name="Picture 20"/>
              <p:cNvPicPr>
                <a:picLocks noChangeAspect="1"/>
              </p:cNvPicPr>
              <p:nvPr/>
            </p:nvPicPr>
            <p:blipFill rotWithShape="1">
              <a:blip r:embed="rId5" cstate="print">
                <a:extLst>
                  <a:ext uri="{28A0092B-C50C-407E-A947-70E740481C1C}">
                    <a14:useLocalDpi xmlns:a14="http://schemas.microsoft.com/office/drawing/2010/main" val="0"/>
                  </a:ext>
                </a:extLst>
              </a:blip>
              <a:srcRect r="72831"/>
              <a:stretch/>
            </p:blipFill>
            <p:spPr>
              <a:xfrm>
                <a:off x="103944" y="275278"/>
                <a:ext cx="579547" cy="574046"/>
              </a:xfrm>
              <a:prstGeom prst="rect">
                <a:avLst/>
              </a:prstGeom>
            </p:spPr>
          </p:pic>
        </p:grpSp>
        <p:pic>
          <p:nvPicPr>
            <p:cNvPr id="24" name="Picture 2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38056" y="5898688"/>
              <a:ext cx="1664857" cy="714216"/>
            </a:xfrm>
            <a:prstGeom prst="rect">
              <a:avLst/>
            </a:prstGeom>
          </p:spPr>
        </p:pic>
      </p:grpSp>
      <p:grpSp>
        <p:nvGrpSpPr>
          <p:cNvPr id="12" name="Group 11"/>
          <p:cNvGrpSpPr/>
          <p:nvPr userDrawn="1"/>
        </p:nvGrpSpPr>
        <p:grpSpPr>
          <a:xfrm>
            <a:off x="1922805" y="-3"/>
            <a:ext cx="241546" cy="974484"/>
            <a:chOff x="610401" y="0"/>
            <a:chExt cx="322061" cy="974484"/>
          </a:xfrm>
        </p:grpSpPr>
        <p:sp>
          <p:nvSpPr>
            <p:cNvPr id="13" name="Isosceles Triangle 12"/>
            <p:cNvSpPr/>
            <p:nvPr userDrawn="1"/>
          </p:nvSpPr>
          <p:spPr>
            <a:xfrm>
              <a:off x="610404" y="0"/>
              <a:ext cx="322058" cy="613514"/>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Isosceles Triangle 13"/>
            <p:cNvSpPr/>
            <p:nvPr userDrawn="1"/>
          </p:nvSpPr>
          <p:spPr>
            <a:xfrm rot="10800000">
              <a:off x="610402" y="613514"/>
              <a:ext cx="322057" cy="360970"/>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Isosceles Triangle 14"/>
            <p:cNvSpPr/>
            <p:nvPr userDrawn="1"/>
          </p:nvSpPr>
          <p:spPr>
            <a:xfrm rot="5400000">
              <a:off x="678561" y="452485"/>
              <a:ext cx="185738" cy="32205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 name="Title 1"/>
          <p:cNvSpPr>
            <a:spLocks noGrp="1"/>
          </p:cNvSpPr>
          <p:nvPr>
            <p:ph type="title"/>
          </p:nvPr>
        </p:nvSpPr>
        <p:spPr>
          <a:xfrm>
            <a:off x="1922803" y="175769"/>
            <a:ext cx="6905374" cy="803690"/>
          </a:xfrm>
        </p:spPr>
        <p:txBody>
          <a:bodyPr>
            <a:normAutofit/>
          </a:bodyPr>
          <a:lstStyle>
            <a:lvl1pPr>
              <a:defRPr sz="2700">
                <a:solidFill>
                  <a:srgbClr val="002644"/>
                </a:solidFill>
              </a:defRPr>
            </a:lvl1pPr>
          </a:lstStyle>
          <a:p>
            <a:r>
              <a:rPr lang="en-US" dirty="0"/>
              <a:t>Click to edit Master title style</a:t>
            </a:r>
          </a:p>
        </p:txBody>
      </p:sp>
      <p:sp>
        <p:nvSpPr>
          <p:cNvPr id="6" name="Slide Number Placeholder 5"/>
          <p:cNvSpPr>
            <a:spLocks noGrp="1"/>
          </p:cNvSpPr>
          <p:nvPr>
            <p:ph type="sldNum" sz="quarter" idx="12"/>
          </p:nvPr>
        </p:nvSpPr>
        <p:spPr>
          <a:xfrm>
            <a:off x="7116111" y="6550045"/>
            <a:ext cx="2057400" cy="365125"/>
          </a:xfrm>
          <a:prstGeom prst="rect">
            <a:avLst/>
          </a:prstGeom>
        </p:spPr>
        <p:txBody>
          <a:bodyPr anchor="ctr"/>
          <a:lstStyle>
            <a:lvl1pPr algn="r">
              <a:defRPr sz="900" i="0">
                <a:solidFill>
                  <a:srgbClr val="002644"/>
                </a:solidFill>
                <a:latin typeface="Arial" panose="020B0604020202020204" pitchFamily="34" charset="0"/>
                <a:cs typeface="Arial" panose="020B0604020202020204" pitchFamily="34" charset="0"/>
              </a:defRPr>
            </a:lvl1pPr>
          </a:lstStyle>
          <a:p>
            <a:fld id="{1AB1E1BE-CB61-4FAB-98C3-E038A73B58EA}" type="slidenum">
              <a:rPr lang="en-US" smtClean="0"/>
              <a:pPr/>
              <a:t>‹#›</a:t>
            </a:fld>
            <a:endParaRPr lang="en-US" dirty="0"/>
          </a:p>
        </p:txBody>
      </p:sp>
      <p:sp>
        <p:nvSpPr>
          <p:cNvPr id="11" name="Content Placeholder 2"/>
          <p:cNvSpPr>
            <a:spLocks noGrp="1"/>
          </p:cNvSpPr>
          <p:nvPr>
            <p:ph idx="13"/>
          </p:nvPr>
        </p:nvSpPr>
        <p:spPr>
          <a:xfrm>
            <a:off x="1922804" y="1352551"/>
            <a:ext cx="6905373" cy="4795838"/>
          </a:xfrm>
        </p:spPr>
        <p:txBody>
          <a:bodyPr/>
          <a:lstStyle>
            <a:lvl1pPr>
              <a:defRPr>
                <a:solidFill>
                  <a:srgbClr val="002644"/>
                </a:solidFill>
                <a:latin typeface="Arial" panose="020B0604020202020204" pitchFamily="34" charset="0"/>
                <a:cs typeface="Arial" panose="020B0604020202020204" pitchFamily="34" charset="0"/>
              </a:defRPr>
            </a:lvl1pPr>
            <a:lvl2pPr>
              <a:defRPr>
                <a:solidFill>
                  <a:srgbClr val="002644"/>
                </a:solidFill>
                <a:latin typeface="Arial" panose="020B0604020202020204" pitchFamily="34" charset="0"/>
                <a:cs typeface="Arial" panose="020B0604020202020204" pitchFamily="34" charset="0"/>
              </a:defRPr>
            </a:lvl2pPr>
            <a:lvl3pPr>
              <a:defRPr>
                <a:solidFill>
                  <a:srgbClr val="002644"/>
                </a:solidFill>
                <a:latin typeface="Arial" panose="020B0604020202020204" pitchFamily="34" charset="0"/>
                <a:cs typeface="Arial" panose="020B0604020202020204" pitchFamily="34" charset="0"/>
              </a:defRPr>
            </a:lvl3pPr>
            <a:lvl4pPr>
              <a:defRPr>
                <a:solidFill>
                  <a:srgbClr val="002644"/>
                </a:solidFill>
                <a:latin typeface="Arial" panose="020B0604020202020204" pitchFamily="34" charset="0"/>
                <a:cs typeface="Arial" panose="020B0604020202020204" pitchFamily="34" charset="0"/>
              </a:defRPr>
            </a:lvl4pPr>
            <a:lvl5pPr>
              <a:defRPr>
                <a:solidFill>
                  <a:srgbClr val="002644"/>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quarter" idx="14"/>
          </p:nvPr>
        </p:nvSpPr>
        <p:spPr>
          <a:xfrm>
            <a:off x="77391" y="2947988"/>
            <a:ext cx="1600200" cy="2768600"/>
          </a:xfrm>
        </p:spPr>
        <p:txBody>
          <a:bodyPr>
            <a:normAutofit/>
          </a:bodyPr>
          <a:lstStyle>
            <a:lvl1pPr marL="0" indent="0">
              <a:buNone/>
              <a:defRPr sz="1200">
                <a:solidFill>
                  <a:schemeClr val="bg1"/>
                </a:solidFill>
              </a:defRPr>
            </a:lvl1pPr>
            <a:lvl2pPr marL="342900" indent="0">
              <a:buNone/>
              <a:defRPr/>
            </a:lvl2pPr>
          </a:lstStyle>
          <a:p>
            <a:pPr lvl="0"/>
            <a:r>
              <a:rPr lang="en-US" dirty="0"/>
              <a:t>Click to edit Master text styles</a:t>
            </a:r>
          </a:p>
        </p:txBody>
      </p:sp>
    </p:spTree>
    <p:extLst>
      <p:ext uri="{BB962C8B-B14F-4D97-AF65-F5344CB8AC3E}">
        <p14:creationId xmlns:p14="http://schemas.microsoft.com/office/powerpoint/2010/main" val="9935635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grpSp>
        <p:nvGrpSpPr>
          <p:cNvPr id="3" name="Group 2"/>
          <p:cNvGrpSpPr/>
          <p:nvPr userDrawn="1"/>
        </p:nvGrpSpPr>
        <p:grpSpPr>
          <a:xfrm>
            <a:off x="0" y="0"/>
            <a:ext cx="9144000" cy="6858000"/>
            <a:chOff x="0" y="0"/>
            <a:chExt cx="12192000" cy="6858000"/>
          </a:xfrm>
        </p:grpSpPr>
        <p:cxnSp>
          <p:nvCxnSpPr>
            <p:cNvPr id="22" name="Straight Connector 21"/>
            <p:cNvCxnSpPr/>
            <p:nvPr userDrawn="1"/>
          </p:nvCxnSpPr>
          <p:spPr>
            <a:xfrm>
              <a:off x="0" y="1155228"/>
              <a:ext cx="12192000" cy="0"/>
            </a:xfrm>
            <a:prstGeom prst="line">
              <a:avLst/>
            </a:prstGeom>
            <a:ln w="38100">
              <a:solidFill>
                <a:srgbClr val="002644"/>
              </a:solidFill>
            </a:ln>
          </p:spPr>
          <p:style>
            <a:lnRef idx="1">
              <a:schemeClr val="accent1"/>
            </a:lnRef>
            <a:fillRef idx="0">
              <a:schemeClr val="accent1"/>
            </a:fillRef>
            <a:effectRef idx="0">
              <a:schemeClr val="accent1"/>
            </a:effectRef>
            <a:fontRef idx="minor">
              <a:schemeClr val="tx1"/>
            </a:fontRef>
          </p:style>
        </p:cxnSp>
        <p:grpSp>
          <p:nvGrpSpPr>
            <p:cNvPr id="16" name="Group 15"/>
            <p:cNvGrpSpPr/>
            <p:nvPr userDrawn="1"/>
          </p:nvGrpSpPr>
          <p:grpSpPr>
            <a:xfrm>
              <a:off x="0" y="0"/>
              <a:ext cx="2340976" cy="6858000"/>
              <a:chOff x="0" y="0"/>
              <a:chExt cx="2340976" cy="6858000"/>
            </a:xfrm>
          </p:grpSpPr>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2340976" cy="6858000"/>
              </a:xfrm>
              <a:prstGeom prst="rect">
                <a:avLst/>
              </a:prstGeom>
            </p:spPr>
          </p:pic>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l="34918" t="9091" r="20892" b="84713"/>
              <a:stretch/>
            </p:blipFill>
            <p:spPr>
              <a:xfrm>
                <a:off x="508000" y="148215"/>
                <a:ext cx="1346179" cy="552895"/>
              </a:xfrm>
              <a:prstGeom prst="rect">
                <a:avLst/>
              </a:prstGeom>
            </p:spPr>
          </p:pic>
        </p:grpSp>
        <p:grpSp>
          <p:nvGrpSpPr>
            <p:cNvPr id="19" name="Group 18"/>
            <p:cNvGrpSpPr/>
            <p:nvPr userDrawn="1"/>
          </p:nvGrpSpPr>
          <p:grpSpPr>
            <a:xfrm>
              <a:off x="103944" y="290591"/>
              <a:ext cx="2133087" cy="574047"/>
              <a:chOff x="103944" y="275278"/>
              <a:chExt cx="2133087" cy="574047"/>
            </a:xfrm>
          </p:grpSpPr>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l="27602"/>
              <a:stretch/>
            </p:blipFill>
            <p:spPr>
              <a:xfrm>
                <a:off x="692726" y="275278"/>
                <a:ext cx="1544305" cy="574047"/>
              </a:xfrm>
              <a:prstGeom prst="rect">
                <a:avLst/>
              </a:prstGeom>
            </p:spPr>
          </p:pic>
          <p:pic>
            <p:nvPicPr>
              <p:cNvPr id="21" name="Picture 20"/>
              <p:cNvPicPr>
                <a:picLocks noChangeAspect="1"/>
              </p:cNvPicPr>
              <p:nvPr/>
            </p:nvPicPr>
            <p:blipFill rotWithShape="1">
              <a:blip r:embed="rId5" cstate="print">
                <a:extLst>
                  <a:ext uri="{28A0092B-C50C-407E-A947-70E740481C1C}">
                    <a14:useLocalDpi xmlns:a14="http://schemas.microsoft.com/office/drawing/2010/main" val="0"/>
                  </a:ext>
                </a:extLst>
              </a:blip>
              <a:srcRect r="72831"/>
              <a:stretch/>
            </p:blipFill>
            <p:spPr>
              <a:xfrm>
                <a:off x="103944" y="275278"/>
                <a:ext cx="579547" cy="574046"/>
              </a:xfrm>
              <a:prstGeom prst="rect">
                <a:avLst/>
              </a:prstGeom>
            </p:spPr>
          </p:pic>
        </p:grpSp>
        <p:pic>
          <p:nvPicPr>
            <p:cNvPr id="24" name="Picture 2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38056" y="5898688"/>
              <a:ext cx="1664857" cy="714216"/>
            </a:xfrm>
            <a:prstGeom prst="rect">
              <a:avLst/>
            </a:prstGeom>
          </p:spPr>
        </p:pic>
      </p:grpSp>
      <p:grpSp>
        <p:nvGrpSpPr>
          <p:cNvPr id="12" name="Group 11"/>
          <p:cNvGrpSpPr/>
          <p:nvPr userDrawn="1"/>
        </p:nvGrpSpPr>
        <p:grpSpPr>
          <a:xfrm>
            <a:off x="1922805" y="-3"/>
            <a:ext cx="241546" cy="974484"/>
            <a:chOff x="610401" y="0"/>
            <a:chExt cx="322061" cy="974484"/>
          </a:xfrm>
        </p:grpSpPr>
        <p:sp>
          <p:nvSpPr>
            <p:cNvPr id="13" name="Isosceles Triangle 12"/>
            <p:cNvSpPr/>
            <p:nvPr userDrawn="1"/>
          </p:nvSpPr>
          <p:spPr>
            <a:xfrm>
              <a:off x="610404" y="0"/>
              <a:ext cx="322058" cy="613514"/>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Isosceles Triangle 13"/>
            <p:cNvSpPr/>
            <p:nvPr userDrawn="1"/>
          </p:nvSpPr>
          <p:spPr>
            <a:xfrm rot="10800000">
              <a:off x="610402" y="613514"/>
              <a:ext cx="322057" cy="360970"/>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Isosceles Triangle 14"/>
            <p:cNvSpPr/>
            <p:nvPr userDrawn="1"/>
          </p:nvSpPr>
          <p:spPr>
            <a:xfrm rot="5400000">
              <a:off x="678561" y="452485"/>
              <a:ext cx="185738" cy="32205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 name="Title 1"/>
          <p:cNvSpPr>
            <a:spLocks noGrp="1"/>
          </p:cNvSpPr>
          <p:nvPr>
            <p:ph type="title"/>
          </p:nvPr>
        </p:nvSpPr>
        <p:spPr>
          <a:xfrm>
            <a:off x="1922803" y="175769"/>
            <a:ext cx="6905374" cy="803690"/>
          </a:xfrm>
        </p:spPr>
        <p:txBody>
          <a:bodyPr>
            <a:normAutofit/>
          </a:bodyPr>
          <a:lstStyle>
            <a:lvl1pPr>
              <a:defRPr sz="2700">
                <a:solidFill>
                  <a:srgbClr val="002644"/>
                </a:solidFill>
              </a:defRPr>
            </a:lvl1pPr>
          </a:lstStyle>
          <a:p>
            <a:r>
              <a:rPr lang="en-US" dirty="0"/>
              <a:t>Click to edit Master title style</a:t>
            </a:r>
          </a:p>
        </p:txBody>
      </p:sp>
      <p:sp>
        <p:nvSpPr>
          <p:cNvPr id="6" name="Slide Number Placeholder 5"/>
          <p:cNvSpPr>
            <a:spLocks noGrp="1"/>
          </p:cNvSpPr>
          <p:nvPr>
            <p:ph type="sldNum" sz="quarter" idx="12"/>
          </p:nvPr>
        </p:nvSpPr>
        <p:spPr>
          <a:xfrm>
            <a:off x="7116111" y="6550045"/>
            <a:ext cx="2057400" cy="365125"/>
          </a:xfrm>
          <a:prstGeom prst="rect">
            <a:avLst/>
          </a:prstGeom>
        </p:spPr>
        <p:txBody>
          <a:bodyPr anchor="ctr"/>
          <a:lstStyle>
            <a:lvl1pPr algn="r">
              <a:defRPr sz="900" i="0">
                <a:solidFill>
                  <a:srgbClr val="002644"/>
                </a:solidFill>
                <a:latin typeface="Arial" panose="020B0604020202020204" pitchFamily="34" charset="0"/>
                <a:cs typeface="Arial" panose="020B0604020202020204" pitchFamily="34" charset="0"/>
              </a:defRPr>
            </a:lvl1pPr>
          </a:lstStyle>
          <a:p>
            <a:fld id="{1AB1E1BE-CB61-4FAB-98C3-E038A73B58EA}" type="slidenum">
              <a:rPr lang="en-US" smtClean="0"/>
              <a:pPr/>
              <a:t>‹#›</a:t>
            </a:fld>
            <a:endParaRPr lang="en-US" dirty="0"/>
          </a:p>
        </p:txBody>
      </p:sp>
      <p:sp>
        <p:nvSpPr>
          <p:cNvPr id="11" name="Content Placeholder 2"/>
          <p:cNvSpPr>
            <a:spLocks noGrp="1"/>
          </p:cNvSpPr>
          <p:nvPr>
            <p:ph idx="13"/>
          </p:nvPr>
        </p:nvSpPr>
        <p:spPr>
          <a:xfrm>
            <a:off x="1922804" y="1352551"/>
            <a:ext cx="6905373" cy="4795838"/>
          </a:xfrm>
        </p:spPr>
        <p:txBody>
          <a:bodyPr/>
          <a:lstStyle>
            <a:lvl1pPr>
              <a:defRPr>
                <a:solidFill>
                  <a:srgbClr val="002644"/>
                </a:solidFill>
                <a:latin typeface="Arial" panose="020B0604020202020204" pitchFamily="34" charset="0"/>
                <a:cs typeface="Arial" panose="020B0604020202020204" pitchFamily="34" charset="0"/>
              </a:defRPr>
            </a:lvl1pPr>
            <a:lvl2pPr>
              <a:defRPr>
                <a:solidFill>
                  <a:srgbClr val="002644"/>
                </a:solidFill>
                <a:latin typeface="Arial" panose="020B0604020202020204" pitchFamily="34" charset="0"/>
                <a:cs typeface="Arial" panose="020B0604020202020204" pitchFamily="34" charset="0"/>
              </a:defRPr>
            </a:lvl2pPr>
            <a:lvl3pPr>
              <a:defRPr>
                <a:solidFill>
                  <a:srgbClr val="002644"/>
                </a:solidFill>
                <a:latin typeface="Arial" panose="020B0604020202020204" pitchFamily="34" charset="0"/>
                <a:cs typeface="Arial" panose="020B0604020202020204" pitchFamily="34" charset="0"/>
              </a:defRPr>
            </a:lvl3pPr>
            <a:lvl4pPr>
              <a:defRPr>
                <a:solidFill>
                  <a:srgbClr val="002644"/>
                </a:solidFill>
                <a:latin typeface="Arial" panose="020B0604020202020204" pitchFamily="34" charset="0"/>
                <a:cs typeface="Arial" panose="020B0604020202020204" pitchFamily="34" charset="0"/>
              </a:defRPr>
            </a:lvl4pPr>
            <a:lvl5pPr>
              <a:defRPr>
                <a:solidFill>
                  <a:srgbClr val="002644"/>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quarter" idx="14"/>
          </p:nvPr>
        </p:nvSpPr>
        <p:spPr>
          <a:xfrm>
            <a:off x="77391" y="2947988"/>
            <a:ext cx="1600200" cy="2768600"/>
          </a:xfrm>
        </p:spPr>
        <p:txBody>
          <a:bodyPr>
            <a:normAutofit/>
          </a:bodyPr>
          <a:lstStyle>
            <a:lvl1pPr marL="0" indent="0">
              <a:buNone/>
              <a:defRPr sz="1200">
                <a:solidFill>
                  <a:schemeClr val="bg1"/>
                </a:solidFill>
              </a:defRPr>
            </a:lvl1pPr>
            <a:lvl2pPr marL="342900" indent="0">
              <a:buNone/>
              <a:defRPr/>
            </a:lvl2pPr>
          </a:lstStyle>
          <a:p>
            <a:pPr lvl="0"/>
            <a:r>
              <a:rPr lang="en-US" dirty="0"/>
              <a:t>Click to edit Master text styles</a:t>
            </a:r>
          </a:p>
        </p:txBody>
      </p:sp>
    </p:spTree>
    <p:extLst>
      <p:ext uri="{BB962C8B-B14F-4D97-AF65-F5344CB8AC3E}">
        <p14:creationId xmlns:p14="http://schemas.microsoft.com/office/powerpoint/2010/main" val="33389382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grpSp>
        <p:nvGrpSpPr>
          <p:cNvPr id="3" name="Group 2"/>
          <p:cNvGrpSpPr/>
          <p:nvPr userDrawn="1"/>
        </p:nvGrpSpPr>
        <p:grpSpPr>
          <a:xfrm>
            <a:off x="0" y="0"/>
            <a:ext cx="9144000" cy="6858000"/>
            <a:chOff x="0" y="0"/>
            <a:chExt cx="12192000" cy="6858000"/>
          </a:xfrm>
        </p:grpSpPr>
        <p:cxnSp>
          <p:nvCxnSpPr>
            <p:cNvPr id="22" name="Straight Connector 21"/>
            <p:cNvCxnSpPr/>
            <p:nvPr userDrawn="1"/>
          </p:nvCxnSpPr>
          <p:spPr>
            <a:xfrm>
              <a:off x="0" y="1155228"/>
              <a:ext cx="12192000" cy="0"/>
            </a:xfrm>
            <a:prstGeom prst="line">
              <a:avLst/>
            </a:prstGeom>
            <a:ln w="38100">
              <a:solidFill>
                <a:srgbClr val="002644"/>
              </a:solidFill>
            </a:ln>
          </p:spPr>
          <p:style>
            <a:lnRef idx="1">
              <a:schemeClr val="accent1"/>
            </a:lnRef>
            <a:fillRef idx="0">
              <a:schemeClr val="accent1"/>
            </a:fillRef>
            <a:effectRef idx="0">
              <a:schemeClr val="accent1"/>
            </a:effectRef>
            <a:fontRef idx="minor">
              <a:schemeClr val="tx1"/>
            </a:fontRef>
          </p:style>
        </p:cxnSp>
        <p:grpSp>
          <p:nvGrpSpPr>
            <p:cNvPr id="16" name="Group 15"/>
            <p:cNvGrpSpPr/>
            <p:nvPr userDrawn="1"/>
          </p:nvGrpSpPr>
          <p:grpSpPr>
            <a:xfrm>
              <a:off x="0" y="0"/>
              <a:ext cx="2340976" cy="6858000"/>
              <a:chOff x="0" y="0"/>
              <a:chExt cx="2340976" cy="6858000"/>
            </a:xfrm>
          </p:grpSpPr>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2340976" cy="6858000"/>
              </a:xfrm>
              <a:prstGeom prst="rect">
                <a:avLst/>
              </a:prstGeom>
            </p:spPr>
          </p:pic>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l="34918" t="9091" r="20892" b="84713"/>
              <a:stretch/>
            </p:blipFill>
            <p:spPr>
              <a:xfrm>
                <a:off x="508000" y="148215"/>
                <a:ext cx="1346179" cy="552895"/>
              </a:xfrm>
              <a:prstGeom prst="rect">
                <a:avLst/>
              </a:prstGeom>
            </p:spPr>
          </p:pic>
        </p:grpSp>
        <p:grpSp>
          <p:nvGrpSpPr>
            <p:cNvPr id="19" name="Group 18"/>
            <p:cNvGrpSpPr/>
            <p:nvPr userDrawn="1"/>
          </p:nvGrpSpPr>
          <p:grpSpPr>
            <a:xfrm>
              <a:off x="103944" y="290591"/>
              <a:ext cx="2133087" cy="574047"/>
              <a:chOff x="103944" y="275278"/>
              <a:chExt cx="2133087" cy="574047"/>
            </a:xfrm>
          </p:grpSpPr>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l="27602"/>
              <a:stretch/>
            </p:blipFill>
            <p:spPr>
              <a:xfrm>
                <a:off x="692726" y="275278"/>
                <a:ext cx="1544305" cy="574047"/>
              </a:xfrm>
              <a:prstGeom prst="rect">
                <a:avLst/>
              </a:prstGeom>
            </p:spPr>
          </p:pic>
          <p:pic>
            <p:nvPicPr>
              <p:cNvPr id="21" name="Picture 20"/>
              <p:cNvPicPr>
                <a:picLocks noChangeAspect="1"/>
              </p:cNvPicPr>
              <p:nvPr/>
            </p:nvPicPr>
            <p:blipFill rotWithShape="1">
              <a:blip r:embed="rId5" cstate="print">
                <a:extLst>
                  <a:ext uri="{28A0092B-C50C-407E-A947-70E740481C1C}">
                    <a14:useLocalDpi xmlns:a14="http://schemas.microsoft.com/office/drawing/2010/main" val="0"/>
                  </a:ext>
                </a:extLst>
              </a:blip>
              <a:srcRect r="72831"/>
              <a:stretch/>
            </p:blipFill>
            <p:spPr>
              <a:xfrm>
                <a:off x="103944" y="275278"/>
                <a:ext cx="579547" cy="574046"/>
              </a:xfrm>
              <a:prstGeom prst="rect">
                <a:avLst/>
              </a:prstGeom>
            </p:spPr>
          </p:pic>
        </p:grpSp>
        <p:pic>
          <p:nvPicPr>
            <p:cNvPr id="24" name="Picture 2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38056" y="5898688"/>
              <a:ext cx="1664857" cy="714216"/>
            </a:xfrm>
            <a:prstGeom prst="rect">
              <a:avLst/>
            </a:prstGeom>
          </p:spPr>
        </p:pic>
      </p:grpSp>
      <p:grpSp>
        <p:nvGrpSpPr>
          <p:cNvPr id="12" name="Group 11"/>
          <p:cNvGrpSpPr/>
          <p:nvPr userDrawn="1"/>
        </p:nvGrpSpPr>
        <p:grpSpPr>
          <a:xfrm>
            <a:off x="1922805" y="-3"/>
            <a:ext cx="241546" cy="974484"/>
            <a:chOff x="610401" y="0"/>
            <a:chExt cx="322061" cy="974484"/>
          </a:xfrm>
        </p:grpSpPr>
        <p:sp>
          <p:nvSpPr>
            <p:cNvPr id="13" name="Isosceles Triangle 12"/>
            <p:cNvSpPr/>
            <p:nvPr userDrawn="1"/>
          </p:nvSpPr>
          <p:spPr>
            <a:xfrm>
              <a:off x="610404" y="0"/>
              <a:ext cx="322058" cy="613514"/>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Isosceles Triangle 13"/>
            <p:cNvSpPr/>
            <p:nvPr userDrawn="1"/>
          </p:nvSpPr>
          <p:spPr>
            <a:xfrm rot="10800000">
              <a:off x="610402" y="613514"/>
              <a:ext cx="322057" cy="360970"/>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Isosceles Triangle 14"/>
            <p:cNvSpPr/>
            <p:nvPr userDrawn="1"/>
          </p:nvSpPr>
          <p:spPr>
            <a:xfrm rot="5400000">
              <a:off x="678561" y="452485"/>
              <a:ext cx="185738" cy="32205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 name="Title 1"/>
          <p:cNvSpPr>
            <a:spLocks noGrp="1"/>
          </p:cNvSpPr>
          <p:nvPr>
            <p:ph type="title"/>
          </p:nvPr>
        </p:nvSpPr>
        <p:spPr>
          <a:xfrm>
            <a:off x="1922803" y="175769"/>
            <a:ext cx="6905374" cy="803690"/>
          </a:xfrm>
        </p:spPr>
        <p:txBody>
          <a:bodyPr>
            <a:normAutofit/>
          </a:bodyPr>
          <a:lstStyle>
            <a:lvl1pPr>
              <a:defRPr sz="2700">
                <a:solidFill>
                  <a:srgbClr val="002644"/>
                </a:solidFill>
              </a:defRPr>
            </a:lvl1pPr>
          </a:lstStyle>
          <a:p>
            <a:r>
              <a:rPr lang="en-US" dirty="0"/>
              <a:t>Click to edit Master title style</a:t>
            </a:r>
          </a:p>
        </p:txBody>
      </p:sp>
      <p:sp>
        <p:nvSpPr>
          <p:cNvPr id="6" name="Slide Number Placeholder 5"/>
          <p:cNvSpPr>
            <a:spLocks noGrp="1"/>
          </p:cNvSpPr>
          <p:nvPr>
            <p:ph type="sldNum" sz="quarter" idx="12"/>
          </p:nvPr>
        </p:nvSpPr>
        <p:spPr>
          <a:xfrm>
            <a:off x="7116111" y="6550045"/>
            <a:ext cx="2057400" cy="365125"/>
          </a:xfrm>
          <a:prstGeom prst="rect">
            <a:avLst/>
          </a:prstGeom>
        </p:spPr>
        <p:txBody>
          <a:bodyPr anchor="ctr"/>
          <a:lstStyle>
            <a:lvl1pPr algn="r">
              <a:defRPr sz="900" i="0">
                <a:solidFill>
                  <a:srgbClr val="002644"/>
                </a:solidFill>
                <a:latin typeface="Arial" panose="020B0604020202020204" pitchFamily="34" charset="0"/>
                <a:cs typeface="Arial" panose="020B0604020202020204" pitchFamily="34" charset="0"/>
              </a:defRPr>
            </a:lvl1pPr>
          </a:lstStyle>
          <a:p>
            <a:fld id="{1AB1E1BE-CB61-4FAB-98C3-E038A73B58EA}" type="slidenum">
              <a:rPr lang="en-US" smtClean="0"/>
              <a:pPr/>
              <a:t>‹#›</a:t>
            </a:fld>
            <a:endParaRPr lang="en-US" dirty="0"/>
          </a:p>
        </p:txBody>
      </p:sp>
      <p:sp>
        <p:nvSpPr>
          <p:cNvPr id="11" name="Content Placeholder 2"/>
          <p:cNvSpPr>
            <a:spLocks noGrp="1"/>
          </p:cNvSpPr>
          <p:nvPr>
            <p:ph idx="13"/>
          </p:nvPr>
        </p:nvSpPr>
        <p:spPr>
          <a:xfrm>
            <a:off x="1922804" y="1352551"/>
            <a:ext cx="6905373" cy="4795838"/>
          </a:xfrm>
        </p:spPr>
        <p:txBody>
          <a:bodyPr/>
          <a:lstStyle>
            <a:lvl1pPr>
              <a:defRPr>
                <a:solidFill>
                  <a:srgbClr val="002644"/>
                </a:solidFill>
                <a:latin typeface="Arial" panose="020B0604020202020204" pitchFamily="34" charset="0"/>
                <a:cs typeface="Arial" panose="020B0604020202020204" pitchFamily="34" charset="0"/>
              </a:defRPr>
            </a:lvl1pPr>
            <a:lvl2pPr>
              <a:defRPr>
                <a:solidFill>
                  <a:srgbClr val="002644"/>
                </a:solidFill>
                <a:latin typeface="Arial" panose="020B0604020202020204" pitchFamily="34" charset="0"/>
                <a:cs typeface="Arial" panose="020B0604020202020204" pitchFamily="34" charset="0"/>
              </a:defRPr>
            </a:lvl2pPr>
            <a:lvl3pPr>
              <a:defRPr>
                <a:solidFill>
                  <a:srgbClr val="002644"/>
                </a:solidFill>
                <a:latin typeface="Arial" panose="020B0604020202020204" pitchFamily="34" charset="0"/>
                <a:cs typeface="Arial" panose="020B0604020202020204" pitchFamily="34" charset="0"/>
              </a:defRPr>
            </a:lvl3pPr>
            <a:lvl4pPr>
              <a:defRPr>
                <a:solidFill>
                  <a:srgbClr val="002644"/>
                </a:solidFill>
                <a:latin typeface="Arial" panose="020B0604020202020204" pitchFamily="34" charset="0"/>
                <a:cs typeface="Arial" panose="020B0604020202020204" pitchFamily="34" charset="0"/>
              </a:defRPr>
            </a:lvl4pPr>
            <a:lvl5pPr>
              <a:defRPr>
                <a:solidFill>
                  <a:srgbClr val="002644"/>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quarter" idx="14"/>
          </p:nvPr>
        </p:nvSpPr>
        <p:spPr>
          <a:xfrm>
            <a:off x="77391" y="2947988"/>
            <a:ext cx="1600200" cy="2768600"/>
          </a:xfrm>
        </p:spPr>
        <p:txBody>
          <a:bodyPr>
            <a:normAutofit/>
          </a:bodyPr>
          <a:lstStyle>
            <a:lvl1pPr marL="0" indent="0">
              <a:buNone/>
              <a:defRPr sz="1200">
                <a:solidFill>
                  <a:schemeClr val="bg1"/>
                </a:solidFill>
              </a:defRPr>
            </a:lvl1pPr>
            <a:lvl2pPr marL="342900" indent="0">
              <a:buNone/>
              <a:defRPr/>
            </a:lvl2pPr>
          </a:lstStyle>
          <a:p>
            <a:pPr lvl="0"/>
            <a:r>
              <a:rPr lang="en-US" dirty="0"/>
              <a:t>Click to edit Master text styles</a:t>
            </a:r>
          </a:p>
        </p:txBody>
      </p:sp>
    </p:spTree>
    <p:extLst>
      <p:ext uri="{BB962C8B-B14F-4D97-AF65-F5344CB8AC3E}">
        <p14:creationId xmlns:p14="http://schemas.microsoft.com/office/powerpoint/2010/main" val="40028119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grpSp>
        <p:nvGrpSpPr>
          <p:cNvPr id="3" name="Group 2"/>
          <p:cNvGrpSpPr/>
          <p:nvPr userDrawn="1"/>
        </p:nvGrpSpPr>
        <p:grpSpPr>
          <a:xfrm>
            <a:off x="0" y="0"/>
            <a:ext cx="9144000" cy="6858000"/>
            <a:chOff x="0" y="0"/>
            <a:chExt cx="12192000" cy="6858000"/>
          </a:xfrm>
        </p:grpSpPr>
        <p:cxnSp>
          <p:nvCxnSpPr>
            <p:cNvPr id="22" name="Straight Connector 21"/>
            <p:cNvCxnSpPr/>
            <p:nvPr userDrawn="1"/>
          </p:nvCxnSpPr>
          <p:spPr>
            <a:xfrm>
              <a:off x="0" y="1155228"/>
              <a:ext cx="12192000" cy="0"/>
            </a:xfrm>
            <a:prstGeom prst="line">
              <a:avLst/>
            </a:prstGeom>
            <a:ln w="38100">
              <a:solidFill>
                <a:srgbClr val="002644"/>
              </a:solidFill>
            </a:ln>
          </p:spPr>
          <p:style>
            <a:lnRef idx="1">
              <a:schemeClr val="accent1"/>
            </a:lnRef>
            <a:fillRef idx="0">
              <a:schemeClr val="accent1"/>
            </a:fillRef>
            <a:effectRef idx="0">
              <a:schemeClr val="accent1"/>
            </a:effectRef>
            <a:fontRef idx="minor">
              <a:schemeClr val="tx1"/>
            </a:fontRef>
          </p:style>
        </p:cxnSp>
        <p:grpSp>
          <p:nvGrpSpPr>
            <p:cNvPr id="16" name="Group 15"/>
            <p:cNvGrpSpPr/>
            <p:nvPr userDrawn="1"/>
          </p:nvGrpSpPr>
          <p:grpSpPr>
            <a:xfrm>
              <a:off x="0" y="0"/>
              <a:ext cx="2340976" cy="6858000"/>
              <a:chOff x="0" y="0"/>
              <a:chExt cx="2340976" cy="6858000"/>
            </a:xfrm>
          </p:grpSpPr>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2340976" cy="6858000"/>
              </a:xfrm>
              <a:prstGeom prst="rect">
                <a:avLst/>
              </a:prstGeom>
            </p:spPr>
          </p:pic>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l="34918" t="9091" r="20892" b="84713"/>
              <a:stretch/>
            </p:blipFill>
            <p:spPr>
              <a:xfrm>
                <a:off x="508000" y="148215"/>
                <a:ext cx="1346179" cy="552895"/>
              </a:xfrm>
              <a:prstGeom prst="rect">
                <a:avLst/>
              </a:prstGeom>
            </p:spPr>
          </p:pic>
        </p:grpSp>
        <p:grpSp>
          <p:nvGrpSpPr>
            <p:cNvPr id="19" name="Group 18"/>
            <p:cNvGrpSpPr/>
            <p:nvPr userDrawn="1"/>
          </p:nvGrpSpPr>
          <p:grpSpPr>
            <a:xfrm>
              <a:off x="103944" y="290591"/>
              <a:ext cx="2133087" cy="574047"/>
              <a:chOff x="103944" y="275278"/>
              <a:chExt cx="2133087" cy="574047"/>
            </a:xfrm>
          </p:grpSpPr>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l="27602"/>
              <a:stretch/>
            </p:blipFill>
            <p:spPr>
              <a:xfrm>
                <a:off x="692726" y="275278"/>
                <a:ext cx="1544305" cy="574047"/>
              </a:xfrm>
              <a:prstGeom prst="rect">
                <a:avLst/>
              </a:prstGeom>
            </p:spPr>
          </p:pic>
          <p:pic>
            <p:nvPicPr>
              <p:cNvPr id="21" name="Picture 20"/>
              <p:cNvPicPr>
                <a:picLocks noChangeAspect="1"/>
              </p:cNvPicPr>
              <p:nvPr/>
            </p:nvPicPr>
            <p:blipFill rotWithShape="1">
              <a:blip r:embed="rId5" cstate="print">
                <a:extLst>
                  <a:ext uri="{28A0092B-C50C-407E-A947-70E740481C1C}">
                    <a14:useLocalDpi xmlns:a14="http://schemas.microsoft.com/office/drawing/2010/main" val="0"/>
                  </a:ext>
                </a:extLst>
              </a:blip>
              <a:srcRect r="72831"/>
              <a:stretch/>
            </p:blipFill>
            <p:spPr>
              <a:xfrm>
                <a:off x="103944" y="275278"/>
                <a:ext cx="579547" cy="574046"/>
              </a:xfrm>
              <a:prstGeom prst="rect">
                <a:avLst/>
              </a:prstGeom>
            </p:spPr>
          </p:pic>
        </p:grpSp>
        <p:pic>
          <p:nvPicPr>
            <p:cNvPr id="24" name="Picture 2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38056" y="5898688"/>
              <a:ext cx="1664857" cy="714216"/>
            </a:xfrm>
            <a:prstGeom prst="rect">
              <a:avLst/>
            </a:prstGeom>
          </p:spPr>
        </p:pic>
      </p:grpSp>
      <p:grpSp>
        <p:nvGrpSpPr>
          <p:cNvPr id="12" name="Group 11"/>
          <p:cNvGrpSpPr/>
          <p:nvPr userDrawn="1"/>
        </p:nvGrpSpPr>
        <p:grpSpPr>
          <a:xfrm>
            <a:off x="1922805" y="-3"/>
            <a:ext cx="241546" cy="974484"/>
            <a:chOff x="610401" y="0"/>
            <a:chExt cx="322061" cy="974484"/>
          </a:xfrm>
        </p:grpSpPr>
        <p:sp>
          <p:nvSpPr>
            <p:cNvPr id="13" name="Isosceles Triangle 12"/>
            <p:cNvSpPr/>
            <p:nvPr userDrawn="1"/>
          </p:nvSpPr>
          <p:spPr>
            <a:xfrm>
              <a:off x="610404" y="0"/>
              <a:ext cx="322058" cy="613514"/>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Isosceles Triangle 13"/>
            <p:cNvSpPr/>
            <p:nvPr userDrawn="1"/>
          </p:nvSpPr>
          <p:spPr>
            <a:xfrm rot="10800000">
              <a:off x="610402" y="613514"/>
              <a:ext cx="322057" cy="360970"/>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Isosceles Triangle 14"/>
            <p:cNvSpPr/>
            <p:nvPr userDrawn="1"/>
          </p:nvSpPr>
          <p:spPr>
            <a:xfrm rot="5400000">
              <a:off x="678561" y="452485"/>
              <a:ext cx="185738" cy="32205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 name="Title 1"/>
          <p:cNvSpPr>
            <a:spLocks noGrp="1"/>
          </p:cNvSpPr>
          <p:nvPr>
            <p:ph type="title"/>
          </p:nvPr>
        </p:nvSpPr>
        <p:spPr>
          <a:xfrm>
            <a:off x="1922803" y="175769"/>
            <a:ext cx="6905374" cy="803690"/>
          </a:xfrm>
        </p:spPr>
        <p:txBody>
          <a:bodyPr>
            <a:normAutofit/>
          </a:bodyPr>
          <a:lstStyle>
            <a:lvl1pPr>
              <a:defRPr sz="2700">
                <a:solidFill>
                  <a:srgbClr val="002644"/>
                </a:solidFill>
              </a:defRPr>
            </a:lvl1pPr>
          </a:lstStyle>
          <a:p>
            <a:r>
              <a:rPr lang="en-US" dirty="0"/>
              <a:t>Click to edit Master title style</a:t>
            </a:r>
          </a:p>
        </p:txBody>
      </p:sp>
      <p:sp>
        <p:nvSpPr>
          <p:cNvPr id="6" name="Slide Number Placeholder 5"/>
          <p:cNvSpPr>
            <a:spLocks noGrp="1"/>
          </p:cNvSpPr>
          <p:nvPr>
            <p:ph type="sldNum" sz="quarter" idx="12"/>
          </p:nvPr>
        </p:nvSpPr>
        <p:spPr>
          <a:xfrm>
            <a:off x="7116111" y="6550045"/>
            <a:ext cx="2057400" cy="365125"/>
          </a:xfrm>
          <a:prstGeom prst="rect">
            <a:avLst/>
          </a:prstGeom>
        </p:spPr>
        <p:txBody>
          <a:bodyPr anchor="ctr"/>
          <a:lstStyle>
            <a:lvl1pPr algn="r">
              <a:defRPr sz="900" i="0">
                <a:solidFill>
                  <a:srgbClr val="002644"/>
                </a:solidFill>
                <a:latin typeface="Arial" panose="020B0604020202020204" pitchFamily="34" charset="0"/>
                <a:cs typeface="Arial" panose="020B0604020202020204" pitchFamily="34" charset="0"/>
              </a:defRPr>
            </a:lvl1pPr>
          </a:lstStyle>
          <a:p>
            <a:fld id="{1AB1E1BE-CB61-4FAB-98C3-E038A73B58EA}" type="slidenum">
              <a:rPr lang="en-US" smtClean="0"/>
              <a:pPr/>
              <a:t>‹#›</a:t>
            </a:fld>
            <a:endParaRPr lang="en-US" dirty="0"/>
          </a:p>
        </p:txBody>
      </p:sp>
      <p:sp>
        <p:nvSpPr>
          <p:cNvPr id="11" name="Content Placeholder 2"/>
          <p:cNvSpPr>
            <a:spLocks noGrp="1"/>
          </p:cNvSpPr>
          <p:nvPr>
            <p:ph idx="13"/>
          </p:nvPr>
        </p:nvSpPr>
        <p:spPr>
          <a:xfrm>
            <a:off x="1922804" y="1352551"/>
            <a:ext cx="6905373" cy="4795838"/>
          </a:xfrm>
        </p:spPr>
        <p:txBody>
          <a:bodyPr/>
          <a:lstStyle>
            <a:lvl1pPr>
              <a:defRPr>
                <a:solidFill>
                  <a:srgbClr val="002644"/>
                </a:solidFill>
                <a:latin typeface="Arial" panose="020B0604020202020204" pitchFamily="34" charset="0"/>
                <a:cs typeface="Arial" panose="020B0604020202020204" pitchFamily="34" charset="0"/>
              </a:defRPr>
            </a:lvl1pPr>
            <a:lvl2pPr>
              <a:defRPr>
                <a:solidFill>
                  <a:srgbClr val="002644"/>
                </a:solidFill>
                <a:latin typeface="Arial" panose="020B0604020202020204" pitchFamily="34" charset="0"/>
                <a:cs typeface="Arial" panose="020B0604020202020204" pitchFamily="34" charset="0"/>
              </a:defRPr>
            </a:lvl2pPr>
            <a:lvl3pPr>
              <a:defRPr>
                <a:solidFill>
                  <a:srgbClr val="002644"/>
                </a:solidFill>
                <a:latin typeface="Arial" panose="020B0604020202020204" pitchFamily="34" charset="0"/>
                <a:cs typeface="Arial" panose="020B0604020202020204" pitchFamily="34" charset="0"/>
              </a:defRPr>
            </a:lvl3pPr>
            <a:lvl4pPr>
              <a:defRPr>
                <a:solidFill>
                  <a:srgbClr val="002644"/>
                </a:solidFill>
                <a:latin typeface="Arial" panose="020B0604020202020204" pitchFamily="34" charset="0"/>
                <a:cs typeface="Arial" panose="020B0604020202020204" pitchFamily="34" charset="0"/>
              </a:defRPr>
            </a:lvl4pPr>
            <a:lvl5pPr>
              <a:defRPr>
                <a:solidFill>
                  <a:srgbClr val="002644"/>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quarter" idx="14"/>
          </p:nvPr>
        </p:nvSpPr>
        <p:spPr>
          <a:xfrm>
            <a:off x="77391" y="2947988"/>
            <a:ext cx="1600200" cy="2768600"/>
          </a:xfrm>
        </p:spPr>
        <p:txBody>
          <a:bodyPr>
            <a:normAutofit/>
          </a:bodyPr>
          <a:lstStyle>
            <a:lvl1pPr marL="0" indent="0">
              <a:buNone/>
              <a:defRPr sz="1200">
                <a:solidFill>
                  <a:schemeClr val="bg1"/>
                </a:solidFill>
              </a:defRPr>
            </a:lvl1pPr>
            <a:lvl2pPr marL="342900" indent="0">
              <a:buNone/>
              <a:defRPr/>
            </a:lvl2pPr>
          </a:lstStyle>
          <a:p>
            <a:pPr lvl="0"/>
            <a:r>
              <a:rPr lang="en-US" dirty="0"/>
              <a:t>Click to edit Master text styles</a:t>
            </a:r>
          </a:p>
        </p:txBody>
      </p:sp>
    </p:spTree>
    <p:extLst>
      <p:ext uri="{BB962C8B-B14F-4D97-AF65-F5344CB8AC3E}">
        <p14:creationId xmlns:p14="http://schemas.microsoft.com/office/powerpoint/2010/main" val="24196947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grpSp>
        <p:nvGrpSpPr>
          <p:cNvPr id="3" name="Group 2"/>
          <p:cNvGrpSpPr/>
          <p:nvPr userDrawn="1"/>
        </p:nvGrpSpPr>
        <p:grpSpPr>
          <a:xfrm>
            <a:off x="0" y="0"/>
            <a:ext cx="9144000" cy="6858000"/>
            <a:chOff x="0" y="0"/>
            <a:chExt cx="12192000" cy="6858000"/>
          </a:xfrm>
        </p:grpSpPr>
        <p:cxnSp>
          <p:nvCxnSpPr>
            <p:cNvPr id="22" name="Straight Connector 21"/>
            <p:cNvCxnSpPr/>
            <p:nvPr userDrawn="1"/>
          </p:nvCxnSpPr>
          <p:spPr>
            <a:xfrm>
              <a:off x="0" y="1155228"/>
              <a:ext cx="12192000" cy="0"/>
            </a:xfrm>
            <a:prstGeom prst="line">
              <a:avLst/>
            </a:prstGeom>
            <a:ln w="38100">
              <a:solidFill>
                <a:srgbClr val="002644"/>
              </a:solidFill>
            </a:ln>
          </p:spPr>
          <p:style>
            <a:lnRef idx="1">
              <a:schemeClr val="accent1"/>
            </a:lnRef>
            <a:fillRef idx="0">
              <a:schemeClr val="accent1"/>
            </a:fillRef>
            <a:effectRef idx="0">
              <a:schemeClr val="accent1"/>
            </a:effectRef>
            <a:fontRef idx="minor">
              <a:schemeClr val="tx1"/>
            </a:fontRef>
          </p:style>
        </p:cxnSp>
        <p:grpSp>
          <p:nvGrpSpPr>
            <p:cNvPr id="16" name="Group 15"/>
            <p:cNvGrpSpPr/>
            <p:nvPr userDrawn="1"/>
          </p:nvGrpSpPr>
          <p:grpSpPr>
            <a:xfrm>
              <a:off x="0" y="0"/>
              <a:ext cx="2340976" cy="6858000"/>
              <a:chOff x="0" y="0"/>
              <a:chExt cx="2340976" cy="6858000"/>
            </a:xfrm>
          </p:grpSpPr>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2340976" cy="6858000"/>
              </a:xfrm>
              <a:prstGeom prst="rect">
                <a:avLst/>
              </a:prstGeom>
            </p:spPr>
          </p:pic>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l="34918" t="9091" r="20892" b="84713"/>
              <a:stretch/>
            </p:blipFill>
            <p:spPr>
              <a:xfrm>
                <a:off x="508000" y="148215"/>
                <a:ext cx="1346179" cy="552895"/>
              </a:xfrm>
              <a:prstGeom prst="rect">
                <a:avLst/>
              </a:prstGeom>
            </p:spPr>
          </p:pic>
        </p:grpSp>
        <p:grpSp>
          <p:nvGrpSpPr>
            <p:cNvPr id="19" name="Group 18"/>
            <p:cNvGrpSpPr/>
            <p:nvPr userDrawn="1"/>
          </p:nvGrpSpPr>
          <p:grpSpPr>
            <a:xfrm>
              <a:off x="103944" y="290591"/>
              <a:ext cx="2133087" cy="574047"/>
              <a:chOff x="103944" y="275278"/>
              <a:chExt cx="2133087" cy="574047"/>
            </a:xfrm>
          </p:grpSpPr>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l="27602"/>
              <a:stretch/>
            </p:blipFill>
            <p:spPr>
              <a:xfrm>
                <a:off x="692726" y="275278"/>
                <a:ext cx="1544305" cy="574047"/>
              </a:xfrm>
              <a:prstGeom prst="rect">
                <a:avLst/>
              </a:prstGeom>
            </p:spPr>
          </p:pic>
          <p:pic>
            <p:nvPicPr>
              <p:cNvPr id="21" name="Picture 20"/>
              <p:cNvPicPr>
                <a:picLocks noChangeAspect="1"/>
              </p:cNvPicPr>
              <p:nvPr/>
            </p:nvPicPr>
            <p:blipFill rotWithShape="1">
              <a:blip r:embed="rId5" cstate="print">
                <a:extLst>
                  <a:ext uri="{28A0092B-C50C-407E-A947-70E740481C1C}">
                    <a14:useLocalDpi xmlns:a14="http://schemas.microsoft.com/office/drawing/2010/main" val="0"/>
                  </a:ext>
                </a:extLst>
              </a:blip>
              <a:srcRect r="72831"/>
              <a:stretch/>
            </p:blipFill>
            <p:spPr>
              <a:xfrm>
                <a:off x="103944" y="275278"/>
                <a:ext cx="579547" cy="574046"/>
              </a:xfrm>
              <a:prstGeom prst="rect">
                <a:avLst/>
              </a:prstGeom>
            </p:spPr>
          </p:pic>
        </p:grpSp>
        <p:pic>
          <p:nvPicPr>
            <p:cNvPr id="24" name="Picture 2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38056" y="5898688"/>
              <a:ext cx="1664857" cy="714216"/>
            </a:xfrm>
            <a:prstGeom prst="rect">
              <a:avLst/>
            </a:prstGeom>
          </p:spPr>
        </p:pic>
      </p:grpSp>
      <p:grpSp>
        <p:nvGrpSpPr>
          <p:cNvPr id="12" name="Group 11"/>
          <p:cNvGrpSpPr/>
          <p:nvPr userDrawn="1"/>
        </p:nvGrpSpPr>
        <p:grpSpPr>
          <a:xfrm>
            <a:off x="1922805" y="-3"/>
            <a:ext cx="241546" cy="974484"/>
            <a:chOff x="610401" y="0"/>
            <a:chExt cx="322061" cy="974484"/>
          </a:xfrm>
        </p:grpSpPr>
        <p:sp>
          <p:nvSpPr>
            <p:cNvPr id="13" name="Isosceles Triangle 12"/>
            <p:cNvSpPr/>
            <p:nvPr userDrawn="1"/>
          </p:nvSpPr>
          <p:spPr>
            <a:xfrm>
              <a:off x="610404" y="0"/>
              <a:ext cx="322058" cy="613514"/>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Isosceles Triangle 13"/>
            <p:cNvSpPr/>
            <p:nvPr userDrawn="1"/>
          </p:nvSpPr>
          <p:spPr>
            <a:xfrm rot="10800000">
              <a:off x="610402" y="613514"/>
              <a:ext cx="322057" cy="360970"/>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Isosceles Triangle 14"/>
            <p:cNvSpPr/>
            <p:nvPr userDrawn="1"/>
          </p:nvSpPr>
          <p:spPr>
            <a:xfrm rot="5400000">
              <a:off x="678561" y="452485"/>
              <a:ext cx="185738" cy="32205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 name="Title 1"/>
          <p:cNvSpPr>
            <a:spLocks noGrp="1"/>
          </p:cNvSpPr>
          <p:nvPr>
            <p:ph type="title"/>
          </p:nvPr>
        </p:nvSpPr>
        <p:spPr>
          <a:xfrm>
            <a:off x="1922803" y="175769"/>
            <a:ext cx="6905374" cy="803690"/>
          </a:xfrm>
        </p:spPr>
        <p:txBody>
          <a:bodyPr>
            <a:normAutofit/>
          </a:bodyPr>
          <a:lstStyle>
            <a:lvl1pPr>
              <a:defRPr sz="2700">
                <a:solidFill>
                  <a:srgbClr val="002644"/>
                </a:solidFill>
              </a:defRPr>
            </a:lvl1pPr>
          </a:lstStyle>
          <a:p>
            <a:r>
              <a:rPr lang="en-US" dirty="0"/>
              <a:t>Click to edit Master title style</a:t>
            </a:r>
          </a:p>
        </p:txBody>
      </p:sp>
      <p:sp>
        <p:nvSpPr>
          <p:cNvPr id="6" name="Slide Number Placeholder 5"/>
          <p:cNvSpPr>
            <a:spLocks noGrp="1"/>
          </p:cNvSpPr>
          <p:nvPr>
            <p:ph type="sldNum" sz="quarter" idx="12"/>
          </p:nvPr>
        </p:nvSpPr>
        <p:spPr>
          <a:xfrm>
            <a:off x="7116111" y="6550045"/>
            <a:ext cx="2057400" cy="365125"/>
          </a:xfrm>
          <a:prstGeom prst="rect">
            <a:avLst/>
          </a:prstGeom>
        </p:spPr>
        <p:txBody>
          <a:bodyPr anchor="ctr"/>
          <a:lstStyle>
            <a:lvl1pPr algn="r">
              <a:defRPr sz="900" i="0">
                <a:solidFill>
                  <a:srgbClr val="002644"/>
                </a:solidFill>
                <a:latin typeface="Arial" panose="020B0604020202020204" pitchFamily="34" charset="0"/>
                <a:cs typeface="Arial" panose="020B0604020202020204" pitchFamily="34" charset="0"/>
              </a:defRPr>
            </a:lvl1pPr>
          </a:lstStyle>
          <a:p>
            <a:fld id="{1AB1E1BE-CB61-4FAB-98C3-E038A73B58EA}" type="slidenum">
              <a:rPr lang="en-US" smtClean="0"/>
              <a:pPr/>
              <a:t>‹#›</a:t>
            </a:fld>
            <a:endParaRPr lang="en-US" dirty="0"/>
          </a:p>
        </p:txBody>
      </p:sp>
      <p:sp>
        <p:nvSpPr>
          <p:cNvPr id="11" name="Content Placeholder 2"/>
          <p:cNvSpPr>
            <a:spLocks noGrp="1"/>
          </p:cNvSpPr>
          <p:nvPr>
            <p:ph idx="13"/>
          </p:nvPr>
        </p:nvSpPr>
        <p:spPr>
          <a:xfrm>
            <a:off x="1922804" y="1352551"/>
            <a:ext cx="6905373" cy="4795838"/>
          </a:xfrm>
        </p:spPr>
        <p:txBody>
          <a:bodyPr/>
          <a:lstStyle>
            <a:lvl1pPr>
              <a:defRPr>
                <a:solidFill>
                  <a:srgbClr val="002644"/>
                </a:solidFill>
                <a:latin typeface="Arial" panose="020B0604020202020204" pitchFamily="34" charset="0"/>
                <a:cs typeface="Arial" panose="020B0604020202020204" pitchFamily="34" charset="0"/>
              </a:defRPr>
            </a:lvl1pPr>
            <a:lvl2pPr>
              <a:defRPr>
                <a:solidFill>
                  <a:srgbClr val="002644"/>
                </a:solidFill>
                <a:latin typeface="Arial" panose="020B0604020202020204" pitchFamily="34" charset="0"/>
                <a:cs typeface="Arial" panose="020B0604020202020204" pitchFamily="34" charset="0"/>
              </a:defRPr>
            </a:lvl2pPr>
            <a:lvl3pPr>
              <a:defRPr>
                <a:solidFill>
                  <a:srgbClr val="002644"/>
                </a:solidFill>
                <a:latin typeface="Arial" panose="020B0604020202020204" pitchFamily="34" charset="0"/>
                <a:cs typeface="Arial" panose="020B0604020202020204" pitchFamily="34" charset="0"/>
              </a:defRPr>
            </a:lvl3pPr>
            <a:lvl4pPr>
              <a:defRPr>
                <a:solidFill>
                  <a:srgbClr val="002644"/>
                </a:solidFill>
                <a:latin typeface="Arial" panose="020B0604020202020204" pitchFamily="34" charset="0"/>
                <a:cs typeface="Arial" panose="020B0604020202020204" pitchFamily="34" charset="0"/>
              </a:defRPr>
            </a:lvl4pPr>
            <a:lvl5pPr>
              <a:defRPr>
                <a:solidFill>
                  <a:srgbClr val="002644"/>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quarter" idx="14"/>
          </p:nvPr>
        </p:nvSpPr>
        <p:spPr>
          <a:xfrm>
            <a:off x="77391" y="2947988"/>
            <a:ext cx="1600200" cy="2768600"/>
          </a:xfrm>
        </p:spPr>
        <p:txBody>
          <a:bodyPr>
            <a:normAutofit/>
          </a:bodyPr>
          <a:lstStyle>
            <a:lvl1pPr marL="0" indent="0">
              <a:buNone/>
              <a:defRPr sz="1200">
                <a:solidFill>
                  <a:schemeClr val="bg1"/>
                </a:solidFill>
              </a:defRPr>
            </a:lvl1pPr>
            <a:lvl2pPr marL="342900" indent="0">
              <a:buNone/>
              <a:defRPr/>
            </a:lvl2pPr>
          </a:lstStyle>
          <a:p>
            <a:pPr lvl="0"/>
            <a:r>
              <a:rPr lang="en-US" dirty="0"/>
              <a:t>Click to edit Master text styles</a:t>
            </a:r>
          </a:p>
        </p:txBody>
      </p:sp>
    </p:spTree>
    <p:extLst>
      <p:ext uri="{BB962C8B-B14F-4D97-AF65-F5344CB8AC3E}">
        <p14:creationId xmlns:p14="http://schemas.microsoft.com/office/powerpoint/2010/main" val="37045258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grpSp>
        <p:nvGrpSpPr>
          <p:cNvPr id="3" name="Group 2"/>
          <p:cNvGrpSpPr/>
          <p:nvPr userDrawn="1"/>
        </p:nvGrpSpPr>
        <p:grpSpPr>
          <a:xfrm>
            <a:off x="0" y="0"/>
            <a:ext cx="9144000" cy="6858000"/>
            <a:chOff x="0" y="0"/>
            <a:chExt cx="12192000" cy="6858000"/>
          </a:xfrm>
        </p:grpSpPr>
        <p:cxnSp>
          <p:nvCxnSpPr>
            <p:cNvPr id="22" name="Straight Connector 21"/>
            <p:cNvCxnSpPr/>
            <p:nvPr userDrawn="1"/>
          </p:nvCxnSpPr>
          <p:spPr>
            <a:xfrm>
              <a:off x="0" y="1155228"/>
              <a:ext cx="12192000" cy="0"/>
            </a:xfrm>
            <a:prstGeom prst="line">
              <a:avLst/>
            </a:prstGeom>
            <a:ln w="38100">
              <a:solidFill>
                <a:srgbClr val="002644"/>
              </a:solidFill>
            </a:ln>
          </p:spPr>
          <p:style>
            <a:lnRef idx="1">
              <a:schemeClr val="accent1"/>
            </a:lnRef>
            <a:fillRef idx="0">
              <a:schemeClr val="accent1"/>
            </a:fillRef>
            <a:effectRef idx="0">
              <a:schemeClr val="accent1"/>
            </a:effectRef>
            <a:fontRef idx="minor">
              <a:schemeClr val="tx1"/>
            </a:fontRef>
          </p:style>
        </p:cxnSp>
        <p:grpSp>
          <p:nvGrpSpPr>
            <p:cNvPr id="16" name="Group 15"/>
            <p:cNvGrpSpPr/>
            <p:nvPr userDrawn="1"/>
          </p:nvGrpSpPr>
          <p:grpSpPr>
            <a:xfrm>
              <a:off x="0" y="0"/>
              <a:ext cx="2340976" cy="6858000"/>
              <a:chOff x="0" y="0"/>
              <a:chExt cx="2340976" cy="6858000"/>
            </a:xfrm>
          </p:grpSpPr>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2340976" cy="6858000"/>
              </a:xfrm>
              <a:prstGeom prst="rect">
                <a:avLst/>
              </a:prstGeom>
            </p:spPr>
          </p:pic>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l="34918" t="9091" r="20892" b="84713"/>
              <a:stretch/>
            </p:blipFill>
            <p:spPr>
              <a:xfrm>
                <a:off x="508000" y="148215"/>
                <a:ext cx="1346179" cy="552895"/>
              </a:xfrm>
              <a:prstGeom prst="rect">
                <a:avLst/>
              </a:prstGeom>
            </p:spPr>
          </p:pic>
        </p:grpSp>
        <p:grpSp>
          <p:nvGrpSpPr>
            <p:cNvPr id="19" name="Group 18"/>
            <p:cNvGrpSpPr/>
            <p:nvPr userDrawn="1"/>
          </p:nvGrpSpPr>
          <p:grpSpPr>
            <a:xfrm>
              <a:off x="103944" y="290591"/>
              <a:ext cx="2133087" cy="574047"/>
              <a:chOff x="103944" y="275278"/>
              <a:chExt cx="2133087" cy="574047"/>
            </a:xfrm>
          </p:grpSpPr>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l="27602"/>
              <a:stretch/>
            </p:blipFill>
            <p:spPr>
              <a:xfrm>
                <a:off x="692726" y="275278"/>
                <a:ext cx="1544305" cy="574047"/>
              </a:xfrm>
              <a:prstGeom prst="rect">
                <a:avLst/>
              </a:prstGeom>
            </p:spPr>
          </p:pic>
          <p:pic>
            <p:nvPicPr>
              <p:cNvPr id="21" name="Picture 20"/>
              <p:cNvPicPr>
                <a:picLocks noChangeAspect="1"/>
              </p:cNvPicPr>
              <p:nvPr/>
            </p:nvPicPr>
            <p:blipFill rotWithShape="1">
              <a:blip r:embed="rId5" cstate="print">
                <a:extLst>
                  <a:ext uri="{28A0092B-C50C-407E-A947-70E740481C1C}">
                    <a14:useLocalDpi xmlns:a14="http://schemas.microsoft.com/office/drawing/2010/main" val="0"/>
                  </a:ext>
                </a:extLst>
              </a:blip>
              <a:srcRect r="72831"/>
              <a:stretch/>
            </p:blipFill>
            <p:spPr>
              <a:xfrm>
                <a:off x="103944" y="275278"/>
                <a:ext cx="579547" cy="574046"/>
              </a:xfrm>
              <a:prstGeom prst="rect">
                <a:avLst/>
              </a:prstGeom>
            </p:spPr>
          </p:pic>
        </p:grpSp>
        <p:pic>
          <p:nvPicPr>
            <p:cNvPr id="24" name="Picture 2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38056" y="5898688"/>
              <a:ext cx="1664857" cy="714216"/>
            </a:xfrm>
            <a:prstGeom prst="rect">
              <a:avLst/>
            </a:prstGeom>
          </p:spPr>
        </p:pic>
      </p:grpSp>
      <p:grpSp>
        <p:nvGrpSpPr>
          <p:cNvPr id="12" name="Group 11"/>
          <p:cNvGrpSpPr/>
          <p:nvPr userDrawn="1"/>
        </p:nvGrpSpPr>
        <p:grpSpPr>
          <a:xfrm>
            <a:off x="1922805" y="-3"/>
            <a:ext cx="241546" cy="974484"/>
            <a:chOff x="610401" y="0"/>
            <a:chExt cx="322061" cy="974484"/>
          </a:xfrm>
        </p:grpSpPr>
        <p:sp>
          <p:nvSpPr>
            <p:cNvPr id="13" name="Isosceles Triangle 12"/>
            <p:cNvSpPr/>
            <p:nvPr userDrawn="1"/>
          </p:nvSpPr>
          <p:spPr>
            <a:xfrm>
              <a:off x="610404" y="0"/>
              <a:ext cx="322058" cy="613514"/>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Isosceles Triangle 13"/>
            <p:cNvSpPr/>
            <p:nvPr userDrawn="1"/>
          </p:nvSpPr>
          <p:spPr>
            <a:xfrm rot="10800000">
              <a:off x="610402" y="613514"/>
              <a:ext cx="322057" cy="360970"/>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Isosceles Triangle 14"/>
            <p:cNvSpPr/>
            <p:nvPr userDrawn="1"/>
          </p:nvSpPr>
          <p:spPr>
            <a:xfrm rot="5400000">
              <a:off x="678561" y="452485"/>
              <a:ext cx="185738" cy="32205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 name="Title 1"/>
          <p:cNvSpPr>
            <a:spLocks noGrp="1"/>
          </p:cNvSpPr>
          <p:nvPr>
            <p:ph type="title"/>
          </p:nvPr>
        </p:nvSpPr>
        <p:spPr>
          <a:xfrm>
            <a:off x="1922803" y="175769"/>
            <a:ext cx="6905374" cy="803690"/>
          </a:xfrm>
        </p:spPr>
        <p:txBody>
          <a:bodyPr>
            <a:normAutofit/>
          </a:bodyPr>
          <a:lstStyle>
            <a:lvl1pPr>
              <a:defRPr sz="2700">
                <a:solidFill>
                  <a:srgbClr val="002644"/>
                </a:solidFill>
              </a:defRPr>
            </a:lvl1pPr>
          </a:lstStyle>
          <a:p>
            <a:r>
              <a:rPr lang="en-US" dirty="0"/>
              <a:t>Click to edit Master title style</a:t>
            </a:r>
          </a:p>
        </p:txBody>
      </p:sp>
      <p:sp>
        <p:nvSpPr>
          <p:cNvPr id="6" name="Slide Number Placeholder 5"/>
          <p:cNvSpPr>
            <a:spLocks noGrp="1"/>
          </p:cNvSpPr>
          <p:nvPr>
            <p:ph type="sldNum" sz="quarter" idx="12"/>
          </p:nvPr>
        </p:nvSpPr>
        <p:spPr>
          <a:xfrm>
            <a:off x="7116111" y="6550045"/>
            <a:ext cx="2057400" cy="365125"/>
          </a:xfrm>
          <a:prstGeom prst="rect">
            <a:avLst/>
          </a:prstGeom>
        </p:spPr>
        <p:txBody>
          <a:bodyPr anchor="ctr"/>
          <a:lstStyle>
            <a:lvl1pPr algn="r">
              <a:defRPr sz="900" i="0">
                <a:solidFill>
                  <a:srgbClr val="002644"/>
                </a:solidFill>
                <a:latin typeface="Arial" panose="020B0604020202020204" pitchFamily="34" charset="0"/>
                <a:cs typeface="Arial" panose="020B0604020202020204" pitchFamily="34" charset="0"/>
              </a:defRPr>
            </a:lvl1pPr>
          </a:lstStyle>
          <a:p>
            <a:fld id="{1AB1E1BE-CB61-4FAB-98C3-E038A73B58EA}" type="slidenum">
              <a:rPr lang="en-US" smtClean="0"/>
              <a:pPr/>
              <a:t>‹#›</a:t>
            </a:fld>
            <a:endParaRPr lang="en-US" dirty="0"/>
          </a:p>
        </p:txBody>
      </p:sp>
      <p:sp>
        <p:nvSpPr>
          <p:cNvPr id="11" name="Content Placeholder 2"/>
          <p:cNvSpPr>
            <a:spLocks noGrp="1"/>
          </p:cNvSpPr>
          <p:nvPr>
            <p:ph idx="13"/>
          </p:nvPr>
        </p:nvSpPr>
        <p:spPr>
          <a:xfrm>
            <a:off x="1922804" y="1352551"/>
            <a:ext cx="6905373" cy="4795838"/>
          </a:xfrm>
        </p:spPr>
        <p:txBody>
          <a:bodyPr/>
          <a:lstStyle>
            <a:lvl1pPr>
              <a:defRPr>
                <a:solidFill>
                  <a:srgbClr val="002644"/>
                </a:solidFill>
                <a:latin typeface="Arial" panose="020B0604020202020204" pitchFamily="34" charset="0"/>
                <a:cs typeface="Arial" panose="020B0604020202020204" pitchFamily="34" charset="0"/>
              </a:defRPr>
            </a:lvl1pPr>
            <a:lvl2pPr>
              <a:defRPr>
                <a:solidFill>
                  <a:srgbClr val="002644"/>
                </a:solidFill>
                <a:latin typeface="Arial" panose="020B0604020202020204" pitchFamily="34" charset="0"/>
                <a:cs typeface="Arial" panose="020B0604020202020204" pitchFamily="34" charset="0"/>
              </a:defRPr>
            </a:lvl2pPr>
            <a:lvl3pPr>
              <a:defRPr>
                <a:solidFill>
                  <a:srgbClr val="002644"/>
                </a:solidFill>
                <a:latin typeface="Arial" panose="020B0604020202020204" pitchFamily="34" charset="0"/>
                <a:cs typeface="Arial" panose="020B0604020202020204" pitchFamily="34" charset="0"/>
              </a:defRPr>
            </a:lvl3pPr>
            <a:lvl4pPr>
              <a:defRPr>
                <a:solidFill>
                  <a:srgbClr val="002644"/>
                </a:solidFill>
                <a:latin typeface="Arial" panose="020B0604020202020204" pitchFamily="34" charset="0"/>
                <a:cs typeface="Arial" panose="020B0604020202020204" pitchFamily="34" charset="0"/>
              </a:defRPr>
            </a:lvl4pPr>
            <a:lvl5pPr>
              <a:defRPr>
                <a:solidFill>
                  <a:srgbClr val="002644"/>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quarter" idx="14"/>
          </p:nvPr>
        </p:nvSpPr>
        <p:spPr>
          <a:xfrm>
            <a:off x="77391" y="2947988"/>
            <a:ext cx="1600200" cy="2768600"/>
          </a:xfrm>
        </p:spPr>
        <p:txBody>
          <a:bodyPr>
            <a:normAutofit/>
          </a:bodyPr>
          <a:lstStyle>
            <a:lvl1pPr marL="0" indent="0">
              <a:buNone/>
              <a:defRPr sz="1200">
                <a:solidFill>
                  <a:schemeClr val="bg1"/>
                </a:solidFill>
              </a:defRPr>
            </a:lvl1pPr>
            <a:lvl2pPr marL="342900" indent="0">
              <a:buNone/>
              <a:defRPr/>
            </a:lvl2pPr>
          </a:lstStyle>
          <a:p>
            <a:pPr lvl="0"/>
            <a:r>
              <a:rPr lang="en-US" dirty="0"/>
              <a:t>Click to edit Master text styles</a:t>
            </a:r>
          </a:p>
        </p:txBody>
      </p:sp>
    </p:spTree>
    <p:extLst>
      <p:ext uri="{BB962C8B-B14F-4D97-AF65-F5344CB8AC3E}">
        <p14:creationId xmlns:p14="http://schemas.microsoft.com/office/powerpoint/2010/main" val="7539727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DD1F36-5043-6846-B8AF-9E525EF95D73}" type="datetimeFigureOut">
              <a:rPr lang="en-US" smtClean="0"/>
              <a:t>4/21/2020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27F17F-F406-1B48-BB02-2FA447BC90D8}" type="slidenum">
              <a:rPr lang="en-US" smtClean="0"/>
              <a:t>‹#›</a:t>
            </a:fld>
            <a:endParaRPr lang="en-US"/>
          </a:p>
        </p:txBody>
      </p:sp>
    </p:spTree>
    <p:extLst>
      <p:ext uri="{BB962C8B-B14F-4D97-AF65-F5344CB8AC3E}">
        <p14:creationId xmlns:p14="http://schemas.microsoft.com/office/powerpoint/2010/main" val="30779228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4DD1F36-5043-6846-B8AF-9E525EF95D73}" type="datetimeFigureOut">
              <a:rPr lang="en-US" smtClean="0"/>
              <a:t>4/21/2020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27F17F-F406-1B48-BB02-2FA447BC90D8}" type="slidenum">
              <a:rPr lang="en-US" smtClean="0"/>
              <a:t>‹#›</a:t>
            </a:fld>
            <a:endParaRPr lang="en-US"/>
          </a:p>
        </p:txBody>
      </p:sp>
    </p:spTree>
    <p:extLst>
      <p:ext uri="{BB962C8B-B14F-4D97-AF65-F5344CB8AC3E}">
        <p14:creationId xmlns:p14="http://schemas.microsoft.com/office/powerpoint/2010/main" val="1867739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4DD1F36-5043-6846-B8AF-9E525EF95D73}" type="datetimeFigureOut">
              <a:rPr lang="en-US" smtClean="0"/>
              <a:t>4/21/2020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27F17F-F406-1B48-BB02-2FA447BC90D8}" type="slidenum">
              <a:rPr lang="en-US" smtClean="0"/>
              <a:t>‹#›</a:t>
            </a:fld>
            <a:endParaRPr lang="en-US"/>
          </a:p>
        </p:txBody>
      </p:sp>
    </p:spTree>
    <p:extLst>
      <p:ext uri="{BB962C8B-B14F-4D97-AF65-F5344CB8AC3E}">
        <p14:creationId xmlns:p14="http://schemas.microsoft.com/office/powerpoint/2010/main" val="2101009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4DD1F36-5043-6846-B8AF-9E525EF95D73}" type="datetimeFigureOut">
              <a:rPr lang="en-US" smtClean="0"/>
              <a:t>4/21/2020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27F17F-F406-1B48-BB02-2FA447BC90D8}" type="slidenum">
              <a:rPr lang="en-US" smtClean="0"/>
              <a:t>‹#›</a:t>
            </a:fld>
            <a:endParaRPr lang="en-US"/>
          </a:p>
        </p:txBody>
      </p:sp>
    </p:spTree>
    <p:extLst>
      <p:ext uri="{BB962C8B-B14F-4D97-AF65-F5344CB8AC3E}">
        <p14:creationId xmlns:p14="http://schemas.microsoft.com/office/powerpoint/2010/main" val="37356923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4DD1F36-5043-6846-B8AF-9E525EF95D73}" type="datetimeFigureOut">
              <a:rPr lang="en-US" smtClean="0"/>
              <a:t>4/21/2020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27F17F-F406-1B48-BB02-2FA447BC90D8}" type="slidenum">
              <a:rPr lang="en-US" smtClean="0"/>
              <a:t>‹#›</a:t>
            </a:fld>
            <a:endParaRPr lang="en-US"/>
          </a:p>
        </p:txBody>
      </p:sp>
    </p:spTree>
    <p:extLst>
      <p:ext uri="{BB962C8B-B14F-4D97-AF65-F5344CB8AC3E}">
        <p14:creationId xmlns:p14="http://schemas.microsoft.com/office/powerpoint/2010/main" val="627119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DD1F36-5043-6846-B8AF-9E525EF95D73}" type="datetimeFigureOut">
              <a:rPr lang="en-US" smtClean="0"/>
              <a:t>4/21/2020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27F17F-F406-1B48-BB02-2FA447BC90D8}" type="slidenum">
              <a:rPr lang="en-US" smtClean="0"/>
              <a:t>‹#›</a:t>
            </a:fld>
            <a:endParaRPr lang="en-US"/>
          </a:p>
        </p:txBody>
      </p:sp>
    </p:spTree>
    <p:extLst>
      <p:ext uri="{BB962C8B-B14F-4D97-AF65-F5344CB8AC3E}">
        <p14:creationId xmlns:p14="http://schemas.microsoft.com/office/powerpoint/2010/main" val="97701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DD1F36-5043-6846-B8AF-9E525EF95D73}" type="datetimeFigureOut">
              <a:rPr lang="en-US" smtClean="0"/>
              <a:t>4/21/2020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27F17F-F406-1B48-BB02-2FA447BC90D8}" type="slidenum">
              <a:rPr lang="en-US" smtClean="0"/>
              <a:t>‹#›</a:t>
            </a:fld>
            <a:endParaRPr lang="en-US"/>
          </a:p>
        </p:txBody>
      </p:sp>
    </p:spTree>
    <p:extLst>
      <p:ext uri="{BB962C8B-B14F-4D97-AF65-F5344CB8AC3E}">
        <p14:creationId xmlns:p14="http://schemas.microsoft.com/office/powerpoint/2010/main" val="2101103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DD1F36-5043-6846-B8AF-9E525EF95D73}" type="datetimeFigureOut">
              <a:rPr lang="en-US" smtClean="0"/>
              <a:t>4/21/2020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27F17F-F406-1B48-BB02-2FA447BC90D8}" type="slidenum">
              <a:rPr lang="en-US" smtClean="0"/>
              <a:t>‹#›</a:t>
            </a:fld>
            <a:endParaRPr lang="en-US"/>
          </a:p>
        </p:txBody>
      </p:sp>
    </p:spTree>
    <p:extLst>
      <p:ext uri="{BB962C8B-B14F-4D97-AF65-F5344CB8AC3E}">
        <p14:creationId xmlns:p14="http://schemas.microsoft.com/office/powerpoint/2010/main" val="3316198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DD1F36-5043-6846-B8AF-9E525EF95D73}" type="datetimeFigureOut">
              <a:rPr lang="en-US" smtClean="0"/>
              <a:t>4/21/2020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27F17F-F406-1B48-BB02-2FA447BC90D8}" type="slidenum">
              <a:rPr lang="en-US" smtClean="0"/>
              <a:t>‹#›</a:t>
            </a:fld>
            <a:endParaRPr lang="en-US"/>
          </a:p>
        </p:txBody>
      </p:sp>
      <p:pic>
        <p:nvPicPr>
          <p:cNvPr id="7" name="Picture 6" descr="CIRES PPT graphic 4.jpg"/>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6513" y="6008397"/>
            <a:ext cx="9162288" cy="879580"/>
          </a:xfrm>
          <a:prstGeom prst="rect">
            <a:avLst/>
          </a:prstGeom>
        </p:spPr>
      </p:pic>
    </p:spTree>
    <p:extLst>
      <p:ext uri="{BB962C8B-B14F-4D97-AF65-F5344CB8AC3E}">
        <p14:creationId xmlns:p14="http://schemas.microsoft.com/office/powerpoint/2010/main" val="15385210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m4a"/><Relationship Id="rId1" Type="http://schemas.microsoft.com/office/2007/relationships/media" Target="../media/media1.m4a"/><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9.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8.png"/><Relationship Id="rId5" Type="http://schemas.openxmlformats.org/officeDocument/2006/relationships/image" Target="../media/image1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9.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8.png"/><Relationship Id="rId5" Type="http://schemas.openxmlformats.org/officeDocument/2006/relationships/image" Target="../media/image1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9.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8.png"/><Relationship Id="rId5" Type="http://schemas.openxmlformats.org/officeDocument/2006/relationships/image" Target="../media/image16.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17.xml"/><Relationship Id="rId7" Type="http://schemas.openxmlformats.org/officeDocument/2006/relationships/image" Target="../media/image19.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9.png"/><Relationship Id="rId4" Type="http://schemas.openxmlformats.org/officeDocument/2006/relationships/notesSlide" Target="../notesSlides/notesSlide13.xml"/><Relationship Id="rId9"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7.png"/><Relationship Id="rId5" Type="http://schemas.openxmlformats.org/officeDocument/2006/relationships/image" Target="../media/image8.png"/><Relationship Id="rId10" Type="http://schemas.openxmlformats.org/officeDocument/2006/relationships/image" Target="../media/image9.png"/><Relationship Id="rId4" Type="http://schemas.openxmlformats.org/officeDocument/2006/relationships/notesSlide" Target="../notesSlides/notesSlide14.xml"/><Relationship Id="rId9"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7.png"/><Relationship Id="rId5" Type="http://schemas.openxmlformats.org/officeDocument/2006/relationships/image" Target="../media/image8.png"/><Relationship Id="rId10" Type="http://schemas.openxmlformats.org/officeDocument/2006/relationships/image" Target="../media/image9.png"/><Relationship Id="rId4" Type="http://schemas.openxmlformats.org/officeDocument/2006/relationships/notesSlide" Target="../notesSlides/notesSlide15.xml"/><Relationship Id="rId9"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7.png"/><Relationship Id="rId5" Type="http://schemas.openxmlformats.org/officeDocument/2006/relationships/image" Target="../media/image8.png"/><Relationship Id="rId10" Type="http://schemas.openxmlformats.org/officeDocument/2006/relationships/image" Target="../media/image9.png"/><Relationship Id="rId4" Type="http://schemas.openxmlformats.org/officeDocument/2006/relationships/notesSlide" Target="../notesSlides/notesSlide17.xml"/><Relationship Id="rId9" Type="http://schemas.openxmlformats.org/officeDocument/2006/relationships/image" Target="../media/image27.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notesSlide" Target="../notesSlides/notesSlide3.xml"/><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8.png"/><Relationship Id="rId10" Type="http://schemas.openxmlformats.org/officeDocument/2006/relationships/image" Target="../media/image9.png"/><Relationship Id="rId4" Type="http://schemas.openxmlformats.org/officeDocument/2006/relationships/notesSlide" Target="../notesSlides/notesSlide4.xml"/><Relationship Id="rId9" Type="http://schemas.openxmlformats.org/officeDocument/2006/relationships/chart" Target="../charts/chart2.xml"/></Relationships>
</file>

<file path=ppt/slides/_rels/slide5.xml.rels><?xml version="1.0" encoding="UTF-8" standalone="yes"?>
<Relationships xmlns="http://schemas.openxmlformats.org/package/2006/relationships"><Relationship Id="rId8" Type="http://schemas.openxmlformats.org/officeDocument/2006/relationships/chart" Target="../charts/chart3.xml"/><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notesSlide" Target="../notesSlides/notesSlide5.xml"/><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chart" Target="../charts/chart4.xml"/><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notesSlide" Target="../notesSlides/notesSlide6.xml"/><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9.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9.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9.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5">
            <a:lum bright="70000" contrast="-70000"/>
            <a:extLst>
              <a:ext uri="{BEBA8EAE-BF5A-486C-A8C5-ECC9F3942E4B}">
                <a14:imgProps xmlns:a14="http://schemas.microsoft.com/office/drawing/2010/main">
                  <a14:imgLayer r:embed="rId6">
                    <a14:imgEffect>
                      <a14:artisticLightScreen/>
                    </a14:imgEffect>
                  </a14:imgLayer>
                </a14:imgProps>
              </a:ext>
              <a:ext uri="{28A0092B-C50C-407E-A947-70E740481C1C}">
                <a14:useLocalDpi xmlns:a14="http://schemas.microsoft.com/office/drawing/2010/main" val="0"/>
              </a:ext>
            </a:extLst>
          </a:blip>
          <a:stretch>
            <a:fillRect/>
          </a:stretch>
        </p:blipFill>
        <p:spPr>
          <a:xfrm>
            <a:off x="-1" y="-1"/>
            <a:ext cx="9144001" cy="6004873"/>
          </a:xfrm>
          <a:prstGeom prst="rect">
            <a:avLst/>
          </a:prstGeom>
        </p:spPr>
      </p:pic>
      <p:sp>
        <p:nvSpPr>
          <p:cNvPr id="4" name="Rectangle 3"/>
          <p:cNvSpPr/>
          <p:nvPr/>
        </p:nvSpPr>
        <p:spPr>
          <a:xfrm>
            <a:off x="2705869" y="2950420"/>
            <a:ext cx="6169445" cy="18059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2764598" y="2957603"/>
            <a:ext cx="6051986" cy="830997"/>
          </a:xfrm>
          <a:prstGeom prst="rect">
            <a:avLst/>
          </a:prstGeom>
          <a:noFill/>
        </p:spPr>
        <p:txBody>
          <a:bodyPr wrap="square" rtlCol="0">
            <a:spAutoFit/>
          </a:bodyPr>
          <a:lstStyle/>
          <a:p>
            <a:r>
              <a:rPr lang="en-US" sz="2400" b="1" dirty="0"/>
              <a:t>Implications of magnetic secular variation for interpretation of crustal field anomalies</a:t>
            </a:r>
            <a:endParaRPr lang="en-US" sz="2400" dirty="0"/>
          </a:p>
        </p:txBody>
      </p:sp>
      <p:sp>
        <p:nvSpPr>
          <p:cNvPr id="6" name="TextBox 5"/>
          <p:cNvSpPr txBox="1"/>
          <p:nvPr/>
        </p:nvSpPr>
        <p:spPr>
          <a:xfrm>
            <a:off x="2764598" y="3821698"/>
            <a:ext cx="6119945" cy="830997"/>
          </a:xfrm>
          <a:prstGeom prst="rect">
            <a:avLst/>
          </a:prstGeom>
          <a:noFill/>
        </p:spPr>
        <p:txBody>
          <a:bodyPr wrap="none" rtlCol="0">
            <a:spAutoFit/>
          </a:bodyPr>
          <a:lstStyle/>
          <a:p>
            <a:r>
              <a:rPr lang="en-US" sz="1600" b="1" dirty="0" smtClean="0"/>
              <a:t>Rick Saltus</a:t>
            </a:r>
            <a:r>
              <a:rPr lang="en-US" sz="1600" b="1" baseline="30000" dirty="0" smtClean="0"/>
              <a:t>1</a:t>
            </a:r>
            <a:r>
              <a:rPr lang="en-US" sz="1600" b="1" dirty="0" smtClean="0"/>
              <a:t>, Maj. Aaron Canciani</a:t>
            </a:r>
            <a:r>
              <a:rPr lang="en-US" sz="1600" b="1" baseline="30000" dirty="0" smtClean="0"/>
              <a:t>2</a:t>
            </a:r>
            <a:r>
              <a:rPr lang="en-US" sz="1600" b="1" dirty="0" smtClean="0"/>
              <a:t>, Brian Meyer</a:t>
            </a:r>
            <a:r>
              <a:rPr lang="en-US" sz="1600" b="1" baseline="30000" dirty="0" smtClean="0"/>
              <a:t>1</a:t>
            </a:r>
            <a:r>
              <a:rPr lang="en-US" sz="1600" b="1" dirty="0" smtClean="0"/>
              <a:t>, and Arnaud Chulliat</a:t>
            </a:r>
            <a:r>
              <a:rPr lang="en-US" sz="1600" b="1" baseline="30000" dirty="0" smtClean="0"/>
              <a:t>1</a:t>
            </a:r>
            <a:r>
              <a:rPr lang="en-US" sz="1600" b="1" dirty="0" smtClean="0"/>
              <a:t> </a:t>
            </a:r>
          </a:p>
          <a:p>
            <a:r>
              <a:rPr lang="en-US" sz="1600" b="1" baseline="30000" dirty="0" smtClean="0"/>
              <a:t>1</a:t>
            </a:r>
            <a:r>
              <a:rPr lang="en-US" sz="1600" b="1" dirty="0" smtClean="0"/>
              <a:t>University of Colorado</a:t>
            </a:r>
          </a:p>
          <a:p>
            <a:r>
              <a:rPr lang="en-US" sz="1600" b="1" baseline="30000" dirty="0" smtClean="0"/>
              <a:t>2</a:t>
            </a:r>
            <a:r>
              <a:rPr lang="en-US" sz="1600" b="1" dirty="0" smtClean="0"/>
              <a:t>Air Force Institute of Technology</a:t>
            </a:r>
            <a:endParaRPr lang="en-US" sz="1600" b="1" dirty="0"/>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05869" y="6233508"/>
            <a:ext cx="1227411" cy="429442"/>
          </a:xfrm>
          <a:prstGeom prst="rect">
            <a:avLst/>
          </a:prstGeom>
        </p:spPr>
      </p:pic>
      <p:pic>
        <p:nvPicPr>
          <p:cNvPr id="3" name="Slide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01254" y="6436485"/>
            <a:ext cx="430717" cy="430717"/>
          </a:xfrm>
          <a:prstGeom prst="rect">
            <a:avLst/>
          </a:prstGeom>
        </p:spPr>
      </p:pic>
    </p:spTree>
    <p:extLst>
      <p:ext uri="{BB962C8B-B14F-4D97-AF65-F5344CB8AC3E}">
        <p14:creationId xmlns:p14="http://schemas.microsoft.com/office/powerpoint/2010/main" val="4458572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7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18956-06AD-4413-BC9C-3978FDBF03EF}"/>
              </a:ext>
            </a:extLst>
          </p:cNvPr>
          <p:cNvSpPr>
            <a:spLocks noGrp="1"/>
          </p:cNvSpPr>
          <p:nvPr>
            <p:ph type="title"/>
          </p:nvPr>
        </p:nvSpPr>
        <p:spPr/>
        <p:txBody>
          <a:bodyPr>
            <a:normAutofit/>
          </a:bodyPr>
          <a:lstStyle/>
          <a:p>
            <a:r>
              <a:rPr lang="en-US" dirty="0"/>
              <a:t>Dual Time Inversion – Change and Data Fit</a:t>
            </a:r>
          </a:p>
        </p:txBody>
      </p:sp>
      <p:sp>
        <p:nvSpPr>
          <p:cNvPr id="3" name="Slide Number Placeholder 2">
            <a:extLst>
              <a:ext uri="{FF2B5EF4-FFF2-40B4-BE49-F238E27FC236}">
                <a16:creationId xmlns:a16="http://schemas.microsoft.com/office/drawing/2014/main" id="{D34A674C-48B4-4196-937D-7C19B744CA18}"/>
              </a:ext>
            </a:extLst>
          </p:cNvPr>
          <p:cNvSpPr>
            <a:spLocks noGrp="1"/>
          </p:cNvSpPr>
          <p:nvPr>
            <p:ph type="sldNum" sz="quarter" idx="12"/>
          </p:nvPr>
        </p:nvSpPr>
        <p:spPr/>
        <p:txBody>
          <a:bodyPr/>
          <a:lstStyle/>
          <a:p>
            <a:fld id="{1AB1E1BE-CB61-4FAB-98C3-E038A73B58EA}" type="slidenum">
              <a:rPr lang="en-US" smtClean="0"/>
              <a:pPr/>
              <a:t>10</a:t>
            </a:fld>
            <a:endParaRPr lang="en-US" dirty="0"/>
          </a:p>
        </p:txBody>
      </p:sp>
      <p:pic>
        <p:nvPicPr>
          <p:cNvPr id="7" name="Content Placeholder 6" descr="A picture containing screenshot&#10;&#10;Description automatically generated">
            <a:extLst>
              <a:ext uri="{FF2B5EF4-FFF2-40B4-BE49-F238E27FC236}">
                <a16:creationId xmlns:a16="http://schemas.microsoft.com/office/drawing/2014/main" id="{7C0E24BD-0569-4935-89AE-FD2FDD19A190}"/>
              </a:ext>
            </a:extLst>
          </p:cNvPr>
          <p:cNvPicPr>
            <a:picLocks noGrp="1" noChangeAspect="1"/>
          </p:cNvPicPr>
          <p:nvPr>
            <p:ph idx="13"/>
          </p:nvPr>
        </p:nvPicPr>
        <p:blipFill>
          <a:blip r:embed="rId5">
            <a:extLst>
              <a:ext uri="{28A0092B-C50C-407E-A947-70E740481C1C}">
                <a14:useLocalDpi xmlns:a14="http://schemas.microsoft.com/office/drawing/2010/main" val="0"/>
              </a:ext>
            </a:extLst>
          </a:blip>
          <a:stretch>
            <a:fillRect/>
          </a:stretch>
        </p:blipFill>
        <p:spPr>
          <a:xfrm>
            <a:off x="2263588" y="1207668"/>
            <a:ext cx="6351494" cy="4763622"/>
          </a:xfrm>
        </p:spPr>
      </p:pic>
      <p:sp>
        <p:nvSpPr>
          <p:cNvPr id="5" name="Text Placeholder 4">
            <a:extLst>
              <a:ext uri="{FF2B5EF4-FFF2-40B4-BE49-F238E27FC236}">
                <a16:creationId xmlns:a16="http://schemas.microsoft.com/office/drawing/2014/main" id="{74406BF4-3149-4384-8D89-9B7B0485536D}"/>
              </a:ext>
            </a:extLst>
          </p:cNvPr>
          <p:cNvSpPr>
            <a:spLocks noGrp="1"/>
          </p:cNvSpPr>
          <p:nvPr>
            <p:ph type="body" sz="quarter" idx="14"/>
          </p:nvPr>
        </p:nvSpPr>
        <p:spPr/>
        <p:txBody>
          <a:bodyPr/>
          <a:lstStyle/>
          <a:p>
            <a:endParaRPr lang="en-US"/>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05543" y="6233508"/>
            <a:ext cx="1227411" cy="429442"/>
          </a:xfrm>
          <a:prstGeom prst="rect">
            <a:avLst/>
          </a:prstGeom>
        </p:spPr>
      </p:pic>
      <p:pic>
        <p:nvPicPr>
          <p:cNvPr id="4" name="Slide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37028" y="6377701"/>
            <a:ext cx="384229" cy="384229"/>
          </a:xfrm>
          <a:prstGeom prst="rect">
            <a:avLst/>
          </a:prstGeom>
        </p:spPr>
      </p:pic>
    </p:spTree>
    <p:extLst>
      <p:ext uri="{BB962C8B-B14F-4D97-AF65-F5344CB8AC3E}">
        <p14:creationId xmlns:p14="http://schemas.microsoft.com/office/powerpoint/2010/main" val="18332509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62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43569-A459-4B56-A9DD-53BF4980730E}"/>
              </a:ext>
            </a:extLst>
          </p:cNvPr>
          <p:cNvSpPr>
            <a:spLocks noGrp="1"/>
          </p:cNvSpPr>
          <p:nvPr>
            <p:ph type="title"/>
          </p:nvPr>
        </p:nvSpPr>
        <p:spPr/>
        <p:txBody>
          <a:bodyPr>
            <a:noAutofit/>
          </a:bodyPr>
          <a:lstStyle/>
          <a:p>
            <a:r>
              <a:rPr lang="en-US" sz="2100" dirty="0"/>
              <a:t>Dual-Time Inversion Results – Induced Component</a:t>
            </a:r>
          </a:p>
        </p:txBody>
      </p:sp>
      <p:sp>
        <p:nvSpPr>
          <p:cNvPr id="3" name="Slide Number Placeholder 2">
            <a:extLst>
              <a:ext uri="{FF2B5EF4-FFF2-40B4-BE49-F238E27FC236}">
                <a16:creationId xmlns:a16="http://schemas.microsoft.com/office/drawing/2014/main" id="{1927FF27-E47B-4E10-82BE-ECC09381CB4C}"/>
              </a:ext>
            </a:extLst>
          </p:cNvPr>
          <p:cNvSpPr>
            <a:spLocks noGrp="1"/>
          </p:cNvSpPr>
          <p:nvPr>
            <p:ph type="sldNum" sz="quarter" idx="12"/>
          </p:nvPr>
        </p:nvSpPr>
        <p:spPr/>
        <p:txBody>
          <a:bodyPr/>
          <a:lstStyle/>
          <a:p>
            <a:fld id="{1AB1E1BE-CB61-4FAB-98C3-E038A73B58EA}" type="slidenum">
              <a:rPr lang="en-US" smtClean="0"/>
              <a:pPr/>
              <a:t>11</a:t>
            </a:fld>
            <a:endParaRPr lang="en-US" dirty="0"/>
          </a:p>
        </p:txBody>
      </p:sp>
      <p:pic>
        <p:nvPicPr>
          <p:cNvPr id="7" name="Content Placeholder 6" descr="A screenshot of a cell phone&#10;&#10;Description automatically generated">
            <a:extLst>
              <a:ext uri="{FF2B5EF4-FFF2-40B4-BE49-F238E27FC236}">
                <a16:creationId xmlns:a16="http://schemas.microsoft.com/office/drawing/2014/main" id="{1AFF9A21-05D2-4D29-88B2-B16B73488C96}"/>
              </a:ext>
            </a:extLst>
          </p:cNvPr>
          <p:cNvPicPr>
            <a:picLocks noGrp="1" noChangeAspect="1"/>
          </p:cNvPicPr>
          <p:nvPr>
            <p:ph idx="13"/>
          </p:nvPr>
        </p:nvPicPr>
        <p:blipFill>
          <a:blip r:embed="rId5">
            <a:extLst>
              <a:ext uri="{28A0092B-C50C-407E-A947-70E740481C1C}">
                <a14:useLocalDpi xmlns:a14="http://schemas.microsoft.com/office/drawing/2010/main" val="0"/>
              </a:ext>
            </a:extLst>
          </a:blip>
          <a:stretch>
            <a:fillRect/>
          </a:stretch>
        </p:blipFill>
        <p:spPr>
          <a:xfrm>
            <a:off x="2290553" y="1196788"/>
            <a:ext cx="6382870" cy="4787153"/>
          </a:xfrm>
        </p:spPr>
      </p:pic>
      <p:sp>
        <p:nvSpPr>
          <p:cNvPr id="5" name="Text Placeholder 4">
            <a:extLst>
              <a:ext uri="{FF2B5EF4-FFF2-40B4-BE49-F238E27FC236}">
                <a16:creationId xmlns:a16="http://schemas.microsoft.com/office/drawing/2014/main" id="{6F135673-C87B-4327-8135-552BB869E0A5}"/>
              </a:ext>
            </a:extLst>
          </p:cNvPr>
          <p:cNvSpPr>
            <a:spLocks noGrp="1"/>
          </p:cNvSpPr>
          <p:nvPr>
            <p:ph type="body" sz="quarter" idx="14"/>
          </p:nvPr>
        </p:nvSpPr>
        <p:spPr/>
        <p:txBody>
          <a:bodyPr/>
          <a:lstStyle/>
          <a:p>
            <a:endParaRPr lang="en-US"/>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05543" y="6233508"/>
            <a:ext cx="1227411" cy="429442"/>
          </a:xfrm>
          <a:prstGeom prst="rect">
            <a:avLst/>
          </a:prstGeom>
        </p:spPr>
      </p:pic>
      <p:pic>
        <p:nvPicPr>
          <p:cNvPr id="4" name="Slide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34401" y="6395128"/>
            <a:ext cx="383498" cy="383498"/>
          </a:xfrm>
          <a:prstGeom prst="rect">
            <a:avLst/>
          </a:prstGeom>
        </p:spPr>
      </p:pic>
    </p:spTree>
    <p:extLst>
      <p:ext uri="{BB962C8B-B14F-4D97-AF65-F5344CB8AC3E}">
        <p14:creationId xmlns:p14="http://schemas.microsoft.com/office/powerpoint/2010/main" val="40170949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9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BB5EA-2037-4A68-8BE7-7DA1A7CA895D}"/>
              </a:ext>
            </a:extLst>
          </p:cNvPr>
          <p:cNvSpPr>
            <a:spLocks noGrp="1"/>
          </p:cNvSpPr>
          <p:nvPr>
            <p:ph type="title"/>
          </p:nvPr>
        </p:nvSpPr>
        <p:spPr/>
        <p:txBody>
          <a:bodyPr>
            <a:noAutofit/>
          </a:bodyPr>
          <a:lstStyle/>
          <a:p>
            <a:r>
              <a:rPr lang="en-US" sz="1800" dirty="0"/>
              <a:t>Dual-Time Inversion Results – X Remnant Component</a:t>
            </a:r>
          </a:p>
        </p:txBody>
      </p:sp>
      <p:sp>
        <p:nvSpPr>
          <p:cNvPr id="3" name="Slide Number Placeholder 2">
            <a:extLst>
              <a:ext uri="{FF2B5EF4-FFF2-40B4-BE49-F238E27FC236}">
                <a16:creationId xmlns:a16="http://schemas.microsoft.com/office/drawing/2014/main" id="{D67442AC-3FE3-48F7-81E4-997FAB25ABC2}"/>
              </a:ext>
            </a:extLst>
          </p:cNvPr>
          <p:cNvSpPr>
            <a:spLocks noGrp="1"/>
          </p:cNvSpPr>
          <p:nvPr>
            <p:ph type="sldNum" sz="quarter" idx="12"/>
          </p:nvPr>
        </p:nvSpPr>
        <p:spPr/>
        <p:txBody>
          <a:bodyPr/>
          <a:lstStyle/>
          <a:p>
            <a:fld id="{1AB1E1BE-CB61-4FAB-98C3-E038A73B58EA}" type="slidenum">
              <a:rPr lang="en-US" smtClean="0"/>
              <a:pPr/>
              <a:t>12</a:t>
            </a:fld>
            <a:endParaRPr lang="en-US" dirty="0"/>
          </a:p>
        </p:txBody>
      </p:sp>
      <p:pic>
        <p:nvPicPr>
          <p:cNvPr id="7" name="Content Placeholder 6" descr="A screenshot of a cell phone&#10;&#10;Description automatically generated">
            <a:extLst>
              <a:ext uri="{FF2B5EF4-FFF2-40B4-BE49-F238E27FC236}">
                <a16:creationId xmlns:a16="http://schemas.microsoft.com/office/drawing/2014/main" id="{B6D7AC87-C7A4-41BC-BD9E-5473ECFAE873}"/>
              </a:ext>
            </a:extLst>
          </p:cNvPr>
          <p:cNvPicPr>
            <a:picLocks noGrp="1" noChangeAspect="1"/>
          </p:cNvPicPr>
          <p:nvPr>
            <p:ph idx="13"/>
          </p:nvPr>
        </p:nvPicPr>
        <p:blipFill>
          <a:blip r:embed="rId5">
            <a:extLst>
              <a:ext uri="{28A0092B-C50C-407E-A947-70E740481C1C}">
                <a14:useLocalDpi xmlns:a14="http://schemas.microsoft.com/office/drawing/2010/main" val="0"/>
              </a:ext>
            </a:extLst>
          </a:blip>
          <a:stretch>
            <a:fillRect/>
          </a:stretch>
        </p:blipFill>
        <p:spPr>
          <a:xfrm>
            <a:off x="2278600" y="1187824"/>
            <a:ext cx="6406775" cy="4805082"/>
          </a:xfrm>
        </p:spPr>
      </p:pic>
      <p:sp>
        <p:nvSpPr>
          <p:cNvPr id="5" name="Text Placeholder 4">
            <a:extLst>
              <a:ext uri="{FF2B5EF4-FFF2-40B4-BE49-F238E27FC236}">
                <a16:creationId xmlns:a16="http://schemas.microsoft.com/office/drawing/2014/main" id="{7B2AE925-FE44-452C-93F9-E57ECFE9C759}"/>
              </a:ext>
            </a:extLst>
          </p:cNvPr>
          <p:cNvSpPr>
            <a:spLocks noGrp="1"/>
          </p:cNvSpPr>
          <p:nvPr>
            <p:ph type="body" sz="quarter" idx="14"/>
          </p:nvPr>
        </p:nvSpPr>
        <p:spPr/>
        <p:txBody>
          <a:bodyPr/>
          <a:lstStyle/>
          <a:p>
            <a:endParaRPr lang="en-US"/>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05543" y="6233508"/>
            <a:ext cx="1227411" cy="429442"/>
          </a:xfrm>
          <a:prstGeom prst="rect">
            <a:avLst/>
          </a:prstGeom>
        </p:spPr>
      </p:pic>
      <p:pic>
        <p:nvPicPr>
          <p:cNvPr id="4" name="Slide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45567" y="6392917"/>
            <a:ext cx="358775" cy="358775"/>
          </a:xfrm>
          <a:prstGeom prst="rect">
            <a:avLst/>
          </a:prstGeom>
        </p:spPr>
      </p:pic>
    </p:spTree>
    <p:extLst>
      <p:ext uri="{BB962C8B-B14F-4D97-AF65-F5344CB8AC3E}">
        <p14:creationId xmlns:p14="http://schemas.microsoft.com/office/powerpoint/2010/main" val="3313644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5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Another example of dual epoch inversion</a:t>
            </a:r>
            <a:endParaRPr lang="en-US"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87426" y="2386637"/>
            <a:ext cx="2552106" cy="191408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17471" y="1971205"/>
            <a:ext cx="2381071" cy="1785804"/>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55838" y="1981953"/>
            <a:ext cx="2344039" cy="1758030"/>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77514" y="3963190"/>
            <a:ext cx="2421028" cy="1815771"/>
          </a:xfrm>
          <a:prstGeom prst="rect">
            <a:avLst/>
          </a:prstGeom>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98541" y="3963190"/>
            <a:ext cx="2423397" cy="1817548"/>
          </a:xfrm>
          <a:prstGeom prst="rect">
            <a:avLst/>
          </a:prstGeom>
        </p:spPr>
      </p:pic>
      <p:sp>
        <p:nvSpPr>
          <p:cNvPr id="10" name="TextBox 9"/>
          <p:cNvSpPr txBox="1"/>
          <p:nvPr/>
        </p:nvSpPr>
        <p:spPr>
          <a:xfrm>
            <a:off x="2184137" y="4271148"/>
            <a:ext cx="1601384" cy="369332"/>
          </a:xfrm>
          <a:prstGeom prst="rect">
            <a:avLst/>
          </a:prstGeom>
          <a:noFill/>
        </p:spPr>
        <p:txBody>
          <a:bodyPr wrap="square" rtlCol="0">
            <a:spAutoFit/>
          </a:bodyPr>
          <a:lstStyle/>
          <a:p>
            <a:r>
              <a:rPr lang="en-US" dirty="0" smtClean="0"/>
              <a:t>model set-up</a:t>
            </a:r>
            <a:endParaRPr lang="en-US" dirty="0"/>
          </a:p>
        </p:txBody>
      </p:sp>
      <p:sp>
        <p:nvSpPr>
          <p:cNvPr id="11" name="TextBox 10"/>
          <p:cNvSpPr txBox="1"/>
          <p:nvPr/>
        </p:nvSpPr>
        <p:spPr>
          <a:xfrm>
            <a:off x="4737823" y="1459250"/>
            <a:ext cx="1520842" cy="369332"/>
          </a:xfrm>
          <a:prstGeom prst="rect">
            <a:avLst/>
          </a:prstGeom>
          <a:noFill/>
        </p:spPr>
        <p:txBody>
          <a:bodyPr wrap="square" rtlCol="0">
            <a:spAutoFit/>
          </a:bodyPr>
          <a:lstStyle/>
          <a:p>
            <a:r>
              <a:rPr lang="en-US" dirty="0" smtClean="0"/>
              <a:t>single epoch</a:t>
            </a:r>
            <a:endParaRPr lang="en-US" dirty="0"/>
          </a:p>
        </p:txBody>
      </p:sp>
      <p:sp>
        <p:nvSpPr>
          <p:cNvPr id="12" name="TextBox 11"/>
          <p:cNvSpPr txBox="1"/>
          <p:nvPr/>
        </p:nvSpPr>
        <p:spPr>
          <a:xfrm>
            <a:off x="7246502" y="1459250"/>
            <a:ext cx="1554006" cy="369332"/>
          </a:xfrm>
          <a:prstGeom prst="rect">
            <a:avLst/>
          </a:prstGeom>
          <a:noFill/>
        </p:spPr>
        <p:txBody>
          <a:bodyPr wrap="square" rtlCol="0">
            <a:spAutoFit/>
          </a:bodyPr>
          <a:lstStyle/>
          <a:p>
            <a:r>
              <a:rPr lang="en-US" dirty="0" smtClean="0"/>
              <a:t>dual epoch</a:t>
            </a:r>
            <a:endParaRPr lang="en-US" dirty="0"/>
          </a:p>
        </p:txBody>
      </p:sp>
      <p:sp>
        <p:nvSpPr>
          <p:cNvPr id="13" name="TextBox 12"/>
          <p:cNvSpPr txBox="1"/>
          <p:nvPr/>
        </p:nvSpPr>
        <p:spPr>
          <a:xfrm rot="16200000">
            <a:off x="5891484" y="2589221"/>
            <a:ext cx="1544530" cy="369332"/>
          </a:xfrm>
          <a:prstGeom prst="rect">
            <a:avLst/>
          </a:prstGeom>
          <a:noFill/>
        </p:spPr>
        <p:txBody>
          <a:bodyPr wrap="square" rtlCol="0">
            <a:spAutoFit/>
          </a:bodyPr>
          <a:lstStyle/>
          <a:p>
            <a:r>
              <a:rPr lang="en-US" dirty="0" smtClean="0"/>
              <a:t>induced mag</a:t>
            </a:r>
            <a:endParaRPr lang="en-US" dirty="0"/>
          </a:p>
        </p:txBody>
      </p:sp>
      <p:sp>
        <p:nvSpPr>
          <p:cNvPr id="14" name="TextBox 13"/>
          <p:cNvSpPr txBox="1"/>
          <p:nvPr/>
        </p:nvSpPr>
        <p:spPr>
          <a:xfrm rot="16200000">
            <a:off x="5841561" y="4638331"/>
            <a:ext cx="1606787" cy="369332"/>
          </a:xfrm>
          <a:prstGeom prst="rect">
            <a:avLst/>
          </a:prstGeom>
          <a:noFill/>
        </p:spPr>
        <p:txBody>
          <a:bodyPr wrap="none" rtlCol="0">
            <a:spAutoFit/>
          </a:bodyPr>
          <a:lstStyle/>
          <a:p>
            <a:r>
              <a:rPr lang="en-US" dirty="0" err="1" smtClean="0"/>
              <a:t>renament</a:t>
            </a:r>
            <a:r>
              <a:rPr lang="en-US" dirty="0" smtClean="0"/>
              <a:t> mag</a:t>
            </a:r>
            <a:endParaRPr lang="en-US" dirty="0"/>
          </a:p>
        </p:txBody>
      </p:sp>
      <p:pic>
        <p:nvPicPr>
          <p:cNvPr id="15" name="Slide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58646" y="6366309"/>
            <a:ext cx="512330" cy="512330"/>
          </a:xfrm>
          <a:prstGeom prst="rect">
            <a:avLst/>
          </a:prstGeom>
        </p:spPr>
      </p:pic>
    </p:spTree>
    <p:extLst>
      <p:ext uri="{BB962C8B-B14F-4D97-AF65-F5344CB8AC3E}">
        <p14:creationId xmlns:p14="http://schemas.microsoft.com/office/powerpoint/2010/main" val="995551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589" fill="hold"/>
                                        <p:tgtEl>
                                          <p:spTgt spid="15"/>
                                        </p:tgtEl>
                                      </p:cBhvr>
                                    </p:cmd>
                                  </p:childTnLst>
                                </p:cTn>
                              </p:par>
                            </p:childTnLst>
                          </p:cTn>
                        </p:par>
                      </p:childTnLst>
                    </p:cTn>
                  </p:par>
                </p:childTnLst>
              </p:cTn>
              <p:nextCondLst>
                <p:cond evt="onClick" delay="0">
                  <p:tgtEl>
                    <p:spTgt spid="15"/>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05543" y="6233508"/>
            <a:ext cx="1227411" cy="429442"/>
          </a:xfrm>
          <a:prstGeom prst="rect">
            <a:avLst/>
          </a:prstGeom>
        </p:spPr>
      </p:pic>
      <p:pic>
        <p:nvPicPr>
          <p:cNvPr id="2" name="Picture 1"/>
          <p:cNvPicPr>
            <a:picLocks noChangeAspect="1"/>
          </p:cNvPicPr>
          <p:nvPr/>
        </p:nvPicPr>
        <p:blipFill>
          <a:blip r:embed="rId6">
            <a:lum bright="70000" contrast="-70000"/>
            <a:extLst>
              <a:ext uri="{BEBA8EAE-BF5A-486C-A8C5-ECC9F3942E4B}">
                <a14:imgProps xmlns:a14="http://schemas.microsoft.com/office/drawing/2010/main">
                  <a14:imgLayer r:embed="rId7">
                    <a14:imgEffect>
                      <a14:artisticLightScreen/>
                    </a14:imgEffect>
                  </a14:imgLayer>
                </a14:imgProps>
              </a:ext>
              <a:ext uri="{28A0092B-C50C-407E-A947-70E740481C1C}">
                <a14:useLocalDpi xmlns:a14="http://schemas.microsoft.com/office/drawing/2010/main" val="0"/>
              </a:ext>
            </a:extLst>
          </a:blip>
          <a:stretch>
            <a:fillRect/>
          </a:stretch>
        </p:blipFill>
        <p:spPr>
          <a:xfrm>
            <a:off x="0" y="0"/>
            <a:ext cx="9144001" cy="6004873"/>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66516" y="1217279"/>
            <a:ext cx="3898667" cy="4049486"/>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6683" y="1043108"/>
            <a:ext cx="4066351" cy="4223657"/>
          </a:xfrm>
          <a:prstGeom prst="rect">
            <a:avLst/>
          </a:prstGeom>
        </p:spPr>
      </p:pic>
      <p:sp>
        <p:nvSpPr>
          <p:cNvPr id="6" name="TextBox 5"/>
          <p:cNvSpPr txBox="1"/>
          <p:nvPr/>
        </p:nvSpPr>
        <p:spPr>
          <a:xfrm>
            <a:off x="333403" y="5321976"/>
            <a:ext cx="2627085" cy="369332"/>
          </a:xfrm>
          <a:prstGeom prst="rect">
            <a:avLst/>
          </a:prstGeom>
          <a:noFill/>
        </p:spPr>
        <p:txBody>
          <a:bodyPr wrap="square" rtlCol="0">
            <a:spAutoFit/>
          </a:bodyPr>
          <a:lstStyle/>
          <a:p>
            <a:r>
              <a:rPr lang="en-US" dirty="0" smtClean="0"/>
              <a:t>NGU 1988</a:t>
            </a:r>
            <a:endParaRPr lang="en-US" dirty="0"/>
          </a:p>
        </p:txBody>
      </p:sp>
      <p:sp>
        <p:nvSpPr>
          <p:cNvPr id="7" name="TextBox 6"/>
          <p:cNvSpPr txBox="1"/>
          <p:nvPr/>
        </p:nvSpPr>
        <p:spPr>
          <a:xfrm>
            <a:off x="4691316" y="5321976"/>
            <a:ext cx="2503714" cy="369332"/>
          </a:xfrm>
          <a:prstGeom prst="rect">
            <a:avLst/>
          </a:prstGeom>
          <a:noFill/>
        </p:spPr>
        <p:txBody>
          <a:bodyPr wrap="square" rtlCol="0">
            <a:spAutoFit/>
          </a:bodyPr>
          <a:lstStyle/>
          <a:p>
            <a:r>
              <a:rPr lang="en-US" dirty="0" smtClean="0"/>
              <a:t>GTK 2008</a:t>
            </a:r>
            <a:endParaRPr lang="en-US" dirty="0"/>
          </a:p>
        </p:txBody>
      </p:sp>
      <p:sp>
        <p:nvSpPr>
          <p:cNvPr id="8" name="TextBox 7"/>
          <p:cNvSpPr txBox="1"/>
          <p:nvPr/>
        </p:nvSpPr>
        <p:spPr>
          <a:xfrm>
            <a:off x="406683" y="305000"/>
            <a:ext cx="4326682" cy="523220"/>
          </a:xfrm>
          <a:prstGeom prst="rect">
            <a:avLst/>
          </a:prstGeom>
          <a:noFill/>
        </p:spPr>
        <p:txBody>
          <a:bodyPr wrap="square" rtlCol="0">
            <a:spAutoFit/>
          </a:bodyPr>
          <a:lstStyle/>
          <a:p>
            <a:r>
              <a:rPr lang="en-US" sz="2800" dirty="0" err="1" smtClean="0"/>
              <a:t>Karasjok</a:t>
            </a:r>
            <a:r>
              <a:rPr lang="en-US" sz="2800" dirty="0" smtClean="0"/>
              <a:t>, Norway region</a:t>
            </a:r>
            <a:endParaRPr lang="en-US" sz="2800" dirty="0"/>
          </a:p>
        </p:txBody>
      </p:sp>
      <p:sp>
        <p:nvSpPr>
          <p:cNvPr id="9" name="Rectangle 8"/>
          <p:cNvSpPr/>
          <p:nvPr/>
        </p:nvSpPr>
        <p:spPr>
          <a:xfrm>
            <a:off x="1340223" y="2978521"/>
            <a:ext cx="354106" cy="255494"/>
          </a:xfrm>
          <a:prstGeom prst="rec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862917" y="3106269"/>
            <a:ext cx="354106" cy="255494"/>
          </a:xfrm>
          <a:prstGeom prst="rec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Slide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97463" y="6376550"/>
            <a:ext cx="376676" cy="376676"/>
          </a:xfrm>
          <a:prstGeom prst="rect">
            <a:avLst/>
          </a:prstGeom>
        </p:spPr>
      </p:pic>
    </p:spTree>
    <p:extLst>
      <p:ext uri="{BB962C8B-B14F-4D97-AF65-F5344CB8AC3E}">
        <p14:creationId xmlns:p14="http://schemas.microsoft.com/office/powerpoint/2010/main" val="5336474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359"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05543" y="6233508"/>
            <a:ext cx="1227411" cy="429442"/>
          </a:xfrm>
          <a:prstGeom prst="rect">
            <a:avLst/>
          </a:prstGeom>
        </p:spPr>
      </p:pic>
      <p:pic>
        <p:nvPicPr>
          <p:cNvPr id="2" name="Picture 1"/>
          <p:cNvPicPr>
            <a:picLocks noChangeAspect="1"/>
          </p:cNvPicPr>
          <p:nvPr/>
        </p:nvPicPr>
        <p:blipFill>
          <a:blip r:embed="rId6">
            <a:lum bright="70000" contrast="-70000"/>
            <a:extLst>
              <a:ext uri="{BEBA8EAE-BF5A-486C-A8C5-ECC9F3942E4B}">
                <a14:imgProps xmlns:a14="http://schemas.microsoft.com/office/drawing/2010/main">
                  <a14:imgLayer r:embed="rId7">
                    <a14:imgEffect>
                      <a14:artisticLightScreen/>
                    </a14:imgEffect>
                  </a14:imgLayer>
                </a14:imgProps>
              </a:ext>
              <a:ext uri="{28A0092B-C50C-407E-A947-70E740481C1C}">
                <a14:useLocalDpi xmlns:a14="http://schemas.microsoft.com/office/drawing/2010/main" val="0"/>
              </a:ext>
            </a:extLst>
          </a:blip>
          <a:stretch>
            <a:fillRect/>
          </a:stretch>
        </p:blipFill>
        <p:spPr>
          <a:xfrm>
            <a:off x="-1" y="-1"/>
            <a:ext cx="9144001" cy="6004873"/>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15269" y="268514"/>
            <a:ext cx="4328359" cy="4495800"/>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9679" y="268514"/>
            <a:ext cx="4328100" cy="4495800"/>
          </a:xfrm>
          <a:prstGeom prst="rect">
            <a:avLst/>
          </a:prstGeom>
        </p:spPr>
      </p:pic>
      <p:sp>
        <p:nvSpPr>
          <p:cNvPr id="6" name="TextBox 5"/>
          <p:cNvSpPr txBox="1"/>
          <p:nvPr/>
        </p:nvSpPr>
        <p:spPr>
          <a:xfrm>
            <a:off x="237565" y="5074024"/>
            <a:ext cx="6526306" cy="369332"/>
          </a:xfrm>
          <a:prstGeom prst="rect">
            <a:avLst/>
          </a:prstGeom>
          <a:noFill/>
        </p:spPr>
        <p:txBody>
          <a:bodyPr wrap="square" rtlCol="0">
            <a:spAutoFit/>
          </a:bodyPr>
          <a:lstStyle/>
          <a:p>
            <a:r>
              <a:rPr lang="en-US" dirty="0" err="1" smtClean="0"/>
              <a:t>Karasjok</a:t>
            </a:r>
            <a:r>
              <a:rPr lang="en-US" dirty="0" smtClean="0"/>
              <a:t> GTK 2008 vs NGU 1988 – change in anomaly position</a:t>
            </a:r>
            <a:endParaRPr lang="en-US" dirty="0"/>
          </a:p>
        </p:txBody>
      </p:sp>
      <p:pic>
        <p:nvPicPr>
          <p:cNvPr id="8" name="New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65285" y="6390410"/>
            <a:ext cx="470766" cy="470766"/>
          </a:xfrm>
          <a:prstGeom prst="rect">
            <a:avLst/>
          </a:prstGeom>
        </p:spPr>
      </p:pic>
    </p:spTree>
    <p:extLst>
      <p:ext uri="{BB962C8B-B14F-4D97-AF65-F5344CB8AC3E}">
        <p14:creationId xmlns:p14="http://schemas.microsoft.com/office/powerpoint/2010/main" val="225688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498"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05543" y="6233508"/>
            <a:ext cx="1227411" cy="429442"/>
          </a:xfrm>
          <a:prstGeom prst="rect">
            <a:avLst/>
          </a:prstGeom>
        </p:spPr>
      </p:pic>
      <p:pic>
        <p:nvPicPr>
          <p:cNvPr id="2" name="Picture 1"/>
          <p:cNvPicPr>
            <a:picLocks noChangeAspect="1"/>
          </p:cNvPicPr>
          <p:nvPr/>
        </p:nvPicPr>
        <p:blipFill>
          <a:blip r:embed="rId6">
            <a:lum bright="70000" contrast="-70000"/>
            <a:extLst>
              <a:ext uri="{BEBA8EAE-BF5A-486C-A8C5-ECC9F3942E4B}">
                <a14:imgProps xmlns:a14="http://schemas.microsoft.com/office/drawing/2010/main">
                  <a14:imgLayer r:embed="rId7">
                    <a14:imgEffect>
                      <a14:artisticLightScreen/>
                    </a14:imgEffect>
                  </a14:imgLayer>
                </a14:imgProps>
              </a:ext>
              <a:ext uri="{28A0092B-C50C-407E-A947-70E740481C1C}">
                <a14:useLocalDpi xmlns:a14="http://schemas.microsoft.com/office/drawing/2010/main" val="0"/>
              </a:ext>
            </a:extLst>
          </a:blip>
          <a:stretch>
            <a:fillRect/>
          </a:stretch>
        </p:blipFill>
        <p:spPr>
          <a:xfrm>
            <a:off x="-1" y="-1"/>
            <a:ext cx="9144001" cy="6004873"/>
          </a:xfrm>
          <a:prstGeom prst="rect">
            <a:avLst/>
          </a:prstGeom>
        </p:spPr>
      </p:pic>
      <p:sp>
        <p:nvSpPr>
          <p:cNvPr id="3" name="TextBox 2"/>
          <p:cNvSpPr txBox="1"/>
          <p:nvPr/>
        </p:nvSpPr>
        <p:spPr>
          <a:xfrm>
            <a:off x="242046" y="159328"/>
            <a:ext cx="8659906" cy="4616648"/>
          </a:xfrm>
          <a:prstGeom prst="rect">
            <a:avLst/>
          </a:prstGeom>
          <a:noFill/>
        </p:spPr>
        <p:txBody>
          <a:bodyPr wrap="square" rtlCol="0">
            <a:spAutoFit/>
          </a:bodyPr>
          <a:lstStyle/>
          <a:p>
            <a:r>
              <a:rPr lang="en-US" sz="2400" b="1" dirty="0" smtClean="0"/>
              <a:t>DISCUSSION / NEXT STEPS / CHALLENGES</a:t>
            </a:r>
          </a:p>
          <a:p>
            <a:endParaRPr lang="en-US" dirty="0"/>
          </a:p>
          <a:p>
            <a:pPr marL="285750" indent="-285750">
              <a:buFont typeface="Arial" panose="020B0604020202020204" pitchFamily="34" charset="0"/>
              <a:buChar char="•"/>
            </a:pPr>
            <a:r>
              <a:rPr lang="en-US" dirty="0" smtClean="0"/>
              <a:t>Induced crustal magnetic anomalies change as the Earth’s magnetic field changes.</a:t>
            </a:r>
          </a:p>
          <a:p>
            <a:pPr marL="285750" indent="-285750">
              <a:buFont typeface="Arial" panose="020B0604020202020204" pitchFamily="34" charset="0"/>
              <a:buChar char="•"/>
            </a:pPr>
            <a:r>
              <a:rPr lang="en-US" dirty="0" smtClean="0"/>
              <a:t>These changes can be large enough to make a difference for data compilation, interpretation, or use in alternate navigation.</a:t>
            </a:r>
          </a:p>
          <a:p>
            <a:pPr marL="285750" indent="-285750">
              <a:buFont typeface="Arial" panose="020B0604020202020204" pitchFamily="34" charset="0"/>
              <a:buChar char="•"/>
            </a:pPr>
            <a:r>
              <a:rPr lang="en-US" dirty="0" smtClean="0"/>
              <a:t>Measurements of these changes can be used to improve magnetic source inversion, particularly for the separation of induced vs. </a:t>
            </a:r>
            <a:r>
              <a:rPr lang="en-US" dirty="0" err="1" smtClean="0"/>
              <a:t>remanent</a:t>
            </a:r>
            <a:r>
              <a:rPr lang="en-US" dirty="0" smtClean="0"/>
              <a:t> sources.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We are planning to test source inversions using satellite-derived long wavelength crustal field from different epochs – can we make tectonic-scale maps of induced vs </a:t>
            </a:r>
            <a:r>
              <a:rPr lang="en-US" dirty="0" err="1" smtClean="0"/>
              <a:t>remanent</a:t>
            </a:r>
            <a:r>
              <a:rPr lang="en-US" dirty="0" smtClean="0"/>
              <a:t> source domains?</a:t>
            </a:r>
          </a:p>
          <a:p>
            <a:pPr marL="285750" indent="-285750">
              <a:buFont typeface="Arial" panose="020B0604020202020204" pitchFamily="34" charset="0"/>
              <a:buChar char="•"/>
            </a:pPr>
            <a:r>
              <a:rPr lang="en-US" dirty="0" smtClean="0"/>
              <a:t>We are looking for examples of high-quality magnetic surveys from different epochs (like the Norway example) that can be used for simultaneous inversion.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Goals of </a:t>
            </a:r>
            <a:r>
              <a:rPr lang="en-US" dirty="0" smtClean="0"/>
              <a:t>this work </a:t>
            </a:r>
            <a:r>
              <a:rPr lang="en-US" dirty="0" smtClean="0"/>
              <a:t>are </a:t>
            </a:r>
            <a:r>
              <a:rPr lang="en-US" dirty="0" smtClean="0"/>
              <a:t>to inform our ability </a:t>
            </a:r>
            <a:r>
              <a:rPr lang="en-US" dirty="0" smtClean="0"/>
              <a:t>to: </a:t>
            </a:r>
          </a:p>
          <a:p>
            <a:r>
              <a:rPr lang="en-US" dirty="0"/>
              <a:t> </a:t>
            </a:r>
            <a:r>
              <a:rPr lang="en-US" dirty="0" smtClean="0"/>
              <a:t>      </a:t>
            </a:r>
            <a:endParaRPr lang="en-US" dirty="0"/>
          </a:p>
        </p:txBody>
      </p:sp>
      <p:pic>
        <p:nvPicPr>
          <p:cNvPr id="5" name="Conclusion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60676" y="6408026"/>
            <a:ext cx="461087" cy="461087"/>
          </a:xfrm>
          <a:prstGeom prst="rect">
            <a:avLst/>
          </a:prstGeom>
        </p:spPr>
      </p:pic>
      <p:sp>
        <p:nvSpPr>
          <p:cNvPr id="6" name="TextBox 5"/>
          <p:cNvSpPr txBox="1"/>
          <p:nvPr/>
        </p:nvSpPr>
        <p:spPr>
          <a:xfrm>
            <a:off x="472618" y="4393884"/>
            <a:ext cx="8041000" cy="1754326"/>
          </a:xfrm>
          <a:prstGeom prst="rect">
            <a:avLst/>
          </a:prstGeom>
          <a:noFill/>
        </p:spPr>
        <p:txBody>
          <a:bodyPr wrap="square" rtlCol="0">
            <a:spAutoFit/>
          </a:bodyPr>
          <a:lstStyle/>
          <a:p>
            <a:pPr marL="342900" indent="-342900">
              <a:buAutoNum type="arabicParenBoth"/>
            </a:pPr>
            <a:r>
              <a:rPr lang="en-US" dirty="0" smtClean="0"/>
              <a:t>Evaluate </a:t>
            </a:r>
            <a:r>
              <a:rPr lang="en-US" dirty="0"/>
              <a:t>the navigational uncertainty when using older crustal magnetic anomaly measurements for alternate </a:t>
            </a:r>
            <a:r>
              <a:rPr lang="en-US" dirty="0" smtClean="0"/>
              <a:t>navigation</a:t>
            </a:r>
          </a:p>
          <a:p>
            <a:pPr marL="342900" indent="-342900">
              <a:buAutoNum type="arabicParenBoth"/>
            </a:pPr>
            <a:r>
              <a:rPr lang="en-US" dirty="0" smtClean="0"/>
              <a:t>Potentially </a:t>
            </a:r>
            <a:r>
              <a:rPr lang="en-US" dirty="0"/>
              <a:t>be able to correct older measurements for navigational </a:t>
            </a:r>
            <a:r>
              <a:rPr lang="en-US" dirty="0" smtClean="0"/>
              <a:t>use</a:t>
            </a:r>
          </a:p>
          <a:p>
            <a:pPr marL="342900" indent="-342900">
              <a:buAutoNum type="arabicParenBoth"/>
            </a:pPr>
            <a:r>
              <a:rPr lang="en-US" dirty="0" smtClean="0"/>
              <a:t>Use </a:t>
            </a:r>
            <a:r>
              <a:rPr lang="en-US" dirty="0"/>
              <a:t>repeat surveys for geologic interpretation in complex magnetic source environments.</a:t>
            </a:r>
          </a:p>
          <a:p>
            <a:endParaRPr lang="en-US" dirty="0"/>
          </a:p>
        </p:txBody>
      </p:sp>
    </p:spTree>
    <p:extLst>
      <p:ext uri="{BB962C8B-B14F-4D97-AF65-F5344CB8AC3E}">
        <p14:creationId xmlns:p14="http://schemas.microsoft.com/office/powerpoint/2010/main" val="35915157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78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05543" y="6233508"/>
            <a:ext cx="1227411" cy="429442"/>
          </a:xfrm>
          <a:prstGeom prst="rect">
            <a:avLst/>
          </a:prstGeom>
        </p:spPr>
      </p:pic>
      <p:pic>
        <p:nvPicPr>
          <p:cNvPr id="2" name="Picture 1"/>
          <p:cNvPicPr>
            <a:picLocks noChangeAspect="1"/>
          </p:cNvPicPr>
          <p:nvPr/>
        </p:nvPicPr>
        <p:blipFill>
          <a:blip r:embed="rId6">
            <a:lum bright="70000" contrast="-70000"/>
            <a:extLst>
              <a:ext uri="{BEBA8EAE-BF5A-486C-A8C5-ECC9F3942E4B}">
                <a14:imgProps xmlns:a14="http://schemas.microsoft.com/office/drawing/2010/main">
                  <a14:imgLayer r:embed="rId7">
                    <a14:imgEffect>
                      <a14:artisticLightScreen/>
                    </a14:imgEffect>
                  </a14:imgLayer>
                </a14:imgProps>
              </a:ext>
              <a:ext uri="{28A0092B-C50C-407E-A947-70E740481C1C}">
                <a14:useLocalDpi xmlns:a14="http://schemas.microsoft.com/office/drawing/2010/main" val="0"/>
              </a:ext>
            </a:extLst>
          </a:blip>
          <a:stretch>
            <a:fillRect/>
          </a:stretch>
        </p:blipFill>
        <p:spPr>
          <a:xfrm>
            <a:off x="-1" y="-1"/>
            <a:ext cx="9144001" cy="6004873"/>
          </a:xfrm>
          <a:prstGeom prst="rect">
            <a:avLst/>
          </a:prstGeom>
        </p:spPr>
      </p:pic>
      <p:pic>
        <p:nvPicPr>
          <p:cNvPr id="5"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3177" y="294342"/>
            <a:ext cx="3337858" cy="4891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944283" y="5185521"/>
            <a:ext cx="2655727" cy="646331"/>
          </a:xfrm>
          <a:prstGeom prst="rect">
            <a:avLst/>
          </a:prstGeom>
          <a:noFill/>
        </p:spPr>
        <p:txBody>
          <a:bodyPr wrap="none" rtlCol="0">
            <a:spAutoFit/>
          </a:bodyPr>
          <a:lstStyle/>
          <a:p>
            <a:r>
              <a:rPr lang="en-US" dirty="0" smtClean="0"/>
              <a:t>Rick with a magnetometer</a:t>
            </a:r>
          </a:p>
          <a:p>
            <a:r>
              <a:rPr lang="en-US" dirty="0" smtClean="0"/>
              <a:t>(a long time ago…)</a:t>
            </a:r>
            <a:endParaRPr lang="en-US" dirty="0"/>
          </a:p>
        </p:txBody>
      </p:sp>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36894" y="329911"/>
            <a:ext cx="3468293" cy="4855610"/>
          </a:xfrm>
          <a:prstGeom prst="rect">
            <a:avLst/>
          </a:prstGeom>
        </p:spPr>
      </p:pic>
      <p:sp>
        <p:nvSpPr>
          <p:cNvPr id="7" name="TextBox 6"/>
          <p:cNvSpPr txBox="1"/>
          <p:nvPr/>
        </p:nvSpPr>
        <p:spPr>
          <a:xfrm>
            <a:off x="4187536" y="5192267"/>
            <a:ext cx="3925166" cy="646331"/>
          </a:xfrm>
          <a:prstGeom prst="rect">
            <a:avLst/>
          </a:prstGeom>
          <a:noFill/>
        </p:spPr>
        <p:txBody>
          <a:bodyPr wrap="square" rtlCol="0">
            <a:spAutoFit/>
          </a:bodyPr>
          <a:lstStyle/>
          <a:p>
            <a:r>
              <a:rPr lang="en-US" dirty="0" smtClean="0"/>
              <a:t>Aaron when he was a Captain (he’s a Major now…)</a:t>
            </a:r>
            <a:endParaRPr lang="en-US" dirty="0"/>
          </a:p>
        </p:txBody>
      </p:sp>
      <p:pic>
        <p:nvPicPr>
          <p:cNvPr id="8" name="Final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65712" y="6387662"/>
            <a:ext cx="435413" cy="435413"/>
          </a:xfrm>
          <a:prstGeom prst="rect">
            <a:avLst/>
          </a:prstGeom>
        </p:spPr>
      </p:pic>
    </p:spTree>
    <p:extLst>
      <p:ext uri="{BB962C8B-B14F-4D97-AF65-F5344CB8AC3E}">
        <p14:creationId xmlns:p14="http://schemas.microsoft.com/office/powerpoint/2010/main" val="40040148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81"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05543" y="6233508"/>
            <a:ext cx="1227411" cy="429442"/>
          </a:xfrm>
          <a:prstGeom prst="rect">
            <a:avLst/>
          </a:prstGeom>
        </p:spPr>
      </p:pic>
      <p:sp>
        <p:nvSpPr>
          <p:cNvPr id="6" name="Rectangle 5"/>
          <p:cNvSpPr/>
          <p:nvPr/>
        </p:nvSpPr>
        <p:spPr>
          <a:xfrm>
            <a:off x="136690" y="113122"/>
            <a:ext cx="8941322" cy="582105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1600" dirty="0" smtClean="0">
                <a:solidFill>
                  <a:schemeClr val="tx1"/>
                </a:solidFill>
              </a:rPr>
              <a:t>ABSTRACT</a:t>
            </a:r>
          </a:p>
          <a:p>
            <a:endParaRPr lang="en-US" sz="1600" dirty="0">
              <a:solidFill>
                <a:schemeClr val="tx1"/>
              </a:solidFill>
            </a:endParaRPr>
          </a:p>
          <a:p>
            <a:r>
              <a:rPr lang="en-US" sz="1600" dirty="0" smtClean="0">
                <a:solidFill>
                  <a:schemeClr val="tx1"/>
                </a:solidFill>
              </a:rPr>
              <a:t>We </a:t>
            </a:r>
            <a:r>
              <a:rPr lang="en-US" sz="1600" dirty="0">
                <a:solidFill>
                  <a:schemeClr val="tx1"/>
                </a:solidFill>
              </a:rPr>
              <a:t>usually think of crustal magnetic anomalies as static (barring some major seismic or thermal disruption).  But a significant portion of the crustal magnetic field is caused by the interaction of magnetic minerals with the Earth’s magnetic field.  This induced magnetic effect is dependent on the direction and magnitude of the ambient field.  So, of course, as the Earth’s magnetic field changes over time, the form and magnitude of induced magnetic anomalies will vary as well.  These changes will often be negligible for interpretation when compared with measurement and other interpretational uncertainties.  However, with the reduction of various sources of measurement noise and increased fidelity of interpretation, these temporal anomaly changes may need to be considered.</a:t>
            </a:r>
          </a:p>
          <a:p>
            <a:r>
              <a:rPr lang="en-US" sz="1600" dirty="0">
                <a:solidFill>
                  <a:schemeClr val="tx1"/>
                </a:solidFill>
              </a:rPr>
              <a:t> </a:t>
            </a:r>
          </a:p>
          <a:p>
            <a:r>
              <a:rPr lang="en-US" sz="1600" dirty="0">
                <a:solidFill>
                  <a:schemeClr val="tx1"/>
                </a:solidFill>
              </a:rPr>
              <a:t>In addition to considerations relating to interpretation uncertainty, these temporal anomaly changes, if they are measured in multiple magnetic epochs, can theoretically provide valuable information for use in source inversion.  For example, since crustal magnetic anomalies arise from a combination of induced (dependent the ambient field) and </a:t>
            </a:r>
            <a:r>
              <a:rPr lang="en-US" sz="1600" dirty="0" err="1">
                <a:solidFill>
                  <a:schemeClr val="tx1"/>
                </a:solidFill>
              </a:rPr>
              <a:t>remanent</a:t>
            </a:r>
            <a:r>
              <a:rPr lang="en-US" sz="1600" dirty="0">
                <a:solidFill>
                  <a:schemeClr val="tx1"/>
                </a:solidFill>
              </a:rPr>
              <a:t> (not dependent on ambient field) magnetic sources, measurements of secular magnetic variation can assist in separating these two sources during inversion.</a:t>
            </a:r>
          </a:p>
          <a:p>
            <a:r>
              <a:rPr lang="en-US" sz="1600" dirty="0">
                <a:solidFill>
                  <a:schemeClr val="tx1"/>
                </a:solidFill>
              </a:rPr>
              <a:t> </a:t>
            </a:r>
          </a:p>
          <a:p>
            <a:r>
              <a:rPr lang="en-US" sz="1600" dirty="0">
                <a:solidFill>
                  <a:schemeClr val="tx1"/>
                </a:solidFill>
              </a:rPr>
              <a:t>We will report modeling of the expected form and magnitude of predicted induced anomaly variations, the possible implications of these variations for data compilation and interpretation, and on the availability of relevant data for measuring them.  Recent research into the use of high-resolution magnetic anomaly maps for airborne magnetic navigation has also brought the issue of changing magnetic fields into focus.  Initial work indicates that changes in induced anomalies could affect navigation accuracy in certain situations.</a:t>
            </a:r>
          </a:p>
          <a:p>
            <a:r>
              <a:rPr lang="en-US" sz="1600" dirty="0">
                <a:solidFill>
                  <a:schemeClr val="tx1"/>
                </a:solidFill>
              </a:rPr>
              <a:t> </a:t>
            </a:r>
          </a:p>
        </p:txBody>
      </p:sp>
      <p:pic>
        <p:nvPicPr>
          <p:cNvPr id="2" name="Slide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7161" y="6421239"/>
            <a:ext cx="382850" cy="382850"/>
          </a:xfrm>
          <a:prstGeom prst="rect">
            <a:avLst/>
          </a:prstGeom>
        </p:spPr>
      </p:pic>
    </p:spTree>
    <p:extLst>
      <p:ext uri="{BB962C8B-B14F-4D97-AF65-F5344CB8AC3E}">
        <p14:creationId xmlns:p14="http://schemas.microsoft.com/office/powerpoint/2010/main" val="39683160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17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05543" y="6233508"/>
            <a:ext cx="1227411" cy="429442"/>
          </a:xfrm>
          <a:prstGeom prst="rect">
            <a:avLst/>
          </a:prstGeom>
        </p:spPr>
      </p:pic>
      <p:pic>
        <p:nvPicPr>
          <p:cNvPr id="2" name="Picture 1"/>
          <p:cNvPicPr>
            <a:picLocks noChangeAspect="1"/>
          </p:cNvPicPr>
          <p:nvPr/>
        </p:nvPicPr>
        <p:blipFill>
          <a:blip r:embed="rId6">
            <a:lum bright="70000" contrast="-70000"/>
            <a:extLst>
              <a:ext uri="{BEBA8EAE-BF5A-486C-A8C5-ECC9F3942E4B}">
                <a14:imgProps xmlns:a14="http://schemas.microsoft.com/office/drawing/2010/main">
                  <a14:imgLayer r:embed="rId7">
                    <a14:imgEffect>
                      <a14:artisticLightScreen/>
                    </a14:imgEffect>
                  </a14:imgLayer>
                </a14:imgProps>
              </a:ext>
              <a:ext uri="{28A0092B-C50C-407E-A947-70E740481C1C}">
                <a14:useLocalDpi xmlns:a14="http://schemas.microsoft.com/office/drawing/2010/main" val="0"/>
              </a:ext>
            </a:extLst>
          </a:blip>
          <a:stretch>
            <a:fillRect/>
          </a:stretch>
        </p:blipFill>
        <p:spPr>
          <a:xfrm>
            <a:off x="-1" y="-1"/>
            <a:ext cx="9144001" cy="6004873"/>
          </a:xfrm>
          <a:prstGeom prst="rect">
            <a:avLst/>
          </a:prstGeom>
        </p:spPr>
      </p:pic>
      <p:pic>
        <p:nvPicPr>
          <p:cNvPr id="5" name="Picture 3" descr="F:\OF99-418\GIF\BFIELD.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93037" y="108330"/>
            <a:ext cx="5588000" cy="5721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a:spLocks noGrp="1" noChangeArrowheads="1"/>
          </p:cNvSpPr>
          <p:nvPr>
            <p:ph type="title"/>
          </p:nvPr>
        </p:nvSpPr>
        <p:spPr>
          <a:xfrm>
            <a:off x="318247" y="496046"/>
            <a:ext cx="2487296" cy="2701366"/>
          </a:xfrm>
        </p:spPr>
        <p:txBody>
          <a:bodyPr>
            <a:normAutofit/>
          </a:bodyPr>
          <a:lstStyle/>
          <a:p>
            <a:pPr eaLnBrk="1" hangingPunct="1">
              <a:defRPr/>
            </a:pPr>
            <a:r>
              <a:rPr lang="en-US" sz="4000" dirty="0" smtClean="0"/>
              <a:t>Induced </a:t>
            </a:r>
            <a:br>
              <a:rPr lang="en-US" sz="4000" dirty="0" smtClean="0"/>
            </a:br>
            <a:r>
              <a:rPr lang="en-US" sz="4000" dirty="0" smtClean="0"/>
              <a:t>Magnetic </a:t>
            </a:r>
            <a:br>
              <a:rPr lang="en-US" sz="4000" dirty="0" smtClean="0"/>
            </a:br>
            <a:r>
              <a:rPr lang="en-US" sz="4000" dirty="0" smtClean="0"/>
              <a:t>Anomaly</a:t>
            </a:r>
          </a:p>
        </p:txBody>
      </p:sp>
      <p:pic>
        <p:nvPicPr>
          <p:cNvPr id="3" name="Slide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653477" y="6421452"/>
            <a:ext cx="380986" cy="380986"/>
          </a:xfrm>
          <a:prstGeom prst="rect">
            <a:avLst/>
          </a:prstGeom>
        </p:spPr>
      </p:pic>
    </p:spTree>
    <p:extLst>
      <p:ext uri="{BB962C8B-B14F-4D97-AF65-F5344CB8AC3E}">
        <p14:creationId xmlns:p14="http://schemas.microsoft.com/office/powerpoint/2010/main" val="836886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9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05543" y="6233508"/>
            <a:ext cx="1227411" cy="429442"/>
          </a:xfrm>
          <a:prstGeom prst="rect">
            <a:avLst/>
          </a:prstGeom>
        </p:spPr>
      </p:pic>
      <p:pic>
        <p:nvPicPr>
          <p:cNvPr id="2" name="Picture 1"/>
          <p:cNvPicPr>
            <a:picLocks noChangeAspect="1"/>
          </p:cNvPicPr>
          <p:nvPr/>
        </p:nvPicPr>
        <p:blipFill>
          <a:blip r:embed="rId6">
            <a:lum bright="70000" contrast="-70000"/>
            <a:extLst>
              <a:ext uri="{BEBA8EAE-BF5A-486C-A8C5-ECC9F3942E4B}">
                <a14:imgProps xmlns:a14="http://schemas.microsoft.com/office/drawing/2010/main">
                  <a14:imgLayer r:embed="rId7">
                    <a14:imgEffect>
                      <a14:artisticLightScreen/>
                    </a14:imgEffect>
                  </a14:imgLayer>
                </a14:imgProps>
              </a:ext>
              <a:ext uri="{28A0092B-C50C-407E-A947-70E740481C1C}">
                <a14:useLocalDpi xmlns:a14="http://schemas.microsoft.com/office/drawing/2010/main" val="0"/>
              </a:ext>
            </a:extLst>
          </a:blip>
          <a:stretch>
            <a:fillRect/>
          </a:stretch>
        </p:blipFill>
        <p:spPr>
          <a:xfrm>
            <a:off x="-1" y="-1"/>
            <a:ext cx="9144001" cy="6004873"/>
          </a:xfrm>
          <a:prstGeom prst="rect">
            <a:avLst/>
          </a:prstGeom>
        </p:spPr>
      </p:pic>
      <p:sp>
        <p:nvSpPr>
          <p:cNvPr id="7" name="Rectangle 6"/>
          <p:cNvSpPr/>
          <p:nvPr/>
        </p:nvSpPr>
        <p:spPr>
          <a:xfrm>
            <a:off x="226275" y="220076"/>
            <a:ext cx="8840387" cy="5591788"/>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3" name="Table 2"/>
          <p:cNvGraphicFramePr>
            <a:graphicFrameLocks noGrp="1"/>
          </p:cNvGraphicFramePr>
          <p:nvPr>
            <p:extLst>
              <p:ext uri="{D42A27DB-BD31-4B8C-83A1-F6EECF244321}">
                <p14:modId xmlns:p14="http://schemas.microsoft.com/office/powerpoint/2010/main" val="3276066353"/>
              </p:ext>
            </p:extLst>
          </p:nvPr>
        </p:nvGraphicFramePr>
        <p:xfrm>
          <a:off x="317878" y="1310184"/>
          <a:ext cx="8671446" cy="3520534"/>
        </p:xfrm>
        <a:graphic>
          <a:graphicData uri="http://schemas.openxmlformats.org/drawingml/2006/table">
            <a:tbl>
              <a:tblPr/>
              <a:tblGrid>
                <a:gridCol w="1445241">
                  <a:extLst>
                    <a:ext uri="{9D8B030D-6E8A-4147-A177-3AD203B41FA5}">
                      <a16:colId xmlns:a16="http://schemas.microsoft.com/office/drawing/2014/main" val="1272163820"/>
                    </a:ext>
                  </a:extLst>
                </a:gridCol>
                <a:gridCol w="1445241">
                  <a:extLst>
                    <a:ext uri="{9D8B030D-6E8A-4147-A177-3AD203B41FA5}">
                      <a16:colId xmlns:a16="http://schemas.microsoft.com/office/drawing/2014/main" val="1585243477"/>
                    </a:ext>
                  </a:extLst>
                </a:gridCol>
                <a:gridCol w="1445241">
                  <a:extLst>
                    <a:ext uri="{9D8B030D-6E8A-4147-A177-3AD203B41FA5}">
                      <a16:colId xmlns:a16="http://schemas.microsoft.com/office/drawing/2014/main" val="1510678274"/>
                    </a:ext>
                  </a:extLst>
                </a:gridCol>
                <a:gridCol w="1445241">
                  <a:extLst>
                    <a:ext uri="{9D8B030D-6E8A-4147-A177-3AD203B41FA5}">
                      <a16:colId xmlns:a16="http://schemas.microsoft.com/office/drawing/2014/main" val="2398027832"/>
                    </a:ext>
                  </a:extLst>
                </a:gridCol>
                <a:gridCol w="1445241">
                  <a:extLst>
                    <a:ext uri="{9D8B030D-6E8A-4147-A177-3AD203B41FA5}">
                      <a16:colId xmlns:a16="http://schemas.microsoft.com/office/drawing/2014/main" val="3552569528"/>
                    </a:ext>
                  </a:extLst>
                </a:gridCol>
                <a:gridCol w="1445241">
                  <a:extLst>
                    <a:ext uri="{9D8B030D-6E8A-4147-A177-3AD203B41FA5}">
                      <a16:colId xmlns:a16="http://schemas.microsoft.com/office/drawing/2014/main" val="1269434348"/>
                    </a:ext>
                  </a:extLst>
                </a:gridCol>
              </a:tblGrid>
              <a:tr h="250456">
                <a:tc>
                  <a:txBody>
                    <a:bodyPr/>
                    <a:lstStyle/>
                    <a:p>
                      <a:pPr algn="l" fontAlgn="b"/>
                      <a:r>
                        <a:rPr lang="en-US" sz="1600" b="0" i="0" u="none" strike="noStrike">
                          <a:solidFill>
                            <a:srgbClr val="000000"/>
                          </a:solidFill>
                          <a:effectLst/>
                          <a:latin typeface="Calibri" panose="020F0502020204030204" pitchFamily="34" charset="0"/>
                        </a:rPr>
                        <a:t> </a:t>
                      </a:r>
                    </a:p>
                  </a:txBody>
                  <a:tcPr marL="5223" marR="5223" marT="5223"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600" b="0" i="0" u="none" strike="noStrike">
                          <a:solidFill>
                            <a:srgbClr val="000000"/>
                          </a:solidFill>
                          <a:effectLst/>
                          <a:latin typeface="Calibri" panose="020F0502020204030204" pitchFamily="34" charset="0"/>
                        </a:rPr>
                        <a:t>Epoch 1</a:t>
                      </a:r>
                    </a:p>
                  </a:txBody>
                  <a:tcPr marL="5223" marR="5223" marT="5223"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solidFill>
                            <a:srgbClr val="000000"/>
                          </a:solidFill>
                          <a:effectLst/>
                          <a:latin typeface="Calibri" panose="020F0502020204030204" pitchFamily="34" charset="0"/>
                        </a:rPr>
                        <a:t>Epoch 2</a:t>
                      </a:r>
                    </a:p>
                  </a:txBody>
                  <a:tcPr marL="5223" marR="5223" marT="5223"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5223" marR="5223" marT="5223"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5223" marR="5223" marT="5223"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5223" marR="5223" marT="5223" marB="0" anchor="b">
                    <a:lnL>
                      <a:noFill/>
                    </a:lnL>
                    <a:lnR>
                      <a:noFill/>
                    </a:lnR>
                    <a:lnT>
                      <a:noFill/>
                    </a:lnT>
                    <a:lnB>
                      <a:noFill/>
                    </a:lnB>
                  </a:tcPr>
                </a:tc>
                <a:extLst>
                  <a:ext uri="{0D108BD9-81ED-4DB2-BD59-A6C34878D82A}">
                    <a16:rowId xmlns:a16="http://schemas.microsoft.com/office/drawing/2014/main" val="4081895791"/>
                  </a:ext>
                </a:extLst>
              </a:tr>
              <a:tr h="271636">
                <a:tc>
                  <a:txBody>
                    <a:bodyPr/>
                    <a:lstStyle/>
                    <a:p>
                      <a:pPr algn="l" fontAlgn="b"/>
                      <a:r>
                        <a:rPr lang="en-US" sz="1600" b="0" i="0" u="none" strike="noStrike">
                          <a:solidFill>
                            <a:srgbClr val="000000"/>
                          </a:solidFill>
                          <a:effectLst/>
                          <a:latin typeface="Calibri" panose="020F0502020204030204" pitchFamily="34" charset="0"/>
                        </a:rPr>
                        <a:t>Field Strength</a:t>
                      </a:r>
                    </a:p>
                  </a:txBody>
                  <a:tcPr marL="5223" marR="5223" marT="522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600" b="0" i="0" u="none" strike="noStrike">
                          <a:solidFill>
                            <a:srgbClr val="000000"/>
                          </a:solidFill>
                          <a:effectLst/>
                          <a:latin typeface="Calibri" panose="020F0502020204030204" pitchFamily="34" charset="0"/>
                        </a:rPr>
                        <a:t>50000</a:t>
                      </a:r>
                    </a:p>
                  </a:txBody>
                  <a:tcPr marL="5223" marR="5223" marT="52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r" fontAlgn="b"/>
                      <a:r>
                        <a:rPr lang="en-US" sz="1600" b="0" i="0" u="none" strike="noStrike">
                          <a:solidFill>
                            <a:srgbClr val="000000"/>
                          </a:solidFill>
                          <a:effectLst/>
                          <a:latin typeface="Calibri" panose="020F0502020204030204" pitchFamily="34" charset="0"/>
                        </a:rPr>
                        <a:t>51000</a:t>
                      </a:r>
                    </a:p>
                  </a:txBody>
                  <a:tcPr marL="5223" marR="5223" marT="522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l" fontAlgn="b"/>
                      <a:endParaRPr lang="en-US" sz="1600" b="0" i="0" u="none" strike="noStrike">
                        <a:solidFill>
                          <a:srgbClr val="000000"/>
                        </a:solidFill>
                        <a:effectLst/>
                        <a:latin typeface="Calibri" panose="020F0502020204030204" pitchFamily="34" charset="0"/>
                      </a:endParaRPr>
                    </a:p>
                  </a:txBody>
                  <a:tcPr marL="5223" marR="5223" marT="5223"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5223" marR="5223" marT="5223"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5223" marR="5223" marT="5223" marB="0" anchor="b">
                    <a:lnL>
                      <a:noFill/>
                    </a:lnL>
                    <a:lnR>
                      <a:noFill/>
                    </a:lnR>
                    <a:lnT>
                      <a:noFill/>
                    </a:lnT>
                    <a:lnB>
                      <a:noFill/>
                    </a:lnB>
                  </a:tcPr>
                </a:tc>
                <a:extLst>
                  <a:ext uri="{0D108BD9-81ED-4DB2-BD59-A6C34878D82A}">
                    <a16:rowId xmlns:a16="http://schemas.microsoft.com/office/drawing/2014/main" val="1423668447"/>
                  </a:ext>
                </a:extLst>
              </a:tr>
              <a:tr h="271636">
                <a:tc>
                  <a:txBody>
                    <a:bodyPr/>
                    <a:lstStyle/>
                    <a:p>
                      <a:pPr algn="l" fontAlgn="b"/>
                      <a:r>
                        <a:rPr lang="en-US" sz="1600" b="0" i="0" u="none" strike="noStrike">
                          <a:solidFill>
                            <a:srgbClr val="000000"/>
                          </a:solidFill>
                          <a:effectLst/>
                          <a:latin typeface="Calibri" panose="020F0502020204030204" pitchFamily="34" charset="0"/>
                        </a:rPr>
                        <a:t>Inclination*</a:t>
                      </a:r>
                    </a:p>
                  </a:txBody>
                  <a:tcPr marL="5223" marR="5223" marT="522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600" b="0" i="0" u="none" strike="noStrike">
                          <a:solidFill>
                            <a:srgbClr val="000000"/>
                          </a:solidFill>
                          <a:effectLst/>
                          <a:latin typeface="Calibri" panose="020F0502020204030204" pitchFamily="34" charset="0"/>
                        </a:rPr>
                        <a:t>60</a:t>
                      </a:r>
                    </a:p>
                  </a:txBody>
                  <a:tcPr marL="5223" marR="5223" marT="52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r" fontAlgn="b"/>
                      <a:r>
                        <a:rPr lang="en-US" sz="1600" b="0" i="0" u="none" strike="noStrike">
                          <a:solidFill>
                            <a:srgbClr val="000000"/>
                          </a:solidFill>
                          <a:effectLst/>
                          <a:latin typeface="Calibri" panose="020F0502020204030204" pitchFamily="34" charset="0"/>
                        </a:rPr>
                        <a:t>80</a:t>
                      </a:r>
                    </a:p>
                  </a:txBody>
                  <a:tcPr marL="5223" marR="5223" marT="522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l" fontAlgn="b"/>
                      <a:endParaRPr lang="en-US" sz="1600" b="0" i="0" u="none" strike="noStrike">
                        <a:solidFill>
                          <a:srgbClr val="000000"/>
                        </a:solidFill>
                        <a:effectLst/>
                        <a:latin typeface="Calibri" panose="020F0502020204030204" pitchFamily="34" charset="0"/>
                      </a:endParaRPr>
                    </a:p>
                  </a:txBody>
                  <a:tcPr marL="5223" marR="5223" marT="5223"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5223" marR="5223" marT="5223"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5223" marR="5223" marT="5223" marB="0" anchor="b">
                    <a:lnL>
                      <a:noFill/>
                    </a:lnL>
                    <a:lnR>
                      <a:noFill/>
                    </a:lnR>
                    <a:lnT>
                      <a:noFill/>
                    </a:lnT>
                    <a:lnB>
                      <a:noFill/>
                    </a:lnB>
                  </a:tcPr>
                </a:tc>
                <a:extLst>
                  <a:ext uri="{0D108BD9-81ED-4DB2-BD59-A6C34878D82A}">
                    <a16:rowId xmlns:a16="http://schemas.microsoft.com/office/drawing/2014/main" val="3521128980"/>
                  </a:ext>
                </a:extLst>
              </a:tr>
              <a:tr h="271636">
                <a:tc>
                  <a:txBody>
                    <a:bodyPr/>
                    <a:lstStyle/>
                    <a:p>
                      <a:pPr algn="l" fontAlgn="b"/>
                      <a:r>
                        <a:rPr lang="en-US" sz="1600" b="0" i="0" u="none" strike="noStrike">
                          <a:solidFill>
                            <a:srgbClr val="000000"/>
                          </a:solidFill>
                          <a:effectLst/>
                          <a:latin typeface="Calibri" panose="020F0502020204030204" pitchFamily="34" charset="0"/>
                        </a:rPr>
                        <a:t>Declination*</a:t>
                      </a:r>
                    </a:p>
                  </a:txBody>
                  <a:tcPr marL="5223" marR="5223" marT="5223"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a:solidFill>
                            <a:srgbClr val="000000"/>
                          </a:solidFill>
                          <a:effectLst/>
                          <a:latin typeface="Calibri" panose="020F0502020204030204" pitchFamily="34" charset="0"/>
                        </a:rPr>
                        <a:t>na</a:t>
                      </a:r>
                    </a:p>
                  </a:txBody>
                  <a:tcPr marL="5223" marR="5223" marT="522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1600" b="0" i="0" u="none" strike="noStrike">
                          <a:solidFill>
                            <a:srgbClr val="000000"/>
                          </a:solidFill>
                          <a:effectLst/>
                          <a:latin typeface="Calibri" panose="020F0502020204030204" pitchFamily="34" charset="0"/>
                        </a:rPr>
                        <a:t>na</a:t>
                      </a:r>
                    </a:p>
                  </a:txBody>
                  <a:tcPr marL="5223" marR="5223" marT="5223"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5223" marR="5223" marT="5223"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5223" marR="5223" marT="5223"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5223" marR="5223" marT="5223" marB="0" anchor="b">
                    <a:lnL>
                      <a:noFill/>
                    </a:lnL>
                    <a:lnR>
                      <a:noFill/>
                    </a:lnR>
                    <a:lnT>
                      <a:noFill/>
                    </a:lnT>
                    <a:lnB>
                      <a:noFill/>
                    </a:lnB>
                  </a:tcPr>
                </a:tc>
                <a:extLst>
                  <a:ext uri="{0D108BD9-81ED-4DB2-BD59-A6C34878D82A}">
                    <a16:rowId xmlns:a16="http://schemas.microsoft.com/office/drawing/2014/main" val="2207235604"/>
                  </a:ext>
                </a:extLst>
              </a:tr>
              <a:tr h="276859">
                <a:tc>
                  <a:txBody>
                    <a:bodyPr/>
                    <a:lstStyle/>
                    <a:p>
                      <a:pPr algn="l" fontAlgn="b"/>
                      <a:r>
                        <a:rPr lang="en-US" sz="1600" b="0" i="0" u="none" strike="noStrike">
                          <a:solidFill>
                            <a:srgbClr val="000000"/>
                          </a:solidFill>
                          <a:effectLst/>
                          <a:latin typeface="Calibri" panose="020F0502020204030204" pitchFamily="34" charset="0"/>
                        </a:rPr>
                        <a:t>Mag Intensity</a:t>
                      </a:r>
                    </a:p>
                  </a:txBody>
                  <a:tcPr marL="5223" marR="5223" marT="5223"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Calibri" panose="020F0502020204030204" pitchFamily="34" charset="0"/>
                        </a:rPr>
                        <a:t>3141.59</a:t>
                      </a:r>
                    </a:p>
                  </a:txBody>
                  <a:tcPr marL="5223" marR="5223" marT="5223"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Calibri" panose="020F0502020204030204" pitchFamily="34" charset="0"/>
                        </a:rPr>
                        <a:t>3204.4218</a:t>
                      </a:r>
                    </a:p>
                  </a:txBody>
                  <a:tcPr marL="5223" marR="5223" marT="5223"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5223" marR="5223" marT="5223"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5223" marR="5223" marT="5223"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5223" marR="5223" marT="5223"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135136"/>
                  </a:ext>
                </a:extLst>
              </a:tr>
              <a:tr h="271636">
                <a:tc>
                  <a:txBody>
                    <a:bodyPr/>
                    <a:lstStyle/>
                    <a:p>
                      <a:pPr algn="l" fontAlgn="b"/>
                      <a:r>
                        <a:rPr lang="en-US" sz="1600" b="0" i="0" u="none" strike="noStrike">
                          <a:solidFill>
                            <a:srgbClr val="000000"/>
                          </a:solidFill>
                          <a:effectLst/>
                          <a:latin typeface="Calibri" panose="020F0502020204030204" pitchFamily="34" charset="0"/>
                        </a:rPr>
                        <a:t> </a:t>
                      </a:r>
                    </a:p>
                  </a:txBody>
                  <a:tcPr marL="5223" marR="5223" marT="5223"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600" b="0" i="0" u="none" strike="noStrike">
                          <a:solidFill>
                            <a:srgbClr val="000000"/>
                          </a:solidFill>
                          <a:effectLst/>
                          <a:latin typeface="Calibri" panose="020F0502020204030204" pitchFamily="34" charset="0"/>
                        </a:rPr>
                        <a:t> </a:t>
                      </a:r>
                    </a:p>
                  </a:txBody>
                  <a:tcPr marL="5223" marR="5223" marT="5223"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5223" marR="5223" marT="5223"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en-US" sz="1600" b="0" i="0" u="none" strike="noStrike">
                          <a:solidFill>
                            <a:srgbClr val="000000"/>
                          </a:solidFill>
                          <a:effectLst/>
                          <a:latin typeface="Calibri" panose="020F0502020204030204" pitchFamily="34" charset="0"/>
                        </a:rPr>
                        <a:t> </a:t>
                      </a:r>
                    </a:p>
                  </a:txBody>
                  <a:tcPr marL="5223" marR="5223" marT="5223"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gridSpan="2">
                  <a:txBody>
                    <a:bodyPr/>
                    <a:lstStyle/>
                    <a:p>
                      <a:pPr algn="l" fontAlgn="b"/>
                      <a:r>
                        <a:rPr lang="en-US" sz="1600" b="0" i="0" u="none" strike="noStrike">
                          <a:solidFill>
                            <a:srgbClr val="000000"/>
                          </a:solidFill>
                          <a:effectLst/>
                          <a:latin typeface="Calibri" panose="020F0502020204030204" pitchFamily="34" charset="0"/>
                        </a:rPr>
                        <a:t>Source body parameters</a:t>
                      </a:r>
                    </a:p>
                  </a:txBody>
                  <a:tcPr marL="5223" marR="5223" marT="5223"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212585743"/>
                  </a:ext>
                </a:extLst>
              </a:tr>
              <a:tr h="271636">
                <a:tc>
                  <a:txBody>
                    <a:bodyPr/>
                    <a:lstStyle/>
                    <a:p>
                      <a:pPr algn="l" fontAlgn="b"/>
                      <a:endParaRPr lang="en-US" sz="1600" b="0" i="0" u="none" strike="noStrike">
                        <a:solidFill>
                          <a:srgbClr val="000000"/>
                        </a:solidFill>
                        <a:effectLst/>
                        <a:latin typeface="Calibri" panose="020F0502020204030204" pitchFamily="34" charset="0"/>
                      </a:endParaRPr>
                    </a:p>
                  </a:txBody>
                  <a:tcPr marL="5223" marR="5223" marT="5223"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5223" marR="5223" marT="5223"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5223" marR="5223" marT="5223"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1600" b="0" i="0" u="none" strike="noStrike">
                          <a:solidFill>
                            <a:srgbClr val="000000"/>
                          </a:solidFill>
                          <a:effectLst/>
                          <a:latin typeface="Calibri" panose="020F0502020204030204" pitchFamily="34" charset="0"/>
                        </a:rPr>
                        <a:t> </a:t>
                      </a:r>
                    </a:p>
                  </a:txBody>
                  <a:tcPr marL="5223" marR="5223" marT="5223"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a:solidFill>
                            <a:srgbClr val="000000"/>
                          </a:solidFill>
                          <a:effectLst/>
                          <a:latin typeface="Calibri" panose="020F0502020204030204" pitchFamily="34" charset="0"/>
                        </a:rPr>
                        <a:t>Induced</a:t>
                      </a:r>
                    </a:p>
                  </a:txBody>
                  <a:tcPr marL="5223" marR="5223" marT="5223" marB="0" anchor="b">
                    <a:lnL>
                      <a:noFill/>
                    </a:lnL>
                    <a:lnR>
                      <a:noFill/>
                    </a:lnR>
                    <a:lnT>
                      <a:noFill/>
                    </a:lnT>
                    <a:lnB>
                      <a:noFill/>
                    </a:lnB>
                  </a:tcPr>
                </a:tc>
                <a:tc>
                  <a:txBody>
                    <a:bodyPr/>
                    <a:lstStyle/>
                    <a:p>
                      <a:pPr algn="l" fontAlgn="b"/>
                      <a:r>
                        <a:rPr lang="en-US" sz="1600" b="0" i="0" u="none" strike="noStrike">
                          <a:solidFill>
                            <a:srgbClr val="000000"/>
                          </a:solidFill>
                          <a:effectLst/>
                          <a:latin typeface="Calibri" panose="020F0502020204030204" pitchFamily="34" charset="0"/>
                        </a:rPr>
                        <a:t>Remanent</a:t>
                      </a:r>
                    </a:p>
                  </a:txBody>
                  <a:tcPr marL="5223" marR="5223" marT="5223" marB="0" anchor="b">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3682747"/>
                  </a:ext>
                </a:extLst>
              </a:tr>
              <a:tr h="271636">
                <a:tc>
                  <a:txBody>
                    <a:bodyPr/>
                    <a:lstStyle/>
                    <a:p>
                      <a:pPr algn="l" fontAlgn="b"/>
                      <a:endParaRPr lang="en-US" sz="1600" b="0" i="0" u="none" strike="noStrike">
                        <a:solidFill>
                          <a:srgbClr val="000000"/>
                        </a:solidFill>
                        <a:effectLst/>
                        <a:latin typeface="Calibri" panose="020F0502020204030204" pitchFamily="34" charset="0"/>
                      </a:endParaRPr>
                    </a:p>
                  </a:txBody>
                  <a:tcPr marL="5223" marR="5223" marT="5223"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5223" marR="5223" marT="5223"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5223" marR="5223" marT="5223"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1600" b="0" i="0" u="none" strike="noStrike">
                          <a:solidFill>
                            <a:srgbClr val="000000"/>
                          </a:solidFill>
                          <a:effectLst/>
                          <a:latin typeface="Calibri" panose="020F0502020204030204" pitchFamily="34" charset="0"/>
                        </a:rPr>
                        <a:t>Inclination</a:t>
                      </a:r>
                    </a:p>
                  </a:txBody>
                  <a:tcPr marL="5223" marR="5223" marT="5223"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a:solidFill>
                            <a:srgbClr val="000000"/>
                          </a:solidFill>
                          <a:effectLst/>
                          <a:latin typeface="Calibri" panose="020F0502020204030204" pitchFamily="34" charset="0"/>
                        </a:rPr>
                        <a:t>get from epoch</a:t>
                      </a:r>
                    </a:p>
                  </a:txBody>
                  <a:tcPr marL="5223" marR="5223" marT="5223"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Calibri" panose="020F0502020204030204" pitchFamily="34" charset="0"/>
                        </a:rPr>
                        <a:t>60</a:t>
                      </a:r>
                    </a:p>
                  </a:txBody>
                  <a:tcPr marL="5223" marR="5223" marT="522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3865683123"/>
                  </a:ext>
                </a:extLst>
              </a:tr>
              <a:tr h="271636">
                <a:tc>
                  <a:txBody>
                    <a:bodyPr/>
                    <a:lstStyle/>
                    <a:p>
                      <a:pPr algn="l" fontAlgn="b"/>
                      <a:endParaRPr lang="en-US" sz="1600" b="0" i="0" u="none" strike="noStrike">
                        <a:solidFill>
                          <a:srgbClr val="000000"/>
                        </a:solidFill>
                        <a:effectLst/>
                        <a:latin typeface="Calibri" panose="020F0502020204030204" pitchFamily="34" charset="0"/>
                      </a:endParaRPr>
                    </a:p>
                  </a:txBody>
                  <a:tcPr marL="5223" marR="5223" marT="5223"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5223" marR="5223" marT="5223"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5223" marR="5223" marT="5223"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1600" b="0" i="0" u="none" strike="noStrike">
                          <a:solidFill>
                            <a:srgbClr val="000000"/>
                          </a:solidFill>
                          <a:effectLst/>
                          <a:latin typeface="Calibri" panose="020F0502020204030204" pitchFamily="34" charset="0"/>
                        </a:rPr>
                        <a:t>Radius</a:t>
                      </a:r>
                    </a:p>
                  </a:txBody>
                  <a:tcPr marL="5223" marR="5223" marT="522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600" b="0" i="0" u="none" strike="noStrike">
                          <a:solidFill>
                            <a:srgbClr val="000000"/>
                          </a:solidFill>
                          <a:effectLst/>
                          <a:latin typeface="Calibri" panose="020F0502020204030204" pitchFamily="34" charset="0"/>
                        </a:rPr>
                        <a:t>2000</a:t>
                      </a:r>
                    </a:p>
                  </a:txBody>
                  <a:tcPr marL="5223" marR="5223" marT="52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r" fontAlgn="b"/>
                      <a:r>
                        <a:rPr lang="en-US" sz="1600" b="0" i="0" u="none" strike="noStrike">
                          <a:solidFill>
                            <a:srgbClr val="000000"/>
                          </a:solidFill>
                          <a:effectLst/>
                          <a:latin typeface="Calibri" panose="020F0502020204030204" pitchFamily="34" charset="0"/>
                        </a:rPr>
                        <a:t>2000</a:t>
                      </a:r>
                    </a:p>
                  </a:txBody>
                  <a:tcPr marL="5223" marR="5223" marT="522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0859062"/>
                  </a:ext>
                </a:extLst>
              </a:tr>
              <a:tr h="271636">
                <a:tc>
                  <a:txBody>
                    <a:bodyPr/>
                    <a:lstStyle/>
                    <a:p>
                      <a:pPr algn="l" fontAlgn="b"/>
                      <a:endParaRPr lang="en-US" sz="1600" b="0" i="0" u="none" strike="noStrike">
                        <a:solidFill>
                          <a:srgbClr val="000000"/>
                        </a:solidFill>
                        <a:effectLst/>
                        <a:latin typeface="Calibri" panose="020F0502020204030204" pitchFamily="34" charset="0"/>
                      </a:endParaRPr>
                    </a:p>
                  </a:txBody>
                  <a:tcPr marL="5223" marR="5223" marT="5223"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5223" marR="5223" marT="5223"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5223" marR="5223" marT="5223"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1600" b="0" i="0" u="none" strike="noStrike">
                          <a:solidFill>
                            <a:srgbClr val="000000"/>
                          </a:solidFill>
                          <a:effectLst/>
                          <a:latin typeface="Calibri" panose="020F0502020204030204" pitchFamily="34" charset="0"/>
                        </a:rPr>
                        <a:t>Mag Intensity</a:t>
                      </a:r>
                    </a:p>
                  </a:txBody>
                  <a:tcPr marL="5223" marR="5223" marT="5223"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a:solidFill>
                            <a:srgbClr val="000000"/>
                          </a:solidFill>
                          <a:effectLst/>
                          <a:latin typeface="Calibri" panose="020F0502020204030204" pitchFamily="34" charset="0"/>
                        </a:rPr>
                        <a:t>get from epoch</a:t>
                      </a:r>
                    </a:p>
                  </a:txBody>
                  <a:tcPr marL="5223" marR="5223" marT="5223"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Calibri" panose="020F0502020204030204" pitchFamily="34" charset="0"/>
                        </a:rPr>
                        <a:t>3000</a:t>
                      </a:r>
                    </a:p>
                  </a:txBody>
                  <a:tcPr marL="5223" marR="5223" marT="522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4231261900"/>
                  </a:ext>
                </a:extLst>
              </a:tr>
              <a:tr h="271636">
                <a:tc>
                  <a:txBody>
                    <a:bodyPr/>
                    <a:lstStyle/>
                    <a:p>
                      <a:pPr algn="l" fontAlgn="b"/>
                      <a:endParaRPr lang="en-US" sz="1600" b="0" i="0" u="none" strike="noStrike">
                        <a:solidFill>
                          <a:srgbClr val="000000"/>
                        </a:solidFill>
                        <a:effectLst/>
                        <a:latin typeface="Calibri" panose="020F0502020204030204" pitchFamily="34" charset="0"/>
                      </a:endParaRPr>
                    </a:p>
                  </a:txBody>
                  <a:tcPr marL="5223" marR="5223" marT="5223"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5223" marR="5223" marT="5223"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5223" marR="5223" marT="5223"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1600" b="0" i="0" u="none" strike="noStrike">
                          <a:solidFill>
                            <a:srgbClr val="000000"/>
                          </a:solidFill>
                          <a:effectLst/>
                          <a:latin typeface="Calibri" panose="020F0502020204030204" pitchFamily="34" charset="0"/>
                        </a:rPr>
                        <a:t>K (SI x 10-3)</a:t>
                      </a:r>
                    </a:p>
                  </a:txBody>
                  <a:tcPr marL="5223" marR="5223" marT="522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600" b="0" i="0" u="none" strike="noStrike">
                          <a:solidFill>
                            <a:srgbClr val="000000"/>
                          </a:solidFill>
                          <a:effectLst/>
                          <a:latin typeface="Calibri" panose="020F0502020204030204" pitchFamily="34" charset="0"/>
                        </a:rPr>
                        <a:t>10.00</a:t>
                      </a:r>
                    </a:p>
                  </a:txBody>
                  <a:tcPr marL="5223" marR="5223" marT="52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l" fontAlgn="b"/>
                      <a:r>
                        <a:rPr lang="en-US" sz="1600" b="0" i="0" u="none" strike="noStrike">
                          <a:solidFill>
                            <a:srgbClr val="000000"/>
                          </a:solidFill>
                          <a:effectLst/>
                          <a:latin typeface="Calibri" panose="020F0502020204030204" pitchFamily="34" charset="0"/>
                        </a:rPr>
                        <a:t>na</a:t>
                      </a:r>
                    </a:p>
                  </a:txBody>
                  <a:tcPr marL="5223" marR="5223" marT="522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717459433"/>
                  </a:ext>
                </a:extLst>
              </a:tr>
              <a:tr h="271636">
                <a:tc>
                  <a:txBody>
                    <a:bodyPr/>
                    <a:lstStyle/>
                    <a:p>
                      <a:pPr algn="l" fontAlgn="b"/>
                      <a:endParaRPr lang="en-US" sz="1600" b="0" i="0" u="none" strike="noStrike">
                        <a:solidFill>
                          <a:srgbClr val="000000"/>
                        </a:solidFill>
                        <a:effectLst/>
                        <a:latin typeface="Calibri" panose="020F0502020204030204" pitchFamily="34" charset="0"/>
                      </a:endParaRPr>
                    </a:p>
                  </a:txBody>
                  <a:tcPr marL="5223" marR="5223" marT="5223"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5223" marR="5223" marT="5223"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5223" marR="5223" marT="5223"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1600" b="0" i="0" u="none" strike="noStrike">
                          <a:solidFill>
                            <a:srgbClr val="000000"/>
                          </a:solidFill>
                          <a:effectLst/>
                          <a:latin typeface="Calibri" panose="020F0502020204030204" pitchFamily="34" charset="0"/>
                        </a:rPr>
                        <a:t>Z height</a:t>
                      </a:r>
                    </a:p>
                  </a:txBody>
                  <a:tcPr marL="5223" marR="5223" marT="522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600" b="0" i="0" u="none" strike="noStrike">
                          <a:solidFill>
                            <a:srgbClr val="000000"/>
                          </a:solidFill>
                          <a:effectLst/>
                          <a:latin typeface="Calibri" panose="020F0502020204030204" pitchFamily="34" charset="0"/>
                        </a:rPr>
                        <a:t>-5000</a:t>
                      </a:r>
                    </a:p>
                  </a:txBody>
                  <a:tcPr marL="5223" marR="5223" marT="52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r" fontAlgn="b"/>
                      <a:r>
                        <a:rPr lang="en-US" sz="1600" b="0" i="0" u="none" strike="noStrike">
                          <a:solidFill>
                            <a:srgbClr val="000000"/>
                          </a:solidFill>
                          <a:effectLst/>
                          <a:latin typeface="Calibri" panose="020F0502020204030204" pitchFamily="34" charset="0"/>
                        </a:rPr>
                        <a:t>-5000</a:t>
                      </a:r>
                    </a:p>
                  </a:txBody>
                  <a:tcPr marL="5223" marR="5223" marT="522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686874407"/>
                  </a:ext>
                </a:extLst>
              </a:tr>
              <a:tr h="276859">
                <a:tc>
                  <a:txBody>
                    <a:bodyPr/>
                    <a:lstStyle/>
                    <a:p>
                      <a:pPr algn="l" fontAlgn="b"/>
                      <a:endParaRPr lang="en-US" sz="1600" b="0" i="0" u="none" strike="noStrike">
                        <a:solidFill>
                          <a:srgbClr val="000000"/>
                        </a:solidFill>
                        <a:effectLst/>
                        <a:latin typeface="Calibri" panose="020F0502020204030204" pitchFamily="34" charset="0"/>
                      </a:endParaRPr>
                    </a:p>
                  </a:txBody>
                  <a:tcPr marL="5223" marR="5223" marT="5223"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5223" marR="5223" marT="5223"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5223" marR="5223" marT="5223"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1600" b="0" i="0" u="none" strike="noStrike">
                          <a:solidFill>
                            <a:srgbClr val="000000"/>
                          </a:solidFill>
                          <a:effectLst/>
                          <a:latin typeface="Calibri" panose="020F0502020204030204" pitchFamily="34" charset="0"/>
                        </a:rPr>
                        <a:t>x position</a:t>
                      </a:r>
                    </a:p>
                  </a:txBody>
                  <a:tcPr marL="5223" marR="5223" marT="522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Calibri" panose="020F0502020204030204" pitchFamily="34" charset="0"/>
                        </a:rPr>
                        <a:t>5000</a:t>
                      </a:r>
                    </a:p>
                  </a:txBody>
                  <a:tcPr marL="5223" marR="5223" marT="52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r" fontAlgn="b"/>
                      <a:r>
                        <a:rPr lang="en-US" sz="1600" b="0" i="0" u="none" strike="noStrike" dirty="0">
                          <a:solidFill>
                            <a:srgbClr val="000000"/>
                          </a:solidFill>
                          <a:effectLst/>
                          <a:latin typeface="Calibri" panose="020F0502020204030204" pitchFamily="34" charset="0"/>
                        </a:rPr>
                        <a:t>5000</a:t>
                      </a:r>
                    </a:p>
                  </a:txBody>
                  <a:tcPr marL="5223" marR="5223" marT="522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3177997"/>
                  </a:ext>
                </a:extLst>
              </a:tr>
            </a:tbl>
          </a:graphicData>
        </a:graphic>
      </p:graphicFrame>
      <p:graphicFrame>
        <p:nvGraphicFramePr>
          <p:cNvPr id="5" name="Chart 4"/>
          <p:cNvGraphicFramePr>
            <a:graphicFrameLocks/>
          </p:cNvGraphicFramePr>
          <p:nvPr>
            <p:extLst>
              <p:ext uri="{D42A27DB-BD31-4B8C-83A1-F6EECF244321}">
                <p14:modId xmlns:p14="http://schemas.microsoft.com/office/powerpoint/2010/main" val="1487314998"/>
              </p:ext>
            </p:extLst>
          </p:nvPr>
        </p:nvGraphicFramePr>
        <p:xfrm>
          <a:off x="163202" y="2749714"/>
          <a:ext cx="4226016" cy="309849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6" name="Chart 5"/>
          <p:cNvGraphicFramePr>
            <a:graphicFrameLocks/>
          </p:cNvGraphicFramePr>
          <p:nvPr>
            <p:extLst>
              <p:ext uri="{D42A27DB-BD31-4B8C-83A1-F6EECF244321}">
                <p14:modId xmlns:p14="http://schemas.microsoft.com/office/powerpoint/2010/main" val="3936084907"/>
              </p:ext>
            </p:extLst>
          </p:nvPr>
        </p:nvGraphicFramePr>
        <p:xfrm>
          <a:off x="4770027" y="180114"/>
          <a:ext cx="4296635" cy="2335773"/>
        </p:xfrm>
        <a:graphic>
          <a:graphicData uri="http://schemas.openxmlformats.org/drawingml/2006/chart">
            <c:chart xmlns:c="http://schemas.openxmlformats.org/drawingml/2006/chart" xmlns:r="http://schemas.openxmlformats.org/officeDocument/2006/relationships" r:id="rId9"/>
          </a:graphicData>
        </a:graphic>
      </p:graphicFrame>
      <p:pic>
        <p:nvPicPr>
          <p:cNvPr id="8" name="Slide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666806" y="6412584"/>
            <a:ext cx="424807" cy="424807"/>
          </a:xfrm>
          <a:prstGeom prst="rect">
            <a:avLst/>
          </a:prstGeom>
        </p:spPr>
      </p:pic>
    </p:spTree>
    <p:extLst>
      <p:ext uri="{BB962C8B-B14F-4D97-AF65-F5344CB8AC3E}">
        <p14:creationId xmlns:p14="http://schemas.microsoft.com/office/powerpoint/2010/main" val="18821452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815"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05543" y="6233508"/>
            <a:ext cx="1227411" cy="429442"/>
          </a:xfrm>
          <a:prstGeom prst="rect">
            <a:avLst/>
          </a:prstGeom>
        </p:spPr>
      </p:pic>
      <p:pic>
        <p:nvPicPr>
          <p:cNvPr id="2" name="Picture 1"/>
          <p:cNvPicPr>
            <a:picLocks noChangeAspect="1"/>
          </p:cNvPicPr>
          <p:nvPr/>
        </p:nvPicPr>
        <p:blipFill>
          <a:blip r:embed="rId6">
            <a:lum bright="70000" contrast="-70000"/>
            <a:extLst>
              <a:ext uri="{BEBA8EAE-BF5A-486C-A8C5-ECC9F3942E4B}">
                <a14:imgProps xmlns:a14="http://schemas.microsoft.com/office/drawing/2010/main">
                  <a14:imgLayer r:embed="rId7">
                    <a14:imgEffect>
                      <a14:artisticLightScreen/>
                    </a14:imgEffect>
                  </a14:imgLayer>
                </a14:imgProps>
              </a:ext>
              <a:ext uri="{28A0092B-C50C-407E-A947-70E740481C1C}">
                <a14:useLocalDpi xmlns:a14="http://schemas.microsoft.com/office/drawing/2010/main" val="0"/>
              </a:ext>
            </a:extLst>
          </a:blip>
          <a:stretch>
            <a:fillRect/>
          </a:stretch>
        </p:blipFill>
        <p:spPr>
          <a:xfrm>
            <a:off x="2315" y="0"/>
            <a:ext cx="9144001" cy="6004873"/>
          </a:xfrm>
          <a:prstGeom prst="rect">
            <a:avLst/>
          </a:prstGeom>
        </p:spPr>
      </p:pic>
      <p:sp>
        <p:nvSpPr>
          <p:cNvPr id="7" name="Rectangle 6"/>
          <p:cNvSpPr/>
          <p:nvPr/>
        </p:nvSpPr>
        <p:spPr>
          <a:xfrm>
            <a:off x="1316664" y="260107"/>
            <a:ext cx="7513571" cy="5591788"/>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9" name="Chart 8"/>
          <p:cNvGraphicFramePr>
            <a:graphicFrameLocks/>
          </p:cNvGraphicFramePr>
          <p:nvPr>
            <p:extLst>
              <p:ext uri="{D42A27DB-BD31-4B8C-83A1-F6EECF244321}">
                <p14:modId xmlns:p14="http://schemas.microsoft.com/office/powerpoint/2010/main" val="846809131"/>
              </p:ext>
            </p:extLst>
          </p:nvPr>
        </p:nvGraphicFramePr>
        <p:xfrm>
          <a:off x="1124645" y="313672"/>
          <a:ext cx="7553191" cy="5484658"/>
        </p:xfrm>
        <a:graphic>
          <a:graphicData uri="http://schemas.openxmlformats.org/drawingml/2006/chart">
            <c:chart xmlns:c="http://schemas.openxmlformats.org/drawingml/2006/chart" xmlns:r="http://schemas.openxmlformats.org/officeDocument/2006/relationships" r:id="rId8"/>
          </a:graphicData>
        </a:graphic>
      </p:graphicFrame>
      <p:pic>
        <p:nvPicPr>
          <p:cNvPr id="3" name="Slide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677837" y="6429377"/>
            <a:ext cx="396874" cy="396874"/>
          </a:xfrm>
          <a:prstGeom prst="rect">
            <a:avLst/>
          </a:prstGeom>
        </p:spPr>
      </p:pic>
    </p:spTree>
    <p:extLst>
      <p:ext uri="{BB962C8B-B14F-4D97-AF65-F5344CB8AC3E}">
        <p14:creationId xmlns:p14="http://schemas.microsoft.com/office/powerpoint/2010/main" val="17489422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45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05543" y="6233508"/>
            <a:ext cx="1227411" cy="429442"/>
          </a:xfrm>
          <a:prstGeom prst="rect">
            <a:avLst/>
          </a:prstGeom>
        </p:spPr>
      </p:pic>
      <p:pic>
        <p:nvPicPr>
          <p:cNvPr id="2" name="Picture 1"/>
          <p:cNvPicPr>
            <a:picLocks noChangeAspect="1"/>
          </p:cNvPicPr>
          <p:nvPr/>
        </p:nvPicPr>
        <p:blipFill>
          <a:blip r:embed="rId6">
            <a:lum bright="70000" contrast="-70000"/>
            <a:extLst>
              <a:ext uri="{BEBA8EAE-BF5A-486C-A8C5-ECC9F3942E4B}">
                <a14:imgProps xmlns:a14="http://schemas.microsoft.com/office/drawing/2010/main">
                  <a14:imgLayer r:embed="rId7">
                    <a14:imgEffect>
                      <a14:artisticLightScreen/>
                    </a14:imgEffect>
                  </a14:imgLayer>
                </a14:imgProps>
              </a:ext>
              <a:ext uri="{28A0092B-C50C-407E-A947-70E740481C1C}">
                <a14:useLocalDpi xmlns:a14="http://schemas.microsoft.com/office/drawing/2010/main" val="0"/>
              </a:ext>
            </a:extLst>
          </a:blip>
          <a:stretch>
            <a:fillRect/>
          </a:stretch>
        </p:blipFill>
        <p:spPr>
          <a:xfrm>
            <a:off x="-1" y="0"/>
            <a:ext cx="9144001" cy="6004873"/>
          </a:xfrm>
          <a:prstGeom prst="rect">
            <a:avLst/>
          </a:prstGeom>
        </p:spPr>
      </p:pic>
      <p:sp>
        <p:nvSpPr>
          <p:cNvPr id="6" name="Rectangle 5"/>
          <p:cNvSpPr/>
          <p:nvPr/>
        </p:nvSpPr>
        <p:spPr>
          <a:xfrm>
            <a:off x="151805" y="128813"/>
            <a:ext cx="8840387" cy="5591788"/>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5" name="Chart 4"/>
          <p:cNvGraphicFramePr>
            <a:graphicFrameLocks/>
          </p:cNvGraphicFramePr>
          <p:nvPr>
            <p:extLst>
              <p:ext uri="{D42A27DB-BD31-4B8C-83A1-F6EECF244321}">
                <p14:modId xmlns:p14="http://schemas.microsoft.com/office/powerpoint/2010/main" val="2510084480"/>
              </p:ext>
            </p:extLst>
          </p:nvPr>
        </p:nvGraphicFramePr>
        <p:xfrm>
          <a:off x="305399" y="339808"/>
          <a:ext cx="8596554" cy="5213827"/>
        </p:xfrm>
        <a:graphic>
          <a:graphicData uri="http://schemas.openxmlformats.org/drawingml/2006/chart">
            <c:chart xmlns:c="http://schemas.openxmlformats.org/drawingml/2006/chart" xmlns:r="http://schemas.openxmlformats.org/officeDocument/2006/relationships" r:id="rId8"/>
          </a:graphicData>
        </a:graphic>
      </p:graphicFrame>
      <p:pic>
        <p:nvPicPr>
          <p:cNvPr id="3" name="Slide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605491" y="6368527"/>
            <a:ext cx="489473" cy="489473"/>
          </a:xfrm>
          <a:prstGeom prst="rect">
            <a:avLst/>
          </a:prstGeom>
        </p:spPr>
      </p:pic>
    </p:spTree>
    <p:extLst>
      <p:ext uri="{BB962C8B-B14F-4D97-AF65-F5344CB8AC3E}">
        <p14:creationId xmlns:p14="http://schemas.microsoft.com/office/powerpoint/2010/main" val="5634756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95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7ED41-B387-43B4-B979-F7F59156BEAE}"/>
              </a:ext>
            </a:extLst>
          </p:cNvPr>
          <p:cNvSpPr>
            <a:spLocks noGrp="1"/>
          </p:cNvSpPr>
          <p:nvPr>
            <p:ph type="title"/>
          </p:nvPr>
        </p:nvSpPr>
        <p:spPr/>
        <p:txBody>
          <a:bodyPr/>
          <a:lstStyle/>
          <a:p>
            <a:r>
              <a:rPr lang="en-US" dirty="0"/>
              <a:t>Problem Setup</a:t>
            </a:r>
          </a:p>
        </p:txBody>
      </p:sp>
      <p:sp>
        <p:nvSpPr>
          <p:cNvPr id="3" name="Slide Number Placeholder 2">
            <a:extLst>
              <a:ext uri="{FF2B5EF4-FFF2-40B4-BE49-F238E27FC236}">
                <a16:creationId xmlns:a16="http://schemas.microsoft.com/office/drawing/2014/main" id="{015D153B-E968-4385-B774-9B9908F6579B}"/>
              </a:ext>
            </a:extLst>
          </p:cNvPr>
          <p:cNvSpPr>
            <a:spLocks noGrp="1"/>
          </p:cNvSpPr>
          <p:nvPr>
            <p:ph type="sldNum" sz="quarter" idx="12"/>
          </p:nvPr>
        </p:nvSpPr>
        <p:spPr/>
        <p:txBody>
          <a:bodyPr/>
          <a:lstStyle/>
          <a:p>
            <a:fld id="{1AB1E1BE-CB61-4FAB-98C3-E038A73B58EA}" type="slidenum">
              <a:rPr lang="en-US" smtClean="0"/>
              <a:pPr/>
              <a:t>7</a:t>
            </a:fld>
            <a:endParaRPr lang="en-US" dirty="0"/>
          </a:p>
        </p:txBody>
      </p:sp>
      <p:pic>
        <p:nvPicPr>
          <p:cNvPr id="7" name="Content Placeholder 6">
            <a:extLst>
              <a:ext uri="{FF2B5EF4-FFF2-40B4-BE49-F238E27FC236}">
                <a16:creationId xmlns:a16="http://schemas.microsoft.com/office/drawing/2014/main" id="{AA2C21BC-FB49-440A-9396-C5BF61E5F72F}"/>
              </a:ext>
            </a:extLst>
          </p:cNvPr>
          <p:cNvPicPr>
            <a:picLocks noGrp="1" noChangeAspect="1"/>
          </p:cNvPicPr>
          <p:nvPr>
            <p:ph idx="13"/>
          </p:nvPr>
        </p:nvPicPr>
        <p:blipFill>
          <a:blip r:embed="rId5">
            <a:extLst>
              <a:ext uri="{28A0092B-C50C-407E-A947-70E740481C1C}">
                <a14:useLocalDpi xmlns:a14="http://schemas.microsoft.com/office/drawing/2010/main" val="0"/>
              </a:ext>
            </a:extLst>
          </a:blip>
          <a:stretch>
            <a:fillRect/>
          </a:stretch>
        </p:blipFill>
        <p:spPr>
          <a:xfrm>
            <a:off x="4219891" y="1990627"/>
            <a:ext cx="4795838" cy="3596879"/>
          </a:xfrm>
        </p:spPr>
      </p:pic>
      <p:sp>
        <p:nvSpPr>
          <p:cNvPr id="5" name="Text Placeholder 4">
            <a:extLst>
              <a:ext uri="{FF2B5EF4-FFF2-40B4-BE49-F238E27FC236}">
                <a16:creationId xmlns:a16="http://schemas.microsoft.com/office/drawing/2014/main" id="{FCA30FAD-64D1-447E-AE1D-269878364CA4}"/>
              </a:ext>
            </a:extLst>
          </p:cNvPr>
          <p:cNvSpPr>
            <a:spLocks noGrp="1"/>
          </p:cNvSpPr>
          <p:nvPr>
            <p:ph type="body" sz="quarter" idx="14"/>
          </p:nvPr>
        </p:nvSpPr>
        <p:spPr/>
        <p:txBody>
          <a:bodyPr/>
          <a:lstStyle/>
          <a:p>
            <a:endParaRPr lang="en-US"/>
          </a:p>
        </p:txBody>
      </p:sp>
      <p:sp>
        <p:nvSpPr>
          <p:cNvPr id="8" name="TextBox 7">
            <a:extLst>
              <a:ext uri="{FF2B5EF4-FFF2-40B4-BE49-F238E27FC236}">
                <a16:creationId xmlns:a16="http://schemas.microsoft.com/office/drawing/2014/main" id="{27AE4D65-1E93-49E2-A9E7-85BEB8A3134C}"/>
              </a:ext>
            </a:extLst>
          </p:cNvPr>
          <p:cNvSpPr txBox="1"/>
          <p:nvPr/>
        </p:nvSpPr>
        <p:spPr>
          <a:xfrm>
            <a:off x="1922803" y="2463282"/>
            <a:ext cx="2464918" cy="2851668"/>
          </a:xfrm>
          <a:prstGeom prst="rect">
            <a:avLst/>
          </a:prstGeom>
        </p:spPr>
        <p:txBody>
          <a:bodyPr vert="horz" wrap="square" lIns="68580" tIns="34290" rIns="68580" bIns="34290" rtlCol="0">
            <a:normAutofit/>
          </a:bodyPr>
          <a:lstStyle/>
          <a:p>
            <a:r>
              <a:rPr lang="en-US" sz="1350" b="1" dirty="0"/>
              <a:t>Green Dots: Observations</a:t>
            </a:r>
          </a:p>
          <a:p>
            <a:endParaRPr lang="en-US" sz="1350" b="1" dirty="0"/>
          </a:p>
          <a:p>
            <a:r>
              <a:rPr lang="en-US" sz="1350" b="1" dirty="0"/>
              <a:t>Blue and Red Prisms: Pure Remnant Magnetization</a:t>
            </a:r>
          </a:p>
          <a:p>
            <a:endParaRPr lang="en-US" sz="1350" b="1" dirty="0"/>
          </a:p>
          <a:p>
            <a:r>
              <a:rPr lang="en-US" sz="1350" b="1" dirty="0"/>
              <a:t>Yellow and Purple Prisms:</a:t>
            </a:r>
          </a:p>
          <a:p>
            <a:r>
              <a:rPr lang="en-US" sz="1350" b="1" dirty="0"/>
              <a:t>Induced Magnetization </a:t>
            </a:r>
          </a:p>
          <a:p>
            <a:endParaRPr lang="en-US" sz="1350" b="1" dirty="0"/>
          </a:p>
          <a:p>
            <a:endParaRPr lang="en-US" sz="1350" b="1" dirty="0"/>
          </a:p>
          <a:p>
            <a:endParaRPr lang="en-US" sz="1350" b="1" dirty="0"/>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05543" y="6233508"/>
            <a:ext cx="1227411" cy="429442"/>
          </a:xfrm>
          <a:prstGeom prst="rect">
            <a:avLst/>
          </a:prstGeom>
        </p:spPr>
      </p:pic>
      <p:pic>
        <p:nvPicPr>
          <p:cNvPr id="4" name="Slide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76167" y="6420218"/>
            <a:ext cx="345584" cy="345584"/>
          </a:xfrm>
          <a:prstGeom prst="rect">
            <a:avLst/>
          </a:prstGeom>
        </p:spPr>
      </p:pic>
    </p:spTree>
    <p:extLst>
      <p:ext uri="{BB962C8B-B14F-4D97-AF65-F5344CB8AC3E}">
        <p14:creationId xmlns:p14="http://schemas.microsoft.com/office/powerpoint/2010/main" val="31687824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94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1BA7D-B935-4468-9A0B-CE12F6BD90F2}"/>
              </a:ext>
            </a:extLst>
          </p:cNvPr>
          <p:cNvSpPr>
            <a:spLocks noGrp="1"/>
          </p:cNvSpPr>
          <p:nvPr>
            <p:ph type="title"/>
          </p:nvPr>
        </p:nvSpPr>
        <p:spPr/>
        <p:txBody>
          <a:bodyPr>
            <a:noAutofit/>
          </a:bodyPr>
          <a:lstStyle/>
          <a:p>
            <a:r>
              <a:rPr lang="en-US" sz="2100" dirty="0"/>
              <a:t>Classical Inversion Results – Induced Component</a:t>
            </a:r>
          </a:p>
        </p:txBody>
      </p:sp>
      <p:sp>
        <p:nvSpPr>
          <p:cNvPr id="3" name="Slide Number Placeholder 2">
            <a:extLst>
              <a:ext uri="{FF2B5EF4-FFF2-40B4-BE49-F238E27FC236}">
                <a16:creationId xmlns:a16="http://schemas.microsoft.com/office/drawing/2014/main" id="{AAE44E4A-76B3-4B7E-B5C0-B91F114AA91E}"/>
              </a:ext>
            </a:extLst>
          </p:cNvPr>
          <p:cNvSpPr>
            <a:spLocks noGrp="1"/>
          </p:cNvSpPr>
          <p:nvPr>
            <p:ph type="sldNum" sz="quarter" idx="12"/>
          </p:nvPr>
        </p:nvSpPr>
        <p:spPr/>
        <p:txBody>
          <a:bodyPr/>
          <a:lstStyle/>
          <a:p>
            <a:fld id="{1AB1E1BE-CB61-4FAB-98C3-E038A73B58EA}" type="slidenum">
              <a:rPr lang="en-US" smtClean="0"/>
              <a:pPr/>
              <a:t>8</a:t>
            </a:fld>
            <a:endParaRPr lang="en-US" dirty="0"/>
          </a:p>
        </p:txBody>
      </p:sp>
      <p:pic>
        <p:nvPicPr>
          <p:cNvPr id="7" name="Content Placeholder 6" descr="A screenshot of a cell phone&#10;&#10;Description automatically generated">
            <a:extLst>
              <a:ext uri="{FF2B5EF4-FFF2-40B4-BE49-F238E27FC236}">
                <a16:creationId xmlns:a16="http://schemas.microsoft.com/office/drawing/2014/main" id="{8D1EEC41-151A-411E-AA01-7B207DB96B7A}"/>
              </a:ext>
            </a:extLst>
          </p:cNvPr>
          <p:cNvPicPr>
            <a:picLocks noGrp="1" noChangeAspect="1"/>
          </p:cNvPicPr>
          <p:nvPr>
            <p:ph idx="13"/>
          </p:nvPr>
        </p:nvPicPr>
        <p:blipFill>
          <a:blip r:embed="rId5">
            <a:extLst>
              <a:ext uri="{28A0092B-C50C-407E-A947-70E740481C1C}">
                <a14:useLocalDpi xmlns:a14="http://schemas.microsoft.com/office/drawing/2010/main" val="0"/>
              </a:ext>
            </a:extLst>
          </a:blip>
          <a:stretch>
            <a:fillRect/>
          </a:stretch>
        </p:blipFill>
        <p:spPr>
          <a:xfrm>
            <a:off x="2296530" y="1178859"/>
            <a:ext cx="6400798" cy="4800599"/>
          </a:xfrm>
        </p:spPr>
      </p:pic>
      <p:sp>
        <p:nvSpPr>
          <p:cNvPr id="5" name="Text Placeholder 4">
            <a:extLst>
              <a:ext uri="{FF2B5EF4-FFF2-40B4-BE49-F238E27FC236}">
                <a16:creationId xmlns:a16="http://schemas.microsoft.com/office/drawing/2014/main" id="{86C7DFA1-47FD-4479-89E0-2EABE195F4F9}"/>
              </a:ext>
            </a:extLst>
          </p:cNvPr>
          <p:cNvSpPr>
            <a:spLocks noGrp="1"/>
          </p:cNvSpPr>
          <p:nvPr>
            <p:ph type="body" sz="quarter" idx="14"/>
          </p:nvPr>
        </p:nvSpPr>
        <p:spPr/>
        <p:txBody>
          <a:bodyPr/>
          <a:lstStyle/>
          <a:p>
            <a:endParaRPr lang="en-US"/>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05543" y="6233508"/>
            <a:ext cx="1227411" cy="429442"/>
          </a:xfrm>
          <a:prstGeom prst="rect">
            <a:avLst/>
          </a:prstGeom>
        </p:spPr>
      </p:pic>
      <p:pic>
        <p:nvPicPr>
          <p:cNvPr id="4" name="Slide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33511" y="6389909"/>
            <a:ext cx="441821" cy="441821"/>
          </a:xfrm>
          <a:prstGeom prst="rect">
            <a:avLst/>
          </a:prstGeom>
        </p:spPr>
      </p:pic>
    </p:spTree>
    <p:extLst>
      <p:ext uri="{BB962C8B-B14F-4D97-AF65-F5344CB8AC3E}">
        <p14:creationId xmlns:p14="http://schemas.microsoft.com/office/powerpoint/2010/main" val="14484949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22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341A5-988C-49A6-ADD7-B6507BF982D8}"/>
              </a:ext>
            </a:extLst>
          </p:cNvPr>
          <p:cNvSpPr>
            <a:spLocks noGrp="1"/>
          </p:cNvSpPr>
          <p:nvPr>
            <p:ph type="title"/>
          </p:nvPr>
        </p:nvSpPr>
        <p:spPr/>
        <p:txBody>
          <a:bodyPr>
            <a:noAutofit/>
          </a:bodyPr>
          <a:lstStyle/>
          <a:p>
            <a:r>
              <a:rPr lang="en-US" sz="2100" dirty="0"/>
              <a:t>Classical Inversion Results – Z Remnant Component</a:t>
            </a:r>
          </a:p>
        </p:txBody>
      </p:sp>
      <p:sp>
        <p:nvSpPr>
          <p:cNvPr id="3" name="Slide Number Placeholder 2">
            <a:extLst>
              <a:ext uri="{FF2B5EF4-FFF2-40B4-BE49-F238E27FC236}">
                <a16:creationId xmlns:a16="http://schemas.microsoft.com/office/drawing/2014/main" id="{6471A514-AEE6-409A-BEA7-82BE1AD16F3E}"/>
              </a:ext>
            </a:extLst>
          </p:cNvPr>
          <p:cNvSpPr>
            <a:spLocks noGrp="1"/>
          </p:cNvSpPr>
          <p:nvPr>
            <p:ph type="sldNum" sz="quarter" idx="12"/>
          </p:nvPr>
        </p:nvSpPr>
        <p:spPr/>
        <p:txBody>
          <a:bodyPr/>
          <a:lstStyle/>
          <a:p>
            <a:fld id="{1AB1E1BE-CB61-4FAB-98C3-E038A73B58EA}" type="slidenum">
              <a:rPr lang="en-US" smtClean="0"/>
              <a:pPr/>
              <a:t>9</a:t>
            </a:fld>
            <a:endParaRPr lang="en-US" dirty="0"/>
          </a:p>
        </p:txBody>
      </p:sp>
      <p:pic>
        <p:nvPicPr>
          <p:cNvPr id="7" name="Content Placeholder 6" descr="A screenshot of a cell phone&#10;&#10;Description automatically generated">
            <a:extLst>
              <a:ext uri="{FF2B5EF4-FFF2-40B4-BE49-F238E27FC236}">
                <a16:creationId xmlns:a16="http://schemas.microsoft.com/office/drawing/2014/main" id="{BE44D27B-F73A-4469-AA94-074747CC84DB}"/>
              </a:ext>
            </a:extLst>
          </p:cNvPr>
          <p:cNvPicPr>
            <a:picLocks noGrp="1" noChangeAspect="1"/>
          </p:cNvPicPr>
          <p:nvPr>
            <p:ph idx="13"/>
          </p:nvPr>
        </p:nvPicPr>
        <p:blipFill>
          <a:blip r:embed="rId5">
            <a:extLst>
              <a:ext uri="{28A0092B-C50C-407E-A947-70E740481C1C}">
                <a14:useLocalDpi xmlns:a14="http://schemas.microsoft.com/office/drawing/2010/main" val="0"/>
              </a:ext>
            </a:extLst>
          </a:blip>
          <a:stretch>
            <a:fillRect/>
          </a:stretch>
        </p:blipFill>
        <p:spPr>
          <a:xfrm>
            <a:off x="2290554" y="1180031"/>
            <a:ext cx="6405211" cy="4803909"/>
          </a:xfrm>
        </p:spPr>
      </p:pic>
      <p:sp>
        <p:nvSpPr>
          <p:cNvPr id="5" name="Text Placeholder 4">
            <a:extLst>
              <a:ext uri="{FF2B5EF4-FFF2-40B4-BE49-F238E27FC236}">
                <a16:creationId xmlns:a16="http://schemas.microsoft.com/office/drawing/2014/main" id="{6FB27F48-F0ED-4862-9AE0-69AE96A05A49}"/>
              </a:ext>
            </a:extLst>
          </p:cNvPr>
          <p:cNvSpPr>
            <a:spLocks noGrp="1"/>
          </p:cNvSpPr>
          <p:nvPr>
            <p:ph type="body" sz="quarter" idx="14"/>
          </p:nvPr>
        </p:nvSpPr>
        <p:spPr/>
        <p:txBody>
          <a:bodyPr/>
          <a:lstStyle/>
          <a:p>
            <a:endParaRPr lang="en-US"/>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05543" y="6233508"/>
            <a:ext cx="1227411" cy="429442"/>
          </a:xfrm>
          <a:prstGeom prst="rect">
            <a:avLst/>
          </a:prstGeom>
        </p:spPr>
      </p:pic>
      <p:pic>
        <p:nvPicPr>
          <p:cNvPr id="4" name="Slide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6830" y="6393806"/>
            <a:ext cx="391382" cy="391382"/>
          </a:xfrm>
          <a:prstGeom prst="rect">
            <a:avLst/>
          </a:prstGeom>
        </p:spPr>
      </p:pic>
    </p:spTree>
    <p:extLst>
      <p:ext uri="{BB962C8B-B14F-4D97-AF65-F5344CB8AC3E}">
        <p14:creationId xmlns:p14="http://schemas.microsoft.com/office/powerpoint/2010/main" val="25270659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7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11622</TotalTime>
  <Words>2212</Words>
  <Application>Microsoft Office PowerPoint</Application>
  <PresentationFormat>On-screen Show (4:3)</PresentationFormat>
  <Paragraphs>160</Paragraphs>
  <Slides>17</Slides>
  <Notes>17</Notes>
  <HiddenSlides>0</HiddenSlides>
  <MMClips>17</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17</vt:i4>
      </vt:variant>
    </vt:vector>
  </HeadingPairs>
  <TitlesOfParts>
    <vt:vector size="20" baseType="lpstr">
      <vt:lpstr>Arial</vt:lpstr>
      <vt:lpstr>Calibri</vt:lpstr>
      <vt:lpstr>Office Theme</vt:lpstr>
      <vt:lpstr>PowerPoint Presentation</vt:lpstr>
      <vt:lpstr>PowerPoint Presentation</vt:lpstr>
      <vt:lpstr>Induced  Magnetic  Anomaly</vt:lpstr>
      <vt:lpstr>PowerPoint Presentation</vt:lpstr>
      <vt:lpstr>PowerPoint Presentation</vt:lpstr>
      <vt:lpstr>PowerPoint Presentation</vt:lpstr>
      <vt:lpstr>Problem Setup</vt:lpstr>
      <vt:lpstr>Classical Inversion Results – Induced Component</vt:lpstr>
      <vt:lpstr>Classical Inversion Results – Z Remnant Component</vt:lpstr>
      <vt:lpstr>Dual Time Inversion – Change and Data Fit</vt:lpstr>
      <vt:lpstr>Dual-Time Inversion Results – Induced Component</vt:lpstr>
      <vt:lpstr>Dual-Time Inversion Results – X Remnant Component</vt:lpstr>
      <vt:lpstr>Another example of dual epoch inversion</vt:lpstr>
      <vt:lpstr>PowerPoint Presentation</vt:lpstr>
      <vt:lpstr>PowerPoint Presentation</vt:lpstr>
      <vt:lpstr>PowerPoint Presentation</vt:lpstr>
      <vt:lpstr>PowerPoint Presentation</vt:lpstr>
    </vt:vector>
  </TitlesOfParts>
  <Company>CIRES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Human, Katy</dc:creator>
  <cp:lastModifiedBy>Rick Saltus</cp:lastModifiedBy>
  <cp:revision>71</cp:revision>
  <dcterms:created xsi:type="dcterms:W3CDTF">2015-02-09T21:55:09Z</dcterms:created>
  <dcterms:modified xsi:type="dcterms:W3CDTF">2020-04-22T21:40:37Z</dcterms:modified>
</cp:coreProperties>
</file>