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26"/>
  </p:notesMasterIdLst>
  <p:handoutMasterIdLst>
    <p:handoutMasterId r:id="rId27"/>
  </p:handoutMasterIdLst>
  <p:sldIdLst>
    <p:sldId id="256" r:id="rId5"/>
    <p:sldId id="263" r:id="rId6"/>
    <p:sldId id="271" r:id="rId7"/>
    <p:sldId id="281" r:id="rId8"/>
    <p:sldId id="258" r:id="rId9"/>
    <p:sldId id="260" r:id="rId10"/>
    <p:sldId id="280" r:id="rId11"/>
    <p:sldId id="285" r:id="rId12"/>
    <p:sldId id="284" r:id="rId13"/>
    <p:sldId id="286" r:id="rId14"/>
    <p:sldId id="275" r:id="rId15"/>
    <p:sldId id="276" r:id="rId16"/>
    <p:sldId id="272" r:id="rId17"/>
    <p:sldId id="296" r:id="rId18"/>
    <p:sldId id="291" r:id="rId19"/>
    <p:sldId id="297" r:id="rId20"/>
    <p:sldId id="287" r:id="rId21"/>
    <p:sldId id="292" r:id="rId22"/>
    <p:sldId id="295" r:id="rId23"/>
    <p:sldId id="290" r:id="rId24"/>
    <p:sldId id="266" r:id="rId25"/>
  </p:sldIdLst>
  <p:sldSz cx="9144000" cy="6858000" type="screen4x3"/>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Falkner" initials="PF" lastIdx="2" clrIdx="0">
    <p:extLst>
      <p:ext uri="{19B8F6BF-5375-455C-9EA6-DF929625EA0E}">
        <p15:presenceInfo xmlns:p15="http://schemas.microsoft.com/office/powerpoint/2012/main" userId="Peter Falkner" providerId="None"/>
      </p:ext>
    </p:extLst>
  </p:cmAuthor>
  <p:cmAuthor id="2" name="Heiko Ritter" initials="HR" lastIdx="1" clrIdx="1">
    <p:extLst>
      <p:ext uri="{19B8F6BF-5375-455C-9EA6-DF929625EA0E}">
        <p15:presenceInfo xmlns:p15="http://schemas.microsoft.com/office/powerpoint/2012/main" userId="S-1-5-21-3877897231-801669177-1469586255-20741" providerId="AD"/>
      </p:ext>
    </p:extLst>
  </p:cmAuthor>
  <p:cmAuthor id="3" name="Wright, Michael J. (ARC-TS)" initials="WMJ(" lastIdx="3" clrIdx="2">
    <p:extLst>
      <p:ext uri="{19B8F6BF-5375-455C-9EA6-DF929625EA0E}">
        <p15:presenceInfo xmlns:p15="http://schemas.microsoft.com/office/powerpoint/2012/main" userId="S::mjwright@ndc.nasa.gov::a4881d0f-936a-45d6-809c-67dcb0da73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705C"/>
    <a:srgbClr val="00549F"/>
    <a:srgbClr val="0098DB"/>
    <a:srgbClr val="FDC82F"/>
    <a:srgbClr val="00338D"/>
    <a:srgbClr val="D0103A"/>
    <a:srgbClr val="008542"/>
    <a:srgbClr val="E37222"/>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75" autoAdjust="0"/>
    <p:restoredTop sz="94660"/>
  </p:normalViewPr>
  <p:slideViewPr>
    <p:cSldViewPr snapToGrid="0">
      <p:cViewPr varScale="1">
        <p:scale>
          <a:sx n="124" d="100"/>
          <a:sy n="124" d="100"/>
        </p:scale>
        <p:origin x="145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5/6/20</a:t>
            </a:fld>
            <a:endParaRPr lang="en-US" dirty="0"/>
          </a:p>
        </p:txBody>
      </p:sp>
      <p:sp>
        <p:nvSpPr>
          <p:cNvPr id="11268" name="Rectangle 4"/>
          <p:cNvSpPr>
            <a:spLocks noGrp="1" noRot="1" noChangeAspect="1" noChangeArrowheads="1" noTextEdit="1"/>
          </p:cNvSpPr>
          <p:nvPr>
            <p:ph type="sldImg" idx="2"/>
          </p:nvPr>
        </p:nvSpPr>
        <p:spPr bwMode="auto">
          <a:xfrm>
            <a:off x="1231900" y="693738"/>
            <a:ext cx="46212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56600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10</a:t>
            </a:fld>
            <a:endParaRPr lang="en-US" dirty="0"/>
          </a:p>
        </p:txBody>
      </p:sp>
    </p:spTree>
    <p:extLst>
      <p:ext uri="{BB962C8B-B14F-4D97-AF65-F5344CB8AC3E}">
        <p14:creationId xmlns:p14="http://schemas.microsoft.com/office/powerpoint/2010/main" val="2097572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11</a:t>
            </a:fld>
            <a:endParaRPr lang="en-US" dirty="0"/>
          </a:p>
        </p:txBody>
      </p:sp>
    </p:spTree>
    <p:extLst>
      <p:ext uri="{BB962C8B-B14F-4D97-AF65-F5344CB8AC3E}">
        <p14:creationId xmlns:p14="http://schemas.microsoft.com/office/powerpoint/2010/main" val="25271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12</a:t>
            </a:fld>
            <a:endParaRPr lang="en-US" dirty="0"/>
          </a:p>
        </p:txBody>
      </p:sp>
    </p:spTree>
    <p:extLst>
      <p:ext uri="{BB962C8B-B14F-4D97-AF65-F5344CB8AC3E}">
        <p14:creationId xmlns:p14="http://schemas.microsoft.com/office/powerpoint/2010/main" val="1559696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13</a:t>
            </a:fld>
            <a:endParaRPr lang="en-US" dirty="0"/>
          </a:p>
        </p:txBody>
      </p:sp>
    </p:spTree>
    <p:extLst>
      <p:ext uri="{BB962C8B-B14F-4D97-AF65-F5344CB8AC3E}">
        <p14:creationId xmlns:p14="http://schemas.microsoft.com/office/powerpoint/2010/main" val="191735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14</a:t>
            </a:fld>
            <a:endParaRPr lang="en-US" dirty="0"/>
          </a:p>
        </p:txBody>
      </p:sp>
    </p:spTree>
    <p:extLst>
      <p:ext uri="{BB962C8B-B14F-4D97-AF65-F5344CB8AC3E}">
        <p14:creationId xmlns:p14="http://schemas.microsoft.com/office/powerpoint/2010/main" val="356550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15</a:t>
            </a:fld>
            <a:endParaRPr lang="en-US" dirty="0"/>
          </a:p>
        </p:txBody>
      </p:sp>
    </p:spTree>
    <p:extLst>
      <p:ext uri="{BB962C8B-B14F-4D97-AF65-F5344CB8AC3E}">
        <p14:creationId xmlns:p14="http://schemas.microsoft.com/office/powerpoint/2010/main" val="4229630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16</a:t>
            </a:fld>
            <a:endParaRPr lang="en-US" dirty="0"/>
          </a:p>
        </p:txBody>
      </p:sp>
    </p:spTree>
    <p:extLst>
      <p:ext uri="{BB962C8B-B14F-4D97-AF65-F5344CB8AC3E}">
        <p14:creationId xmlns:p14="http://schemas.microsoft.com/office/powerpoint/2010/main" val="471286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17</a:t>
            </a:fld>
            <a:endParaRPr lang="en-US" dirty="0"/>
          </a:p>
        </p:txBody>
      </p:sp>
    </p:spTree>
    <p:extLst>
      <p:ext uri="{BB962C8B-B14F-4D97-AF65-F5344CB8AC3E}">
        <p14:creationId xmlns:p14="http://schemas.microsoft.com/office/powerpoint/2010/main" val="4220852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18</a:t>
            </a:fld>
            <a:endParaRPr lang="en-US" dirty="0"/>
          </a:p>
        </p:txBody>
      </p:sp>
    </p:spTree>
    <p:extLst>
      <p:ext uri="{BB962C8B-B14F-4D97-AF65-F5344CB8AC3E}">
        <p14:creationId xmlns:p14="http://schemas.microsoft.com/office/powerpoint/2010/main" val="844172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19</a:t>
            </a:fld>
            <a:endParaRPr lang="en-US" dirty="0"/>
          </a:p>
        </p:txBody>
      </p:sp>
    </p:spTree>
    <p:extLst>
      <p:ext uri="{BB962C8B-B14F-4D97-AF65-F5344CB8AC3E}">
        <p14:creationId xmlns:p14="http://schemas.microsoft.com/office/powerpoint/2010/main" val="86191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2</a:t>
            </a:fld>
            <a:endParaRPr lang="en-US" dirty="0"/>
          </a:p>
        </p:txBody>
      </p:sp>
    </p:spTree>
    <p:extLst>
      <p:ext uri="{BB962C8B-B14F-4D97-AF65-F5344CB8AC3E}">
        <p14:creationId xmlns:p14="http://schemas.microsoft.com/office/powerpoint/2010/main" val="3087762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20</a:t>
            </a:fld>
            <a:endParaRPr lang="en-US" dirty="0"/>
          </a:p>
        </p:txBody>
      </p:sp>
    </p:spTree>
    <p:extLst>
      <p:ext uri="{BB962C8B-B14F-4D97-AF65-F5344CB8AC3E}">
        <p14:creationId xmlns:p14="http://schemas.microsoft.com/office/powerpoint/2010/main" val="4196386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21</a:t>
            </a:fld>
            <a:endParaRPr lang="en-US" dirty="0"/>
          </a:p>
        </p:txBody>
      </p:sp>
    </p:spTree>
    <p:extLst>
      <p:ext uri="{BB962C8B-B14F-4D97-AF65-F5344CB8AC3E}">
        <p14:creationId xmlns:p14="http://schemas.microsoft.com/office/powerpoint/2010/main" val="2671651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3</a:t>
            </a:fld>
            <a:endParaRPr lang="en-US" dirty="0"/>
          </a:p>
        </p:txBody>
      </p:sp>
    </p:spTree>
    <p:extLst>
      <p:ext uri="{BB962C8B-B14F-4D97-AF65-F5344CB8AC3E}">
        <p14:creationId xmlns:p14="http://schemas.microsoft.com/office/powerpoint/2010/main" val="989271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4</a:t>
            </a:fld>
            <a:endParaRPr lang="en-US" dirty="0"/>
          </a:p>
        </p:txBody>
      </p:sp>
    </p:spTree>
    <p:extLst>
      <p:ext uri="{BB962C8B-B14F-4D97-AF65-F5344CB8AC3E}">
        <p14:creationId xmlns:p14="http://schemas.microsoft.com/office/powerpoint/2010/main" val="2930841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5</a:t>
            </a:fld>
            <a:endParaRPr lang="en-US" dirty="0"/>
          </a:p>
        </p:txBody>
      </p:sp>
    </p:spTree>
    <p:extLst>
      <p:ext uri="{BB962C8B-B14F-4D97-AF65-F5344CB8AC3E}">
        <p14:creationId xmlns:p14="http://schemas.microsoft.com/office/powerpoint/2010/main" val="3862235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6</a:t>
            </a:fld>
            <a:endParaRPr lang="en-US" dirty="0"/>
          </a:p>
        </p:txBody>
      </p:sp>
    </p:spTree>
    <p:extLst>
      <p:ext uri="{BB962C8B-B14F-4D97-AF65-F5344CB8AC3E}">
        <p14:creationId xmlns:p14="http://schemas.microsoft.com/office/powerpoint/2010/main" val="2959150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7</a:t>
            </a:fld>
            <a:endParaRPr lang="en-US" dirty="0"/>
          </a:p>
        </p:txBody>
      </p:sp>
    </p:spTree>
    <p:extLst>
      <p:ext uri="{BB962C8B-B14F-4D97-AF65-F5344CB8AC3E}">
        <p14:creationId xmlns:p14="http://schemas.microsoft.com/office/powerpoint/2010/main" val="1789304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8</a:t>
            </a:fld>
            <a:endParaRPr lang="en-US" dirty="0"/>
          </a:p>
        </p:txBody>
      </p:sp>
    </p:spTree>
    <p:extLst>
      <p:ext uri="{BB962C8B-B14F-4D97-AF65-F5344CB8AC3E}">
        <p14:creationId xmlns:p14="http://schemas.microsoft.com/office/powerpoint/2010/main" val="2136796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9</a:t>
            </a:fld>
            <a:endParaRPr lang="en-US" dirty="0"/>
          </a:p>
        </p:txBody>
      </p:sp>
    </p:spTree>
    <p:extLst>
      <p:ext uri="{BB962C8B-B14F-4D97-AF65-F5344CB8AC3E}">
        <p14:creationId xmlns:p14="http://schemas.microsoft.com/office/powerpoint/2010/main" val="20814358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31.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0.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2.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8" name="Picture 3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1143001" y="-1142999"/>
            <a:ext cx="6858002" cy="9144001"/>
          </a:xfrm>
          <a:prstGeom prst="rect">
            <a:avLst/>
          </a:prstGeom>
        </p:spPr>
      </p:pic>
      <p:sp>
        <p:nvSpPr>
          <p:cNvPr id="56323" name="Rectangle 2"/>
          <p:cNvSpPr>
            <a:spLocks noGrp="1" noChangeArrowheads="1"/>
          </p:cNvSpPr>
          <p:nvPr>
            <p:ph type="subTitle" idx="1"/>
          </p:nvPr>
        </p:nvSpPr>
        <p:spPr>
          <a:xfrm>
            <a:off x="614361" y="3886200"/>
            <a:ext cx="7948800" cy="419100"/>
          </a:xfrm>
          <a:prstGeom prst="rect">
            <a:avLst/>
          </a:prstGeom>
        </p:spPr>
        <p:txBody>
          <a:bodyPr wrap="square">
            <a:spAutoFit/>
          </a:bodyPr>
          <a:lstStyle>
            <a:lvl1pPr marL="0" indent="0">
              <a:buFont typeface="Verdana" pitchFamily="34" charset="0"/>
              <a:buNone/>
              <a:defRPr sz="1800"/>
            </a:lvl1pPr>
          </a:lstStyle>
          <a:p>
            <a:pPr lvl="0"/>
            <a:r>
              <a:rPr lang="en-US" noProof="0"/>
              <a:t>Click to edit Master subtitle style</a:t>
            </a:r>
            <a:endParaRPr lang="en-GB" noProof="0" dirty="0"/>
          </a:p>
        </p:txBody>
      </p:sp>
      <p:sp>
        <p:nvSpPr>
          <p:cNvPr id="56347" name="Text Box 27"/>
          <p:cNvSpPr txBox="1">
            <a:spLocks noChangeArrowheads="1"/>
          </p:cNvSpPr>
          <p:nvPr userDrawn="1"/>
        </p:nvSpPr>
        <p:spPr bwMode="auto">
          <a:xfrm>
            <a:off x="296975" y="5849826"/>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pic>
        <p:nvPicPr>
          <p:cNvPr id="34" name="Picture 33"/>
          <p:cNvPicPr>
            <a:picLocks noChangeAspect="1"/>
          </p:cNvPicPr>
          <p:nvPr userDrawn="1"/>
        </p:nvPicPr>
        <p:blipFill rotWithShape="1">
          <a:blip r:embed="rId3" cstate="print">
            <a:extLst>
              <a:ext uri="{28A0092B-C50C-407E-A947-70E740481C1C}">
                <a14:useLocalDpi xmlns:a14="http://schemas.microsoft.com/office/drawing/2010/main" val="0"/>
              </a:ext>
            </a:extLst>
          </a:blip>
          <a:srcRect t="83098" b="-5313"/>
          <a:stretch/>
        </p:blipFill>
        <p:spPr>
          <a:xfrm>
            <a:off x="7788176" y="6611881"/>
            <a:ext cx="1196912" cy="144000"/>
          </a:xfrm>
          <a:prstGeom prst="rect">
            <a:avLst/>
          </a:prstGeom>
        </p:spPr>
      </p:pic>
      <p:cxnSp>
        <p:nvCxnSpPr>
          <p:cNvPr id="35" name="Straight Connector 34"/>
          <p:cNvCxnSpPr/>
          <p:nvPr userDrawn="1"/>
        </p:nvCxnSpPr>
        <p:spPr>
          <a:xfrm>
            <a:off x="165932" y="650447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rotWithShape="1">
          <a:blip r:embed="rId4" cstate="print">
            <a:extLst>
              <a:ext uri="{28A0092B-C50C-407E-A947-70E740481C1C}">
                <a14:useLocalDpi xmlns:a14="http://schemas.microsoft.com/office/drawing/2010/main" val="0"/>
              </a:ext>
            </a:extLst>
          </a:blip>
          <a:srcRect t="-2" b="28614"/>
          <a:stretch/>
        </p:blipFill>
        <p:spPr>
          <a:xfrm>
            <a:off x="7787917" y="156199"/>
            <a:ext cx="1210456" cy="468000"/>
          </a:xfrm>
          <a:prstGeom prst="rect">
            <a:avLst/>
          </a:prstGeom>
        </p:spPr>
      </p:pic>
      <p:sp>
        <p:nvSpPr>
          <p:cNvPr id="56325" name="Rectangle 6"/>
          <p:cNvSpPr>
            <a:spLocks noGrp="1" noChangeArrowheads="1"/>
          </p:cNvSpPr>
          <p:nvPr>
            <p:ph type="ctrTitle"/>
          </p:nvPr>
        </p:nvSpPr>
        <p:spPr>
          <a:xfrm>
            <a:off x="587374" y="2574925"/>
            <a:ext cx="7947025" cy="579438"/>
          </a:xfrm>
          <a:prstGeom prst="rect">
            <a:avLst/>
          </a:prstGeom>
        </p:spPr>
        <p:txBody>
          <a:bodyPr/>
          <a:lstStyle>
            <a:lvl1pPr algn="l" rtl="0" eaLnBrk="1" fontAlgn="base" hangingPunct="1">
              <a:spcBef>
                <a:spcPct val="0"/>
              </a:spcBef>
              <a:spcAft>
                <a:spcPct val="0"/>
              </a:spcAft>
              <a:defRPr lang="en-GB" sz="3200" b="0" noProof="0" dirty="0" smtClean="0">
                <a:solidFill>
                  <a:schemeClr val="bg1">
                    <a:lumMod val="95000"/>
                  </a:schemeClr>
                </a:solidFill>
                <a:latin typeface="Verdana"/>
                <a:ea typeface="+mj-ea"/>
                <a:cs typeface="Verdana"/>
              </a:defRPr>
            </a:lvl1pPr>
          </a:lstStyle>
          <a:p>
            <a:pPr lvl="0"/>
            <a:r>
              <a:rPr lang="en-US" noProof="0"/>
              <a:t>Click to edit Master title style</a:t>
            </a:r>
            <a:endParaRPr lang="en-GB" noProof="0" dirty="0"/>
          </a:p>
        </p:txBody>
      </p:sp>
      <p:sp>
        <p:nvSpPr>
          <p:cNvPr id="42" name="Text Box 58"/>
          <p:cNvSpPr txBox="1">
            <a:spLocks noChangeArrowheads="1"/>
          </p:cNvSpPr>
          <p:nvPr userDrawn="1"/>
        </p:nvSpPr>
        <p:spPr bwMode="auto">
          <a:xfrm>
            <a:off x="78032" y="6287708"/>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spcBef>
                <a:spcPct val="50000"/>
              </a:spcBef>
            </a:pPr>
            <a:r>
              <a:rPr lang="en-US" sz="800" noProof="0">
                <a:solidFill>
                  <a:schemeClr val="bg1"/>
                </a:solidFill>
              </a:rPr>
              <a:t>ESA UNCLASSIFIED - For Official Use</a:t>
            </a:r>
            <a:endParaRPr lang="en-GB" sz="800" noProof="0" dirty="0">
              <a:solidFill>
                <a:schemeClr val="bg1"/>
              </a:solidFill>
            </a:endParaRPr>
          </a:p>
        </p:txBody>
      </p:sp>
      <p:grpSp>
        <p:nvGrpSpPr>
          <p:cNvPr id="37" name="Group 36"/>
          <p:cNvGrpSpPr/>
          <p:nvPr userDrawn="1"/>
        </p:nvGrpSpPr>
        <p:grpSpPr>
          <a:xfrm>
            <a:off x="165932" y="6623023"/>
            <a:ext cx="6826666" cy="111519"/>
            <a:chOff x="172269" y="6621494"/>
            <a:chExt cx="6826666" cy="111519"/>
          </a:xfrm>
        </p:grpSpPr>
        <p:pic>
          <p:nvPicPr>
            <p:cNvPr id="39" name="Picture 38" descr="a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40" name="Picture 39" descr="b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41" name="Picture 40" descr="ca.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43" name="Picture 42" descr="ch.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44" name="Picture 43" descr="cz.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45" name="Picture 44" descr="d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46" name="Picture 45" descr="dk.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47" name="Picture 46" descr="e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48" name="Picture 47" descr="es.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49" name="Picture 48" descr="fi.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50" name="Picture 49" descr="f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51" name="Picture 50" descr="g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52" name="Picture 51" descr="hu.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53" name="Picture 52" descr="i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54" name="Picture 53" descr="it.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55" name="Picture 54" descr="lu.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56" name="Picture 55" descr="n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57" name="Picture 56" descr="n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58" name="Picture 57" descr="p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59" name="Picture 58" descr="pt.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60" name="Picture 59" descr="r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61" name="Picture 60" descr="s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62" name="Picture 61" descr="uk.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63" name="Picture 62" descr="si.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000" y="162000"/>
            <a:ext cx="7174800" cy="427038"/>
          </a:xfrm>
          <a:prstGeom prst="rect">
            <a:avLst/>
          </a:prstGeom>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172800" y="864000"/>
            <a:ext cx="8748000" cy="5338800"/>
          </a:xfrm>
          <a:prstGeom prst="rect">
            <a:avLst/>
          </a:prstGeom>
        </p:spPr>
        <p:txBody>
          <a:bodyPr/>
          <a:lstStyle>
            <a:lvl1pPr marL="0" marR="0"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lvl1pPr>
            <a:lvl2pPr marL="808038" marR="0" indent="0" algn="l" defTabSz="914400" rtl="0" eaLnBrk="1" fontAlgn="base" latinLnBrk="0" hangingPunct="1">
              <a:lnSpc>
                <a:spcPct val="119000"/>
              </a:lnSpc>
              <a:spcBef>
                <a:spcPct val="20000"/>
              </a:spcBef>
              <a:spcAft>
                <a:spcPct val="0"/>
              </a:spcAft>
              <a:buClr>
                <a:srgbClr val="0098DB"/>
              </a:buClr>
              <a:buSzTx/>
              <a:buFont typeface="+mj-lt"/>
              <a:buNone/>
              <a:tabLst/>
              <a:defRPr/>
            </a:lvl2pPr>
            <a:lvl3pPr marL="1406525" marR="0" indent="0" algn="l" defTabSz="914400" rtl="0" eaLnBrk="1" fontAlgn="base" latinLnBrk="0" hangingPunct="1">
              <a:lnSpc>
                <a:spcPct val="119000"/>
              </a:lnSpc>
              <a:spcBef>
                <a:spcPct val="20000"/>
              </a:spcBef>
              <a:spcAft>
                <a:spcPct val="0"/>
              </a:spcAft>
              <a:buClr>
                <a:srgbClr val="0098DB"/>
              </a:buClr>
              <a:buSzTx/>
              <a:buFont typeface="+mj-lt"/>
              <a:buNone/>
              <a:tabLst/>
              <a:defRPr/>
            </a:lvl3pPr>
            <a:lvl4pPr marL="2005013" marR="0" indent="0" algn="l" defTabSz="914400" rtl="0" eaLnBrk="1" fontAlgn="base" latinLnBrk="0" hangingPunct="1">
              <a:lnSpc>
                <a:spcPct val="119000"/>
              </a:lnSpc>
              <a:spcBef>
                <a:spcPct val="20000"/>
              </a:spcBef>
              <a:spcAft>
                <a:spcPct val="0"/>
              </a:spcAft>
              <a:buClr>
                <a:srgbClr val="0098DB"/>
              </a:buClr>
              <a:buSzTx/>
              <a:buFont typeface="+mj-lt"/>
              <a:buNone/>
              <a:tabLst/>
              <a:defRPr/>
            </a:lvl4pPr>
            <a:lvl5pPr marL="2603500" marR="0" indent="0" algn="l" defTabSz="914400" rtl="0" eaLnBrk="1" fontAlgn="base" latinLnBrk="0" hangingPunct="1">
              <a:lnSpc>
                <a:spcPct val="119000"/>
              </a:lnSpc>
              <a:spcBef>
                <a:spcPct val="20000"/>
              </a:spcBef>
              <a:spcAft>
                <a:spcPct val="0"/>
              </a:spcAft>
              <a:buClr>
                <a:srgbClr val="0098DB"/>
              </a:buClr>
              <a:buSzTx/>
              <a:buFont typeface="+mj-lt"/>
              <a:buNone/>
              <a:tabLst/>
              <a:defRPr/>
            </a:lvl5pPr>
          </a:lstStyle>
          <a:p>
            <a:pPr marL="0" marR="0" lvl="0"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cs typeface="Verdana"/>
              </a:rPr>
              <a:t>Edit Master text styles</a:t>
            </a:r>
          </a:p>
          <a:p>
            <a:pPr marL="0" marR="0" lvl="1"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cs typeface="Verdana"/>
              </a:rPr>
              <a:t>Second level</a:t>
            </a:r>
          </a:p>
          <a:p>
            <a:pPr marL="0" marR="0" lvl="2"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cs typeface="Verdana"/>
              </a:rPr>
              <a:t>Third level</a:t>
            </a:r>
          </a:p>
          <a:p>
            <a:pPr marL="0" marR="0" lvl="3"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cs typeface="Verdana"/>
              </a:rPr>
              <a:t>Fourth level</a:t>
            </a:r>
          </a:p>
          <a:p>
            <a:pPr marL="0" marR="0" lvl="4"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cs typeface="Verdana"/>
              </a:rPr>
              <a:t>Fifth level</a:t>
            </a:r>
            <a:endParaRPr lang="en-GB" noProof="0" dirty="0"/>
          </a:p>
        </p:txBody>
      </p:sp>
    </p:spTree>
    <p:extLst>
      <p:ext uri="{BB962C8B-B14F-4D97-AF65-F5344CB8AC3E}">
        <p14:creationId xmlns:p14="http://schemas.microsoft.com/office/powerpoint/2010/main" val="211880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612000" y="1806416"/>
            <a:ext cx="77890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a:t>Edit Master text styles</a:t>
            </a:r>
          </a:p>
        </p:txBody>
      </p:sp>
      <p:sp>
        <p:nvSpPr>
          <p:cNvPr id="5" name="Title 1"/>
          <p:cNvSpPr>
            <a:spLocks noGrp="1"/>
          </p:cNvSpPr>
          <p:nvPr>
            <p:ph type="title"/>
          </p:nvPr>
        </p:nvSpPr>
        <p:spPr>
          <a:xfrm>
            <a:off x="612000" y="3306601"/>
            <a:ext cx="7789050" cy="1323439"/>
          </a:xfrm>
        </p:spPr>
        <p:txBody>
          <a:bodyPr anchor="t"/>
          <a:lstStyle>
            <a:lvl1pPr algn="l">
              <a:defRPr sz="4000" b="0" cap="all">
                <a:solidFill>
                  <a:srgbClr val="0098DB"/>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319503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000" y="162000"/>
            <a:ext cx="7174800" cy="427038"/>
          </a:xfrm>
          <a:prstGeom prst="rect">
            <a:avLst/>
          </a:prstGeom>
        </p:spPr>
        <p:txBody>
          <a:bodyPr/>
          <a:lstStyle/>
          <a:p>
            <a:r>
              <a:rPr lang="en-US" noProof="0"/>
              <a:t>Click to edit Master title style</a:t>
            </a:r>
            <a:endParaRPr lang="en-GB" noProof="0"/>
          </a:p>
        </p:txBody>
      </p:sp>
      <p:sp>
        <p:nvSpPr>
          <p:cNvPr id="5" name="Content Placeholder 5"/>
          <p:cNvSpPr>
            <a:spLocks noGrp="1"/>
          </p:cNvSpPr>
          <p:nvPr>
            <p:ph sz="quarter" idx="10"/>
          </p:nvPr>
        </p:nvSpPr>
        <p:spPr>
          <a:xfrm>
            <a:off x="615600" y="1674000"/>
            <a:ext cx="3888000" cy="4316400"/>
          </a:xfrm>
          <a:prstGeom prst="rect">
            <a:avLst/>
          </a:prstGeom>
        </p:spPr>
        <p:txBody>
          <a:bodyPr/>
          <a:lstStyle>
            <a:lvl1pPr>
              <a:buNone/>
              <a:defRPr lang="en-US" sz="1200" noProof="0" dirty="0" smtClean="0">
                <a:solidFill>
                  <a:schemeClr val="bg2"/>
                </a:solidFill>
                <a:latin typeface="Verdana"/>
                <a:ea typeface="+mn-ea"/>
                <a:cs typeface="Verdana"/>
              </a:defRPr>
            </a:lvl1pPr>
            <a:lvl2pPr>
              <a:buNone/>
              <a:defRPr lang="en-US" sz="1200" noProof="0" dirty="0" smtClean="0">
                <a:solidFill>
                  <a:schemeClr val="bg2"/>
                </a:solidFill>
                <a:latin typeface="Verdana"/>
                <a:cs typeface="Verdana"/>
              </a:defRPr>
            </a:lvl2pPr>
            <a:lvl3pPr>
              <a:buNone/>
              <a:defRPr lang="en-US" sz="1200" noProof="0" dirty="0" smtClean="0">
                <a:solidFill>
                  <a:schemeClr val="bg2"/>
                </a:solidFill>
                <a:latin typeface="Verdana"/>
                <a:cs typeface="Verdana"/>
              </a:defRPr>
            </a:lvl3pPr>
            <a:lvl4pPr>
              <a:buNone/>
              <a:defRPr lang="en-US" sz="1200" noProof="0" dirty="0" smtClean="0">
                <a:solidFill>
                  <a:schemeClr val="bg2"/>
                </a:solidFill>
                <a:latin typeface="Verdana"/>
                <a:cs typeface="Verdana"/>
              </a:defRPr>
            </a:lvl4pPr>
            <a:lvl5pPr>
              <a:buNone/>
              <a:defRPr lang="en-GB" sz="1200" noProof="0" dirty="0">
                <a:solidFill>
                  <a:schemeClr val="bg2"/>
                </a:solidFill>
                <a:latin typeface="Verdana"/>
                <a:cs typeface="Verdana"/>
              </a:defRPr>
            </a:lvl5pPr>
            <a:lvl6pPr>
              <a:defRPr sz="1600"/>
            </a:lvl6pPr>
            <a:lvl7pPr>
              <a:defRPr sz="1600"/>
            </a:lvl7pPr>
            <a:lvl8pPr>
              <a:defRPr sz="1600"/>
            </a:lvl8pPr>
            <a:lvl9pPr>
              <a:defRPr sz="1600"/>
            </a:lvl9pPr>
          </a:lstStyle>
          <a:p>
            <a:pPr marL="0" lvl="0" indent="0" algn="l" rtl="0" eaLnBrk="1" fontAlgn="base" hangingPunct="1">
              <a:lnSpc>
                <a:spcPct val="119000"/>
              </a:lnSpc>
              <a:spcBef>
                <a:spcPct val="20000"/>
              </a:spcBef>
              <a:spcAft>
                <a:spcPct val="0"/>
              </a:spcAft>
              <a:buClr>
                <a:schemeClr val="accent1"/>
              </a:buClr>
              <a:buFont typeface="Verdana" pitchFamily="34" charset="0"/>
              <a:buNone/>
            </a:pPr>
            <a:r>
              <a:rPr lang="en-US" noProof="0"/>
              <a:t>Edit Master text styles</a:t>
            </a:r>
          </a:p>
          <a:p>
            <a:pPr marL="0" lvl="1" indent="0" algn="l" rtl="0" eaLnBrk="1" fontAlgn="base" hangingPunct="1">
              <a:lnSpc>
                <a:spcPct val="119000"/>
              </a:lnSpc>
              <a:spcBef>
                <a:spcPct val="20000"/>
              </a:spcBef>
              <a:spcAft>
                <a:spcPct val="0"/>
              </a:spcAft>
              <a:buClr>
                <a:schemeClr val="accent1"/>
              </a:buClr>
              <a:buFont typeface="Verdana" pitchFamily="34" charset="0"/>
              <a:buNone/>
            </a:pPr>
            <a:r>
              <a:rPr lang="en-US" noProof="0"/>
              <a:t>Second level</a:t>
            </a:r>
          </a:p>
          <a:p>
            <a:pPr marL="0" lvl="2" indent="0" algn="l" rtl="0" eaLnBrk="1" fontAlgn="base" hangingPunct="1">
              <a:lnSpc>
                <a:spcPct val="119000"/>
              </a:lnSpc>
              <a:spcBef>
                <a:spcPct val="20000"/>
              </a:spcBef>
              <a:spcAft>
                <a:spcPct val="0"/>
              </a:spcAft>
              <a:buClr>
                <a:schemeClr val="accent1"/>
              </a:buClr>
              <a:buFont typeface="Verdana" pitchFamily="34" charset="0"/>
              <a:buNone/>
            </a:pPr>
            <a:r>
              <a:rPr lang="en-US" noProof="0"/>
              <a:t>Third level</a:t>
            </a:r>
          </a:p>
          <a:p>
            <a:pPr marL="0" lvl="3" indent="0" algn="l" rtl="0" eaLnBrk="1" fontAlgn="base" hangingPunct="1">
              <a:lnSpc>
                <a:spcPct val="119000"/>
              </a:lnSpc>
              <a:spcBef>
                <a:spcPct val="20000"/>
              </a:spcBef>
              <a:spcAft>
                <a:spcPct val="0"/>
              </a:spcAft>
              <a:buClr>
                <a:schemeClr val="accent1"/>
              </a:buClr>
              <a:buFont typeface="Verdana" pitchFamily="34" charset="0"/>
              <a:buNone/>
            </a:pPr>
            <a:r>
              <a:rPr lang="en-US" noProof="0"/>
              <a:t>Fourth level</a:t>
            </a:r>
          </a:p>
          <a:p>
            <a:pPr marL="0" lvl="4" indent="0" algn="l" rtl="0" eaLnBrk="1" fontAlgn="base" hangingPunct="1">
              <a:lnSpc>
                <a:spcPct val="119000"/>
              </a:lnSpc>
              <a:spcBef>
                <a:spcPct val="20000"/>
              </a:spcBef>
              <a:spcAft>
                <a:spcPct val="0"/>
              </a:spcAft>
              <a:buClr>
                <a:schemeClr val="accent1"/>
              </a:buClr>
              <a:buFont typeface="Verdana" pitchFamily="34" charset="0"/>
              <a:buNone/>
            </a:pPr>
            <a:r>
              <a:rPr lang="en-US" noProof="0"/>
              <a:t>Fifth level</a:t>
            </a:r>
            <a:endParaRPr lang="en-GB" noProof="0" dirty="0"/>
          </a:p>
        </p:txBody>
      </p:sp>
      <p:sp>
        <p:nvSpPr>
          <p:cNvPr id="6" name="Content Placeholder 5"/>
          <p:cNvSpPr>
            <a:spLocks noGrp="1"/>
          </p:cNvSpPr>
          <p:nvPr>
            <p:ph sz="quarter" idx="4"/>
          </p:nvPr>
        </p:nvSpPr>
        <p:spPr>
          <a:xfrm>
            <a:off x="4658400" y="1674000"/>
            <a:ext cx="3888000" cy="4316400"/>
          </a:xfrm>
          <a:prstGeom prst="rect">
            <a:avLst/>
          </a:prstGeom>
        </p:spPr>
        <p:txBody>
          <a:bodyPr/>
          <a:lstStyle>
            <a:lvl1pPr>
              <a:buNone/>
              <a:defRPr sz="1200"/>
            </a:lvl1pPr>
            <a:lvl2pPr>
              <a:buNone/>
              <a:defRPr lang="en-GB" sz="1200" noProof="0" dirty="0" smtClean="0">
                <a:solidFill>
                  <a:schemeClr val="bg2"/>
                </a:solidFill>
                <a:latin typeface="Verdana"/>
                <a:cs typeface="Verdana"/>
              </a:defRPr>
            </a:lvl2pPr>
            <a:lvl3pPr>
              <a:buNone/>
              <a:defRPr lang="en-GB" sz="1200" noProof="0" dirty="0" smtClean="0">
                <a:solidFill>
                  <a:schemeClr val="bg2"/>
                </a:solidFill>
                <a:latin typeface="Verdana"/>
                <a:cs typeface="Verdana"/>
              </a:defRPr>
            </a:lvl3pPr>
            <a:lvl4pPr>
              <a:buNone/>
              <a:defRPr lang="en-GB" sz="1200" noProof="0" dirty="0" smtClean="0">
                <a:solidFill>
                  <a:schemeClr val="bg2"/>
                </a:solidFill>
                <a:latin typeface="Verdana"/>
                <a:cs typeface="Verdana"/>
              </a:defRPr>
            </a:lvl4pPr>
            <a:lvl5pPr>
              <a:buNone/>
              <a:defRPr lang="en-GB" sz="1200" noProof="0" dirty="0">
                <a:solidFill>
                  <a:schemeClr val="bg2"/>
                </a:solidFill>
                <a:latin typeface="Verdana"/>
                <a:cs typeface="Verdana"/>
              </a:defRPr>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69867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000" y="162000"/>
            <a:ext cx="7174800" cy="428400"/>
          </a:xfrm>
          <a:prstGeom prst="rect">
            <a:avLst/>
          </a:prstGeom>
        </p:spPr>
        <p:txBody>
          <a:bodyPr/>
          <a:lstStyle>
            <a:lvl1pPr>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19123" y="1666800"/>
            <a:ext cx="3895200" cy="496800"/>
          </a:xfrm>
          <a:prstGeom prst="rect">
            <a:avLst/>
          </a:prstGeo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5" name="Text Placeholder 4"/>
          <p:cNvSpPr>
            <a:spLocks noGrp="1"/>
          </p:cNvSpPr>
          <p:nvPr>
            <p:ph type="body" sz="quarter" idx="3"/>
          </p:nvPr>
        </p:nvSpPr>
        <p:spPr>
          <a:xfrm>
            <a:off x="4645025" y="1666875"/>
            <a:ext cx="3896416" cy="495324"/>
          </a:xfrm>
          <a:prstGeom prst="rect">
            <a:avLst/>
          </a:prstGeo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4645026" y="2174875"/>
            <a:ext cx="3898900" cy="3816350"/>
          </a:xfrm>
          <a:prstGeom prst="rect">
            <a:avLst/>
          </a:prstGeom>
        </p:spPr>
        <p:txBody>
          <a:bodyPr/>
          <a:lstStyle>
            <a:lvl1pPr>
              <a:buNone/>
              <a:defRPr sz="1200"/>
            </a:lvl1pPr>
            <a:lvl2pPr>
              <a:buNone/>
              <a:defRPr lang="en-GB" sz="1200" noProof="0" dirty="0" smtClean="0">
                <a:solidFill>
                  <a:schemeClr val="bg2"/>
                </a:solidFill>
                <a:latin typeface="Verdana"/>
                <a:cs typeface="Verdana"/>
              </a:defRPr>
            </a:lvl2pPr>
            <a:lvl3pPr>
              <a:buNone/>
              <a:defRPr lang="en-GB" sz="1200" noProof="0" dirty="0" smtClean="0">
                <a:solidFill>
                  <a:schemeClr val="bg2"/>
                </a:solidFill>
                <a:latin typeface="Verdana"/>
                <a:cs typeface="Verdana"/>
              </a:defRPr>
            </a:lvl3pPr>
            <a:lvl4pPr>
              <a:buNone/>
              <a:defRPr lang="en-GB" sz="1200" noProof="0" dirty="0" smtClean="0">
                <a:solidFill>
                  <a:schemeClr val="bg2"/>
                </a:solidFill>
                <a:latin typeface="Verdana"/>
                <a:cs typeface="Verdana"/>
              </a:defRPr>
            </a:lvl4pPr>
            <a:lvl5pPr>
              <a:buNone/>
              <a:defRPr lang="en-GB" sz="1200" noProof="0" dirty="0">
                <a:solidFill>
                  <a:schemeClr val="bg2"/>
                </a:solidFill>
                <a:latin typeface="Verdana"/>
                <a:cs typeface="Verdana"/>
              </a:defRPr>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619200" y="2174400"/>
            <a:ext cx="3898900" cy="3816350"/>
          </a:xfrm>
          <a:prstGeom prst="rect">
            <a:avLst/>
          </a:prstGeom>
        </p:spPr>
        <p:txBody>
          <a:bodyPr/>
          <a:lstStyle>
            <a:lvl1pPr>
              <a:buNone/>
              <a:defRPr lang="en-US" sz="1200" noProof="0" dirty="0" smtClean="0">
                <a:solidFill>
                  <a:schemeClr val="bg2"/>
                </a:solidFill>
                <a:latin typeface="Verdana"/>
                <a:ea typeface="+mn-ea"/>
                <a:cs typeface="Verdana"/>
              </a:defRPr>
            </a:lvl1pPr>
            <a:lvl2pPr>
              <a:buNone/>
              <a:defRPr lang="en-US" sz="1200" noProof="0" dirty="0" smtClean="0">
                <a:solidFill>
                  <a:schemeClr val="bg2"/>
                </a:solidFill>
                <a:latin typeface="Verdana"/>
                <a:cs typeface="Verdana"/>
              </a:defRPr>
            </a:lvl2pPr>
            <a:lvl3pPr>
              <a:buNone/>
              <a:defRPr lang="en-US" sz="1200" noProof="0" dirty="0" smtClean="0">
                <a:solidFill>
                  <a:schemeClr val="bg2"/>
                </a:solidFill>
                <a:latin typeface="Verdana"/>
                <a:cs typeface="Verdana"/>
              </a:defRPr>
            </a:lvl3pPr>
            <a:lvl4pPr>
              <a:buNone/>
              <a:defRPr lang="en-US" sz="1200" noProof="0" dirty="0" smtClean="0">
                <a:solidFill>
                  <a:schemeClr val="bg2"/>
                </a:solidFill>
                <a:latin typeface="Verdana"/>
                <a:cs typeface="Verdana"/>
              </a:defRPr>
            </a:lvl4pPr>
            <a:lvl5pPr>
              <a:buNone/>
              <a:defRPr lang="en-GB" sz="1200" noProof="0" dirty="0">
                <a:solidFill>
                  <a:schemeClr val="bg2"/>
                </a:solidFill>
                <a:latin typeface="Verdana"/>
                <a:cs typeface="Verdana"/>
              </a:defRPr>
            </a:lvl5pPr>
            <a:lvl6pPr>
              <a:defRPr sz="1600"/>
            </a:lvl6pPr>
            <a:lvl7pPr>
              <a:defRPr sz="1600"/>
            </a:lvl7pPr>
            <a:lvl8pPr>
              <a:defRPr sz="1600"/>
            </a:lvl8pPr>
            <a:lvl9pPr>
              <a:defRPr sz="1600"/>
            </a:lvl9pPr>
          </a:lstStyle>
          <a:p>
            <a:pPr marL="0" lvl="0" indent="0" algn="l" rtl="0" eaLnBrk="1" fontAlgn="base" hangingPunct="1">
              <a:lnSpc>
                <a:spcPct val="119000"/>
              </a:lnSpc>
              <a:spcBef>
                <a:spcPct val="20000"/>
              </a:spcBef>
              <a:spcAft>
                <a:spcPct val="0"/>
              </a:spcAft>
              <a:buClr>
                <a:schemeClr val="accent1"/>
              </a:buClr>
              <a:buFont typeface="Verdana" pitchFamily="34" charset="0"/>
              <a:buNone/>
            </a:pPr>
            <a:r>
              <a:rPr lang="en-US" noProof="0"/>
              <a:t>Edit Master text styles</a:t>
            </a:r>
          </a:p>
          <a:p>
            <a:pPr marL="0" lvl="1" indent="0" algn="l" rtl="0" eaLnBrk="1" fontAlgn="base" hangingPunct="1">
              <a:lnSpc>
                <a:spcPct val="119000"/>
              </a:lnSpc>
              <a:spcBef>
                <a:spcPct val="20000"/>
              </a:spcBef>
              <a:spcAft>
                <a:spcPct val="0"/>
              </a:spcAft>
              <a:buClr>
                <a:schemeClr val="accent1"/>
              </a:buClr>
              <a:buFont typeface="Verdana" pitchFamily="34" charset="0"/>
              <a:buNone/>
            </a:pPr>
            <a:r>
              <a:rPr lang="en-US" noProof="0"/>
              <a:t>Second level</a:t>
            </a:r>
          </a:p>
          <a:p>
            <a:pPr marL="0" lvl="2" indent="0" algn="l" rtl="0" eaLnBrk="1" fontAlgn="base" hangingPunct="1">
              <a:lnSpc>
                <a:spcPct val="119000"/>
              </a:lnSpc>
              <a:spcBef>
                <a:spcPct val="20000"/>
              </a:spcBef>
              <a:spcAft>
                <a:spcPct val="0"/>
              </a:spcAft>
              <a:buClr>
                <a:schemeClr val="accent1"/>
              </a:buClr>
              <a:buFont typeface="Verdana" pitchFamily="34" charset="0"/>
              <a:buNone/>
            </a:pPr>
            <a:r>
              <a:rPr lang="en-US" noProof="0"/>
              <a:t>Third level</a:t>
            </a:r>
          </a:p>
          <a:p>
            <a:pPr marL="0" lvl="3" indent="0" algn="l" rtl="0" eaLnBrk="1" fontAlgn="base" hangingPunct="1">
              <a:lnSpc>
                <a:spcPct val="119000"/>
              </a:lnSpc>
              <a:spcBef>
                <a:spcPct val="20000"/>
              </a:spcBef>
              <a:spcAft>
                <a:spcPct val="0"/>
              </a:spcAft>
              <a:buClr>
                <a:schemeClr val="accent1"/>
              </a:buClr>
              <a:buFont typeface="Verdana" pitchFamily="34" charset="0"/>
              <a:buNone/>
            </a:pPr>
            <a:r>
              <a:rPr lang="en-US" noProof="0"/>
              <a:t>Fourth level</a:t>
            </a:r>
          </a:p>
          <a:p>
            <a:pPr marL="0" lvl="4" indent="0" algn="l" rtl="0" eaLnBrk="1" fontAlgn="base" hangingPunct="1">
              <a:lnSpc>
                <a:spcPct val="119000"/>
              </a:lnSpc>
              <a:spcBef>
                <a:spcPct val="20000"/>
              </a:spcBef>
              <a:spcAft>
                <a:spcPct val="0"/>
              </a:spcAft>
              <a:buClr>
                <a:schemeClr val="accent1"/>
              </a:buClr>
              <a:buFont typeface="Verdana" pitchFamily="34" charset="0"/>
              <a:buNone/>
            </a:pPr>
            <a:r>
              <a:rPr lang="en-US" noProof="0"/>
              <a:t>Fifth level</a:t>
            </a:r>
            <a:endParaRPr lang="en-GB" noProof="0" dirty="0"/>
          </a:p>
        </p:txBody>
      </p:sp>
    </p:spTree>
    <p:extLst>
      <p:ext uri="{BB962C8B-B14F-4D97-AF65-F5344CB8AC3E}">
        <p14:creationId xmlns:p14="http://schemas.microsoft.com/office/powerpoint/2010/main" val="405409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000" y="162000"/>
            <a:ext cx="7174800" cy="427038"/>
          </a:xfrm>
          <a:prstGeom prst="rect">
            <a:avLst/>
          </a:prstGeom>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339165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29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00" y="162000"/>
            <a:ext cx="7174800" cy="428400"/>
          </a:xfrm>
          <a:prstGeom prst="rect">
            <a:avLst/>
          </a:prstGeom>
        </p:spPr>
        <p:txBody>
          <a:bodyPr anchor="b"/>
          <a:lstStyle>
            <a:lvl1pPr algn="l">
              <a:defRPr sz="2200" b="0"/>
            </a:lvl1pPr>
          </a:lstStyle>
          <a:p>
            <a:r>
              <a:rPr lang="en-US" noProof="0"/>
              <a:t>Click to edit Master title style</a:t>
            </a:r>
            <a:endParaRPr lang="en-GB" noProof="0" dirty="0"/>
          </a:p>
        </p:txBody>
      </p:sp>
      <p:sp>
        <p:nvSpPr>
          <p:cNvPr id="3" name="Content Placeholder 2"/>
          <p:cNvSpPr>
            <a:spLocks noGrp="1"/>
          </p:cNvSpPr>
          <p:nvPr>
            <p:ph idx="1"/>
          </p:nvPr>
        </p:nvSpPr>
        <p:spPr>
          <a:xfrm>
            <a:off x="3575050" y="1666874"/>
            <a:ext cx="4968875" cy="4324351"/>
          </a:xfrm>
          <a:prstGeom prst="rect">
            <a:avLst/>
          </a:prstGeom>
        </p:spPr>
        <p:txBody>
          <a:bodyPr/>
          <a:lstStyle>
            <a:lvl1pPr marL="2602800" indent="0">
              <a:buNone/>
              <a:defRPr lang="en-GB" sz="1400" noProof="0" dirty="0">
                <a:solidFill>
                  <a:schemeClr val="bg2"/>
                </a:solidFill>
                <a:latin typeface="Verdana"/>
                <a:cs typeface="Verdana"/>
              </a:defRPr>
            </a:lvl1pPr>
            <a:lvl2pPr>
              <a:buNone/>
              <a:defRPr lang="en-US" sz="1400" noProof="0" dirty="0" smtClean="0">
                <a:solidFill>
                  <a:schemeClr val="bg2"/>
                </a:solidFill>
                <a:latin typeface="Verdana"/>
                <a:cs typeface="Verdana"/>
              </a:defRPr>
            </a:lvl2pPr>
            <a:lvl3pPr>
              <a:buNone/>
              <a:defRPr lang="en-US" sz="1400" noProof="0" dirty="0" smtClean="0">
                <a:solidFill>
                  <a:schemeClr val="bg2"/>
                </a:solidFill>
                <a:latin typeface="Verdana"/>
                <a:cs typeface="Verdana"/>
              </a:defRPr>
            </a:lvl3pPr>
            <a:lvl4pPr>
              <a:buNone/>
              <a:defRPr lang="en-US" sz="1400" noProof="0" dirty="0" smtClean="0">
                <a:solidFill>
                  <a:schemeClr val="bg2"/>
                </a:solidFill>
                <a:latin typeface="Verdana"/>
                <a:cs typeface="Verdana"/>
              </a:defRPr>
            </a:lvl4pPr>
            <a:lvl5pPr>
              <a:buNone/>
              <a:defRPr sz="1400"/>
            </a:lvl5pPr>
            <a:lvl6pPr>
              <a:defRPr sz="2000"/>
            </a:lvl6pPr>
            <a:lvl7pPr>
              <a:defRPr sz="2000"/>
            </a:lvl7pPr>
            <a:lvl8pPr>
              <a:defRPr sz="2000"/>
            </a:lvl8pPr>
            <a:lvl9pPr>
              <a:defRPr sz="2000"/>
            </a:lvl9pPr>
          </a:lstStyle>
          <a:p>
            <a:pPr marL="0" lvl="0" indent="0" algn="l" rtl="0" eaLnBrk="1" fontAlgn="base" hangingPunct="1">
              <a:lnSpc>
                <a:spcPct val="119000"/>
              </a:lnSpc>
              <a:spcBef>
                <a:spcPct val="20000"/>
              </a:spcBef>
              <a:spcAft>
                <a:spcPct val="0"/>
              </a:spcAft>
              <a:buClr>
                <a:schemeClr val="accent1"/>
              </a:buClr>
              <a:buFont typeface="Verdana" pitchFamily="34" charset="0"/>
              <a:buNone/>
            </a:pPr>
            <a:r>
              <a:rPr lang="en-US" noProof="0"/>
              <a:t>Edit Master text styles</a:t>
            </a:r>
          </a:p>
          <a:p>
            <a:pPr marL="0" lvl="1" indent="0" algn="l" rtl="0" eaLnBrk="1" fontAlgn="base" hangingPunct="1">
              <a:lnSpc>
                <a:spcPct val="119000"/>
              </a:lnSpc>
              <a:spcBef>
                <a:spcPct val="20000"/>
              </a:spcBef>
              <a:spcAft>
                <a:spcPct val="0"/>
              </a:spcAft>
              <a:buClr>
                <a:schemeClr val="accent1"/>
              </a:buClr>
              <a:buFont typeface="Verdana" pitchFamily="34" charset="0"/>
              <a:buNone/>
            </a:pPr>
            <a:r>
              <a:rPr lang="en-US" noProof="0"/>
              <a:t>Second level</a:t>
            </a:r>
          </a:p>
          <a:p>
            <a:pPr marL="0" lvl="2" indent="0" algn="l" rtl="0" eaLnBrk="1" fontAlgn="base" hangingPunct="1">
              <a:lnSpc>
                <a:spcPct val="119000"/>
              </a:lnSpc>
              <a:spcBef>
                <a:spcPct val="20000"/>
              </a:spcBef>
              <a:spcAft>
                <a:spcPct val="0"/>
              </a:spcAft>
              <a:buClr>
                <a:schemeClr val="accent1"/>
              </a:buClr>
              <a:buFont typeface="Verdana" pitchFamily="34" charset="0"/>
              <a:buNone/>
            </a:pPr>
            <a:r>
              <a:rPr lang="en-US" noProof="0"/>
              <a:t>Third level</a:t>
            </a:r>
          </a:p>
          <a:p>
            <a:pPr marL="0" lvl="3" indent="0" algn="l" rtl="0" eaLnBrk="1" fontAlgn="base" hangingPunct="1">
              <a:lnSpc>
                <a:spcPct val="119000"/>
              </a:lnSpc>
              <a:spcBef>
                <a:spcPct val="20000"/>
              </a:spcBef>
              <a:spcAft>
                <a:spcPct val="0"/>
              </a:spcAft>
              <a:buClr>
                <a:schemeClr val="accent1"/>
              </a:buClr>
              <a:buFont typeface="Verdana" pitchFamily="34" charset="0"/>
              <a:buNone/>
            </a:pPr>
            <a:r>
              <a:rPr lang="en-US" noProof="0"/>
              <a:t>Fourth level</a:t>
            </a:r>
          </a:p>
          <a:p>
            <a:pPr marL="0" lvl="4" indent="0" algn="l" rtl="0" eaLnBrk="1" fontAlgn="base" hangingPunct="1">
              <a:lnSpc>
                <a:spcPct val="119000"/>
              </a:lnSpc>
              <a:spcBef>
                <a:spcPct val="20000"/>
              </a:spcBef>
              <a:spcAft>
                <a:spcPct val="0"/>
              </a:spcAft>
              <a:buClr>
                <a:schemeClr val="accent1"/>
              </a:buClr>
              <a:buFont typeface="Verdana" pitchFamily="34" charset="0"/>
              <a:buNone/>
            </a:pPr>
            <a:r>
              <a:rPr lang="en-US" noProof="0"/>
              <a:t>Fifth level</a:t>
            </a:r>
            <a:endParaRPr lang="en-GB" noProof="0" dirty="0"/>
          </a:p>
        </p:txBody>
      </p:sp>
      <p:sp>
        <p:nvSpPr>
          <p:cNvPr id="4" name="Text Placeholder 3"/>
          <p:cNvSpPr>
            <a:spLocks noGrp="1"/>
          </p:cNvSpPr>
          <p:nvPr>
            <p:ph type="body" sz="half" idx="2"/>
          </p:nvPr>
        </p:nvSpPr>
        <p:spPr>
          <a:xfrm>
            <a:off x="619125" y="1666800"/>
            <a:ext cx="2846388" cy="4324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Tree>
    <p:extLst>
      <p:ext uri="{BB962C8B-B14F-4D97-AF65-F5344CB8AC3E}">
        <p14:creationId xmlns:p14="http://schemas.microsoft.com/office/powerpoint/2010/main" val="74198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5069086"/>
            <a:ext cx="5932800" cy="307777"/>
          </a:xfrm>
          <a:prstGeom prst="rect">
            <a:avLst/>
          </a:prstGeom>
        </p:spPr>
        <p:txBody>
          <a:bodyPr anchor="b"/>
          <a:lstStyle>
            <a:lvl1pPr algn="l">
              <a:defRPr sz="1400" b="1"/>
            </a:lvl1pPr>
          </a:lstStyle>
          <a:p>
            <a:r>
              <a:rPr lang="en-US" noProof="0"/>
              <a:t>Click to edit Master title style</a:t>
            </a:r>
            <a:endParaRPr lang="en-GB" noProof="0"/>
          </a:p>
        </p:txBody>
      </p:sp>
      <p:sp>
        <p:nvSpPr>
          <p:cNvPr id="3" name="Picture Placeholder 2"/>
          <p:cNvSpPr>
            <a:spLocks noGrp="1"/>
          </p:cNvSpPr>
          <p:nvPr>
            <p:ph type="pic" idx="1"/>
          </p:nvPr>
        </p:nvSpPr>
        <p:spPr>
          <a:xfrm>
            <a:off x="1601787" y="1666873"/>
            <a:ext cx="5932488" cy="3390901"/>
          </a:xfrm>
          <a:prstGeom prst="rect">
            <a:avLst/>
          </a:prstGeo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602000" y="5372100"/>
            <a:ext cx="5932800" cy="61912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Tree>
    <p:extLst>
      <p:ext uri="{BB962C8B-B14F-4D97-AF65-F5344CB8AC3E}">
        <p14:creationId xmlns:p14="http://schemas.microsoft.com/office/powerpoint/2010/main" val="22315011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9" Type="http://schemas.openxmlformats.org/officeDocument/2006/relationships/image" Target="../media/image29.png"/><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pn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38"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DG"/>
          <p:cNvSpPr txBox="1">
            <a:spLocks noChangeArrowheads="1"/>
          </p:cNvSpPr>
          <p:nvPr userDrawn="1"/>
        </p:nvSpPr>
        <p:spPr bwMode="auto">
          <a:xfrm>
            <a:off x="578164" y="335522"/>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pic>
        <p:nvPicPr>
          <p:cNvPr id="3" name="Picture 2" descr="PPT_Footer.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6491287"/>
            <a:ext cx="9144000" cy="366713"/>
          </a:xfrm>
          <a:prstGeom prst="rect">
            <a:avLst/>
          </a:prstGeom>
        </p:spPr>
      </p:pic>
      <p:sp>
        <p:nvSpPr>
          <p:cNvPr id="4" name="Text Box 34"/>
          <p:cNvSpPr txBox="1">
            <a:spLocks noChangeAspect="1" noChangeArrowheads="1"/>
          </p:cNvSpPr>
          <p:nvPr userDrawn="1"/>
        </p:nvSpPr>
        <p:spPr bwMode="auto">
          <a:xfrm>
            <a:off x="7093881" y="6279900"/>
            <a:ext cx="1906932"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en-US" sz="800" noProof="1">
                <a:solidFill>
                  <a:schemeClr val="bg2"/>
                </a:solidFill>
              </a:rPr>
              <a:t>L.Walpot | 07/05/2020 | Slide  </a:t>
            </a:r>
            <a:fld id="{28F57195-30DC-4937-B9AF-277BB0EA9BDC}" type="slidenum">
              <a:rPr lang="en-US" sz="800" noProof="1" smtClean="0">
                <a:solidFill>
                  <a:schemeClr val="bg2"/>
                </a:solidFill>
              </a:rPr>
              <a:t>‹#›</a:t>
            </a:fld>
            <a:endParaRPr lang="en-GB" sz="800" noProof="1">
              <a:solidFill>
                <a:schemeClr val="bg2"/>
              </a:solidFill>
            </a:endParaRPr>
          </a:p>
        </p:txBody>
      </p:sp>
      <p:sp>
        <p:nvSpPr>
          <p:cNvPr id="5" name="Text Box 38"/>
          <p:cNvSpPr txBox="1">
            <a:spLocks noChangeArrowheads="1"/>
          </p:cNvSpPr>
          <p:nvPr userDrawn="1"/>
        </p:nvSpPr>
        <p:spPr bwMode="auto">
          <a:xfrm>
            <a:off x="166064" y="6279900"/>
            <a:ext cx="201914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US" sz="800" noProof="0">
                <a:solidFill>
                  <a:schemeClr val="tx1">
                    <a:lumMod val="75000"/>
                    <a:lumOff val="25000"/>
                  </a:schemeClr>
                </a:solidFill>
              </a:rPr>
              <a:t>ESA UNCLASSIFIED - For Official Use</a:t>
            </a:r>
            <a:endParaRPr lang="en-GB" sz="800" noProof="0" dirty="0">
              <a:solidFill>
                <a:schemeClr val="tx1">
                  <a:lumMod val="75000"/>
                  <a:lumOff val="25000"/>
                </a:schemeClr>
              </a:solidFill>
            </a:endParaRPr>
          </a:p>
        </p:txBody>
      </p:sp>
      <p:pic>
        <p:nvPicPr>
          <p:cNvPr id="6" name="Picture 5"/>
          <p:cNvPicPr>
            <a:picLocks noChangeAspect="1"/>
          </p:cNvPicPr>
          <p:nvPr userDrawn="1"/>
        </p:nvPicPr>
        <p:blipFill rotWithShape="1">
          <a:blip r:embed="rId12" cstate="print">
            <a:extLst>
              <a:ext uri="{28A0092B-C50C-407E-A947-70E740481C1C}">
                <a14:useLocalDpi xmlns:a14="http://schemas.microsoft.com/office/drawing/2010/main" val="0"/>
              </a:ext>
            </a:extLst>
          </a:blip>
          <a:srcRect t="-1" b="23122"/>
          <a:stretch/>
        </p:blipFill>
        <p:spPr>
          <a:xfrm>
            <a:off x="7787917" y="155434"/>
            <a:ext cx="1210456" cy="504000"/>
          </a:xfrm>
          <a:prstGeom prst="rect">
            <a:avLst/>
          </a:prstGeom>
        </p:spPr>
      </p:pic>
      <p:sp>
        <p:nvSpPr>
          <p:cNvPr id="32" name="Rectangle 6"/>
          <p:cNvSpPr>
            <a:spLocks noGrp="1" noChangeArrowheads="1"/>
          </p:cNvSpPr>
          <p:nvPr>
            <p:ph type="title"/>
          </p:nvPr>
        </p:nvSpPr>
        <p:spPr bwMode="auto">
          <a:xfrm>
            <a:off x="143086" y="161566"/>
            <a:ext cx="7174846" cy="427038"/>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t>Click to edit Master title style</a:t>
            </a:r>
            <a:endParaRPr lang="en-GB" dirty="0"/>
          </a:p>
        </p:txBody>
      </p:sp>
      <p:sp>
        <p:nvSpPr>
          <p:cNvPr id="33" name="Rectangle 2"/>
          <p:cNvSpPr/>
          <p:nvPr userDrawn="1"/>
        </p:nvSpPr>
        <p:spPr>
          <a:xfrm>
            <a:off x="172800" y="864000"/>
            <a:ext cx="8748000" cy="533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it-IT" dirty="0">
              <a:solidFill>
                <a:schemeClr val="tx1"/>
              </a:solidFill>
            </a:endParaRPr>
          </a:p>
        </p:txBody>
      </p:sp>
      <p:pic>
        <p:nvPicPr>
          <p:cNvPr id="34" name="Picture 36" descr="PPT_Header01" hidden="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5" descr="PPT_Header02" hidden="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2" descr="signature" hidden="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l="84271" t="-8163"/>
          <a:stretch>
            <a:fillRect/>
          </a:stretch>
        </p:blipFill>
        <p:spPr bwMode="auto">
          <a:xfrm>
            <a:off x="7705725" y="6391276"/>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Placeholder 36"/>
          <p:cNvSpPr>
            <a:spLocks noGrp="1"/>
          </p:cNvSpPr>
          <p:nvPr>
            <p:ph type="body" idx="1"/>
          </p:nvPr>
        </p:nvSpPr>
        <p:spPr>
          <a:xfrm>
            <a:off x="172800" y="864000"/>
            <a:ext cx="8748000" cy="5338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dirty="0"/>
          </a:p>
        </p:txBody>
      </p:sp>
      <p:grpSp>
        <p:nvGrpSpPr>
          <p:cNvPr id="38" name="Group 37"/>
          <p:cNvGrpSpPr/>
          <p:nvPr userDrawn="1"/>
        </p:nvGrpSpPr>
        <p:grpSpPr>
          <a:xfrm>
            <a:off x="172800" y="6618883"/>
            <a:ext cx="6826666" cy="111519"/>
            <a:chOff x="172269" y="6621494"/>
            <a:chExt cx="6826666" cy="111519"/>
          </a:xfrm>
        </p:grpSpPr>
        <p:pic>
          <p:nvPicPr>
            <p:cNvPr id="39" name="Picture 38" descr="at.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40" name="Picture 39" descr="be.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41" name="Picture 40" descr="ca.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42" name="Picture 41" descr="ch.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43" name="Picture 42" descr="cz.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44" name="Picture 43" descr="de.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45" name="Picture 44" descr="dk.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46" name="Picture 45" descr="ee.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47" name="Picture 46" descr="es.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48" name="Picture 47" descr="fi.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49" name="Picture 48" descr="fr.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50" name="Picture 49" descr="gr.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51" name="Picture 50" descr="hu.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52" name="Picture 51" descr="ie.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53" name="Picture 52" descr="it.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54" name="Picture 53" descr="lu.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55" name="Picture 54" descr="nl.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56" name="Picture 55" descr="no.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57" name="Picture 56" descr="pl.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58" name="Picture 57" descr="pt.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59" name="Picture 58" descr="ro.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60" name="Picture 59" descr="se.png"/>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61" name="Picture 60" descr="uk.png"/>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62" name="Picture 61" descr="si.png"/>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Lst>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 typeface="Arial" pitchFamily="34" charset="0"/>
        <a:buNone/>
        <a:defRPr sz="1600">
          <a:solidFill>
            <a:schemeClr val="bg2"/>
          </a:solidFill>
          <a:latin typeface="+mn-lt"/>
          <a:ea typeface="+mn-ea"/>
          <a:cs typeface="+mn-cs"/>
        </a:defRPr>
      </a:lvl1pPr>
      <a:lvl2pPr marL="810000" indent="-419100" algn="l" rtl="0" eaLnBrk="1" fontAlgn="base" hangingPunct="1">
        <a:lnSpc>
          <a:spcPct val="119000"/>
        </a:lnSpc>
        <a:spcBef>
          <a:spcPct val="20000"/>
        </a:spcBef>
        <a:spcAft>
          <a:spcPct val="0"/>
        </a:spcAft>
        <a:buClr>
          <a:schemeClr val="accent1"/>
        </a:buClr>
        <a:buFont typeface="Arial" pitchFamily="34" charset="0"/>
        <a:buNone/>
        <a:defRPr sz="1600">
          <a:solidFill>
            <a:schemeClr val="bg2"/>
          </a:solidFill>
          <a:latin typeface="+mn-lt"/>
        </a:defRPr>
      </a:lvl2pPr>
      <a:lvl3pPr marL="14076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3pPr>
      <a:lvl4pPr marL="20052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4pPr>
      <a:lvl5pPr marL="26028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3.gif"/><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lpi.usra.edu/icegiants/mission_study/Full-Report.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rldefense.proofpoint.com/v2/url?u=http-3A__sci.esa.int_future-2Dmissions-2Ddepartment_61307-2Dcdf-2Dstudy-2Dreport-2Dice-2Dgiants_&amp;d=DwMFAw&amp;c=ApwzowJNAKKw3xye91w7BE1XMRKi2LN9kiMk5Csz9Zk&amp;r=cuKGLzgfa5t4nf9HdZDV_ZN-Ef1dNH4XcdWfascNFMo&amp;m=cN9NnwNDKW2QT9R7VrnO4x7qDz01sjJqi9RQO0MQvxY&amp;s=EXbSf8rXt15WTjpDANtIRNUJQZ8zKV4CUsBLIIqdYFs&amp;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2.tm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3" name="Rectangle 19"/>
          <p:cNvSpPr>
            <a:spLocks noGrp="1" noChangeArrowheads="1"/>
          </p:cNvSpPr>
          <p:nvPr>
            <p:ph type="ctrTitle"/>
          </p:nvPr>
        </p:nvSpPr>
        <p:spPr>
          <a:xfrm>
            <a:off x="251453" y="835155"/>
            <a:ext cx="8113811" cy="954107"/>
          </a:xfrm>
        </p:spPr>
        <p:txBody>
          <a:bodyPr/>
          <a:lstStyle/>
          <a:p>
            <a:r>
              <a:rPr lang="en-US" sz="2800" dirty="0"/>
              <a:t>Aerothermal Modeling Challenges for Ice Giant Entry Probes</a:t>
            </a:r>
            <a:endParaRPr lang="en-GB" sz="2800" dirty="0"/>
          </a:p>
        </p:txBody>
      </p:sp>
      <p:sp>
        <p:nvSpPr>
          <p:cNvPr id="2" name="TextBox 1"/>
          <p:cNvSpPr txBox="1"/>
          <p:nvPr/>
        </p:nvSpPr>
        <p:spPr>
          <a:xfrm>
            <a:off x="180508" y="4775634"/>
            <a:ext cx="7655952" cy="307777"/>
          </a:xfrm>
          <a:prstGeom prst="rect">
            <a:avLst/>
          </a:prstGeom>
          <a:noFill/>
        </p:spPr>
        <p:txBody>
          <a:bodyPr wrap="square" rtlCol="0">
            <a:spAutoFit/>
          </a:bodyPr>
          <a:lstStyle/>
          <a:p>
            <a:r>
              <a:rPr lang="en-US" sz="1400" dirty="0"/>
              <a:t>07/05/2020</a:t>
            </a:r>
          </a:p>
        </p:txBody>
      </p:sp>
      <p:sp>
        <p:nvSpPr>
          <p:cNvPr id="3" name="TextBox 2"/>
          <p:cNvSpPr txBox="1"/>
          <p:nvPr/>
        </p:nvSpPr>
        <p:spPr>
          <a:xfrm>
            <a:off x="180508" y="2303009"/>
            <a:ext cx="7015801" cy="1754326"/>
          </a:xfrm>
          <a:prstGeom prst="rect">
            <a:avLst/>
          </a:prstGeom>
          <a:solidFill>
            <a:srgbClr val="0070C0"/>
          </a:solidFill>
        </p:spPr>
        <p:txBody>
          <a:bodyPr wrap="square" rtlCol="0">
            <a:spAutoFit/>
          </a:bodyPr>
          <a:lstStyle/>
          <a:p>
            <a:r>
              <a:rPr lang="en-US" b="1" dirty="0"/>
              <a:t>Louis Walpot</a:t>
            </a:r>
            <a:r>
              <a:rPr lang="en-US" b="1"/>
              <a:t>, ESA</a:t>
            </a:r>
            <a:endParaRPr lang="en-US" b="1" dirty="0"/>
          </a:p>
          <a:p>
            <a:pPr>
              <a:spcBef>
                <a:spcPts val="0"/>
              </a:spcBef>
            </a:pPr>
            <a:r>
              <a:rPr lang="en-US" b="1" dirty="0"/>
              <a:t>Stefan </a:t>
            </a:r>
            <a:r>
              <a:rPr lang="en-US" b="1" dirty="0" err="1"/>
              <a:t>Loehle</a:t>
            </a:r>
            <a:r>
              <a:rPr lang="en-US" b="1" dirty="0"/>
              <a:t>, IRS </a:t>
            </a:r>
          </a:p>
          <a:p>
            <a:pPr>
              <a:spcBef>
                <a:spcPts val="0"/>
              </a:spcBef>
            </a:pPr>
            <a:r>
              <a:rPr lang="en-US" b="1" dirty="0"/>
              <a:t>Matthew </a:t>
            </a:r>
            <a:r>
              <a:rPr lang="en-US" b="1" dirty="0" err="1"/>
              <a:t>McGilvray</a:t>
            </a:r>
            <a:r>
              <a:rPr lang="en-US" b="1" dirty="0"/>
              <a:t>, Oxford University</a:t>
            </a:r>
          </a:p>
          <a:p>
            <a:r>
              <a:rPr lang="en-US" b="1" dirty="0"/>
              <a:t>Michael Wright, NASA Ames Research Center</a:t>
            </a:r>
            <a:endParaRPr lang="en-US" dirty="0"/>
          </a:p>
          <a:p>
            <a:r>
              <a:rPr lang="en-US" b="1" dirty="0"/>
              <a:t>Brett </a:t>
            </a:r>
            <a:r>
              <a:rPr lang="en-US" b="1" dirty="0" err="1"/>
              <a:t>Cruden</a:t>
            </a:r>
            <a:r>
              <a:rPr lang="en-US" b="1" dirty="0"/>
              <a:t>, AMA Corp.</a:t>
            </a:r>
          </a:p>
          <a:p>
            <a:r>
              <a:rPr lang="en-US" b="1" dirty="0" err="1"/>
              <a:t>Heiko</a:t>
            </a:r>
            <a:r>
              <a:rPr lang="en-US" b="1" dirty="0"/>
              <a:t> Ritter, Gonzalo Saavedra, G. Ortega,  ESA</a:t>
            </a:r>
            <a:endParaRPr lang="en-US" dirty="0"/>
          </a:p>
        </p:txBody>
      </p:sp>
      <p:sp>
        <p:nvSpPr>
          <p:cNvPr id="4" name="TextBox 3"/>
          <p:cNvSpPr txBox="1"/>
          <p:nvPr/>
        </p:nvSpPr>
        <p:spPr>
          <a:xfrm>
            <a:off x="251453" y="5801710"/>
            <a:ext cx="7236373" cy="369332"/>
          </a:xfrm>
          <a:prstGeom prst="rect">
            <a:avLst/>
          </a:prstGeom>
          <a:noFill/>
        </p:spPr>
        <p:txBody>
          <a:bodyPr wrap="square" rtlCol="0">
            <a:spAutoFit/>
          </a:bodyPr>
          <a:lstStyle/>
          <a:p>
            <a:r>
              <a:rPr lang="en-US" dirty="0"/>
              <a:t>European Geosciences Union, May 4-8 2020, Austria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TPS Material Selection</a:t>
            </a:r>
          </a:p>
        </p:txBody>
      </p:sp>
      <p:sp>
        <p:nvSpPr>
          <p:cNvPr id="3" name="Content Placeholder 2"/>
          <p:cNvSpPr>
            <a:spLocks noGrp="1"/>
          </p:cNvSpPr>
          <p:nvPr>
            <p:ph idx="1"/>
          </p:nvPr>
        </p:nvSpPr>
        <p:spPr>
          <a:xfrm>
            <a:off x="0" y="822198"/>
            <a:ext cx="8785555" cy="4461002"/>
          </a:xfrm>
        </p:spPr>
        <p:txBody>
          <a:bodyPr>
            <a:normAutofit/>
          </a:bodyPr>
          <a:lstStyle/>
          <a:p>
            <a:pPr lvl="0" defTabSz="849400"/>
            <a:r>
              <a:rPr lang="en-US" dirty="0">
                <a:solidFill>
                  <a:schemeClr val="tx1"/>
                </a:solidFill>
              </a:rPr>
              <a:t>Solutions available in Europe:</a:t>
            </a:r>
          </a:p>
          <a:p>
            <a:pPr marL="317580" lvl="0" indent="-317580" defTabSz="849400">
              <a:buFont typeface="Arial" pitchFamily="34" charset="0"/>
              <a:buChar char="•"/>
            </a:pPr>
            <a:r>
              <a:rPr lang="en-US" dirty="0">
                <a:solidFill>
                  <a:schemeClr val="tx1"/>
                </a:solidFill>
              </a:rPr>
              <a:t>Fully-dense carbon-phenolic</a:t>
            </a:r>
          </a:p>
          <a:p>
            <a:pPr marL="317580" lvl="0" indent="-317580" defTabSz="849400">
              <a:buFont typeface="Arial" pitchFamily="34" charset="0"/>
              <a:buChar char="•"/>
            </a:pPr>
            <a:r>
              <a:rPr lang="en-US" dirty="0">
                <a:solidFill>
                  <a:schemeClr val="tx1"/>
                </a:solidFill>
              </a:rPr>
              <a:t>3D Carbon-carbon / Carbon-</a:t>
            </a:r>
            <a:r>
              <a:rPr lang="en-US" dirty="0" err="1">
                <a:solidFill>
                  <a:schemeClr val="tx1"/>
                </a:solidFill>
              </a:rPr>
              <a:t>SiC</a:t>
            </a:r>
            <a:r>
              <a:rPr lang="en-US" dirty="0">
                <a:solidFill>
                  <a:schemeClr val="tx1"/>
                </a:solidFill>
              </a:rPr>
              <a:t> baselined within this study</a:t>
            </a:r>
          </a:p>
          <a:p>
            <a:pPr marL="317580" lvl="0" indent="-317580" defTabSz="849400">
              <a:buFont typeface="Arial" pitchFamily="34" charset="0"/>
              <a:buChar char="•"/>
            </a:pPr>
            <a:r>
              <a:rPr lang="en-US" dirty="0">
                <a:solidFill>
                  <a:schemeClr val="tx1"/>
                </a:solidFill>
              </a:rPr>
              <a:t>ASTERM</a:t>
            </a:r>
            <a:r>
              <a:rPr lang="en-US" baseline="30000" dirty="0">
                <a:solidFill>
                  <a:schemeClr val="tx1"/>
                </a:solidFill>
              </a:rPr>
              <a:t>®</a:t>
            </a:r>
            <a:r>
              <a:rPr lang="en-US" dirty="0">
                <a:solidFill>
                  <a:schemeClr val="tx1"/>
                </a:solidFill>
              </a:rPr>
              <a:t> (low density carbon-phenolic ablator, 280 kg/m</a:t>
            </a:r>
            <a:r>
              <a:rPr lang="en-US" baseline="30000" dirty="0">
                <a:solidFill>
                  <a:schemeClr val="tx1"/>
                </a:solidFill>
              </a:rPr>
              <a:t>3</a:t>
            </a:r>
            <a:r>
              <a:rPr lang="en-US" dirty="0">
                <a:solidFill>
                  <a:schemeClr val="tx1"/>
                </a:solidFill>
              </a:rPr>
              <a:t>) considered for </a:t>
            </a:r>
            <a:r>
              <a:rPr lang="en-US" dirty="0" err="1">
                <a:solidFill>
                  <a:schemeClr val="tx1"/>
                </a:solidFill>
              </a:rPr>
              <a:t>backcover</a:t>
            </a:r>
            <a:endParaRPr lang="en-US" dirty="0">
              <a:solidFill>
                <a:schemeClr val="tx1"/>
              </a:solidFill>
            </a:endParaRPr>
          </a:p>
          <a:p>
            <a:pPr marL="317580" lvl="0" indent="-317580" defTabSz="849400">
              <a:buFont typeface="Arial" pitchFamily="34" charset="0"/>
              <a:buChar char="•"/>
            </a:pPr>
            <a:r>
              <a:rPr lang="en-US" dirty="0">
                <a:solidFill>
                  <a:schemeClr val="tx1"/>
                </a:solidFill>
              </a:rPr>
              <a:t>Hybrid hot structure  </a:t>
            </a:r>
            <a:r>
              <a:rPr lang="en-US" dirty="0" err="1">
                <a:solidFill>
                  <a:schemeClr val="tx1"/>
                </a:solidFill>
              </a:rPr>
              <a:t>Sepcore</a:t>
            </a:r>
            <a:endParaRPr lang="en-US" dirty="0">
              <a:solidFill>
                <a:schemeClr val="tx1"/>
              </a:solidFill>
            </a:endParaRPr>
          </a:p>
          <a:p>
            <a:pPr marL="317580" lvl="0" indent="-317580" defTabSz="849400">
              <a:buFont typeface="Arial" pitchFamily="34" charset="0"/>
              <a:buChar char="•"/>
            </a:pPr>
            <a:endParaRPr lang="en-US" dirty="0">
              <a:solidFill>
                <a:schemeClr val="tx1"/>
              </a:solidFill>
            </a:endParaRPr>
          </a:p>
          <a:p>
            <a:pPr marL="317580" lvl="0" indent="-317580" defTabSz="849400">
              <a:buFont typeface="Arial" pitchFamily="34" charset="0"/>
              <a:buChar char="•"/>
            </a:pPr>
            <a:endParaRPr lang="en-US" dirty="0">
              <a:solidFill>
                <a:schemeClr val="tx1"/>
              </a:solidFill>
            </a:endParaRPr>
          </a:p>
          <a:p>
            <a:pPr lvl="0" defTabSz="849400"/>
            <a:r>
              <a:rPr lang="en-US" dirty="0">
                <a:solidFill>
                  <a:schemeClr val="tx1"/>
                </a:solidFill>
              </a:rPr>
              <a:t>Solutions available in the US:</a:t>
            </a:r>
          </a:p>
          <a:p>
            <a:pPr marL="317580" lvl="0" indent="-317580" defTabSz="849400">
              <a:buFont typeface="Arial" pitchFamily="34" charset="0"/>
              <a:buChar char="•"/>
            </a:pPr>
            <a:r>
              <a:rPr lang="en-US" dirty="0">
                <a:solidFill>
                  <a:schemeClr val="tx1"/>
                </a:solidFill>
              </a:rPr>
              <a:t>HEEET (3D-Woven) for heatshield</a:t>
            </a:r>
          </a:p>
          <a:p>
            <a:pPr marL="317580" lvl="0" indent="-317580" defTabSz="849400">
              <a:buFont typeface="Arial" pitchFamily="34" charset="0"/>
              <a:buChar char="•"/>
            </a:pPr>
            <a:r>
              <a:rPr lang="en-US" dirty="0">
                <a:solidFill>
                  <a:schemeClr val="tx1"/>
                </a:solidFill>
              </a:rPr>
              <a:t>PICA for backshell</a:t>
            </a:r>
          </a:p>
        </p:txBody>
      </p:sp>
      <p:pic>
        <p:nvPicPr>
          <p:cNvPr id="5" name="Picture 4"/>
          <p:cNvPicPr>
            <a:picLocks noChangeAspect="1"/>
          </p:cNvPicPr>
          <p:nvPr/>
        </p:nvPicPr>
        <p:blipFill>
          <a:blip r:embed="rId3"/>
          <a:stretch>
            <a:fillRect/>
          </a:stretch>
        </p:blipFill>
        <p:spPr>
          <a:xfrm>
            <a:off x="5498392" y="169315"/>
            <a:ext cx="1956615" cy="427038"/>
          </a:xfrm>
          <a:prstGeom prst="rect">
            <a:avLst/>
          </a:prstGeom>
        </p:spPr>
      </p:pic>
      <p:pic>
        <p:nvPicPr>
          <p:cNvPr id="9" name="Picture 8"/>
          <p:cNvPicPr>
            <a:picLocks noChangeAspect="1"/>
          </p:cNvPicPr>
          <p:nvPr/>
        </p:nvPicPr>
        <p:blipFill>
          <a:blip r:embed="rId4"/>
          <a:stretch>
            <a:fillRect/>
          </a:stretch>
        </p:blipFill>
        <p:spPr>
          <a:xfrm>
            <a:off x="6670344" y="2247899"/>
            <a:ext cx="2219546" cy="1344959"/>
          </a:xfrm>
          <a:prstGeom prst="rect">
            <a:avLst/>
          </a:prstGeom>
        </p:spPr>
      </p:pic>
      <p:pic>
        <p:nvPicPr>
          <p:cNvPr id="6" name="Picture 5">
            <a:extLst>
              <a:ext uri="{FF2B5EF4-FFF2-40B4-BE49-F238E27FC236}">
                <a16:creationId xmlns:a16="http://schemas.microsoft.com/office/drawing/2014/main" id="{81C53659-36FB-3D4D-813F-217ACB936A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0798" y="3810192"/>
            <a:ext cx="2543201" cy="2014808"/>
          </a:xfrm>
          <a:prstGeom prst="rect">
            <a:avLst/>
          </a:prstGeom>
        </p:spPr>
      </p:pic>
      <p:sp>
        <p:nvSpPr>
          <p:cNvPr id="7" name="TextBox 6">
            <a:extLst>
              <a:ext uri="{FF2B5EF4-FFF2-40B4-BE49-F238E27FC236}">
                <a16:creationId xmlns:a16="http://schemas.microsoft.com/office/drawing/2014/main" id="{EDCF2DED-82BC-A74C-893E-2A18318421C0}"/>
              </a:ext>
            </a:extLst>
          </p:cNvPr>
          <p:cNvSpPr txBox="1"/>
          <p:nvPr/>
        </p:nvSpPr>
        <p:spPr>
          <a:xfrm>
            <a:off x="4130212" y="5850745"/>
            <a:ext cx="3416320" cy="307777"/>
          </a:xfrm>
          <a:prstGeom prst="rect">
            <a:avLst/>
          </a:prstGeom>
          <a:noFill/>
        </p:spPr>
        <p:txBody>
          <a:bodyPr wrap="none" rtlCol="0">
            <a:spAutoFit/>
          </a:bodyPr>
          <a:lstStyle/>
          <a:p>
            <a:r>
              <a:rPr lang="en-US" sz="1400" b="1" dirty="0"/>
              <a:t>Dual-Layer HEEET Cross Section</a:t>
            </a:r>
          </a:p>
        </p:txBody>
      </p:sp>
    </p:spTree>
    <p:extLst>
      <p:ext uri="{BB962C8B-B14F-4D97-AF65-F5344CB8AC3E}">
        <p14:creationId xmlns:p14="http://schemas.microsoft.com/office/powerpoint/2010/main" val="70419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Preliminary Heatshield Sizing </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487444396"/>
              </p:ext>
            </p:extLst>
          </p:nvPr>
        </p:nvGraphicFramePr>
        <p:xfrm>
          <a:off x="103544" y="2830751"/>
          <a:ext cx="5257800" cy="1533525"/>
        </p:xfrm>
        <a:graphic>
          <a:graphicData uri="http://schemas.openxmlformats.org/drawingml/2006/table">
            <a:tbl>
              <a:tblPr firstRow="1" firstCol="1" bandRow="1"/>
              <a:tblGrid>
                <a:gridCol w="2413000">
                  <a:extLst>
                    <a:ext uri="{9D8B030D-6E8A-4147-A177-3AD203B41FA5}">
                      <a16:colId xmlns:a16="http://schemas.microsoft.com/office/drawing/2014/main" val="790280446"/>
                    </a:ext>
                  </a:extLst>
                </a:gridCol>
                <a:gridCol w="711200">
                  <a:extLst>
                    <a:ext uri="{9D8B030D-6E8A-4147-A177-3AD203B41FA5}">
                      <a16:colId xmlns:a16="http://schemas.microsoft.com/office/drawing/2014/main" val="1265866652"/>
                    </a:ext>
                  </a:extLst>
                </a:gridCol>
                <a:gridCol w="711200">
                  <a:extLst>
                    <a:ext uri="{9D8B030D-6E8A-4147-A177-3AD203B41FA5}">
                      <a16:colId xmlns:a16="http://schemas.microsoft.com/office/drawing/2014/main" val="4249921368"/>
                    </a:ext>
                  </a:extLst>
                </a:gridCol>
                <a:gridCol w="711200">
                  <a:extLst>
                    <a:ext uri="{9D8B030D-6E8A-4147-A177-3AD203B41FA5}">
                      <a16:colId xmlns:a16="http://schemas.microsoft.com/office/drawing/2014/main" val="303166359"/>
                    </a:ext>
                  </a:extLst>
                </a:gridCol>
                <a:gridCol w="711200">
                  <a:extLst>
                    <a:ext uri="{9D8B030D-6E8A-4147-A177-3AD203B41FA5}">
                      <a16:colId xmlns:a16="http://schemas.microsoft.com/office/drawing/2014/main" val="565123585"/>
                    </a:ext>
                  </a:extLst>
                </a:gridCol>
              </a:tblGrid>
              <a:tr h="190500">
                <a:tc>
                  <a:txBody>
                    <a:bodyPr/>
                    <a:lstStyle/>
                    <a:p>
                      <a:pPr algn="l">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marg. conv. peak heat flux [MW/m2]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53.5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44.2</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43.2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39.2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94288305"/>
                  </a:ext>
                </a:extLst>
              </a:tr>
              <a:tr h="190500">
                <a:tc>
                  <a:txBody>
                    <a:bodyPr/>
                    <a:lstStyle/>
                    <a:p>
                      <a:pPr algn="l">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marg. rad. peak heat flux [MW/m2]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118.1</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67.5</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65.2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50.1</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85952655"/>
                  </a:ext>
                </a:extLst>
              </a:tr>
              <a:tr h="190500">
                <a:tc>
                  <a:txBody>
                    <a:bodyPr/>
                    <a:lstStyle/>
                    <a:p>
                      <a:pPr algn="l">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marg. total peak heat flux [MW/m2]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171.6</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111.7</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108.4</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89.3</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40095679"/>
                  </a:ext>
                </a:extLst>
              </a:tr>
              <a:tr h="190500">
                <a:tc>
                  <a:txBody>
                    <a:bodyPr/>
                    <a:lstStyle/>
                    <a:p>
                      <a:pPr algn="l">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marg. conv. heat load [MJ/m2]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560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502</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688</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834</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2330331"/>
                  </a:ext>
                </a:extLst>
              </a:tr>
              <a:tr h="190500">
                <a:tc>
                  <a:txBody>
                    <a:bodyPr/>
                    <a:lstStyle/>
                    <a:p>
                      <a:pPr algn="l">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marg. rad. heat load [MJ/m2]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511</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325</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437</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456</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82990098"/>
                  </a:ext>
                </a:extLst>
              </a:tr>
              <a:tr h="190500">
                <a:tc>
                  <a:txBody>
                    <a:bodyPr/>
                    <a:lstStyle/>
                    <a:p>
                      <a:pPr algn="l">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marg. total heat load [MJ/m2]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1071</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828</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1125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1290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61459770"/>
                  </a:ext>
                </a:extLst>
              </a:tr>
              <a:tr h="190500">
                <a:tc>
                  <a:txBody>
                    <a:bodyPr/>
                    <a:lstStyle/>
                    <a:p>
                      <a:pPr algn="l">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frontshield area [m2]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1.67</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1.43</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1.67</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1.67</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77433027"/>
                  </a:ext>
                </a:extLst>
              </a:tr>
              <a:tr h="200025">
                <a:tc>
                  <a:txBody>
                    <a:bodyPr/>
                    <a:lstStyle/>
                    <a:p>
                      <a:pPr algn="l">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backcover area [m2]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2.00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2.54</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2.00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2.00</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34303369"/>
                  </a:ext>
                </a:extLst>
              </a:tr>
            </a:tbl>
          </a:graphicData>
        </a:graphic>
      </p:graphicFrame>
      <p:sp>
        <p:nvSpPr>
          <p:cNvPr id="13" name="Content Placeholder 2"/>
          <p:cNvSpPr txBox="1">
            <a:spLocks/>
          </p:cNvSpPr>
          <p:nvPr/>
        </p:nvSpPr>
        <p:spPr>
          <a:xfrm>
            <a:off x="5508345" y="550273"/>
            <a:ext cx="3585096" cy="3591860"/>
          </a:xfrm>
          <a:prstGeom prst="rect">
            <a:avLst/>
          </a:prstGeom>
        </p:spPr>
        <p:txBody>
          <a:bodyPr vert="horz" lIns="91440" tIns="45720" rIns="91440" bIns="45720" rtlCol="0">
            <a:normAutofit fontScale="92500" lnSpcReduction="10000"/>
          </a:bodyPr>
          <a:lstStyle>
            <a:lvl1pPr marL="0" marR="0"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sz="1600">
                <a:solidFill>
                  <a:schemeClr val="bg2"/>
                </a:solidFill>
                <a:latin typeface="+mn-lt"/>
                <a:ea typeface="+mn-ea"/>
                <a:cs typeface="+mn-cs"/>
              </a:defRPr>
            </a:lvl1pPr>
            <a:lvl2pPr marL="808038"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2pPr>
            <a:lvl3pPr marL="1406525"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3pPr>
            <a:lvl4pPr marL="2005013"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4pPr>
            <a:lvl5pPr marL="2603500"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285750" indent="-285750">
              <a:buFont typeface="Arial" panose="020B0604020202020204" pitchFamily="34" charset="0"/>
              <a:buChar char="•"/>
            </a:pPr>
            <a:r>
              <a:rPr lang="en-US" sz="1300" kern="0" dirty="0">
                <a:solidFill>
                  <a:schemeClr val="tx1"/>
                </a:solidFill>
              </a:rPr>
              <a:t>Heatshield mass fractions consistent with expectation from previous missions, but probably very conservative due to radiative load assumptions.</a:t>
            </a:r>
          </a:p>
          <a:p>
            <a:pPr marL="285750" indent="-285750">
              <a:buFont typeface="Arial" panose="020B0604020202020204" pitchFamily="34" charset="0"/>
              <a:buChar char="•"/>
            </a:pPr>
            <a:r>
              <a:rPr lang="en-US" sz="1300" kern="0" dirty="0">
                <a:solidFill>
                  <a:schemeClr val="tx1"/>
                </a:solidFill>
              </a:rPr>
              <a:t>60° cone design allows to significantly reduce heatshield mass fraction and overall probe mass.</a:t>
            </a:r>
          </a:p>
          <a:p>
            <a:pPr marL="285750" indent="-285750">
              <a:buFont typeface="Arial" panose="020B0604020202020204" pitchFamily="34" charset="0"/>
              <a:buChar char="•"/>
            </a:pPr>
            <a:r>
              <a:rPr lang="en-US" sz="1300" kern="0" dirty="0">
                <a:solidFill>
                  <a:schemeClr val="tx1"/>
                </a:solidFill>
              </a:rPr>
              <a:t>Further iteration needed as final probe masses are different than assumed for sizing (B &amp; D slightly oversized, B slightly undersized).</a:t>
            </a:r>
          </a:p>
          <a:p>
            <a:pPr marL="285750" indent="-285750">
              <a:buFont typeface="Arial" panose="020B0604020202020204" pitchFamily="34" charset="0"/>
              <a:buChar char="•"/>
            </a:pPr>
            <a:r>
              <a:rPr lang="en-US" sz="1300" kern="0" dirty="0">
                <a:solidFill>
                  <a:schemeClr val="tx1"/>
                </a:solidFill>
              </a:rPr>
              <a:t>Very conservative assumptions and significant margins taken.</a:t>
            </a:r>
          </a:p>
          <a:p>
            <a:pPr marL="285750" indent="-285750">
              <a:buFont typeface="Arial" panose="020B0604020202020204" pitchFamily="34" charset="0"/>
              <a:buChar char="•"/>
            </a:pPr>
            <a:r>
              <a:rPr lang="en-US" sz="1300" kern="0" dirty="0">
                <a:solidFill>
                  <a:schemeClr val="tx1"/>
                </a:solidFill>
              </a:rPr>
              <a:t>Radiation component could be negligible for the low entry speed considered</a:t>
            </a:r>
          </a:p>
          <a:p>
            <a:pPr marL="285750" indent="-285750">
              <a:buFont typeface="Arial" panose="020B0604020202020204" pitchFamily="34" charset="0"/>
              <a:buChar char="•"/>
            </a:pPr>
            <a:endParaRPr lang="en-US" sz="1400" kern="0" dirty="0">
              <a:solidFill>
                <a:schemeClr val="tx1"/>
              </a:solidFill>
            </a:endParaRPr>
          </a:p>
        </p:txBody>
      </p:sp>
      <p:grpSp>
        <p:nvGrpSpPr>
          <p:cNvPr id="15" name="Group 14"/>
          <p:cNvGrpSpPr>
            <a:grpSpLocks noChangeAspect="1"/>
          </p:cNvGrpSpPr>
          <p:nvPr/>
        </p:nvGrpSpPr>
        <p:grpSpPr>
          <a:xfrm>
            <a:off x="5758722" y="4142133"/>
            <a:ext cx="3084343" cy="2109642"/>
            <a:chOff x="5953645" y="4320887"/>
            <a:chExt cx="2834170" cy="1938528"/>
          </a:xfrm>
        </p:grpSpPr>
        <p:grpSp>
          <p:nvGrpSpPr>
            <p:cNvPr id="9" name="Group 8"/>
            <p:cNvGrpSpPr/>
            <p:nvPr/>
          </p:nvGrpSpPr>
          <p:grpSpPr>
            <a:xfrm>
              <a:off x="5953645" y="4320887"/>
              <a:ext cx="2834170" cy="1938528"/>
              <a:chOff x="5726870" y="3851499"/>
              <a:chExt cx="2917825" cy="2024380"/>
            </a:xfrm>
          </p:grpSpPr>
          <p:pic>
            <p:nvPicPr>
              <p:cNvPr id="6" name="Picture 5"/>
              <p:cNvPicPr/>
              <p:nvPr/>
            </p:nvPicPr>
            <p:blipFill>
              <a:blip r:embed="rId3"/>
              <a:stretch>
                <a:fillRect/>
              </a:stretch>
            </p:blipFill>
            <p:spPr>
              <a:xfrm>
                <a:off x="5726870" y="3851499"/>
                <a:ext cx="2917825" cy="2024380"/>
              </a:xfrm>
              <a:prstGeom prst="rect">
                <a:avLst/>
              </a:prstGeom>
            </p:spPr>
          </p:pic>
          <p:sp>
            <p:nvSpPr>
              <p:cNvPr id="7" name="Oval 6"/>
              <p:cNvSpPr/>
              <p:nvPr/>
            </p:nvSpPr>
            <p:spPr>
              <a:xfrm rot="20354087">
                <a:off x="7610259" y="4051819"/>
                <a:ext cx="258445" cy="857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TextBox 7"/>
              <p:cNvSpPr txBox="1"/>
              <p:nvPr/>
            </p:nvSpPr>
            <p:spPr>
              <a:xfrm>
                <a:off x="7739481" y="4127538"/>
                <a:ext cx="825867" cy="346249"/>
              </a:xfrm>
              <a:prstGeom prst="rect">
                <a:avLst/>
              </a:prstGeom>
              <a:noFill/>
            </p:spPr>
            <p:txBody>
              <a:bodyPr wrap="none" rtlCol="0">
                <a:spAutoFit/>
              </a:bodyPr>
              <a:lstStyle/>
              <a:p>
                <a:r>
                  <a:rPr lang="en-US" sz="1050" b="1" dirty="0">
                    <a:solidFill>
                      <a:srgbClr val="00B050"/>
                    </a:solidFill>
                  </a:rPr>
                  <a:t>Neptune</a:t>
                </a:r>
              </a:p>
              <a:p>
                <a:r>
                  <a:rPr lang="en-US" sz="600" dirty="0">
                    <a:solidFill>
                      <a:srgbClr val="00B050"/>
                    </a:solidFill>
                  </a:rPr>
                  <a:t>CDF assumption</a:t>
                </a:r>
                <a:endParaRPr lang="en-GB" sz="600" dirty="0">
                  <a:solidFill>
                    <a:srgbClr val="00B050"/>
                  </a:solidFill>
                </a:endParaRPr>
              </a:p>
            </p:txBody>
          </p:sp>
        </p:grpSp>
        <p:sp>
          <p:nvSpPr>
            <p:cNvPr id="14" name="Rectangle 3"/>
            <p:cNvSpPr txBox="1">
              <a:spLocks noChangeArrowheads="1"/>
            </p:cNvSpPr>
            <p:nvPr/>
          </p:nvSpPr>
          <p:spPr bwMode="auto">
            <a:xfrm>
              <a:off x="6372711" y="6042354"/>
              <a:ext cx="2310434" cy="20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1" fontAlgn="base" hangingPunct="1">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indent="0">
                <a:lnSpc>
                  <a:spcPct val="100000"/>
                </a:lnSpc>
                <a:spcBef>
                  <a:spcPts val="600"/>
                </a:spcBef>
                <a:buNone/>
              </a:pPr>
              <a:r>
                <a:rPr lang="en-US" altLang="en-US" sz="800" b="0" kern="0" dirty="0">
                  <a:solidFill>
                    <a:schemeClr val="tx1"/>
                  </a:solidFill>
                  <a:latin typeface="Arial" panose="020B0604020202020204" pitchFamily="34" charset="0"/>
                  <a:cs typeface="Arial" panose="020B0604020202020204" pitchFamily="34" charset="0"/>
                  <a:sym typeface="Wingdings" pitchFamily="2" charset="2"/>
                </a:rPr>
                <a:t>Ref.: B. </a:t>
              </a:r>
              <a:r>
                <a:rPr lang="en-US" altLang="en-US" sz="800" b="0" kern="0" dirty="0" err="1">
                  <a:solidFill>
                    <a:schemeClr val="tx1"/>
                  </a:solidFill>
                  <a:latin typeface="Arial" panose="020B0604020202020204" pitchFamily="34" charset="0"/>
                  <a:cs typeface="Arial" panose="020B0604020202020204" pitchFamily="34" charset="0"/>
                  <a:sym typeface="Wingdings" pitchFamily="2" charset="2"/>
                </a:rPr>
                <a:t>Laub</a:t>
              </a:r>
              <a:r>
                <a:rPr lang="en-US" altLang="en-US" sz="800" b="0" kern="0" dirty="0">
                  <a:solidFill>
                    <a:schemeClr val="tx1"/>
                  </a:solidFill>
                  <a:latin typeface="Arial" panose="020B0604020202020204" pitchFamily="34" charset="0"/>
                  <a:cs typeface="Arial" panose="020B0604020202020204" pitchFamily="34" charset="0"/>
                  <a:sym typeface="Wingdings" pitchFamily="2" charset="2"/>
                </a:rPr>
                <a:t> &amp; R. </a:t>
              </a:r>
              <a:r>
                <a:rPr lang="en-US" altLang="en-US" sz="800" b="0" kern="0" dirty="0" err="1">
                  <a:solidFill>
                    <a:schemeClr val="tx1"/>
                  </a:solidFill>
                  <a:latin typeface="Arial" panose="020B0604020202020204" pitchFamily="34" charset="0"/>
                  <a:cs typeface="Arial" panose="020B0604020202020204" pitchFamily="34" charset="0"/>
                  <a:sym typeface="Wingdings" pitchFamily="2" charset="2"/>
                </a:rPr>
                <a:t>Venkatapathy</a:t>
              </a:r>
              <a:r>
                <a:rPr lang="en-US" altLang="en-US" sz="800" b="0" kern="0" dirty="0">
                  <a:solidFill>
                    <a:schemeClr val="tx1"/>
                  </a:solidFill>
                  <a:latin typeface="Arial" panose="020B0604020202020204" pitchFamily="34" charset="0"/>
                  <a:cs typeface="Arial" panose="020B0604020202020204" pitchFamily="34" charset="0"/>
                  <a:sym typeface="Wingdings" pitchFamily="2" charset="2"/>
                </a:rPr>
                <a:t>, IPPW-2003</a:t>
              </a:r>
            </a:p>
          </p:txBody>
        </p:sp>
      </p:grpSp>
      <p:graphicFrame>
        <p:nvGraphicFramePr>
          <p:cNvPr id="3" name="Table 2"/>
          <p:cNvGraphicFramePr>
            <a:graphicFrameLocks noGrp="1"/>
          </p:cNvGraphicFramePr>
          <p:nvPr>
            <p:extLst>
              <p:ext uri="{D42A27DB-BD31-4B8C-83A1-F6EECF244321}">
                <p14:modId xmlns:p14="http://schemas.microsoft.com/office/powerpoint/2010/main" val="862263104"/>
              </p:ext>
            </p:extLst>
          </p:nvPr>
        </p:nvGraphicFramePr>
        <p:xfrm>
          <a:off x="103545" y="4432284"/>
          <a:ext cx="5257801" cy="1743075"/>
        </p:xfrm>
        <a:graphic>
          <a:graphicData uri="http://schemas.openxmlformats.org/drawingml/2006/table">
            <a:tbl>
              <a:tblPr/>
              <a:tblGrid>
                <a:gridCol w="2406899">
                  <a:extLst>
                    <a:ext uri="{9D8B030D-6E8A-4147-A177-3AD203B41FA5}">
                      <a16:colId xmlns:a16="http://schemas.microsoft.com/office/drawing/2014/main" val="2798617048"/>
                    </a:ext>
                  </a:extLst>
                </a:gridCol>
                <a:gridCol w="714894">
                  <a:extLst>
                    <a:ext uri="{9D8B030D-6E8A-4147-A177-3AD203B41FA5}">
                      <a16:colId xmlns:a16="http://schemas.microsoft.com/office/drawing/2014/main" val="4016389042"/>
                    </a:ext>
                  </a:extLst>
                </a:gridCol>
                <a:gridCol w="714895">
                  <a:extLst>
                    <a:ext uri="{9D8B030D-6E8A-4147-A177-3AD203B41FA5}">
                      <a16:colId xmlns:a16="http://schemas.microsoft.com/office/drawing/2014/main" val="1867929023"/>
                    </a:ext>
                  </a:extLst>
                </a:gridCol>
                <a:gridCol w="723207">
                  <a:extLst>
                    <a:ext uri="{9D8B030D-6E8A-4147-A177-3AD203B41FA5}">
                      <a16:colId xmlns:a16="http://schemas.microsoft.com/office/drawing/2014/main" val="3582720762"/>
                    </a:ext>
                  </a:extLst>
                </a:gridCol>
                <a:gridCol w="697906">
                  <a:extLst>
                    <a:ext uri="{9D8B030D-6E8A-4147-A177-3AD203B41FA5}">
                      <a16:colId xmlns:a16="http://schemas.microsoft.com/office/drawing/2014/main" val="456593113"/>
                    </a:ext>
                  </a:extLst>
                </a:gridCol>
              </a:tblGrid>
              <a:tr h="200025">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Probe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Calibri" panose="020F0502020204030204" pitchFamily="34" charset="0"/>
                        </a:rPr>
                        <a:t>Probe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Probe 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Calibri" panose="020F0502020204030204" pitchFamily="34" charset="0"/>
                        </a:rPr>
                        <a:t>Probe D</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669755664"/>
                  </a:ext>
                </a:extLst>
              </a:tr>
              <a:tr h="190500">
                <a:tc>
                  <a:txBody>
                    <a:bodyPr/>
                    <a:lstStyle/>
                    <a:p>
                      <a:pPr algn="l" fontAlgn="b"/>
                      <a:r>
                        <a:rPr lang="en-GB" sz="1100" b="0" i="0" u="none" strike="noStrike">
                          <a:solidFill>
                            <a:srgbClr val="000000"/>
                          </a:solidFill>
                          <a:effectLst/>
                          <a:latin typeface="Calibri" panose="020F0502020204030204" pitchFamily="34" charset="0"/>
                        </a:rPr>
                        <a:t>half-cone angle [deg]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100" b="0"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1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29414997"/>
                  </a:ext>
                </a:extLst>
              </a:tr>
              <a:tr h="200025">
                <a:tc>
                  <a:txBody>
                    <a:bodyPr/>
                    <a:lstStyle/>
                    <a:p>
                      <a:pPr algn="l" fontAlgn="b"/>
                      <a:r>
                        <a:rPr lang="en-GB" sz="1100" b="0" i="0" u="none" strike="noStrike">
                          <a:solidFill>
                            <a:srgbClr val="000000"/>
                          </a:solidFill>
                          <a:effectLst/>
                          <a:latin typeface="Calibri" panose="020F0502020204030204" pitchFamily="34" charset="0"/>
                        </a:rPr>
                        <a:t>inertial entry FPA [deg]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100" b="0" i="0" u="none" strike="noStrike">
                          <a:solidFill>
                            <a:srgbClr val="000000"/>
                          </a:solidFill>
                          <a:effectLst/>
                          <a:latin typeface="Calibri" panose="020F050202020403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dirty="0">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1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966719323"/>
                  </a:ext>
                </a:extLst>
              </a:tr>
              <a:tr h="190500">
                <a:tc>
                  <a:txBody>
                    <a:bodyPr/>
                    <a:lstStyle/>
                    <a:p>
                      <a:pPr algn="l" fontAlgn="b"/>
                      <a:r>
                        <a:rPr lang="en-US" sz="1100" b="0" i="0" u="none" strike="noStrike">
                          <a:solidFill>
                            <a:srgbClr val="000000"/>
                          </a:solidFill>
                          <a:effectLst/>
                          <a:latin typeface="Calibri" panose="020F0502020204030204" pitchFamily="34" charset="0"/>
                        </a:rPr>
                        <a:t>FS ablator thickness (w/ margin) [mm]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100" b="0" i="0" u="none" strike="noStrike">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a:solidFill>
                            <a:srgbClr val="000000"/>
                          </a:solidFill>
                          <a:effectLst/>
                          <a:latin typeface="Calibri" panose="020F050202020403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100" b="0" i="0" u="none" strike="noStrike">
                          <a:solidFill>
                            <a:srgbClr val="000000"/>
                          </a:solidFill>
                          <a:effectLst/>
                          <a:latin typeface="Calibri" panose="020F0502020204030204" pitchFamily="34" charset="0"/>
                        </a:rPr>
                        <a:t>59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645928438"/>
                  </a:ext>
                </a:extLst>
              </a:tr>
              <a:tr h="190500">
                <a:tc>
                  <a:txBody>
                    <a:bodyPr/>
                    <a:lstStyle/>
                    <a:p>
                      <a:pPr algn="l" fontAlgn="b"/>
                      <a:r>
                        <a:rPr lang="en-US" sz="1100" b="1" i="0" u="none" strike="noStrike">
                          <a:solidFill>
                            <a:srgbClr val="000000"/>
                          </a:solidFill>
                          <a:effectLst/>
                          <a:latin typeface="Calibri" panose="020F0502020204030204" pitchFamily="34" charset="0"/>
                        </a:rPr>
                        <a:t>resulting heatshield mass (w/ margins)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100" b="1" i="0" u="none" strike="noStrike">
                          <a:solidFill>
                            <a:srgbClr val="000000"/>
                          </a:solidFill>
                          <a:effectLst/>
                          <a:latin typeface="Calibri" panose="020F0502020204030204" pitchFamily="34" charset="0"/>
                        </a:rPr>
                        <a:t>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1" i="0" u="none" strike="noStrike">
                          <a:solidFill>
                            <a:srgbClr val="000000"/>
                          </a:solidFill>
                          <a:effectLst/>
                          <a:latin typeface="Calibri" panose="020F0502020204030204" pitchFamily="34" charset="0"/>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100" b="1" i="0" u="none" strike="noStrike">
                          <a:solidFill>
                            <a:srgbClr val="000000"/>
                          </a:solidFill>
                          <a:effectLst/>
                          <a:latin typeface="Calibri" panose="020F0502020204030204" pitchFamily="34" charset="0"/>
                        </a:rPr>
                        <a:t>193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78878256"/>
                  </a:ext>
                </a:extLst>
              </a:tr>
              <a:tr h="381000">
                <a:tc>
                  <a:txBody>
                    <a:bodyPr/>
                    <a:lstStyle/>
                    <a:p>
                      <a:pPr algn="l" fontAlgn="b"/>
                      <a:r>
                        <a:rPr lang="en-US" sz="1100" b="0" i="0" u="none" strike="noStrike">
                          <a:solidFill>
                            <a:srgbClr val="000000"/>
                          </a:solidFill>
                          <a:effectLst/>
                          <a:latin typeface="Calibri" panose="020F0502020204030204" pitchFamily="34" charset="0"/>
                        </a:rPr>
                        <a:t>probe mass total [kg]</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assumed for TPS sizing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Calibri" panose="020F0502020204030204" pitchFamily="34" charset="0"/>
                        </a:rPr>
                        <a:t>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Calibri" panose="020F0502020204030204" pitchFamily="34" charset="0"/>
                        </a:rPr>
                        <a:t>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Calibri" panose="020F0502020204030204" pitchFamily="34" charset="0"/>
                        </a:rPr>
                        <a:t>420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516188928"/>
                  </a:ext>
                </a:extLst>
              </a:tr>
              <a:tr h="190500">
                <a:tc>
                  <a:txBody>
                    <a:bodyPr/>
                    <a:lstStyle/>
                    <a:p>
                      <a:pPr algn="l" fontAlgn="b"/>
                      <a:r>
                        <a:rPr lang="en-GB" sz="1100" b="0" i="0" u="none" strike="noStrike">
                          <a:solidFill>
                            <a:srgbClr val="000000"/>
                          </a:solidFill>
                          <a:effectLst/>
                          <a:latin typeface="Calibri" panose="020F0502020204030204" pitchFamily="34" charset="0"/>
                        </a:rPr>
                        <a:t>final total probe mass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100" b="0" i="0" u="none" strike="noStrike">
                          <a:solidFill>
                            <a:srgbClr val="000000"/>
                          </a:solidFill>
                          <a:effectLst/>
                          <a:latin typeface="Calibri" panose="020F0502020204030204" pitchFamily="34" charset="0"/>
                        </a:rPr>
                        <a:t>345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a:solidFill>
                            <a:srgbClr val="000000"/>
                          </a:solidFill>
                          <a:effectLst/>
                          <a:latin typeface="Calibri" panose="020F0502020204030204" pitchFamily="34" charset="0"/>
                        </a:rPr>
                        <a:t>395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100" b="0" i="0" u="none" strike="noStrike">
                          <a:solidFill>
                            <a:srgbClr val="000000"/>
                          </a:solidFill>
                          <a:effectLst/>
                          <a:latin typeface="Calibri" panose="020F0502020204030204" pitchFamily="34" charset="0"/>
                        </a:rPr>
                        <a:t>414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93801411"/>
                  </a:ext>
                </a:extLst>
              </a:tr>
              <a:tr h="200025">
                <a:tc>
                  <a:txBody>
                    <a:bodyPr/>
                    <a:lstStyle/>
                    <a:p>
                      <a:pPr algn="l" fontAlgn="b"/>
                      <a:r>
                        <a:rPr lang="en-GB" sz="1100" b="1" i="0" u="none" strike="noStrike">
                          <a:solidFill>
                            <a:srgbClr val="000000"/>
                          </a:solidFill>
                          <a:effectLst/>
                          <a:latin typeface="Calibri" panose="020F0502020204030204" pitchFamily="34" charset="0"/>
                        </a:rPr>
                        <a:t>TPS mass fraction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100" b="1" i="0" u="none" strike="noStrike">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1" i="0" u="none" strike="noStrike">
                          <a:solidFill>
                            <a:srgbClr val="000000"/>
                          </a:solidFill>
                          <a:effectLst/>
                          <a:latin typeface="Calibri" panose="020F050202020403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100" b="1" i="0" u="none" strike="noStrike" dirty="0">
                          <a:solidFill>
                            <a:srgbClr val="000000"/>
                          </a:solidFill>
                          <a:effectLst/>
                          <a:latin typeface="Calibri" panose="020F0502020204030204" pitchFamily="34" charset="0"/>
                        </a:rPr>
                        <a:t>47%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5100075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821364615"/>
              </p:ext>
            </p:extLst>
          </p:nvPr>
        </p:nvGraphicFramePr>
        <p:xfrm>
          <a:off x="103544" y="657044"/>
          <a:ext cx="5257800" cy="2105025"/>
        </p:xfrm>
        <a:graphic>
          <a:graphicData uri="http://schemas.openxmlformats.org/drawingml/2006/table">
            <a:tbl>
              <a:tblPr firstRow="1" firstCol="1" bandRow="1"/>
              <a:tblGrid>
                <a:gridCol w="2413000">
                  <a:extLst>
                    <a:ext uri="{9D8B030D-6E8A-4147-A177-3AD203B41FA5}">
                      <a16:colId xmlns:a16="http://schemas.microsoft.com/office/drawing/2014/main" val="2191049867"/>
                    </a:ext>
                  </a:extLst>
                </a:gridCol>
                <a:gridCol w="711200">
                  <a:extLst>
                    <a:ext uri="{9D8B030D-6E8A-4147-A177-3AD203B41FA5}">
                      <a16:colId xmlns:a16="http://schemas.microsoft.com/office/drawing/2014/main" val="1037480362"/>
                    </a:ext>
                  </a:extLst>
                </a:gridCol>
                <a:gridCol w="711200">
                  <a:extLst>
                    <a:ext uri="{9D8B030D-6E8A-4147-A177-3AD203B41FA5}">
                      <a16:colId xmlns:a16="http://schemas.microsoft.com/office/drawing/2014/main" val="651188372"/>
                    </a:ext>
                  </a:extLst>
                </a:gridCol>
                <a:gridCol w="711200">
                  <a:extLst>
                    <a:ext uri="{9D8B030D-6E8A-4147-A177-3AD203B41FA5}">
                      <a16:colId xmlns:a16="http://schemas.microsoft.com/office/drawing/2014/main" val="3433685131"/>
                    </a:ext>
                  </a:extLst>
                </a:gridCol>
                <a:gridCol w="711200">
                  <a:extLst>
                    <a:ext uri="{9D8B030D-6E8A-4147-A177-3AD203B41FA5}">
                      <a16:colId xmlns:a16="http://schemas.microsoft.com/office/drawing/2014/main" val="1892410210"/>
                    </a:ext>
                  </a:extLst>
                </a:gridCol>
              </a:tblGrid>
              <a:tr h="200025">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A</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B</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C</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D</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13547032"/>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visibility from Earth</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72182198"/>
                  </a:ext>
                </a:extLst>
              </a:tr>
              <a:tr h="190500">
                <a:tc>
                  <a:txBody>
                    <a:bodyPr/>
                    <a:lstStyle/>
                    <a:p>
                      <a:pPr algn="l">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half-cone angle [deg]</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386446430"/>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probe diameter [m]</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7445074"/>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nose diameter [m]</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34741154"/>
                  </a:ext>
                </a:extLst>
              </a:tr>
              <a:tr h="190500">
                <a:tc>
                  <a:txBody>
                    <a:bodyPr/>
                    <a:lstStyle/>
                    <a:p>
                      <a:pPr algn="l">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inertial entry FPA [deg]</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09769152"/>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relative entry velocity [km/s]</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23.23</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8857948"/>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entry direction</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prograde</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prograde</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prograde</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prograde</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06221130"/>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time from EIP at Ma = 1.8 [s]</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50.8</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933879533"/>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time from EIP at Ma = 0.8 [s]</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85.8</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109.0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79971650"/>
                  </a:ext>
                </a:extLst>
              </a:tr>
              <a:tr h="190500">
                <a:tc>
                  <a:txBody>
                    <a:bodyPr/>
                    <a:lstStyle/>
                    <a:p>
                      <a:pPr algn="l">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visibility from Earth</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Yes</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Yes</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No</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No</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99711733"/>
                  </a:ext>
                </a:extLst>
              </a:tr>
            </a:tbl>
          </a:graphicData>
        </a:graphic>
      </p:graphicFrame>
    </p:spTree>
    <p:extLst>
      <p:ext uri="{BB962C8B-B14F-4D97-AF65-F5344CB8AC3E}">
        <p14:creationId xmlns:p14="http://schemas.microsoft.com/office/powerpoint/2010/main" val="3137787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Facilities</a:t>
            </a:r>
          </a:p>
        </p:txBody>
      </p:sp>
      <p:sp>
        <p:nvSpPr>
          <p:cNvPr id="3" name="Content Placeholder 2"/>
          <p:cNvSpPr>
            <a:spLocks noGrp="1"/>
          </p:cNvSpPr>
          <p:nvPr>
            <p:ph idx="1"/>
          </p:nvPr>
        </p:nvSpPr>
        <p:spPr>
          <a:xfrm>
            <a:off x="0" y="785623"/>
            <a:ext cx="8748000" cy="2544875"/>
          </a:xfrm>
        </p:spPr>
        <p:txBody>
          <a:bodyPr>
            <a:normAutofit fontScale="92500" lnSpcReduction="10000"/>
          </a:bodyPr>
          <a:lstStyle/>
          <a:p>
            <a:pPr marL="317580" lvl="0" indent="-317580" defTabSz="849400">
              <a:buFont typeface="Arial" pitchFamily="34" charset="0"/>
              <a:buChar char="•"/>
            </a:pPr>
            <a:r>
              <a:rPr lang="en-US" sz="1400" dirty="0">
                <a:solidFill>
                  <a:schemeClr val="tx1"/>
                </a:solidFill>
              </a:rPr>
              <a:t>Response and performance testing of heatshield materials under relevant conditions is indispensable (atmosphere, enthalpy, flux, pressure, shear).</a:t>
            </a:r>
          </a:p>
          <a:p>
            <a:pPr marL="317580" lvl="0" indent="-317580" defTabSz="849400">
              <a:buFont typeface="Arial" pitchFamily="34" charset="0"/>
              <a:buChar char="•"/>
            </a:pPr>
            <a:r>
              <a:rPr lang="en-US" sz="1400" dirty="0">
                <a:solidFill>
                  <a:schemeClr val="tx1"/>
                </a:solidFill>
              </a:rPr>
              <a:t>There are currently no plasma test facilities available which are capable to reproduce the expected entry environment.</a:t>
            </a:r>
          </a:p>
          <a:p>
            <a:pPr marL="317580" lvl="0" indent="-317580" defTabSz="849400">
              <a:buFont typeface="Arial" pitchFamily="34" charset="0"/>
              <a:buChar char="•"/>
            </a:pPr>
            <a:r>
              <a:rPr lang="en-US" sz="1400" dirty="0">
                <a:solidFill>
                  <a:schemeClr val="tx1"/>
                </a:solidFill>
              </a:rPr>
              <a:t>L3K at DLR in Cologne allows up to ~16 MW/m</a:t>
            </a:r>
            <a:r>
              <a:rPr lang="en-US" sz="1400" baseline="30000" dirty="0">
                <a:solidFill>
                  <a:schemeClr val="tx1"/>
                </a:solidFill>
              </a:rPr>
              <a:t>2</a:t>
            </a:r>
            <a:r>
              <a:rPr lang="en-US" sz="1400" dirty="0">
                <a:solidFill>
                  <a:schemeClr val="tx1"/>
                </a:solidFill>
              </a:rPr>
              <a:t> at somewhat above 1 bar in </a:t>
            </a:r>
            <a:r>
              <a:rPr lang="en-US" sz="1400" dirty="0">
                <a:solidFill>
                  <a:srgbClr val="FF0000"/>
                </a:solidFill>
              </a:rPr>
              <a:t>air</a:t>
            </a:r>
          </a:p>
          <a:p>
            <a:pPr marL="317580" lvl="0" indent="-317580" defTabSz="849400">
              <a:buFont typeface="Arial" pitchFamily="34" charset="0"/>
              <a:buChar char="•"/>
            </a:pPr>
            <a:r>
              <a:rPr lang="en-US" sz="1400" dirty="0">
                <a:solidFill>
                  <a:schemeClr val="tx1"/>
                </a:solidFill>
              </a:rPr>
              <a:t>In </a:t>
            </a:r>
            <a:r>
              <a:rPr lang="en-US" sz="1400" dirty="0" err="1">
                <a:solidFill>
                  <a:schemeClr val="tx1"/>
                </a:solidFill>
              </a:rPr>
              <a:t>Scirocco</a:t>
            </a:r>
            <a:r>
              <a:rPr lang="en-US" sz="1400" dirty="0">
                <a:solidFill>
                  <a:schemeClr val="tx1"/>
                </a:solidFill>
              </a:rPr>
              <a:t> at CIRA probably around 20-25 MW/m</a:t>
            </a:r>
            <a:r>
              <a:rPr lang="en-US" sz="1400" baseline="30000" dirty="0">
                <a:solidFill>
                  <a:schemeClr val="tx1"/>
                </a:solidFill>
              </a:rPr>
              <a:t>2</a:t>
            </a:r>
            <a:r>
              <a:rPr lang="en-US" sz="1400" dirty="0">
                <a:solidFill>
                  <a:schemeClr val="tx1"/>
                </a:solidFill>
              </a:rPr>
              <a:t> can be achieved, again in </a:t>
            </a:r>
            <a:r>
              <a:rPr lang="en-US" sz="1400" dirty="0">
                <a:solidFill>
                  <a:srgbClr val="FF0000"/>
                </a:solidFill>
              </a:rPr>
              <a:t>air</a:t>
            </a:r>
            <a:r>
              <a:rPr lang="en-US" sz="1400" dirty="0">
                <a:solidFill>
                  <a:schemeClr val="tx1"/>
                </a:solidFill>
              </a:rPr>
              <a:t>.</a:t>
            </a:r>
          </a:p>
          <a:p>
            <a:pPr marL="317580" lvl="0" indent="-317580" defTabSz="849400">
              <a:buFont typeface="Arial" pitchFamily="34" charset="0"/>
              <a:buChar char="•"/>
            </a:pPr>
            <a:r>
              <a:rPr lang="en-US" sz="1400" dirty="0">
                <a:solidFill>
                  <a:schemeClr val="tx1"/>
                </a:solidFill>
              </a:rPr>
              <a:t>JP200 at ArianeGroup in Bordeaux is an open 20 MW </a:t>
            </a:r>
            <a:r>
              <a:rPr lang="en-US" sz="1400" dirty="0" err="1">
                <a:solidFill>
                  <a:schemeClr val="tx1"/>
                </a:solidFill>
              </a:rPr>
              <a:t>Huels</a:t>
            </a:r>
            <a:r>
              <a:rPr lang="en-US" sz="1400" dirty="0">
                <a:solidFill>
                  <a:schemeClr val="tx1"/>
                </a:solidFill>
              </a:rPr>
              <a:t> arc-heater facility capable to achieve in stagnation point configuration up to about 80 MW/m</a:t>
            </a:r>
            <a:r>
              <a:rPr lang="en-US" sz="1400" baseline="30000" dirty="0">
                <a:solidFill>
                  <a:schemeClr val="tx1"/>
                </a:solidFill>
              </a:rPr>
              <a:t>2</a:t>
            </a:r>
            <a:r>
              <a:rPr lang="en-US" sz="1400" dirty="0">
                <a:solidFill>
                  <a:schemeClr val="tx1"/>
                </a:solidFill>
              </a:rPr>
              <a:t> at 5-50 bars (TBC). Operation in </a:t>
            </a:r>
            <a:r>
              <a:rPr lang="en-US" sz="1400" dirty="0">
                <a:solidFill>
                  <a:srgbClr val="FF0000"/>
                </a:solidFill>
              </a:rPr>
              <a:t>air</a:t>
            </a:r>
            <a:r>
              <a:rPr lang="en-US" sz="1400" dirty="0">
                <a:solidFill>
                  <a:schemeClr val="tx1"/>
                </a:solidFill>
              </a:rPr>
              <a:t>.</a:t>
            </a:r>
          </a:p>
          <a:p>
            <a:pPr marL="317580" indent="-317580" defTabSz="849400">
              <a:buFont typeface="Arial" pitchFamily="34" charset="0"/>
              <a:buChar char="•"/>
            </a:pPr>
            <a:r>
              <a:rPr lang="en-US" sz="1400" dirty="0">
                <a:solidFill>
                  <a:schemeClr val="tx1"/>
                </a:solidFill>
              </a:rPr>
              <a:t>The </a:t>
            </a:r>
            <a:r>
              <a:rPr lang="en-US" sz="1400" dirty="0" err="1">
                <a:solidFill>
                  <a:schemeClr val="tx1"/>
                </a:solidFill>
              </a:rPr>
              <a:t>magnetoplasmadynamic</a:t>
            </a:r>
            <a:r>
              <a:rPr lang="en-US" sz="1400" dirty="0">
                <a:solidFill>
                  <a:schemeClr val="tx1"/>
                </a:solidFill>
              </a:rPr>
              <a:t> PWK1 </a:t>
            </a:r>
            <a:r>
              <a:rPr lang="en-US" sz="1400" dirty="0" err="1">
                <a:solidFill>
                  <a:schemeClr val="tx1"/>
                </a:solidFill>
              </a:rPr>
              <a:t>arcjet</a:t>
            </a:r>
            <a:r>
              <a:rPr lang="en-US" sz="1400" dirty="0">
                <a:solidFill>
                  <a:schemeClr val="tx1"/>
                </a:solidFill>
              </a:rPr>
              <a:t> facility at IRS Stuttgart may allow to test within the same facility under air and H</a:t>
            </a:r>
            <a:r>
              <a:rPr lang="en-US" sz="1400" baseline="-25000" dirty="0">
                <a:solidFill>
                  <a:schemeClr val="tx1"/>
                </a:solidFill>
              </a:rPr>
              <a:t>2</a:t>
            </a:r>
            <a:r>
              <a:rPr lang="en-US" sz="1400" dirty="0">
                <a:solidFill>
                  <a:schemeClr val="tx1"/>
                </a:solidFill>
              </a:rPr>
              <a:t>. Achievable fluxes are TBC (&gt;10 MW/m</a:t>
            </a:r>
            <a:r>
              <a:rPr lang="en-US" sz="1400" baseline="30000" dirty="0">
                <a:solidFill>
                  <a:schemeClr val="tx1"/>
                </a:solidFill>
              </a:rPr>
              <a:t>2</a:t>
            </a:r>
            <a:r>
              <a:rPr lang="en-US" sz="1400" dirty="0">
                <a:solidFill>
                  <a:schemeClr val="tx1"/>
                </a:solidFill>
              </a:rPr>
              <a:t> ?).</a:t>
            </a:r>
          </a:p>
          <a:p>
            <a:pPr marL="317580" lvl="0" indent="-317580" defTabSz="849400">
              <a:buFont typeface="Arial" pitchFamily="34" charset="0"/>
              <a:buChar char="•"/>
            </a:pPr>
            <a:endParaRPr lang="en-US" sz="1400" dirty="0">
              <a:solidFill>
                <a:schemeClr val="tx1"/>
              </a:solidFill>
            </a:endParaRPr>
          </a:p>
          <a:p>
            <a:pPr marL="285750" indent="-285750">
              <a:buFont typeface="Arial" panose="020B0604020202020204" pitchFamily="34" charset="0"/>
              <a:buChar char="•"/>
            </a:pPr>
            <a:endParaRPr lang="en-GB" sz="1800" dirty="0">
              <a:solidFill>
                <a:schemeClr val="tx1"/>
              </a:solidFill>
            </a:endParaRPr>
          </a:p>
        </p:txBody>
      </p:sp>
      <p:sp>
        <p:nvSpPr>
          <p:cNvPr id="6" name="Content Placeholder 2"/>
          <p:cNvSpPr txBox="1">
            <a:spLocks/>
          </p:cNvSpPr>
          <p:nvPr/>
        </p:nvSpPr>
        <p:spPr>
          <a:xfrm>
            <a:off x="0" y="3323067"/>
            <a:ext cx="5742432" cy="2572213"/>
          </a:xfrm>
          <a:prstGeom prst="rect">
            <a:avLst/>
          </a:prstGeom>
        </p:spPr>
        <p:txBody>
          <a:bodyPr vert="horz" lIns="91440" tIns="45720" rIns="91440" bIns="45720" rtlCol="0">
            <a:noAutofit/>
          </a:bodyPr>
          <a:lstStyle>
            <a:lvl1pPr marL="0" marR="0"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sz="1600">
                <a:solidFill>
                  <a:schemeClr val="bg2"/>
                </a:solidFill>
                <a:latin typeface="+mn-lt"/>
                <a:ea typeface="+mn-ea"/>
                <a:cs typeface="+mn-cs"/>
              </a:defRPr>
            </a:lvl1pPr>
            <a:lvl2pPr marL="808038"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2pPr>
            <a:lvl3pPr marL="1406525"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3pPr>
            <a:lvl4pPr marL="2005013"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4pPr>
            <a:lvl5pPr marL="2603500"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317580" indent="-317580" defTabSz="849400">
              <a:buFont typeface="Arial" pitchFamily="34" charset="0"/>
              <a:buChar char="•"/>
            </a:pPr>
            <a:r>
              <a:rPr lang="en-US" sz="1400" kern="0" dirty="0">
                <a:solidFill>
                  <a:schemeClr val="tx1"/>
                </a:solidFill>
              </a:rPr>
              <a:t>Potential approach (under discussion):</a:t>
            </a:r>
          </a:p>
          <a:p>
            <a:pPr marL="317580" indent="-317580" defTabSz="849400">
              <a:buFont typeface="Arial" pitchFamily="34" charset="0"/>
              <a:buChar char="•"/>
            </a:pPr>
            <a:r>
              <a:rPr lang="en-US" sz="1400" kern="0" dirty="0">
                <a:solidFill>
                  <a:schemeClr val="tx1"/>
                </a:solidFill>
              </a:rPr>
              <a:t>1/ Comparative testing at e.g. IRS in both, air and H</a:t>
            </a:r>
            <a:r>
              <a:rPr lang="en-US" sz="1400" kern="0" baseline="-25000" dirty="0">
                <a:solidFill>
                  <a:schemeClr val="tx1"/>
                </a:solidFill>
              </a:rPr>
              <a:t>2</a:t>
            </a:r>
            <a:r>
              <a:rPr lang="en-US" sz="1400" kern="0" dirty="0">
                <a:solidFill>
                  <a:schemeClr val="tx1"/>
                </a:solidFill>
              </a:rPr>
              <a:t>/He, at otherwise as far as possible identical conditions but at lower flux levels, thereby allowing to correlate the material response behavior expected in H</a:t>
            </a:r>
            <a:r>
              <a:rPr lang="en-US" sz="1400" kern="0" baseline="-25000" dirty="0">
                <a:solidFill>
                  <a:schemeClr val="tx1"/>
                </a:solidFill>
              </a:rPr>
              <a:t>2</a:t>
            </a:r>
            <a:r>
              <a:rPr lang="en-US" sz="1400" kern="0" dirty="0">
                <a:solidFill>
                  <a:schemeClr val="tx1"/>
                </a:solidFill>
              </a:rPr>
              <a:t>/He against the one observed in air.</a:t>
            </a:r>
          </a:p>
          <a:p>
            <a:pPr marL="317580" indent="-317580" defTabSz="849400">
              <a:buFont typeface="Arial" pitchFamily="34" charset="0"/>
              <a:buChar char="•"/>
            </a:pPr>
            <a:r>
              <a:rPr lang="en-US" sz="1400" kern="0" dirty="0">
                <a:solidFill>
                  <a:schemeClr val="tx1"/>
                </a:solidFill>
              </a:rPr>
              <a:t>2/ Testing in JP200 under representative convective heat flux levels in air, </a:t>
            </a:r>
          </a:p>
        </p:txBody>
      </p:sp>
      <p:grpSp>
        <p:nvGrpSpPr>
          <p:cNvPr id="9" name="Group 8"/>
          <p:cNvGrpSpPr/>
          <p:nvPr/>
        </p:nvGrpSpPr>
        <p:grpSpPr>
          <a:xfrm>
            <a:off x="5905805" y="3328685"/>
            <a:ext cx="2971610" cy="2572756"/>
            <a:chOff x="5905805" y="3565763"/>
            <a:chExt cx="2971610" cy="2572756"/>
          </a:xfrm>
        </p:grpSpPr>
        <p:pic>
          <p:nvPicPr>
            <p:cNvPr id="7" name="Picture 2" descr="JP11 Générateur JP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805" y="3565763"/>
              <a:ext cx="2971610" cy="22283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46054" y="5830742"/>
              <a:ext cx="2891112" cy="307777"/>
            </a:xfrm>
            <a:prstGeom prst="rect">
              <a:avLst/>
            </a:prstGeom>
            <a:noFill/>
          </p:spPr>
          <p:txBody>
            <a:bodyPr wrap="none" rtlCol="0">
              <a:spAutoFit/>
            </a:bodyPr>
            <a:lstStyle/>
            <a:p>
              <a:r>
                <a:rPr lang="en-US" sz="1400" dirty="0"/>
                <a:t>JP200 ArianeGroup, Bordeaux</a:t>
              </a:r>
              <a:endParaRPr lang="en-GB" sz="1400" dirty="0"/>
            </a:p>
          </p:txBody>
        </p:sp>
      </p:grpSp>
    </p:spTree>
    <p:extLst>
      <p:ext uri="{BB962C8B-B14F-4D97-AF65-F5344CB8AC3E}">
        <p14:creationId xmlns:p14="http://schemas.microsoft.com/office/powerpoint/2010/main" val="26532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236"/>
            <a:ext cx="8046230" cy="369332"/>
          </a:xfrm>
        </p:spPr>
        <p:txBody>
          <a:bodyPr/>
          <a:lstStyle/>
          <a:p>
            <a:r>
              <a:rPr lang="en-GB" sz="1800" dirty="0"/>
              <a:t>Technology maturation of the </a:t>
            </a:r>
            <a:r>
              <a:rPr lang="en-US" sz="1800" dirty="0"/>
              <a:t>Aerothermal entry environment</a:t>
            </a:r>
            <a:endParaRPr lang="en-GB" sz="1800" dirty="0"/>
          </a:p>
        </p:txBody>
      </p:sp>
      <p:sp>
        <p:nvSpPr>
          <p:cNvPr id="3" name="Content Placeholder 2"/>
          <p:cNvSpPr>
            <a:spLocks noGrp="1"/>
          </p:cNvSpPr>
          <p:nvPr>
            <p:ph idx="1"/>
          </p:nvPr>
        </p:nvSpPr>
        <p:spPr>
          <a:xfrm>
            <a:off x="108065" y="785623"/>
            <a:ext cx="8748000" cy="5338800"/>
          </a:xfrm>
        </p:spPr>
        <p:txBody>
          <a:bodyPr>
            <a:normAutofit/>
          </a:bodyPr>
          <a:lstStyle/>
          <a:p>
            <a:pPr marL="285750" indent="-285750">
              <a:buFont typeface="Arial" panose="020B0604020202020204" pitchFamily="34" charset="0"/>
              <a:buChar char="•"/>
            </a:pPr>
            <a:r>
              <a:rPr lang="en-US" dirty="0">
                <a:solidFill>
                  <a:schemeClr val="tx1"/>
                </a:solidFill>
              </a:rPr>
              <a:t> A GSTP activity is approved to explore 2 unique European facilities able to operate with H2/He and CH4 traces </a:t>
            </a:r>
          </a:p>
          <a:p>
            <a:pPr marL="1093788" lvl="1" indent="-285750">
              <a:buFont typeface="Arial" panose="020B0604020202020204" pitchFamily="34" charset="0"/>
              <a:buChar char="•"/>
            </a:pPr>
            <a:r>
              <a:rPr lang="en-US" dirty="0">
                <a:solidFill>
                  <a:schemeClr val="tx1"/>
                </a:solidFill>
              </a:rPr>
              <a:t>Plasma test capabilities</a:t>
            </a:r>
          </a:p>
          <a:p>
            <a:pPr marL="1093788" lvl="1" indent="-285750">
              <a:buFont typeface="Arial" panose="020B0604020202020204" pitchFamily="34" charset="0"/>
              <a:buChar char="•"/>
            </a:pPr>
            <a:r>
              <a:rPr lang="en-US" dirty="0">
                <a:solidFill>
                  <a:schemeClr val="tx1"/>
                </a:solidFill>
              </a:rPr>
              <a:t>Shock tube testing </a:t>
            </a:r>
          </a:p>
          <a:p>
            <a:pPr marL="285750" indent="-285750">
              <a:buFont typeface="Arial" panose="020B0604020202020204" pitchFamily="34" charset="0"/>
              <a:buChar char="•"/>
            </a:pPr>
            <a:r>
              <a:rPr lang="en-US" dirty="0">
                <a:solidFill>
                  <a:schemeClr val="tx1"/>
                </a:solidFill>
              </a:rPr>
              <a:t>Technology maturation</a:t>
            </a:r>
          </a:p>
          <a:p>
            <a:pPr marL="1093788" lvl="1" indent="-285750">
              <a:buFont typeface="Arial" panose="020B0604020202020204" pitchFamily="34" charset="0"/>
              <a:buChar char="•"/>
            </a:pPr>
            <a:r>
              <a:rPr lang="en-US" sz="1400" dirty="0">
                <a:solidFill>
                  <a:schemeClr val="tx1"/>
                </a:solidFill>
              </a:rPr>
              <a:t>Super/transonic probe stability (including 60° cone)</a:t>
            </a:r>
          </a:p>
          <a:p>
            <a:pPr marL="285750" indent="-285750">
              <a:buFont typeface="Arial" panose="020B0604020202020204" pitchFamily="34" charset="0"/>
              <a:buChar char="•"/>
            </a:pPr>
            <a:r>
              <a:rPr lang="en-US" dirty="0">
                <a:solidFill>
                  <a:schemeClr val="tx1"/>
                </a:solidFill>
              </a:rPr>
              <a:t>System Trade-offs</a:t>
            </a:r>
          </a:p>
          <a:p>
            <a:pPr marL="1093788" lvl="1" indent="-285750">
              <a:buFont typeface="Arial" panose="020B0604020202020204" pitchFamily="34" charset="0"/>
              <a:buChar char="•"/>
            </a:pPr>
            <a:r>
              <a:rPr lang="en-US" sz="1400" dirty="0">
                <a:solidFill>
                  <a:schemeClr val="tx1"/>
                </a:solidFill>
              </a:rPr>
              <a:t>Probe design (45° versus 60° cone, base diameter, nose diameter, rear design)</a:t>
            </a:r>
          </a:p>
          <a:p>
            <a:pPr marL="1093788" lvl="1" indent="-285750">
              <a:buFont typeface="Arial" panose="020B0604020202020204" pitchFamily="34" charset="0"/>
              <a:buChar char="•"/>
            </a:pPr>
            <a:r>
              <a:rPr lang="en-US" sz="1400" dirty="0">
                <a:solidFill>
                  <a:schemeClr val="tx1"/>
                </a:solidFill>
              </a:rPr>
              <a:t>Entry trajectory</a:t>
            </a:r>
          </a:p>
          <a:p>
            <a:pPr marL="285750" indent="-285750">
              <a:buFont typeface="Arial" panose="020B0604020202020204" pitchFamily="34" charset="0"/>
              <a:buChar char="•"/>
            </a:pPr>
            <a:r>
              <a:rPr lang="en-US" dirty="0">
                <a:solidFill>
                  <a:schemeClr val="tx1"/>
                </a:solidFill>
              </a:rPr>
              <a:t>Heatshield Trade-offs</a:t>
            </a:r>
          </a:p>
          <a:p>
            <a:pPr marL="1093788" lvl="1" indent="-285750">
              <a:buFont typeface="Arial" panose="020B0604020202020204" pitchFamily="34" charset="0"/>
              <a:buChar char="•"/>
            </a:pPr>
            <a:r>
              <a:rPr lang="en-US" sz="1400" dirty="0">
                <a:solidFill>
                  <a:schemeClr val="tx1"/>
                </a:solidFill>
              </a:rPr>
              <a:t>Frontshield ablator (3D-CP, C-C, HEEET)</a:t>
            </a:r>
          </a:p>
          <a:p>
            <a:pPr marL="1093788" lvl="1" indent="-285750">
              <a:buFont typeface="Arial" panose="020B0604020202020204" pitchFamily="34" charset="0"/>
              <a:buChar char="•"/>
            </a:pPr>
            <a:r>
              <a:rPr lang="en-US" sz="1400" dirty="0">
                <a:solidFill>
                  <a:schemeClr val="tx1"/>
                </a:solidFill>
              </a:rPr>
              <a:t>Backcover ablator (ASTERM, cork-based)</a:t>
            </a:r>
          </a:p>
          <a:p>
            <a:pPr marL="1093788" lvl="1" indent="-285750">
              <a:buFont typeface="Arial" panose="020B0604020202020204" pitchFamily="34" charset="0"/>
              <a:buChar char="•"/>
            </a:pPr>
            <a:r>
              <a:rPr lang="en-US" sz="1400" dirty="0">
                <a:solidFill>
                  <a:schemeClr val="tx1"/>
                </a:solidFill>
              </a:rPr>
              <a:t>Heatshield concept (hybrid or classical cold structure)</a:t>
            </a:r>
          </a:p>
        </p:txBody>
      </p:sp>
    </p:spTree>
    <p:extLst>
      <p:ext uri="{BB962C8B-B14F-4D97-AF65-F5344CB8AC3E}">
        <p14:creationId xmlns:p14="http://schemas.microsoft.com/office/powerpoint/2010/main" val="2728227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50" y="287075"/>
            <a:ext cx="7174800" cy="430887"/>
          </a:xfrm>
        </p:spPr>
        <p:txBody>
          <a:bodyPr/>
          <a:lstStyle/>
          <a:p>
            <a:r>
              <a:rPr lang="en-US" dirty="0"/>
              <a:t>Aeroheating Uncertainty</a:t>
            </a:r>
            <a:endParaRPr lang="en-GB" dirty="0"/>
          </a:p>
        </p:txBody>
      </p:sp>
      <p:sp>
        <p:nvSpPr>
          <p:cNvPr id="3" name="Content Placeholder 2"/>
          <p:cNvSpPr>
            <a:spLocks noGrp="1"/>
          </p:cNvSpPr>
          <p:nvPr>
            <p:ph idx="1"/>
          </p:nvPr>
        </p:nvSpPr>
        <p:spPr>
          <a:xfrm>
            <a:off x="108065" y="785623"/>
            <a:ext cx="8748000" cy="5338800"/>
          </a:xfrm>
        </p:spPr>
        <p:txBody>
          <a:bodyPr>
            <a:normAutofit fontScale="70000" lnSpcReduction="20000"/>
          </a:bodyPr>
          <a:lstStyle/>
          <a:p>
            <a:pPr marL="285750" indent="-285750">
              <a:buFont typeface="Arial" panose="020B0604020202020204" pitchFamily="34" charset="0"/>
              <a:buChar char="•"/>
            </a:pPr>
            <a:r>
              <a:rPr lang="en-US" b="1" dirty="0">
                <a:solidFill>
                  <a:schemeClr val="tx1"/>
                </a:solidFill>
              </a:rPr>
              <a:t>Convective Heating</a:t>
            </a:r>
          </a:p>
          <a:p>
            <a:pPr marL="1093788" lvl="1" indent="-285750">
              <a:buFont typeface="Arial" panose="020B0604020202020204" pitchFamily="34" charset="0"/>
              <a:buChar char="•"/>
            </a:pPr>
            <a:r>
              <a:rPr lang="en-US" dirty="0">
                <a:solidFill>
                  <a:schemeClr val="tx1"/>
                </a:solidFill>
              </a:rPr>
              <a:t>Primary uncertainties include turbulence, roughness and blowing</a:t>
            </a:r>
          </a:p>
          <a:p>
            <a:pPr marL="1093788" lvl="1"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b="1" dirty="0">
                <a:solidFill>
                  <a:schemeClr val="tx1"/>
                </a:solidFill>
              </a:rPr>
              <a:t>Radiative Heating</a:t>
            </a:r>
          </a:p>
          <a:p>
            <a:pPr marL="1093788" lvl="1" indent="-285750">
              <a:buFont typeface="Arial" panose="020B0604020202020204" pitchFamily="34" charset="0"/>
              <a:buChar char="•"/>
            </a:pPr>
            <a:r>
              <a:rPr lang="en-US" dirty="0">
                <a:solidFill>
                  <a:schemeClr val="tx1"/>
                </a:solidFill>
              </a:rPr>
              <a:t>Current ESA estimates for radiative heating are likely too high</a:t>
            </a:r>
          </a:p>
          <a:p>
            <a:pPr marL="1093788" lvl="1" indent="-285750">
              <a:buFont typeface="Arial" panose="020B0604020202020204" pitchFamily="34" charset="0"/>
              <a:buChar char="•"/>
            </a:pPr>
            <a:r>
              <a:rPr lang="en-US" dirty="0">
                <a:solidFill>
                  <a:schemeClr val="tx1"/>
                </a:solidFill>
              </a:rPr>
              <a:t>Recent testing by </a:t>
            </a:r>
            <a:r>
              <a:rPr lang="en-US" dirty="0" err="1">
                <a:solidFill>
                  <a:schemeClr val="tx1"/>
                </a:solidFill>
              </a:rPr>
              <a:t>Cruden</a:t>
            </a:r>
            <a:r>
              <a:rPr lang="en-US" dirty="0">
                <a:solidFill>
                  <a:schemeClr val="tx1"/>
                </a:solidFill>
              </a:rPr>
              <a:t> et al in pure H2/He demonstrated minimal radiation below 27 km/s</a:t>
            </a:r>
          </a:p>
          <a:p>
            <a:pPr marL="1692275" lvl="2" indent="-285750">
              <a:buFont typeface="System Font Regular"/>
              <a:buChar char="-"/>
            </a:pPr>
            <a:r>
              <a:rPr lang="en-US" dirty="0">
                <a:solidFill>
                  <a:schemeClr val="tx1"/>
                </a:solidFill>
              </a:rPr>
              <a:t>Root cause is slow ionization; free electrons are required to electronically excite the atoms and precipitate radiation</a:t>
            </a:r>
          </a:p>
          <a:p>
            <a:pPr marL="1692275" lvl="2" indent="-285750">
              <a:buFont typeface="System Font Regular"/>
              <a:buChar char="-"/>
            </a:pPr>
            <a:r>
              <a:rPr lang="en-US" dirty="0">
                <a:solidFill>
                  <a:schemeClr val="tx1"/>
                </a:solidFill>
              </a:rPr>
              <a:t>However, additional testing is required including known atmospheric impurities (primarily CH</a:t>
            </a:r>
            <a:r>
              <a:rPr lang="en-US" baseline="-25000" dirty="0">
                <a:solidFill>
                  <a:schemeClr val="tx1"/>
                </a:solidFill>
              </a:rPr>
              <a:t>4</a:t>
            </a:r>
            <a:r>
              <a:rPr lang="en-US" dirty="0">
                <a:solidFill>
                  <a:schemeClr val="tx1"/>
                </a:solidFill>
              </a:rPr>
              <a:t>) which could provide an early source of free electrons and substantially increase radiation levels</a:t>
            </a:r>
          </a:p>
          <a:p>
            <a:pPr marL="1093788" lvl="1"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b="1" dirty="0" err="1">
                <a:solidFill>
                  <a:schemeClr val="tx1"/>
                </a:solidFill>
              </a:rPr>
              <a:t>Backshell</a:t>
            </a:r>
            <a:r>
              <a:rPr lang="en-US" b="1" dirty="0">
                <a:solidFill>
                  <a:schemeClr val="tx1"/>
                </a:solidFill>
              </a:rPr>
              <a:t> Heating</a:t>
            </a:r>
          </a:p>
          <a:p>
            <a:pPr marL="1093788" lvl="1" indent="-285750">
              <a:buFont typeface="Arial" panose="020B0604020202020204" pitchFamily="34" charset="0"/>
              <a:buChar char="•"/>
            </a:pPr>
            <a:r>
              <a:rPr lang="en-US" dirty="0">
                <a:solidFill>
                  <a:schemeClr val="tx1"/>
                </a:solidFill>
              </a:rPr>
              <a:t>Correlation based approach needs to be replaced by high-fidelity modeling. Radiation in particular is a concern based on recent results from MSL and Mars2020</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b="1" dirty="0">
                <a:solidFill>
                  <a:schemeClr val="tx1"/>
                </a:solidFill>
              </a:rPr>
              <a:t>Proposed NASA/ESA Collaborative study would systematically explore largest uncertainties and propose appropriate models and margins for this problem</a:t>
            </a:r>
          </a:p>
          <a:p>
            <a:pPr marL="285750" indent="-285750">
              <a:buFont typeface="Arial" panose="020B0604020202020204" pitchFamily="34" charset="0"/>
              <a:buChar char="•"/>
            </a:pPr>
            <a:endParaRPr lang="en-US" b="1" dirty="0">
              <a:solidFill>
                <a:schemeClr val="tx1"/>
              </a:solidFill>
            </a:endParaRPr>
          </a:p>
          <a:p>
            <a:pPr marL="285750" indent="-285750">
              <a:buFont typeface="Arial" panose="020B0604020202020204" pitchFamily="34" charset="0"/>
              <a:buChar char="•"/>
            </a:pPr>
            <a:r>
              <a:rPr lang="en-US" b="1" dirty="0">
                <a:solidFill>
                  <a:schemeClr val="tx1"/>
                </a:solidFill>
              </a:rPr>
              <a:t>Testing would take place at:</a:t>
            </a:r>
          </a:p>
          <a:p>
            <a:pPr marL="285750" indent="-285750">
              <a:buFont typeface="Arial" panose="020B0604020202020204" pitchFamily="34" charset="0"/>
              <a:buChar char="•"/>
            </a:pPr>
            <a:endParaRPr lang="en-US" dirty="0">
              <a:solidFill>
                <a:schemeClr val="tx1"/>
              </a:solidFill>
            </a:endParaRPr>
          </a:p>
          <a:p>
            <a:pPr marL="1150938" lvl="1" indent="-342900">
              <a:buFont typeface="+mj-lt"/>
              <a:buAutoNum type="arabicPeriod"/>
            </a:pPr>
            <a:r>
              <a:rPr lang="en-US" dirty="0">
                <a:solidFill>
                  <a:schemeClr val="tx1"/>
                </a:solidFill>
              </a:rPr>
              <a:t>EAST shock tube at NASA Ames for H2/He/CH4 mixtures at relevant velocity and pressure</a:t>
            </a:r>
          </a:p>
          <a:p>
            <a:pPr marL="1150938" lvl="1" indent="-342900">
              <a:buFont typeface="+mj-lt"/>
              <a:buAutoNum type="arabicPeriod"/>
            </a:pPr>
            <a:r>
              <a:rPr lang="en-US" dirty="0">
                <a:solidFill>
                  <a:schemeClr val="tx1"/>
                </a:solidFill>
              </a:rPr>
              <a:t>The T6 Shock tube at the Oxford University reaching high velocities in expansion mode</a:t>
            </a:r>
          </a:p>
          <a:p>
            <a:pPr marL="1150938" lvl="1" indent="-342900">
              <a:buFont typeface="+mj-lt"/>
              <a:buAutoNum type="arabicPeriod"/>
            </a:pPr>
            <a:r>
              <a:rPr lang="en-US" dirty="0">
                <a:solidFill>
                  <a:schemeClr val="tx1"/>
                </a:solidFill>
              </a:rPr>
              <a:t>The PWK one plasma wind tunnel to test TPS</a:t>
            </a:r>
          </a:p>
          <a:p>
            <a:pPr marL="1150938" lvl="1" indent="-342900">
              <a:buFont typeface="+mj-lt"/>
              <a:buAutoNum type="arabicPeriod"/>
            </a:pPr>
            <a:r>
              <a:rPr lang="en-US" dirty="0">
                <a:solidFill>
                  <a:schemeClr val="tx1"/>
                </a:solidFill>
              </a:rPr>
              <a:t>State-to state simulations by Bari CNR for the above (to be approved)</a:t>
            </a:r>
          </a:p>
        </p:txBody>
      </p:sp>
    </p:spTree>
    <p:extLst>
      <p:ext uri="{BB962C8B-B14F-4D97-AF65-F5344CB8AC3E}">
        <p14:creationId xmlns:p14="http://schemas.microsoft.com/office/powerpoint/2010/main" val="3987766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NASA Electric Arc Shock Tube</a:t>
            </a:r>
          </a:p>
        </p:txBody>
      </p:sp>
      <p:sp>
        <p:nvSpPr>
          <p:cNvPr id="3" name="Content Placeholder 2"/>
          <p:cNvSpPr>
            <a:spLocks noGrp="1"/>
          </p:cNvSpPr>
          <p:nvPr>
            <p:ph idx="1"/>
          </p:nvPr>
        </p:nvSpPr>
        <p:spPr>
          <a:xfrm>
            <a:off x="67935" y="703536"/>
            <a:ext cx="6206741" cy="3266922"/>
          </a:xfrm>
        </p:spPr>
        <p:txBody>
          <a:bodyPr>
            <a:normAutofit/>
          </a:bodyPr>
          <a:lstStyle/>
          <a:p>
            <a:pPr marL="285750" indent="-285750">
              <a:buFont typeface="Arial" panose="020B0604020202020204" pitchFamily="34" charset="0"/>
              <a:buChar char="•"/>
            </a:pPr>
            <a:r>
              <a:rPr lang="en-GB" dirty="0"/>
              <a:t>Capable of testing at velocities above 30km/s in H2/He. </a:t>
            </a:r>
          </a:p>
          <a:p>
            <a:pPr marL="285750" indent="-285750">
              <a:buFont typeface="Arial" panose="020B0604020202020204" pitchFamily="34" charset="0"/>
              <a:buChar char="•"/>
            </a:pPr>
            <a:r>
              <a:rPr lang="en-US" dirty="0">
                <a:solidFill>
                  <a:schemeClr val="tx1"/>
                </a:solidFill>
              </a:rPr>
              <a:t>Recent addition of expansion cone allows direct measurement of radiation in expanding flow with application to backshell environments</a:t>
            </a:r>
          </a:p>
          <a:p>
            <a:pPr marL="285750" indent="-285750">
              <a:buFont typeface="Arial" panose="020B0604020202020204" pitchFamily="34" charset="0"/>
              <a:buChar char="•"/>
            </a:pPr>
            <a:endParaRPr lang="en-GB" dirty="0">
              <a:solidFill>
                <a:schemeClr val="tx1"/>
              </a:solidFill>
            </a:endParaRPr>
          </a:p>
        </p:txBody>
      </p:sp>
      <p:pic>
        <p:nvPicPr>
          <p:cNvPr id="9" name="Picture 8">
            <a:extLst>
              <a:ext uri="{FF2B5EF4-FFF2-40B4-BE49-F238E27FC236}">
                <a16:creationId xmlns:a16="http://schemas.microsoft.com/office/drawing/2014/main" id="{BF4B058D-AE59-1145-9A0D-67AF7DF742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161" y="2277352"/>
            <a:ext cx="4288915" cy="1953023"/>
          </a:xfrm>
          <a:prstGeom prst="rect">
            <a:avLst/>
          </a:prstGeom>
        </p:spPr>
      </p:pic>
      <p:pic>
        <p:nvPicPr>
          <p:cNvPr id="11" name="Picture 10">
            <a:extLst>
              <a:ext uri="{FF2B5EF4-FFF2-40B4-BE49-F238E27FC236}">
                <a16:creationId xmlns:a16="http://schemas.microsoft.com/office/drawing/2014/main" id="{BCA9E1F5-AB3A-9D46-807E-A0458E0B5D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74373"/>
            <a:ext cx="9144000" cy="1664172"/>
          </a:xfrm>
          <a:prstGeom prst="rect">
            <a:avLst/>
          </a:prstGeom>
        </p:spPr>
      </p:pic>
      <p:pic>
        <p:nvPicPr>
          <p:cNvPr id="13" name="Picture 12">
            <a:extLst>
              <a:ext uri="{FF2B5EF4-FFF2-40B4-BE49-F238E27FC236}">
                <a16:creationId xmlns:a16="http://schemas.microsoft.com/office/drawing/2014/main" id="{EC56F0AE-EB92-2A45-A89A-9E4272FB68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9007" y="703536"/>
            <a:ext cx="2803561" cy="2226003"/>
          </a:xfrm>
          <a:prstGeom prst="rect">
            <a:avLst/>
          </a:prstGeom>
        </p:spPr>
      </p:pic>
      <p:pic>
        <p:nvPicPr>
          <p:cNvPr id="14" name="Picture 13">
            <a:extLst>
              <a:ext uri="{FF2B5EF4-FFF2-40B4-BE49-F238E27FC236}">
                <a16:creationId xmlns:a16="http://schemas.microsoft.com/office/drawing/2014/main" id="{7960E753-2456-FF49-92B4-BF5F194D45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17019" y="2983124"/>
            <a:ext cx="2803561" cy="1577004"/>
          </a:xfrm>
          <a:prstGeom prst="rect">
            <a:avLst/>
          </a:prstGeom>
        </p:spPr>
      </p:pic>
    </p:spTree>
    <p:extLst>
      <p:ext uri="{BB962C8B-B14F-4D97-AF65-F5344CB8AC3E}">
        <p14:creationId xmlns:p14="http://schemas.microsoft.com/office/powerpoint/2010/main" val="370128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Oxford T6 Stalker multimode  testing</a:t>
            </a:r>
          </a:p>
        </p:txBody>
      </p:sp>
      <p:sp>
        <p:nvSpPr>
          <p:cNvPr id="3" name="Content Placeholder 2"/>
          <p:cNvSpPr>
            <a:spLocks noGrp="1"/>
          </p:cNvSpPr>
          <p:nvPr>
            <p:ph idx="1"/>
          </p:nvPr>
        </p:nvSpPr>
        <p:spPr>
          <a:xfrm>
            <a:off x="144000" y="2857500"/>
            <a:ext cx="8678815" cy="3266922"/>
          </a:xfrm>
        </p:spPr>
        <p:txBody>
          <a:bodyPr>
            <a:normAutofit/>
          </a:bodyPr>
          <a:lstStyle/>
          <a:p>
            <a:pPr marL="285750" indent="-285750">
              <a:buFont typeface="Arial" panose="020B0604020202020204" pitchFamily="34" charset="0"/>
              <a:buChar char="•"/>
            </a:pPr>
            <a:r>
              <a:rPr lang="en-GB" dirty="0"/>
              <a:t>the free-piston driver may be coupled to a range of downstream components to allow operation of the facility as either a shock tube, expansion tube or reflected shock tunnel. </a:t>
            </a:r>
          </a:p>
          <a:p>
            <a:pPr marL="285750" indent="-285750">
              <a:buFont typeface="Arial" panose="020B0604020202020204" pitchFamily="34" charset="0"/>
              <a:buChar char="•"/>
            </a:pPr>
            <a:r>
              <a:rPr lang="en-US" dirty="0"/>
              <a:t>Operational enveloped is foreseen to be explored</a:t>
            </a:r>
          </a:p>
          <a:p>
            <a:pPr marL="285750" indent="-285750">
              <a:buFont typeface="Arial" panose="020B0604020202020204" pitchFamily="34" charset="0"/>
              <a:buChar char="•"/>
            </a:pPr>
            <a:endParaRPr lang="en-GB" dirty="0">
              <a:solidFill>
                <a:schemeClr val="tx1"/>
              </a:solidFill>
            </a:endParaRPr>
          </a:p>
        </p:txBody>
      </p:sp>
      <p:pic>
        <p:nvPicPr>
          <p:cNvPr id="4" name="Picture 3"/>
          <p:cNvPicPr>
            <a:picLocks noChangeAspect="1"/>
          </p:cNvPicPr>
          <p:nvPr/>
        </p:nvPicPr>
        <p:blipFill>
          <a:blip r:embed="rId3"/>
          <a:stretch>
            <a:fillRect/>
          </a:stretch>
        </p:blipFill>
        <p:spPr>
          <a:xfrm>
            <a:off x="356728" y="586486"/>
            <a:ext cx="4177172" cy="2102104"/>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0973" y="3986362"/>
            <a:ext cx="2514600" cy="1884680"/>
          </a:xfrm>
          <a:prstGeom prst="rect">
            <a:avLst/>
          </a:prstGeom>
          <a:noFill/>
          <a:ln>
            <a:noFill/>
          </a:ln>
        </p:spPr>
      </p:pic>
      <p:pic>
        <p:nvPicPr>
          <p:cNvPr id="6" name="Content Placeholder 5"/>
          <p:cNvPicPr/>
          <p:nvPr/>
        </p:nvPicPr>
        <p:blipFill rotWithShape="1">
          <a:blip r:embed="rId5" cstate="print">
            <a:extLst>
              <a:ext uri="{28A0092B-C50C-407E-A947-70E740481C1C}">
                <a14:useLocalDpi xmlns:a14="http://schemas.microsoft.com/office/drawing/2010/main" val="0"/>
              </a:ext>
            </a:extLst>
          </a:blip>
          <a:srcRect l="14050" t="14144" r="5125" b="2897"/>
          <a:stretch/>
        </p:blipFill>
        <p:spPr>
          <a:xfrm>
            <a:off x="4933949" y="780920"/>
            <a:ext cx="3571365" cy="1760674"/>
          </a:xfrm>
          <a:prstGeom prst="rect">
            <a:avLst/>
          </a:prstGeom>
        </p:spPr>
      </p:pic>
      <p:graphicFrame>
        <p:nvGraphicFramePr>
          <p:cNvPr id="7" name="Table 6"/>
          <p:cNvGraphicFramePr>
            <a:graphicFrameLocks noGrp="1"/>
          </p:cNvGraphicFramePr>
          <p:nvPr/>
        </p:nvGraphicFramePr>
        <p:xfrm>
          <a:off x="144000" y="4240362"/>
          <a:ext cx="5821362" cy="1820560"/>
        </p:xfrm>
        <a:graphic>
          <a:graphicData uri="http://schemas.openxmlformats.org/drawingml/2006/table">
            <a:tbl>
              <a:tblPr firstRow="1" firstCol="1" bandRow="1">
                <a:tableStyleId>{5C22544A-7EE6-4342-B048-85BDC9FD1C3A}</a:tableStyleId>
              </a:tblPr>
              <a:tblGrid>
                <a:gridCol w="1569727">
                  <a:extLst>
                    <a:ext uri="{9D8B030D-6E8A-4147-A177-3AD203B41FA5}">
                      <a16:colId xmlns:a16="http://schemas.microsoft.com/office/drawing/2014/main" val="2379983109"/>
                    </a:ext>
                  </a:extLst>
                </a:gridCol>
                <a:gridCol w="1388659">
                  <a:extLst>
                    <a:ext uri="{9D8B030D-6E8A-4147-A177-3AD203B41FA5}">
                      <a16:colId xmlns:a16="http://schemas.microsoft.com/office/drawing/2014/main" val="2536633272"/>
                    </a:ext>
                  </a:extLst>
                </a:gridCol>
                <a:gridCol w="1381694">
                  <a:extLst>
                    <a:ext uri="{9D8B030D-6E8A-4147-A177-3AD203B41FA5}">
                      <a16:colId xmlns:a16="http://schemas.microsoft.com/office/drawing/2014/main" val="1186024826"/>
                    </a:ext>
                  </a:extLst>
                </a:gridCol>
                <a:gridCol w="1481282">
                  <a:extLst>
                    <a:ext uri="{9D8B030D-6E8A-4147-A177-3AD203B41FA5}">
                      <a16:colId xmlns:a16="http://schemas.microsoft.com/office/drawing/2014/main" val="3844756273"/>
                    </a:ext>
                  </a:extLst>
                </a:gridCol>
              </a:tblGrid>
              <a:tr h="279194">
                <a:tc>
                  <a:txBody>
                    <a:bodyPr/>
                    <a:lstStyle/>
                    <a:p>
                      <a:pPr marL="0" marR="0">
                        <a:lnSpc>
                          <a:spcPct val="107000"/>
                        </a:lnSpc>
                        <a:spcBef>
                          <a:spcPts val="100"/>
                        </a:spcBef>
                        <a:spcAft>
                          <a:spcPts val="100"/>
                        </a:spcAft>
                      </a:pPr>
                      <a:r>
                        <a:rPr lang="en-GB" sz="1100">
                          <a:effectLst/>
                        </a:rPr>
                        <a:t>Mode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00"/>
                        </a:spcBef>
                        <a:spcAft>
                          <a:spcPts val="100"/>
                        </a:spcAft>
                      </a:pPr>
                      <a:r>
                        <a:rPr lang="en-GB" sz="1100" dirty="0">
                          <a:effectLst/>
                        </a:rPr>
                        <a:t>Reflected Shock Tunnel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00"/>
                        </a:spcBef>
                        <a:spcAft>
                          <a:spcPts val="100"/>
                        </a:spcAft>
                      </a:pPr>
                      <a:r>
                        <a:rPr lang="en-GB" sz="1100">
                          <a:effectLst/>
                        </a:rPr>
                        <a:t>Expansion Tunnel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00"/>
                        </a:spcBef>
                        <a:spcAft>
                          <a:spcPts val="100"/>
                        </a:spcAft>
                      </a:pPr>
                      <a:r>
                        <a:rPr lang="en-GB" sz="1100">
                          <a:effectLst/>
                        </a:rPr>
                        <a:t>Shock Tube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6606431"/>
                  </a:ext>
                </a:extLst>
              </a:tr>
              <a:tr h="206072">
                <a:tc>
                  <a:txBody>
                    <a:bodyPr/>
                    <a:lstStyle/>
                    <a:p>
                      <a:pPr marL="0" marR="0">
                        <a:lnSpc>
                          <a:spcPct val="107000"/>
                        </a:lnSpc>
                        <a:spcBef>
                          <a:spcPts val="100"/>
                        </a:spcBef>
                        <a:spcAft>
                          <a:spcPts val="100"/>
                        </a:spcAft>
                      </a:pPr>
                      <a:r>
                        <a:rPr lang="en-GB" sz="1100">
                          <a:effectLst/>
                        </a:rPr>
                        <a:t>Test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00"/>
                        </a:spcBef>
                        <a:spcAft>
                          <a:spcPts val="100"/>
                        </a:spcAft>
                      </a:pPr>
                      <a:r>
                        <a:rPr lang="en-GB" sz="1100">
                          <a:effectLst/>
                        </a:rPr>
                        <a:t>Sub-scale model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00"/>
                        </a:spcBef>
                        <a:spcAft>
                          <a:spcPts val="100"/>
                        </a:spcAft>
                      </a:pPr>
                      <a:r>
                        <a:rPr lang="en-GB" sz="1100">
                          <a:effectLst/>
                        </a:rPr>
                        <a:t>Sub-scale model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00"/>
                        </a:spcBef>
                        <a:spcAft>
                          <a:spcPts val="100"/>
                        </a:spcAft>
                      </a:pPr>
                      <a:r>
                        <a:rPr lang="en-GB" sz="1100">
                          <a:effectLst/>
                        </a:rPr>
                        <a:t>Shock layer radiation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1451568"/>
                  </a:ext>
                </a:extLst>
              </a:tr>
              <a:tr h="139598">
                <a:tc>
                  <a:txBody>
                    <a:bodyPr/>
                    <a:lstStyle/>
                    <a:p>
                      <a:pPr marL="0" marR="0">
                        <a:lnSpc>
                          <a:spcPct val="107000"/>
                        </a:lnSpc>
                        <a:spcBef>
                          <a:spcPts val="100"/>
                        </a:spcBef>
                        <a:spcAft>
                          <a:spcPts val="100"/>
                        </a:spcAft>
                      </a:pPr>
                      <a:r>
                        <a:rPr lang="en-GB" sz="1100">
                          <a:effectLst/>
                        </a:rPr>
                        <a:t>Length,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00"/>
                        </a:spcBef>
                        <a:spcAft>
                          <a:spcPts val="100"/>
                        </a:spcAft>
                      </a:pPr>
                      <a:r>
                        <a:rPr lang="en-GB" sz="1100">
                          <a:effectLst/>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00"/>
                        </a:spcBef>
                        <a:spcAft>
                          <a:spcPts val="100"/>
                        </a:spcAft>
                      </a:pPr>
                      <a:r>
                        <a:rPr lang="en-GB" sz="1100">
                          <a:effectLst/>
                        </a:rPr>
                        <a:t>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00"/>
                        </a:spcBef>
                        <a:spcAft>
                          <a:spcPts val="100"/>
                        </a:spcAft>
                      </a:pPr>
                      <a:r>
                        <a:rPr lang="en-GB" sz="1100">
                          <a:effectLst/>
                        </a:rPr>
                        <a:t>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8490476"/>
                  </a:ext>
                </a:extLst>
              </a:tr>
              <a:tr h="206072">
                <a:tc>
                  <a:txBody>
                    <a:bodyPr/>
                    <a:lstStyle/>
                    <a:p>
                      <a:pPr marL="0" marR="0">
                        <a:lnSpc>
                          <a:spcPct val="107000"/>
                        </a:lnSpc>
                        <a:spcBef>
                          <a:spcPts val="100"/>
                        </a:spcBef>
                        <a:spcAft>
                          <a:spcPts val="100"/>
                        </a:spcAft>
                      </a:pPr>
                      <a:r>
                        <a:rPr lang="en-GB" sz="1100">
                          <a:effectLst/>
                        </a:rPr>
                        <a:t>Exit Diameter, 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00"/>
                        </a:spcBef>
                        <a:spcAft>
                          <a:spcPts val="100"/>
                        </a:spcAft>
                      </a:pPr>
                      <a:r>
                        <a:rPr lang="en-GB" sz="1100">
                          <a:effectLst/>
                        </a:rPr>
                        <a:t>282.0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00"/>
                        </a:spcBef>
                        <a:spcAft>
                          <a:spcPts val="100"/>
                        </a:spcAft>
                      </a:pPr>
                      <a:r>
                        <a:rPr lang="en-GB" sz="1100" dirty="0">
                          <a:effectLst/>
                        </a:rPr>
                        <a:t>96.3/280.0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00"/>
                        </a:spcBef>
                        <a:spcAft>
                          <a:spcPts val="100"/>
                        </a:spcAft>
                      </a:pPr>
                      <a:r>
                        <a:rPr lang="en-GB" sz="1100">
                          <a:effectLst/>
                        </a:rPr>
                        <a:t>96.3/225.0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216216"/>
                  </a:ext>
                </a:extLst>
              </a:tr>
              <a:tr h="206072">
                <a:tc>
                  <a:txBody>
                    <a:bodyPr/>
                    <a:lstStyle/>
                    <a:p>
                      <a:pPr marL="0" marR="0">
                        <a:lnSpc>
                          <a:spcPct val="107000"/>
                        </a:lnSpc>
                        <a:spcBef>
                          <a:spcPts val="100"/>
                        </a:spcBef>
                        <a:spcAft>
                          <a:spcPts val="100"/>
                        </a:spcAft>
                      </a:pPr>
                      <a:r>
                        <a:rPr lang="en-GB" sz="1100">
                          <a:effectLst/>
                        </a:rPr>
                        <a:t>Test Duration, µs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00"/>
                        </a:spcBef>
                        <a:spcAft>
                          <a:spcPts val="100"/>
                        </a:spcAft>
                      </a:pPr>
                      <a:r>
                        <a:rPr lang="en-GB" sz="1100">
                          <a:effectLst/>
                        </a:rPr>
                        <a:t>1000-300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00"/>
                        </a:spcBef>
                        <a:spcAft>
                          <a:spcPts val="100"/>
                        </a:spcAft>
                      </a:pPr>
                      <a:r>
                        <a:rPr lang="en-GB" sz="1100">
                          <a:effectLst/>
                        </a:rPr>
                        <a:t>50-500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00"/>
                        </a:spcBef>
                        <a:spcAft>
                          <a:spcPts val="100"/>
                        </a:spcAft>
                      </a:pPr>
                      <a:r>
                        <a:rPr lang="en-GB" sz="1100">
                          <a:effectLst/>
                        </a:rPr>
                        <a:t>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7520717"/>
                  </a:ext>
                </a:extLst>
              </a:tr>
              <a:tr h="279194">
                <a:tc>
                  <a:txBody>
                    <a:bodyPr/>
                    <a:lstStyle/>
                    <a:p>
                      <a:pPr marL="0" marR="0">
                        <a:lnSpc>
                          <a:spcPct val="107000"/>
                        </a:lnSpc>
                        <a:spcBef>
                          <a:spcPts val="100"/>
                        </a:spcBef>
                        <a:spcAft>
                          <a:spcPts val="100"/>
                        </a:spcAft>
                      </a:pPr>
                      <a:r>
                        <a:rPr lang="en-GB" sz="1100">
                          <a:effectLst/>
                        </a:rPr>
                        <a:t>Max flow speed, km/s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00"/>
                        </a:spcBef>
                        <a:spcAft>
                          <a:spcPts val="100"/>
                        </a:spcAft>
                      </a:pPr>
                      <a:r>
                        <a:rPr lang="en-GB" sz="1100">
                          <a:effectLst/>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00"/>
                        </a:spcBef>
                        <a:spcAft>
                          <a:spcPts val="100"/>
                        </a:spcAft>
                      </a:pPr>
                      <a:r>
                        <a:rPr lang="en-GB" sz="1100">
                          <a:effectLst/>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100"/>
                        </a:spcBef>
                        <a:spcAft>
                          <a:spcPts val="100"/>
                        </a:spcAft>
                      </a:pPr>
                      <a:r>
                        <a:rPr lang="en-GB" sz="1100" dirty="0">
                          <a:effectLst/>
                        </a:rPr>
                        <a:t>18.0/12.0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9636493"/>
                  </a:ext>
                </a:extLst>
              </a:tr>
            </a:tbl>
          </a:graphicData>
        </a:graphic>
      </p:graphicFrame>
    </p:spTree>
    <p:extLst>
      <p:ext uri="{BB962C8B-B14F-4D97-AF65-F5344CB8AC3E}">
        <p14:creationId xmlns:p14="http://schemas.microsoft.com/office/powerpoint/2010/main" val="242615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Oxford T6 Stalker Expansion tube testing</a:t>
            </a:r>
          </a:p>
        </p:txBody>
      </p:sp>
      <p:sp>
        <p:nvSpPr>
          <p:cNvPr id="8" name="Content Placeholder 7"/>
          <p:cNvSpPr>
            <a:spLocks noGrp="1"/>
          </p:cNvSpPr>
          <p:nvPr>
            <p:ph idx="1"/>
          </p:nvPr>
        </p:nvSpPr>
        <p:spPr>
          <a:xfrm>
            <a:off x="82550" y="589038"/>
            <a:ext cx="8745950" cy="2065262"/>
          </a:xfrm>
        </p:spPr>
        <p:txBody>
          <a:bodyPr/>
          <a:lstStyle/>
          <a:p>
            <a:pPr marL="1093788" lvl="1" indent="-285750">
              <a:buFont typeface="Arial" panose="020B0604020202020204" pitchFamily="34" charset="0"/>
              <a:buChar char="•"/>
            </a:pPr>
            <a:r>
              <a:rPr lang="en-GB" sz="1200" dirty="0"/>
              <a:t>the test gas is initially shock heated and then undergoes an unsteady expansions allowing longer test times</a:t>
            </a:r>
          </a:p>
          <a:p>
            <a:pPr marL="1093788" lvl="1" indent="-285750">
              <a:buFont typeface="Arial" panose="020B0604020202020204" pitchFamily="34" charset="0"/>
              <a:buChar char="•"/>
            </a:pPr>
            <a:r>
              <a:rPr lang="en-GB" sz="1200" dirty="0"/>
              <a:t>has a large total pressure and total enthalpy multiplication of the test gas</a:t>
            </a:r>
          </a:p>
          <a:p>
            <a:pPr marL="1093788" lvl="1" indent="-285750">
              <a:buFont typeface="Arial" panose="020B0604020202020204" pitchFamily="34" charset="0"/>
              <a:buChar char="•"/>
            </a:pPr>
            <a:r>
              <a:rPr lang="en-GB" sz="1200" dirty="0"/>
              <a:t>is able to test small blunt body, enthalpy and binary scaled</a:t>
            </a:r>
          </a:p>
          <a:p>
            <a:pPr marL="1093788" lvl="1" indent="-285750">
              <a:buFont typeface="Arial" panose="020B0604020202020204" pitchFamily="34" charset="0"/>
              <a:buChar char="•"/>
            </a:pPr>
            <a:r>
              <a:rPr lang="en-GB" sz="1200" dirty="0"/>
              <a:t>Optional Stalker substitution scaling (composition is altered  to achieve higher post shock temperatures) , allowing radiative matching in the non-equilibrium zone </a:t>
            </a:r>
          </a:p>
          <a:p>
            <a:pPr marL="1093788" lvl="1" indent="-28575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991979267"/>
              </p:ext>
            </p:extLst>
          </p:nvPr>
        </p:nvGraphicFramePr>
        <p:xfrm>
          <a:off x="536551" y="2241549"/>
          <a:ext cx="7835898" cy="3429166"/>
        </p:xfrm>
        <a:graphic>
          <a:graphicData uri="http://schemas.openxmlformats.org/drawingml/2006/table">
            <a:tbl>
              <a:tblPr firstRow="1" firstCol="1" bandRow="1">
                <a:tableStyleId>{5C22544A-7EE6-4342-B048-85BDC9FD1C3A}</a:tableStyleId>
              </a:tblPr>
              <a:tblGrid>
                <a:gridCol w="661039">
                  <a:extLst>
                    <a:ext uri="{9D8B030D-6E8A-4147-A177-3AD203B41FA5}">
                      <a16:colId xmlns:a16="http://schemas.microsoft.com/office/drawing/2014/main" val="1752935593"/>
                    </a:ext>
                  </a:extLst>
                </a:gridCol>
                <a:gridCol w="668940">
                  <a:extLst>
                    <a:ext uri="{9D8B030D-6E8A-4147-A177-3AD203B41FA5}">
                      <a16:colId xmlns:a16="http://schemas.microsoft.com/office/drawing/2014/main" val="2295448286"/>
                    </a:ext>
                  </a:extLst>
                </a:gridCol>
                <a:gridCol w="656649">
                  <a:extLst>
                    <a:ext uri="{9D8B030D-6E8A-4147-A177-3AD203B41FA5}">
                      <a16:colId xmlns:a16="http://schemas.microsoft.com/office/drawing/2014/main" val="3325006006"/>
                    </a:ext>
                  </a:extLst>
                </a:gridCol>
                <a:gridCol w="747071">
                  <a:extLst>
                    <a:ext uri="{9D8B030D-6E8A-4147-A177-3AD203B41FA5}">
                      <a16:colId xmlns:a16="http://schemas.microsoft.com/office/drawing/2014/main" val="2581293909"/>
                    </a:ext>
                  </a:extLst>
                </a:gridCol>
                <a:gridCol w="622412">
                  <a:extLst>
                    <a:ext uri="{9D8B030D-6E8A-4147-A177-3AD203B41FA5}">
                      <a16:colId xmlns:a16="http://schemas.microsoft.com/office/drawing/2014/main" val="3461423505"/>
                    </a:ext>
                  </a:extLst>
                </a:gridCol>
                <a:gridCol w="995508">
                  <a:extLst>
                    <a:ext uri="{9D8B030D-6E8A-4147-A177-3AD203B41FA5}">
                      <a16:colId xmlns:a16="http://schemas.microsoft.com/office/drawing/2014/main" val="2555883968"/>
                    </a:ext>
                  </a:extLst>
                </a:gridCol>
                <a:gridCol w="746192">
                  <a:extLst>
                    <a:ext uri="{9D8B030D-6E8A-4147-A177-3AD203B41FA5}">
                      <a16:colId xmlns:a16="http://schemas.microsoft.com/office/drawing/2014/main" val="1756637595"/>
                    </a:ext>
                  </a:extLst>
                </a:gridCol>
                <a:gridCol w="747071">
                  <a:extLst>
                    <a:ext uri="{9D8B030D-6E8A-4147-A177-3AD203B41FA5}">
                      <a16:colId xmlns:a16="http://schemas.microsoft.com/office/drawing/2014/main" val="1388714486"/>
                    </a:ext>
                  </a:extLst>
                </a:gridCol>
                <a:gridCol w="995508">
                  <a:extLst>
                    <a:ext uri="{9D8B030D-6E8A-4147-A177-3AD203B41FA5}">
                      <a16:colId xmlns:a16="http://schemas.microsoft.com/office/drawing/2014/main" val="4178621477"/>
                    </a:ext>
                  </a:extLst>
                </a:gridCol>
                <a:gridCol w="995508">
                  <a:extLst>
                    <a:ext uri="{9D8B030D-6E8A-4147-A177-3AD203B41FA5}">
                      <a16:colId xmlns:a16="http://schemas.microsoft.com/office/drawing/2014/main" val="3747229629"/>
                    </a:ext>
                  </a:extLst>
                </a:gridCol>
              </a:tblGrid>
              <a:tr h="152462">
                <a:tc gridSpan="5">
                  <a:txBody>
                    <a:bodyPr/>
                    <a:lstStyle/>
                    <a:p>
                      <a:pPr marL="0" marR="0" algn="ctr">
                        <a:lnSpc>
                          <a:spcPct val="107000"/>
                        </a:lnSpc>
                        <a:spcBef>
                          <a:spcPts val="0"/>
                        </a:spcBef>
                        <a:spcAft>
                          <a:spcPts val="0"/>
                        </a:spcAft>
                      </a:pPr>
                      <a:r>
                        <a:rPr lang="en-GB" sz="1100">
                          <a:effectLst/>
                        </a:rPr>
                        <a:t>Tunnel Properties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0"/>
                        </a:spcBef>
                        <a:spcAft>
                          <a:spcPts val="0"/>
                        </a:spcAft>
                      </a:pPr>
                      <a:r>
                        <a:rPr lang="en-GB" sz="1100">
                          <a:effectLst/>
                        </a:rPr>
                        <a:t>Flow conditions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24396265"/>
                  </a:ext>
                </a:extLst>
              </a:tr>
              <a:tr h="232127">
                <a:tc>
                  <a:txBody>
                    <a:bodyPr/>
                    <a:lstStyle/>
                    <a:p>
                      <a:pPr marL="0" marR="0" algn="ctr">
                        <a:lnSpc>
                          <a:spcPct val="107000"/>
                        </a:lnSpc>
                        <a:spcBef>
                          <a:spcPts val="0"/>
                        </a:spcBef>
                        <a:spcAft>
                          <a:spcPts val="0"/>
                        </a:spcAft>
                      </a:pPr>
                      <a:r>
                        <a:rPr lang="en-GB" sz="1100">
                          <a:effectLst/>
                        </a:rPr>
                        <a:t>D</a:t>
                      </a:r>
                      <a:r>
                        <a:rPr lang="en-GB" sz="1100" baseline="-25000">
                          <a:effectLst/>
                        </a:rPr>
                        <a:t>exit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H</a:t>
                      </a:r>
                      <a:r>
                        <a:rPr lang="en-GB" sz="1100" baseline="-25000">
                          <a:effectLst/>
                        </a:rPr>
                        <a:t>2</a:t>
                      </a:r>
                      <a:r>
                        <a:rPr lang="en-GB" sz="1100">
                          <a:effectLst/>
                        </a:rPr>
                        <a:t>:He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psd</a:t>
                      </a:r>
                      <a:r>
                        <a:rPr lang="en-GB" sz="1100" baseline="-25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p</a:t>
                      </a:r>
                      <a:r>
                        <a:rPr lang="en-GB" sz="1100" baseline="-25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p</a:t>
                      </a:r>
                      <a:r>
                        <a:rPr lang="en-GB" sz="1100" baseline="-250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U</a:t>
                      </a:r>
                      <a:r>
                        <a:rPr lang="en-GB" sz="1100" baseline="-25000">
                          <a:effectLst/>
                        </a:rPr>
                        <a:t>∞</a:t>
                      </a:r>
                      <a:r>
                        <a:rPr lang="en-GB" sz="1100">
                          <a:effectLst/>
                        </a:rPr>
                        <a:t> (eff)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T</a:t>
                      </a:r>
                      <a:r>
                        <a:rPr lang="en-GB" sz="1100" baseline="-25000">
                          <a:effectLst/>
                        </a:rPr>
                        <a:t>2,f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T</a:t>
                      </a:r>
                      <a:r>
                        <a:rPr lang="en-GB" sz="1100" baseline="-25000">
                          <a:effectLst/>
                        </a:rPr>
                        <a:t>2, eq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rho</a:t>
                      </a:r>
                      <a:r>
                        <a:rPr lang="en-GB" sz="1100" baseline="-25000">
                          <a:effectLst/>
                        </a:rPr>
                        <a:t>2, eq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rho</a:t>
                      </a:r>
                      <a:r>
                        <a:rPr lang="en-GB" sz="1100" baseline="-25000">
                          <a:effectLst/>
                        </a:rPr>
                        <a:t>2,eq</a:t>
                      </a:r>
                      <a:r>
                        <a:rPr lang="en-GB" sz="1100">
                          <a:effectLst/>
                        </a:rPr>
                        <a:t>-L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4486599"/>
                  </a:ext>
                </a:extLst>
              </a:tr>
              <a:tr h="232127">
                <a:tc>
                  <a:txBody>
                    <a:bodyPr/>
                    <a:lstStyle/>
                    <a:p>
                      <a:pPr marL="0" marR="0" algn="ctr">
                        <a:lnSpc>
                          <a:spcPct val="107000"/>
                        </a:lnSpc>
                        <a:spcBef>
                          <a:spcPts val="0"/>
                        </a:spcBef>
                        <a:spcAft>
                          <a:spcPts val="0"/>
                        </a:spcAft>
                      </a:pPr>
                      <a:r>
                        <a:rPr lang="en-GB" sz="1100">
                          <a:effectLst/>
                        </a:rPr>
                        <a:t>(mm)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(kPa)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(kPa)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(Pa)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(km/s)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(kg/m</a:t>
                      </a:r>
                      <a:r>
                        <a:rPr lang="en-GB" sz="1100" baseline="30000">
                          <a:effectLst/>
                        </a:rPr>
                        <a:t>3</a:t>
                      </a:r>
                      <a:r>
                        <a:rPr lang="en-GB"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(kg/m</a:t>
                      </a:r>
                      <a:r>
                        <a:rPr lang="en-GB" sz="1100" baseline="30000">
                          <a:effectLst/>
                        </a:rPr>
                        <a:t>2</a:t>
                      </a:r>
                      <a:r>
                        <a:rPr lang="en-GB"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9629633"/>
                  </a:ext>
                </a:extLst>
              </a:tr>
              <a:tr h="232127">
                <a:tc>
                  <a:txBody>
                    <a:bodyPr/>
                    <a:lstStyle/>
                    <a:p>
                      <a:pPr marL="0" marR="0" algn="ctr">
                        <a:lnSpc>
                          <a:spcPct val="107000"/>
                        </a:lnSpc>
                        <a:spcBef>
                          <a:spcPts val="0"/>
                        </a:spcBef>
                        <a:spcAft>
                          <a:spcPts val="0"/>
                        </a:spcAft>
                      </a:pPr>
                      <a:r>
                        <a:rPr lang="en-GB" sz="1100">
                          <a:effectLst/>
                        </a:rPr>
                        <a:t>96.3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85:15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28.26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17867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11171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2.03E-03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8.12E-05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3785188"/>
                  </a:ext>
                </a:extLst>
              </a:tr>
              <a:tr h="232127">
                <a:tc>
                  <a:txBody>
                    <a:bodyPr/>
                    <a:lstStyle/>
                    <a:p>
                      <a:pPr marL="0" marR="0" algn="ctr">
                        <a:lnSpc>
                          <a:spcPct val="107000"/>
                        </a:lnSpc>
                        <a:spcBef>
                          <a:spcPts val="0"/>
                        </a:spcBef>
                        <a:spcAft>
                          <a:spcPts val="0"/>
                        </a:spcAft>
                      </a:pPr>
                      <a:r>
                        <a:rPr lang="en-GB" sz="1100">
                          <a:effectLst/>
                        </a:rPr>
                        <a:t>96.3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85:15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23.91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10633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7677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1.00E-02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4.00E-04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5493972"/>
                  </a:ext>
                </a:extLst>
              </a:tr>
              <a:tr h="232127">
                <a:tc>
                  <a:txBody>
                    <a:bodyPr/>
                    <a:lstStyle/>
                    <a:p>
                      <a:pPr marL="0" marR="0" algn="ctr">
                        <a:lnSpc>
                          <a:spcPct val="107000"/>
                        </a:lnSpc>
                        <a:spcBef>
                          <a:spcPts val="0"/>
                        </a:spcBef>
                        <a:spcAft>
                          <a:spcPts val="0"/>
                        </a:spcAft>
                      </a:pPr>
                      <a:r>
                        <a:rPr lang="en-GB" sz="1100">
                          <a:effectLst/>
                        </a:rPr>
                        <a:t>96.3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85:15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19.34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7016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5090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5.60E-02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2.24E-03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4106304"/>
                  </a:ext>
                </a:extLst>
              </a:tr>
              <a:tr h="232127">
                <a:tc>
                  <a:txBody>
                    <a:bodyPr/>
                    <a:lstStyle/>
                    <a:p>
                      <a:pPr marL="0" marR="0" algn="ctr">
                        <a:lnSpc>
                          <a:spcPct val="107000"/>
                        </a:lnSpc>
                        <a:spcBef>
                          <a:spcPts val="0"/>
                        </a:spcBef>
                        <a:spcAft>
                          <a:spcPts val="0"/>
                        </a:spcAft>
                      </a:pPr>
                      <a:r>
                        <a:rPr lang="en-GB" sz="1100">
                          <a:effectLst/>
                        </a:rPr>
                        <a:t>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85:15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28.26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30277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10400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3.90E-04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5.27E-05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6836625"/>
                  </a:ext>
                </a:extLst>
              </a:tr>
              <a:tr h="232127">
                <a:tc>
                  <a:txBody>
                    <a:bodyPr/>
                    <a:lstStyle/>
                    <a:p>
                      <a:pPr marL="0" marR="0" algn="ctr">
                        <a:lnSpc>
                          <a:spcPct val="107000"/>
                        </a:lnSpc>
                        <a:spcBef>
                          <a:spcPts val="0"/>
                        </a:spcBef>
                        <a:spcAft>
                          <a:spcPts val="0"/>
                        </a:spcAft>
                      </a:pPr>
                      <a:r>
                        <a:rPr lang="en-GB" sz="1100">
                          <a:effectLst/>
                        </a:rPr>
                        <a:t>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85:15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23.91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13507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7609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1.96E-03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2.65E-04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6497027"/>
                  </a:ext>
                </a:extLst>
              </a:tr>
              <a:tr h="232127">
                <a:tc>
                  <a:txBody>
                    <a:bodyPr/>
                    <a:lstStyle/>
                    <a:p>
                      <a:pPr marL="0" marR="0" algn="ctr">
                        <a:lnSpc>
                          <a:spcPct val="107000"/>
                        </a:lnSpc>
                        <a:spcBef>
                          <a:spcPts val="0"/>
                        </a:spcBef>
                        <a:spcAft>
                          <a:spcPts val="0"/>
                        </a:spcAft>
                      </a:pPr>
                      <a:r>
                        <a:rPr lang="en-GB" sz="1100">
                          <a:effectLst/>
                        </a:rPr>
                        <a:t>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85:15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19.34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7370.1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4550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1.20E-02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1.62E-03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7894644"/>
                  </a:ext>
                </a:extLst>
              </a:tr>
              <a:tr h="232127">
                <a:tc>
                  <a:txBody>
                    <a:bodyPr/>
                    <a:lstStyle/>
                    <a:p>
                      <a:pPr marL="0" marR="0" algn="ctr">
                        <a:lnSpc>
                          <a:spcPct val="107000"/>
                        </a:lnSpc>
                        <a:spcBef>
                          <a:spcPts val="0"/>
                        </a:spcBef>
                        <a:spcAft>
                          <a:spcPts val="0"/>
                        </a:spcAft>
                      </a:pPr>
                      <a:r>
                        <a:rPr lang="en-GB" sz="1100">
                          <a:effectLst/>
                        </a:rPr>
                        <a:t>96.3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85:15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23.53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21640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7148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1.82E-03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7.28E-05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739292"/>
                  </a:ext>
                </a:extLst>
              </a:tr>
              <a:tr h="232127">
                <a:tc>
                  <a:txBody>
                    <a:bodyPr/>
                    <a:lstStyle/>
                    <a:p>
                      <a:pPr marL="0" marR="0" algn="ctr">
                        <a:lnSpc>
                          <a:spcPct val="107000"/>
                        </a:lnSpc>
                        <a:spcBef>
                          <a:spcPts val="0"/>
                        </a:spcBef>
                        <a:spcAft>
                          <a:spcPts val="0"/>
                        </a:spcAft>
                      </a:pPr>
                      <a:r>
                        <a:rPr lang="en-GB" sz="1100">
                          <a:effectLst/>
                        </a:rPr>
                        <a:t>96.3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85:15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18.77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9640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4505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1.56E-02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6.24E-04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1199564"/>
                  </a:ext>
                </a:extLst>
              </a:tr>
              <a:tr h="232127">
                <a:tc>
                  <a:txBody>
                    <a:bodyPr/>
                    <a:lstStyle/>
                    <a:p>
                      <a:pPr marL="0" marR="0" algn="ctr">
                        <a:lnSpc>
                          <a:spcPct val="107000"/>
                        </a:lnSpc>
                        <a:spcBef>
                          <a:spcPts val="0"/>
                        </a:spcBef>
                        <a:spcAft>
                          <a:spcPts val="0"/>
                        </a:spcAft>
                      </a:pPr>
                      <a:r>
                        <a:rPr lang="en-GB" sz="1100">
                          <a:effectLst/>
                        </a:rPr>
                        <a:t>96.3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85:15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15.49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5650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4210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4.45E-02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1.78E-03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0453222"/>
                  </a:ext>
                </a:extLst>
              </a:tr>
              <a:tr h="232127">
                <a:tc>
                  <a:txBody>
                    <a:bodyPr/>
                    <a:lstStyle/>
                    <a:p>
                      <a:pPr marL="0" marR="0" algn="ctr">
                        <a:lnSpc>
                          <a:spcPct val="107000"/>
                        </a:lnSpc>
                        <a:spcBef>
                          <a:spcPts val="0"/>
                        </a:spcBef>
                        <a:spcAft>
                          <a:spcPts val="0"/>
                        </a:spcAft>
                      </a:pPr>
                      <a:r>
                        <a:rPr lang="en-GB" sz="1100">
                          <a:effectLst/>
                        </a:rPr>
                        <a:t>96.3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40:60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33730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1311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1.61E-03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6.44E-05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9774957"/>
                  </a:ext>
                </a:extLst>
              </a:tr>
              <a:tr h="232127">
                <a:tc>
                  <a:txBody>
                    <a:bodyPr/>
                    <a:lstStyle/>
                    <a:p>
                      <a:pPr marL="0" marR="0" algn="ctr">
                        <a:lnSpc>
                          <a:spcPct val="107000"/>
                        </a:lnSpc>
                        <a:spcBef>
                          <a:spcPts val="0"/>
                        </a:spcBef>
                        <a:spcAft>
                          <a:spcPts val="0"/>
                        </a:spcAft>
                      </a:pPr>
                      <a:r>
                        <a:rPr lang="en-GB" sz="1100">
                          <a:effectLst/>
                        </a:rPr>
                        <a:t>96.3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40:60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18.74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11116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1139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9.81E-03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3.92E-04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7972709"/>
                  </a:ext>
                </a:extLst>
              </a:tr>
              <a:tr h="232127">
                <a:tc>
                  <a:txBody>
                    <a:bodyPr/>
                    <a:lstStyle/>
                    <a:p>
                      <a:pPr marL="0" marR="0" algn="ctr">
                        <a:lnSpc>
                          <a:spcPct val="107000"/>
                        </a:lnSpc>
                        <a:spcBef>
                          <a:spcPts val="0"/>
                        </a:spcBef>
                        <a:spcAft>
                          <a:spcPts val="0"/>
                        </a:spcAft>
                      </a:pPr>
                      <a:r>
                        <a:rPr lang="en-GB" sz="1100">
                          <a:effectLst/>
                        </a:rPr>
                        <a:t>96.3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dirty="0">
                          <a:effectLst/>
                        </a:rPr>
                        <a:t>40:60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15.47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7388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7237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a:effectLst/>
                        </a:rPr>
                        <a:t>3.91E-02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100" dirty="0">
                          <a:effectLst/>
                        </a:rPr>
                        <a:t>1.56E-03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3024530"/>
                  </a:ext>
                </a:extLst>
              </a:tr>
            </a:tbl>
          </a:graphicData>
        </a:graphic>
      </p:graphicFrame>
    </p:spTree>
    <p:extLst>
      <p:ext uri="{BB962C8B-B14F-4D97-AF65-F5344CB8AC3E}">
        <p14:creationId xmlns:p14="http://schemas.microsoft.com/office/powerpoint/2010/main" val="1216305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IRS  TPS Plasma testing PWK1 </a:t>
            </a:r>
          </a:p>
        </p:txBody>
      </p:sp>
      <p:sp>
        <p:nvSpPr>
          <p:cNvPr id="8" name="Content Placeholder 7"/>
          <p:cNvSpPr>
            <a:spLocks noGrp="1"/>
          </p:cNvSpPr>
          <p:nvPr>
            <p:ph idx="1"/>
          </p:nvPr>
        </p:nvSpPr>
        <p:spPr>
          <a:xfrm>
            <a:off x="82550" y="697117"/>
            <a:ext cx="8745950" cy="4372767"/>
          </a:xfrm>
        </p:spPr>
        <p:txBody>
          <a:bodyPr>
            <a:normAutofit fontScale="77500" lnSpcReduction="20000"/>
          </a:bodyPr>
          <a:lstStyle/>
          <a:p>
            <a:pPr marL="1093788" lvl="1" indent="-285750">
              <a:buFont typeface="Arial" panose="020B0604020202020204" pitchFamily="34" charset="0"/>
              <a:buChar char="•"/>
            </a:pPr>
            <a:r>
              <a:rPr lang="en-GB" dirty="0"/>
              <a:t>the </a:t>
            </a:r>
            <a:r>
              <a:rPr lang="en-GB" dirty="0" err="1"/>
              <a:t>magnetoplasmadynamic</a:t>
            </a:r>
            <a:r>
              <a:rPr lang="en-GB" dirty="0"/>
              <a:t> PWK1 is an </a:t>
            </a:r>
            <a:r>
              <a:rPr lang="en-GB" dirty="0" err="1"/>
              <a:t>arcjet</a:t>
            </a:r>
            <a:r>
              <a:rPr lang="en-GB" dirty="0"/>
              <a:t> facility at IRS. </a:t>
            </a:r>
          </a:p>
          <a:p>
            <a:pPr marL="1093788" lvl="1" indent="-285750">
              <a:buFont typeface="Arial" panose="020B0604020202020204" pitchFamily="34" charset="0"/>
              <a:buChar char="•"/>
            </a:pPr>
            <a:r>
              <a:rPr lang="en-US" dirty="0"/>
              <a:t>The plasma source used was the self-field MPD plasma generator RD5</a:t>
            </a:r>
          </a:p>
          <a:p>
            <a:pPr marL="1093788" lvl="1" indent="-285750">
              <a:buFont typeface="Arial" panose="020B0604020202020204" pitchFamily="34" charset="0"/>
              <a:buChar char="•"/>
            </a:pPr>
            <a:r>
              <a:rPr lang="en-GB" dirty="0"/>
              <a:t>Exploration of performance envelope of the PWK1 in a H2/He/Methane  environment, essential in order to properly assess the performance of the materials. </a:t>
            </a:r>
          </a:p>
          <a:p>
            <a:pPr marL="1093788" lvl="1" indent="-285750">
              <a:buFont typeface="Arial" panose="020B0604020202020204" pitchFamily="34" charset="0"/>
              <a:buChar char="•"/>
            </a:pPr>
            <a:r>
              <a:rPr lang="en-GB" dirty="0"/>
              <a:t>Currently it is the only certified facility in Europe able to qualify material samples for high enthalpy hydrogen-Helium mixture.</a:t>
            </a:r>
          </a:p>
          <a:p>
            <a:pPr marL="1093788" lvl="1" indent="-285750">
              <a:buFont typeface="Arial" panose="020B0604020202020204" pitchFamily="34" charset="0"/>
              <a:buChar char="•"/>
            </a:pPr>
            <a:r>
              <a:rPr lang="en-GB" dirty="0"/>
              <a:t> It has been developed in the 1980s based on the expertise in electric propulsion devices. The corresponding propulsion used as a baseline for today’s system was designed and certified for hydrogen. Potential conditions for hydrogen/helium testing with effective enthalpies in the order of 85MJ/kg with peak values 450MJ/kg.  It is expected that PWK1 can reach effective enthalpies larger than 400MJ/kg, at total pressures in the </a:t>
            </a:r>
            <a:r>
              <a:rPr lang="en-GB" dirty="0" err="1"/>
              <a:t>hPa</a:t>
            </a:r>
            <a:r>
              <a:rPr lang="en-GB" dirty="0"/>
              <a:t>-range and heat fluxes &gt;0.5MW/m^2. Further investigations to adjust performance of the facility are part of the present investigation</a:t>
            </a:r>
          </a:p>
          <a:p>
            <a:pPr marL="1093788" lvl="1" indent="-285750">
              <a:buFont typeface="Arial" panose="020B0604020202020204" pitchFamily="34" charset="0"/>
              <a:buChar char="•"/>
            </a:pPr>
            <a:r>
              <a:rPr lang="en-GB" dirty="0"/>
              <a:t>Free stream characterisation and material response measurement techniques</a:t>
            </a:r>
          </a:p>
          <a:p>
            <a:pPr marL="1093788" lvl="1" indent="-285750">
              <a:buFont typeface="Arial" panose="020B0604020202020204" pitchFamily="34" charset="0"/>
              <a:buChar char="•"/>
            </a:pPr>
            <a:r>
              <a:rPr lang="en-US" dirty="0"/>
              <a:t>the diagnostics of photogrammetry, </a:t>
            </a:r>
          </a:p>
          <a:p>
            <a:pPr marL="1093788" lvl="1" indent="-285750">
              <a:buFont typeface="Arial" panose="020B0604020202020204" pitchFamily="34" charset="0"/>
              <a:buChar char="•"/>
            </a:pPr>
            <a:r>
              <a:rPr lang="en-US" dirty="0"/>
              <a:t>thermography and possibly shear influences using sphere</a:t>
            </a:r>
          </a:p>
          <a:p>
            <a:pPr marL="1093788" lvl="1" indent="-285750">
              <a:buFont typeface="Arial" panose="020B0604020202020204" pitchFamily="34" charset="0"/>
              <a:buChar char="•"/>
            </a:pPr>
            <a:r>
              <a:rPr lang="en-US" dirty="0"/>
              <a:t>Radiation heating (possibly provided by additional radiative heating)</a:t>
            </a:r>
          </a:p>
          <a:p>
            <a:pPr marL="1093788" lvl="1" indent="-285750">
              <a:buFont typeface="Arial" panose="020B0604020202020204" pitchFamily="34" charset="0"/>
              <a:buChar char="•"/>
            </a:pPr>
            <a:r>
              <a:rPr lang="en-US" dirty="0"/>
              <a:t>Material testing to be conducted with carbon phenolic ablator materials. Additional material instrumentation for the application of inverse methods for material performance characterization.</a:t>
            </a:r>
          </a:p>
          <a:p>
            <a:pPr marL="1093788" lvl="1" indent="-28575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a:p>
            <a:endParaRPr lang="en-US" dirty="0"/>
          </a:p>
        </p:txBody>
      </p:sp>
      <p:pic>
        <p:nvPicPr>
          <p:cNvPr id="4" name="Picture 3"/>
          <p:cNvPicPr>
            <a:picLocks noChangeAspect="1"/>
          </p:cNvPicPr>
          <p:nvPr/>
        </p:nvPicPr>
        <p:blipFill>
          <a:blip r:embed="rId3"/>
          <a:stretch>
            <a:fillRect/>
          </a:stretch>
        </p:blipFill>
        <p:spPr>
          <a:xfrm>
            <a:off x="2917163" y="4559940"/>
            <a:ext cx="2806712" cy="1664867"/>
          </a:xfrm>
          <a:prstGeom prst="rect">
            <a:avLst/>
          </a:prstGeom>
        </p:spPr>
      </p:pic>
      <p:pic>
        <p:nvPicPr>
          <p:cNvPr id="7" name="Grafik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192" y="4554944"/>
            <a:ext cx="2437779" cy="166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7451" y="4554944"/>
            <a:ext cx="3406521" cy="1669863"/>
          </a:xfrm>
          <a:prstGeom prst="rect">
            <a:avLst/>
          </a:prstGeom>
        </p:spPr>
      </p:pic>
    </p:spTree>
    <p:extLst>
      <p:ext uri="{BB962C8B-B14F-4D97-AF65-F5344CB8AC3E}">
        <p14:creationId xmlns:p14="http://schemas.microsoft.com/office/powerpoint/2010/main" val="973046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Bari State–to state modeling</a:t>
            </a:r>
          </a:p>
        </p:txBody>
      </p:sp>
      <p:sp>
        <p:nvSpPr>
          <p:cNvPr id="8" name="Content Placeholder 7"/>
          <p:cNvSpPr>
            <a:spLocks noGrp="1"/>
          </p:cNvSpPr>
          <p:nvPr>
            <p:ph idx="1"/>
          </p:nvPr>
        </p:nvSpPr>
        <p:spPr>
          <a:xfrm>
            <a:off x="82550" y="589038"/>
            <a:ext cx="8745950" cy="4529062"/>
          </a:xfrm>
        </p:spPr>
        <p:txBody>
          <a:bodyPr>
            <a:normAutofit/>
          </a:bodyPr>
          <a:lstStyle/>
          <a:p>
            <a:pPr lvl="1"/>
            <a:endParaRPr lang="en-GB" b="1" dirty="0"/>
          </a:p>
          <a:p>
            <a:pPr marL="285750" indent="-285750">
              <a:buFont typeface="Arial" panose="020B0604020202020204" pitchFamily="34" charset="0"/>
              <a:buChar char="•"/>
            </a:pPr>
            <a:r>
              <a:rPr lang="en-US" sz="1200" dirty="0"/>
              <a:t>To support the T6 and PWK1 testing  and asses the non-Boltzmann behavior.</a:t>
            </a:r>
          </a:p>
          <a:p>
            <a:pPr marL="285750" indent="-285750">
              <a:buFont typeface="Arial" panose="020B0604020202020204" pitchFamily="34" charset="0"/>
              <a:buChar char="•"/>
            </a:pPr>
            <a:r>
              <a:rPr lang="en-US" sz="1200" dirty="0"/>
              <a:t>Construction of an advanced atmospheric model for</a:t>
            </a:r>
          </a:p>
          <a:p>
            <a:pPr marL="285750" indent="-285750">
              <a:buFont typeface="Arial" panose="020B0604020202020204" pitchFamily="34" charset="0"/>
              <a:buChar char="•"/>
            </a:pPr>
            <a:r>
              <a:rPr lang="en-US" sz="1200" dirty="0"/>
              <a:t>H2/He in ionization regime.</a:t>
            </a:r>
          </a:p>
          <a:p>
            <a:pPr marL="285750" indent="-285750">
              <a:buFont typeface="Arial" panose="020B0604020202020204" pitchFamily="34" charset="0"/>
              <a:buChar char="•"/>
            </a:pPr>
            <a:r>
              <a:rPr lang="en-US" sz="1200" dirty="0"/>
              <a:t>Inclusion of impurities (CH4, </a:t>
            </a:r>
            <a:r>
              <a:rPr lang="en-US" sz="1200" dirty="0" err="1"/>
              <a:t>Ar</a:t>
            </a:r>
            <a:r>
              <a:rPr lang="en-US" sz="1200" dirty="0"/>
              <a:t>) in the atmospheric model.</a:t>
            </a:r>
          </a:p>
          <a:p>
            <a:pPr marL="285750" indent="-285750">
              <a:buFont typeface="Arial" panose="020B0604020202020204" pitchFamily="34" charset="0"/>
              <a:buChar char="•"/>
            </a:pPr>
            <a:r>
              <a:rPr lang="en-US" sz="1200" dirty="0"/>
              <a:t>Development of physics-based macroscopic models from accurate STS models</a:t>
            </a:r>
          </a:p>
          <a:p>
            <a:pPr marL="285750" indent="-285750">
              <a:buFont typeface="Arial" panose="020B0604020202020204" pitchFamily="34" charset="0"/>
              <a:buChar char="•"/>
            </a:pPr>
            <a:r>
              <a:rPr lang="en-US" sz="1200" dirty="0"/>
              <a:t>Implementation of the chemical STS models in a 2D CFD</a:t>
            </a:r>
          </a:p>
          <a:p>
            <a:pPr marL="285750" indent="-285750">
              <a:buFont typeface="Arial" panose="020B0604020202020204" pitchFamily="34" charset="0"/>
              <a:buChar char="•"/>
            </a:pPr>
            <a:r>
              <a:rPr lang="en-US" sz="1200" dirty="0"/>
              <a:t>code accelerated on GPU’s. </a:t>
            </a:r>
          </a:p>
          <a:p>
            <a:pPr marL="285750" indent="-285750">
              <a:buFont typeface="Arial" panose="020B0604020202020204" pitchFamily="34" charset="0"/>
              <a:buChar char="•"/>
            </a:pPr>
            <a:r>
              <a:rPr lang="en-US" sz="1200" dirty="0"/>
              <a:t>Database of thermodynamic and transport properties of the relevant atmospheres (pure and contaminated)  including ablation products</a:t>
            </a:r>
            <a:endParaRPr lang="en-US" sz="1200" dirty="0">
              <a:solidFill>
                <a:schemeClr val="tx1"/>
              </a:solidFill>
            </a:endParaRPr>
          </a:p>
          <a:p>
            <a:endParaRPr lang="en-US" dirty="0"/>
          </a:p>
          <a:p>
            <a:endParaRPr lang="en-US" dirty="0"/>
          </a:p>
        </p:txBody>
      </p:sp>
    </p:spTree>
    <p:extLst>
      <p:ext uri="{BB962C8B-B14F-4D97-AF65-F5344CB8AC3E}">
        <p14:creationId xmlns:p14="http://schemas.microsoft.com/office/powerpoint/2010/main" val="331532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p>
        </p:txBody>
      </p:sp>
      <p:sp>
        <p:nvSpPr>
          <p:cNvPr id="3" name="Content Placeholder 2"/>
          <p:cNvSpPr>
            <a:spLocks noGrp="1"/>
          </p:cNvSpPr>
          <p:nvPr>
            <p:ph idx="1"/>
          </p:nvPr>
        </p:nvSpPr>
        <p:spPr/>
        <p:txBody>
          <a:bodyPr>
            <a:normAutofit fontScale="92500" lnSpcReduction="10000"/>
          </a:bodyPr>
          <a:lstStyle/>
          <a:p>
            <a:pPr algn="just"/>
            <a:r>
              <a:rPr lang="en-US" dirty="0">
                <a:solidFill>
                  <a:schemeClr val="tx1"/>
                </a:solidFill>
              </a:rPr>
              <a:t>In 2017, </a:t>
            </a:r>
            <a:r>
              <a:rPr lang="en-US" dirty="0"/>
              <a:t>NASA published the Ice Giants Pre-Decadal Survey Mission Study Report (</a:t>
            </a:r>
            <a:r>
              <a:rPr lang="en-US" u="sng" dirty="0">
                <a:hlinkClick r:id="rId3"/>
              </a:rPr>
              <a:t>JPL D-100520</a:t>
            </a:r>
            <a:r>
              <a:rPr lang="en-US" dirty="0"/>
              <a:t>), which took a fresh look at science priorities and mission concepts for missions to the Uranus and Neptune systems including an entry probes.</a:t>
            </a:r>
          </a:p>
          <a:p>
            <a:pPr algn="just"/>
            <a:endParaRPr lang="en-US" dirty="0">
              <a:solidFill>
                <a:schemeClr val="tx1"/>
              </a:solidFill>
            </a:endParaRPr>
          </a:p>
          <a:p>
            <a:pPr algn="just"/>
            <a:r>
              <a:rPr lang="en-US" dirty="0">
                <a:solidFill>
                  <a:schemeClr val="tx1"/>
                </a:solidFill>
              </a:rPr>
              <a:t>In 2019, the Future Missions Department of the Science Directorate at the European Space Agency (ESA) explored a potential ESA participation in a NASA-led mission to the Ice Giants, Uranus and Neptune. This will be among the missions examined by the next Planetary Sciences Decadal</a:t>
            </a:r>
            <a:r>
              <a:rPr lang="en-GB" dirty="0">
                <a:solidFill>
                  <a:schemeClr val="tx1"/>
                </a:solidFill>
              </a:rPr>
              <a:t>. </a:t>
            </a:r>
          </a:p>
          <a:p>
            <a:pPr algn="just"/>
            <a:endParaRPr lang="en-GB" dirty="0">
              <a:solidFill>
                <a:schemeClr val="tx1"/>
              </a:solidFill>
            </a:endParaRPr>
          </a:p>
          <a:p>
            <a:pPr algn="just"/>
            <a:r>
              <a:rPr lang="en-GB" dirty="0">
                <a:solidFill>
                  <a:schemeClr val="tx1"/>
                </a:solidFill>
              </a:rPr>
              <a:t>As a first step </a:t>
            </a:r>
            <a:r>
              <a:rPr lang="en-US" dirty="0">
                <a:solidFill>
                  <a:schemeClr val="tx1"/>
                </a:solidFill>
              </a:rPr>
              <a:t>a palette of possible configurations of varying complexity were studied, keeping in mind the need for clear interfaces. </a:t>
            </a:r>
          </a:p>
          <a:p>
            <a:pPr algn="just"/>
            <a:endParaRPr lang="en-US" dirty="0">
              <a:solidFill>
                <a:schemeClr val="tx1"/>
              </a:solidFill>
            </a:endParaRPr>
          </a:p>
          <a:p>
            <a:pPr algn="just"/>
            <a:r>
              <a:rPr lang="en-GB" dirty="0">
                <a:solidFill>
                  <a:schemeClr val="tx1"/>
                </a:solidFill>
              </a:rPr>
              <a:t>In cooperation with both the European planetary scientific community and experts from NASA, two ESA Concurrent Design Facility (CDF) studies have taken place in order to analyse the feasibility of “stand-alone” elements potentially provided by ESA.</a:t>
            </a:r>
          </a:p>
          <a:p>
            <a:pPr algn="just"/>
            <a:endParaRPr lang="en-GB" dirty="0">
              <a:solidFill>
                <a:schemeClr val="tx1"/>
              </a:solidFill>
            </a:endParaRPr>
          </a:p>
          <a:p>
            <a:pPr algn="just"/>
            <a:r>
              <a:rPr lang="en-GB" dirty="0">
                <a:solidFill>
                  <a:schemeClr val="tx1"/>
                </a:solidFill>
              </a:rPr>
              <a:t>The ESA study used the mission architectures described in the NASA Ice-Giants Pre-Decadal Survey Mission Report as a reference. </a:t>
            </a:r>
          </a:p>
        </p:txBody>
      </p:sp>
    </p:spTree>
    <p:extLst>
      <p:ext uri="{BB962C8B-B14F-4D97-AF65-F5344CB8AC3E}">
        <p14:creationId xmlns:p14="http://schemas.microsoft.com/office/powerpoint/2010/main" val="4006037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Conclusions for Probe Concept</a:t>
            </a:r>
          </a:p>
        </p:txBody>
      </p:sp>
      <p:sp>
        <p:nvSpPr>
          <p:cNvPr id="3" name="Content Placeholder 2"/>
          <p:cNvSpPr>
            <a:spLocks noGrp="1"/>
          </p:cNvSpPr>
          <p:nvPr>
            <p:ph idx="1"/>
          </p:nvPr>
        </p:nvSpPr>
        <p:spPr>
          <a:xfrm>
            <a:off x="74814" y="724277"/>
            <a:ext cx="8956643" cy="5400146"/>
          </a:xfrm>
        </p:spPr>
        <p:txBody>
          <a:bodyPr>
            <a:normAutofit fontScale="85000" lnSpcReduction="20000"/>
          </a:bodyPr>
          <a:lstStyle/>
          <a:p>
            <a:pPr marL="285750" indent="-285750">
              <a:buFont typeface="Arial" panose="020B0604020202020204" pitchFamily="34" charset="0"/>
              <a:buChar char="•"/>
            </a:pPr>
            <a:r>
              <a:rPr lang="en-US" dirty="0">
                <a:solidFill>
                  <a:schemeClr val="tx1"/>
                </a:solidFill>
              </a:rPr>
              <a:t>A preliminary probe design for a Neptune entry mission has been established . Similar design is considered suitable also for Uranus.</a:t>
            </a:r>
          </a:p>
          <a:p>
            <a:pPr marL="285750" indent="-285750">
              <a:buFont typeface="Arial" panose="020B0604020202020204" pitchFamily="34" charset="0"/>
              <a:buChar char="•"/>
            </a:pPr>
            <a:r>
              <a:rPr lang="en-US" dirty="0">
                <a:solidFill>
                  <a:schemeClr val="tx1"/>
                </a:solidFill>
              </a:rPr>
              <a:t>Convective heat fluxes in good consistency with NASA assumptions. However, radiative fluxes are subject of debate and may likely be much less severe than assumed (or even negligible depending on the entry speed).</a:t>
            </a:r>
          </a:p>
          <a:p>
            <a:pPr marL="285750" indent="-285750">
              <a:buFont typeface="Arial" panose="020B0604020202020204" pitchFamily="34" charset="0"/>
              <a:buChar char="•"/>
            </a:pPr>
            <a:r>
              <a:rPr lang="en-US" dirty="0">
                <a:solidFill>
                  <a:schemeClr val="tx1"/>
                </a:solidFill>
              </a:rPr>
              <a:t>Results indicate that heatshield design based on existing 3D dense carbon-phenolic TPS material appears feasible.</a:t>
            </a:r>
          </a:p>
          <a:p>
            <a:pPr marL="285750" indent="-285750">
              <a:buFont typeface="Arial" panose="020B0604020202020204" pitchFamily="34" charset="0"/>
              <a:buChar char="•"/>
            </a:pPr>
            <a:r>
              <a:rPr lang="en-US" dirty="0">
                <a:solidFill>
                  <a:schemeClr val="tx1"/>
                </a:solidFill>
              </a:rPr>
              <a:t>Option of 60° cone angle appears very interesting, but requires further assessment (including probe stability).</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b="1" dirty="0">
                <a:solidFill>
                  <a:schemeClr val="tx1"/>
                </a:solidFill>
              </a:rPr>
              <a:t>Proposed NASA/ESA Collaborative study would systematically explore largest uncertainties and propose appropriate models and margins for this problem</a:t>
            </a:r>
          </a:p>
          <a:p>
            <a:pPr marL="285750" indent="-285750">
              <a:buFont typeface="Arial" panose="020B0604020202020204" pitchFamily="34" charset="0"/>
              <a:buChar char="•"/>
            </a:pPr>
            <a:endParaRPr lang="en-US" b="1" dirty="0">
              <a:solidFill>
                <a:schemeClr val="tx1"/>
              </a:solidFill>
            </a:endParaRPr>
          </a:p>
          <a:p>
            <a:pPr marL="285750" indent="-285750">
              <a:buFont typeface="Arial" panose="020B0604020202020204" pitchFamily="34" charset="0"/>
              <a:buChar char="•"/>
            </a:pPr>
            <a:r>
              <a:rPr lang="en-US" b="1" dirty="0">
                <a:solidFill>
                  <a:schemeClr val="tx1"/>
                </a:solidFill>
              </a:rPr>
              <a:t>Testing would take place:</a:t>
            </a:r>
          </a:p>
          <a:p>
            <a:pPr marL="285750" indent="-285750">
              <a:buFont typeface="Arial" panose="020B0604020202020204" pitchFamily="34" charset="0"/>
              <a:buChar char="•"/>
            </a:pPr>
            <a:endParaRPr lang="en-US" b="1" dirty="0">
              <a:solidFill>
                <a:schemeClr val="tx1"/>
              </a:solidFill>
            </a:endParaRPr>
          </a:p>
          <a:p>
            <a:pPr marL="1150938" lvl="1" indent="-342900">
              <a:buFont typeface="+mj-lt"/>
              <a:buAutoNum type="arabicPeriod"/>
            </a:pPr>
            <a:r>
              <a:rPr lang="en-US" dirty="0">
                <a:solidFill>
                  <a:schemeClr val="tx1"/>
                </a:solidFill>
              </a:rPr>
              <a:t>EAST shock tube at NASA Ames for H2/He/CH4 mixtures at relevant velocity and pressure </a:t>
            </a:r>
          </a:p>
          <a:p>
            <a:pPr marL="1150938" lvl="1" indent="-342900">
              <a:buFont typeface="+mj-lt"/>
              <a:buAutoNum type="arabicPeriod"/>
            </a:pPr>
            <a:r>
              <a:rPr lang="en-US" dirty="0">
                <a:solidFill>
                  <a:schemeClr val="tx1"/>
                </a:solidFill>
              </a:rPr>
              <a:t>The T6 Shock tube at the Oxford University reaching high velocities in expansion mode </a:t>
            </a:r>
          </a:p>
          <a:p>
            <a:pPr marL="1150938" lvl="1" indent="-342900">
              <a:buFont typeface="+mj-lt"/>
              <a:buAutoNum type="arabicPeriod"/>
            </a:pPr>
            <a:r>
              <a:rPr lang="en-US" dirty="0">
                <a:solidFill>
                  <a:schemeClr val="tx1"/>
                </a:solidFill>
              </a:rPr>
              <a:t>The PWK one plasma wind tunnel to test TPS  </a:t>
            </a:r>
          </a:p>
          <a:p>
            <a:pPr marL="1150938" lvl="1" indent="-342900">
              <a:buFont typeface="+mj-lt"/>
              <a:buAutoNum type="arabicPeriod"/>
            </a:pPr>
            <a:r>
              <a:rPr lang="en-US" dirty="0">
                <a:solidFill>
                  <a:schemeClr val="tx1"/>
                </a:solidFill>
              </a:rPr>
              <a:t>State-to state simulations by Bari CNR for the above</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3647917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Co-Authors and Acknowledgment</a:t>
            </a:r>
          </a:p>
        </p:txBody>
      </p:sp>
      <p:sp>
        <p:nvSpPr>
          <p:cNvPr id="3" name="Content Placeholder 2"/>
          <p:cNvSpPr>
            <a:spLocks noGrp="1"/>
          </p:cNvSpPr>
          <p:nvPr>
            <p:ph idx="1"/>
          </p:nvPr>
        </p:nvSpPr>
        <p:spPr>
          <a:xfrm>
            <a:off x="139547" y="864000"/>
            <a:ext cx="8838197" cy="5338800"/>
          </a:xfrm>
        </p:spPr>
        <p:txBody>
          <a:bodyPr/>
          <a:lstStyle/>
          <a:p>
            <a:r>
              <a:rPr lang="en-GB" dirty="0">
                <a:solidFill>
                  <a:schemeClr val="tx1"/>
                </a:solidFill>
              </a:rPr>
              <a:t>CDF team, ESA</a:t>
            </a:r>
            <a:endParaRPr lang="en-GB" dirty="0"/>
          </a:p>
          <a:p>
            <a:r>
              <a:rPr lang="en-GB" dirty="0"/>
              <a:t>Link to Ice Giants 1 CDF Study Report (Ice Giant 2 study report will come shortly)</a:t>
            </a:r>
          </a:p>
          <a:p>
            <a:r>
              <a:rPr lang="en-GB" u="sng" dirty="0">
                <a:hlinkClick r:id="rId3"/>
              </a:rPr>
              <a:t>http://sci.esa.int/future-missions-department/61307-cdf-study-report-ice-giants/</a:t>
            </a:r>
            <a:r>
              <a:rPr lang="en-GB" dirty="0">
                <a:hlinkClick r:id="rId3"/>
              </a:rPr>
              <a:t> </a:t>
            </a:r>
            <a:endParaRPr lang="en-GB" dirty="0"/>
          </a:p>
          <a:p>
            <a:endParaRPr lang="en-GB" dirty="0"/>
          </a:p>
          <a:p>
            <a:r>
              <a:rPr lang="en-GB" dirty="0"/>
              <a:t>Ice Giants 2 CDF Study Report will be issued shortly. </a:t>
            </a:r>
          </a:p>
          <a:p>
            <a:endParaRPr lang="en-GB" dirty="0"/>
          </a:p>
        </p:txBody>
      </p:sp>
    </p:spTree>
    <p:extLst>
      <p:ext uri="{BB962C8B-B14F-4D97-AF65-F5344CB8AC3E}">
        <p14:creationId xmlns:p14="http://schemas.microsoft.com/office/powerpoint/2010/main" val="1753790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00" y="160076"/>
            <a:ext cx="7174800" cy="430887"/>
          </a:xfrm>
        </p:spPr>
        <p:txBody>
          <a:bodyPr/>
          <a:lstStyle/>
          <a:p>
            <a:r>
              <a:rPr lang="en-GB" dirty="0"/>
              <a:t>Mission Architecture and Timeline</a:t>
            </a:r>
          </a:p>
        </p:txBody>
      </p:sp>
      <p:sp>
        <p:nvSpPr>
          <p:cNvPr id="3" name="Content Placeholder 2"/>
          <p:cNvSpPr>
            <a:spLocks noGrp="1"/>
          </p:cNvSpPr>
          <p:nvPr>
            <p:ph idx="1"/>
          </p:nvPr>
        </p:nvSpPr>
        <p:spPr>
          <a:xfrm>
            <a:off x="5145578" y="3612206"/>
            <a:ext cx="3998423" cy="1097514"/>
          </a:xfrm>
        </p:spPr>
        <p:txBody>
          <a:bodyPr>
            <a:noAutofit/>
          </a:bodyPr>
          <a:lstStyle/>
          <a:p>
            <a:r>
              <a:rPr lang="en-GB" sz="1200" dirty="0">
                <a:solidFill>
                  <a:schemeClr val="tx1"/>
                </a:solidFill>
              </a:rPr>
              <a:t>In order to maximize the delivered mass, the availability of a Jupiter gravity assist results in preferential launch windows for Uranus missions in the 2030-2034 timeframe and corresponding window of 2029-2030 for Neptune. </a:t>
            </a:r>
          </a:p>
          <a:p>
            <a:endParaRPr lang="en-GB" sz="1100" dirty="0">
              <a:solidFill>
                <a:schemeClr val="tx1"/>
              </a:solidFill>
            </a:endParaRPr>
          </a:p>
        </p:txBody>
      </p:sp>
      <p:pic>
        <p:nvPicPr>
          <p:cNvPr id="4" name="Picture 3"/>
          <p:cNvPicPr>
            <a:picLocks noChangeAspect="1"/>
          </p:cNvPicPr>
          <p:nvPr/>
        </p:nvPicPr>
        <p:blipFill>
          <a:blip r:embed="rId3"/>
          <a:stretch>
            <a:fillRect/>
          </a:stretch>
        </p:blipFill>
        <p:spPr>
          <a:xfrm>
            <a:off x="257659" y="1032235"/>
            <a:ext cx="8393746" cy="3849634"/>
          </a:xfrm>
          <a:prstGeom prst="rect">
            <a:avLst/>
          </a:prstGeom>
        </p:spPr>
      </p:pic>
      <p:sp>
        <p:nvSpPr>
          <p:cNvPr id="5" name="TextBox 4"/>
          <p:cNvSpPr txBox="1"/>
          <p:nvPr/>
        </p:nvSpPr>
        <p:spPr>
          <a:xfrm>
            <a:off x="1354938" y="4288283"/>
            <a:ext cx="1146860" cy="338554"/>
          </a:xfrm>
          <a:prstGeom prst="rect">
            <a:avLst/>
          </a:prstGeom>
          <a:noFill/>
        </p:spPr>
        <p:txBody>
          <a:bodyPr wrap="square" rtlCol="0">
            <a:spAutoFit/>
          </a:bodyPr>
          <a:lstStyle/>
          <a:p>
            <a:r>
              <a:rPr lang="en-GB" sz="800" dirty="0">
                <a:solidFill>
                  <a:schemeClr val="bg2"/>
                </a:solidFill>
              </a:rPr>
              <a:t>Launch</a:t>
            </a:r>
          </a:p>
          <a:p>
            <a:r>
              <a:rPr lang="en-GB" sz="800" dirty="0">
                <a:solidFill>
                  <a:schemeClr val="bg2"/>
                </a:solidFill>
              </a:rPr>
              <a:t>February 2031</a:t>
            </a:r>
          </a:p>
        </p:txBody>
      </p:sp>
      <p:sp>
        <p:nvSpPr>
          <p:cNvPr id="6" name="TextBox 5"/>
          <p:cNvSpPr txBox="1"/>
          <p:nvPr/>
        </p:nvSpPr>
        <p:spPr>
          <a:xfrm>
            <a:off x="3990535" y="4033251"/>
            <a:ext cx="1088543" cy="338554"/>
          </a:xfrm>
          <a:prstGeom prst="rect">
            <a:avLst/>
          </a:prstGeom>
          <a:noFill/>
        </p:spPr>
        <p:txBody>
          <a:bodyPr wrap="square" rtlCol="0">
            <a:spAutoFit/>
          </a:bodyPr>
          <a:lstStyle/>
          <a:p>
            <a:r>
              <a:rPr lang="en-GB" sz="800" dirty="0">
                <a:solidFill>
                  <a:schemeClr val="bg2"/>
                </a:solidFill>
              </a:rPr>
              <a:t>Jupiter swing-by</a:t>
            </a:r>
          </a:p>
          <a:p>
            <a:r>
              <a:rPr lang="en-GB" sz="800" dirty="0">
                <a:solidFill>
                  <a:schemeClr val="bg2"/>
                </a:solidFill>
              </a:rPr>
              <a:t>December 2032</a:t>
            </a:r>
          </a:p>
        </p:txBody>
      </p:sp>
      <p:sp>
        <p:nvSpPr>
          <p:cNvPr id="7" name="TextBox 6"/>
          <p:cNvSpPr txBox="1"/>
          <p:nvPr/>
        </p:nvSpPr>
        <p:spPr>
          <a:xfrm>
            <a:off x="6571145" y="3184633"/>
            <a:ext cx="1173261" cy="338554"/>
          </a:xfrm>
          <a:prstGeom prst="rect">
            <a:avLst/>
          </a:prstGeom>
          <a:noFill/>
        </p:spPr>
        <p:txBody>
          <a:bodyPr wrap="square" rtlCol="0">
            <a:spAutoFit/>
          </a:bodyPr>
          <a:lstStyle/>
          <a:p>
            <a:r>
              <a:rPr lang="en-GB" sz="800" dirty="0">
                <a:solidFill>
                  <a:schemeClr val="bg2"/>
                </a:solidFill>
              </a:rPr>
              <a:t>Arrival Neptune</a:t>
            </a:r>
          </a:p>
          <a:p>
            <a:r>
              <a:rPr lang="en-GB" sz="800" dirty="0">
                <a:solidFill>
                  <a:schemeClr val="bg2"/>
                </a:solidFill>
              </a:rPr>
              <a:t>September 2044</a:t>
            </a:r>
          </a:p>
        </p:txBody>
      </p:sp>
      <p:sp>
        <p:nvSpPr>
          <p:cNvPr id="8" name="TextBox 7"/>
          <p:cNvSpPr txBox="1"/>
          <p:nvPr/>
        </p:nvSpPr>
        <p:spPr>
          <a:xfrm>
            <a:off x="8197698" y="2861319"/>
            <a:ext cx="915988" cy="338554"/>
          </a:xfrm>
          <a:prstGeom prst="rect">
            <a:avLst/>
          </a:prstGeom>
          <a:noFill/>
        </p:spPr>
        <p:txBody>
          <a:bodyPr wrap="square" rtlCol="0">
            <a:spAutoFit/>
          </a:bodyPr>
          <a:lstStyle/>
          <a:p>
            <a:r>
              <a:rPr lang="en-GB" sz="800" dirty="0">
                <a:solidFill>
                  <a:schemeClr val="bg2"/>
                </a:solidFill>
              </a:rPr>
              <a:t>Neptune orbit</a:t>
            </a:r>
          </a:p>
          <a:p>
            <a:r>
              <a:rPr lang="en-GB" sz="800" dirty="0">
                <a:solidFill>
                  <a:schemeClr val="bg2"/>
                </a:solidFill>
              </a:rPr>
              <a:t>2 years</a:t>
            </a:r>
          </a:p>
        </p:txBody>
      </p:sp>
      <p:sp>
        <p:nvSpPr>
          <p:cNvPr id="9" name="TextBox 8"/>
          <p:cNvSpPr txBox="1"/>
          <p:nvPr/>
        </p:nvSpPr>
        <p:spPr>
          <a:xfrm>
            <a:off x="144000" y="650901"/>
            <a:ext cx="5416391" cy="1169551"/>
          </a:xfrm>
          <a:prstGeom prst="rect">
            <a:avLst/>
          </a:prstGeom>
          <a:noFill/>
        </p:spPr>
        <p:txBody>
          <a:bodyPr wrap="square" rtlCol="0">
            <a:spAutoFit/>
          </a:bodyPr>
          <a:lstStyle/>
          <a:p>
            <a:r>
              <a:rPr lang="en-GB" sz="1400" dirty="0"/>
              <a:t>There are no trajectories that allow a single spacecraft to encounter both Uranus and Neptune in the same arc. Two individual spacecraft with different transfers would be required to reach both planets, but a single SLS launch vehicle could launch both spacecraft towards Jupiter.</a:t>
            </a:r>
          </a:p>
        </p:txBody>
      </p:sp>
      <p:sp>
        <p:nvSpPr>
          <p:cNvPr id="10" name="TextBox 9"/>
          <p:cNvSpPr txBox="1"/>
          <p:nvPr/>
        </p:nvSpPr>
        <p:spPr>
          <a:xfrm>
            <a:off x="144000" y="4966088"/>
            <a:ext cx="3587961" cy="954107"/>
          </a:xfrm>
          <a:prstGeom prst="rect">
            <a:avLst/>
          </a:prstGeom>
          <a:noFill/>
        </p:spPr>
        <p:txBody>
          <a:bodyPr wrap="square" rtlCol="0">
            <a:spAutoFit/>
          </a:bodyPr>
          <a:lstStyle/>
          <a:p>
            <a:r>
              <a:rPr lang="en-GB" sz="1400" dirty="0"/>
              <a:t>The use of a SEP stage for inner solar system transfer has the potential to significantly reduce flight times and/or increase the delivered mass.</a:t>
            </a:r>
          </a:p>
        </p:txBody>
      </p:sp>
      <p:pic>
        <p:nvPicPr>
          <p:cNvPr id="12" name="Picture 11">
            <a:extLst>
              <a:ext uri="{FF2B5EF4-FFF2-40B4-BE49-F238E27FC236}">
                <a16:creationId xmlns:a16="http://schemas.microsoft.com/office/drawing/2014/main" id="{DBD57470-0A2B-E34B-9FAD-A503B3838C89}"/>
              </a:ext>
            </a:extLst>
          </p:cNvPr>
          <p:cNvPicPr>
            <a:picLocks/>
          </p:cNvPicPr>
          <p:nvPr/>
        </p:nvPicPr>
        <p:blipFill rotWithShape="1">
          <a:blip r:embed="rId4" cstate="print">
            <a:extLst>
              <a:ext uri="{28A0092B-C50C-407E-A947-70E740481C1C}">
                <a14:useLocalDpi xmlns:a14="http://schemas.microsoft.com/office/drawing/2010/main" val="0"/>
              </a:ext>
            </a:extLst>
          </a:blip>
          <a:srcRect l="27284" r="7390"/>
          <a:stretch/>
        </p:blipFill>
        <p:spPr>
          <a:xfrm>
            <a:off x="7318800" y="1350924"/>
            <a:ext cx="586631" cy="636902"/>
          </a:xfrm>
          <a:prstGeom prst="ellipse">
            <a:avLst/>
          </a:prstGeom>
        </p:spPr>
      </p:pic>
      <p:pic>
        <p:nvPicPr>
          <p:cNvPr id="14" name="Picture 13">
            <a:extLst>
              <a:ext uri="{FF2B5EF4-FFF2-40B4-BE49-F238E27FC236}">
                <a16:creationId xmlns:a16="http://schemas.microsoft.com/office/drawing/2014/main" id="{696A9336-F579-7C4D-BA9F-95B9DCC715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46" t="6861" r="5496" b="5458"/>
          <a:stretch/>
        </p:blipFill>
        <p:spPr>
          <a:xfrm>
            <a:off x="7392740" y="2497890"/>
            <a:ext cx="550286" cy="543605"/>
          </a:xfrm>
          <a:prstGeom prst="ellipse">
            <a:avLst/>
          </a:prstGeom>
        </p:spPr>
      </p:pic>
      <p:pic>
        <p:nvPicPr>
          <p:cNvPr id="16" name="Picture 15">
            <a:extLst>
              <a:ext uri="{FF2B5EF4-FFF2-40B4-BE49-F238E27FC236}">
                <a16:creationId xmlns:a16="http://schemas.microsoft.com/office/drawing/2014/main" id="{08F4A6BE-8A8E-5247-AB43-720F9A01836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897" r="12077"/>
          <a:stretch/>
        </p:blipFill>
        <p:spPr>
          <a:xfrm>
            <a:off x="4157488" y="3478098"/>
            <a:ext cx="655758" cy="589549"/>
          </a:xfrm>
          <a:prstGeom prst="ellipse">
            <a:avLst/>
          </a:prstGeom>
        </p:spPr>
      </p:pic>
      <p:pic>
        <p:nvPicPr>
          <p:cNvPr id="18" name="Picture 17">
            <a:extLst>
              <a:ext uri="{FF2B5EF4-FFF2-40B4-BE49-F238E27FC236}">
                <a16:creationId xmlns:a16="http://schemas.microsoft.com/office/drawing/2014/main" id="{67F66957-58E2-9045-B63F-2648A9899CB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335" t="7431" b="8968"/>
          <a:stretch/>
        </p:blipFill>
        <p:spPr>
          <a:xfrm>
            <a:off x="985421" y="4479235"/>
            <a:ext cx="489763" cy="472188"/>
          </a:xfrm>
          <a:prstGeom prst="ellipse">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86443" y="5165904"/>
            <a:ext cx="4769403" cy="994254"/>
          </a:xfrm>
          <a:prstGeom prst="rect">
            <a:avLst/>
          </a:prstGeom>
          <a:noFill/>
        </p:spPr>
      </p:pic>
      <p:sp>
        <p:nvSpPr>
          <p:cNvPr id="20" name="TextBox 19"/>
          <p:cNvSpPr txBox="1"/>
          <p:nvPr/>
        </p:nvSpPr>
        <p:spPr>
          <a:xfrm>
            <a:off x="4079922" y="4858564"/>
            <a:ext cx="3587961" cy="307777"/>
          </a:xfrm>
          <a:prstGeom prst="rect">
            <a:avLst/>
          </a:prstGeom>
          <a:noFill/>
        </p:spPr>
        <p:txBody>
          <a:bodyPr wrap="square" rtlCol="0">
            <a:spAutoFit/>
          </a:bodyPr>
          <a:lstStyle/>
          <a:p>
            <a:r>
              <a:rPr lang="en-GB" sz="1400" dirty="0"/>
              <a:t>Multiple other configurations feasible:</a:t>
            </a:r>
          </a:p>
        </p:txBody>
      </p:sp>
      <p:sp>
        <p:nvSpPr>
          <p:cNvPr id="11" name="Oval 10"/>
          <p:cNvSpPr/>
          <p:nvPr/>
        </p:nvSpPr>
        <p:spPr>
          <a:xfrm>
            <a:off x="5328458" y="5868787"/>
            <a:ext cx="1242687" cy="3495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143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par>
                                <p:cTn id="8" presetID="6"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anim calcmode="lin" valueType="num">
                                      <p:cBhvr>
                                        <p:cTn id="16" dur="2000" fill="hold"/>
                                        <p:tgtEl>
                                          <p:spTgt spid="11"/>
                                        </p:tgtEl>
                                        <p:attrNameLst>
                                          <p:attrName>ppt_w</p:attrName>
                                        </p:attrNameLst>
                                      </p:cBhvr>
                                      <p:tavLst>
                                        <p:tav tm="0" fmla="#ppt_w*sin(2.5*pi*$)">
                                          <p:val>
                                            <p:fltVal val="0"/>
                                          </p:val>
                                        </p:tav>
                                        <p:tav tm="100000">
                                          <p:val>
                                            <p:fltVal val="1"/>
                                          </p:val>
                                        </p:tav>
                                      </p:tavLst>
                                    </p:anim>
                                    <p:anim calcmode="lin" valueType="num">
                                      <p:cBhvr>
                                        <p:cTn id="17"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Probe Transfer &amp; Arrival</a:t>
            </a:r>
          </a:p>
        </p:txBody>
      </p:sp>
      <p:sp>
        <p:nvSpPr>
          <p:cNvPr id="3" name="Content Placeholder 2"/>
          <p:cNvSpPr>
            <a:spLocks noGrp="1"/>
          </p:cNvSpPr>
          <p:nvPr>
            <p:ph idx="1"/>
          </p:nvPr>
        </p:nvSpPr>
        <p:spPr>
          <a:xfrm>
            <a:off x="99650" y="695755"/>
            <a:ext cx="8080074" cy="5338800"/>
          </a:xfrm>
        </p:spPr>
        <p:txBody>
          <a:bodyPr>
            <a:normAutofit/>
          </a:bodyPr>
          <a:lstStyle/>
          <a:p>
            <a:pPr>
              <a:lnSpc>
                <a:spcPct val="129000"/>
              </a:lnSpc>
            </a:pPr>
            <a:r>
              <a:rPr lang="en-US" sz="1400" dirty="0">
                <a:solidFill>
                  <a:schemeClr val="tx1"/>
                </a:solidFill>
              </a:rPr>
              <a:t>Transfer:</a:t>
            </a:r>
          </a:p>
          <a:p>
            <a:pPr marL="285750" indent="-285750">
              <a:lnSpc>
                <a:spcPct val="129000"/>
              </a:lnSpc>
              <a:buFont typeface="Arial" panose="020B0604020202020204" pitchFamily="34" charset="0"/>
              <a:buChar char="•"/>
            </a:pPr>
            <a:r>
              <a:rPr lang="en-US" sz="1400" dirty="0">
                <a:solidFill>
                  <a:schemeClr val="tx1"/>
                </a:solidFill>
              </a:rPr>
              <a:t>11.5 years for Uranus, 13.5 years for Neptune</a:t>
            </a:r>
          </a:p>
          <a:p>
            <a:pPr marL="285750" indent="-285750">
              <a:lnSpc>
                <a:spcPct val="129000"/>
              </a:lnSpc>
              <a:buFont typeface="Arial" panose="020B0604020202020204" pitchFamily="34" charset="0"/>
              <a:buChar char="•"/>
            </a:pPr>
            <a:r>
              <a:rPr lang="en-US" sz="1400" dirty="0">
                <a:solidFill>
                  <a:schemeClr val="tx1"/>
                </a:solidFill>
              </a:rPr>
              <a:t>Probe batteries are charged by the carrier up until probe release</a:t>
            </a:r>
          </a:p>
          <a:p>
            <a:pPr marL="285750" indent="-285750">
              <a:lnSpc>
                <a:spcPct val="129000"/>
              </a:lnSpc>
              <a:buFont typeface="Arial" panose="020B0604020202020204" pitchFamily="34" charset="0"/>
              <a:buChar char="•"/>
            </a:pPr>
            <a:r>
              <a:rPr lang="en-US" sz="1400" dirty="0">
                <a:solidFill>
                  <a:schemeClr val="tx1"/>
                </a:solidFill>
              </a:rPr>
              <a:t>Probe separates from the orbiter 20 days before atmospheric entry (only timer ON, 30 min GNC/PL checkout, RHU’s for heater control)</a:t>
            </a:r>
          </a:p>
        </p:txBody>
      </p:sp>
      <p:grpSp>
        <p:nvGrpSpPr>
          <p:cNvPr id="8" name="Group 7"/>
          <p:cNvGrpSpPr/>
          <p:nvPr/>
        </p:nvGrpSpPr>
        <p:grpSpPr>
          <a:xfrm>
            <a:off x="5822900" y="2662730"/>
            <a:ext cx="3216758" cy="1705951"/>
            <a:chOff x="5852160" y="2721254"/>
            <a:chExt cx="3216758" cy="1705951"/>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852160" y="2721254"/>
              <a:ext cx="3216758" cy="1705951"/>
            </a:xfrm>
            <a:prstGeom prst="rect">
              <a:avLst/>
            </a:prstGeom>
          </p:spPr>
        </p:pic>
        <p:sp>
          <p:nvSpPr>
            <p:cNvPr id="6" name="TextBox 5"/>
            <p:cNvSpPr txBox="1"/>
            <p:nvPr/>
          </p:nvSpPr>
          <p:spPr>
            <a:xfrm>
              <a:off x="6108190" y="2750514"/>
              <a:ext cx="944489" cy="307777"/>
            </a:xfrm>
            <a:prstGeom prst="rect">
              <a:avLst/>
            </a:prstGeom>
            <a:noFill/>
          </p:spPr>
          <p:txBody>
            <a:bodyPr wrap="none" rtlCol="0">
              <a:spAutoFit/>
            </a:bodyPr>
            <a:lstStyle/>
            <a:p>
              <a:r>
                <a:rPr lang="en-US" sz="1400" dirty="0"/>
                <a:t>Neptune</a:t>
              </a:r>
              <a:endParaRPr lang="en-GB" sz="1400" dirty="0"/>
            </a:p>
          </p:txBody>
        </p:sp>
      </p:grpSp>
      <p:grpSp>
        <p:nvGrpSpPr>
          <p:cNvPr id="9" name="Group 8"/>
          <p:cNvGrpSpPr/>
          <p:nvPr/>
        </p:nvGrpSpPr>
        <p:grpSpPr>
          <a:xfrm>
            <a:off x="5822900" y="4405257"/>
            <a:ext cx="3216758" cy="1728156"/>
            <a:chOff x="5852160" y="4463781"/>
            <a:chExt cx="3216758" cy="1728156"/>
          </a:xfrm>
        </p:grpSpPr>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5852160" y="4463781"/>
              <a:ext cx="3216758" cy="1728156"/>
            </a:xfrm>
            <a:prstGeom prst="rect">
              <a:avLst/>
            </a:prstGeom>
          </p:spPr>
        </p:pic>
        <p:sp>
          <p:nvSpPr>
            <p:cNvPr id="7" name="TextBox 6"/>
            <p:cNvSpPr txBox="1"/>
            <p:nvPr/>
          </p:nvSpPr>
          <p:spPr>
            <a:xfrm>
              <a:off x="6099660" y="4497623"/>
              <a:ext cx="817916" cy="307777"/>
            </a:xfrm>
            <a:prstGeom prst="rect">
              <a:avLst/>
            </a:prstGeom>
            <a:noFill/>
          </p:spPr>
          <p:txBody>
            <a:bodyPr wrap="none" rtlCol="0">
              <a:spAutoFit/>
            </a:bodyPr>
            <a:lstStyle/>
            <a:p>
              <a:r>
                <a:rPr lang="en-US" sz="1400" dirty="0"/>
                <a:t>Uranus</a:t>
              </a:r>
              <a:endParaRPr lang="en-GB" sz="1400" dirty="0"/>
            </a:p>
          </p:txBody>
        </p:sp>
      </p:grpSp>
      <p:sp>
        <p:nvSpPr>
          <p:cNvPr id="10" name="Oval 9"/>
          <p:cNvSpPr/>
          <p:nvPr/>
        </p:nvSpPr>
        <p:spPr>
          <a:xfrm>
            <a:off x="6239866" y="3584446"/>
            <a:ext cx="648450" cy="26334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p:cNvSpPr txBox="1">
            <a:spLocks/>
          </p:cNvSpPr>
          <p:nvPr/>
        </p:nvSpPr>
        <p:spPr>
          <a:xfrm>
            <a:off x="144000" y="2510440"/>
            <a:ext cx="5544692" cy="3616728"/>
          </a:xfrm>
          <a:prstGeom prst="rect">
            <a:avLst/>
          </a:prstGeom>
        </p:spPr>
        <p:txBody>
          <a:bodyPr vert="horz" lIns="91440" tIns="45720" rIns="91440" bIns="45720" rtlCol="0">
            <a:normAutofit lnSpcReduction="10000"/>
          </a:bodyPr>
          <a:lstStyle>
            <a:lvl1pPr marL="0" marR="0"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sz="1600">
                <a:solidFill>
                  <a:schemeClr val="bg2"/>
                </a:solidFill>
                <a:latin typeface="+mn-lt"/>
                <a:ea typeface="+mn-ea"/>
                <a:cs typeface="+mn-cs"/>
              </a:defRPr>
            </a:lvl1pPr>
            <a:lvl2pPr marL="808038"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2pPr>
            <a:lvl3pPr marL="1406525"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3pPr>
            <a:lvl4pPr marL="2005013"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4pPr>
            <a:lvl5pPr marL="2603500"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a:lnSpc>
                <a:spcPct val="129000"/>
              </a:lnSpc>
            </a:pPr>
            <a:r>
              <a:rPr lang="en-US" sz="1400" kern="0" dirty="0">
                <a:solidFill>
                  <a:schemeClr val="tx1"/>
                </a:solidFill>
              </a:rPr>
              <a:t>Arrival:</a:t>
            </a:r>
          </a:p>
          <a:p>
            <a:pPr marL="285750" indent="-285750">
              <a:buFont typeface="Arial" panose="020B0604020202020204" pitchFamily="34" charset="0"/>
              <a:buChar char="•"/>
            </a:pPr>
            <a:r>
              <a:rPr lang="en-US" sz="1400" kern="0" dirty="0">
                <a:solidFill>
                  <a:schemeClr val="tx1"/>
                </a:solidFill>
              </a:rPr>
              <a:t>Neptune mission probe is assumed to arrive on 2044/9/1 at a velocity of 9.48 km/s.</a:t>
            </a:r>
          </a:p>
          <a:p>
            <a:pPr marL="285750" indent="-285750">
              <a:buFont typeface="Arial" panose="020B0604020202020204" pitchFamily="34" charset="0"/>
              <a:buChar char="•"/>
            </a:pPr>
            <a:r>
              <a:rPr lang="en-US" sz="1400" kern="0" dirty="0">
                <a:solidFill>
                  <a:schemeClr val="tx1"/>
                </a:solidFill>
              </a:rPr>
              <a:t>Uranus mission probe is assumed to arrive on 2042/4/6 at a velocity of 8.35 km/s.</a:t>
            </a:r>
            <a:endParaRPr lang="en-GB" sz="1400" kern="0" dirty="0">
              <a:solidFill>
                <a:schemeClr val="tx1"/>
              </a:solidFill>
            </a:endParaRPr>
          </a:p>
          <a:p>
            <a:endParaRPr lang="en-US" sz="1000" kern="0" dirty="0">
              <a:solidFill>
                <a:schemeClr val="tx1"/>
              </a:solidFill>
            </a:endParaRPr>
          </a:p>
          <a:p>
            <a:pPr marL="285750" indent="-285750">
              <a:buFont typeface="Arial" panose="020B0604020202020204" pitchFamily="34" charset="0"/>
              <a:buChar char="•"/>
            </a:pPr>
            <a:r>
              <a:rPr lang="en-US" sz="1400" kern="0" dirty="0">
                <a:solidFill>
                  <a:schemeClr val="tx1"/>
                </a:solidFill>
              </a:rPr>
              <a:t>Neptune probe entry baselined at latitude 30 deg South Prograde atmospheric entry</a:t>
            </a:r>
          </a:p>
          <a:p>
            <a:endParaRPr lang="en-US" sz="1000" kern="0" dirty="0">
              <a:solidFill>
                <a:schemeClr val="tx1"/>
              </a:solidFill>
            </a:endParaRPr>
          </a:p>
          <a:p>
            <a:pPr marL="285750" indent="-285750">
              <a:buFont typeface="Arial" panose="020B0604020202020204" pitchFamily="34" charset="0"/>
              <a:buChar char="•"/>
            </a:pPr>
            <a:r>
              <a:rPr lang="en-US" sz="1400" kern="0" dirty="0">
                <a:solidFill>
                  <a:schemeClr val="tx1"/>
                </a:solidFill>
              </a:rPr>
              <a:t>Entry flight path angles from -35 to -20 degree considered</a:t>
            </a:r>
          </a:p>
          <a:p>
            <a:pPr marL="285750" indent="-285750">
              <a:buFont typeface="Arial" panose="020B0604020202020204" pitchFamily="34" charset="0"/>
              <a:buChar char="•"/>
            </a:pPr>
            <a:endParaRPr lang="en-US" sz="1400" kern="0" dirty="0">
              <a:solidFill>
                <a:schemeClr val="tx1"/>
              </a:solidFill>
            </a:endParaRPr>
          </a:p>
          <a:p>
            <a:pPr marL="285750" indent="-285750">
              <a:buFont typeface="Arial" panose="020B0604020202020204" pitchFamily="34" charset="0"/>
              <a:buChar char="•"/>
            </a:pPr>
            <a:r>
              <a:rPr lang="en-US" sz="1400" kern="0" dirty="0">
                <a:solidFill>
                  <a:schemeClr val="tx1"/>
                </a:solidFill>
              </a:rPr>
              <a:t>Resulting relative entry velocities are 23.4 to 23.2 km/s Lower relative entry velocities for Uranus</a:t>
            </a:r>
            <a:endParaRPr lang="en-GB" sz="1400" kern="0" dirty="0">
              <a:solidFill>
                <a:schemeClr val="tx1"/>
              </a:solidFill>
            </a:endParaRPr>
          </a:p>
        </p:txBody>
      </p:sp>
    </p:spTree>
    <p:extLst>
      <p:ext uri="{BB962C8B-B14F-4D97-AF65-F5344CB8AC3E}">
        <p14:creationId xmlns:p14="http://schemas.microsoft.com/office/powerpoint/2010/main" val="170462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Probe Design</a:t>
            </a:r>
          </a:p>
        </p:txBody>
      </p:sp>
      <p:sp>
        <p:nvSpPr>
          <p:cNvPr id="7" name="Content Placeholder 2"/>
          <p:cNvSpPr>
            <a:spLocks noGrp="1"/>
          </p:cNvSpPr>
          <p:nvPr>
            <p:ph idx="1"/>
          </p:nvPr>
        </p:nvSpPr>
        <p:spPr>
          <a:xfrm>
            <a:off x="172800" y="812795"/>
            <a:ext cx="6030490" cy="2616205"/>
          </a:xfrm>
        </p:spPr>
        <p:txBody>
          <a:bodyPr>
            <a:normAutofit/>
          </a:bodyPr>
          <a:lstStyle/>
          <a:p>
            <a:pPr>
              <a:lnSpc>
                <a:spcPct val="129000"/>
              </a:lnSpc>
            </a:pPr>
            <a:r>
              <a:rPr lang="en-US" sz="1200" dirty="0">
                <a:solidFill>
                  <a:schemeClr val="tx1"/>
                </a:solidFill>
              </a:rPr>
              <a:t>Base &amp; Nose Diameter:</a:t>
            </a:r>
          </a:p>
          <a:p>
            <a:pPr marL="285750" indent="-285750">
              <a:buFont typeface="Arial" panose="020B0604020202020204" pitchFamily="34" charset="0"/>
              <a:buChar char="•"/>
            </a:pPr>
            <a:r>
              <a:rPr lang="en-US" sz="1200" dirty="0">
                <a:solidFill>
                  <a:schemeClr val="tx1"/>
                </a:solidFill>
              </a:rPr>
              <a:t>Trade-off was done for base diameters 1.50m, 1.35m &amp; 1.25m</a:t>
            </a:r>
          </a:p>
          <a:p>
            <a:pPr marL="285750" indent="-285750">
              <a:buFont typeface="Arial" panose="020B0604020202020204" pitchFamily="34" charset="0"/>
              <a:buChar char="•"/>
            </a:pPr>
            <a:r>
              <a:rPr lang="en-US" sz="1200" dirty="0">
                <a:solidFill>
                  <a:schemeClr val="tx1"/>
                </a:solidFill>
              </a:rPr>
              <a:t>Trade-off was done for nose diameters 0.512m &amp; 0.900m</a:t>
            </a:r>
          </a:p>
          <a:p>
            <a:pPr marL="285750" indent="-285750">
              <a:buFont typeface="Arial" panose="020B0604020202020204" pitchFamily="34" charset="0"/>
              <a:buChar char="•"/>
            </a:pPr>
            <a:r>
              <a:rPr lang="en-US" sz="1200" dirty="0">
                <a:solidFill>
                  <a:schemeClr val="tx1"/>
                </a:solidFill>
              </a:rPr>
              <a:t>Selected baseline design:</a:t>
            </a:r>
          </a:p>
          <a:p>
            <a:pPr marL="648000" lvl="1" indent="-285750">
              <a:buFont typeface="Arial" panose="020B0604020202020204" pitchFamily="34" charset="0"/>
              <a:buChar char="•"/>
            </a:pPr>
            <a:r>
              <a:rPr lang="en-US" sz="1200" dirty="0">
                <a:solidFill>
                  <a:schemeClr val="tx1"/>
                </a:solidFill>
              </a:rPr>
              <a:t>d</a:t>
            </a:r>
            <a:r>
              <a:rPr lang="en-US" sz="1200" baseline="-25000" dirty="0">
                <a:solidFill>
                  <a:schemeClr val="tx1"/>
                </a:solidFill>
              </a:rPr>
              <a:t>base</a:t>
            </a:r>
            <a:r>
              <a:rPr lang="en-US" sz="1200" dirty="0">
                <a:solidFill>
                  <a:schemeClr val="tx1"/>
                </a:solidFill>
              </a:rPr>
              <a:t> = 1.25m (mass optimization)</a:t>
            </a:r>
          </a:p>
          <a:p>
            <a:pPr marL="648000" lvl="1" indent="-285750">
              <a:buFont typeface="Arial" panose="020B0604020202020204" pitchFamily="34" charset="0"/>
              <a:buChar char="•"/>
            </a:pPr>
            <a:r>
              <a:rPr lang="en-US" sz="1200" dirty="0" err="1">
                <a:solidFill>
                  <a:schemeClr val="tx1"/>
                </a:solidFill>
              </a:rPr>
              <a:t>d</a:t>
            </a:r>
            <a:r>
              <a:rPr lang="en-US" sz="1200" baseline="-25000" dirty="0" err="1">
                <a:solidFill>
                  <a:schemeClr val="tx1"/>
                </a:solidFill>
              </a:rPr>
              <a:t>nose</a:t>
            </a:r>
            <a:r>
              <a:rPr lang="en-US" sz="1200" dirty="0">
                <a:solidFill>
                  <a:schemeClr val="tx1"/>
                </a:solidFill>
              </a:rPr>
              <a:t> = 0.900m (reduced convective heating and total heat load)</a:t>
            </a:r>
            <a:endParaRPr lang="en-GB" sz="1200" dirty="0">
              <a:solidFill>
                <a:schemeClr val="tx1"/>
              </a:solidFill>
            </a:endParaRPr>
          </a:p>
          <a:p>
            <a:endParaRPr lang="en-US" sz="900" dirty="0">
              <a:solidFill>
                <a:schemeClr val="tx1"/>
              </a:solidFill>
            </a:endParaRPr>
          </a:p>
          <a:p>
            <a:r>
              <a:rPr lang="en-US" sz="1200" dirty="0">
                <a:solidFill>
                  <a:schemeClr val="tx1"/>
                </a:solidFill>
              </a:rPr>
              <a:t>Two baseline configurations were studied further:</a:t>
            </a:r>
          </a:p>
          <a:p>
            <a:pPr marL="285750" indent="-285750">
              <a:buFont typeface="Arial" panose="020B0604020202020204" pitchFamily="34" charset="0"/>
              <a:buChar char="•"/>
            </a:pPr>
            <a:r>
              <a:rPr lang="en-US" sz="1200" dirty="0">
                <a:solidFill>
                  <a:schemeClr val="tx1"/>
                </a:solidFill>
              </a:rPr>
              <a:t>45 deg half-cone angle (Galileo heritage) (Cases A, C, D)</a:t>
            </a:r>
          </a:p>
          <a:p>
            <a:pPr marL="285750" indent="-285750">
              <a:buFont typeface="Arial" panose="020B0604020202020204" pitchFamily="34" charset="0"/>
              <a:buChar char="•"/>
            </a:pPr>
            <a:r>
              <a:rPr lang="en-US" sz="1200" dirty="0">
                <a:solidFill>
                  <a:schemeClr val="tx1"/>
                </a:solidFill>
              </a:rPr>
              <a:t>60 deg half-cone angle (reduced heating, increased drag) (Case B)</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5704" y="1025435"/>
            <a:ext cx="2619184" cy="2201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4874" y="3575303"/>
            <a:ext cx="2660014" cy="2173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2"/>
          <p:cNvSpPr txBox="1">
            <a:spLocks/>
          </p:cNvSpPr>
          <p:nvPr/>
        </p:nvSpPr>
        <p:spPr>
          <a:xfrm>
            <a:off x="172800" y="3652757"/>
            <a:ext cx="4474015" cy="340823"/>
          </a:xfrm>
          <a:prstGeom prst="rect">
            <a:avLst/>
          </a:prstGeom>
        </p:spPr>
        <p:txBody>
          <a:bodyPr vert="horz" lIns="91440" tIns="45720" rIns="91440" bIns="45720" rtlCol="0">
            <a:normAutofit/>
          </a:bodyPr>
          <a:lstStyle>
            <a:lvl1pPr marL="0" marR="0"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sz="1600">
                <a:solidFill>
                  <a:schemeClr val="bg2"/>
                </a:solidFill>
                <a:latin typeface="+mn-lt"/>
                <a:ea typeface="+mn-ea"/>
                <a:cs typeface="+mn-cs"/>
              </a:defRPr>
            </a:lvl1pPr>
            <a:lvl2pPr marL="808038"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2pPr>
            <a:lvl3pPr marL="1406525"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3pPr>
            <a:lvl4pPr marL="2005013"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4pPr>
            <a:lvl5pPr marL="2603500"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r>
              <a:rPr lang="en-US" sz="1200" kern="0" dirty="0">
                <a:solidFill>
                  <a:schemeClr val="tx1"/>
                </a:solidFill>
              </a:rPr>
              <a:t>Total of four design cases were further assessed:</a:t>
            </a:r>
          </a:p>
          <a:p>
            <a:endParaRPr lang="en-US" sz="900" kern="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76785664"/>
              </p:ext>
            </p:extLst>
          </p:nvPr>
        </p:nvGraphicFramePr>
        <p:xfrm>
          <a:off x="471286" y="3993580"/>
          <a:ext cx="5257800" cy="1914525"/>
        </p:xfrm>
        <a:graphic>
          <a:graphicData uri="http://schemas.openxmlformats.org/drawingml/2006/table">
            <a:tbl>
              <a:tblPr firstRow="1" firstCol="1" bandRow="1"/>
              <a:tblGrid>
                <a:gridCol w="2413000">
                  <a:extLst>
                    <a:ext uri="{9D8B030D-6E8A-4147-A177-3AD203B41FA5}">
                      <a16:colId xmlns:a16="http://schemas.microsoft.com/office/drawing/2014/main" val="2191049867"/>
                    </a:ext>
                  </a:extLst>
                </a:gridCol>
                <a:gridCol w="711200">
                  <a:extLst>
                    <a:ext uri="{9D8B030D-6E8A-4147-A177-3AD203B41FA5}">
                      <a16:colId xmlns:a16="http://schemas.microsoft.com/office/drawing/2014/main" val="1037480362"/>
                    </a:ext>
                  </a:extLst>
                </a:gridCol>
                <a:gridCol w="711200">
                  <a:extLst>
                    <a:ext uri="{9D8B030D-6E8A-4147-A177-3AD203B41FA5}">
                      <a16:colId xmlns:a16="http://schemas.microsoft.com/office/drawing/2014/main" val="651188372"/>
                    </a:ext>
                  </a:extLst>
                </a:gridCol>
                <a:gridCol w="711200">
                  <a:extLst>
                    <a:ext uri="{9D8B030D-6E8A-4147-A177-3AD203B41FA5}">
                      <a16:colId xmlns:a16="http://schemas.microsoft.com/office/drawing/2014/main" val="3433685131"/>
                    </a:ext>
                  </a:extLst>
                </a:gridCol>
                <a:gridCol w="711200">
                  <a:extLst>
                    <a:ext uri="{9D8B030D-6E8A-4147-A177-3AD203B41FA5}">
                      <a16:colId xmlns:a16="http://schemas.microsoft.com/office/drawing/2014/main" val="1892410210"/>
                    </a:ext>
                  </a:extLst>
                </a:gridCol>
              </a:tblGrid>
              <a:tr h="200025">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A</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B</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C</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D</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13547032"/>
                  </a:ext>
                </a:extLst>
              </a:tr>
              <a:tr h="190500">
                <a:tc>
                  <a:txBody>
                    <a:bodyPr/>
                    <a:lstStyle/>
                    <a:p>
                      <a:pPr algn="l">
                        <a:lnSpc>
                          <a:spcPct val="107000"/>
                        </a:lnSpc>
                        <a:spcBef>
                          <a:spcPts val="6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visibility from Earth</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72182198"/>
                  </a:ext>
                </a:extLst>
              </a:tr>
              <a:tr h="190500">
                <a:tc>
                  <a:txBody>
                    <a:bodyPr/>
                    <a:lstStyle/>
                    <a:p>
                      <a:pPr algn="l">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half-cone angle [deg]</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386446430"/>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probe diameter [m]</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7445074"/>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nose diameter [m]</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34741154"/>
                  </a:ext>
                </a:extLst>
              </a:tr>
              <a:tr h="190500">
                <a:tc>
                  <a:txBody>
                    <a:bodyPr/>
                    <a:lstStyle/>
                    <a:p>
                      <a:pPr algn="l">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inertial entry FPA [deg]</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09769152"/>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relative entry velocity [km/s]</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23.23</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8857948"/>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entry direction</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prograde</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prograde</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prograde</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prograde</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06221130"/>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time from EIP at Ma = 1.8 [s]</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50.8</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933879533"/>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time from EIP at Ma = 0.8 [s]</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85.8</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109.0</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79971650"/>
                  </a:ext>
                </a:extLst>
              </a:tr>
            </a:tbl>
          </a:graphicData>
        </a:graphic>
      </p:graphicFrame>
    </p:spTree>
    <p:extLst>
      <p:ext uri="{BB962C8B-B14F-4D97-AF65-F5344CB8AC3E}">
        <p14:creationId xmlns:p14="http://schemas.microsoft.com/office/powerpoint/2010/main" val="15439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672997" y="726589"/>
            <a:ext cx="3353985" cy="2848450"/>
            <a:chOff x="399143" y="1211943"/>
            <a:chExt cx="4742543" cy="4027715"/>
          </a:xfrm>
        </p:grpSpPr>
        <p:sp>
          <p:nvSpPr>
            <p:cNvPr id="9" name="TextBox 8"/>
            <p:cNvSpPr txBox="1"/>
            <p:nvPr/>
          </p:nvSpPr>
          <p:spPr>
            <a:xfrm rot="20819833">
              <a:off x="1102023" y="4030771"/>
              <a:ext cx="990977" cy="430887"/>
            </a:xfrm>
            <a:prstGeom prst="rect">
              <a:avLst/>
            </a:prstGeom>
            <a:noFill/>
          </p:spPr>
          <p:txBody>
            <a:bodyPr wrap="none" rtlCol="0">
              <a:spAutoFit/>
            </a:bodyPr>
            <a:lstStyle/>
            <a:p>
              <a:r>
                <a:rPr lang="en-GB" dirty="0">
                  <a:solidFill>
                    <a:srgbClr val="FF0000"/>
                  </a:solidFill>
                </a:rPr>
                <a:t>Probe</a:t>
              </a:r>
            </a:p>
          </p:txBody>
        </p:sp>
        <p:sp>
          <p:nvSpPr>
            <p:cNvPr id="10" name="TextBox 9"/>
            <p:cNvSpPr txBox="1"/>
            <p:nvPr/>
          </p:nvSpPr>
          <p:spPr>
            <a:xfrm rot="20819833">
              <a:off x="1221658" y="4542836"/>
              <a:ext cx="1180131" cy="430887"/>
            </a:xfrm>
            <a:prstGeom prst="rect">
              <a:avLst/>
            </a:prstGeom>
            <a:noFill/>
          </p:spPr>
          <p:txBody>
            <a:bodyPr wrap="none" rtlCol="0">
              <a:spAutoFit/>
            </a:bodyPr>
            <a:lstStyle/>
            <a:p>
              <a:r>
                <a:rPr lang="en-GB" dirty="0">
                  <a:solidFill>
                    <a:srgbClr val="92D050"/>
                  </a:solidFill>
                </a:rPr>
                <a:t>Orbiter</a:t>
              </a:r>
            </a:p>
          </p:txBody>
        </p:sp>
        <p:grpSp>
          <p:nvGrpSpPr>
            <p:cNvPr id="31" name="Group 30"/>
            <p:cNvGrpSpPr/>
            <p:nvPr/>
          </p:nvGrpSpPr>
          <p:grpSpPr>
            <a:xfrm>
              <a:off x="399143" y="1211943"/>
              <a:ext cx="4742543" cy="4027715"/>
              <a:chOff x="399143" y="1211943"/>
              <a:chExt cx="4742543" cy="4027715"/>
            </a:xfrm>
          </p:grpSpPr>
          <p:cxnSp>
            <p:nvCxnSpPr>
              <p:cNvPr id="11" name="Straight Connector 10"/>
              <p:cNvCxnSpPr>
                <a:stCxn id="7" idx="4"/>
                <a:endCxn id="8" idx="2"/>
              </p:cNvCxnSpPr>
              <p:nvPr/>
            </p:nvCxnSpPr>
            <p:spPr bwMode="auto">
              <a:xfrm flipH="1">
                <a:off x="3091543" y="3352801"/>
                <a:ext cx="885372" cy="1204685"/>
              </a:xfrm>
              <a:prstGeom prst="line">
                <a:avLst/>
              </a:prstGeom>
              <a:solidFill>
                <a:schemeClr val="accent1">
                  <a:alpha val="50000"/>
                </a:schemeClr>
              </a:solidFill>
              <a:ln w="19050" cap="flat" cmpd="sng" algn="ctr">
                <a:solidFill>
                  <a:schemeClr val="tx2">
                    <a:lumMod val="20000"/>
                    <a:lumOff val="8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3669325" y="3225800"/>
                <a:ext cx="364618" cy="1040997"/>
              </a:xfrm>
              <a:prstGeom prst="line">
                <a:avLst/>
              </a:prstGeom>
              <a:solidFill>
                <a:schemeClr val="accent1">
                  <a:alpha val="50000"/>
                </a:schemeClr>
              </a:solidFill>
              <a:ln w="19050" cap="flat" cmpd="sng" algn="ctr">
                <a:solidFill>
                  <a:schemeClr val="tx2">
                    <a:lumMod val="20000"/>
                    <a:lumOff val="8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a:stCxn id="7" idx="5"/>
              </p:cNvCxnSpPr>
              <p:nvPr/>
            </p:nvCxnSpPr>
            <p:spPr bwMode="auto">
              <a:xfrm>
                <a:off x="3991429" y="3113315"/>
                <a:ext cx="206425" cy="700314"/>
              </a:xfrm>
              <a:prstGeom prst="line">
                <a:avLst/>
              </a:prstGeom>
              <a:solidFill>
                <a:schemeClr val="accent1">
                  <a:alpha val="50000"/>
                </a:schemeClr>
              </a:solidFill>
              <a:ln w="19050" cap="flat" cmpd="sng" algn="ctr">
                <a:solidFill>
                  <a:schemeClr val="tx2">
                    <a:lumMod val="20000"/>
                    <a:lumOff val="8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a:stCxn id="7" idx="5"/>
              </p:cNvCxnSpPr>
              <p:nvPr/>
            </p:nvCxnSpPr>
            <p:spPr bwMode="auto">
              <a:xfrm>
                <a:off x="3991429" y="3113315"/>
                <a:ext cx="563268" cy="239486"/>
              </a:xfrm>
              <a:prstGeom prst="line">
                <a:avLst/>
              </a:prstGeom>
              <a:solidFill>
                <a:schemeClr val="accent1">
                  <a:alpha val="50000"/>
                </a:schemeClr>
              </a:solidFill>
              <a:ln w="19050" cap="flat" cmpd="sng" algn="ctr">
                <a:solidFill>
                  <a:schemeClr val="tx2">
                    <a:lumMod val="20000"/>
                    <a:lumOff val="8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stCxn id="7" idx="5"/>
              </p:cNvCxnSpPr>
              <p:nvPr/>
            </p:nvCxnSpPr>
            <p:spPr bwMode="auto">
              <a:xfrm flipV="1">
                <a:off x="3991429" y="2720104"/>
                <a:ext cx="936271" cy="393211"/>
              </a:xfrm>
              <a:prstGeom prst="line">
                <a:avLst/>
              </a:prstGeom>
              <a:solidFill>
                <a:schemeClr val="accent1">
                  <a:alpha val="50000"/>
                </a:schemeClr>
              </a:solidFill>
              <a:ln w="19050" cap="flat" cmpd="sng" algn="ctr">
                <a:solidFill>
                  <a:schemeClr val="tx2">
                    <a:lumMod val="20000"/>
                    <a:lumOff val="8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stCxn id="7" idx="5"/>
                <a:endCxn id="8" idx="5"/>
              </p:cNvCxnSpPr>
              <p:nvPr/>
            </p:nvCxnSpPr>
            <p:spPr bwMode="auto">
              <a:xfrm flipV="1">
                <a:off x="3991429" y="2191658"/>
                <a:ext cx="1081314" cy="921657"/>
              </a:xfrm>
              <a:prstGeom prst="line">
                <a:avLst/>
              </a:prstGeom>
              <a:solidFill>
                <a:schemeClr val="accent1">
                  <a:alpha val="50000"/>
                </a:schemeClr>
              </a:solidFill>
              <a:ln w="19050" cap="flat" cmpd="sng" algn="ctr">
                <a:solidFill>
                  <a:schemeClr val="tx2">
                    <a:lumMod val="20000"/>
                    <a:lumOff val="8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3976915" y="1640115"/>
                <a:ext cx="1015999" cy="1427028"/>
              </a:xfrm>
              <a:prstGeom prst="line">
                <a:avLst/>
              </a:prstGeom>
              <a:solidFill>
                <a:schemeClr val="accent1">
                  <a:alpha val="50000"/>
                </a:schemeClr>
              </a:solidFill>
              <a:ln w="19050" cap="flat" cmpd="sng" algn="ctr">
                <a:solidFill>
                  <a:schemeClr val="tx2">
                    <a:lumMod val="20000"/>
                    <a:lumOff val="8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 name="Group 29"/>
              <p:cNvGrpSpPr/>
              <p:nvPr/>
            </p:nvGrpSpPr>
            <p:grpSpPr>
              <a:xfrm>
                <a:off x="399143" y="1211943"/>
                <a:ext cx="4742543" cy="4027715"/>
                <a:chOff x="399143" y="1211943"/>
                <a:chExt cx="4742543" cy="4027715"/>
              </a:xfrm>
            </p:grpSpPr>
            <p:sp>
              <p:nvSpPr>
                <p:cNvPr id="18" name="Oval 17"/>
                <p:cNvSpPr/>
                <p:nvPr/>
              </p:nvSpPr>
              <p:spPr bwMode="auto">
                <a:xfrm>
                  <a:off x="3066121" y="4474691"/>
                  <a:ext cx="108858" cy="122709"/>
                </a:xfrm>
                <a:prstGeom prst="ellipse">
                  <a:avLst/>
                </a:prstGeom>
                <a:solidFill>
                  <a:srgbClr val="92D050">
                    <a:alpha val="50000"/>
                  </a:srgb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687388"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19" name="Oval 18"/>
                <p:cNvSpPr/>
                <p:nvPr/>
              </p:nvSpPr>
              <p:spPr bwMode="auto">
                <a:xfrm>
                  <a:off x="3623086" y="4228078"/>
                  <a:ext cx="108858" cy="122709"/>
                </a:xfrm>
                <a:prstGeom prst="ellipse">
                  <a:avLst/>
                </a:prstGeom>
                <a:solidFill>
                  <a:srgbClr val="92D050">
                    <a:alpha val="50000"/>
                  </a:srgb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687388"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20" name="Oval 19"/>
                <p:cNvSpPr/>
                <p:nvPr/>
              </p:nvSpPr>
              <p:spPr bwMode="auto">
                <a:xfrm>
                  <a:off x="4143977" y="3776821"/>
                  <a:ext cx="108858" cy="122709"/>
                </a:xfrm>
                <a:prstGeom prst="ellipse">
                  <a:avLst/>
                </a:prstGeom>
                <a:solidFill>
                  <a:srgbClr val="92D050">
                    <a:alpha val="50000"/>
                  </a:srgb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687388"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21" name="Oval 20"/>
                <p:cNvSpPr/>
                <p:nvPr/>
              </p:nvSpPr>
              <p:spPr bwMode="auto">
                <a:xfrm>
                  <a:off x="4527256" y="3308715"/>
                  <a:ext cx="108858" cy="122709"/>
                </a:xfrm>
                <a:prstGeom prst="ellipse">
                  <a:avLst/>
                </a:prstGeom>
                <a:solidFill>
                  <a:srgbClr val="92D050">
                    <a:alpha val="50000"/>
                  </a:srgb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687388"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22" name="Oval 21"/>
                <p:cNvSpPr/>
                <p:nvPr/>
              </p:nvSpPr>
              <p:spPr bwMode="auto">
                <a:xfrm>
                  <a:off x="4889318" y="2658749"/>
                  <a:ext cx="108858" cy="122709"/>
                </a:xfrm>
                <a:prstGeom prst="ellipse">
                  <a:avLst/>
                </a:prstGeom>
                <a:solidFill>
                  <a:srgbClr val="92D050">
                    <a:alpha val="50000"/>
                  </a:srgb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687388"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23" name="Oval 22"/>
                <p:cNvSpPr/>
                <p:nvPr/>
              </p:nvSpPr>
              <p:spPr bwMode="auto">
                <a:xfrm>
                  <a:off x="5032828" y="2188031"/>
                  <a:ext cx="108858" cy="122709"/>
                </a:xfrm>
                <a:prstGeom prst="ellipse">
                  <a:avLst/>
                </a:prstGeom>
                <a:solidFill>
                  <a:srgbClr val="92D050">
                    <a:alpha val="50000"/>
                  </a:srgb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687388"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24" name="Oval 23"/>
                <p:cNvSpPr/>
                <p:nvPr/>
              </p:nvSpPr>
              <p:spPr bwMode="auto">
                <a:xfrm>
                  <a:off x="4951819" y="1593943"/>
                  <a:ext cx="108858" cy="122709"/>
                </a:xfrm>
                <a:prstGeom prst="ellipse">
                  <a:avLst/>
                </a:prstGeom>
                <a:solidFill>
                  <a:srgbClr val="92D050">
                    <a:alpha val="50000"/>
                  </a:srgb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687388"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grpSp>
              <p:nvGrpSpPr>
                <p:cNvPr id="29" name="Group 28"/>
                <p:cNvGrpSpPr/>
                <p:nvPr/>
              </p:nvGrpSpPr>
              <p:grpSpPr>
                <a:xfrm>
                  <a:off x="399143" y="1211943"/>
                  <a:ext cx="4675232" cy="4027715"/>
                  <a:chOff x="399143" y="1211943"/>
                  <a:chExt cx="4675232" cy="4027715"/>
                </a:xfrm>
              </p:grpSpPr>
              <p:grpSp>
                <p:nvGrpSpPr>
                  <p:cNvPr id="4" name="Group 3"/>
                  <p:cNvGrpSpPr/>
                  <p:nvPr/>
                </p:nvGrpSpPr>
                <p:grpSpPr>
                  <a:xfrm>
                    <a:off x="399143" y="1211943"/>
                    <a:ext cx="4675232" cy="4027715"/>
                    <a:chOff x="268514" y="986971"/>
                    <a:chExt cx="4675232" cy="4027715"/>
                  </a:xfrm>
                </p:grpSpPr>
                <p:sp>
                  <p:nvSpPr>
                    <p:cNvPr id="5" name="Oval 4"/>
                    <p:cNvSpPr/>
                    <p:nvPr/>
                  </p:nvSpPr>
                  <p:spPr bwMode="auto">
                    <a:xfrm>
                      <a:off x="2002970" y="1270000"/>
                      <a:ext cx="2160000" cy="2160000"/>
                    </a:xfrm>
                    <a:prstGeom prst="ellipse">
                      <a:avLst/>
                    </a:prstGeom>
                    <a:solidFill>
                      <a:schemeClr val="accent1">
                        <a:alpha val="71000"/>
                      </a:scheme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687388"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6" name="Oval 5"/>
                    <p:cNvSpPr/>
                    <p:nvPr/>
                  </p:nvSpPr>
                  <p:spPr bwMode="auto">
                    <a:xfrm>
                      <a:off x="2380343" y="1640113"/>
                      <a:ext cx="1440000" cy="1440000"/>
                    </a:xfrm>
                    <a:prstGeom prst="ellipse">
                      <a:avLst/>
                    </a:prstGeom>
                    <a:solidFill>
                      <a:srgbClr val="2F09D3">
                        <a:alpha val="50000"/>
                      </a:srgbClr>
                    </a:solidFill>
                    <a:ln w="9525" cap="flat" cmpd="sng" algn="ctr">
                      <a:solidFill>
                        <a:srgbClr val="2F09D3"/>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687388"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8" name="Freeform 7"/>
                    <p:cNvSpPr/>
                    <p:nvPr/>
                  </p:nvSpPr>
                  <p:spPr bwMode="auto">
                    <a:xfrm>
                      <a:off x="268514" y="986971"/>
                      <a:ext cx="4675232" cy="4027715"/>
                    </a:xfrm>
                    <a:custGeom>
                      <a:avLst/>
                      <a:gdLst>
                        <a:gd name="connsiteX0" fmla="*/ 0 w 4675232"/>
                        <a:gd name="connsiteY0" fmla="*/ 4027715 h 4027715"/>
                        <a:gd name="connsiteX1" fmla="*/ 1320800 w 4675232"/>
                        <a:gd name="connsiteY1" fmla="*/ 3759200 h 4027715"/>
                        <a:gd name="connsiteX2" fmla="*/ 2692400 w 4675232"/>
                        <a:gd name="connsiteY2" fmla="*/ 3345543 h 4027715"/>
                        <a:gd name="connsiteX3" fmla="*/ 3701143 w 4675232"/>
                        <a:gd name="connsiteY3" fmla="*/ 2750458 h 4027715"/>
                        <a:gd name="connsiteX4" fmla="*/ 4361543 w 4675232"/>
                        <a:gd name="connsiteY4" fmla="*/ 1872343 h 4027715"/>
                        <a:gd name="connsiteX5" fmla="*/ 4673600 w 4675232"/>
                        <a:gd name="connsiteY5" fmla="*/ 979715 h 4027715"/>
                        <a:gd name="connsiteX6" fmla="*/ 4492172 w 4675232"/>
                        <a:gd name="connsiteY6" fmla="*/ 0 h 4027715"/>
                        <a:gd name="connsiteX7" fmla="*/ 4492172 w 4675232"/>
                        <a:gd name="connsiteY7" fmla="*/ 0 h 402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75232" h="4027715">
                          <a:moveTo>
                            <a:pt x="0" y="4027715"/>
                          </a:moveTo>
                          <a:cubicBezTo>
                            <a:pt x="436033" y="3950305"/>
                            <a:pt x="872067" y="3872895"/>
                            <a:pt x="1320800" y="3759200"/>
                          </a:cubicBezTo>
                          <a:cubicBezTo>
                            <a:pt x="1769533" y="3645505"/>
                            <a:pt x="2295676" y="3513667"/>
                            <a:pt x="2692400" y="3345543"/>
                          </a:cubicBezTo>
                          <a:cubicBezTo>
                            <a:pt x="3089124" y="3177419"/>
                            <a:pt x="3422953" y="2995991"/>
                            <a:pt x="3701143" y="2750458"/>
                          </a:cubicBezTo>
                          <a:cubicBezTo>
                            <a:pt x="3979334" y="2504925"/>
                            <a:pt x="4199467" y="2167467"/>
                            <a:pt x="4361543" y="1872343"/>
                          </a:cubicBezTo>
                          <a:cubicBezTo>
                            <a:pt x="4523619" y="1577219"/>
                            <a:pt x="4651828" y="1291772"/>
                            <a:pt x="4673600" y="979715"/>
                          </a:cubicBezTo>
                          <a:cubicBezTo>
                            <a:pt x="4695372" y="667658"/>
                            <a:pt x="4492172" y="0"/>
                            <a:pt x="4492172" y="0"/>
                          </a:cubicBezTo>
                          <a:lnTo>
                            <a:pt x="4492172" y="0"/>
                          </a:lnTo>
                        </a:path>
                      </a:pathLst>
                    </a:custGeom>
                    <a:noFill/>
                    <a:ln w="22225"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spAutoFit/>
                    </a:bodyPr>
                    <a:lstStyle/>
                    <a:p>
                      <a:pPr marL="0" marR="0" indent="0" algn="l" defTabSz="687388"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7" name="Freeform 6"/>
                    <p:cNvSpPr/>
                    <p:nvPr/>
                  </p:nvSpPr>
                  <p:spPr bwMode="auto">
                    <a:xfrm>
                      <a:off x="442686" y="2764971"/>
                      <a:ext cx="3450367" cy="1647372"/>
                    </a:xfrm>
                    <a:custGeom>
                      <a:avLst/>
                      <a:gdLst>
                        <a:gd name="connsiteX0" fmla="*/ 0 w 3450367"/>
                        <a:gd name="connsiteY0" fmla="*/ 1647372 h 1647372"/>
                        <a:gd name="connsiteX1" fmla="*/ 1081314 w 3450367"/>
                        <a:gd name="connsiteY1" fmla="*/ 1407886 h 1647372"/>
                        <a:gd name="connsiteX2" fmla="*/ 2090057 w 3450367"/>
                        <a:gd name="connsiteY2" fmla="*/ 1132115 h 1647372"/>
                        <a:gd name="connsiteX3" fmla="*/ 2902857 w 3450367"/>
                        <a:gd name="connsiteY3" fmla="*/ 812800 h 1647372"/>
                        <a:gd name="connsiteX4" fmla="*/ 3403600 w 3450367"/>
                        <a:gd name="connsiteY4" fmla="*/ 362858 h 1647372"/>
                        <a:gd name="connsiteX5" fmla="*/ 3418114 w 3450367"/>
                        <a:gd name="connsiteY5" fmla="*/ 123372 h 1647372"/>
                        <a:gd name="connsiteX6" fmla="*/ 3309257 w 3450367"/>
                        <a:gd name="connsiteY6" fmla="*/ 0 h 164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0367" h="1647372">
                          <a:moveTo>
                            <a:pt x="0" y="1647372"/>
                          </a:moveTo>
                          <a:cubicBezTo>
                            <a:pt x="366485" y="1570567"/>
                            <a:pt x="732971" y="1493762"/>
                            <a:pt x="1081314" y="1407886"/>
                          </a:cubicBezTo>
                          <a:cubicBezTo>
                            <a:pt x="1429657" y="1322010"/>
                            <a:pt x="1786467" y="1231296"/>
                            <a:pt x="2090057" y="1132115"/>
                          </a:cubicBezTo>
                          <a:cubicBezTo>
                            <a:pt x="2393647" y="1032934"/>
                            <a:pt x="2683933" y="941009"/>
                            <a:pt x="2902857" y="812800"/>
                          </a:cubicBezTo>
                          <a:cubicBezTo>
                            <a:pt x="3121781" y="684591"/>
                            <a:pt x="3317724" y="477763"/>
                            <a:pt x="3403600" y="362858"/>
                          </a:cubicBezTo>
                          <a:cubicBezTo>
                            <a:pt x="3489476" y="247953"/>
                            <a:pt x="3433838" y="183848"/>
                            <a:pt x="3418114" y="123372"/>
                          </a:cubicBezTo>
                          <a:cubicBezTo>
                            <a:pt x="3402390" y="62896"/>
                            <a:pt x="3355823" y="31448"/>
                            <a:pt x="3309257" y="0"/>
                          </a:cubicBezTo>
                        </a:path>
                      </a:pathLst>
                    </a:custGeom>
                    <a:noFill/>
                    <a:ln w="222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spAutoFit/>
                    </a:bodyPr>
                    <a:lstStyle/>
                    <a:p>
                      <a:pPr marL="0" marR="0" indent="0" algn="l" defTabSz="687388"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grpSp>
              <p:sp>
                <p:nvSpPr>
                  <p:cNvPr id="25" name="Freeform 24"/>
                  <p:cNvSpPr/>
                  <p:nvPr/>
                </p:nvSpPr>
                <p:spPr bwMode="auto">
                  <a:xfrm>
                    <a:off x="3410857" y="1409881"/>
                    <a:ext cx="1662504" cy="3009719"/>
                  </a:xfrm>
                  <a:custGeom>
                    <a:avLst/>
                    <a:gdLst>
                      <a:gd name="connsiteX0" fmla="*/ 0 w 1662504"/>
                      <a:gd name="connsiteY0" fmla="*/ 3009719 h 3009719"/>
                      <a:gd name="connsiteX1" fmla="*/ 493486 w 1662504"/>
                      <a:gd name="connsiteY1" fmla="*/ 2712176 h 3009719"/>
                      <a:gd name="connsiteX2" fmla="*/ 805543 w 1662504"/>
                      <a:gd name="connsiteY2" fmla="*/ 2436405 h 3009719"/>
                      <a:gd name="connsiteX3" fmla="*/ 1095829 w 1662504"/>
                      <a:gd name="connsiteY3" fmla="*/ 2088062 h 3009719"/>
                      <a:gd name="connsiteX4" fmla="*/ 1364343 w 1662504"/>
                      <a:gd name="connsiteY4" fmla="*/ 1659890 h 3009719"/>
                      <a:gd name="connsiteX5" fmla="*/ 1574800 w 1662504"/>
                      <a:gd name="connsiteY5" fmla="*/ 1180919 h 3009719"/>
                      <a:gd name="connsiteX6" fmla="*/ 1661886 w 1662504"/>
                      <a:gd name="connsiteY6" fmla="*/ 839833 h 3009719"/>
                      <a:gd name="connsiteX7" fmla="*/ 1611086 w 1662504"/>
                      <a:gd name="connsiteY7" fmla="*/ 353605 h 3009719"/>
                      <a:gd name="connsiteX8" fmla="*/ 1560286 w 1662504"/>
                      <a:gd name="connsiteY8" fmla="*/ 27033 h 3009719"/>
                      <a:gd name="connsiteX9" fmla="*/ 1545772 w 1662504"/>
                      <a:gd name="connsiteY9" fmla="*/ 41548 h 300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2504" h="3009719">
                        <a:moveTo>
                          <a:pt x="0" y="3009719"/>
                        </a:moveTo>
                        <a:cubicBezTo>
                          <a:pt x="179614" y="2908723"/>
                          <a:pt x="359229" y="2807728"/>
                          <a:pt x="493486" y="2712176"/>
                        </a:cubicBezTo>
                        <a:cubicBezTo>
                          <a:pt x="627743" y="2616624"/>
                          <a:pt x="705153" y="2540424"/>
                          <a:pt x="805543" y="2436405"/>
                        </a:cubicBezTo>
                        <a:cubicBezTo>
                          <a:pt x="905933" y="2332386"/>
                          <a:pt x="1002696" y="2217481"/>
                          <a:pt x="1095829" y="2088062"/>
                        </a:cubicBezTo>
                        <a:cubicBezTo>
                          <a:pt x="1188962" y="1958643"/>
                          <a:pt x="1284515" y="1811080"/>
                          <a:pt x="1364343" y="1659890"/>
                        </a:cubicBezTo>
                        <a:cubicBezTo>
                          <a:pt x="1444172" y="1508699"/>
                          <a:pt x="1525210" y="1317595"/>
                          <a:pt x="1574800" y="1180919"/>
                        </a:cubicBezTo>
                        <a:cubicBezTo>
                          <a:pt x="1624390" y="1044243"/>
                          <a:pt x="1655838" y="977719"/>
                          <a:pt x="1661886" y="839833"/>
                        </a:cubicBezTo>
                        <a:cubicBezTo>
                          <a:pt x="1667934" y="701947"/>
                          <a:pt x="1628019" y="489072"/>
                          <a:pt x="1611086" y="353605"/>
                        </a:cubicBezTo>
                        <a:cubicBezTo>
                          <a:pt x="1594153" y="218138"/>
                          <a:pt x="1560286" y="27033"/>
                          <a:pt x="1560286" y="27033"/>
                        </a:cubicBezTo>
                        <a:cubicBezTo>
                          <a:pt x="1549400" y="-24976"/>
                          <a:pt x="1547586" y="8286"/>
                          <a:pt x="1545772" y="41548"/>
                        </a:cubicBezTo>
                      </a:path>
                    </a:pathLst>
                  </a:custGeom>
                  <a:noFill/>
                  <a:ln w="3175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spAutoFit/>
                  </a:bodyPr>
                  <a:lstStyle/>
                  <a:p>
                    <a:pPr marL="0" marR="0" indent="0" algn="l" defTabSz="687388"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grpSp>
          </p:grpSp>
          <p:sp>
            <p:nvSpPr>
              <p:cNvPr id="26" name="TextBox 25"/>
              <p:cNvSpPr txBox="1"/>
              <p:nvPr/>
            </p:nvSpPr>
            <p:spPr>
              <a:xfrm rot="18181678">
                <a:off x="4352275" y="3405820"/>
                <a:ext cx="737702" cy="430887"/>
              </a:xfrm>
              <a:prstGeom prst="rect">
                <a:avLst/>
              </a:prstGeom>
              <a:noFill/>
            </p:spPr>
            <p:txBody>
              <a:bodyPr wrap="none" rtlCol="0">
                <a:spAutoFit/>
              </a:bodyPr>
              <a:lstStyle/>
              <a:p>
                <a:r>
                  <a:rPr lang="en-GB" dirty="0">
                    <a:solidFill>
                      <a:srgbClr val="008000"/>
                    </a:solidFill>
                  </a:rPr>
                  <a:t>NOI</a:t>
                </a:r>
              </a:p>
            </p:txBody>
          </p:sp>
        </p:grpSp>
      </p:grpSp>
      <p:sp>
        <p:nvSpPr>
          <p:cNvPr id="35" name="Title 1"/>
          <p:cNvSpPr txBox="1">
            <a:spLocks/>
          </p:cNvSpPr>
          <p:nvPr/>
        </p:nvSpPr>
        <p:spPr bwMode="auto">
          <a:xfrm>
            <a:off x="144000" y="160571"/>
            <a:ext cx="7174800" cy="427038"/>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kern="0" dirty="0"/>
              <a:t>Probe Entry &amp; Descent</a:t>
            </a:r>
          </a:p>
        </p:txBody>
      </p:sp>
      <p:sp>
        <p:nvSpPr>
          <p:cNvPr id="36" name="Content Placeholder 2"/>
          <p:cNvSpPr>
            <a:spLocks noGrp="1"/>
          </p:cNvSpPr>
          <p:nvPr>
            <p:ph idx="1"/>
          </p:nvPr>
        </p:nvSpPr>
        <p:spPr>
          <a:xfrm>
            <a:off x="4984165" y="1029397"/>
            <a:ext cx="3885516" cy="2070677"/>
          </a:xfrm>
        </p:spPr>
        <p:txBody>
          <a:bodyPr>
            <a:normAutofit/>
          </a:bodyPr>
          <a:lstStyle/>
          <a:p>
            <a:pPr marL="285750" indent="-285750">
              <a:buFont typeface="Arial" panose="020B0604020202020204" pitchFamily="34" charset="0"/>
              <a:buChar char="•"/>
            </a:pPr>
            <a:r>
              <a:rPr lang="en-US" sz="1300" dirty="0">
                <a:solidFill>
                  <a:schemeClr val="tx1"/>
                </a:solidFill>
              </a:rPr>
              <a:t>Entry flight path angles from -35 to -20 degree considered</a:t>
            </a:r>
          </a:p>
          <a:p>
            <a:pPr marL="285750" indent="-285750">
              <a:buFont typeface="Arial" panose="020B0604020202020204" pitchFamily="34" charset="0"/>
              <a:buChar char="•"/>
            </a:pPr>
            <a:r>
              <a:rPr lang="en-US" sz="1300" dirty="0">
                <a:solidFill>
                  <a:schemeClr val="tx1"/>
                </a:solidFill>
              </a:rPr>
              <a:t>1-2 minutes for entry and braking</a:t>
            </a:r>
          </a:p>
          <a:p>
            <a:pPr marL="285750" indent="-285750">
              <a:buFont typeface="Arial" panose="020B0604020202020204" pitchFamily="34" charset="0"/>
              <a:buChar char="•"/>
            </a:pPr>
            <a:r>
              <a:rPr lang="en-US" sz="1300" dirty="0">
                <a:solidFill>
                  <a:schemeClr val="tx1"/>
                </a:solidFill>
              </a:rPr>
              <a:t>60 minutes science during descent from 1 to 10 bars</a:t>
            </a:r>
          </a:p>
          <a:p>
            <a:pPr marL="285750" indent="-285750">
              <a:buFont typeface="Arial" panose="020B0604020202020204" pitchFamily="34" charset="0"/>
              <a:buChar char="•"/>
            </a:pPr>
            <a:r>
              <a:rPr lang="en-US" sz="1300" dirty="0">
                <a:solidFill>
                  <a:schemeClr val="tx1"/>
                </a:solidFill>
              </a:rPr>
              <a:t>Data relay to orbiter</a:t>
            </a:r>
          </a:p>
          <a:p>
            <a:endParaRPr lang="en-US" sz="1300" dirty="0">
              <a:solidFill>
                <a:schemeClr val="tx1"/>
              </a:solidFill>
            </a:endParaRPr>
          </a:p>
          <a:p>
            <a:endParaRPr lang="en-US" sz="1300" dirty="0">
              <a:solidFill>
                <a:schemeClr val="tx1"/>
              </a:solidFill>
            </a:endParaRPr>
          </a:p>
        </p:txBody>
      </p:sp>
      <p:sp>
        <p:nvSpPr>
          <p:cNvPr id="37" name="Content Placeholder 2"/>
          <p:cNvSpPr txBox="1">
            <a:spLocks/>
          </p:cNvSpPr>
          <p:nvPr/>
        </p:nvSpPr>
        <p:spPr>
          <a:xfrm>
            <a:off x="57170" y="3774124"/>
            <a:ext cx="8667105" cy="2163800"/>
          </a:xfrm>
          <a:prstGeom prst="rect">
            <a:avLst/>
          </a:prstGeom>
        </p:spPr>
        <p:txBody>
          <a:bodyPr vert="horz" lIns="91440" tIns="45720" rIns="91440" bIns="45720" rtlCol="0">
            <a:noAutofit/>
          </a:bodyPr>
          <a:lstStyle>
            <a:lvl1pPr marL="0" marR="0"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sz="1600">
                <a:solidFill>
                  <a:schemeClr val="bg2"/>
                </a:solidFill>
                <a:latin typeface="+mn-lt"/>
                <a:ea typeface="+mn-ea"/>
                <a:cs typeface="+mn-cs"/>
              </a:defRPr>
            </a:lvl1pPr>
            <a:lvl2pPr marL="808038"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2pPr>
            <a:lvl3pPr marL="1406525"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3pPr>
            <a:lvl4pPr marL="2005013"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4pPr>
            <a:lvl5pPr marL="2603500"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285750" indent="-285750">
              <a:buFont typeface="Arial" panose="020B0604020202020204" pitchFamily="34" charset="0"/>
              <a:buChar char="•"/>
            </a:pPr>
            <a:r>
              <a:rPr lang="en-US" sz="1300" dirty="0">
                <a:solidFill>
                  <a:schemeClr val="tx1"/>
                </a:solidFill>
              </a:rPr>
              <a:t>Two parachutes baselined (drogue and main)</a:t>
            </a:r>
          </a:p>
          <a:p>
            <a:pPr marL="285750" indent="-285750">
              <a:buFont typeface="Arial" panose="020B0604020202020204" pitchFamily="34" charset="0"/>
              <a:buChar char="•"/>
            </a:pPr>
            <a:r>
              <a:rPr lang="en-US" sz="1300" dirty="0">
                <a:solidFill>
                  <a:schemeClr val="tx1"/>
                </a:solidFill>
              </a:rPr>
              <a:t>45 degree probe: Drogue parachute opens at Ma=0.8 (subsonic)</a:t>
            </a:r>
          </a:p>
          <a:p>
            <a:pPr marL="285750" indent="-285750">
              <a:buFont typeface="Arial" panose="020B0604020202020204" pitchFamily="34" charset="0"/>
              <a:buChar char="•"/>
            </a:pPr>
            <a:r>
              <a:rPr lang="en-US" sz="1300" dirty="0">
                <a:solidFill>
                  <a:schemeClr val="tx1"/>
                </a:solidFill>
              </a:rPr>
              <a:t>60 degree probe: Drogue parachute opens at Ma=1.8 (supersonic)</a:t>
            </a:r>
          </a:p>
          <a:p>
            <a:pPr marL="285750" indent="-285750">
              <a:buFont typeface="Arial" panose="020B0604020202020204" pitchFamily="34" charset="0"/>
              <a:buChar char="•"/>
            </a:pPr>
            <a:endParaRPr lang="en-US" sz="600" dirty="0">
              <a:solidFill>
                <a:schemeClr val="tx1"/>
              </a:solidFill>
            </a:endParaRPr>
          </a:p>
          <a:p>
            <a:pPr marL="285750" indent="-285750">
              <a:buFont typeface="Arial" panose="020B0604020202020204" pitchFamily="34" charset="0"/>
              <a:buChar char="•"/>
            </a:pPr>
            <a:r>
              <a:rPr lang="en-US" sz="1300" kern="0" dirty="0" err="1">
                <a:solidFill>
                  <a:schemeClr val="tx1"/>
                </a:solidFill>
              </a:rPr>
              <a:t>Backshield</a:t>
            </a:r>
            <a:r>
              <a:rPr lang="en-US" sz="1300" kern="0" dirty="0">
                <a:solidFill>
                  <a:schemeClr val="tx1"/>
                </a:solidFill>
              </a:rPr>
              <a:t> is released with pilot chute thereby extracting the main parachute</a:t>
            </a:r>
          </a:p>
          <a:p>
            <a:pPr marL="285750" indent="-285750">
              <a:buFont typeface="Arial" panose="020B0604020202020204" pitchFamily="34" charset="0"/>
              <a:buChar char="•"/>
            </a:pPr>
            <a:r>
              <a:rPr lang="en-US" sz="1300" kern="0" dirty="0">
                <a:solidFill>
                  <a:schemeClr val="tx1"/>
                </a:solidFill>
              </a:rPr>
              <a:t>Frontshield released after main parachute inflation dynamics damp out</a:t>
            </a:r>
          </a:p>
        </p:txBody>
      </p:sp>
    </p:spTree>
    <p:extLst>
      <p:ext uri="{BB962C8B-B14F-4D97-AF65-F5344CB8AC3E}">
        <p14:creationId xmlns:p14="http://schemas.microsoft.com/office/powerpoint/2010/main" val="232286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Aerothermodynamic</a:t>
            </a:r>
            <a:r>
              <a:rPr lang="en-GB" dirty="0"/>
              <a:t> Environment (1/3)</a:t>
            </a:r>
          </a:p>
        </p:txBody>
      </p:sp>
      <p:sp>
        <p:nvSpPr>
          <p:cNvPr id="3" name="Content Placeholder 2"/>
          <p:cNvSpPr>
            <a:spLocks noGrp="1"/>
          </p:cNvSpPr>
          <p:nvPr>
            <p:ph idx="1"/>
          </p:nvPr>
        </p:nvSpPr>
        <p:spPr>
          <a:xfrm>
            <a:off x="0" y="785623"/>
            <a:ext cx="8748000" cy="5338800"/>
          </a:xfrm>
        </p:spPr>
        <p:txBody>
          <a:bodyPr>
            <a:normAutofit fontScale="92500"/>
          </a:bodyPr>
          <a:lstStyle/>
          <a:p>
            <a:pPr marL="285750" indent="-285750">
              <a:buFont typeface="Arial" panose="020B0604020202020204" pitchFamily="34" charset="0"/>
              <a:buChar char="•"/>
            </a:pPr>
            <a:r>
              <a:rPr lang="en-US" dirty="0">
                <a:solidFill>
                  <a:schemeClr val="tx1"/>
                </a:solidFill>
              </a:rPr>
              <a:t>Convective heat flux based on correlation from Sutton &amp; Grave</a:t>
            </a:r>
            <a:r>
              <a:rPr lang="en-US" dirty="0">
                <a:solidFill>
                  <a:srgbClr val="FF0000"/>
                </a:solidFill>
              </a:rPr>
              <a:t>s</a:t>
            </a:r>
            <a:r>
              <a:rPr lang="en-US" dirty="0">
                <a:solidFill>
                  <a:schemeClr val="tx1"/>
                </a:solidFill>
              </a:rPr>
              <a:t>: </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Radiative heat flux based on correlation from Simmonds &amp; Moss (tailored for Jupiter):</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Convective heat fluxes are in good consistency with NASA assumptions. </a:t>
            </a:r>
          </a:p>
          <a:p>
            <a:pPr marL="285750" indent="-285750">
              <a:buFont typeface="Arial" panose="020B0604020202020204" pitchFamily="34" charset="0"/>
              <a:buChar char="•"/>
            </a:pPr>
            <a:r>
              <a:rPr lang="en-US" dirty="0">
                <a:solidFill>
                  <a:schemeClr val="tx1"/>
                </a:solidFill>
              </a:rPr>
              <a:t>Radiative fluxes are extremely high for the low entry velocities</a:t>
            </a:r>
          </a:p>
          <a:p>
            <a:pPr marL="1093788" lvl="1" indent="-285750">
              <a:buFont typeface="System Font Regular"/>
              <a:buChar char="-"/>
            </a:pPr>
            <a:r>
              <a:rPr lang="en-US" sz="1500" dirty="0">
                <a:solidFill>
                  <a:schemeClr val="tx1"/>
                </a:solidFill>
              </a:rPr>
              <a:t>Correlation is being used outside its valid range and requires additional experimental validation for these conditions</a:t>
            </a:r>
          </a:p>
          <a:p>
            <a:pPr marL="285750" indent="-285750">
              <a:buFont typeface="Arial" panose="020B0604020202020204" pitchFamily="34" charset="0"/>
              <a:buChar char="•"/>
            </a:pPr>
            <a:r>
              <a:rPr lang="en-US" dirty="0">
                <a:solidFill>
                  <a:schemeClr val="tx1"/>
                </a:solidFill>
              </a:rPr>
              <a:t>Nevertheless 100% margin added to convective and radiative fluxes.</a:t>
            </a:r>
          </a:p>
          <a:p>
            <a:pPr marL="285750" indent="-285750">
              <a:buFont typeface="Arial" panose="020B0604020202020204" pitchFamily="34" charset="0"/>
              <a:buChar char="•"/>
            </a:pPr>
            <a:r>
              <a:rPr lang="en-US" dirty="0">
                <a:solidFill>
                  <a:schemeClr val="tx1"/>
                </a:solidFill>
              </a:rPr>
              <a:t>20% reduction (convective and radiative) assumed for pyrolysis gas blocking effects, based on a conservative correlation from Galileo.</a:t>
            </a:r>
          </a:p>
          <a:p>
            <a:pPr marL="285750" indent="-285750">
              <a:buFont typeface="Arial" panose="020B0604020202020204" pitchFamily="34" charset="0"/>
              <a:buChar char="•"/>
            </a:pPr>
            <a:r>
              <a:rPr lang="en-US" dirty="0">
                <a:solidFill>
                  <a:schemeClr val="tx1"/>
                </a:solidFill>
              </a:rPr>
              <a:t>For backcover 2.5% of convective and 1% of radiative margined stagnation point fluxes assumed (consistent with previous studies).</a:t>
            </a:r>
            <a:endParaRPr lang="en-GB" dirty="0"/>
          </a:p>
        </p:txBody>
      </p:sp>
      <mc:AlternateContent xmlns:mc="http://schemas.openxmlformats.org/markup-compatibility/2006" xmlns:a14="http://schemas.microsoft.com/office/drawing/2010/main">
        <mc:Choice Requires="a14">
          <p:sp>
            <p:nvSpPr>
              <p:cNvPr id="4" name="Rectangle 3"/>
              <p:cNvSpPr/>
              <p:nvPr/>
            </p:nvSpPr>
            <p:spPr>
              <a:xfrm>
                <a:off x="1812175" y="2328984"/>
                <a:ext cx="5438524" cy="842667"/>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ea typeface="Calibri" panose="020F0502020204030204" pitchFamily="34" charset="0"/>
                          <a:cs typeface="Times New Roman" panose="02020603050405020304" pitchFamily="18" charset="0"/>
                        </a:rPr>
                        <m:t> </m:t>
                      </m:r>
                      <m:sSub>
                        <m:sSubPr>
                          <m:ctrlPr>
                            <a:rPr lang="en-GB" sz="1600" i="1">
                              <a:effectLst/>
                              <a:latin typeface="Cambria Math" panose="02040503050406030204" pitchFamily="18" charset="0"/>
                            </a:rPr>
                          </m:ctrlPr>
                        </m:sSubPr>
                        <m:e>
                          <m:r>
                            <a:rPr lang="en-GB" sz="1600" i="1">
                              <a:effectLst/>
                              <a:latin typeface="Cambria Math" panose="02040503050406030204" pitchFamily="18" charset="0"/>
                              <a:ea typeface="Calibri" panose="020F0502020204030204" pitchFamily="34" charset="0"/>
                              <a:cs typeface="Times New Roman" panose="02020603050405020304" pitchFamily="18" charset="0"/>
                            </a:rPr>
                            <m:t>𝑄</m:t>
                          </m:r>
                        </m:e>
                        <m:sub>
                          <m:r>
                            <a:rPr lang="en-GB" sz="1600" i="1">
                              <a:effectLst/>
                              <a:latin typeface="Cambria Math" panose="02040503050406030204" pitchFamily="18" charset="0"/>
                              <a:ea typeface="Calibri" panose="020F0502020204030204" pitchFamily="34" charset="0"/>
                              <a:cs typeface="Times New Roman" panose="02020603050405020304" pitchFamily="18" charset="0"/>
                            </a:rPr>
                            <m:t>𝑟𝑎𝑑𝑖𝑎𝑡𝑖𝑣𝑒</m:t>
                          </m:r>
                          <m:r>
                            <a:rPr lang="en-GB" sz="1600" i="1">
                              <a:effectLst/>
                              <a:latin typeface="Cambria Math" panose="02040503050406030204" pitchFamily="18" charset="0"/>
                              <a:ea typeface="Calibri" panose="020F0502020204030204" pitchFamily="34" charset="0"/>
                              <a:cs typeface="Times New Roman" panose="02020603050405020304" pitchFamily="18" charset="0"/>
                            </a:rPr>
                            <m:t> </m:t>
                          </m:r>
                          <m:r>
                            <a:rPr lang="en-GB" sz="1600" i="1">
                              <a:effectLst/>
                              <a:latin typeface="Cambria Math" panose="02040503050406030204" pitchFamily="18" charset="0"/>
                              <a:ea typeface="Calibri" panose="020F0502020204030204" pitchFamily="34" charset="0"/>
                              <a:cs typeface="Times New Roman" panose="02020603050405020304" pitchFamily="18" charset="0"/>
                            </a:rPr>
                            <m:t>𝑠𝑡𝑎𝑔</m:t>
                          </m:r>
                        </m:sub>
                      </m:sSub>
                      <m:r>
                        <a:rPr lang="en-GB" sz="1600" i="1">
                          <a:effectLst/>
                          <a:latin typeface="Cambria Math" panose="02040503050406030204" pitchFamily="18" charset="0"/>
                          <a:ea typeface="Calibri" panose="020F0502020204030204" pitchFamily="34" charset="0"/>
                          <a:cs typeface="Times New Roman" panose="02020603050405020304" pitchFamily="18" charset="0"/>
                        </a:rPr>
                        <m:t>=0.091 </m:t>
                      </m:r>
                      <m:sSub>
                        <m:sSubPr>
                          <m:ctrlPr>
                            <a:rPr lang="en-GB" sz="1600" i="1">
                              <a:effectLst/>
                              <a:latin typeface="Cambria Math" panose="02040503050406030204" pitchFamily="18" charset="0"/>
                            </a:rPr>
                          </m:ctrlPr>
                        </m:sSubPr>
                        <m:e>
                          <m:r>
                            <a:rPr lang="en-GB" sz="16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GB" sz="1600" i="1">
                              <a:effectLst/>
                              <a:latin typeface="Cambria Math" panose="02040503050406030204" pitchFamily="18" charset="0"/>
                              <a:ea typeface="Calibri" panose="020F0502020204030204" pitchFamily="34" charset="0"/>
                              <a:cs typeface="Times New Roman" panose="02020603050405020304" pitchFamily="18" charset="0"/>
                            </a:rPr>
                            <m:t>𝑁</m:t>
                          </m:r>
                        </m:sub>
                      </m:sSub>
                      <m:sSup>
                        <m:sSupPr>
                          <m:ctrlPr>
                            <a:rPr lang="en-GB" sz="1600" i="1">
                              <a:effectLst/>
                              <a:latin typeface="Cambria Math" panose="02040503050406030204" pitchFamily="18" charset="0"/>
                            </a:rPr>
                          </m:ctrlPr>
                        </m:sSupPr>
                        <m:e>
                          <m:r>
                            <a:rPr lang="en-GB" sz="1600" i="1">
                              <a:effectLst/>
                              <a:latin typeface="Cambria Math" panose="02040503050406030204" pitchFamily="18" charset="0"/>
                              <a:ea typeface="Calibri" panose="020F0502020204030204" pitchFamily="34" charset="0"/>
                              <a:cs typeface="Times New Roman" panose="02020603050405020304" pitchFamily="18" charset="0"/>
                            </a:rPr>
                            <m:t>𝜌</m:t>
                          </m:r>
                        </m:e>
                        <m:sup>
                          <m:r>
                            <a:rPr lang="en-GB" sz="1600" i="1">
                              <a:effectLst/>
                              <a:latin typeface="Cambria Math" panose="02040503050406030204" pitchFamily="18" charset="0"/>
                              <a:ea typeface="Calibri" panose="020F0502020204030204" pitchFamily="34" charset="0"/>
                              <a:cs typeface="Times New Roman" panose="02020603050405020304" pitchFamily="18" charset="0"/>
                            </a:rPr>
                            <m:t>1.3344555</m:t>
                          </m:r>
                        </m:sup>
                      </m:sSup>
                      <m:r>
                        <a:rPr lang="en-GB" sz="16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GB" sz="1600" i="1">
                              <a:effectLst/>
                              <a:latin typeface="Cambria Math" panose="02040503050406030204" pitchFamily="18" charset="0"/>
                            </a:rPr>
                          </m:ctrlPr>
                        </m:sSupPr>
                        <m:e>
                          <m:d>
                            <m:dPr>
                              <m:begChr m:val=""/>
                              <m:ctrlPr>
                                <a:rPr lang="en-GB" sz="1600" i="1">
                                  <a:effectLst/>
                                  <a:latin typeface="Cambria Math" panose="02040503050406030204" pitchFamily="18" charset="0"/>
                                </a:rPr>
                              </m:ctrlPr>
                            </m:dPr>
                            <m:e>
                              <m:d>
                                <m:dPr>
                                  <m:endChr m:val=""/>
                                  <m:ctrlPr>
                                    <a:rPr lang="en-GB" sz="1600" i="1">
                                      <a:effectLst/>
                                      <a:latin typeface="Cambria Math" panose="02040503050406030204" pitchFamily="18" charset="0"/>
                                    </a:rPr>
                                  </m:ctrlPr>
                                </m:dPr>
                                <m:e>
                                  <m:f>
                                    <m:fPr>
                                      <m:ctrlPr>
                                        <a:rPr lang="en-GB" sz="1600" i="1">
                                          <a:effectLst/>
                                          <a:latin typeface="Cambria Math" panose="02040503050406030204" pitchFamily="18" charset="0"/>
                                        </a:rPr>
                                      </m:ctrlPr>
                                    </m:fPr>
                                    <m:num>
                                      <m:sSub>
                                        <m:sSubPr>
                                          <m:ctrlPr>
                                            <a:rPr lang="en-GB" sz="1600" i="1">
                                              <a:effectLst/>
                                              <a:latin typeface="Cambria Math" panose="02040503050406030204" pitchFamily="18" charset="0"/>
                                            </a:rPr>
                                          </m:ctrlPr>
                                        </m:sSubPr>
                                        <m:e>
                                          <m:r>
                                            <a:rPr lang="en-GB"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GB" sz="1600" i="1">
                                              <a:effectLst/>
                                              <a:latin typeface="Cambria Math" panose="02040503050406030204" pitchFamily="18" charset="0"/>
                                              <a:ea typeface="Calibri" panose="020F0502020204030204" pitchFamily="34" charset="0"/>
                                              <a:cs typeface="Times New Roman" panose="02020603050405020304" pitchFamily="18" charset="0"/>
                                            </a:rPr>
                                            <m:t>∞</m:t>
                                          </m:r>
                                        </m:sub>
                                      </m:sSub>
                                    </m:num>
                                    <m:den>
                                      <m:r>
                                        <a:rPr lang="en-GB" sz="1600" i="1">
                                          <a:effectLst/>
                                          <a:latin typeface="Cambria Math" panose="02040503050406030204" pitchFamily="18" charset="0"/>
                                          <a:ea typeface="Calibri" panose="020F0502020204030204" pitchFamily="34" charset="0"/>
                                          <a:cs typeface="Times New Roman" panose="02020603050405020304" pitchFamily="18" charset="0"/>
                                        </a:rPr>
                                        <m:t>1000</m:t>
                                      </m:r>
                                    </m:den>
                                  </m:f>
                                </m:e>
                              </m:d>
                            </m:e>
                          </m:d>
                        </m:e>
                        <m:sup>
                          <m:r>
                            <a:rPr lang="en-GB" sz="1600" i="1">
                              <a:effectLst/>
                              <a:latin typeface="Cambria Math" panose="02040503050406030204" pitchFamily="18" charset="0"/>
                              <a:ea typeface="Calibri" panose="020F0502020204030204" pitchFamily="34" charset="0"/>
                              <a:cs typeface="Times New Roman" panose="02020603050405020304" pitchFamily="18" charset="0"/>
                            </a:rPr>
                            <m:t>6.75706138</m:t>
                          </m:r>
                        </m:sup>
                      </m:sSup>
                    </m:oMath>
                  </m:oMathPara>
                </a14:m>
                <a:endParaRPr lang="en-GB" sz="1600" dirty="0"/>
              </a:p>
            </p:txBody>
          </p:sp>
        </mc:Choice>
        <mc:Fallback xmlns="">
          <p:sp>
            <p:nvSpPr>
              <p:cNvPr id="4" name="Rectangle 3"/>
              <p:cNvSpPr>
                <a:spLocks noRot="1" noChangeAspect="1" noMove="1" noResize="1" noEditPoints="1" noAdjustHandles="1" noChangeArrowheads="1" noChangeShapeType="1" noTextEdit="1"/>
              </p:cNvSpPr>
              <p:nvPr/>
            </p:nvSpPr>
            <p:spPr>
              <a:xfrm>
                <a:off x="1812175" y="2328984"/>
                <a:ext cx="5438524" cy="84266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812175" y="1098405"/>
                <a:ext cx="5471443" cy="8198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𝑄</m:t>
                          </m:r>
                        </m:e>
                        <m:sub>
                          <m:r>
                            <a:rPr lang="en-GB" sz="1600" i="1">
                              <a:latin typeface="Cambria Math" panose="02040503050406030204" pitchFamily="18" charset="0"/>
                            </a:rPr>
                            <m:t>𝑐𝑜𝑛𝑣𝑒𝑐𝑡𝑖𝑣𝑒</m:t>
                          </m:r>
                          <m:r>
                            <a:rPr lang="en-GB" sz="1600" i="0">
                              <a:latin typeface="Cambria Math" panose="02040503050406030204" pitchFamily="18" charset="0"/>
                            </a:rPr>
                            <m:t> </m:t>
                          </m:r>
                          <m:r>
                            <a:rPr lang="en-GB" sz="1600" i="1">
                              <a:latin typeface="Cambria Math" panose="02040503050406030204" pitchFamily="18" charset="0"/>
                            </a:rPr>
                            <m:t>𝑠𝑡𝑎𝑔</m:t>
                          </m:r>
                        </m:sub>
                      </m:sSub>
                      <m:r>
                        <a:rPr lang="en-GB" sz="1600" i="0">
                          <a:latin typeface="Cambria Math" panose="02040503050406030204" pitchFamily="18" charset="0"/>
                        </a:rPr>
                        <m:t>=9.08  </m:t>
                      </m:r>
                      <m:rad>
                        <m:radPr>
                          <m:degHide m:val="on"/>
                          <m:ctrlPr>
                            <a:rPr lang="en-GB" sz="1600" i="1">
                              <a:latin typeface="Cambria Math" panose="02040503050406030204" pitchFamily="18" charset="0"/>
                            </a:rPr>
                          </m:ctrlPr>
                        </m:radPr>
                        <m:deg/>
                        <m:e>
                          <m:f>
                            <m:fPr>
                              <m:ctrlPr>
                                <a:rPr lang="en-GB" sz="1600" i="1">
                                  <a:latin typeface="Cambria Math" panose="02040503050406030204" pitchFamily="18" charset="0"/>
                                </a:rPr>
                              </m:ctrlPr>
                            </m:fPr>
                            <m:num>
                              <m:r>
                                <a:rPr lang="en-GB" sz="1600" i="0">
                                  <a:latin typeface="Cambria Math" panose="02040503050406030204" pitchFamily="18" charset="0"/>
                                </a:rPr>
                                <m:t>1</m:t>
                              </m:r>
                            </m:num>
                            <m:den>
                              <m:r>
                                <a:rPr lang="en-GB" sz="1600" i="0">
                                  <a:latin typeface="Cambria Math" panose="02040503050406030204" pitchFamily="18" charset="0"/>
                                </a:rPr>
                                <m:t>2 </m:t>
                              </m:r>
                              <m:sSub>
                                <m:sSubPr>
                                  <m:ctrlPr>
                                    <a:rPr lang="en-GB" sz="1600" i="1">
                                      <a:latin typeface="Cambria Math" panose="02040503050406030204" pitchFamily="18" charset="0"/>
                                    </a:rPr>
                                  </m:ctrlPr>
                                </m:sSubPr>
                                <m:e>
                                  <m:r>
                                    <a:rPr lang="en-GB" sz="1600" i="1">
                                      <a:latin typeface="Cambria Math" panose="02040503050406030204" pitchFamily="18" charset="0"/>
                                    </a:rPr>
                                    <m:t>𝑅</m:t>
                                  </m:r>
                                </m:e>
                                <m:sub>
                                  <m:r>
                                    <a:rPr lang="en-GB" sz="1600" i="1">
                                      <a:latin typeface="Cambria Math" panose="02040503050406030204" pitchFamily="18" charset="0"/>
                                    </a:rPr>
                                    <m:t>𝑁</m:t>
                                  </m:r>
                                </m:sub>
                              </m:sSub>
                            </m:den>
                          </m:f>
                        </m:e>
                      </m:rad>
                      <m:r>
                        <a:rPr lang="en-GB" sz="1600" i="0">
                          <a:latin typeface="Cambria Math" panose="02040503050406030204" pitchFamily="18" charset="0"/>
                        </a:rPr>
                        <m:t> </m:t>
                      </m:r>
                      <m:sSup>
                        <m:sSupPr>
                          <m:ctrlPr>
                            <a:rPr lang="en-GB" sz="1600" i="1">
                              <a:latin typeface="Cambria Math" panose="02040503050406030204" pitchFamily="18" charset="0"/>
                            </a:rPr>
                          </m:ctrlPr>
                        </m:sSupPr>
                        <m:e>
                          <m:r>
                            <a:rPr lang="en-GB" sz="1600" i="1">
                              <a:latin typeface="Cambria Math" panose="02040503050406030204" pitchFamily="18" charset="0"/>
                            </a:rPr>
                            <m:t>𝜌</m:t>
                          </m:r>
                        </m:e>
                        <m:sup>
                          <m:r>
                            <a:rPr lang="en-GB" sz="1600" i="0">
                              <a:latin typeface="Cambria Math" panose="02040503050406030204" pitchFamily="18" charset="0"/>
                            </a:rPr>
                            <m:t>0.419778</m:t>
                          </m:r>
                        </m:sup>
                      </m:sSup>
                      <m:r>
                        <a:rPr lang="en-GB" sz="1600" i="0">
                          <a:latin typeface="Cambria Math" panose="02040503050406030204" pitchFamily="18" charset="0"/>
                        </a:rPr>
                        <m:t> </m:t>
                      </m:r>
                      <m:sSup>
                        <m:sSupPr>
                          <m:ctrlPr>
                            <a:rPr lang="en-GB" sz="1600" i="1">
                              <a:latin typeface="Cambria Math" panose="02040503050406030204" pitchFamily="18" charset="0"/>
                            </a:rPr>
                          </m:ctrlPr>
                        </m:sSupPr>
                        <m:e>
                          <m:d>
                            <m:dPr>
                              <m:ctrlPr>
                                <a:rPr lang="en-GB" sz="1600" i="1">
                                  <a:latin typeface="Cambria Math" panose="02040503050406030204" pitchFamily="18" charset="0"/>
                                </a:rPr>
                              </m:ctrlPr>
                            </m:dPr>
                            <m:e>
                              <m:f>
                                <m:fPr>
                                  <m:ctrlPr>
                                    <a:rPr lang="en-GB" sz="1600" i="1">
                                      <a:latin typeface="Cambria Math" panose="02040503050406030204" pitchFamily="18" charset="0"/>
                                    </a:rPr>
                                  </m:ctrlPr>
                                </m:fPr>
                                <m:num>
                                  <m:sSub>
                                    <m:sSubPr>
                                      <m:ctrlPr>
                                        <a:rPr lang="en-GB" sz="1600" i="1">
                                          <a:latin typeface="Cambria Math" panose="02040503050406030204" pitchFamily="18" charset="0"/>
                                        </a:rPr>
                                      </m:ctrlPr>
                                    </m:sSubPr>
                                    <m:e>
                                      <m:r>
                                        <a:rPr lang="en-GB" sz="1600" i="1">
                                          <a:latin typeface="Cambria Math" panose="02040503050406030204" pitchFamily="18" charset="0"/>
                                        </a:rPr>
                                        <m:t>𝑉</m:t>
                                      </m:r>
                                    </m:e>
                                    <m:sub>
                                      <m:r>
                                        <a:rPr lang="en-GB" sz="1600" i="0">
                                          <a:latin typeface="Cambria Math" panose="02040503050406030204" pitchFamily="18" charset="0"/>
                                        </a:rPr>
                                        <m:t>∞</m:t>
                                      </m:r>
                                    </m:sub>
                                  </m:sSub>
                                </m:num>
                                <m:den>
                                  <m:r>
                                    <a:rPr lang="en-GB" sz="1600" i="0">
                                      <a:latin typeface="Cambria Math" panose="02040503050406030204" pitchFamily="18" charset="0"/>
                                    </a:rPr>
                                    <m:t>1000</m:t>
                                  </m:r>
                                </m:den>
                              </m:f>
                            </m:e>
                          </m:d>
                        </m:e>
                        <m:sup>
                          <m:r>
                            <a:rPr lang="en-GB" sz="1600" i="0">
                              <a:latin typeface="Cambria Math" panose="02040503050406030204" pitchFamily="18" charset="0"/>
                            </a:rPr>
                            <m:t>2.67892</m:t>
                          </m:r>
                        </m:sup>
                      </m:sSup>
                      <m:r>
                        <a:rPr lang="en-GB" sz="1600" i="0">
                          <a:latin typeface="Cambria Math" panose="02040503050406030204" pitchFamily="18" charset="0"/>
                        </a:rPr>
                        <m:t> </m:t>
                      </m:r>
                    </m:oMath>
                  </m:oMathPara>
                </a14:m>
                <a:endParaRPr lang="en-GB" sz="1600" dirty="0"/>
              </a:p>
            </p:txBody>
          </p:sp>
        </mc:Choice>
        <mc:Fallback xmlns="">
          <p:sp>
            <p:nvSpPr>
              <p:cNvPr id="5" name="Rectangle 4"/>
              <p:cNvSpPr>
                <a:spLocks noRot="1" noChangeAspect="1" noMove="1" noResize="1" noEditPoints="1" noAdjustHandles="1" noChangeArrowheads="1" noChangeShapeType="1" noTextEdit="1"/>
              </p:cNvSpPr>
              <p:nvPr/>
            </p:nvSpPr>
            <p:spPr>
              <a:xfrm>
                <a:off x="1812175" y="1098405"/>
                <a:ext cx="5471443" cy="819840"/>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98516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Aerothermodynamic</a:t>
            </a:r>
            <a:r>
              <a:rPr lang="en-GB" dirty="0"/>
              <a:t> Environment (2/3)</a:t>
            </a:r>
          </a:p>
        </p:txBody>
      </p:sp>
      <p:pic>
        <p:nvPicPr>
          <p:cNvPr id="2053" name="Picture 5" descr="contour_CONE45_V23-4_D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1089" y="785623"/>
            <a:ext cx="2945962" cy="26186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ntour_CONE60_V23-4_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9155" y="785623"/>
            <a:ext cx="2945962" cy="261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contour_CONE45_V23-4_D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1400" y="3455023"/>
            <a:ext cx="2913979" cy="259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Users\louis walpot\AppData\Local\Microsoft\Windows\INetCache\Content.Word\contour_CONE60_V23-4_D1.25_LAT-30-782859_DMP4-4_ht_c.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9156" y="3455023"/>
            <a:ext cx="2945962" cy="2598203"/>
          </a:xfrm>
          <a:prstGeom prst="rect">
            <a:avLst/>
          </a:prstGeom>
          <a:noFill/>
          <a:ln>
            <a:noFill/>
          </a:ln>
        </p:spPr>
      </p:pic>
      <p:sp>
        <p:nvSpPr>
          <p:cNvPr id="18" name="Content Placeholder 2"/>
          <p:cNvSpPr>
            <a:spLocks noGrp="1"/>
          </p:cNvSpPr>
          <p:nvPr>
            <p:ph idx="1"/>
          </p:nvPr>
        </p:nvSpPr>
        <p:spPr>
          <a:xfrm>
            <a:off x="-1" y="785623"/>
            <a:ext cx="2691995" cy="5338800"/>
          </a:xfrm>
        </p:spPr>
        <p:txBody>
          <a:bodyPr>
            <a:normAutofit/>
          </a:bodyPr>
          <a:lstStyle/>
          <a:p>
            <a:pPr marL="285750" indent="-285750">
              <a:buFont typeface="Arial" panose="020B0604020202020204" pitchFamily="34" charset="0"/>
              <a:buChar char="•"/>
            </a:pPr>
            <a:r>
              <a:rPr lang="en-US" dirty="0">
                <a:solidFill>
                  <a:schemeClr val="tx1"/>
                </a:solidFill>
              </a:rPr>
              <a:t>Convective heat flux for 45 </a:t>
            </a:r>
            <a:r>
              <a:rPr lang="en-US" dirty="0" err="1">
                <a:solidFill>
                  <a:schemeClr val="tx1"/>
                </a:solidFill>
              </a:rPr>
              <a:t>deg</a:t>
            </a:r>
            <a:r>
              <a:rPr lang="en-US" dirty="0">
                <a:solidFill>
                  <a:schemeClr val="tx1"/>
                </a:solidFill>
              </a:rPr>
              <a:t> cone (left) &amp; 60 </a:t>
            </a:r>
            <a:r>
              <a:rPr lang="en-US" dirty="0" err="1">
                <a:solidFill>
                  <a:schemeClr val="tx1"/>
                </a:solidFill>
              </a:rPr>
              <a:t>deg</a:t>
            </a:r>
            <a:r>
              <a:rPr lang="en-US" dirty="0">
                <a:solidFill>
                  <a:schemeClr val="tx1"/>
                </a:solidFill>
              </a:rPr>
              <a:t> cone (right)</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chemeClr val="tx1"/>
                </a:solidFill>
              </a:rPr>
              <a:t>Convective heat load for 45 </a:t>
            </a:r>
            <a:r>
              <a:rPr lang="en-US" dirty="0" err="1">
                <a:solidFill>
                  <a:schemeClr val="tx1"/>
                </a:solidFill>
              </a:rPr>
              <a:t>deg</a:t>
            </a:r>
            <a:r>
              <a:rPr lang="en-US" dirty="0">
                <a:solidFill>
                  <a:schemeClr val="tx1"/>
                </a:solidFill>
              </a:rPr>
              <a:t> cone (left) &amp; 60 </a:t>
            </a:r>
            <a:r>
              <a:rPr lang="en-US" dirty="0" err="1">
                <a:solidFill>
                  <a:schemeClr val="tx1"/>
                </a:solidFill>
              </a:rPr>
              <a:t>deg</a:t>
            </a:r>
            <a:r>
              <a:rPr lang="en-US" dirty="0">
                <a:solidFill>
                  <a:schemeClr val="tx1"/>
                </a:solidFill>
              </a:rPr>
              <a:t> cone (right)</a:t>
            </a:r>
          </a:p>
        </p:txBody>
      </p:sp>
    </p:spTree>
    <p:extLst>
      <p:ext uri="{BB962C8B-B14F-4D97-AF65-F5344CB8AC3E}">
        <p14:creationId xmlns:p14="http://schemas.microsoft.com/office/powerpoint/2010/main" val="115036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Aerothermodynamic</a:t>
            </a:r>
            <a:r>
              <a:rPr lang="en-GB" dirty="0"/>
              <a:t> Environment (3/3)</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2827" y="1025435"/>
            <a:ext cx="2619184" cy="2201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1997" y="3575303"/>
            <a:ext cx="2660014" cy="2173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Content Placeholder 2"/>
          <p:cNvSpPr>
            <a:spLocks noGrp="1"/>
          </p:cNvSpPr>
          <p:nvPr>
            <p:ph idx="1"/>
          </p:nvPr>
        </p:nvSpPr>
        <p:spPr>
          <a:xfrm>
            <a:off x="330310" y="5112327"/>
            <a:ext cx="5257800" cy="1012095"/>
          </a:xfrm>
        </p:spPr>
        <p:txBody>
          <a:bodyPr>
            <a:normAutofit/>
          </a:bodyPr>
          <a:lstStyle/>
          <a:p>
            <a:pPr marL="285750" indent="-285750">
              <a:buFont typeface="Arial" panose="020B0604020202020204" pitchFamily="34" charset="0"/>
              <a:buChar char="•"/>
            </a:pPr>
            <a:r>
              <a:rPr lang="en-US" sz="1200" dirty="0">
                <a:solidFill>
                  <a:schemeClr val="tx1"/>
                </a:solidFill>
              </a:rPr>
              <a:t>Extreme radiative fluxes &amp; loads </a:t>
            </a:r>
            <a:r>
              <a:rPr lang="en-US" sz="1200" dirty="0">
                <a:solidFill>
                  <a:schemeClr val="tx1"/>
                </a:solidFill>
                <a:sym typeface="Wingdings" panose="05000000000000000000" pitchFamily="2" charset="2"/>
              </a:rPr>
              <a:t> Likely not real</a:t>
            </a:r>
          </a:p>
          <a:p>
            <a:pPr marL="285750" indent="-285750">
              <a:buFont typeface="Arial" panose="020B0604020202020204" pitchFamily="34" charset="0"/>
              <a:buChar char="•"/>
            </a:pPr>
            <a:r>
              <a:rPr lang="en-US" sz="1200" dirty="0">
                <a:solidFill>
                  <a:schemeClr val="tx1"/>
                </a:solidFill>
              </a:rPr>
              <a:t>60° cone design allows &gt;20% reduction in total heat load while also surface area is reduced (~10% on convective load)</a:t>
            </a:r>
          </a:p>
        </p:txBody>
      </p:sp>
      <p:graphicFrame>
        <p:nvGraphicFramePr>
          <p:cNvPr id="8" name="Table 7"/>
          <p:cNvGraphicFramePr>
            <a:graphicFrameLocks noGrp="1"/>
          </p:cNvGraphicFramePr>
          <p:nvPr>
            <p:extLst>
              <p:ext uri="{D42A27DB-BD31-4B8C-83A1-F6EECF244321}">
                <p14:modId xmlns:p14="http://schemas.microsoft.com/office/powerpoint/2010/main" val="3724336020"/>
              </p:ext>
            </p:extLst>
          </p:nvPr>
        </p:nvGraphicFramePr>
        <p:xfrm>
          <a:off x="330309" y="928605"/>
          <a:ext cx="5257800" cy="2105025"/>
        </p:xfrm>
        <a:graphic>
          <a:graphicData uri="http://schemas.openxmlformats.org/drawingml/2006/table">
            <a:tbl>
              <a:tblPr firstRow="1" firstCol="1" bandRow="1"/>
              <a:tblGrid>
                <a:gridCol w="2413000">
                  <a:extLst>
                    <a:ext uri="{9D8B030D-6E8A-4147-A177-3AD203B41FA5}">
                      <a16:colId xmlns:a16="http://schemas.microsoft.com/office/drawing/2014/main" val="2191049867"/>
                    </a:ext>
                  </a:extLst>
                </a:gridCol>
                <a:gridCol w="711200">
                  <a:extLst>
                    <a:ext uri="{9D8B030D-6E8A-4147-A177-3AD203B41FA5}">
                      <a16:colId xmlns:a16="http://schemas.microsoft.com/office/drawing/2014/main" val="1037480362"/>
                    </a:ext>
                  </a:extLst>
                </a:gridCol>
                <a:gridCol w="711200">
                  <a:extLst>
                    <a:ext uri="{9D8B030D-6E8A-4147-A177-3AD203B41FA5}">
                      <a16:colId xmlns:a16="http://schemas.microsoft.com/office/drawing/2014/main" val="651188372"/>
                    </a:ext>
                  </a:extLst>
                </a:gridCol>
                <a:gridCol w="711200">
                  <a:extLst>
                    <a:ext uri="{9D8B030D-6E8A-4147-A177-3AD203B41FA5}">
                      <a16:colId xmlns:a16="http://schemas.microsoft.com/office/drawing/2014/main" val="3433685131"/>
                    </a:ext>
                  </a:extLst>
                </a:gridCol>
                <a:gridCol w="711200">
                  <a:extLst>
                    <a:ext uri="{9D8B030D-6E8A-4147-A177-3AD203B41FA5}">
                      <a16:colId xmlns:a16="http://schemas.microsoft.com/office/drawing/2014/main" val="1892410210"/>
                    </a:ext>
                  </a:extLst>
                </a:gridCol>
              </a:tblGrid>
              <a:tr h="200025">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A</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B</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C</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D</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13547032"/>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visibility from Earth</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yes</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72182198"/>
                  </a:ext>
                </a:extLst>
              </a:tr>
              <a:tr h="190500">
                <a:tc>
                  <a:txBody>
                    <a:bodyPr/>
                    <a:lstStyle/>
                    <a:p>
                      <a:pPr algn="l">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half-cone angle [deg]</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386446430"/>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probe diameter [m]</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7445074"/>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nose diameter [m]</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34741154"/>
                  </a:ext>
                </a:extLst>
              </a:tr>
              <a:tr h="190500">
                <a:tc>
                  <a:txBody>
                    <a:bodyPr/>
                    <a:lstStyle/>
                    <a:p>
                      <a:pPr algn="l">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inertial entry FPA [deg]</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09769152"/>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relative entry velocity [km/s]</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23.23</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8857948"/>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entry direction</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prograde</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prograde</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prograde</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prograde</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06221130"/>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time from EIP at Ma = 1.8 [s]</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50.8</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933879533"/>
                  </a:ext>
                </a:extLst>
              </a:tr>
              <a:tr h="190500">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time from EIP at Ma = 0.8 [s]</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85.8</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109.0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79971650"/>
                  </a:ext>
                </a:extLst>
              </a:tr>
              <a:tr h="190500">
                <a:tc>
                  <a:txBody>
                    <a:bodyPr/>
                    <a:lstStyle/>
                    <a:p>
                      <a:pPr algn="l">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visibility from Earth</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Yes</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Yes</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No</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No</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99711733"/>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26004885"/>
              </p:ext>
            </p:extLst>
          </p:nvPr>
        </p:nvGraphicFramePr>
        <p:xfrm>
          <a:off x="329966" y="3156657"/>
          <a:ext cx="5257800" cy="1733550"/>
        </p:xfrm>
        <a:graphic>
          <a:graphicData uri="http://schemas.openxmlformats.org/drawingml/2006/table">
            <a:tbl>
              <a:tblPr firstRow="1" firstCol="1" bandRow="1"/>
              <a:tblGrid>
                <a:gridCol w="2413000">
                  <a:extLst>
                    <a:ext uri="{9D8B030D-6E8A-4147-A177-3AD203B41FA5}">
                      <a16:colId xmlns:a16="http://schemas.microsoft.com/office/drawing/2014/main" val="429231059"/>
                    </a:ext>
                  </a:extLst>
                </a:gridCol>
                <a:gridCol w="711200">
                  <a:extLst>
                    <a:ext uri="{9D8B030D-6E8A-4147-A177-3AD203B41FA5}">
                      <a16:colId xmlns:a16="http://schemas.microsoft.com/office/drawing/2014/main" val="1771408537"/>
                    </a:ext>
                  </a:extLst>
                </a:gridCol>
                <a:gridCol w="711200">
                  <a:extLst>
                    <a:ext uri="{9D8B030D-6E8A-4147-A177-3AD203B41FA5}">
                      <a16:colId xmlns:a16="http://schemas.microsoft.com/office/drawing/2014/main" val="3398680946"/>
                    </a:ext>
                  </a:extLst>
                </a:gridCol>
                <a:gridCol w="711200">
                  <a:extLst>
                    <a:ext uri="{9D8B030D-6E8A-4147-A177-3AD203B41FA5}">
                      <a16:colId xmlns:a16="http://schemas.microsoft.com/office/drawing/2014/main" val="1475633418"/>
                    </a:ext>
                  </a:extLst>
                </a:gridCol>
                <a:gridCol w="711200">
                  <a:extLst>
                    <a:ext uri="{9D8B030D-6E8A-4147-A177-3AD203B41FA5}">
                      <a16:colId xmlns:a16="http://schemas.microsoft.com/office/drawing/2014/main" val="1082608044"/>
                    </a:ext>
                  </a:extLst>
                </a:gridCol>
              </a:tblGrid>
              <a:tr h="200025">
                <a:tc>
                  <a:txBody>
                    <a:bodyPr/>
                    <a:lstStyle/>
                    <a:p>
                      <a:pPr algn="l">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A</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B</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C</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D</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77048279"/>
                  </a:ext>
                </a:extLst>
              </a:tr>
              <a:tr h="190500">
                <a:tc>
                  <a:txBody>
                    <a:bodyPr/>
                    <a:lstStyle/>
                    <a:p>
                      <a:pPr algn="l">
                        <a:lnSpc>
                          <a:spcPct val="107000"/>
                        </a:lnSpc>
                        <a:spcBef>
                          <a:spcPts val="600"/>
                        </a:spcBef>
                        <a:spcAft>
                          <a:spcPts val="0"/>
                        </a:spcAft>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marg. conv. peak heat flux [MW/m2]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53.5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44.2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43.2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39.2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98096131"/>
                  </a:ext>
                </a:extLst>
              </a:tr>
              <a:tr h="190500">
                <a:tc>
                  <a:txBody>
                    <a:bodyPr/>
                    <a:lstStyle/>
                    <a:p>
                      <a:pPr algn="l">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marg. rad. peak heat flux [MW/m2]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118.1</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67.5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65.2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50.1</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536311681"/>
                  </a:ext>
                </a:extLst>
              </a:tr>
              <a:tr h="190500">
                <a:tc>
                  <a:txBody>
                    <a:bodyPr/>
                    <a:lstStyle/>
                    <a:p>
                      <a:pPr algn="l">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marg. total peak heat flux [MW/m2]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171.6</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111.7</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108.4</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89.3</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96101983"/>
                  </a:ext>
                </a:extLst>
              </a:tr>
              <a:tr h="190500">
                <a:tc>
                  <a:txBody>
                    <a:bodyPr/>
                    <a:lstStyle/>
                    <a:p>
                      <a:pPr algn="l">
                        <a:lnSpc>
                          <a:spcPct val="107000"/>
                        </a:lnSpc>
                        <a:spcBef>
                          <a:spcPts val="600"/>
                        </a:spcBef>
                        <a:spcAft>
                          <a:spcPts val="0"/>
                        </a:spcAft>
                      </a:pPr>
                      <a:r>
                        <a:rPr lang="en-GB" sz="11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marg. conv. heat load [MJ/m2]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560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502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688</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834</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630475733"/>
                  </a:ext>
                </a:extLst>
              </a:tr>
              <a:tr h="190500">
                <a:tc>
                  <a:txBody>
                    <a:bodyPr/>
                    <a:lstStyle/>
                    <a:p>
                      <a:pPr algn="l">
                        <a:lnSpc>
                          <a:spcPct val="107000"/>
                        </a:lnSpc>
                        <a:spcBef>
                          <a:spcPts val="600"/>
                        </a:spcBef>
                        <a:spcAft>
                          <a:spcPts val="0"/>
                        </a:spcAft>
                      </a:pPr>
                      <a:r>
                        <a:rPr lang="en-GB"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marg. rad. heat load [MJ/m2]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511</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325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437</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456</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37458820"/>
                  </a:ext>
                </a:extLst>
              </a:tr>
              <a:tr h="190500">
                <a:tc>
                  <a:txBody>
                    <a:bodyPr/>
                    <a:lstStyle/>
                    <a:p>
                      <a:pPr algn="l">
                        <a:lnSpc>
                          <a:spcPct val="107000"/>
                        </a:lnSpc>
                        <a:spcBef>
                          <a:spcPts val="600"/>
                        </a:spcBef>
                        <a:spcAft>
                          <a:spcPts val="0"/>
                        </a:spcAft>
                      </a:pPr>
                      <a:r>
                        <a:rPr lang="en-GB"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marg. total heat load [MJ/m2]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1071</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828</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1125</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1290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18490544"/>
                  </a:ext>
                </a:extLst>
              </a:tr>
              <a:tr h="190500">
                <a:tc>
                  <a:txBody>
                    <a:bodyPr/>
                    <a:lstStyle/>
                    <a:p>
                      <a:pPr algn="l">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frontshield area [m2]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1.67</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1.43</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1.67</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1.67</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95866374"/>
                  </a:ext>
                </a:extLst>
              </a:tr>
              <a:tr h="200025">
                <a:tc>
                  <a:txBody>
                    <a:bodyPr/>
                    <a:lstStyle/>
                    <a:p>
                      <a:pPr algn="l">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backcover area [m2]</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2.00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2.54</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2.00</a:t>
                      </a:r>
                      <a:endParaRPr lang="en-GB"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2.00</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928590934"/>
                  </a:ext>
                </a:extLst>
              </a:tr>
            </a:tbl>
          </a:graphicData>
        </a:graphic>
      </p:graphicFrame>
    </p:spTree>
    <p:extLst>
      <p:ext uri="{BB962C8B-B14F-4D97-AF65-F5344CB8AC3E}">
        <p14:creationId xmlns:p14="http://schemas.microsoft.com/office/powerpoint/2010/main" val="3946562164"/>
      </p:ext>
    </p:extLst>
  </p:cSld>
  <p:clrMapOvr>
    <a:masterClrMapping/>
  </p:clrMapOvr>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ESA Presentation.potx" id="{DB15AC66-F376-4FDA-AEBD-2A4AA3085F07}" vid="{CEDCDA6D-37EF-4B74-B511-B725DAE7821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DE67DC-0345-49EC-B880-0A483B7BB2AD}">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f2760952-b3bb-408f-ace6-eb1e07642b86"/>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7E3F8D4-779E-482B-9027-84EA9EAEE0E0}">
  <ds:schemaRefs>
    <ds:schemaRef ds:uri="http://schemas.microsoft.com/sharepoint/v3/contenttype/forms"/>
  </ds:schemaRefs>
</ds:datastoreItem>
</file>

<file path=customXml/itemProps3.xml><?xml version="1.0" encoding="utf-8"?>
<ds:datastoreItem xmlns:ds="http://schemas.openxmlformats.org/officeDocument/2006/customXml" ds:itemID="{3B582352-888A-4727-9B6A-670345A54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ESA Presentation</Template>
  <TotalTime>2896</TotalTime>
  <Words>3181</Words>
  <Application>Microsoft Macintosh PowerPoint</Application>
  <PresentationFormat>On-screen Show (4:3)</PresentationFormat>
  <Paragraphs>702</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 Math</vt:lpstr>
      <vt:lpstr>Georgia</vt:lpstr>
      <vt:lpstr>System Font Regular</vt:lpstr>
      <vt:lpstr>Verdana</vt:lpstr>
      <vt:lpstr>Esa presentation</vt:lpstr>
      <vt:lpstr>Aerothermal Modeling Challenges for Ice Giant Entry Probes</vt:lpstr>
      <vt:lpstr>Background</vt:lpstr>
      <vt:lpstr>Mission Architecture and Timeline</vt:lpstr>
      <vt:lpstr>Probe Transfer &amp; Arrival</vt:lpstr>
      <vt:lpstr>Probe Design</vt:lpstr>
      <vt:lpstr>PowerPoint Presentation</vt:lpstr>
      <vt:lpstr>Aerothermodynamic Environment (1/3)</vt:lpstr>
      <vt:lpstr>Aerothermodynamic Environment (2/3)</vt:lpstr>
      <vt:lpstr>Aerothermodynamic Environment (3/3)</vt:lpstr>
      <vt:lpstr>TPS Material Selection</vt:lpstr>
      <vt:lpstr>Preliminary Heatshield Sizing </vt:lpstr>
      <vt:lpstr>Test Facilities</vt:lpstr>
      <vt:lpstr>Technology maturation of the Aerothermal entry environment</vt:lpstr>
      <vt:lpstr>Aeroheating Uncertainty</vt:lpstr>
      <vt:lpstr>NASA Electric Arc Shock Tube</vt:lpstr>
      <vt:lpstr>Oxford T6 Stalker multimode  testing</vt:lpstr>
      <vt:lpstr>Oxford T6 Stalker Expansion tube testing</vt:lpstr>
      <vt:lpstr>IRS  TPS Plasma testing PWK1 </vt:lpstr>
      <vt:lpstr>Bari State–to state modeling</vt:lpstr>
      <vt:lpstr> Conclusions for Probe Concept</vt:lpstr>
      <vt:lpstr>Co-Authors and Acknowledgment</vt:lpstr>
    </vt:vector>
  </TitlesOfParts>
  <Manager/>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Aerothermal Modeling Challenges for Ice Giant Entry Probes</dc:title>
  <dc:subject>Aerothermal Modeling Challenges for Ice Giant Entry Probes</dc:subject>
  <dc:creator>L.Walpot</dc:creator>
  <cp:keywords/>
  <dc:description/>
  <cp:lastModifiedBy>Wright, Michael J. (ARC-TS)</cp:lastModifiedBy>
  <cp:revision>220</cp:revision>
  <cp:lastPrinted>2008-08-26T16:26:23Z</cp:lastPrinted>
  <dcterms:created xsi:type="dcterms:W3CDTF">2019-06-17T11:56:43Z</dcterms:created>
  <dcterms:modified xsi:type="dcterms:W3CDTF">2020-05-07T03:22:27Z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ESA Presentation</vt:lpwstr>
  </property>
  <property fmtid="{D5CDD505-2E9C-101B-9397-08002B2CF9AE}" pid="3" name="PSubtitle">
    <vt:lpwstr>ESA Presentation</vt:lpwstr>
  </property>
  <property fmtid="{D5CDD505-2E9C-101B-9397-08002B2CF9AE}" pid="4" name="PAuthor">
    <vt:lpwstr>L.Walpot</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2020-05-06T22:00:00Z</vt:filetime>
  </property>
  <property fmtid="{D5CDD505-2E9C-101B-9397-08002B2CF9AE}" pid="30" name="Organisational_x0020_entity">
    <vt:lpwstr/>
  </property>
</Properties>
</file>