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2"/>
  </p:sldMasterIdLst>
  <p:notesMasterIdLst>
    <p:notesMasterId r:id="rId21"/>
  </p:notesMasterIdLst>
  <p:handoutMasterIdLst>
    <p:handoutMasterId r:id="rId22"/>
  </p:handoutMasterIdLst>
  <p:sldIdLst>
    <p:sldId id="276" r:id="rId3"/>
    <p:sldId id="257" r:id="rId4"/>
    <p:sldId id="300" r:id="rId5"/>
    <p:sldId id="388" r:id="rId6"/>
    <p:sldId id="387" r:id="rId7"/>
    <p:sldId id="389" r:id="rId8"/>
    <p:sldId id="373" r:id="rId9"/>
    <p:sldId id="393" r:id="rId10"/>
    <p:sldId id="390" r:id="rId11"/>
    <p:sldId id="395" r:id="rId12"/>
    <p:sldId id="392" r:id="rId13"/>
    <p:sldId id="394" r:id="rId14"/>
    <p:sldId id="396" r:id="rId15"/>
    <p:sldId id="391" r:id="rId16"/>
    <p:sldId id="397" r:id="rId17"/>
    <p:sldId id="380" r:id="rId18"/>
    <p:sldId id="398" r:id="rId19"/>
    <p:sldId id="399" r:id="rId20"/>
  </p:sldIdLst>
  <p:sldSz cx="9144000" cy="6858000" type="screen4x3"/>
  <p:notesSz cx="6731000" cy="9855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5490">
          <p15:clr>
            <a:srgbClr val="A4A3A4"/>
          </p15:clr>
        </p15:guide>
        <p15:guide id="4" pos="2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63"/>
    <a:srgbClr val="D5FB78"/>
    <a:srgbClr val="8A84F0"/>
    <a:srgbClr val="7F7F7F"/>
    <a:srgbClr val="606060"/>
    <a:srgbClr val="009292"/>
    <a:srgbClr val="FF00F5"/>
    <a:srgbClr val="9541D5"/>
    <a:srgbClr val="0000FF"/>
    <a:srgbClr val="116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6" autoAdjust="0"/>
    <p:restoredTop sz="90865" autoAdjust="0"/>
  </p:normalViewPr>
  <p:slideViewPr>
    <p:cSldViewPr snapToObjects="1">
      <p:cViewPr varScale="1">
        <p:scale>
          <a:sx n="110" d="100"/>
          <a:sy n="110" d="100"/>
        </p:scale>
        <p:origin x="1792" y="184"/>
      </p:cViewPr>
      <p:guideLst>
        <p:guide orient="horz" pos="4247"/>
        <p:guide orient="horz" pos="845"/>
        <p:guide pos="5490"/>
        <p:guide pos="2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-581"/>
    </p:cViewPr>
  </p:sorterViewPr>
  <p:notesViewPr>
    <p:cSldViewPr snapToObjects="1">
      <p:cViewPr varScale="1">
        <p:scale>
          <a:sx n="78" d="100"/>
          <a:sy n="78" d="100"/>
        </p:scale>
        <p:origin x="-2034" y="-102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2101" y="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/>
          <a:lstStyle>
            <a:lvl1pPr algn="r">
              <a:defRPr sz="1200"/>
            </a:lvl1pPr>
          </a:lstStyle>
          <a:p>
            <a:fld id="{24D377D9-87DD-481B-A293-5DCCDC26CF7C}" type="datetimeFigureOut">
              <a:rPr lang="de-DE" smtClean="0"/>
              <a:t>07.05.20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6042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2101" y="936042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 anchor="b"/>
          <a:lstStyle>
            <a:lvl1pPr algn="r">
              <a:defRPr sz="1200"/>
            </a:lvl1pPr>
          </a:lstStyle>
          <a:p>
            <a:fld id="{0D2320DB-8CD9-47F6-8A8B-0DE685C83F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5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101" y="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43FCF9B1-D75E-4BD3-9173-0C7896BCF05D}" type="datetimeFigureOut">
              <a:rPr lang="en-US"/>
              <a:pPr>
                <a:defRPr/>
              </a:pPr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2" tIns="45336" rIns="90672" bIns="4533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710" y="4681894"/>
            <a:ext cx="5383581" cy="4434504"/>
          </a:xfrm>
          <a:prstGeom prst="rect">
            <a:avLst/>
          </a:prstGeom>
        </p:spPr>
        <p:txBody>
          <a:bodyPr vert="horz" lIns="90672" tIns="45336" rIns="90672" bIns="4533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042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101" y="9360421"/>
            <a:ext cx="2917376" cy="493097"/>
          </a:xfrm>
          <a:prstGeom prst="rect">
            <a:avLst/>
          </a:prstGeom>
        </p:spPr>
        <p:txBody>
          <a:bodyPr vert="horz" lIns="90672" tIns="45336" rIns="90672" bIns="45336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2E90F40-9C06-4EEF-9146-7811FEA07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1495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829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2224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8813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90F40-9C06-4EEF-9146-7811FEA079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90F40-9C06-4EEF-9146-7811FEA079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82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097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874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416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83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5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24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8812AA-41B9-4608-BF3D-9C3F5FB690C9}" type="slidenum">
              <a:rPr lang="en-US" sz="1200" b="0" strike="noStrike" spc="-1">
                <a:solidFill>
                  <a:srgbClr val="000000"/>
                </a:solidFill>
                <a:latin typeface="Verdana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729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1771650"/>
          </a:xfrm>
          <a:prstGeom prst="rect">
            <a:avLst/>
          </a:prstGeom>
          <a:gradFill flip="none" rotWithShape="1">
            <a:gsLst>
              <a:gs pos="4000">
                <a:srgbClr val="007363"/>
              </a:gs>
              <a:gs pos="4000">
                <a:srgbClr val="007363"/>
              </a:gs>
              <a:gs pos="61000">
                <a:srgbClr val="0399A1"/>
              </a:gs>
              <a:gs pos="75000">
                <a:srgbClr val="03989F"/>
              </a:gs>
              <a:gs pos="100000">
                <a:srgbClr val="028DBE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defRPr/>
            </a:pPr>
            <a:endParaRPr lang="de-DE" kern="0" noProof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8200" y="352800"/>
            <a:ext cx="7887600" cy="9288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1600" y="1162800"/>
            <a:ext cx="5320800" cy="482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34975" y="6357600"/>
            <a:ext cx="8280400" cy="360363"/>
          </a:xfrm>
        </p:spPr>
        <p:txBody>
          <a:bodyPr wrap="square" bIns="0" anchor="b" anchorCtr="0"/>
          <a:lstStyle>
            <a:lvl1pPr marL="0" indent="0">
              <a:buNone/>
              <a:defRPr sz="2000">
                <a:solidFill>
                  <a:srgbClr val="1B3D59"/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8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3" y="109300"/>
            <a:ext cx="1654115" cy="6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1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314450"/>
            <a:ext cx="8297862" cy="4949825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rgbClr val="333333"/>
                </a:solidFill>
                <a:latin typeface="+mn-lt"/>
              </a:defRPr>
            </a:lvl1pPr>
            <a:lvl2pPr>
              <a:spcBef>
                <a:spcPts val="1000"/>
              </a:spcBef>
              <a:defRPr sz="1800">
                <a:solidFill>
                  <a:srgbClr val="333333"/>
                </a:solidFill>
                <a:latin typeface="+mn-lt"/>
              </a:defRPr>
            </a:lvl2pPr>
            <a:lvl3pPr>
              <a:spcBef>
                <a:spcPts val="1000"/>
              </a:spcBef>
              <a:defRPr sz="1600">
                <a:solidFill>
                  <a:srgbClr val="333333"/>
                </a:solidFill>
                <a:latin typeface="+mn-lt"/>
              </a:defRPr>
            </a:lvl3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6165304"/>
            <a:ext cx="3992562" cy="287884"/>
          </a:xfrm>
        </p:spPr>
        <p:txBody>
          <a:bodyPr bIns="21600" anchor="b" anchorCtr="0"/>
          <a:lstStyle>
            <a:lvl1pPr marL="0" indent="0" algn="r"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Klicken um Quelle einzufügen</a:t>
            </a:r>
          </a:p>
        </p:txBody>
      </p:sp>
    </p:spTree>
    <p:extLst>
      <p:ext uri="{BB962C8B-B14F-4D97-AF65-F5344CB8AC3E}">
        <p14:creationId xmlns:p14="http://schemas.microsoft.com/office/powerpoint/2010/main" val="113367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2132856"/>
            <a:ext cx="8297862" cy="4131419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rgbClr val="333333"/>
                </a:solidFill>
                <a:latin typeface="+mj-lt"/>
              </a:defRPr>
            </a:lvl1pPr>
            <a:lvl2pPr>
              <a:spcBef>
                <a:spcPts val="1000"/>
              </a:spcBef>
              <a:defRPr sz="1800">
                <a:solidFill>
                  <a:srgbClr val="333333"/>
                </a:solidFill>
                <a:latin typeface="+mj-lt"/>
              </a:defRPr>
            </a:lvl2pPr>
            <a:lvl3pPr>
              <a:spcBef>
                <a:spcPts val="1000"/>
              </a:spcBef>
              <a:defRPr sz="1600">
                <a:solidFill>
                  <a:srgbClr val="333333"/>
                </a:solidFill>
                <a:latin typeface="+mj-lt"/>
              </a:defRPr>
            </a:lvl3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34975" y="1341438"/>
            <a:ext cx="8280400" cy="431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33333"/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16463" y="6165304"/>
            <a:ext cx="3992562" cy="287884"/>
          </a:xfrm>
        </p:spPr>
        <p:txBody>
          <a:bodyPr bIns="21600" anchor="b" anchorCtr="0"/>
          <a:lstStyle>
            <a:lvl1pPr marL="0" indent="0" algn="r">
              <a:buNone/>
              <a:defRPr sz="1200" i="1">
                <a:solidFill>
                  <a:schemeClr val="accent2">
                    <a:lumMod val="50000"/>
                  </a:schemeClr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Klicken um Quelle einzufügen</a:t>
            </a:r>
          </a:p>
        </p:txBody>
      </p:sp>
    </p:spTree>
    <p:extLst>
      <p:ext uri="{BB962C8B-B14F-4D97-AF65-F5344CB8AC3E}">
        <p14:creationId xmlns:p14="http://schemas.microsoft.com/office/powerpoint/2010/main" val="95465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rgbClr val="33333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000" b="1" cap="none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noProof="0" dirty="0"/>
              <a:t>Untertitelformat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604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1575" y="1314450"/>
            <a:ext cx="4038600" cy="494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defRPr lang="de-DE" sz="2000" noProof="0" dirty="0" smtClean="0">
                <a:solidFill>
                  <a:srgbClr val="333333"/>
                </a:solidFill>
                <a:latin typeface="+mj-lt"/>
              </a:defRPr>
            </a:lvl1pPr>
            <a:lvl2pPr>
              <a:spcBef>
                <a:spcPts val="1000"/>
              </a:spcBef>
              <a:defRPr lang="de-DE" sz="1800" noProof="0" dirty="0" smtClean="0">
                <a:solidFill>
                  <a:srgbClr val="333333"/>
                </a:solidFill>
                <a:latin typeface="+mj-lt"/>
              </a:defRPr>
            </a:lvl2pPr>
            <a:lvl3pPr>
              <a:spcBef>
                <a:spcPts val="1000"/>
              </a:spcBef>
              <a:defRPr lang="de-DE" sz="1600" noProof="0" dirty="0" smtClean="0">
                <a:solidFill>
                  <a:srgbClr val="333333"/>
                </a:solidFill>
                <a:latin typeface="+mj-lt"/>
              </a:defRPr>
            </a:lvl3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94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defRPr lang="de-DE" sz="2000" noProof="0">
                <a:solidFill>
                  <a:srgbClr val="333333"/>
                </a:solidFill>
                <a:latin typeface="+mj-lt"/>
              </a:defRPr>
            </a:lvl1pPr>
            <a:lvl2pPr>
              <a:spcBef>
                <a:spcPts val="1000"/>
              </a:spcBef>
              <a:defRPr lang="de-DE" sz="1800" noProof="0" smtClean="0">
                <a:solidFill>
                  <a:srgbClr val="333333"/>
                </a:solidFill>
                <a:latin typeface="+mj-lt"/>
              </a:defRPr>
            </a:lvl2pPr>
            <a:lvl3pPr>
              <a:spcBef>
                <a:spcPts val="1000"/>
              </a:spcBef>
              <a:defRPr lang="de-DE" sz="1600" noProof="0" smtClean="0">
                <a:solidFill>
                  <a:srgbClr val="333333"/>
                </a:solidFill>
                <a:latin typeface="+mj-lt"/>
              </a:defRPr>
            </a:lvl3pPr>
            <a:lvl4pPr>
              <a:defRPr sz="1050">
                <a:solidFill>
                  <a:srgbClr val="333333"/>
                </a:solidFill>
                <a:latin typeface="+mj-lt"/>
              </a:defRPr>
            </a:lvl4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2011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Grafik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1574" y="1314451"/>
            <a:ext cx="8265225" cy="2402582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1574" y="3861048"/>
            <a:ext cx="8265226" cy="2403227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1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1575" y="1314451"/>
            <a:ext cx="4038600" cy="2402582"/>
          </a:xfrm>
        </p:spPr>
        <p:txBody>
          <a:bodyPr rtlCol="0">
            <a:normAutofit/>
          </a:bodyPr>
          <a:lstStyle>
            <a:lvl1pPr marL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None/>
              <a:defRPr lang="en-US" sz="20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949825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21575" y="3857626"/>
            <a:ext cx="4038600" cy="2402582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901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0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34976" y="1330325"/>
            <a:ext cx="8280400" cy="658516"/>
          </a:xfrm>
          <a:solidFill>
            <a:schemeClr val="bg1">
              <a:lumMod val="50000"/>
            </a:schemeClr>
          </a:solidFill>
          <a:effectLst/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330325"/>
            <a:ext cx="392609" cy="44249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 lIns="90000" t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34976" y="2276872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4975" y="2276872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34975" y="3212976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4974" y="3212976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34974" y="4149080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34973" y="4149080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434973" y="5085184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34972" y="5085184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7297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gradFill flip="none" rotWithShape="1">
            <a:gsLst>
              <a:gs pos="4000">
                <a:srgbClr val="007363"/>
              </a:gs>
              <a:gs pos="4000">
                <a:srgbClr val="007363"/>
              </a:gs>
              <a:gs pos="61000">
                <a:srgbClr val="0399A1"/>
              </a:gs>
              <a:gs pos="75000">
                <a:srgbClr val="03989F"/>
              </a:gs>
              <a:gs pos="100000">
                <a:srgbClr val="028DBE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noProof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4338" y="1314450"/>
            <a:ext cx="82978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806450" y="1303338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806450" y="6270625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26206" y="7406482"/>
            <a:ext cx="57626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26206" y="-529431"/>
            <a:ext cx="57626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8420894" y="7430294"/>
            <a:ext cx="5762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48800" y="1306513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48800" y="6269038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8417719" y="-505619"/>
            <a:ext cx="5762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3" descr="Q:\TH\LOGO_W-1p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2"/>
          <a:stretch>
            <a:fillRect/>
          </a:stretch>
        </p:blipFill>
        <p:spPr bwMode="auto">
          <a:xfrm>
            <a:off x="8239125" y="131763"/>
            <a:ext cx="9144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0"/>
            <a:ext cx="6696744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7" name="Grafik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3" y="109300"/>
            <a:ext cx="1654115" cy="655404"/>
          </a:xfrm>
          <a:prstGeom prst="rect">
            <a:avLst/>
          </a:prstGeom>
        </p:spPr>
      </p:pic>
    </p:spTree>
    <p:custDataLst>
      <p:custData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0" r:id="rId2"/>
    <p:sldLayoutId id="2147483690" r:id="rId3"/>
    <p:sldLayoutId id="2147483684" r:id="rId4"/>
    <p:sldLayoutId id="2147483683" r:id="rId5"/>
    <p:sldLayoutId id="2147483688" r:id="rId6"/>
    <p:sldLayoutId id="2147483687" r:id="rId7"/>
    <p:sldLayoutId id="2147483682" r:id="rId8"/>
    <p:sldLayoutId id="2147483689" r:id="rId9"/>
    <p:sldLayoutId id="2147483691" r:id="rId10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2000" b="1" kern="1200" dirty="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rgbClr val="7F7F7F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34988" indent="-179388" algn="l" rtl="0" eaLnBrk="1" fontAlgn="base" hangingPunct="1">
        <a:lnSpc>
          <a:spcPct val="120000"/>
        </a:lnSpc>
        <a:spcBef>
          <a:spcPts val="25"/>
        </a:spcBef>
        <a:spcAft>
          <a:spcPct val="0"/>
        </a:spcAft>
        <a:buClr>
          <a:srgbClr val="7F7F7F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3288" indent="-190500" algn="l" rtl="0" eaLnBrk="1" fontAlgn="base" hangingPunct="1">
        <a:lnSpc>
          <a:spcPct val="120000"/>
        </a:lnSpc>
        <a:spcBef>
          <a:spcPts val="25"/>
        </a:spcBef>
        <a:spcAft>
          <a:spcPct val="0"/>
        </a:spcAft>
        <a:buClr>
          <a:srgbClr val="7F7F7F"/>
        </a:buClr>
        <a:buSzPct val="120000"/>
        <a:buFont typeface="Wingdings" pitchFamily="2" charset="2"/>
        <a:buChar char="§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Sdp1K8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oussos@mps.mpg.de" TargetMode="External"/><Relationship Id="rId5" Type="http://schemas.openxmlformats.org/officeDocument/2006/relationships/hyperlink" Target="mailto:nenon@berkeley.edu" TargetMode="External"/><Relationship Id="rId4" Type="http://schemas.openxmlformats.org/officeDocument/2006/relationships/hyperlink" Target="https://bit.ly/2L3rIt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7504" y="2466611"/>
            <a:ext cx="8928992" cy="1146517"/>
          </a:xfrm>
        </p:spPr>
        <p:txBody>
          <a:bodyPr/>
          <a:lstStyle/>
          <a:p>
            <a:r>
              <a:rPr lang="en-GB" sz="4000" b="0" dirty="0">
                <a:solidFill>
                  <a:schemeClr val="bg1"/>
                </a:solidFill>
                <a:latin typeface="Calibri" panose="020F0502020204030204" pitchFamily="34" charset="0"/>
              </a:rPr>
              <a:t>The in-situ exploration of Jupiter’s radiation belts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6832" y="3541120"/>
            <a:ext cx="8190336" cy="864096"/>
          </a:xfrm>
        </p:spPr>
        <p:txBody>
          <a:bodyPr/>
          <a:lstStyle/>
          <a:p>
            <a:r>
              <a:rPr lang="en-GB" sz="2800" b="0" dirty="0">
                <a:solidFill>
                  <a:srgbClr val="FFC000"/>
                </a:solidFill>
              </a:rPr>
              <a:t>Elias Roussos*</a:t>
            </a:r>
            <a:br>
              <a:rPr lang="en-GB" sz="2400" b="0" dirty="0">
                <a:solidFill>
                  <a:schemeClr val="bg1"/>
                </a:solidFill>
              </a:rPr>
            </a:br>
            <a:endParaRPr lang="en-GB" sz="2400" b="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A5F2E3-FECD-5848-98B4-027358A466C7}"/>
              </a:ext>
            </a:extLst>
          </p:cNvPr>
          <p:cNvSpPr/>
          <p:nvPr/>
        </p:nvSpPr>
        <p:spPr>
          <a:xfrm>
            <a:off x="1012248" y="4220550"/>
            <a:ext cx="7119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Max Planck Institute for Solar System Research, Göttingen, Germany</a:t>
            </a:r>
          </a:p>
          <a:p>
            <a:endParaRPr lang="en-GB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en-GB" sz="1600" dirty="0">
                <a:solidFill>
                  <a:srgbClr val="92D050"/>
                </a:solidFill>
                <a:latin typeface="+mj-lt"/>
              </a:rPr>
              <a:t>(*extended team list in the final slide)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5B612-7179-E647-B8AC-0D890A4E7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53336"/>
            <a:ext cx="648072" cy="2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7504" y="1044000"/>
            <a:ext cx="892899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u="sng" dirty="0">
                <a:solidFill>
                  <a:srgbClr val="FFC000"/>
                </a:solidFill>
              </a:rPr>
              <a:t>Example 2</a:t>
            </a:r>
            <a:r>
              <a:rPr lang="en-US" sz="3200" dirty="0">
                <a:solidFill>
                  <a:srgbClr val="FFC000"/>
                </a:solidFill>
              </a:rPr>
              <a:t>: Cosmic Ray Albedo Neutron Decay (CRAND) as a universal proton radiation belt 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998E5-AF6B-8544-A0AB-91674709C5E1}"/>
              </a:ext>
            </a:extLst>
          </p:cNvPr>
          <p:cNvSpPr txBox="1"/>
          <p:nvPr/>
        </p:nvSpPr>
        <p:spPr>
          <a:xfrm>
            <a:off x="755576" y="583179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Is CRAND proton production enforced or weakened by Jupiter’s strong magnetic field and dense atmosphere?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C2B44-4A63-944C-9F15-C379812F7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3"/>
            <a:ext cx="7884368" cy="35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90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7504" y="1044000"/>
            <a:ext cx="892899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u="sng" dirty="0">
                <a:solidFill>
                  <a:srgbClr val="FFC000"/>
                </a:solidFill>
              </a:rPr>
              <a:t>Example 3</a:t>
            </a:r>
            <a:r>
              <a:rPr lang="en-US" sz="3200" dirty="0">
                <a:solidFill>
                  <a:srgbClr val="FFC000"/>
                </a:solidFill>
              </a:rPr>
              <a:t>: High latitude charged particle acceleration as a universal radiation belt 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998E5-AF6B-8544-A0AB-91674709C5E1}"/>
              </a:ext>
            </a:extLst>
          </p:cNvPr>
          <p:cNvSpPr txBox="1"/>
          <p:nvPr/>
        </p:nvSpPr>
        <p:spPr>
          <a:xfrm>
            <a:off x="431540" y="58052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How are high latitude particle acceleration sources contribute to the radiation belts’ seed population?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79169-2024-0345-901F-77C761BA4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62" y="2204864"/>
            <a:ext cx="66780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5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64ACA-EE17-224B-9FF5-D9A475FDBEAE}"/>
              </a:ext>
            </a:extLst>
          </p:cNvPr>
          <p:cNvSpPr txBox="1"/>
          <p:nvPr/>
        </p:nvSpPr>
        <p:spPr>
          <a:xfrm>
            <a:off x="467544" y="300914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+mn-lt"/>
              </a:rPr>
              <a:t>Key space mission requirements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20823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7504" y="1044000"/>
            <a:ext cx="892899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u="sng" dirty="0">
                <a:solidFill>
                  <a:srgbClr val="FFC000"/>
                </a:solidFill>
              </a:rPr>
              <a:t>Methods of observation (1)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8C65A-F0DB-0D4C-BEF6-4A77EBB1F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068324" cy="2394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FE5D2-82A8-1644-956E-9E84CA707036}"/>
              </a:ext>
            </a:extLst>
          </p:cNvPr>
          <p:cNvSpPr txBox="1"/>
          <p:nvPr/>
        </p:nvSpPr>
        <p:spPr>
          <a:xfrm>
            <a:off x="3985402" y="1686287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</a:rPr>
              <a:t>Comprehensive observations of particle distribution functions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from plasma to relativistic energies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electromagnetic fields &amp; waves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(as for the Van Allen Probes)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+mn-lt"/>
              </a:rPr>
              <a:t>Synergies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of in-situ measurements &amp; remote sensing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BC6351-9B20-394F-862B-A019D28B78E6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4149080"/>
          <a:ext cx="6162532" cy="2381885"/>
        </p:xfrm>
        <a:graphic>
          <a:graphicData uri="http://schemas.openxmlformats.org/drawingml/2006/table">
            <a:tbl>
              <a:tblPr firstRow="1" firstCol="1" bandRow="1"/>
              <a:tblGrid>
                <a:gridCol w="1804035">
                  <a:extLst>
                    <a:ext uri="{9D8B030D-6E8A-4147-A177-3AD203B41FA5}">
                      <a16:colId xmlns:a16="http://schemas.microsoft.com/office/drawing/2014/main" val="203911157"/>
                    </a:ext>
                  </a:extLst>
                </a:gridCol>
                <a:gridCol w="326049">
                  <a:extLst>
                    <a:ext uri="{9D8B030D-6E8A-4147-A177-3AD203B41FA5}">
                      <a16:colId xmlns:a16="http://schemas.microsoft.com/office/drawing/2014/main" val="12396650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7051541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6711992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6760773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1500369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8002651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818676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0979131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50378076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Plasma</a:t>
                      </a:r>
                      <a:endParaRPr lang="de-DE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Magnetic field</a:t>
                      </a:r>
                      <a:endParaRPr lang="de-DE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 field</a:t>
                      </a:r>
                      <a:endParaRPr lang="de-DE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Waves</a:t>
                      </a:r>
                      <a:endParaRPr lang="de-DE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Energetic</a:t>
                      </a:r>
                      <a:endParaRPr lang="de-DE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particles</a:t>
                      </a:r>
                      <a:endParaRPr lang="de-DE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 and/or X-Ray imaging </a:t>
                      </a:r>
                      <a:endParaRPr lang="de-DE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(from Jupiter)</a:t>
                      </a:r>
                      <a:endParaRPr lang="de-DE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wind in-situ monitoring</a:t>
                      </a:r>
                      <a:endParaRPr lang="de-DE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Earth-based monitoring</a:t>
                      </a:r>
                      <a:endParaRPr lang="de-DE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32648"/>
                  </a:ext>
                </a:extLst>
              </a:tr>
              <a:tr h="852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Non-relativistic</a:t>
                      </a:r>
                      <a:endParaRPr lang="de-DE" sz="11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Relativistic</a:t>
                      </a:r>
                      <a:endParaRPr lang="de-DE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265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 radiation belts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740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CRAND protons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502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 radiation belts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22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latitude sources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63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Space weather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2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Moon surfaces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70216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3CE9ECF-B4DD-D348-AA8D-5E0DA2CE4CDE}"/>
              </a:ext>
            </a:extLst>
          </p:cNvPr>
          <p:cNvSpPr/>
          <p:nvPr/>
        </p:nvSpPr>
        <p:spPr>
          <a:xfrm>
            <a:off x="6588224" y="5589240"/>
            <a:ext cx="24482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Image/plot credits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synchrotron belts (NASA/JPL), torus imaging </a:t>
            </a:r>
            <a:r>
              <a:rPr lang="en-US" sz="105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[Murakami et al. 2016]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aurora image (NASA/STScI), ENA image simulation </a:t>
            </a:r>
            <a:r>
              <a:rPr lang="en-US" sz="105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[Brandt et al. 2018]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in-situ data plot based on </a:t>
            </a:r>
            <a:r>
              <a:rPr lang="en-US" sz="105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Roussos et al. [2018]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DE" sz="1050" dirty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18256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7504" y="1044000"/>
            <a:ext cx="892899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u="sng" dirty="0">
                <a:solidFill>
                  <a:srgbClr val="FFC000"/>
                </a:solidFill>
              </a:rPr>
              <a:t>Methods of observation (2)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DD54C-97F7-DC43-82B8-B760C3C1F7F6}"/>
              </a:ext>
            </a:extLst>
          </p:cNvPr>
          <p:cNvSpPr txBox="1"/>
          <p:nvPr/>
        </p:nvSpPr>
        <p:spPr>
          <a:xfrm>
            <a:off x="573382" y="1628800"/>
            <a:ext cx="795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+mn-lt"/>
              </a:rPr>
              <a:t>Multi-point, in-situ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space plasma measurements are critical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7083D5-D136-E448-8057-816785BC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34054"/>
              </p:ext>
            </p:extLst>
          </p:nvPr>
        </p:nvGraphicFramePr>
        <p:xfrm>
          <a:off x="251520" y="2132856"/>
          <a:ext cx="8496944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421696602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1305535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Multi-spacecraft 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Earth magnetosphere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Cluster, Double-Star, Themis, MMS, Van Allen Probes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6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Mercury’s magnetosphere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Bepi-Colombo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1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Mars-solar wind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ESCAPADE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4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Moon-solar wind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Themis (Artemis)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1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Comet-solar wind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Comet Interceptor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7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Outer planets (incl. Jupiter)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4234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43A0FC6-1B6B-E849-827B-DDCD745D41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-1"/>
          <a:stretch/>
        </p:blipFill>
        <p:spPr bwMode="auto">
          <a:xfrm>
            <a:off x="261144" y="4861515"/>
            <a:ext cx="2006600" cy="1807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59DFE9-EB7D-6D45-AA83-0AC53DFE14A4}"/>
              </a:ext>
            </a:extLst>
          </p:cNvPr>
          <p:cNvSpPr txBox="1"/>
          <p:nvPr/>
        </p:nvSpPr>
        <p:spPr>
          <a:xfrm>
            <a:off x="2339752" y="4806590"/>
            <a:ext cx="6459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+mn-lt"/>
              </a:rPr>
              <a:t>Sharp increase of refereed publications on terrestrial radiation belts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following the realization of multi-point spacecraft measurements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+mn-lt"/>
              </a:rPr>
              <a:t>Multi-spacecraft missions is the norm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for the advanced study of space plasma interactions</a:t>
            </a:r>
          </a:p>
        </p:txBody>
      </p:sp>
    </p:spTree>
    <p:extLst>
      <p:ext uri="{BB962C8B-B14F-4D97-AF65-F5344CB8AC3E}">
        <p14:creationId xmlns:p14="http://schemas.microsoft.com/office/powerpoint/2010/main" val="41260151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7504" y="1044000"/>
            <a:ext cx="892899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u="sng" dirty="0">
                <a:solidFill>
                  <a:srgbClr val="FFC000"/>
                </a:solidFill>
              </a:rPr>
              <a:t>Key Challenges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DD54C-97F7-DC43-82B8-B760C3C1F7F6}"/>
              </a:ext>
            </a:extLst>
          </p:cNvPr>
          <p:cNvSpPr txBox="1"/>
          <p:nvPr/>
        </p:nvSpPr>
        <p:spPr>
          <a:xfrm>
            <a:off x="251520" y="191683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  <a:latin typeface="+mn-lt"/>
              </a:rPr>
              <a:t>Radiation dose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Up to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100 krad/day (5 g/cm</a:t>
            </a:r>
            <a:r>
              <a:rPr lang="en-US" sz="2400" baseline="30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 Al)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in the belts core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  <a:latin typeface="+mn-lt"/>
              </a:rPr>
              <a:t>Mass/Power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Multi-spacecraft mission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heavy radiation shielding, high power consumption (e.g. from advanced instruments)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  <a:latin typeface="+mn-lt"/>
              </a:rPr>
              <a:t>Instrumentation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Miniaturization of relativistic particle detectors typical for astroparticle physics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(using strong magnets)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S/N for plasma/”soft” energetic particle instruments in harsh radiation environments</a:t>
            </a:r>
          </a:p>
        </p:txBody>
      </p:sp>
    </p:spTree>
    <p:extLst>
      <p:ext uri="{BB962C8B-B14F-4D97-AF65-F5344CB8AC3E}">
        <p14:creationId xmlns:p14="http://schemas.microsoft.com/office/powerpoint/2010/main" val="35467908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64ACA-EE17-224B-9FF5-D9A475FDBEAE}"/>
              </a:ext>
            </a:extLst>
          </p:cNvPr>
          <p:cNvSpPr txBox="1"/>
          <p:nvPr/>
        </p:nvSpPr>
        <p:spPr>
          <a:xfrm>
            <a:off x="431540" y="112474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n-lt"/>
              </a:rPr>
              <a:t>Recommendations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49232-59F1-2A4A-93C4-618E41285A8B}"/>
              </a:ext>
            </a:extLst>
          </p:cNvPr>
          <p:cNvSpPr txBox="1"/>
          <p:nvPr/>
        </p:nvSpPr>
        <p:spPr>
          <a:xfrm>
            <a:off x="431540" y="1652602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Keep considering and further consider Jupiter’s radiation belts as a </a:t>
            </a:r>
            <a:r>
              <a:rPr lang="en-GB" sz="2000" dirty="0">
                <a:solidFill>
                  <a:srgbClr val="FFFF00"/>
                </a:solidFill>
                <a:latin typeface="+mn-lt"/>
                <a:sym typeface="Wingdings" pitchFamily="2" charset="2"/>
              </a:rPr>
              <a:t>prime science target for space plasma physics &amp; astrophysics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FFFF00"/>
              </a:solidFill>
              <a:latin typeface="+mn-lt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Support </a:t>
            </a:r>
            <a:r>
              <a:rPr lang="en-GB" sz="2000" dirty="0">
                <a:solidFill>
                  <a:srgbClr val="FFFF00"/>
                </a:solidFill>
                <a:latin typeface="+mn-lt"/>
                <a:sym typeface="Wingdings" pitchFamily="2" charset="2"/>
              </a:rPr>
              <a:t>technology and feasibility studies </a:t>
            </a: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for missions that would dig in the innermost and most extreme region of Jupiter’s radiation belts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Support the development of high-energy (1-1000s MeV) charged particle </a:t>
            </a:r>
            <a:r>
              <a:rPr lang="en-GB" sz="2000" dirty="0">
                <a:solidFill>
                  <a:srgbClr val="FFFF00"/>
                </a:solidFill>
                <a:latin typeface="+mn-lt"/>
                <a:sym typeface="Wingdings" pitchFamily="2" charset="2"/>
              </a:rPr>
              <a:t>instruments</a:t>
            </a: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+mn-lt"/>
                <a:sym typeface="Wingdings" pitchFamily="2" charset="2"/>
              </a:rPr>
              <a:t>with high energy and mass resolution for planetary missions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FFFF00"/>
              </a:solidFill>
              <a:latin typeface="+mn-lt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Consider any missions targeted towards Jupiter </a:t>
            </a:r>
            <a:r>
              <a:rPr lang="en-GB" sz="2000" dirty="0">
                <a:solidFill>
                  <a:srgbClr val="FFFF00"/>
                </a:solidFill>
                <a:latin typeface="+mn-lt"/>
                <a:sym typeface="Wingdings" pitchFamily="2" charset="2"/>
              </a:rPr>
              <a:t>an opportunity to study its radiation belts </a:t>
            </a: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with dedicated energetic particle instruments instead of radiation monitors (e.g. dosimeters) intended for engineering purposes. 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FFFF00"/>
              </a:solidFill>
              <a:latin typeface="+mn-lt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FFFF00"/>
                </a:solidFill>
                <a:latin typeface="+mn-lt"/>
                <a:sym typeface="Wingdings" pitchFamily="2" charset="2"/>
              </a:rPr>
              <a:t>Maintain and enhance regular campaigns of remote observations </a:t>
            </a:r>
            <a:r>
              <a:rPr lang="en-GB" sz="2000" dirty="0">
                <a:solidFill>
                  <a:schemeClr val="bg1"/>
                </a:solidFill>
                <a:latin typeface="+mn-lt"/>
                <a:sym typeface="Wingdings" pitchFamily="2" charset="2"/>
              </a:rPr>
              <a:t>of the Jovian radiation belts (synchrotron radiation at radio wavelengths and X-rays).</a:t>
            </a:r>
          </a:p>
        </p:txBody>
      </p:sp>
    </p:spTree>
    <p:extLst>
      <p:ext uri="{BB962C8B-B14F-4D97-AF65-F5344CB8AC3E}">
        <p14:creationId xmlns:p14="http://schemas.microsoft.com/office/powerpoint/2010/main" val="37501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64ACA-EE17-224B-9FF5-D9A475FDBEAE}"/>
              </a:ext>
            </a:extLst>
          </p:cNvPr>
          <p:cNvSpPr txBox="1"/>
          <p:nvPr/>
        </p:nvSpPr>
        <p:spPr>
          <a:xfrm>
            <a:off x="431540" y="112474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+mn-lt"/>
              </a:rPr>
              <a:t>More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49232-59F1-2A4A-93C4-618E41285A8B}"/>
              </a:ext>
            </a:extLst>
          </p:cNvPr>
          <p:cNvSpPr txBox="1"/>
          <p:nvPr/>
        </p:nvSpPr>
        <p:spPr>
          <a:xfrm>
            <a:off x="204805" y="1709519"/>
            <a:ext cx="64373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White Paper in response to ESA’s Voyage-2050 call:</a:t>
            </a:r>
          </a:p>
          <a:p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  <a:hlinkClick r:id="rId3"/>
              </a:rPr>
              <a:t>https://bit.ly/2Sdp1K8</a:t>
            </a:r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  <a:r>
              <a:rPr lang="en-GB" dirty="0">
                <a:solidFill>
                  <a:srgbClr val="FFFF00"/>
                </a:solidFill>
                <a:latin typeface="+mn-lt"/>
                <a:sym typeface="Wingdings" pitchFamily="2" charset="2"/>
              </a:rPr>
              <a:t>(under review)</a:t>
            </a:r>
          </a:p>
          <a:p>
            <a:endParaRPr lang="en-GB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White Paper in response to National Research Council Planetary Science and Astrobiology Decadal Survey 2023-2032 </a:t>
            </a:r>
            <a:r>
              <a:rPr lang="en-GB" dirty="0">
                <a:solidFill>
                  <a:srgbClr val="FFFF00"/>
                </a:solidFill>
                <a:latin typeface="+mn-lt"/>
                <a:sym typeface="Wingdings" pitchFamily="2" charset="2"/>
              </a:rPr>
              <a:t>(open for endorsement and comments!)</a:t>
            </a:r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: </a:t>
            </a:r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  <a:hlinkClick r:id="rId4"/>
              </a:rPr>
              <a:t>https://bit.ly/2L3rItS</a:t>
            </a:r>
            <a:endParaRPr lang="en-GB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endParaRPr lang="en-GB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r>
              <a:rPr lang="en-GB" u="sng" dirty="0">
                <a:solidFill>
                  <a:schemeClr val="bg1"/>
                </a:solidFill>
                <a:latin typeface="+mn-lt"/>
                <a:sym typeface="Wingdings" pitchFamily="2" charset="2"/>
              </a:rPr>
              <a:t>We invite you to endorse the NRC version of the White Paper</a:t>
            </a:r>
          </a:p>
          <a:p>
            <a:endParaRPr lang="en-GB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r>
              <a:rPr lang="en-GB" u="sng" dirty="0">
                <a:solidFill>
                  <a:schemeClr val="bg1"/>
                </a:solidFill>
                <a:latin typeface="+mn-lt"/>
                <a:sym typeface="Wingdings" pitchFamily="2" charset="2"/>
              </a:rPr>
              <a:t>Contact:</a:t>
            </a:r>
          </a:p>
          <a:p>
            <a:endParaRPr lang="en-GB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a) Quentin Nenon (Univ. of Berkeley): </a:t>
            </a:r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  <a:hlinkClick r:id="rId5"/>
              </a:rPr>
              <a:t>nenon@berkeley.edu</a:t>
            </a:r>
            <a:endParaRPr lang="en-GB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and/or</a:t>
            </a:r>
          </a:p>
          <a:p>
            <a:endParaRPr lang="en-GB" dirty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b) Elias Roussos (Max Planck Institute for Solar System Research): </a:t>
            </a:r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  <a:hlinkClick r:id="rId6"/>
              </a:rPr>
              <a:t>roussos@mps.mpg.de</a:t>
            </a:r>
            <a:r>
              <a:rPr lang="en-GB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1220B-A01E-3049-9025-B77F0F103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53" y="1705448"/>
            <a:ext cx="2322359" cy="31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64ACA-EE17-224B-9FF5-D9A475FDBEAE}"/>
              </a:ext>
            </a:extLst>
          </p:cNvPr>
          <p:cNvSpPr txBox="1"/>
          <p:nvPr/>
        </p:nvSpPr>
        <p:spPr>
          <a:xfrm>
            <a:off x="35496" y="908720"/>
            <a:ext cx="48245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FFC000"/>
                </a:solidFill>
                <a:latin typeface="+mn-lt"/>
              </a:rPr>
              <a:t>Team (</a:t>
            </a:r>
            <a:r>
              <a:rPr lang="en-GB" sz="1200" u="sng" dirty="0">
                <a:solidFill>
                  <a:srgbClr val="92D050"/>
                </a:solidFill>
                <a:latin typeface="+mn-lt"/>
              </a:rPr>
              <a:t>Leads</a:t>
            </a:r>
            <a:r>
              <a:rPr lang="en-GB" sz="1200" u="sng" dirty="0">
                <a:solidFill>
                  <a:schemeClr val="bg1"/>
                </a:solidFill>
                <a:latin typeface="+mn-lt"/>
              </a:rPr>
              <a:t>/</a:t>
            </a:r>
            <a:r>
              <a:rPr lang="en-GB" sz="1200" u="sng" dirty="0" err="1">
                <a:solidFill>
                  <a:schemeClr val="bg1"/>
                </a:solidFill>
                <a:latin typeface="+mn-lt"/>
              </a:rPr>
              <a:t>Coauthors</a:t>
            </a:r>
            <a:r>
              <a:rPr lang="en-GB" sz="1200" u="sng" dirty="0">
                <a:solidFill>
                  <a:schemeClr val="bg1"/>
                </a:solidFill>
                <a:latin typeface="+mn-lt"/>
              </a:rPr>
              <a:t> &amp; Endorsers until May 2020):</a:t>
            </a:r>
            <a:br>
              <a:rPr lang="en-GB" sz="1200" u="sng" dirty="0">
                <a:solidFill>
                  <a:srgbClr val="FFC000"/>
                </a:solidFill>
                <a:latin typeface="+mn-lt"/>
              </a:rPr>
            </a:br>
            <a:endParaRPr lang="en-GB" sz="1200" u="sng" dirty="0">
              <a:solidFill>
                <a:srgbClr val="FFC000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92D050"/>
                </a:solidFill>
                <a:latin typeface="+mn-lt"/>
              </a:rPr>
              <a:t>Elias Roussos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[Max Planck Inst. for Solar System Research, Germany]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Oliver Allanson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[University of Reading, UK]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Livia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Alvez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[INPE, France]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Nicolas André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[Research Inst. for Astrophysics &amp; Planetology, France]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Bruna Bertucci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[University of Perugia, Italy]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A. Brunet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[ONERA, France]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Graziella Branduardi-Raymont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[UCL MSSL, UK]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George Clark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[Johns Hopkins Applied Physics Laboratory, USA]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I. Cohen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Johns Hopkins Applied Physics Laboratory, USA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John F. Cooper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[NASA GSFC, USA]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solidFill>
                  <a:schemeClr val="bg1"/>
                </a:solidFill>
                <a:latin typeface="+mn-lt"/>
              </a:rPr>
              <a:t>Ioannis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Daglis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[University of Athens, Greece]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Iannis Dandouras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[IRAP, France]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Kostantinos Dialynas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[Academy of Athens, Greece]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Ravindra Desai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[Imperial College London, London, UK]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E.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Echer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[INPE, Brazil]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Shahab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Fatemi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[Swedish Institute for Space Physics, Sweden]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Colin Forsyth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UCL Mullard Space Science Laboratory, UK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Yoshifumi Futaana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[Swedish Institute for Space Physics, Sweden]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Matina Gkioulidou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[Johns Hopkins Applied Physics Laboratory, USA]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W.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Hadjas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[PSI, Zurich, Switzerland]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Geraint Jones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[UCL Mullard Space Science Laboratory, UK]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solidFill>
                  <a:schemeClr val="bg1"/>
                </a:solidFill>
                <a:latin typeface="+mn-lt"/>
              </a:rPr>
              <a:t>Insoo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Jun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[Jet Propulsion Laboratory, USA]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Peter Kollmann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[Johns Hopkins Applied Physics Laboratory, USA]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Anna Kotova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[IRAP, France]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Elena Kronberg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[University of Munich, Germany]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Norbert Krupp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[Max Planck Inst. for Solar System Research, Germany]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Wen Li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</a:t>
            </a:r>
            <a:r>
              <a:rPr lang="en-GB" sz="1200" dirty="0" err="1">
                <a:solidFill>
                  <a:srgbClr val="FFFF00"/>
                </a:solidFill>
                <a:latin typeface="Calibri" panose="020F0502020204030204"/>
              </a:rPr>
              <a:t>Univerity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 of Boston, USA]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Lucas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Luizzo</a:t>
            </a: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[Space Sciences Laboratory, Berkeley, USA]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V.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Maget</a:t>
            </a: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[ONERA, France]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J. P. </a:t>
            </a:r>
            <a:r>
              <a:rPr lang="en-GB" sz="1200" dirty="0" err="1">
                <a:solidFill>
                  <a:schemeClr val="bg1"/>
                </a:solidFill>
                <a:latin typeface="+mn-lt"/>
              </a:rPr>
              <a:t>Marchezi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[Instituto Nacional de </a:t>
            </a:r>
            <a:r>
              <a:rPr lang="en-GB" sz="1200" dirty="0" err="1">
                <a:solidFill>
                  <a:srgbClr val="FFFF00"/>
                </a:solidFill>
                <a:latin typeface="+mn-lt"/>
              </a:rPr>
              <a:t>Pesquisas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rgbClr val="FFFF00"/>
                </a:solidFill>
                <a:latin typeface="+mn-lt"/>
              </a:rPr>
              <a:t>Espaciais</a:t>
            </a:r>
            <a:r>
              <a:rPr lang="en-GB" sz="1200" dirty="0">
                <a:solidFill>
                  <a:srgbClr val="FFFF00"/>
                </a:solidFill>
                <a:latin typeface="+mn-lt"/>
              </a:rPr>
              <a:t>, Brazil]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5E737-547E-E042-A3BC-900AAF5D5830}"/>
              </a:ext>
            </a:extLst>
          </p:cNvPr>
          <p:cNvSpPr/>
          <p:nvPr/>
        </p:nvSpPr>
        <p:spPr>
          <a:xfrm>
            <a:off x="4644008" y="1271657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Go Murakami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[Institute of Space and Astronautical Science, Japan]</a:t>
            </a:r>
            <a:endParaRPr lang="en-GB" sz="1200" dirty="0">
              <a:solidFill>
                <a:srgbClr val="92D050"/>
              </a:solidFill>
              <a:latin typeface="Calibri" panose="020F0502020204030204"/>
            </a:endParaRP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92D050"/>
                </a:solidFill>
                <a:latin typeface="Calibri" panose="020F0502020204030204"/>
              </a:rPr>
              <a:t>Quentin Nénon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[Space Sciences Laboratory, Berkeley, USA]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Tom Nordheim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 [Jet Propulsion Laboratory, USA]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Benjamin Palmaerts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[University of Liege, Belgium]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Chris Paranicas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[Johns Hopkins Applied Physics Laboratory, USA]</a:t>
            </a:r>
            <a:endParaRPr lang="en-GB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Christina Plainaki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[Agenzia Spaziale Italiana (ASI), Italy]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 err="1">
                <a:solidFill>
                  <a:srgbClr val="FFFFFF"/>
                </a:solidFill>
                <a:latin typeface="Calibri" panose="020F0502020204030204"/>
              </a:rPr>
              <a:t>Imke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 de Pater [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University of Berkeley, USA]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Andrew R. </a:t>
            </a:r>
            <a:r>
              <a:rPr lang="en-GB" sz="1200" dirty="0" err="1">
                <a:solidFill>
                  <a:srgbClr val="FFFFFF"/>
                </a:solidFill>
                <a:latin typeface="Calibri" panose="020F0502020204030204"/>
              </a:rPr>
              <a:t>Poppe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[Space Sciences Laboratory, Berkeley, USA]</a:t>
            </a:r>
            <a:endParaRPr lang="en-GB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Jonathan Rae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[University College London, UK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 err="1">
                <a:solidFill>
                  <a:srgbClr val="FFFFFF"/>
                </a:solidFill>
                <a:latin typeface="Calibri" panose="020F0502020204030204"/>
              </a:rPr>
              <a:t>Ondrej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 Santolik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[Charles University, Prague, Czech Republic]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Daniel Santos-Costa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[Southwest Research Institute, USA]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Theodore Sarris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[Democritus University of Thrace, Greece]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Yuri Shprits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[Helmholtz-</a:t>
            </a:r>
            <a:r>
              <a:rPr lang="en-GB" sz="1200" dirty="0" err="1">
                <a:solidFill>
                  <a:srgbClr val="FFFF00"/>
                </a:solidFill>
                <a:latin typeface="Calibri" panose="020F0502020204030204"/>
              </a:rPr>
              <a:t>Zentrum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, Germany]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Angelica Sicard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[ONERA, France]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Ligia Da Silva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[Instituto Nacional de </a:t>
            </a:r>
            <a:r>
              <a:rPr lang="en-GB" sz="1200" dirty="0" err="1">
                <a:solidFill>
                  <a:srgbClr val="FFFF00"/>
                </a:solidFill>
                <a:latin typeface="Calibri" panose="020F0502020204030204"/>
              </a:rPr>
              <a:t>Pesquisas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GB" sz="1200" dirty="0" err="1">
                <a:solidFill>
                  <a:srgbClr val="FFFF00"/>
                </a:solidFill>
                <a:latin typeface="Calibri" panose="020F0502020204030204"/>
              </a:rPr>
              <a:t>Espaciais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, Brazil]</a:t>
            </a:r>
            <a:endParaRPr lang="en-GB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Ali Sulaiman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[University of Iowa, Iowa, USA]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J. </a:t>
            </a:r>
            <a:r>
              <a:rPr lang="en-GB" sz="1200" dirty="0" err="1">
                <a:solidFill>
                  <a:srgbClr val="FFFFFF"/>
                </a:solidFill>
                <a:latin typeface="Calibri" panose="020F0502020204030204"/>
              </a:rPr>
              <a:t>Szalay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[Princeton University, USA]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A.M. de Souza Franco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[Inst. Nacional de </a:t>
            </a:r>
            <a:r>
              <a:rPr lang="en-GB" sz="1200" dirty="0" err="1">
                <a:solidFill>
                  <a:srgbClr val="FFFF00"/>
                </a:solidFill>
                <a:latin typeface="Calibri" panose="020F0502020204030204"/>
              </a:rPr>
              <a:t>Pesquisas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GB" sz="1200" dirty="0" err="1">
                <a:solidFill>
                  <a:srgbClr val="FFFF00"/>
                </a:solidFill>
                <a:latin typeface="Calibri" panose="020F0502020204030204"/>
              </a:rPr>
              <a:t>Espaciais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, Brazil]</a:t>
            </a:r>
            <a:endParaRPr lang="en-GB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Drew L. Turner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[Johns Hopkins Applied Physics Laboratory, USA]</a:t>
            </a:r>
            <a:endParaRPr lang="en-GB" sz="1200" dirty="0">
              <a:solidFill>
                <a:srgbClr val="FFFFFF"/>
              </a:solidFill>
              <a:latin typeface="Calibri" panose="020F0502020204030204"/>
            </a:endParaRP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Luis E. A. Viera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[INPE, Brazil]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Peter K. G. Williams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[Harvard University, USA]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Emma Woodfield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[British Antarctic Survey, Cambridge, UK]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Xin Wu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[University of Geneva, Switzerland]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Zhonghua Yao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[University of Liege, Liege, Belgium]</a:t>
            </a:r>
          </a:p>
          <a:p>
            <a:pPr marL="228600" lvl="0" indent="-228600">
              <a:buFont typeface="+mj-lt"/>
              <a:buAutoNum type="arabicPeriod" startAt="31"/>
            </a:pP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Philippe </a:t>
            </a:r>
            <a:r>
              <a:rPr lang="en-GB" sz="1200" dirty="0" err="1">
                <a:solidFill>
                  <a:srgbClr val="FFFFFF"/>
                </a:solidFill>
                <a:latin typeface="Calibri" panose="020F0502020204030204"/>
              </a:rPr>
              <a:t>Zarka</a:t>
            </a:r>
            <a:r>
              <a:rPr lang="en-GB" sz="120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sz="1200" dirty="0">
                <a:solidFill>
                  <a:srgbClr val="FFFF00"/>
                </a:solidFill>
                <a:latin typeface="Calibri" panose="020F0502020204030204"/>
              </a:rPr>
              <a:t>[LESIA, Paris, France]</a:t>
            </a:r>
          </a:p>
        </p:txBody>
      </p:sp>
    </p:spTree>
    <p:extLst>
      <p:ext uri="{BB962C8B-B14F-4D97-AF65-F5344CB8AC3E}">
        <p14:creationId xmlns:p14="http://schemas.microsoft.com/office/powerpoint/2010/main" val="391561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23640" y="1044000"/>
            <a:ext cx="8568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C000"/>
                </a:solidFill>
                <a:latin typeface="Calibri"/>
              </a:rPr>
              <a:t>Planetary radiation belts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74E5AB76-6BC4-F842-8A71-D212A4BF9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" y="4320081"/>
            <a:ext cx="3216750" cy="2401887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C730B01-6FC4-9249-9AD5-970A43B24004}"/>
              </a:ext>
            </a:extLst>
          </p:cNvPr>
          <p:cNvSpPr txBox="1">
            <a:spLocks/>
          </p:cNvSpPr>
          <p:nvPr/>
        </p:nvSpPr>
        <p:spPr>
          <a:xfrm>
            <a:off x="4227786" y="1776906"/>
            <a:ext cx="4664574" cy="49498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Basic </a:t>
            </a:r>
            <a:r>
              <a:rPr lang="en-US" sz="2400" dirty="0">
                <a:solidFill>
                  <a:schemeClr val="bg1"/>
                </a:solidFill>
              </a:rPr>
              <a:t>component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of all planetary magnetospheres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Magnetic trapping of energetic charged particle radiation (electrons, protons, ions)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Energies: </a:t>
            </a:r>
            <a:r>
              <a:rPr lang="de-DE" sz="2400" dirty="0" err="1">
                <a:solidFill>
                  <a:schemeClr val="bg1"/>
                </a:solidFill>
              </a:rPr>
              <a:t>several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10 keV up to few GeV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Accumulation of high particle fluxes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563F7337-3BF7-1C4A-94FB-AEBCB4F52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2" y="1776906"/>
            <a:ext cx="3202517" cy="240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FC957-A379-0C4B-A628-66B7A565C8FD}"/>
              </a:ext>
            </a:extLst>
          </p:cNvPr>
          <p:cNvSpPr txBox="1"/>
          <p:nvPr/>
        </p:nvSpPr>
        <p:spPr>
          <a:xfrm>
            <a:off x="2395643" y="623731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7363"/>
                </a:solidFill>
                <a:latin typeface="+mn-lt"/>
              </a:rPr>
              <a:t>Vette et al. 1991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D29BA-FCB9-9343-B335-F918267B4CAB}"/>
              </a:ext>
            </a:extLst>
          </p:cNvPr>
          <p:cNvSpPr txBox="1"/>
          <p:nvPr/>
        </p:nvSpPr>
        <p:spPr>
          <a:xfrm>
            <a:off x="2355578" y="389037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7363"/>
                </a:solidFill>
                <a:latin typeface="+mn-lt"/>
              </a:rPr>
              <a:t>Source: Caltech</a:t>
            </a:r>
          </a:p>
        </p:txBody>
      </p:sp>
    </p:spTree>
    <p:extLst>
      <p:ext uri="{BB962C8B-B14F-4D97-AF65-F5344CB8AC3E}">
        <p14:creationId xmlns:p14="http://schemas.microsoft.com/office/powerpoint/2010/main" val="15076736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23640" y="1044000"/>
            <a:ext cx="8568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C000"/>
                </a:solidFill>
                <a:latin typeface="Calibri"/>
              </a:rPr>
              <a:t>Why do we study radiation belts?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323EF89-15E2-2C45-A8D9-193F4036FC6D}"/>
              </a:ext>
            </a:extLst>
          </p:cNvPr>
          <p:cNvSpPr txBox="1">
            <a:spLocks/>
          </p:cNvSpPr>
          <p:nvPr/>
        </p:nvSpPr>
        <p:spPr>
          <a:xfrm>
            <a:off x="330111" y="1916832"/>
            <a:ext cx="8568720" cy="43163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Understanding high </a:t>
            </a:r>
            <a:r>
              <a:rPr lang="de-DE" dirty="0" err="1">
                <a:solidFill>
                  <a:schemeClr val="bg1"/>
                </a:solidFill>
              </a:rPr>
              <a:t>energy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particle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dynamics</a:t>
            </a: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In-situ measurement capabilities, fully resolvable spatial &amp; time scales (“in-situ astrophysics”)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Strong planet/</a:t>
            </a:r>
            <a:r>
              <a:rPr lang="de-DE" dirty="0" err="1">
                <a:solidFill>
                  <a:schemeClr val="bg1"/>
                </a:solidFill>
              </a:rPr>
              <a:t>moon</a:t>
            </a:r>
            <a:r>
              <a:rPr lang="de-DE" dirty="0">
                <a:solidFill>
                  <a:schemeClr val="bg1"/>
                </a:solidFill>
              </a:rPr>
              <a:t>/ring-radiation links </a:t>
            </a:r>
            <a:r>
              <a:rPr lang="en-US" dirty="0">
                <a:solidFill>
                  <a:schemeClr val="bg1"/>
                </a:solidFill>
              </a:rPr>
              <a:t>(“energetic particle geophysics”)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Space weather, spacecraft safety</a:t>
            </a:r>
          </a:p>
        </p:txBody>
      </p:sp>
    </p:spTree>
    <p:extLst>
      <p:ext uri="{BB962C8B-B14F-4D97-AF65-F5344CB8AC3E}">
        <p14:creationId xmlns:p14="http://schemas.microsoft.com/office/powerpoint/2010/main" val="42468955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23640" y="1044000"/>
            <a:ext cx="8568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C000"/>
                </a:solidFill>
                <a:latin typeface="Calibri"/>
              </a:rPr>
              <a:t>Jupiter’s radiation belts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4E2A2-38CC-C24A-BA57-997C59F16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>
          <a:xfrm>
            <a:off x="144128" y="1728281"/>
            <a:ext cx="8820360" cy="4653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041C7-CFA6-454F-B440-1C31B0C1756F}"/>
              </a:ext>
            </a:extLst>
          </p:cNvPr>
          <p:cNvSpPr txBox="1"/>
          <p:nvPr/>
        </p:nvSpPr>
        <p:spPr>
          <a:xfrm>
            <a:off x="144128" y="6401700"/>
            <a:ext cx="594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7363"/>
                </a:solidFill>
                <a:latin typeface="+mn-lt"/>
              </a:rPr>
              <a:t>Image sources: Nenon et al. (2017, 2018), Mauk and Fox [2010], Mauk [2014], John Spencer</a:t>
            </a:r>
          </a:p>
        </p:txBody>
      </p:sp>
    </p:spTree>
    <p:extLst>
      <p:ext uri="{BB962C8B-B14F-4D97-AF65-F5344CB8AC3E}">
        <p14:creationId xmlns:p14="http://schemas.microsoft.com/office/powerpoint/2010/main" val="3218645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23640" y="1044000"/>
            <a:ext cx="8568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C000"/>
                </a:solidFill>
                <a:latin typeface="Calibri"/>
              </a:rPr>
              <a:t>Why explore Jupiter’s radiation belts (1)?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323EF89-15E2-2C45-A8D9-193F4036FC6D}"/>
              </a:ext>
            </a:extLst>
          </p:cNvPr>
          <p:cNvSpPr txBox="1">
            <a:spLocks/>
          </p:cNvSpPr>
          <p:nvPr/>
        </p:nvSpPr>
        <p:spPr>
          <a:xfrm>
            <a:off x="35496" y="1776906"/>
            <a:ext cx="9036496" cy="49498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de-DE" sz="2000" u="sng" dirty="0" err="1">
                <a:solidFill>
                  <a:schemeClr val="bg1"/>
                </a:solidFill>
              </a:rPr>
              <a:t>Jupiter‘s</a:t>
            </a:r>
            <a:r>
              <a:rPr lang="de-DE" sz="2000" u="sng" dirty="0">
                <a:solidFill>
                  <a:schemeClr val="bg1"/>
                </a:solidFill>
              </a:rPr>
              <a:t> </a:t>
            </a:r>
            <a:r>
              <a:rPr lang="de-DE" sz="2000" u="sng" dirty="0" err="1">
                <a:solidFill>
                  <a:schemeClr val="bg1"/>
                </a:solidFill>
              </a:rPr>
              <a:t>magnetosphere</a:t>
            </a:r>
            <a:r>
              <a:rPr lang="de-DE" sz="2000" u="sng" dirty="0">
                <a:solidFill>
                  <a:schemeClr val="bg1"/>
                </a:solidFill>
              </a:rPr>
              <a:t>:</a:t>
            </a:r>
            <a:r>
              <a:rPr lang="de-DE" sz="2000" dirty="0">
                <a:solidFill>
                  <a:schemeClr val="bg1"/>
                </a:solidFill>
              </a:rPr>
              <a:t> solar </a:t>
            </a:r>
            <a:r>
              <a:rPr lang="de-DE" sz="2000" dirty="0" err="1">
                <a:solidFill>
                  <a:schemeClr val="bg1"/>
                </a:solidFill>
              </a:rPr>
              <a:t>system‘s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most</a:t>
            </a:r>
            <a:r>
              <a:rPr lang="de-DE" sz="2000" dirty="0">
                <a:solidFill>
                  <a:srgbClr val="FFFF00"/>
                </a:solidFill>
              </a:rPr>
              <a:t> powerful </a:t>
            </a:r>
            <a:r>
              <a:rPr lang="de-DE" sz="2000" dirty="0" err="1">
                <a:solidFill>
                  <a:srgbClr val="FFFF00"/>
                </a:solidFill>
              </a:rPr>
              <a:t>charged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particle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accelerator</a:t>
            </a:r>
            <a:br>
              <a:rPr lang="de-DE" sz="20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de-DE" sz="2000" u="sng" dirty="0">
                <a:solidFill>
                  <a:schemeClr val="bg1"/>
                </a:solidFill>
              </a:rPr>
              <a:t>E</a:t>
            </a:r>
            <a:r>
              <a:rPr lang="en-US" sz="2000" u="sng" dirty="0" err="1">
                <a:solidFill>
                  <a:schemeClr val="bg1"/>
                </a:solidFill>
              </a:rPr>
              <a:t>nergies</a:t>
            </a:r>
            <a:r>
              <a:rPr lang="en-US" sz="2000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up to 100s of MeV for electrons, up to 10s-100s of GeV for protons/ions </a:t>
            </a:r>
            <a:r>
              <a:rPr lang="en-US" sz="2000" dirty="0">
                <a:solidFill>
                  <a:srgbClr val="FFFF00"/>
                </a:solidFill>
              </a:rPr>
              <a:t>(all other planets: 1-2 orders of magnitude lower)</a:t>
            </a:r>
            <a:br>
              <a:rPr lang="en-US" sz="2000" dirty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</a:pPr>
            <a:r>
              <a:rPr lang="de-DE" sz="2000" u="sng" dirty="0">
                <a:solidFill>
                  <a:schemeClr val="bg1"/>
                </a:solidFill>
              </a:rPr>
              <a:t>Extensive </a:t>
            </a:r>
            <a:r>
              <a:rPr lang="de-DE" sz="2000" u="sng" dirty="0" err="1">
                <a:solidFill>
                  <a:schemeClr val="bg1"/>
                </a:solidFill>
              </a:rPr>
              <a:t>parameter</a:t>
            </a:r>
            <a:r>
              <a:rPr lang="de-DE" sz="2000" u="sng" dirty="0">
                <a:solidFill>
                  <a:schemeClr val="bg1"/>
                </a:solidFill>
              </a:rPr>
              <a:t> </a:t>
            </a:r>
            <a:r>
              <a:rPr lang="de-DE" sz="2000" u="sng" dirty="0" err="1">
                <a:solidFill>
                  <a:schemeClr val="bg1"/>
                </a:solidFill>
              </a:rPr>
              <a:t>space</a:t>
            </a:r>
            <a:r>
              <a:rPr lang="de-DE" sz="2000" u="sng" dirty="0">
                <a:solidFill>
                  <a:schemeClr val="bg1"/>
                </a:solidFill>
              </a:rPr>
              <a:t>:</a:t>
            </a:r>
            <a:r>
              <a:rPr lang="de-DE" sz="2000" dirty="0">
                <a:solidFill>
                  <a:schemeClr val="bg1"/>
                </a:solidFill>
              </a:rPr>
              <a:t> multi-</a:t>
            </a:r>
            <a:r>
              <a:rPr lang="de-DE" sz="2000" dirty="0" err="1">
                <a:solidFill>
                  <a:schemeClr val="bg1"/>
                </a:solidFill>
              </a:rPr>
              <a:t>ion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composition</a:t>
            </a:r>
            <a:r>
              <a:rPr lang="de-DE" sz="2000" dirty="0">
                <a:solidFill>
                  <a:schemeClr val="bg1"/>
                </a:solidFill>
              </a:rPr>
              <a:t>, diverse </a:t>
            </a:r>
            <a:r>
              <a:rPr lang="de-DE" sz="2000" dirty="0" err="1">
                <a:solidFill>
                  <a:schemeClr val="bg1"/>
                </a:solidFill>
              </a:rPr>
              <a:t>space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environments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active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moons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allow</a:t>
            </a:r>
            <a:r>
              <a:rPr lang="de-DE" sz="2000" dirty="0">
                <a:solidFill>
                  <a:schemeClr val="bg1"/>
                </a:solidFill>
              </a:rPr>
              <a:t> for </a:t>
            </a:r>
            <a:r>
              <a:rPr lang="de-DE" sz="2000" dirty="0">
                <a:solidFill>
                  <a:srgbClr val="FFFF00"/>
                </a:solidFill>
              </a:rPr>
              <a:t>multiple </a:t>
            </a:r>
            <a:r>
              <a:rPr lang="de-DE" sz="2000" dirty="0" err="1">
                <a:solidFill>
                  <a:srgbClr val="FFFF00"/>
                </a:solidFill>
              </a:rPr>
              <a:t>ways</a:t>
            </a:r>
            <a:r>
              <a:rPr lang="de-DE" sz="2000" dirty="0">
                <a:solidFill>
                  <a:srgbClr val="FFFF00"/>
                </a:solidFill>
              </a:rPr>
              <a:t> to </a:t>
            </a:r>
            <a:r>
              <a:rPr lang="de-DE" sz="2000" dirty="0" err="1">
                <a:solidFill>
                  <a:srgbClr val="FFFF00"/>
                </a:solidFill>
              </a:rPr>
              <a:t>produce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and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destroy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particle</a:t>
            </a:r>
            <a:r>
              <a:rPr lang="de-DE" sz="2000" dirty="0">
                <a:solidFill>
                  <a:srgbClr val="FFFF00"/>
                </a:solidFill>
              </a:rPr>
              <a:t> radiation</a:t>
            </a:r>
            <a:br>
              <a:rPr lang="de-DE" sz="2000" dirty="0">
                <a:solidFill>
                  <a:srgbClr val="FFFF00"/>
                </a:solidFill>
              </a:rPr>
            </a:br>
            <a:endParaRPr lang="de-DE" sz="2000" dirty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u="sng" dirty="0">
                <a:solidFill>
                  <a:schemeClr val="bg1"/>
                </a:solidFill>
              </a:rPr>
              <a:t>Astrobiological implications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rgbClr val="FFFF00"/>
                </a:solidFill>
              </a:rPr>
              <a:t>Radiation is catalytic</a:t>
            </a:r>
            <a:r>
              <a:rPr lang="en-US" sz="2000" dirty="0">
                <a:solidFill>
                  <a:schemeClr val="bg1"/>
                </a:solidFill>
              </a:rPr>
              <a:t> for oxidant production in Europa’s ice (H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), </a:t>
            </a:r>
            <a:r>
              <a:rPr lang="en-US" sz="2000" dirty="0">
                <a:solidFill>
                  <a:srgbClr val="FFFF00"/>
                </a:solidFill>
              </a:rPr>
              <a:t>but can also destroy potential biosignatures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u="sng" dirty="0">
                <a:solidFill>
                  <a:schemeClr val="bg1"/>
                </a:solidFill>
              </a:rPr>
              <a:t>Radiation-material interactions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Unparalled regime </a:t>
            </a:r>
            <a:r>
              <a:rPr lang="en-US" sz="2000" dirty="0">
                <a:solidFill>
                  <a:srgbClr val="FFFF00"/>
                </a:solidFill>
              </a:rPr>
              <a:t>(high energies, high fluxes)</a:t>
            </a:r>
            <a:r>
              <a:rPr lang="en-US" sz="2000" dirty="0">
                <a:solidFill>
                  <a:schemeClr val="bg1"/>
                </a:solidFill>
              </a:rPr>
              <a:t> to explore the impact of radiation on pristine materials (e.g. ices)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u="sng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u="sng" dirty="0">
                <a:solidFill>
                  <a:schemeClr val="bg1"/>
                </a:solidFill>
              </a:rPr>
              <a:t>Best analogue to astrophysical radiation belts: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e.g. brown </a:t>
            </a:r>
            <a:r>
              <a:rPr lang="en-US" sz="2000">
                <a:solidFill>
                  <a:srgbClr val="FFFF00"/>
                </a:solidFill>
              </a:rPr>
              <a:t>dwarfs magnetospheres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188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23640" y="1044000"/>
            <a:ext cx="8568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C000"/>
                </a:solidFill>
                <a:latin typeface="Calibri"/>
              </a:rPr>
              <a:t>Why explore Jupiter’s radiation belts (2)?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D50F8-7D70-024E-9B37-D966F771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62035" cy="3381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20D88D-E655-2543-824A-362A54F208EA}"/>
              </a:ext>
            </a:extLst>
          </p:cNvPr>
          <p:cNvSpPr/>
          <p:nvPr/>
        </p:nvSpPr>
        <p:spPr>
          <a:xfrm>
            <a:off x="197820" y="5192613"/>
            <a:ext cx="88203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bg1"/>
                </a:solidFill>
              </a:rPr>
              <a:t>Many</a:t>
            </a:r>
            <a:r>
              <a:rPr lang="de-DE" sz="2000" dirty="0">
                <a:solidFill>
                  <a:schemeClr val="bg1"/>
                </a:solidFill>
              </a:rPr>
              <a:t> Jupiter </a:t>
            </a:r>
            <a:r>
              <a:rPr lang="de-DE" sz="2000" dirty="0" err="1">
                <a:solidFill>
                  <a:schemeClr val="bg1"/>
                </a:solidFill>
              </a:rPr>
              <a:t>missions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avoid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them</a:t>
            </a:r>
            <a:r>
              <a:rPr lang="de-DE" sz="2000" dirty="0">
                <a:solidFill>
                  <a:schemeClr val="bg1"/>
                </a:solidFill>
              </a:rPr>
              <a:t> in </a:t>
            </a:r>
            <a:r>
              <a:rPr lang="de-DE" sz="2000" dirty="0" err="1">
                <a:solidFill>
                  <a:schemeClr val="bg1"/>
                </a:solidFill>
              </a:rPr>
              <a:t>favor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spacecraft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safety</a:t>
            </a:r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bg1"/>
                </a:solidFill>
              </a:rPr>
              <a:t>No</a:t>
            </a:r>
            <a:r>
              <a:rPr lang="de-DE" sz="2000" dirty="0">
                <a:solidFill>
                  <a:schemeClr val="bg1"/>
                </a:solidFill>
              </a:rPr>
              <a:t> mission was or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designed</a:t>
            </a:r>
            <a:r>
              <a:rPr lang="de-DE" sz="2000" dirty="0">
                <a:solidFill>
                  <a:schemeClr val="bg1"/>
                </a:solidFill>
              </a:rPr>
              <a:t> to </a:t>
            </a:r>
            <a:r>
              <a:rPr lang="de-DE" sz="2000" dirty="0" err="1">
                <a:solidFill>
                  <a:schemeClr val="bg1"/>
                </a:solidFill>
              </a:rPr>
              <a:t>explore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them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comprehensively</a:t>
            </a:r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bg1"/>
                </a:solidFill>
              </a:rPr>
              <a:t>Challenging</a:t>
            </a:r>
            <a:r>
              <a:rPr lang="de-DE" sz="2000" dirty="0">
                <a:solidFill>
                  <a:schemeClr val="bg1"/>
                </a:solidFill>
              </a:rPr>
              <a:t> for </a:t>
            </a:r>
            <a:r>
              <a:rPr lang="de-DE" sz="2000" dirty="0" err="1">
                <a:solidFill>
                  <a:schemeClr val="bg1"/>
                </a:solidFill>
              </a:rPr>
              <a:t>conventional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low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mass</a:t>
            </a:r>
            <a:r>
              <a:rPr lang="de-DE" sz="2000" dirty="0">
                <a:solidFill>
                  <a:schemeClr val="bg1"/>
                </a:solidFill>
              </a:rPr>
              <a:t>/power </a:t>
            </a:r>
            <a:r>
              <a:rPr lang="de-DE" sz="2000" dirty="0" err="1">
                <a:solidFill>
                  <a:schemeClr val="bg1"/>
                </a:solidFill>
              </a:rPr>
              <a:t>instrumentation</a:t>
            </a: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rgbClr val="FFFF00"/>
                </a:solidFill>
              </a:rPr>
              <a:t>Jupiter‘s</a:t>
            </a:r>
            <a:r>
              <a:rPr lang="de-DE" sz="2000" dirty="0">
                <a:solidFill>
                  <a:srgbClr val="FFFF00"/>
                </a:solidFill>
              </a:rPr>
              <a:t> radiation belts </a:t>
            </a:r>
            <a:r>
              <a:rPr lang="de-DE" sz="2000" dirty="0" err="1">
                <a:solidFill>
                  <a:srgbClr val="FFFF00"/>
                </a:solidFill>
              </a:rPr>
              <a:t>remain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largely</a:t>
            </a:r>
            <a:r>
              <a:rPr lang="de-DE" sz="2000" dirty="0">
                <a:solidFill>
                  <a:srgbClr val="FFFF00"/>
                </a:solidFill>
              </a:rPr>
              <a:t> </a:t>
            </a:r>
            <a:r>
              <a:rPr lang="de-DE" sz="2000" dirty="0" err="1">
                <a:solidFill>
                  <a:srgbClr val="FFFF00"/>
                </a:solidFill>
              </a:rPr>
              <a:t>unexplored</a:t>
            </a:r>
            <a:r>
              <a:rPr lang="de-DE" sz="20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8872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64ACA-EE17-224B-9FF5-D9A475FDBEAE}"/>
              </a:ext>
            </a:extLst>
          </p:cNvPr>
          <p:cNvSpPr txBox="1"/>
          <p:nvPr/>
        </p:nvSpPr>
        <p:spPr>
          <a:xfrm>
            <a:off x="323528" y="285293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+mn-lt"/>
              </a:rPr>
              <a:t>Outstanding science questions </a:t>
            </a:r>
          </a:p>
          <a:p>
            <a:pPr algn="ctr"/>
            <a:r>
              <a:rPr lang="en-GB" sz="4000" dirty="0">
                <a:solidFill>
                  <a:srgbClr val="FFC000"/>
                </a:solidFill>
                <a:latin typeface="+mn-lt"/>
              </a:rPr>
              <a:t>in Jupiter’s radiation belts</a:t>
            </a:r>
          </a:p>
        </p:txBody>
      </p:sp>
    </p:spTree>
    <p:extLst>
      <p:ext uri="{BB962C8B-B14F-4D97-AF65-F5344CB8AC3E}">
        <p14:creationId xmlns:p14="http://schemas.microsoft.com/office/powerpoint/2010/main" val="22089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7504" y="1044000"/>
            <a:ext cx="892899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u="sng" dirty="0">
                <a:solidFill>
                  <a:srgbClr val="FFC000"/>
                </a:solidFill>
              </a:rPr>
              <a:t>Key science &amp; relevance to ESA’s Cosmic Vision</a:t>
            </a:r>
            <a:endParaRPr lang="en-US" sz="3200" dirty="0">
              <a:solidFill>
                <a:srgbClr val="FFC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A9127D-4244-8E48-97DD-EA5D63F53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20243"/>
              </p:ext>
            </p:extLst>
          </p:nvPr>
        </p:nvGraphicFramePr>
        <p:xfrm>
          <a:off x="323528" y="1697216"/>
          <a:ext cx="8496944" cy="25958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47939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 Adiabatic vs. non adiabatic electron acceleration in Jupiter’s radiation belts 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(example slide 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38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 Cosmic Ray Albedo Neutron Decay as a universal proton radiation belt source 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(example slide 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3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3. The enigmatic origin of Jupiter’s heavy and light ion radiation belts</a:t>
                      </a:r>
                      <a:endParaRPr lang="en-US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53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4. High latitude charged particle acceleration as a universal radiation belt source 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(example slide 11)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66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5. Planetary space weather (dynamics) in Jupiter’s radiation belts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4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6. Radiation processing of moon surface material and astrobiological 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582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7. Jupiter’s moon Io a dominant regulator of global radiation belt dynamics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78757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CC8423-E94B-9542-A92B-A449AE73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41581"/>
              </p:ext>
            </p:extLst>
          </p:nvPr>
        </p:nvGraphicFramePr>
        <p:xfrm>
          <a:off x="323528" y="4509120"/>
          <a:ext cx="8496943" cy="2016224"/>
        </p:xfrm>
        <a:graphic>
          <a:graphicData uri="http://schemas.openxmlformats.org/drawingml/2006/table">
            <a:tbl>
              <a:tblPr firstRow="1" firstCol="1" bandRow="1"/>
              <a:tblGrid>
                <a:gridCol w="2390293">
                  <a:extLst>
                    <a:ext uri="{9D8B030D-6E8A-4147-A177-3AD203B41FA5}">
                      <a16:colId xmlns:a16="http://schemas.microsoft.com/office/drawing/2014/main" val="3902749340"/>
                    </a:ext>
                  </a:extLst>
                </a:gridCol>
                <a:gridCol w="4882515">
                  <a:extLst>
                    <a:ext uri="{9D8B030D-6E8A-4147-A177-3AD203B41FA5}">
                      <a16:colId xmlns:a16="http://schemas.microsoft.com/office/drawing/2014/main" val="2117435918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127705718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ESA Cosmic Vison 2015-2035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Relevant overarching scientific questions for Jupiter’s radiation belts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science goals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99898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does the Solar System work?</a:t>
                      </a:r>
                      <a:endParaRPr lang="de-D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Why are Jupiter’s belts so intense and its magnetosphere such powerful accelerator?</a:t>
                      </a:r>
                      <a:endParaRPr lang="de-D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1-7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954888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are the fundamental physical laws of the Universe?</a:t>
                      </a:r>
                      <a:endParaRPr lang="de-D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can we learn for high energy plasma physics by studying different planetary radiation belts?</a:t>
                      </a:r>
                      <a:endParaRPr lang="de-D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1-5, 7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965234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are the conditions for planet formation and the emergence of life?</a:t>
                      </a:r>
                      <a:endParaRPr lang="de-D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are the astrobiological implications of charged particle radiation in Jupiter’s mini solar system and especially Europa?</a:t>
                      </a:r>
                      <a:endParaRPr lang="de-D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1-3, 6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4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09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7504" y="1044000"/>
            <a:ext cx="892899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u="sng" dirty="0">
                <a:solidFill>
                  <a:srgbClr val="FFC000"/>
                </a:solidFill>
              </a:rPr>
              <a:t>Example 1</a:t>
            </a:r>
            <a:r>
              <a:rPr lang="en-US" sz="3200" dirty="0">
                <a:solidFill>
                  <a:srgbClr val="FFC000"/>
                </a:solidFill>
              </a:rPr>
              <a:t>: Adiabatic vs. non-adiabatic 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electron acceleration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FB7D6-B690-784A-B2A6-B781045B8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9591"/>
          <a:stretch/>
        </p:blipFill>
        <p:spPr>
          <a:xfrm>
            <a:off x="1763688" y="2204864"/>
            <a:ext cx="5616624" cy="3626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B998E5-AF6B-8544-A0AB-91674709C5E1}"/>
              </a:ext>
            </a:extLst>
          </p:cNvPr>
          <p:cNvSpPr txBox="1"/>
          <p:nvPr/>
        </p:nvSpPr>
        <p:spPr>
          <a:xfrm>
            <a:off x="755576" y="583179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How do overlapping processes synergize to produce solar system’s harshest electron environment?</a:t>
            </a:r>
          </a:p>
        </p:txBody>
      </p:sp>
    </p:spTree>
    <p:extLst>
      <p:ext uri="{BB962C8B-B14F-4D97-AF65-F5344CB8AC3E}">
        <p14:creationId xmlns:p14="http://schemas.microsoft.com/office/powerpoint/2010/main" val="11448447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NAME, ABTEILUNG, KURZTITEL TT.MM.JJJJ"/>
</p:tagLst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007363"/>
      </a:dk2>
      <a:lt2>
        <a:srgbClr val="F2F2F2"/>
      </a:lt2>
      <a:accent1>
        <a:srgbClr val="7F7F7F"/>
      </a:accent1>
      <a:accent2>
        <a:srgbClr val="BFBFBF"/>
      </a:accent2>
      <a:accent3>
        <a:srgbClr val="109A80"/>
      </a:accent3>
      <a:accent4>
        <a:srgbClr val="105A9A"/>
      </a:accent4>
      <a:accent5>
        <a:srgbClr val="9A102C"/>
      </a:accent5>
      <a:accent6>
        <a:srgbClr val="9A5010"/>
      </a:accent6>
      <a:hlink>
        <a:srgbClr val="D4FB78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116656"/>
          </a:solidFill>
        </a:ln>
      </a:spPr>
      <a:bodyPr rtlCol="0" anchor="t" anchorCtr="0"/>
      <a:lstStyle>
        <a:defPPr marL="176213" indent="-176213">
          <a:lnSpc>
            <a:spcPct val="120000"/>
          </a:lnSpc>
          <a:buClr>
            <a:srgbClr val="116656"/>
          </a:buClr>
          <a:buSzPct val="120000"/>
          <a:buFont typeface="Wingdings" pitchFamily="2" charset="2"/>
          <a:buChar char="§"/>
          <a:defRPr dirty="0" err="1" smtClean="0">
            <a:solidFill>
              <a:schemeClr val="tx1"/>
            </a:solidFill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rupp_EPSC2014_Flows.pptx" id="{9F5DFA8E-B01F-40DF-AB11-939C81E4641E}" vid="{F8F740E4-8B07-45AB-8C8C-DE13E893C48C}"/>
    </a:ext>
  </a:extLst>
</a:theme>
</file>

<file path=ppt/theme/theme2.xml><?xml version="1.0" encoding="utf-8"?>
<a:theme xmlns:a="http://schemas.openxmlformats.org/drawingml/2006/main" name="Office Theme">
  <a:themeElements>
    <a:clrScheme name="MPG">
      <a:dk1>
        <a:sysClr val="windowText" lastClr="000000"/>
      </a:dk1>
      <a:lt1>
        <a:srgbClr val="FFFFFF"/>
      </a:lt1>
      <a:dk2>
        <a:srgbClr val="007363"/>
      </a:dk2>
      <a:lt2>
        <a:srgbClr val="F2F2F2"/>
      </a:lt2>
      <a:accent1>
        <a:srgbClr val="7F7F7F"/>
      </a:accent1>
      <a:accent2>
        <a:srgbClr val="BFBFBF"/>
      </a:accent2>
      <a:accent3>
        <a:srgbClr val="109A80"/>
      </a:accent3>
      <a:accent4>
        <a:srgbClr val="105A9A"/>
      </a:accent4>
      <a:accent5>
        <a:srgbClr val="9A102C"/>
      </a:accent5>
      <a:accent6>
        <a:srgbClr val="9A5010"/>
      </a:accent6>
      <a:hlink>
        <a:srgbClr val="0000FF"/>
      </a:hlink>
      <a:folHlink>
        <a:srgbClr val="800080"/>
      </a:folHlink>
    </a:clrScheme>
    <a:fontScheme name="M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F5138257-C7C2-4D3F-8214-CE591A3BB5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24499</TotalTime>
  <Words>1810</Words>
  <Application>Microsoft Macintosh PowerPoint</Application>
  <PresentationFormat>On-screen Show (4:3)</PresentationFormat>
  <Paragraphs>265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Blank</vt:lpstr>
      <vt:lpstr>Elias Roussos*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Max-Planck-Gesellschaft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Max-Planck-Gesellschaft</dc:title>
  <dc:creator>Dalija Budimlic</dc:creator>
  <cp:lastModifiedBy>Elias Roussos</cp:lastModifiedBy>
  <cp:revision>972</cp:revision>
  <cp:lastPrinted>2018-05-01T17:47:42Z</cp:lastPrinted>
  <dcterms:created xsi:type="dcterms:W3CDTF">2013-07-16T08:01:52Z</dcterms:created>
  <dcterms:modified xsi:type="dcterms:W3CDTF">2020-05-07T13:31:54Z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414665053</vt:i4>
  </property>
  <property fmtid="{D5CDD505-2E9C-101B-9397-08002B2CF9AE}" pid="3" name="_NewReviewCycle">
    <vt:lpwstr/>
  </property>
  <property fmtid="{D5CDD505-2E9C-101B-9397-08002B2CF9AE}" pid="4" name="_EmailSubject">
    <vt:lpwstr>today's flow presentation</vt:lpwstr>
  </property>
  <property fmtid="{D5CDD505-2E9C-101B-9397-08002B2CF9AE}" pid="5" name="_AuthorEmail">
    <vt:lpwstr>krupp@mps.mpg.de</vt:lpwstr>
  </property>
  <property fmtid="{D5CDD505-2E9C-101B-9397-08002B2CF9AE}" pid="6" name="_AuthorEmailDisplayName">
    <vt:lpwstr>Krupp Dr., Norbert</vt:lpwstr>
  </property>
</Properties>
</file>