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71" r:id="rId4"/>
    <p:sldId id="280" r:id="rId5"/>
    <p:sldId id="272" r:id="rId6"/>
    <p:sldId id="273" r:id="rId7"/>
    <p:sldId id="274" r:id="rId8"/>
    <p:sldId id="259" r:id="rId9"/>
    <p:sldId id="260" r:id="rId10"/>
    <p:sldId id="261" r:id="rId11"/>
    <p:sldId id="262" r:id="rId12"/>
    <p:sldId id="277" r:id="rId13"/>
    <p:sldId id="278" r:id="rId14"/>
    <p:sldId id="275" r:id="rId15"/>
    <p:sldId id="266" r:id="rId16"/>
    <p:sldId id="276" r:id="rId17"/>
    <p:sldId id="27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22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5BA7C-5BDB-46E7-B355-123CBDC20F41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EB2F3-C221-492B-B83F-EA3E83857E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27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7366-7DCC-4019-9F34-0F2921BE1FF0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2D83-E07F-4567-9734-611CD486F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170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7366-7DCC-4019-9F34-0F2921BE1FF0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2D83-E07F-4567-9734-611CD486F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24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7366-7DCC-4019-9F34-0F2921BE1FF0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2D83-E07F-4567-9734-611CD486F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6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7366-7DCC-4019-9F34-0F2921BE1FF0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2D83-E07F-4567-9734-611CD486F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142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7366-7DCC-4019-9F34-0F2921BE1FF0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2D83-E07F-4567-9734-611CD486F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493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7366-7DCC-4019-9F34-0F2921BE1FF0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2D83-E07F-4567-9734-611CD486F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052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7366-7DCC-4019-9F34-0F2921BE1FF0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2D83-E07F-4567-9734-611CD486F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555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7366-7DCC-4019-9F34-0F2921BE1FF0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2D83-E07F-4567-9734-611CD486F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830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7366-7DCC-4019-9F34-0F2921BE1FF0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2D83-E07F-4567-9734-611CD486F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44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7366-7DCC-4019-9F34-0F2921BE1FF0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2D83-E07F-4567-9734-611CD486F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01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7366-7DCC-4019-9F34-0F2921BE1FF0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2D83-E07F-4567-9734-611CD486F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229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B7366-7DCC-4019-9F34-0F2921BE1FF0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12D83-E07F-4567-9734-611CD486F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95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7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5" Type="http://schemas.openxmlformats.org/officeDocument/2006/relationships/image" Target="../media/image35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004" y="353091"/>
            <a:ext cx="11754196" cy="2402379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Electron holes in the Earth's </a:t>
            </a: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magnetotail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current sheet: role of magnetic field gradients and electron anisotropy</a:t>
            </a:r>
            <a:endParaRPr lang="ru-RU" sz="32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147" y="3667926"/>
            <a:ext cx="4796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Shustov Pavel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Kuzichev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Ilya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Vasko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Ivan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Artemyev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Anton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Petrukvich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Anatoliy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/>
          </a:p>
        </p:txBody>
      </p:sp>
      <p:pic>
        <p:nvPicPr>
          <p:cNvPr id="3080" name="Picture 8" descr="Картинки по запросу &quot;earth magnetosphere structur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17" y="3292982"/>
            <a:ext cx="5133588" cy="331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7147" y="5405767"/>
            <a:ext cx="3972370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NewRoman,Italic"/>
                <a:cs typeface="Times New Roman" panose="02020603050405020304" pitchFamily="18" charset="0"/>
              </a:rPr>
              <a:t>Space Research Institute RAS, </a:t>
            </a:r>
            <a:b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NewRoman,Italic"/>
                <a:cs typeface="Times New Roman" panose="02020603050405020304" pitchFamily="18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NewRoman,Italic"/>
                <a:cs typeface="Times New Roman" panose="02020603050405020304" pitchFamily="18" charset="0"/>
              </a:rPr>
              <a:t>Russia, Moscow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925" y="6488723"/>
            <a:ext cx="1055075" cy="36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9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4039" y="1757147"/>
            <a:ext cx="8072441" cy="45407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2145" y="240157"/>
            <a:ext cx="9817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Evolution of a slice of the distribution function in the region of an electron hole as it propagates toward an increasing magnetic field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729844" y="6384174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V/V</a:t>
            </a:r>
            <a:r>
              <a:rPr lang="en-US" baseline="-25000" dirty="0"/>
              <a:t>T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 rot="16200000">
                <a:off x="1043244" y="3842855"/>
                <a:ext cx="14522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h𝑜𝑙𝑒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043244" y="3842855"/>
                <a:ext cx="1452256" cy="369332"/>
              </a:xfrm>
              <a:prstGeom prst="rect">
                <a:avLst/>
              </a:prstGeom>
              <a:blipFill>
                <a:blip r:embed="rId5"/>
                <a:stretch>
                  <a:fillRect r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606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675" y="631785"/>
            <a:ext cx="10637363" cy="59835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 rot="16200000">
                <a:off x="1491450" y="1661420"/>
                <a:ext cx="554383" cy="4696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491450" y="1661420"/>
                <a:ext cx="554383" cy="469616"/>
              </a:xfrm>
              <a:prstGeom prst="rect">
                <a:avLst/>
              </a:prstGeom>
              <a:blipFill>
                <a:blip r:embed="rId5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 rot="16200000">
                <a:off x="1520784" y="3293067"/>
                <a:ext cx="5036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520784" y="3293067"/>
                <a:ext cx="503664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 rot="16200000">
                <a:off x="1451700" y="5066564"/>
                <a:ext cx="4385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451700" y="5066564"/>
                <a:ext cx="438517" cy="461665"/>
              </a:xfrm>
              <a:prstGeom prst="rect">
                <a:avLst/>
              </a:prstGeom>
              <a:blipFill>
                <a:blip r:embed="rId7"/>
                <a:stretch>
                  <a:fillRect r="-118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543703" y="100543"/>
            <a:ext cx="5612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Evolution of the parameters of electron hole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034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487" y="83128"/>
            <a:ext cx="8085513" cy="66984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4197" y="3300151"/>
            <a:ext cx="38903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Relatively slow (~ 500 km / s) electron holes are observed near the </a:t>
            </a:r>
            <a:r>
              <a:rPr lang="en-US" dirty="0" err="1" smtClean="0"/>
              <a:t>plasmasheet</a:t>
            </a:r>
            <a:r>
              <a:rPr lang="en-US" dirty="0" smtClean="0"/>
              <a:t> in the </a:t>
            </a:r>
            <a:r>
              <a:rPr lang="en-US" dirty="0" err="1" smtClean="0"/>
              <a:t>magnetotail</a:t>
            </a:r>
            <a:endParaRPr lang="en-US" dirty="0" smtClean="0"/>
          </a:p>
          <a:p>
            <a:endParaRPr lang="en-US" dirty="0"/>
          </a:p>
          <a:p>
            <a:endParaRPr lang="ru-RU" dirty="0" smtClean="0"/>
          </a:p>
          <a:p>
            <a:r>
              <a:rPr lang="en-US" dirty="0" err="1" smtClean="0"/>
              <a:t>Norgen</a:t>
            </a:r>
            <a:r>
              <a:rPr lang="en-US" dirty="0" smtClean="0"/>
              <a:t> et al. 2015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4197" y="432261"/>
            <a:ext cx="3632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Slow electron holes in the </a:t>
            </a:r>
            <a:r>
              <a:rPr lang="en-US" sz="2400" dirty="0" err="1" smtClean="0"/>
              <a:t>magnetotail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203802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Картинки по запросу &quot;earth magnetosphere structur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59" y="379753"/>
            <a:ext cx="6200775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507" y="789124"/>
            <a:ext cx="4827155" cy="465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16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349019" y="396631"/>
                <a:ext cx="11045378" cy="10221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 smtClean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Consider a current sheet with an inhomogeneous magnetic field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dirty="0" smtClean="0">
                    <a:latin typeface="+mj-lt"/>
                  </a:rPr>
                  <a:t>,</a:t>
                </a:r>
                <a:r>
                  <a:rPr lang="en-US" sz="20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and a constant ion density along the </a:t>
                </a:r>
                <a:r>
                  <a:rPr lang="en-US" sz="2000" dirty="0" smtClean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magnetic lines (</a:t>
                </a:r>
                <a:r>
                  <a:rPr lang="en-US" sz="20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Schindler current sheet models</a:t>
                </a:r>
                <a:r>
                  <a:rPr lang="en-US" sz="2000" dirty="0" smtClean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r>
                  <a:rPr lang="en-US" sz="2000" dirty="0">
                    <a:latin typeface="+mj-lt"/>
                  </a:rPr>
                  <a:t> We assume that the electrons are magnetized and </a:t>
                </a:r>
                <a:r>
                  <a:rPr lang="en-US" sz="2000" dirty="0" smtClean="0">
                    <a:latin typeface="+mj-lt"/>
                  </a:rPr>
                  <a:t>have </a:t>
                </a:r>
                <a:r>
                  <a:rPr lang="en-US" sz="2000" dirty="0" smtClean="0"/>
                  <a:t>Maxwell </a:t>
                </a:r>
                <a:r>
                  <a:rPr lang="en-US" sz="2000" dirty="0" smtClean="0">
                    <a:latin typeface="+mj-lt"/>
                  </a:rPr>
                  <a:t>distribution with predetermined </a:t>
                </a:r>
                <a:r>
                  <a:rPr lang="en-US" sz="2000" dirty="0">
                    <a:latin typeface="+mj-lt"/>
                  </a:rPr>
                  <a:t>temperature </a:t>
                </a:r>
                <a:r>
                  <a:rPr lang="en-US" sz="2000" dirty="0" err="1">
                    <a:latin typeface="+mj-lt"/>
                  </a:rPr>
                  <a:t>anisatropy</a:t>
                </a:r>
                <a:r>
                  <a:rPr lang="en-US" sz="2000" dirty="0">
                    <a:latin typeface="+mj-lt"/>
                  </a:rPr>
                  <a:t> in the neutral </a:t>
                </a:r>
                <a:r>
                  <a:rPr lang="en-US" sz="2000" dirty="0" smtClean="0">
                    <a:latin typeface="+mj-lt"/>
                  </a:rPr>
                  <a:t>plane</a:t>
                </a:r>
                <a:r>
                  <a:rPr lang="ru-RU" sz="2000" dirty="0" smtClean="0"/>
                  <a:t>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∥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</m:oMath>
                </a14:m>
                <a:r>
                  <a:rPr lang="en-US" sz="2000" dirty="0" smtClean="0"/>
                  <a:t> </a:t>
                </a:r>
                <a:endParaRPr lang="ru-RU" sz="2000" dirty="0"/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19" y="396631"/>
                <a:ext cx="11045378" cy="1022139"/>
              </a:xfrm>
              <a:prstGeom prst="rect">
                <a:avLst/>
              </a:prstGeom>
              <a:blipFill>
                <a:blip r:embed="rId3"/>
                <a:stretch>
                  <a:fillRect l="-552" t="-2976" r="-276" b="-690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Прямоугольник 21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97266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5317715"/>
              </p:ext>
            </p:extLst>
          </p:nvPr>
        </p:nvGraphicFramePr>
        <p:xfrm>
          <a:off x="3539059" y="1795980"/>
          <a:ext cx="4237696" cy="1602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Equation" r:id="rId4" imgW="2346854" imgH="887373" progId="Equation.DSMT4">
                  <p:embed/>
                </p:oleObj>
              </mc:Choice>
              <mc:Fallback>
                <p:oleObj name="Equation" r:id="rId4" imgW="2346854" imgH="88737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39059" y="1795980"/>
                        <a:ext cx="4237696" cy="1602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44138" y="3752165"/>
                <a:ext cx="109502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where</a:t>
                </a:r>
                <a:r>
                  <a:rPr lang="ru-RU" sz="2000" dirty="0" smtClean="0"/>
                  <a:t> </a:t>
                </a:r>
                <a14:m>
                  <m:oMath xmlns:m="http://schemas.openxmlformats.org/officeDocument/2006/math"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sz="2000" dirty="0" smtClean="0"/>
                  <a:t> is </a:t>
                </a:r>
                <a:r>
                  <a:rPr lang="en-US" sz="2000" dirty="0"/>
                  <a:t>the electrostatic </a:t>
                </a:r>
                <a:r>
                  <a:rPr lang="en-US" sz="2000" dirty="0" smtClean="0"/>
                  <a:t>potential arising due to </a:t>
                </a:r>
                <a:r>
                  <a:rPr lang="en-US" sz="2000" dirty="0" err="1" smtClean="0"/>
                  <a:t>quasinetrality</a:t>
                </a:r>
                <a:r>
                  <a:rPr lang="en-US" sz="2000" dirty="0" smtClean="0"/>
                  <a:t> with anisotropy</a:t>
                </a:r>
                <a:r>
                  <a:rPr lang="en-US" sz="2000" dirty="0"/>
                  <a:t>. Initial distribution:</a:t>
                </a:r>
                <a:endParaRPr lang="ru-RU" sz="20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38" y="3752165"/>
                <a:ext cx="10950260" cy="400110"/>
              </a:xfrm>
              <a:prstGeom prst="rect">
                <a:avLst/>
              </a:prstGeom>
              <a:blipFill>
                <a:blip r:embed="rId6"/>
                <a:stretch>
                  <a:fillRect l="-612" t="-9231" b="-27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9" name="Объект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3005732"/>
              </p:ext>
            </p:extLst>
          </p:nvPr>
        </p:nvGraphicFramePr>
        <p:xfrm>
          <a:off x="3293190" y="4466474"/>
          <a:ext cx="5807268" cy="141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Equation" r:id="rId7" imgW="3572534" imgH="868263" progId="Equation.DSMT4">
                  <p:embed/>
                </p:oleObj>
              </mc:Choice>
              <mc:Fallback>
                <p:oleObj name="Equation" r:id="rId7" imgW="3572534" imgH="868263" progId="Equation.DSMT4">
                  <p:embed/>
                  <p:pic>
                    <p:nvPicPr>
                      <p:cNvPr id="17" name="Объект 1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93190" y="4466474"/>
                        <a:ext cx="5807268" cy="1411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2338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500" y="353091"/>
            <a:ext cx="8866500" cy="615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897" y="3020176"/>
            <a:ext cx="3536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width of the magnetic hole remains unchanged.</a:t>
            </a:r>
            <a:endParaRPr lang="ru-RU" sz="20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120897" y="559393"/>
                <a:ext cx="3536703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 smtClean="0"/>
                  <a:t>Temperature anisotropy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≠1</m:t>
                    </m:r>
                  </m:oMath>
                </a14:m>
                <a:r>
                  <a:rPr lang="ru-RU" sz="2000" dirty="0"/>
                  <a:t>) </a:t>
                </a:r>
                <a:r>
                  <a:rPr lang="en-US" sz="2000" dirty="0"/>
                  <a:t>leads to a change in the acceleration rate of the hole as it moves toward an increase in the magnetic field</a:t>
                </a:r>
                <a:r>
                  <a:rPr lang="en-US" sz="2000" dirty="0" smtClean="0"/>
                  <a:t>.</a:t>
                </a:r>
                <a:r>
                  <a:rPr lang="ru-RU" sz="2000" dirty="0" smtClean="0"/>
                  <a:t> </a:t>
                </a:r>
                <a:endParaRPr lang="ru-RU" sz="2000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97" y="559393"/>
                <a:ext cx="3536703" cy="1631216"/>
              </a:xfrm>
              <a:prstGeom prst="rect">
                <a:avLst/>
              </a:prstGeom>
              <a:blipFill>
                <a:blip r:embed="rId3"/>
                <a:stretch>
                  <a:fillRect l="-1897" t="-2247" r="-1897" b="-599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20897" y="4882622"/>
            <a:ext cx="3536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amplitude of the potential </a:t>
            </a:r>
            <a:r>
              <a:rPr lang="en-US" dirty="0" smtClean="0"/>
              <a:t>(peak in </a:t>
            </a:r>
            <a:r>
              <a:rPr lang="en-US" dirty="0"/>
              <a:t>the electric field) </a:t>
            </a:r>
            <a:r>
              <a:rPr lang="en-US" dirty="0" smtClean="0"/>
              <a:t>changes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73757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9139" y="273016"/>
            <a:ext cx="10183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integrating the equation of conservation of momentum along </a:t>
            </a:r>
            <a:r>
              <a:rPr lang="en-US" dirty="0" smtClean="0"/>
              <a:t>the magnetic lines, </a:t>
            </a:r>
            <a:r>
              <a:rPr lang="en-US" dirty="0"/>
              <a:t>we can obtain the equation for the jump in potential and compare it with the solution obtained in a numerical calculation</a:t>
            </a:r>
            <a:r>
              <a:rPr lang="en-US" dirty="0" smtClean="0"/>
              <a:t>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385" y="2391901"/>
            <a:ext cx="7784943" cy="44660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24051" y="983296"/>
                <a:ext cx="4135619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051" y="983296"/>
                <a:ext cx="4135619" cy="7146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890804" y="964492"/>
                <a:ext cx="5049524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ru-R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804" y="964492"/>
                <a:ext cx="5049524" cy="7146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246002" y="1929239"/>
                <a:ext cx="6623159" cy="818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∥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∥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∥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𝜕𝜑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d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func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𝜕𝜑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</m:t>
                          </m:r>
                        </m:e>
                      </m:nary>
                      <m:r>
                        <a:rPr 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6002" y="1929239"/>
                <a:ext cx="6623159" cy="8188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Прямая со стрелкой 10"/>
          <p:cNvCxnSpPr>
            <a:stCxn id="6" idx="3"/>
            <a:endCxn id="7" idx="1"/>
          </p:cNvCxnSpPr>
          <p:nvPr/>
        </p:nvCxnSpPr>
        <p:spPr>
          <a:xfrm flipV="1">
            <a:off x="4859670" y="1321834"/>
            <a:ext cx="1031134" cy="188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6519554" y="1565766"/>
            <a:ext cx="225630" cy="3117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749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8838" y="1039091"/>
            <a:ext cx="101389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Results</a:t>
            </a:r>
            <a:r>
              <a:rPr lang="ru-RU" sz="2800" dirty="0" smtClean="0"/>
              <a:t>:</a:t>
            </a:r>
            <a:endParaRPr lang="en-US" sz="2800" dirty="0" smtClean="0"/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We have demonstrated the </a:t>
            </a:r>
            <a:r>
              <a:rPr lang="en-US" sz="2800" dirty="0"/>
              <a:t>effects of </a:t>
            </a:r>
            <a:r>
              <a:rPr lang="en-US" sz="2800" dirty="0" smtClean="0"/>
              <a:t>the temperature </a:t>
            </a:r>
            <a:r>
              <a:rPr lang="en-US" sz="2800" dirty="0"/>
              <a:t>anisotropy on electron hole </a:t>
            </a:r>
            <a:r>
              <a:rPr lang="en-US" sz="2800" dirty="0" smtClean="0"/>
              <a:t>propagation.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Anisotropy </a:t>
            </a:r>
            <a:r>
              <a:rPr lang="en-US" sz="2800" dirty="0"/>
              <a:t>leads to additional acceleration of holes in an inhomogeneous magnetic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Simulation results may be useful </a:t>
            </a:r>
            <a:r>
              <a:rPr lang="en-US" sz="2800" dirty="0" smtClean="0"/>
              <a:t>for </a:t>
            </a:r>
            <a:r>
              <a:rPr lang="en-US" sz="2800" dirty="0"/>
              <a:t>interpreting the observation of electron </a:t>
            </a:r>
            <a:r>
              <a:rPr lang="en-US" sz="2800" dirty="0" smtClean="0"/>
              <a:t>holes in </a:t>
            </a:r>
            <a:r>
              <a:rPr lang="en-US" sz="2800" dirty="0" err="1" smtClean="0"/>
              <a:t>magnetotail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81369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5824" y="330924"/>
            <a:ext cx="50770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Electron holes are electrostatic soliton structures. </a:t>
            </a:r>
            <a:r>
              <a:rPr lang="en-US" sz="2000" dirty="0"/>
              <a:t>It is a localized </a:t>
            </a:r>
            <a:r>
              <a:rPr lang="en-US" sz="2000" dirty="0" smtClean="0"/>
              <a:t>structures </a:t>
            </a:r>
            <a:r>
              <a:rPr lang="en-US" sz="2000" dirty="0"/>
              <a:t>in which the electron density is lower than in the </a:t>
            </a:r>
            <a:r>
              <a:rPr lang="en-US" sz="2000" dirty="0" smtClean="0"/>
              <a:t>background plasma.</a:t>
            </a:r>
          </a:p>
          <a:p>
            <a:endParaRPr lang="en-US" sz="2000" dirty="0"/>
          </a:p>
          <a:p>
            <a:r>
              <a:rPr lang="en-US" sz="2000" dirty="0"/>
              <a:t>The decrease in the </a:t>
            </a:r>
            <a:r>
              <a:rPr lang="en-US" sz="2000" dirty="0" smtClean="0"/>
              <a:t>electrons </a:t>
            </a:r>
            <a:r>
              <a:rPr lang="en-US" sz="2000" dirty="0"/>
              <a:t>density inside the hole is associated with a corresponding increase in the </a:t>
            </a:r>
            <a:r>
              <a:rPr lang="en-US" sz="2000" dirty="0" smtClean="0"/>
              <a:t>charge </a:t>
            </a:r>
            <a:r>
              <a:rPr lang="en-US" sz="2000" dirty="0"/>
              <a:t>density (and, as a consequence, the maximum </a:t>
            </a:r>
            <a:r>
              <a:rPr lang="en-US" sz="2000" dirty="0" smtClean="0"/>
              <a:t>scalar </a:t>
            </a:r>
            <a:r>
              <a:rPr lang="en-US" sz="2000" dirty="0"/>
              <a:t>potential), which in a self-consistent manner leads to the capture of electron trajectories</a:t>
            </a:r>
            <a:r>
              <a:rPr lang="en-US" sz="2000" dirty="0" smtClean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918" y="330924"/>
            <a:ext cx="6143089" cy="59740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30536" y="6305005"/>
            <a:ext cx="4615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Berk</a:t>
            </a:r>
            <a:r>
              <a:rPr lang="en-US" dirty="0" smtClean="0"/>
              <a:t> and Roberts, 1967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831" y="4157675"/>
            <a:ext cx="3204755" cy="9110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540" y="5417644"/>
            <a:ext cx="3401338" cy="93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7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99" y="1204256"/>
            <a:ext cx="5057870" cy="44388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180" y="1300051"/>
            <a:ext cx="5239209" cy="4535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729" y="5875525"/>
            <a:ext cx="11086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Observations: at the boundary of the </a:t>
            </a:r>
            <a:r>
              <a:rPr lang="en-US" sz="2000" dirty="0" err="1" smtClean="0"/>
              <a:t>plasmasheet</a:t>
            </a:r>
            <a:r>
              <a:rPr lang="en-US" sz="2000" dirty="0" smtClean="0"/>
              <a:t>, </a:t>
            </a:r>
            <a:r>
              <a:rPr lang="en-US" sz="2000" dirty="0"/>
              <a:t>at the boundary of the shock wave, in the </a:t>
            </a:r>
            <a:r>
              <a:rPr lang="en-US" sz="2000" dirty="0" err="1"/>
              <a:t>auroral</a:t>
            </a:r>
            <a:r>
              <a:rPr lang="en-US" sz="2000" dirty="0"/>
              <a:t> region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53799" y="85987"/>
            <a:ext cx="89936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High-amplitude soliton waves (up to several </a:t>
            </a:r>
            <a:r>
              <a:rPr lang="en-US" sz="2000" dirty="0" smtClean="0"/>
              <a:t>V/m</a:t>
            </a:r>
            <a:r>
              <a:rPr lang="en-US" sz="2000" dirty="0"/>
              <a:t>)</a:t>
            </a:r>
          </a:p>
          <a:p>
            <a:r>
              <a:rPr lang="en-US" sz="2000" dirty="0" smtClean="0"/>
              <a:t>Velocity - </a:t>
            </a:r>
            <a:r>
              <a:rPr lang="en-US" sz="2000" dirty="0"/>
              <a:t>much more than the </a:t>
            </a:r>
            <a:r>
              <a:rPr lang="en-US" sz="2000" dirty="0" smtClean="0"/>
              <a:t>velocity of the ion </a:t>
            </a:r>
            <a:r>
              <a:rPr lang="en-US" sz="2000" dirty="0"/>
              <a:t>sound (up to several thousand </a:t>
            </a:r>
            <a:r>
              <a:rPr lang="en-US" sz="2000" dirty="0" smtClean="0"/>
              <a:t>km/s</a:t>
            </a:r>
            <a:r>
              <a:rPr lang="en-US" sz="2000" dirty="0"/>
              <a:t>)</a:t>
            </a:r>
          </a:p>
          <a:p>
            <a:r>
              <a:rPr lang="en-US" sz="2000" dirty="0"/>
              <a:t>Size - </a:t>
            </a:r>
            <a:r>
              <a:rPr lang="en-US" sz="2000" dirty="0" smtClean="0"/>
              <a:t>several Debye radii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01333" y="930719"/>
            <a:ext cx="182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Ergun et al., 1998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801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9569" y="6078312"/>
            <a:ext cx="1868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Omura</a:t>
            </a:r>
            <a:r>
              <a:rPr lang="en-US" dirty="0" smtClean="0"/>
              <a:t> et al. 1996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50102" y="391888"/>
            <a:ext cx="9992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Simulation </a:t>
            </a:r>
            <a:r>
              <a:rPr lang="en-US" sz="2400" dirty="0" smtClean="0"/>
              <a:t>of the </a:t>
            </a:r>
            <a:r>
              <a:rPr lang="en-US" sz="2400" dirty="0" err="1" smtClean="0"/>
              <a:t>counterstreaming</a:t>
            </a:r>
            <a:r>
              <a:rPr lang="en-US" sz="2400" dirty="0" smtClean="0"/>
              <a:t> electron </a:t>
            </a:r>
            <a:r>
              <a:rPr lang="en-US" sz="2400" dirty="0"/>
              <a:t>beams - depending on the parameters, leads to the formation of soliton structures - electron </a:t>
            </a:r>
            <a:r>
              <a:rPr lang="en-US" sz="2400" dirty="0" smtClean="0"/>
              <a:t>holes</a:t>
            </a:r>
            <a:endParaRPr lang="en-US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192" y="1548672"/>
            <a:ext cx="9151346" cy="430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9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474" y="407051"/>
            <a:ext cx="8318117" cy="64509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927" y="696687"/>
            <a:ext cx="35966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Modeling </a:t>
            </a:r>
            <a:r>
              <a:rPr lang="en-US" sz="2400" dirty="0" smtClean="0"/>
              <a:t>of the </a:t>
            </a:r>
            <a:r>
              <a:rPr lang="en-US" sz="2400" dirty="0"/>
              <a:t>soliton structures in an inhomogeneous plasma - interaction with a cold plasma in a gravitational </a:t>
            </a:r>
            <a:r>
              <a:rPr lang="en-US" sz="2400" dirty="0" smtClean="0"/>
              <a:t>field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5725" y="6017623"/>
            <a:ext cx="217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Mandrake et al. 2000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989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969" y="532016"/>
            <a:ext cx="8138113" cy="58105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85" y="417779"/>
            <a:ext cx="3094659" cy="9634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83" y="1572835"/>
            <a:ext cx="3257743" cy="9307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6447" y="2939418"/>
                <a:ext cx="383981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Full energy of a particle</a:t>
                </a:r>
                <a:r>
                  <a:rPr lang="ru-RU" dirty="0" smtClean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ru-RU" dirty="0" smtClean="0"/>
              </a:p>
              <a:p>
                <a:endParaRPr lang="en-US" dirty="0" smtClean="0"/>
              </a:p>
              <a:p>
                <a:r>
                  <a:rPr lang="en-US" dirty="0"/>
                  <a:t>Particles whose </a:t>
                </a:r>
                <a:r>
                  <a:rPr lang="en-US" dirty="0" smtClean="0"/>
                  <a:t>kinetic energy </a:t>
                </a:r>
                <a:r>
                  <a:rPr lang="en-US" dirty="0"/>
                  <a:t>is less than the potential value are captured by an electron </a:t>
                </a:r>
                <a:r>
                  <a:rPr lang="en-US" dirty="0" smtClean="0"/>
                  <a:t>hole</a:t>
                </a:r>
                <a:endParaRPr lang="ru-RU" dirty="0" smtClean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47" y="2939418"/>
                <a:ext cx="3839817" cy="1477328"/>
              </a:xfrm>
              <a:prstGeom prst="rect">
                <a:avLst/>
              </a:prstGeom>
              <a:blipFill>
                <a:blip r:embed="rId5"/>
                <a:stretch>
                  <a:fillRect l="-1429" t="-2058" r="-1429" b="-53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702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582" y="88924"/>
            <a:ext cx="4318282" cy="10451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141" y="1017577"/>
            <a:ext cx="3367206" cy="9744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53" y="1849149"/>
            <a:ext cx="9799140" cy="46376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5901" y="6412385"/>
            <a:ext cx="2044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Kuzichev</a:t>
            </a:r>
            <a:r>
              <a:rPr lang="en-US" dirty="0" smtClean="0"/>
              <a:t> et al.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4197" y="425041"/>
            <a:ext cx="5877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effect of an inhomogeneous magnetic field on the propagation of electron holes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703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59" y="195290"/>
            <a:ext cx="11587322" cy="6662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8181" y="19529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Scalar potential of the hole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218217" y="195290"/>
            <a:ext cx="321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Density of the electrons and ions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65229" y="1510537"/>
            <a:ext cx="1888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Ion density is a constant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517873" y="3341979"/>
            <a:ext cx="274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distribution function 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389222" y="6100327"/>
                <a:ext cx="4760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222" y="6100327"/>
                <a:ext cx="47609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 rot="16200000">
                <a:off x="6283099" y="4691711"/>
                <a:ext cx="4805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283099" y="4691711"/>
                <a:ext cx="48051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602876" y="2953638"/>
                <a:ext cx="4760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2876" y="2953638"/>
                <a:ext cx="47609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59873" y="6100327"/>
                <a:ext cx="4760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873" y="6100327"/>
                <a:ext cx="476092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19272" y="2926481"/>
                <a:ext cx="4760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9272" y="2926481"/>
                <a:ext cx="476092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 rot="16200000">
                <a:off x="1034520" y="1572092"/>
                <a:ext cx="5273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034520" y="1572092"/>
                <a:ext cx="52738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 rot="16200000">
                <a:off x="945417" y="4715146"/>
                <a:ext cx="41043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45417" y="4715146"/>
                <a:ext cx="410433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 rot="16200000">
                <a:off x="6120341" y="1572092"/>
                <a:ext cx="4873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120341" y="1572092"/>
                <a:ext cx="487378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436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1780" y="727301"/>
            <a:ext cx="10720754" cy="6030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549" y="50152"/>
            <a:ext cx="7231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Evolution of the electron hole distribution function </a:t>
            </a:r>
            <a:r>
              <a:rPr lang="en-US" sz="2400" dirty="0" smtClean="0"/>
              <a:t>when it </a:t>
            </a:r>
            <a:r>
              <a:rPr lang="en-US" sz="2400" dirty="0"/>
              <a:t>propagates toward an increasing magnetic </a:t>
            </a:r>
            <a:r>
              <a:rPr lang="en-US" sz="2400" dirty="0" smtClean="0"/>
              <a:t>field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1371600" y="3557847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V/V</a:t>
            </a:r>
            <a:r>
              <a:rPr lang="en-US" baseline="-25000" dirty="0"/>
              <a:t>T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544534" y="6403572"/>
                <a:ext cx="7224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534" y="6403572"/>
                <a:ext cx="722442" cy="369332"/>
              </a:xfrm>
              <a:prstGeom prst="rect">
                <a:avLst/>
              </a:prstGeom>
              <a:blipFill>
                <a:blip r:embed="rId5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861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 new roman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3130</TotalTime>
  <Words>821</Words>
  <Application>Microsoft Office PowerPoint</Application>
  <PresentationFormat>Широкоэкранный</PresentationFormat>
  <Paragraphs>64</Paragraphs>
  <Slides>17</Slides>
  <Notes>0</Notes>
  <HiddenSlides>0</HiddenSlides>
  <MMClips>3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Cambria Math</vt:lpstr>
      <vt:lpstr>Times New Roman</vt:lpstr>
      <vt:lpstr>TimesNewRoman,Italic</vt:lpstr>
      <vt:lpstr>Тема Office</vt:lpstr>
      <vt:lpstr>Equation</vt:lpstr>
      <vt:lpstr>Electron holes in the Earth's magnetotail current sheet: role of magnetic field gradients and electron anisotropy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Электронные дырки (electron holes) в неоднородном магнитном поле и внешнем электрическим полем</dc:title>
  <dc:creator>Павел Шустов</dc:creator>
  <cp:lastModifiedBy>Павел Шустов</cp:lastModifiedBy>
  <cp:revision>52</cp:revision>
  <dcterms:created xsi:type="dcterms:W3CDTF">2019-10-20T13:15:31Z</dcterms:created>
  <dcterms:modified xsi:type="dcterms:W3CDTF">2020-05-04T15:15:35Z</dcterms:modified>
</cp:coreProperties>
</file>