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58" r:id="rId3"/>
    <p:sldId id="259" r:id="rId4"/>
    <p:sldId id="262" r:id="rId5"/>
    <p:sldId id="263" r:id="rId6"/>
    <p:sldId id="264" r:id="rId7"/>
    <p:sldId id="273" r:id="rId8"/>
    <p:sldId id="266" r:id="rId9"/>
    <p:sldId id="265" r:id="rId10"/>
    <p:sldId id="267" r:id="rId11"/>
    <p:sldId id="260" r:id="rId12"/>
    <p:sldId id="268" r:id="rId13"/>
    <p:sldId id="272" r:id="rId14"/>
    <p:sldId id="271"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4663"/>
  </p:normalViewPr>
  <p:slideViewPr>
    <p:cSldViewPr snapToGrid="0" snapToObjects="1">
      <p:cViewPr varScale="1">
        <p:scale>
          <a:sx n="121" d="100"/>
          <a:sy n="121" d="100"/>
        </p:scale>
        <p:origin x="200" y="24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DF4F94-43BC-8F4A-AABC-839213BDC652}" type="datetimeFigureOut">
              <a:rPr lang="en-US" smtClean="0"/>
              <a:t>5/6/20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AD73D3-6CC4-434E-93B7-E5E8C90C2172}" type="slidenum">
              <a:rPr lang="en-US" smtClean="0"/>
              <a:t>‹#›</a:t>
            </a:fld>
            <a:endParaRPr lang="en-US"/>
          </a:p>
        </p:txBody>
      </p:sp>
    </p:spTree>
    <p:extLst>
      <p:ext uri="{BB962C8B-B14F-4D97-AF65-F5344CB8AC3E}">
        <p14:creationId xmlns:p14="http://schemas.microsoft.com/office/powerpoint/2010/main" val="84338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this is Linette Boisvert, the DPS of OIB. I am here to talk to you about NASA's Operation </a:t>
            </a:r>
            <a:r>
              <a:rPr lang="en-US" dirty="0" err="1"/>
              <a:t>IceBridge</a:t>
            </a:r>
            <a:r>
              <a:rPr lang="en-US" dirty="0"/>
              <a:t>, the largest and longest running NASA airborne mission, and the sea ice research and scientific findings that it helped produce over its 10 year run.</a:t>
            </a:r>
          </a:p>
        </p:txBody>
      </p:sp>
      <p:sp>
        <p:nvSpPr>
          <p:cNvPr id="4" name="Slide Number Placeholder 3"/>
          <p:cNvSpPr>
            <a:spLocks noGrp="1"/>
          </p:cNvSpPr>
          <p:nvPr>
            <p:ph type="sldNum" sz="quarter" idx="5"/>
          </p:nvPr>
        </p:nvSpPr>
        <p:spPr/>
        <p:txBody>
          <a:bodyPr/>
          <a:lstStyle/>
          <a:p>
            <a:fld id="{97AD73D3-6CC4-434E-93B7-E5E8C90C2172}" type="slidenum">
              <a:rPr lang="en-US" smtClean="0"/>
              <a:t>1</a:t>
            </a:fld>
            <a:endParaRPr lang="en-US"/>
          </a:p>
        </p:txBody>
      </p:sp>
    </p:spTree>
    <p:extLst>
      <p:ext uri="{BB962C8B-B14F-4D97-AF65-F5344CB8AC3E}">
        <p14:creationId xmlns:p14="http://schemas.microsoft.com/office/powerpoint/2010/main" val="2318613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OIB also flew KT-19 surface temperature sensors onboard and these have been used by Boisvert et al for </a:t>
            </a:r>
            <a:r>
              <a:rPr lang="en-US" dirty="0" err="1"/>
              <a:t>independ</a:t>
            </a:r>
            <a:r>
              <a:rPr lang="en-US" dirty="0"/>
              <a:t> validation of NASA's AIRS instrument and ERA-I. The AIRS instrument showed a higher correlation with KT-19 compared to ERA-Interim which had a warm bias over the springtime snow and ice. This highlights the need for improved sea ice/snow </a:t>
            </a:r>
            <a:r>
              <a:rPr lang="en-US" dirty="0" err="1"/>
              <a:t>respresentation</a:t>
            </a:r>
            <a:r>
              <a:rPr lang="en-US" dirty="0"/>
              <a:t> in climate models </a:t>
            </a:r>
          </a:p>
        </p:txBody>
      </p:sp>
      <p:sp>
        <p:nvSpPr>
          <p:cNvPr id="4" name="Slide Number Placeholder 3"/>
          <p:cNvSpPr>
            <a:spLocks noGrp="1"/>
          </p:cNvSpPr>
          <p:nvPr>
            <p:ph type="sldNum" sz="quarter" idx="5"/>
          </p:nvPr>
        </p:nvSpPr>
        <p:spPr/>
        <p:txBody>
          <a:bodyPr/>
          <a:lstStyle/>
          <a:p>
            <a:fld id="{97AD73D3-6CC4-434E-93B7-E5E8C90C2172}" type="slidenum">
              <a:rPr lang="en-US" smtClean="0"/>
              <a:t>10</a:t>
            </a:fld>
            <a:endParaRPr lang="en-US"/>
          </a:p>
        </p:txBody>
      </p:sp>
    </p:spTree>
    <p:extLst>
      <p:ext uri="{BB962C8B-B14F-4D97-AF65-F5344CB8AC3E}">
        <p14:creationId xmlns:p14="http://schemas.microsoft.com/office/powerpoint/2010/main" val="639210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IS-2 </a:t>
            </a:r>
            <a:r>
              <a:rPr lang="en-US" dirty="0" err="1"/>
              <a:t>launded</a:t>
            </a:r>
            <a:r>
              <a:rPr lang="en-US" dirty="0"/>
              <a:t> in fall 2018 OIB, part of OIB was designated for validation, and multiple </a:t>
            </a:r>
            <a:r>
              <a:rPr lang="en-US" dirty="0" err="1"/>
              <a:t>underflights</a:t>
            </a:r>
            <a:r>
              <a:rPr lang="en-US" dirty="0"/>
              <a:t> of IS-2 were flown. However, sea ice moves! Since airplanes are much slower than satellites, in order to fly over </a:t>
            </a:r>
            <a:r>
              <a:rPr lang="en-US" dirty="0" err="1"/>
              <a:t>teh</a:t>
            </a:r>
            <a:r>
              <a:rPr lang="en-US" dirty="0"/>
              <a:t> same sea ice on OIB that IS-2 flew over required that OIB accounted for sea ice drift during flight. To do this we developed an algorithm that calculated the direction and distance the sea ice traveled by taking wind measurements during flight. In fall 2018 we tested our method </a:t>
            </a:r>
            <a:r>
              <a:rPr lang="en-US" dirty="0" err="1"/>
              <a:t>durinfg</a:t>
            </a:r>
            <a:r>
              <a:rPr lang="en-US" dirty="0"/>
              <a:t> a </a:t>
            </a:r>
            <a:r>
              <a:rPr lang="en-US" dirty="0" err="1"/>
              <a:t>weddell</a:t>
            </a:r>
            <a:r>
              <a:rPr lang="en-US" dirty="0"/>
              <a:t> sea flight and found that it worked. These pictures show the same sea ice flow on the inbound and outbound track, taken 1 </a:t>
            </a:r>
            <a:r>
              <a:rPr lang="en-US" dirty="0" err="1"/>
              <a:t>hr</a:t>
            </a:r>
            <a:r>
              <a:rPr lang="en-US" dirty="0"/>
              <a:t> apart and which had drifted 550 meters!</a:t>
            </a:r>
          </a:p>
        </p:txBody>
      </p:sp>
      <p:sp>
        <p:nvSpPr>
          <p:cNvPr id="4" name="Slide Number Placeholder 3"/>
          <p:cNvSpPr>
            <a:spLocks noGrp="1"/>
          </p:cNvSpPr>
          <p:nvPr>
            <p:ph type="sldNum" sz="quarter" idx="5"/>
          </p:nvPr>
        </p:nvSpPr>
        <p:spPr/>
        <p:txBody>
          <a:bodyPr/>
          <a:lstStyle/>
          <a:p>
            <a:fld id="{97AD73D3-6CC4-434E-93B7-E5E8C90C2172}" type="slidenum">
              <a:rPr lang="en-US" smtClean="0"/>
              <a:t>11</a:t>
            </a:fld>
            <a:endParaRPr lang="en-US"/>
          </a:p>
        </p:txBody>
      </p:sp>
    </p:spTree>
    <p:extLst>
      <p:ext uri="{BB962C8B-B14F-4D97-AF65-F5344CB8AC3E}">
        <p14:creationId xmlns:p14="http://schemas.microsoft.com/office/powerpoint/2010/main" val="2796673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same </a:t>
            </a:r>
            <a:r>
              <a:rPr lang="en-US" dirty="0" err="1"/>
              <a:t>dirft</a:t>
            </a:r>
            <a:r>
              <a:rPr lang="en-US" dirty="0"/>
              <a:t> correction method was applied during the Spring of 2019 when OIB and IS-2 coincidentally flew over the same sea ice in the Lincoln Sea. Kwok et al compared the ATM </a:t>
            </a:r>
            <a:r>
              <a:rPr lang="en-US" dirty="0" err="1"/>
              <a:t>freebaords</a:t>
            </a:r>
            <a:r>
              <a:rPr lang="en-US" dirty="0"/>
              <a:t> during 2 flights with IS2 freeboards and found that they were nearly identical! Thus showing that IS-2 was working properly. </a:t>
            </a:r>
          </a:p>
        </p:txBody>
      </p:sp>
      <p:sp>
        <p:nvSpPr>
          <p:cNvPr id="4" name="Slide Number Placeholder 3"/>
          <p:cNvSpPr>
            <a:spLocks noGrp="1"/>
          </p:cNvSpPr>
          <p:nvPr>
            <p:ph type="sldNum" sz="quarter" idx="5"/>
          </p:nvPr>
        </p:nvSpPr>
        <p:spPr/>
        <p:txBody>
          <a:bodyPr/>
          <a:lstStyle/>
          <a:p>
            <a:fld id="{97AD73D3-6CC4-434E-93B7-E5E8C90C2172}" type="slidenum">
              <a:rPr lang="en-US" smtClean="0"/>
              <a:t>12</a:t>
            </a:fld>
            <a:endParaRPr lang="en-US"/>
          </a:p>
        </p:txBody>
      </p:sp>
    </p:spTree>
    <p:extLst>
      <p:ext uri="{BB962C8B-B14F-4D97-AF65-F5344CB8AC3E}">
        <p14:creationId xmlns:p14="http://schemas.microsoft.com/office/powerpoint/2010/main" val="2949054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Laser altimeters like ATM and IS-2 measure the snow-air interface, and radar altimeters like CS2 measure </a:t>
            </a:r>
            <a:r>
              <a:rPr lang="en-US" dirty="0" err="1"/>
              <a:t>teh</a:t>
            </a:r>
            <a:r>
              <a:rPr lang="en-US" dirty="0"/>
              <a:t> snow-ice interface. First done by Giles et al in 2002, radar and laser altimeters were differenced in order to determine snow thickness and also sea ice thickness. This method was applied by Kwok and Markus in 2018 over Arctic sea ice using ATM and CS-2, allowing for this theory to be tested on a much larger area. These results show that having more coincident measurements of CS2 and IS2 would greatly improve our snow and sea ice thickness measurements. </a:t>
            </a:r>
          </a:p>
        </p:txBody>
      </p:sp>
      <p:sp>
        <p:nvSpPr>
          <p:cNvPr id="4" name="Slide Number Placeholder 3"/>
          <p:cNvSpPr>
            <a:spLocks noGrp="1"/>
          </p:cNvSpPr>
          <p:nvPr>
            <p:ph type="sldNum" sz="quarter" idx="5"/>
          </p:nvPr>
        </p:nvSpPr>
        <p:spPr/>
        <p:txBody>
          <a:bodyPr/>
          <a:lstStyle/>
          <a:p>
            <a:fld id="{97AD73D3-6CC4-434E-93B7-E5E8C90C2172}" type="slidenum">
              <a:rPr lang="en-US" smtClean="0"/>
              <a:t>13</a:t>
            </a:fld>
            <a:endParaRPr lang="en-US"/>
          </a:p>
        </p:txBody>
      </p:sp>
    </p:spTree>
    <p:extLst>
      <p:ext uri="{BB962C8B-B14F-4D97-AF65-F5344CB8AC3E}">
        <p14:creationId xmlns:p14="http://schemas.microsoft.com/office/powerpoint/2010/main" val="4193497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D73D3-6CC4-434E-93B7-E5E8C90C2172}" type="slidenum">
              <a:rPr lang="en-US" smtClean="0"/>
              <a:t>14</a:t>
            </a:fld>
            <a:endParaRPr lang="en-US"/>
          </a:p>
        </p:txBody>
      </p:sp>
    </p:spTree>
    <p:extLst>
      <p:ext uri="{BB962C8B-B14F-4D97-AF65-F5344CB8AC3E}">
        <p14:creationId xmlns:p14="http://schemas.microsoft.com/office/powerpoint/2010/main" val="26532726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OIB has given us many new insights in to the polar sea ice, but has also highlighted where currently our knowledge is lacking. OIB has demonstrated the need for leveraging coincident IS2 and CS2 ground track crossovers to </a:t>
            </a:r>
            <a:r>
              <a:rPr lang="en-US" dirty="0" err="1"/>
              <a:t>enjance</a:t>
            </a:r>
            <a:r>
              <a:rPr lang="en-US" dirty="0"/>
              <a:t> our science.  OIB has shown that there are still uncertainties </a:t>
            </a:r>
            <a:r>
              <a:rPr lang="en-US" dirty="0" err="1"/>
              <a:t>iwth</a:t>
            </a:r>
            <a:r>
              <a:rPr lang="en-US" dirty="0"/>
              <a:t> measurements over sea ice, and more </a:t>
            </a:r>
            <a:r>
              <a:rPr lang="en-US" dirty="0" err="1"/>
              <a:t>overflihgts</a:t>
            </a:r>
            <a:r>
              <a:rPr lang="en-US" dirty="0"/>
              <a:t> of in situ field data are necessary for improving these and other sea ice data products. </a:t>
            </a:r>
          </a:p>
          <a:p>
            <a:r>
              <a:rPr lang="en-US" dirty="0"/>
              <a:t>Future airborne missions would benefit from covering areas of the eastern Arctic Ocean, and all areas of Antarctic sea ice, and in other seasons than just the spring to utilize and improve our satellite </a:t>
            </a:r>
            <a:r>
              <a:rPr lang="en-US" dirty="0" err="1"/>
              <a:t>altimetery</a:t>
            </a:r>
            <a:r>
              <a:rPr lang="en-US" dirty="0"/>
              <a:t> measurements of sea ice. </a:t>
            </a:r>
          </a:p>
        </p:txBody>
      </p:sp>
      <p:sp>
        <p:nvSpPr>
          <p:cNvPr id="4" name="Slide Number Placeholder 3"/>
          <p:cNvSpPr>
            <a:spLocks noGrp="1"/>
          </p:cNvSpPr>
          <p:nvPr>
            <p:ph type="sldNum" sz="quarter" idx="5"/>
          </p:nvPr>
        </p:nvSpPr>
        <p:spPr/>
        <p:txBody>
          <a:bodyPr/>
          <a:lstStyle/>
          <a:p>
            <a:fld id="{97AD73D3-6CC4-434E-93B7-E5E8C90C2172}" type="slidenum">
              <a:rPr lang="en-US" smtClean="0"/>
              <a:t>15</a:t>
            </a:fld>
            <a:endParaRPr lang="en-US"/>
          </a:p>
        </p:txBody>
      </p:sp>
    </p:spTree>
    <p:extLst>
      <p:ext uri="{BB962C8B-B14F-4D97-AF65-F5344CB8AC3E}">
        <p14:creationId xmlns:p14="http://schemas.microsoft.com/office/powerpoint/2010/main" val="2812927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2003 NASA  launched </a:t>
            </a:r>
            <a:r>
              <a:rPr lang="en-US" dirty="0" err="1"/>
              <a:t>ICESat</a:t>
            </a:r>
            <a:r>
              <a:rPr lang="en-US" dirty="0"/>
              <a:t>, a laser altimeter that would measure the elevation of the earth's polar ice. </a:t>
            </a:r>
            <a:r>
              <a:rPr lang="en-US" dirty="0" err="1"/>
              <a:t>ICESat</a:t>
            </a:r>
            <a:r>
              <a:rPr lang="en-US" dirty="0"/>
              <a:t> mission ended in2009, and its follow-on mission IS-2 </a:t>
            </a:r>
            <a:r>
              <a:rPr lang="en-US" dirty="0" err="1"/>
              <a:t>wasnt</a:t>
            </a:r>
            <a:r>
              <a:rPr lang="en-US" dirty="0"/>
              <a:t> supposed to launch for a few years. So in order to continue monitoring the earth's polar ice, OIB, an airborne mission, was created to bridge the gap between the 2 satellites.</a:t>
            </a:r>
          </a:p>
        </p:txBody>
      </p:sp>
      <p:sp>
        <p:nvSpPr>
          <p:cNvPr id="4" name="Slide Number Placeholder 3"/>
          <p:cNvSpPr>
            <a:spLocks noGrp="1"/>
          </p:cNvSpPr>
          <p:nvPr>
            <p:ph type="sldNum" sz="quarter" idx="5"/>
          </p:nvPr>
        </p:nvSpPr>
        <p:spPr/>
        <p:txBody>
          <a:bodyPr/>
          <a:lstStyle/>
          <a:p>
            <a:fld id="{97AD73D3-6CC4-434E-93B7-E5E8C90C2172}" type="slidenum">
              <a:rPr lang="en-US" smtClean="0"/>
              <a:t>2</a:t>
            </a:fld>
            <a:endParaRPr lang="en-US"/>
          </a:p>
        </p:txBody>
      </p:sp>
    </p:spTree>
    <p:extLst>
      <p:ext uri="{BB962C8B-B14F-4D97-AF65-F5344CB8AC3E}">
        <p14:creationId xmlns:p14="http://schemas.microsoft.com/office/powerpoint/2010/main" val="2001014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OIB flew for 10 years, each spring flying at the end of the Arctic growth season, and each fall at the end of the Antarctic growth season. OIB flew 157 sea ice missions, with most of those occurring in the Arctic north of Greenland in the Lincoln sea and </a:t>
            </a:r>
            <a:r>
              <a:rPr lang="en-US" dirty="0" err="1"/>
              <a:t>norht</a:t>
            </a:r>
            <a:r>
              <a:rPr lang="en-US" dirty="0"/>
              <a:t> of Alaska in the Chukchi and Beaufort seas. The majority of </a:t>
            </a:r>
            <a:r>
              <a:rPr lang="en-US" dirty="0" err="1"/>
              <a:t>ANtarctic</a:t>
            </a:r>
            <a:r>
              <a:rPr lang="en-US" dirty="0"/>
              <a:t> sea ice flights </a:t>
            </a:r>
            <a:r>
              <a:rPr lang="en-US" dirty="0" err="1"/>
              <a:t>ocurred</a:t>
            </a:r>
            <a:r>
              <a:rPr lang="en-US" dirty="0"/>
              <a:t> in the </a:t>
            </a:r>
            <a:r>
              <a:rPr lang="en-US" dirty="0" err="1"/>
              <a:t>weddell</a:t>
            </a:r>
            <a:r>
              <a:rPr lang="en-US" dirty="0"/>
              <a:t> and </a:t>
            </a:r>
            <a:r>
              <a:rPr lang="en-US" dirty="0" err="1"/>
              <a:t>admundsen</a:t>
            </a:r>
            <a:r>
              <a:rPr lang="en-US" dirty="0"/>
              <a:t> seas. Repeat missions were flown to assess interannual changes in the ice.</a:t>
            </a:r>
          </a:p>
        </p:txBody>
      </p:sp>
      <p:sp>
        <p:nvSpPr>
          <p:cNvPr id="4" name="Slide Number Placeholder 3"/>
          <p:cNvSpPr>
            <a:spLocks noGrp="1"/>
          </p:cNvSpPr>
          <p:nvPr>
            <p:ph type="sldNum" sz="quarter" idx="5"/>
          </p:nvPr>
        </p:nvSpPr>
        <p:spPr/>
        <p:txBody>
          <a:bodyPr/>
          <a:lstStyle/>
          <a:p>
            <a:fld id="{97AD73D3-6CC4-434E-93B7-E5E8C90C2172}" type="slidenum">
              <a:rPr lang="en-US" smtClean="0"/>
              <a:t>3</a:t>
            </a:fld>
            <a:endParaRPr lang="en-US"/>
          </a:p>
        </p:txBody>
      </p:sp>
    </p:spTree>
    <p:extLst>
      <p:ext uri="{BB962C8B-B14F-4D97-AF65-F5344CB8AC3E}">
        <p14:creationId xmlns:p14="http://schemas.microsoft.com/office/powerpoint/2010/main" val="2276984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OIB flew 2 laser altimeters: ATM t6 and t7, snow radar, visible imagers, infrared temperatures, hyperspectral imager, and gravimeters. </a:t>
            </a:r>
          </a:p>
        </p:txBody>
      </p:sp>
      <p:sp>
        <p:nvSpPr>
          <p:cNvPr id="4" name="Slide Number Placeholder 3"/>
          <p:cNvSpPr>
            <a:spLocks noGrp="1"/>
          </p:cNvSpPr>
          <p:nvPr>
            <p:ph type="sldNum" sz="quarter" idx="5"/>
          </p:nvPr>
        </p:nvSpPr>
        <p:spPr/>
        <p:txBody>
          <a:bodyPr/>
          <a:lstStyle/>
          <a:p>
            <a:fld id="{97AD73D3-6CC4-434E-93B7-E5E8C90C2172}" type="slidenum">
              <a:rPr lang="en-US" smtClean="0"/>
              <a:t>4</a:t>
            </a:fld>
            <a:endParaRPr lang="en-US"/>
          </a:p>
        </p:txBody>
      </p:sp>
    </p:spTree>
    <p:extLst>
      <p:ext uri="{BB962C8B-B14F-4D97-AF65-F5344CB8AC3E}">
        <p14:creationId xmlns:p14="http://schemas.microsoft.com/office/powerpoint/2010/main" val="3788682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Snow radar onboard OIB allowed for snow depth on sea ice estimates to be produced. Snow thickness on sea ice is essential for determining the sea ice </a:t>
            </a:r>
            <a:r>
              <a:rPr lang="en-US" dirty="0" err="1"/>
              <a:t>thcikness</a:t>
            </a:r>
            <a:r>
              <a:rPr lang="en-US" dirty="0"/>
              <a:t> from sea ice freeboards measured by altimeters. These measurements provided the first contemporary basin-scale estimates of snow depth and its large interannual variability. Multiple algorithms have been developed to </a:t>
            </a:r>
            <a:r>
              <a:rPr lang="en-US" dirty="0" err="1"/>
              <a:t>detemrine</a:t>
            </a:r>
            <a:r>
              <a:rPr lang="en-US" dirty="0"/>
              <a:t> snow depths, but all products show good agreement in the regional snow distribution. All products produce the thickest snow over MY sea ice north of </a:t>
            </a:r>
            <a:r>
              <a:rPr lang="en-US" dirty="0" err="1"/>
              <a:t>greenland</a:t>
            </a:r>
            <a:r>
              <a:rPr lang="en-US" dirty="0"/>
              <a:t> and thinner snow over FY sea ice in </a:t>
            </a:r>
            <a:r>
              <a:rPr lang="en-US" dirty="0" err="1"/>
              <a:t>teh</a:t>
            </a:r>
            <a:r>
              <a:rPr lang="en-US" dirty="0"/>
              <a:t> Chukchi/</a:t>
            </a:r>
            <a:r>
              <a:rPr lang="en-US" dirty="0" err="1"/>
              <a:t>Beaufrot</a:t>
            </a:r>
            <a:r>
              <a:rPr lang="en-US" dirty="0"/>
              <a:t> seas. </a:t>
            </a:r>
          </a:p>
        </p:txBody>
      </p:sp>
      <p:sp>
        <p:nvSpPr>
          <p:cNvPr id="4" name="Slide Number Placeholder 3"/>
          <p:cNvSpPr>
            <a:spLocks noGrp="1"/>
          </p:cNvSpPr>
          <p:nvPr>
            <p:ph type="sldNum" sz="quarter" idx="5"/>
          </p:nvPr>
        </p:nvSpPr>
        <p:spPr/>
        <p:txBody>
          <a:bodyPr/>
          <a:lstStyle/>
          <a:p>
            <a:fld id="{97AD73D3-6CC4-434E-93B7-E5E8C90C2172}" type="slidenum">
              <a:rPr lang="en-US" smtClean="0"/>
              <a:t>5</a:t>
            </a:fld>
            <a:endParaRPr lang="en-US"/>
          </a:p>
        </p:txBody>
      </p:sp>
    </p:spTree>
    <p:extLst>
      <p:ext uri="{BB962C8B-B14F-4D97-AF65-F5344CB8AC3E}">
        <p14:creationId xmlns:p14="http://schemas.microsoft.com/office/powerpoint/2010/main" val="921599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both the snow depth products and ATM freeboards, the thickness of </a:t>
            </a:r>
            <a:r>
              <a:rPr lang="en-US" dirty="0" err="1"/>
              <a:t>hte</a:t>
            </a:r>
            <a:r>
              <a:rPr lang="en-US" dirty="0"/>
              <a:t> se </a:t>
            </a:r>
            <a:r>
              <a:rPr lang="en-US" dirty="0" err="1"/>
              <a:t>aice</a:t>
            </a:r>
            <a:r>
              <a:rPr lang="en-US" dirty="0"/>
              <a:t> an be </a:t>
            </a:r>
            <a:r>
              <a:rPr lang="en-US" dirty="0" err="1"/>
              <a:t>infered</a:t>
            </a:r>
            <a:r>
              <a:rPr lang="en-US" dirty="0"/>
              <a:t> with hydrostatic assumptions. Multiple products have been produced, but all show similar thickness distributions. Since OIB flew a few sea ice missions , like the </a:t>
            </a:r>
            <a:r>
              <a:rPr lang="en-US" dirty="0" err="1"/>
              <a:t>laxon</a:t>
            </a:r>
            <a:r>
              <a:rPr lang="en-US" dirty="0"/>
              <a:t> line each year, we are able to see the interannual </a:t>
            </a:r>
            <a:r>
              <a:rPr lang="en-US" dirty="0" err="1"/>
              <a:t>varability</a:t>
            </a:r>
            <a:r>
              <a:rPr lang="en-US" dirty="0"/>
              <a:t> of sea ice thickness across the Arctic Basin. Sea ice is thicker over MY ice north of </a:t>
            </a:r>
            <a:r>
              <a:rPr lang="en-US" dirty="0" err="1"/>
              <a:t>greenland</a:t>
            </a:r>
            <a:r>
              <a:rPr lang="en-US" dirty="0"/>
              <a:t>, and thinner over FY ice </a:t>
            </a:r>
            <a:r>
              <a:rPr lang="en-US" dirty="0" err="1"/>
              <a:t>norht</a:t>
            </a:r>
            <a:r>
              <a:rPr lang="en-US" dirty="0"/>
              <a:t> of </a:t>
            </a:r>
            <a:r>
              <a:rPr lang="en-US" dirty="0" err="1"/>
              <a:t>alaska</a:t>
            </a:r>
            <a:r>
              <a:rPr lang="en-US" dirty="0"/>
              <a:t>. Kwok and </a:t>
            </a:r>
            <a:r>
              <a:rPr lang="en-US" dirty="0" err="1"/>
              <a:t>Kacimi</a:t>
            </a:r>
            <a:r>
              <a:rPr lang="en-US" dirty="0"/>
              <a:t> also created </a:t>
            </a:r>
            <a:r>
              <a:rPr lang="en-US" dirty="0" err="1"/>
              <a:t>antarctic</a:t>
            </a:r>
            <a:r>
              <a:rPr lang="en-US" dirty="0"/>
              <a:t> sea ice thickness </a:t>
            </a:r>
            <a:r>
              <a:rPr lang="en-US" dirty="0" err="1"/>
              <a:t>estiamtes</a:t>
            </a:r>
            <a:r>
              <a:rPr lang="en-US" dirty="0"/>
              <a:t> using OIB across the Weddell Sea and found that thickest ice occurred near the Antarctic peninsula where it was highly deformed, and thinner ice in the east. </a:t>
            </a:r>
          </a:p>
        </p:txBody>
      </p:sp>
      <p:sp>
        <p:nvSpPr>
          <p:cNvPr id="4" name="Slide Number Placeholder 3"/>
          <p:cNvSpPr>
            <a:spLocks noGrp="1"/>
          </p:cNvSpPr>
          <p:nvPr>
            <p:ph type="sldNum" sz="quarter" idx="5"/>
          </p:nvPr>
        </p:nvSpPr>
        <p:spPr/>
        <p:txBody>
          <a:bodyPr/>
          <a:lstStyle/>
          <a:p>
            <a:fld id="{97AD73D3-6CC4-434E-93B7-E5E8C90C2172}" type="slidenum">
              <a:rPr lang="en-US" smtClean="0"/>
              <a:t>6</a:t>
            </a:fld>
            <a:endParaRPr lang="en-US"/>
          </a:p>
        </p:txBody>
      </p:sp>
    </p:spTree>
    <p:extLst>
      <p:ext uri="{BB962C8B-B14F-4D97-AF65-F5344CB8AC3E}">
        <p14:creationId xmlns:p14="http://schemas.microsoft.com/office/powerpoint/2010/main" val="962589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OIB sea ice thicknesses have been used in several studies to assess the sea ice thickness measurements produce by satellite altimeters. Here I show an example from Tilling et al., where OIB thicknesses are compared with CryoSat2 thicknesses and snow good agreement. Without OIB data satellite altimeters would be difficult to assess on larger scales. </a:t>
            </a:r>
          </a:p>
        </p:txBody>
      </p:sp>
      <p:sp>
        <p:nvSpPr>
          <p:cNvPr id="4" name="Slide Number Placeholder 3"/>
          <p:cNvSpPr>
            <a:spLocks noGrp="1"/>
          </p:cNvSpPr>
          <p:nvPr>
            <p:ph type="sldNum" sz="quarter" idx="5"/>
          </p:nvPr>
        </p:nvSpPr>
        <p:spPr/>
        <p:txBody>
          <a:bodyPr/>
          <a:lstStyle/>
          <a:p>
            <a:fld id="{97AD73D3-6CC4-434E-93B7-E5E8C90C2172}" type="slidenum">
              <a:rPr lang="en-US" smtClean="0"/>
              <a:t>7</a:t>
            </a:fld>
            <a:endParaRPr lang="en-US"/>
          </a:p>
        </p:txBody>
      </p:sp>
    </p:spTree>
    <p:extLst>
      <p:ext uri="{BB962C8B-B14F-4D97-AF65-F5344CB8AC3E}">
        <p14:creationId xmlns:p14="http://schemas.microsoft.com/office/powerpoint/2010/main" val="2290260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OIB ATM data have also been used to produce surface roughness of the sea ice, which is composed of floes, pressure ridges and rubble fields. Surface roughness is </a:t>
            </a:r>
            <a:r>
              <a:rPr lang="en-US" dirty="0" err="1"/>
              <a:t>importatnt</a:t>
            </a:r>
            <a:r>
              <a:rPr lang="en-US" dirty="0"/>
              <a:t> for the transfer of momentum and heat and moisture from the surface to the </a:t>
            </a:r>
            <a:r>
              <a:rPr lang="en-US" dirty="0" err="1"/>
              <a:t>atmopshere</a:t>
            </a:r>
            <a:r>
              <a:rPr lang="en-US" dirty="0"/>
              <a:t>. Petty et al. created a picking algorithm that would determine feature heights from ATM waveforms to determine the heights of </a:t>
            </a:r>
            <a:r>
              <a:rPr lang="en-US" dirty="0" err="1"/>
              <a:t>hte</a:t>
            </a:r>
            <a:r>
              <a:rPr lang="en-US" dirty="0"/>
              <a:t> surface features. They </a:t>
            </a:r>
            <a:r>
              <a:rPr lang="en-US" dirty="0" err="1"/>
              <a:t>foiund</a:t>
            </a:r>
            <a:r>
              <a:rPr lang="en-US" dirty="0"/>
              <a:t> that </a:t>
            </a:r>
            <a:r>
              <a:rPr lang="en-US" dirty="0" err="1"/>
              <a:t>featuers</a:t>
            </a:r>
            <a:r>
              <a:rPr lang="en-US" dirty="0"/>
              <a:t> were smaller on FY ice </a:t>
            </a:r>
            <a:r>
              <a:rPr lang="en-US" dirty="0" err="1"/>
              <a:t>norht</a:t>
            </a:r>
            <a:r>
              <a:rPr lang="en-US" dirty="0"/>
              <a:t> of Alaska, and larger on MY ice north of </a:t>
            </a:r>
            <a:r>
              <a:rPr lang="en-US" dirty="0" err="1"/>
              <a:t>greenland</a:t>
            </a:r>
            <a:r>
              <a:rPr lang="en-US" dirty="0"/>
              <a:t> where there was more </a:t>
            </a:r>
            <a:r>
              <a:rPr lang="en-US" dirty="0" err="1"/>
              <a:t>variaiblity</a:t>
            </a:r>
            <a:r>
              <a:rPr lang="en-US" dirty="0"/>
              <a:t> from year to year and are </a:t>
            </a:r>
            <a:r>
              <a:rPr lang="en-US" dirty="0" err="1"/>
              <a:t>likelly</a:t>
            </a:r>
            <a:r>
              <a:rPr lang="en-US" dirty="0"/>
              <a:t> affected by deformations due to the proximity of the coast lines. </a:t>
            </a:r>
          </a:p>
        </p:txBody>
      </p:sp>
      <p:sp>
        <p:nvSpPr>
          <p:cNvPr id="4" name="Slide Number Placeholder 3"/>
          <p:cNvSpPr>
            <a:spLocks noGrp="1"/>
          </p:cNvSpPr>
          <p:nvPr>
            <p:ph type="sldNum" sz="quarter" idx="5"/>
          </p:nvPr>
        </p:nvSpPr>
        <p:spPr/>
        <p:txBody>
          <a:bodyPr/>
          <a:lstStyle/>
          <a:p>
            <a:fld id="{97AD73D3-6CC4-434E-93B7-E5E8C90C2172}" type="slidenum">
              <a:rPr lang="en-US" smtClean="0"/>
              <a:t>8</a:t>
            </a:fld>
            <a:endParaRPr lang="en-US"/>
          </a:p>
        </p:txBody>
      </p:sp>
    </p:spTree>
    <p:extLst>
      <p:ext uri="{BB962C8B-B14F-4D97-AF65-F5344CB8AC3E}">
        <p14:creationId xmlns:p14="http://schemas.microsoft.com/office/powerpoint/2010/main" val="1818653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OIB summer campaigns were flown during the OIB lifetime, and 2 of these were used to look at </a:t>
            </a:r>
            <a:r>
              <a:rPr lang="en-US" dirty="0" err="1"/>
              <a:t>meltponds</a:t>
            </a:r>
            <a:r>
              <a:rPr lang="en-US" dirty="0"/>
              <a:t>. </a:t>
            </a:r>
            <a:r>
              <a:rPr lang="en-US" dirty="0" err="1"/>
              <a:t>Buckely</a:t>
            </a:r>
            <a:r>
              <a:rPr lang="en-US" dirty="0"/>
              <a:t> et al. used DMS visible imagery to produce a surface classification algorithm to pick out sea ice, melt ponds and their color, and open water. From this they found that FY ice had more melt ponds compared to MY ice and that the melt ponds on FY ice were darker than those on MY ice. </a:t>
            </a:r>
          </a:p>
        </p:txBody>
      </p:sp>
      <p:sp>
        <p:nvSpPr>
          <p:cNvPr id="4" name="Slide Number Placeholder 3"/>
          <p:cNvSpPr>
            <a:spLocks noGrp="1"/>
          </p:cNvSpPr>
          <p:nvPr>
            <p:ph type="sldNum" sz="quarter" idx="5"/>
          </p:nvPr>
        </p:nvSpPr>
        <p:spPr/>
        <p:txBody>
          <a:bodyPr/>
          <a:lstStyle/>
          <a:p>
            <a:fld id="{97AD73D3-6CC4-434E-93B7-E5E8C90C2172}" type="slidenum">
              <a:rPr lang="en-US" smtClean="0"/>
              <a:t>9</a:t>
            </a:fld>
            <a:endParaRPr lang="en-US"/>
          </a:p>
        </p:txBody>
      </p:sp>
    </p:spTree>
    <p:extLst>
      <p:ext uri="{BB962C8B-B14F-4D97-AF65-F5344CB8AC3E}">
        <p14:creationId xmlns:p14="http://schemas.microsoft.com/office/powerpoint/2010/main" val="901126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57FAE-5554-994D-A7F1-D76C8A22C8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4CA372-B381-2E43-A40E-4F114F3C0B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B4DB00-1061-C040-A06B-5DA22DA6301D}"/>
              </a:ext>
            </a:extLst>
          </p:cNvPr>
          <p:cNvSpPr>
            <a:spLocks noGrp="1"/>
          </p:cNvSpPr>
          <p:nvPr>
            <p:ph type="dt" sz="half" idx="10"/>
          </p:nvPr>
        </p:nvSpPr>
        <p:spPr/>
        <p:txBody>
          <a:bodyPr/>
          <a:lstStyle/>
          <a:p>
            <a:fld id="{CA4DF376-0553-3C4A-B95B-F1A98B53241C}" type="datetimeFigureOut">
              <a:rPr lang="en-US" smtClean="0"/>
              <a:t>5/6/20</a:t>
            </a:fld>
            <a:endParaRPr lang="en-US"/>
          </a:p>
        </p:txBody>
      </p:sp>
      <p:sp>
        <p:nvSpPr>
          <p:cNvPr id="5" name="Footer Placeholder 4">
            <a:extLst>
              <a:ext uri="{FF2B5EF4-FFF2-40B4-BE49-F238E27FC236}">
                <a16:creationId xmlns:a16="http://schemas.microsoft.com/office/drawing/2014/main" id="{1BFE99A4-CE20-044C-93C9-5F4F5606A0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2EB079-8B60-4343-91B7-34000ABD7F3F}"/>
              </a:ext>
            </a:extLst>
          </p:cNvPr>
          <p:cNvSpPr>
            <a:spLocks noGrp="1"/>
          </p:cNvSpPr>
          <p:nvPr>
            <p:ph type="sldNum" sz="quarter" idx="12"/>
          </p:nvPr>
        </p:nvSpPr>
        <p:spPr/>
        <p:txBody>
          <a:bodyPr/>
          <a:lstStyle/>
          <a:p>
            <a:fld id="{3E2C5F64-D6AB-A145-A0A3-A9282511690D}" type="slidenum">
              <a:rPr lang="en-US" smtClean="0"/>
              <a:t>‹#›</a:t>
            </a:fld>
            <a:endParaRPr lang="en-US"/>
          </a:p>
        </p:txBody>
      </p:sp>
    </p:spTree>
    <p:extLst>
      <p:ext uri="{BB962C8B-B14F-4D97-AF65-F5344CB8AC3E}">
        <p14:creationId xmlns:p14="http://schemas.microsoft.com/office/powerpoint/2010/main" val="2233421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46114-8946-4F4B-9FA0-74D4A75DD3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D28EBC-A570-0D4D-922F-432EF425CC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3BE31C-649D-2947-869C-24B1864F83E6}"/>
              </a:ext>
            </a:extLst>
          </p:cNvPr>
          <p:cNvSpPr>
            <a:spLocks noGrp="1"/>
          </p:cNvSpPr>
          <p:nvPr>
            <p:ph type="dt" sz="half" idx="10"/>
          </p:nvPr>
        </p:nvSpPr>
        <p:spPr/>
        <p:txBody>
          <a:bodyPr/>
          <a:lstStyle/>
          <a:p>
            <a:fld id="{CA4DF376-0553-3C4A-B95B-F1A98B53241C}" type="datetimeFigureOut">
              <a:rPr lang="en-US" smtClean="0"/>
              <a:t>5/6/20</a:t>
            </a:fld>
            <a:endParaRPr lang="en-US"/>
          </a:p>
        </p:txBody>
      </p:sp>
      <p:sp>
        <p:nvSpPr>
          <p:cNvPr id="5" name="Footer Placeholder 4">
            <a:extLst>
              <a:ext uri="{FF2B5EF4-FFF2-40B4-BE49-F238E27FC236}">
                <a16:creationId xmlns:a16="http://schemas.microsoft.com/office/drawing/2014/main" id="{51758C96-9AF7-A94E-B33A-968EBC64B9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DBD65A-9A46-AD45-9361-0BC146F1D3EA}"/>
              </a:ext>
            </a:extLst>
          </p:cNvPr>
          <p:cNvSpPr>
            <a:spLocks noGrp="1"/>
          </p:cNvSpPr>
          <p:nvPr>
            <p:ph type="sldNum" sz="quarter" idx="12"/>
          </p:nvPr>
        </p:nvSpPr>
        <p:spPr/>
        <p:txBody>
          <a:bodyPr/>
          <a:lstStyle/>
          <a:p>
            <a:fld id="{3E2C5F64-D6AB-A145-A0A3-A9282511690D}" type="slidenum">
              <a:rPr lang="en-US" smtClean="0"/>
              <a:t>‹#›</a:t>
            </a:fld>
            <a:endParaRPr lang="en-US"/>
          </a:p>
        </p:txBody>
      </p:sp>
    </p:spTree>
    <p:extLst>
      <p:ext uri="{BB962C8B-B14F-4D97-AF65-F5344CB8AC3E}">
        <p14:creationId xmlns:p14="http://schemas.microsoft.com/office/powerpoint/2010/main" val="1711685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9F38CD-B171-EF4A-AE0C-A5F7C8F12A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D1CF69-6E6D-E04A-8A45-70DAC4FED1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BA08CA-7522-9444-B4A2-5E8D7BD9CF08}"/>
              </a:ext>
            </a:extLst>
          </p:cNvPr>
          <p:cNvSpPr>
            <a:spLocks noGrp="1"/>
          </p:cNvSpPr>
          <p:nvPr>
            <p:ph type="dt" sz="half" idx="10"/>
          </p:nvPr>
        </p:nvSpPr>
        <p:spPr/>
        <p:txBody>
          <a:bodyPr/>
          <a:lstStyle/>
          <a:p>
            <a:fld id="{CA4DF376-0553-3C4A-B95B-F1A98B53241C}" type="datetimeFigureOut">
              <a:rPr lang="en-US" smtClean="0"/>
              <a:t>5/6/20</a:t>
            </a:fld>
            <a:endParaRPr lang="en-US"/>
          </a:p>
        </p:txBody>
      </p:sp>
      <p:sp>
        <p:nvSpPr>
          <p:cNvPr id="5" name="Footer Placeholder 4">
            <a:extLst>
              <a:ext uri="{FF2B5EF4-FFF2-40B4-BE49-F238E27FC236}">
                <a16:creationId xmlns:a16="http://schemas.microsoft.com/office/drawing/2014/main" id="{7E14E21E-9E8A-5548-A7F8-04C7527A31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7539F-488A-1A4D-8D17-4AD256E0D0A5}"/>
              </a:ext>
            </a:extLst>
          </p:cNvPr>
          <p:cNvSpPr>
            <a:spLocks noGrp="1"/>
          </p:cNvSpPr>
          <p:nvPr>
            <p:ph type="sldNum" sz="quarter" idx="12"/>
          </p:nvPr>
        </p:nvSpPr>
        <p:spPr/>
        <p:txBody>
          <a:bodyPr/>
          <a:lstStyle/>
          <a:p>
            <a:fld id="{3E2C5F64-D6AB-A145-A0A3-A9282511690D}" type="slidenum">
              <a:rPr lang="en-US" smtClean="0"/>
              <a:t>‹#›</a:t>
            </a:fld>
            <a:endParaRPr lang="en-US"/>
          </a:p>
        </p:txBody>
      </p:sp>
    </p:spTree>
    <p:extLst>
      <p:ext uri="{BB962C8B-B14F-4D97-AF65-F5344CB8AC3E}">
        <p14:creationId xmlns:p14="http://schemas.microsoft.com/office/powerpoint/2010/main" val="3510033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5AA28-70CF-6B4B-9339-47AB498416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9DFD46-D793-5343-B592-A3F13B306B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AAC2C3-3BC5-0D45-9892-45B38778D7FA}"/>
              </a:ext>
            </a:extLst>
          </p:cNvPr>
          <p:cNvSpPr>
            <a:spLocks noGrp="1"/>
          </p:cNvSpPr>
          <p:nvPr>
            <p:ph type="dt" sz="half" idx="10"/>
          </p:nvPr>
        </p:nvSpPr>
        <p:spPr/>
        <p:txBody>
          <a:bodyPr/>
          <a:lstStyle/>
          <a:p>
            <a:fld id="{CA4DF376-0553-3C4A-B95B-F1A98B53241C}" type="datetimeFigureOut">
              <a:rPr lang="en-US" smtClean="0"/>
              <a:t>5/6/20</a:t>
            </a:fld>
            <a:endParaRPr lang="en-US"/>
          </a:p>
        </p:txBody>
      </p:sp>
      <p:sp>
        <p:nvSpPr>
          <p:cNvPr id="5" name="Footer Placeholder 4">
            <a:extLst>
              <a:ext uri="{FF2B5EF4-FFF2-40B4-BE49-F238E27FC236}">
                <a16:creationId xmlns:a16="http://schemas.microsoft.com/office/drawing/2014/main" id="{3AE6871D-534B-D349-BB5C-BC602850F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6F4C9F-9C1B-D248-B454-609C3DA7A4A6}"/>
              </a:ext>
            </a:extLst>
          </p:cNvPr>
          <p:cNvSpPr>
            <a:spLocks noGrp="1"/>
          </p:cNvSpPr>
          <p:nvPr>
            <p:ph type="sldNum" sz="quarter" idx="12"/>
          </p:nvPr>
        </p:nvSpPr>
        <p:spPr/>
        <p:txBody>
          <a:bodyPr/>
          <a:lstStyle/>
          <a:p>
            <a:fld id="{3E2C5F64-D6AB-A145-A0A3-A9282511690D}" type="slidenum">
              <a:rPr lang="en-US" smtClean="0"/>
              <a:t>‹#›</a:t>
            </a:fld>
            <a:endParaRPr lang="en-US"/>
          </a:p>
        </p:txBody>
      </p:sp>
    </p:spTree>
    <p:extLst>
      <p:ext uri="{BB962C8B-B14F-4D97-AF65-F5344CB8AC3E}">
        <p14:creationId xmlns:p14="http://schemas.microsoft.com/office/powerpoint/2010/main" val="903055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C8BE0-DF2D-A74A-98CF-1A38B15E06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0C9FCC-B662-0E48-A8AB-FA7749B862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34034D-3E3F-C044-9AD2-93BD3A2AF9F2}"/>
              </a:ext>
            </a:extLst>
          </p:cNvPr>
          <p:cNvSpPr>
            <a:spLocks noGrp="1"/>
          </p:cNvSpPr>
          <p:nvPr>
            <p:ph type="dt" sz="half" idx="10"/>
          </p:nvPr>
        </p:nvSpPr>
        <p:spPr/>
        <p:txBody>
          <a:bodyPr/>
          <a:lstStyle/>
          <a:p>
            <a:fld id="{CA4DF376-0553-3C4A-B95B-F1A98B53241C}" type="datetimeFigureOut">
              <a:rPr lang="en-US" smtClean="0"/>
              <a:t>5/6/20</a:t>
            </a:fld>
            <a:endParaRPr lang="en-US"/>
          </a:p>
        </p:txBody>
      </p:sp>
      <p:sp>
        <p:nvSpPr>
          <p:cNvPr id="5" name="Footer Placeholder 4">
            <a:extLst>
              <a:ext uri="{FF2B5EF4-FFF2-40B4-BE49-F238E27FC236}">
                <a16:creationId xmlns:a16="http://schemas.microsoft.com/office/drawing/2014/main" id="{90EAFF6C-D366-644E-99E1-D00C963647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430FD1-ABD4-4249-86A2-229DBFB81C21}"/>
              </a:ext>
            </a:extLst>
          </p:cNvPr>
          <p:cNvSpPr>
            <a:spLocks noGrp="1"/>
          </p:cNvSpPr>
          <p:nvPr>
            <p:ph type="sldNum" sz="quarter" idx="12"/>
          </p:nvPr>
        </p:nvSpPr>
        <p:spPr/>
        <p:txBody>
          <a:bodyPr/>
          <a:lstStyle/>
          <a:p>
            <a:fld id="{3E2C5F64-D6AB-A145-A0A3-A9282511690D}" type="slidenum">
              <a:rPr lang="en-US" smtClean="0"/>
              <a:t>‹#›</a:t>
            </a:fld>
            <a:endParaRPr lang="en-US"/>
          </a:p>
        </p:txBody>
      </p:sp>
    </p:spTree>
    <p:extLst>
      <p:ext uri="{BB962C8B-B14F-4D97-AF65-F5344CB8AC3E}">
        <p14:creationId xmlns:p14="http://schemas.microsoft.com/office/powerpoint/2010/main" val="438724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284BA-D151-8641-8068-53B097E105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F360A8-22EB-954B-A56D-B72BB2D7E0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BB67B2-20D9-E34D-8FF4-E3C24183B0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B921FB-FD2E-C249-B2E0-E75793F2BB31}"/>
              </a:ext>
            </a:extLst>
          </p:cNvPr>
          <p:cNvSpPr>
            <a:spLocks noGrp="1"/>
          </p:cNvSpPr>
          <p:nvPr>
            <p:ph type="dt" sz="half" idx="10"/>
          </p:nvPr>
        </p:nvSpPr>
        <p:spPr/>
        <p:txBody>
          <a:bodyPr/>
          <a:lstStyle/>
          <a:p>
            <a:fld id="{CA4DF376-0553-3C4A-B95B-F1A98B53241C}" type="datetimeFigureOut">
              <a:rPr lang="en-US" smtClean="0"/>
              <a:t>5/6/20</a:t>
            </a:fld>
            <a:endParaRPr lang="en-US"/>
          </a:p>
        </p:txBody>
      </p:sp>
      <p:sp>
        <p:nvSpPr>
          <p:cNvPr id="6" name="Footer Placeholder 5">
            <a:extLst>
              <a:ext uri="{FF2B5EF4-FFF2-40B4-BE49-F238E27FC236}">
                <a16:creationId xmlns:a16="http://schemas.microsoft.com/office/drawing/2014/main" id="{D858F185-8A63-EF4B-9C7D-173675A868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DB2C9D-8287-1C40-A422-AE91329C96F4}"/>
              </a:ext>
            </a:extLst>
          </p:cNvPr>
          <p:cNvSpPr>
            <a:spLocks noGrp="1"/>
          </p:cNvSpPr>
          <p:nvPr>
            <p:ph type="sldNum" sz="quarter" idx="12"/>
          </p:nvPr>
        </p:nvSpPr>
        <p:spPr/>
        <p:txBody>
          <a:bodyPr/>
          <a:lstStyle/>
          <a:p>
            <a:fld id="{3E2C5F64-D6AB-A145-A0A3-A9282511690D}" type="slidenum">
              <a:rPr lang="en-US" smtClean="0"/>
              <a:t>‹#›</a:t>
            </a:fld>
            <a:endParaRPr lang="en-US"/>
          </a:p>
        </p:txBody>
      </p:sp>
    </p:spTree>
    <p:extLst>
      <p:ext uri="{BB962C8B-B14F-4D97-AF65-F5344CB8AC3E}">
        <p14:creationId xmlns:p14="http://schemas.microsoft.com/office/powerpoint/2010/main" val="2488479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70C6E-2005-6D48-BCF1-580DF4BE38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295E68-1D61-824B-80EE-5C8A23E901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D3FBAC-1CA4-404B-89B9-682CF1DB20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82F7E9-DFA5-7548-B584-7BFD994E86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E2FEB3-741F-F543-899E-70E006E06A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83E409-2783-5C40-9823-1BECEDF77743}"/>
              </a:ext>
            </a:extLst>
          </p:cNvPr>
          <p:cNvSpPr>
            <a:spLocks noGrp="1"/>
          </p:cNvSpPr>
          <p:nvPr>
            <p:ph type="dt" sz="half" idx="10"/>
          </p:nvPr>
        </p:nvSpPr>
        <p:spPr/>
        <p:txBody>
          <a:bodyPr/>
          <a:lstStyle/>
          <a:p>
            <a:fld id="{CA4DF376-0553-3C4A-B95B-F1A98B53241C}" type="datetimeFigureOut">
              <a:rPr lang="en-US" smtClean="0"/>
              <a:t>5/6/20</a:t>
            </a:fld>
            <a:endParaRPr lang="en-US"/>
          </a:p>
        </p:txBody>
      </p:sp>
      <p:sp>
        <p:nvSpPr>
          <p:cNvPr id="8" name="Footer Placeholder 7">
            <a:extLst>
              <a:ext uri="{FF2B5EF4-FFF2-40B4-BE49-F238E27FC236}">
                <a16:creationId xmlns:a16="http://schemas.microsoft.com/office/drawing/2014/main" id="{A14BC4FF-ECBE-034B-B6FE-398ECDBA46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303C60-65FD-BE40-ABAA-B6679EAEFA76}"/>
              </a:ext>
            </a:extLst>
          </p:cNvPr>
          <p:cNvSpPr>
            <a:spLocks noGrp="1"/>
          </p:cNvSpPr>
          <p:nvPr>
            <p:ph type="sldNum" sz="quarter" idx="12"/>
          </p:nvPr>
        </p:nvSpPr>
        <p:spPr/>
        <p:txBody>
          <a:bodyPr/>
          <a:lstStyle/>
          <a:p>
            <a:fld id="{3E2C5F64-D6AB-A145-A0A3-A9282511690D}" type="slidenum">
              <a:rPr lang="en-US" smtClean="0"/>
              <a:t>‹#›</a:t>
            </a:fld>
            <a:endParaRPr lang="en-US"/>
          </a:p>
        </p:txBody>
      </p:sp>
    </p:spTree>
    <p:extLst>
      <p:ext uri="{BB962C8B-B14F-4D97-AF65-F5344CB8AC3E}">
        <p14:creationId xmlns:p14="http://schemas.microsoft.com/office/powerpoint/2010/main" val="3138153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04D59-CAE9-3045-BB1E-E4E557D953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19A6EF-130A-244D-AE4C-EC47C781C0EC}"/>
              </a:ext>
            </a:extLst>
          </p:cNvPr>
          <p:cNvSpPr>
            <a:spLocks noGrp="1"/>
          </p:cNvSpPr>
          <p:nvPr>
            <p:ph type="dt" sz="half" idx="10"/>
          </p:nvPr>
        </p:nvSpPr>
        <p:spPr/>
        <p:txBody>
          <a:bodyPr/>
          <a:lstStyle/>
          <a:p>
            <a:fld id="{CA4DF376-0553-3C4A-B95B-F1A98B53241C}" type="datetimeFigureOut">
              <a:rPr lang="en-US" smtClean="0"/>
              <a:t>5/6/20</a:t>
            </a:fld>
            <a:endParaRPr lang="en-US"/>
          </a:p>
        </p:txBody>
      </p:sp>
      <p:sp>
        <p:nvSpPr>
          <p:cNvPr id="4" name="Footer Placeholder 3">
            <a:extLst>
              <a:ext uri="{FF2B5EF4-FFF2-40B4-BE49-F238E27FC236}">
                <a16:creationId xmlns:a16="http://schemas.microsoft.com/office/drawing/2014/main" id="{BCEEABAC-CD39-C74F-8CF0-0C49043CAE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7C639B-2DA3-FB40-B44B-345293EE078B}"/>
              </a:ext>
            </a:extLst>
          </p:cNvPr>
          <p:cNvSpPr>
            <a:spLocks noGrp="1"/>
          </p:cNvSpPr>
          <p:nvPr>
            <p:ph type="sldNum" sz="quarter" idx="12"/>
          </p:nvPr>
        </p:nvSpPr>
        <p:spPr/>
        <p:txBody>
          <a:bodyPr/>
          <a:lstStyle/>
          <a:p>
            <a:fld id="{3E2C5F64-D6AB-A145-A0A3-A9282511690D}" type="slidenum">
              <a:rPr lang="en-US" smtClean="0"/>
              <a:t>‹#›</a:t>
            </a:fld>
            <a:endParaRPr lang="en-US"/>
          </a:p>
        </p:txBody>
      </p:sp>
    </p:spTree>
    <p:extLst>
      <p:ext uri="{BB962C8B-B14F-4D97-AF65-F5344CB8AC3E}">
        <p14:creationId xmlns:p14="http://schemas.microsoft.com/office/powerpoint/2010/main" val="2941282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6E3184-9B10-9B4F-A58C-E5997E8E708B}"/>
              </a:ext>
            </a:extLst>
          </p:cNvPr>
          <p:cNvSpPr>
            <a:spLocks noGrp="1"/>
          </p:cNvSpPr>
          <p:nvPr>
            <p:ph type="dt" sz="half" idx="10"/>
          </p:nvPr>
        </p:nvSpPr>
        <p:spPr/>
        <p:txBody>
          <a:bodyPr/>
          <a:lstStyle/>
          <a:p>
            <a:fld id="{CA4DF376-0553-3C4A-B95B-F1A98B53241C}" type="datetimeFigureOut">
              <a:rPr lang="en-US" smtClean="0"/>
              <a:t>5/6/20</a:t>
            </a:fld>
            <a:endParaRPr lang="en-US"/>
          </a:p>
        </p:txBody>
      </p:sp>
      <p:sp>
        <p:nvSpPr>
          <p:cNvPr id="3" name="Footer Placeholder 2">
            <a:extLst>
              <a:ext uri="{FF2B5EF4-FFF2-40B4-BE49-F238E27FC236}">
                <a16:creationId xmlns:a16="http://schemas.microsoft.com/office/drawing/2014/main" id="{C522E2BE-F823-5247-AF24-BEA9B36226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CED4F6-85D7-5D42-98CE-80D1782B4542}"/>
              </a:ext>
            </a:extLst>
          </p:cNvPr>
          <p:cNvSpPr>
            <a:spLocks noGrp="1"/>
          </p:cNvSpPr>
          <p:nvPr>
            <p:ph type="sldNum" sz="quarter" idx="12"/>
          </p:nvPr>
        </p:nvSpPr>
        <p:spPr/>
        <p:txBody>
          <a:bodyPr/>
          <a:lstStyle/>
          <a:p>
            <a:fld id="{3E2C5F64-D6AB-A145-A0A3-A9282511690D}" type="slidenum">
              <a:rPr lang="en-US" smtClean="0"/>
              <a:t>‹#›</a:t>
            </a:fld>
            <a:endParaRPr lang="en-US"/>
          </a:p>
        </p:txBody>
      </p:sp>
    </p:spTree>
    <p:extLst>
      <p:ext uri="{BB962C8B-B14F-4D97-AF65-F5344CB8AC3E}">
        <p14:creationId xmlns:p14="http://schemas.microsoft.com/office/powerpoint/2010/main" val="1044544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7C569-E4A4-FD49-A713-5F7B0E4AD4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FC65C7-2984-F047-ACBE-F4DF27C6E2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C44BBB-32F1-2F40-B784-24F8585FF0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E69C85-0D63-8248-91D6-09EAA4C9CF92}"/>
              </a:ext>
            </a:extLst>
          </p:cNvPr>
          <p:cNvSpPr>
            <a:spLocks noGrp="1"/>
          </p:cNvSpPr>
          <p:nvPr>
            <p:ph type="dt" sz="half" idx="10"/>
          </p:nvPr>
        </p:nvSpPr>
        <p:spPr/>
        <p:txBody>
          <a:bodyPr/>
          <a:lstStyle/>
          <a:p>
            <a:fld id="{CA4DF376-0553-3C4A-B95B-F1A98B53241C}" type="datetimeFigureOut">
              <a:rPr lang="en-US" smtClean="0"/>
              <a:t>5/6/20</a:t>
            </a:fld>
            <a:endParaRPr lang="en-US"/>
          </a:p>
        </p:txBody>
      </p:sp>
      <p:sp>
        <p:nvSpPr>
          <p:cNvPr id="6" name="Footer Placeholder 5">
            <a:extLst>
              <a:ext uri="{FF2B5EF4-FFF2-40B4-BE49-F238E27FC236}">
                <a16:creationId xmlns:a16="http://schemas.microsoft.com/office/drawing/2014/main" id="{CD44D74F-D5A5-2C49-8533-C889A1981E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82C1D5-910E-5443-9EDB-DF78B68FD9AA}"/>
              </a:ext>
            </a:extLst>
          </p:cNvPr>
          <p:cNvSpPr>
            <a:spLocks noGrp="1"/>
          </p:cNvSpPr>
          <p:nvPr>
            <p:ph type="sldNum" sz="quarter" idx="12"/>
          </p:nvPr>
        </p:nvSpPr>
        <p:spPr/>
        <p:txBody>
          <a:bodyPr/>
          <a:lstStyle/>
          <a:p>
            <a:fld id="{3E2C5F64-D6AB-A145-A0A3-A9282511690D}" type="slidenum">
              <a:rPr lang="en-US" smtClean="0"/>
              <a:t>‹#›</a:t>
            </a:fld>
            <a:endParaRPr lang="en-US"/>
          </a:p>
        </p:txBody>
      </p:sp>
    </p:spTree>
    <p:extLst>
      <p:ext uri="{BB962C8B-B14F-4D97-AF65-F5344CB8AC3E}">
        <p14:creationId xmlns:p14="http://schemas.microsoft.com/office/powerpoint/2010/main" val="1126940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87186-C1C3-E64B-9BFB-9F1198FCA4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A25818-0B2B-9C46-9653-ABA6E7AA4A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315E0A-B57E-F441-BC21-C642E3A59B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19D6F1-608A-E547-B021-47FF6EFAF5AE}"/>
              </a:ext>
            </a:extLst>
          </p:cNvPr>
          <p:cNvSpPr>
            <a:spLocks noGrp="1"/>
          </p:cNvSpPr>
          <p:nvPr>
            <p:ph type="dt" sz="half" idx="10"/>
          </p:nvPr>
        </p:nvSpPr>
        <p:spPr/>
        <p:txBody>
          <a:bodyPr/>
          <a:lstStyle/>
          <a:p>
            <a:fld id="{CA4DF376-0553-3C4A-B95B-F1A98B53241C}" type="datetimeFigureOut">
              <a:rPr lang="en-US" smtClean="0"/>
              <a:t>5/6/20</a:t>
            </a:fld>
            <a:endParaRPr lang="en-US"/>
          </a:p>
        </p:txBody>
      </p:sp>
      <p:sp>
        <p:nvSpPr>
          <p:cNvPr id="6" name="Footer Placeholder 5">
            <a:extLst>
              <a:ext uri="{FF2B5EF4-FFF2-40B4-BE49-F238E27FC236}">
                <a16:creationId xmlns:a16="http://schemas.microsoft.com/office/drawing/2014/main" id="{6F283B34-34A9-8146-BF41-07BB13EC70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F0EEDD-72A1-E145-A7E9-AD62B289B22C}"/>
              </a:ext>
            </a:extLst>
          </p:cNvPr>
          <p:cNvSpPr>
            <a:spLocks noGrp="1"/>
          </p:cNvSpPr>
          <p:nvPr>
            <p:ph type="sldNum" sz="quarter" idx="12"/>
          </p:nvPr>
        </p:nvSpPr>
        <p:spPr/>
        <p:txBody>
          <a:bodyPr/>
          <a:lstStyle/>
          <a:p>
            <a:fld id="{3E2C5F64-D6AB-A145-A0A3-A9282511690D}" type="slidenum">
              <a:rPr lang="en-US" smtClean="0"/>
              <a:t>‹#›</a:t>
            </a:fld>
            <a:endParaRPr lang="en-US"/>
          </a:p>
        </p:txBody>
      </p:sp>
    </p:spTree>
    <p:extLst>
      <p:ext uri="{BB962C8B-B14F-4D97-AF65-F5344CB8AC3E}">
        <p14:creationId xmlns:p14="http://schemas.microsoft.com/office/powerpoint/2010/main" val="591612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EE5EDA-BFDB-6647-B70C-01761B9F69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C36AEC-A4D0-BB4B-8E7C-C9236BF870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7F53C6-5221-4444-BA9C-33C22C54F9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4DF376-0553-3C4A-B95B-F1A98B53241C}" type="datetimeFigureOut">
              <a:rPr lang="en-US" smtClean="0"/>
              <a:t>5/6/20</a:t>
            </a:fld>
            <a:endParaRPr lang="en-US"/>
          </a:p>
        </p:txBody>
      </p:sp>
      <p:sp>
        <p:nvSpPr>
          <p:cNvPr id="5" name="Footer Placeholder 4">
            <a:extLst>
              <a:ext uri="{FF2B5EF4-FFF2-40B4-BE49-F238E27FC236}">
                <a16:creationId xmlns:a16="http://schemas.microsoft.com/office/drawing/2014/main" id="{11CC92E9-73B6-A245-8C88-4EB1ADA6E1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9071436-ADE0-FD46-A1D0-8D91A2C7BD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C5F64-D6AB-A145-A0A3-A9282511690D}" type="slidenum">
              <a:rPr lang="en-US" smtClean="0"/>
              <a:t>‹#›</a:t>
            </a:fld>
            <a:endParaRPr lang="en-US"/>
          </a:p>
        </p:txBody>
      </p:sp>
    </p:spTree>
    <p:extLst>
      <p:ext uri="{BB962C8B-B14F-4D97-AF65-F5344CB8AC3E}">
        <p14:creationId xmlns:p14="http://schemas.microsoft.com/office/powerpoint/2010/main" val="14879559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tiff"/><Relationship Id="rId5" Type="http://schemas.openxmlformats.org/officeDocument/2006/relationships/image" Target="../media/image1.tif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4.tiff"/><Relationship Id="rId5" Type="http://schemas.openxmlformats.org/officeDocument/2006/relationships/image" Target="../media/image43.tif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4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48.tiff"/><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49.tiff"/><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tiff"/><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tiff"/><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7.tiff"/><Relationship Id="rId12" Type="http://schemas.openxmlformats.org/officeDocument/2006/relationships/image" Target="../media/image11.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11" Type="http://schemas.openxmlformats.org/officeDocument/2006/relationships/hyperlink" Target="https://www.google.fr/imgres?imgurl=https://icesat-2.gsfc.nasa.gov/sites/default/files/MissionLogo.png&amp;imgrefurl=https://icesat-2.gsfc.nasa.gov/&amp;docid=j8SThYOJjmoQoM&amp;tbnid=BO76M1l68BFWtM:&amp;vet=10ahUKEwif8bfm89DeAhVMaBoKHR-eDe8QMwhHKAkwCQ..i&amp;w=417&amp;h=158&amp;bih=570&amp;biw=1152&amp;q=icesat-2&amp;ved=0ahUKEwif8bfm89DeAhVMaBoKHR-eDe8QMwhHKAkwCQ&amp;iact=mrc&amp;uact=8" TargetMode="External"/><Relationship Id="rId5" Type="http://schemas.openxmlformats.org/officeDocument/2006/relationships/image" Target="../media/image5.jpeg"/><Relationship Id="rId15" Type="http://schemas.openxmlformats.org/officeDocument/2006/relationships/image" Target="../media/image4.png"/><Relationship Id="rId10" Type="http://schemas.openxmlformats.org/officeDocument/2006/relationships/image" Target="../media/image10.jpeg"/><Relationship Id="rId4" Type="http://schemas.openxmlformats.org/officeDocument/2006/relationships/notesSlide" Target="../notesSlides/notesSlide2.xml"/><Relationship Id="rId9" Type="http://schemas.openxmlformats.org/officeDocument/2006/relationships/image" Target="../media/image9.jpeg"/><Relationship Id="rId14" Type="http://schemas.openxmlformats.org/officeDocument/2006/relationships/image" Target="../media/image13.tiff"/></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7.tiff"/><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5.jpeg"/><Relationship Id="rId10" Type="http://schemas.openxmlformats.org/officeDocument/2006/relationships/image" Target="../media/image4.png"/><Relationship Id="rId4" Type="http://schemas.openxmlformats.org/officeDocument/2006/relationships/notesSlide" Target="../notesSlides/notesSlide3.xml"/><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tiff"/><Relationship Id="rId18" Type="http://schemas.openxmlformats.org/officeDocument/2006/relationships/image" Target="../media/image27.jpeg"/><Relationship Id="rId3" Type="http://schemas.openxmlformats.org/officeDocument/2006/relationships/slideLayout" Target="../slideLayouts/slideLayout2.xml"/><Relationship Id="rId21" Type="http://schemas.openxmlformats.org/officeDocument/2006/relationships/image" Target="../media/image4.png"/><Relationship Id="rId7" Type="http://schemas.openxmlformats.org/officeDocument/2006/relationships/image" Target="../media/image7.tiff"/><Relationship Id="rId12" Type="http://schemas.openxmlformats.org/officeDocument/2006/relationships/image" Target="../media/image21.png"/><Relationship Id="rId17" Type="http://schemas.openxmlformats.org/officeDocument/2006/relationships/image" Target="../media/image26.tiff"/><Relationship Id="rId2" Type="http://schemas.openxmlformats.org/officeDocument/2006/relationships/audio" Target="../media/media4.m4a"/><Relationship Id="rId16" Type="http://schemas.openxmlformats.org/officeDocument/2006/relationships/image" Target="../media/image25.tiff"/><Relationship Id="rId20" Type="http://schemas.openxmlformats.org/officeDocument/2006/relationships/image" Target="../media/image29.tiff"/><Relationship Id="rId1" Type="http://schemas.microsoft.com/office/2007/relationships/media" Target="../media/media4.m4a"/><Relationship Id="rId6" Type="http://schemas.openxmlformats.org/officeDocument/2006/relationships/image" Target="../media/image6.png"/><Relationship Id="rId11" Type="http://schemas.openxmlformats.org/officeDocument/2006/relationships/image" Target="../media/image20.png"/><Relationship Id="rId5" Type="http://schemas.openxmlformats.org/officeDocument/2006/relationships/image" Target="../media/image16.jpeg"/><Relationship Id="rId15" Type="http://schemas.openxmlformats.org/officeDocument/2006/relationships/image" Target="../media/image24.tiff"/><Relationship Id="rId10" Type="http://schemas.openxmlformats.org/officeDocument/2006/relationships/image" Target="../media/image19.tiff"/><Relationship Id="rId19" Type="http://schemas.openxmlformats.org/officeDocument/2006/relationships/image" Target="../media/image28.png"/><Relationship Id="rId4" Type="http://schemas.openxmlformats.org/officeDocument/2006/relationships/notesSlide" Target="../notesSlides/notesSlide4.xml"/><Relationship Id="rId9" Type="http://schemas.openxmlformats.org/officeDocument/2006/relationships/image" Target="../media/image18.jpeg"/><Relationship Id="rId14" Type="http://schemas.openxmlformats.org/officeDocument/2006/relationships/image" Target="../media/image23.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34.tiff"/><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6.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7.tiff"/><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6.tiff"/><Relationship Id="rId5" Type="http://schemas.openxmlformats.org/officeDocument/2006/relationships/image" Target="../media/image35.tif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3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42.tiff"/><Relationship Id="rId3" Type="http://schemas.openxmlformats.org/officeDocument/2006/relationships/slideLayout" Target="../slideLayouts/slideLayout2.xml"/><Relationship Id="rId7" Type="http://schemas.openxmlformats.org/officeDocument/2006/relationships/image" Target="../media/image41.tiff"/><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0.tiff"/><Relationship Id="rId5" Type="http://schemas.openxmlformats.org/officeDocument/2006/relationships/image" Target="../media/image39.tiff"/><Relationship Id="rId4" Type="http://schemas.openxmlformats.org/officeDocument/2006/relationships/notesSlide" Target="../notesSlides/notesSlide9.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41AE93-273C-E74B-8FDB-48D41CC70FD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0" y="10"/>
            <a:ext cx="12191980" cy="4571990"/>
          </a:xfrm>
          <a:prstGeom prst="rect">
            <a:avLst/>
          </a:prstGeom>
        </p:spPr>
      </p:pic>
      <p:sp>
        <p:nvSpPr>
          <p:cNvPr id="9" name="Rectangle 8">
            <a:extLst>
              <a:ext uri="{FF2B5EF4-FFF2-40B4-BE49-F238E27FC236}">
                <a16:creationId xmlns:a16="http://schemas.microsoft.com/office/drawing/2014/main" id="{F40CA114-B78B-4E3B-A785-96745276B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457"/>
            <a:ext cx="12192000" cy="2285543"/>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9D462D17-6959-3240-A827-3D4A7CC61FEF}"/>
              </a:ext>
            </a:extLst>
          </p:cNvPr>
          <p:cNvSpPr>
            <a:spLocks noGrp="1"/>
          </p:cNvSpPr>
          <p:nvPr>
            <p:ph type="ctrTitle"/>
          </p:nvPr>
        </p:nvSpPr>
        <p:spPr>
          <a:xfrm>
            <a:off x="433136" y="5091762"/>
            <a:ext cx="7834193" cy="1264588"/>
          </a:xfrm>
        </p:spPr>
        <p:txBody>
          <a:bodyPr anchor="ctr">
            <a:normAutofit/>
          </a:bodyPr>
          <a:lstStyle/>
          <a:p>
            <a:pPr algn="r"/>
            <a:r>
              <a:rPr lang="en-US" sz="4200" dirty="0"/>
              <a:t>Farewell to </a:t>
            </a:r>
            <a:r>
              <a:rPr lang="en-US" sz="4200" dirty="0" err="1"/>
              <a:t>IceBridge</a:t>
            </a:r>
            <a:r>
              <a:rPr lang="en-US" sz="4200" dirty="0"/>
              <a:t>: 10 years of polar sea ice remote sensing </a:t>
            </a:r>
          </a:p>
        </p:txBody>
      </p:sp>
      <p:sp>
        <p:nvSpPr>
          <p:cNvPr id="3" name="Subtitle 2">
            <a:extLst>
              <a:ext uri="{FF2B5EF4-FFF2-40B4-BE49-F238E27FC236}">
                <a16:creationId xmlns:a16="http://schemas.microsoft.com/office/drawing/2014/main" id="{BDA35F41-3BB1-B44F-84E0-3E2B2EC4F274}"/>
              </a:ext>
            </a:extLst>
          </p:cNvPr>
          <p:cNvSpPr>
            <a:spLocks noGrp="1"/>
          </p:cNvSpPr>
          <p:nvPr>
            <p:ph type="subTitle" idx="1"/>
          </p:nvPr>
        </p:nvSpPr>
        <p:spPr>
          <a:xfrm>
            <a:off x="8499107" y="5091763"/>
            <a:ext cx="2974207" cy="1264587"/>
          </a:xfrm>
        </p:spPr>
        <p:txBody>
          <a:bodyPr anchor="ctr">
            <a:normAutofit/>
          </a:bodyPr>
          <a:lstStyle/>
          <a:p>
            <a:pPr algn="l"/>
            <a:r>
              <a:rPr lang="en-US" sz="1700" b="1" dirty="0"/>
              <a:t>Linette Boisvert</a:t>
            </a:r>
            <a:r>
              <a:rPr lang="en-US" sz="1700" dirty="0"/>
              <a:t>, Joseph MacGregor, Brooke Medley, Nathan Kurtz, Ron Kwok, Ed Blanchard-Wrigglesworth, Alek Petty and Jeremy </a:t>
            </a:r>
            <a:r>
              <a:rPr lang="en-US" sz="1700" dirty="0" err="1"/>
              <a:t>Harbeck</a:t>
            </a:r>
            <a:endParaRPr lang="en-US" sz="1700" dirty="0"/>
          </a:p>
        </p:txBody>
      </p:sp>
      <p:cxnSp>
        <p:nvCxnSpPr>
          <p:cNvPr id="11" name="Straight Connector 10">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1B58DA5-676B-3843-8AB4-01D6984B1B5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095" y="4662225"/>
            <a:ext cx="728082" cy="601881"/>
          </a:xfrm>
          <a:prstGeom prst="rect">
            <a:avLst/>
          </a:prstGeom>
        </p:spPr>
      </p:pic>
      <p:pic>
        <p:nvPicPr>
          <p:cNvPr id="8" name="Picture 7">
            <a:extLst>
              <a:ext uri="{FF2B5EF4-FFF2-40B4-BE49-F238E27FC236}">
                <a16:creationId xmlns:a16="http://schemas.microsoft.com/office/drawing/2014/main" id="{422E8AE2-479E-C442-98D8-B9DB706B11F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6490" y="6072092"/>
            <a:ext cx="728083" cy="728083"/>
          </a:xfrm>
          <a:prstGeom prst="rect">
            <a:avLst/>
          </a:prstGeom>
        </p:spPr>
      </p:pic>
      <p:sp>
        <p:nvSpPr>
          <p:cNvPr id="5" name="TextBox 4">
            <a:extLst>
              <a:ext uri="{FF2B5EF4-FFF2-40B4-BE49-F238E27FC236}">
                <a16:creationId xmlns:a16="http://schemas.microsoft.com/office/drawing/2014/main" id="{9789FAA9-9529-0F4F-BF64-FCDB2E89EA9B}"/>
              </a:ext>
            </a:extLst>
          </p:cNvPr>
          <p:cNvSpPr txBox="1"/>
          <p:nvPr/>
        </p:nvSpPr>
        <p:spPr>
          <a:xfrm>
            <a:off x="9738631" y="4232139"/>
            <a:ext cx="3171825" cy="307777"/>
          </a:xfrm>
          <a:prstGeom prst="rect">
            <a:avLst/>
          </a:prstGeom>
          <a:noFill/>
        </p:spPr>
        <p:txBody>
          <a:bodyPr wrap="square" rtlCol="0">
            <a:spAutoFit/>
          </a:bodyPr>
          <a:lstStyle/>
          <a:p>
            <a:r>
              <a:rPr lang="en-US" sz="1400" i="1" dirty="0"/>
              <a:t>Photo Credit: Jeremy </a:t>
            </a:r>
            <a:r>
              <a:rPr lang="en-US" sz="1400" i="1" dirty="0" err="1"/>
              <a:t>Harbeck</a:t>
            </a:r>
            <a:endParaRPr lang="en-US" sz="1400" i="1" dirty="0"/>
          </a:p>
        </p:txBody>
      </p:sp>
      <p:pic>
        <p:nvPicPr>
          <p:cNvPr id="6" name="Audio 5">
            <a:hlinkClick r:id="" action="ppaction://media"/>
            <a:extLst>
              <a:ext uri="{FF2B5EF4-FFF2-40B4-BE49-F238E27FC236}">
                <a16:creationId xmlns:a16="http://schemas.microsoft.com/office/drawing/2014/main" id="{580919A5-C01F-C64B-B31F-27CB92AAE30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364404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21303"/>
    </mc:Choice>
    <mc:Fallback>
      <p:transition spd="slow" advTm="21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D68E6-D106-274E-9D8E-94D0F74C9E46}"/>
              </a:ext>
            </a:extLst>
          </p:cNvPr>
          <p:cNvSpPr>
            <a:spLocks noGrp="1"/>
          </p:cNvSpPr>
          <p:nvPr>
            <p:ph type="title"/>
          </p:nvPr>
        </p:nvSpPr>
        <p:spPr>
          <a:xfrm>
            <a:off x="555172" y="156367"/>
            <a:ext cx="10515600" cy="1325563"/>
          </a:xfrm>
        </p:spPr>
        <p:txBody>
          <a:bodyPr/>
          <a:lstStyle/>
          <a:p>
            <a:r>
              <a:rPr lang="en-US" dirty="0"/>
              <a:t>Sea Ice Temperature from KT-19</a:t>
            </a:r>
          </a:p>
        </p:txBody>
      </p:sp>
      <p:sp>
        <p:nvSpPr>
          <p:cNvPr id="3" name="Content Placeholder 2">
            <a:extLst>
              <a:ext uri="{FF2B5EF4-FFF2-40B4-BE49-F238E27FC236}">
                <a16:creationId xmlns:a16="http://schemas.microsoft.com/office/drawing/2014/main" id="{AC03D428-6862-644D-8CE4-BC6D69984583}"/>
              </a:ext>
            </a:extLst>
          </p:cNvPr>
          <p:cNvSpPr>
            <a:spLocks noGrp="1"/>
          </p:cNvSpPr>
          <p:nvPr>
            <p:ph idx="1"/>
          </p:nvPr>
        </p:nvSpPr>
        <p:spPr>
          <a:xfrm>
            <a:off x="209550" y="1481930"/>
            <a:ext cx="5141913" cy="5376069"/>
          </a:xfrm>
        </p:spPr>
        <p:txBody>
          <a:bodyPr>
            <a:normAutofit lnSpcReduction="10000"/>
          </a:bodyPr>
          <a:lstStyle/>
          <a:p>
            <a:r>
              <a:rPr lang="en-US" dirty="0"/>
              <a:t>Independent validation of skin temperature over Arctic sea ice</a:t>
            </a:r>
          </a:p>
          <a:p>
            <a:r>
              <a:rPr lang="en-US" dirty="0"/>
              <a:t>Large area and different ice types covered</a:t>
            </a:r>
          </a:p>
          <a:p>
            <a:r>
              <a:rPr lang="en-US" dirty="0"/>
              <a:t>Highlights warm bias from ERA-Interim </a:t>
            </a:r>
            <a:r>
              <a:rPr lang="en-US" dirty="0" err="1"/>
              <a:t>reanalyses</a:t>
            </a:r>
            <a:r>
              <a:rPr lang="en-US" dirty="0"/>
              <a:t> on snow/ice in spring </a:t>
            </a:r>
          </a:p>
          <a:p>
            <a:pPr lvl="1"/>
            <a:r>
              <a:rPr lang="en-US" dirty="0"/>
              <a:t>Need for improved sea ice/snow representation in climate models</a:t>
            </a:r>
          </a:p>
          <a:p>
            <a:r>
              <a:rPr lang="en-US" dirty="0"/>
              <a:t>NASA AIRS instrument much more accurate</a:t>
            </a:r>
          </a:p>
          <a:p>
            <a:r>
              <a:rPr lang="en-US" dirty="0"/>
              <a:t>Figures from Boisvert et al., 2015 JGR-Atmos</a:t>
            </a:r>
          </a:p>
        </p:txBody>
      </p:sp>
      <p:pic>
        <p:nvPicPr>
          <p:cNvPr id="4" name="Picture 3">
            <a:extLst>
              <a:ext uri="{FF2B5EF4-FFF2-40B4-BE49-F238E27FC236}">
                <a16:creationId xmlns:a16="http://schemas.microsoft.com/office/drawing/2014/main" id="{E9590866-D79F-184F-8D4F-B885283C0BB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548059" y="2114550"/>
            <a:ext cx="2001837" cy="2971800"/>
          </a:xfrm>
          <a:prstGeom prst="rect">
            <a:avLst/>
          </a:prstGeom>
          <a:ln>
            <a:solidFill>
              <a:schemeClr val="tx1"/>
            </a:solidFill>
          </a:ln>
        </p:spPr>
      </p:pic>
      <p:pic>
        <p:nvPicPr>
          <p:cNvPr id="5" name="Picture 4">
            <a:extLst>
              <a:ext uri="{FF2B5EF4-FFF2-40B4-BE49-F238E27FC236}">
                <a16:creationId xmlns:a16="http://schemas.microsoft.com/office/drawing/2014/main" id="{9382B8DF-25C5-1E4C-A3C6-AC91C0B8545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46492" y="1685925"/>
            <a:ext cx="4445508" cy="4614861"/>
          </a:xfrm>
          <a:prstGeom prst="rect">
            <a:avLst/>
          </a:prstGeom>
          <a:ln>
            <a:solidFill>
              <a:schemeClr val="tx1"/>
            </a:solidFill>
          </a:ln>
        </p:spPr>
      </p:pic>
      <p:pic>
        <p:nvPicPr>
          <p:cNvPr id="6" name="Audio 5">
            <a:hlinkClick r:id="" action="ppaction://media"/>
            <a:extLst>
              <a:ext uri="{FF2B5EF4-FFF2-40B4-BE49-F238E27FC236}">
                <a16:creationId xmlns:a16="http://schemas.microsoft.com/office/drawing/2014/main" id="{FECCF404-EB87-974B-B03E-11A620484CD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40052907"/>
      </p:ext>
    </p:extLst>
  </p:cSld>
  <p:clrMapOvr>
    <a:masterClrMapping/>
  </p:clrMapOvr>
  <mc:AlternateContent xmlns:mc="http://schemas.openxmlformats.org/markup-compatibility/2006">
    <mc:Choice xmlns:p14="http://schemas.microsoft.com/office/powerpoint/2010/main" Requires="p14">
      <p:transition spd="slow" p14:dur="2000" advTm="47540"/>
    </mc:Choice>
    <mc:Fallback>
      <p:transition spd="slow" advTm="47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6F5E6-F3C4-47E3-960B-BD2C20AFF9A0}"/>
              </a:ext>
            </a:extLst>
          </p:cNvPr>
          <p:cNvSpPr>
            <a:spLocks noGrp="1"/>
          </p:cNvSpPr>
          <p:nvPr>
            <p:ph type="title"/>
          </p:nvPr>
        </p:nvSpPr>
        <p:spPr>
          <a:xfrm>
            <a:off x="4710997" y="1643105"/>
            <a:ext cx="3263781" cy="3369389"/>
          </a:xfrm>
        </p:spPr>
        <p:txBody>
          <a:bodyPr>
            <a:normAutofit/>
          </a:bodyPr>
          <a:lstStyle/>
          <a:p>
            <a:r>
              <a:rPr lang="en-US" sz="1600" dirty="0"/>
              <a:t>Large image: </a:t>
            </a:r>
            <a:br>
              <a:rPr lang="en-US" sz="1600" dirty="0"/>
            </a:br>
            <a:r>
              <a:rPr lang="en-US" sz="1600" dirty="0"/>
              <a:t>Time: 3:02:30 Z</a:t>
            </a:r>
            <a:br>
              <a:rPr lang="en-US" sz="1600" dirty="0"/>
            </a:br>
            <a:r>
              <a:rPr lang="en-US" sz="1600" dirty="0"/>
              <a:t>Altitude: 565 m</a:t>
            </a:r>
            <a:br>
              <a:rPr lang="en-US" sz="1600" dirty="0"/>
            </a:br>
            <a:br>
              <a:rPr lang="en-US" sz="1600" dirty="0"/>
            </a:br>
            <a:r>
              <a:rPr lang="en-US" sz="1600" dirty="0"/>
              <a:t>Small image:</a:t>
            </a:r>
            <a:br>
              <a:rPr lang="en-US" sz="1600" dirty="0"/>
            </a:br>
            <a:r>
              <a:rPr lang="en-US" sz="1600" dirty="0"/>
              <a:t>Time: 4:11:21 Z</a:t>
            </a:r>
            <a:br>
              <a:rPr lang="en-US" sz="1600" dirty="0"/>
            </a:br>
            <a:r>
              <a:rPr lang="en-US" sz="1600" dirty="0"/>
              <a:t>Altitude: 982 m</a:t>
            </a:r>
            <a:br>
              <a:rPr lang="en-US" sz="1600" dirty="0"/>
            </a:br>
            <a:br>
              <a:rPr lang="en-US" sz="1600" dirty="0"/>
            </a:br>
            <a:r>
              <a:rPr lang="en-US" sz="1600" dirty="0"/>
              <a:t>Time difference: 1:08</a:t>
            </a:r>
            <a:br>
              <a:rPr lang="en-US" sz="1600" dirty="0"/>
            </a:br>
            <a:r>
              <a:rPr lang="en-US" sz="1600" dirty="0"/>
              <a:t>Drift: 550 meters</a:t>
            </a:r>
          </a:p>
        </p:txBody>
      </p:sp>
      <p:pic>
        <p:nvPicPr>
          <p:cNvPr id="5" name="Content Placeholder 4">
            <a:extLst>
              <a:ext uri="{FF2B5EF4-FFF2-40B4-BE49-F238E27FC236}">
                <a16:creationId xmlns:a16="http://schemas.microsoft.com/office/drawing/2014/main" id="{7912C98E-1146-4D5E-89FE-ED16614F0A8C}"/>
              </a:ext>
            </a:extLst>
          </p:cNvPr>
          <p:cNvPicPr>
            <a:picLocks noGrp="1" noChangeAspect="1"/>
          </p:cNvPicPr>
          <p:nvPr>
            <p:ph idx="1"/>
          </p:nvPr>
        </p:nvPicPr>
        <p:blipFill rotWithShape="1">
          <a:blip r:embed="rId5" cstate="email">
            <a:extLst>
              <a:ext uri="{28A0092B-C50C-407E-A947-70E740481C1C}">
                <a14:useLocalDpi xmlns:a14="http://schemas.microsoft.com/office/drawing/2010/main"/>
              </a:ext>
            </a:extLst>
          </a:blip>
          <a:srcRect/>
          <a:stretch/>
        </p:blipFill>
        <p:spPr>
          <a:xfrm>
            <a:off x="6629828" y="394587"/>
            <a:ext cx="5562172" cy="6068825"/>
          </a:xfrm>
        </p:spPr>
      </p:pic>
      <p:pic>
        <p:nvPicPr>
          <p:cNvPr id="7" name="Picture 6">
            <a:extLst>
              <a:ext uri="{FF2B5EF4-FFF2-40B4-BE49-F238E27FC236}">
                <a16:creationId xmlns:a16="http://schemas.microsoft.com/office/drawing/2014/main" id="{A5E0703F-FFA6-4E1C-948A-31A242D4A31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2559" y="4679943"/>
            <a:ext cx="3476669" cy="2053430"/>
          </a:xfrm>
          <a:prstGeom prst="rect">
            <a:avLst/>
          </a:prstGeom>
        </p:spPr>
      </p:pic>
      <p:pic>
        <p:nvPicPr>
          <p:cNvPr id="6" name="Picture 5">
            <a:extLst>
              <a:ext uri="{FF2B5EF4-FFF2-40B4-BE49-F238E27FC236}">
                <a16:creationId xmlns:a16="http://schemas.microsoft.com/office/drawing/2014/main" id="{0CDF634C-B969-504E-BAAA-CBC7815A0BF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4401" y="1288450"/>
            <a:ext cx="4666596" cy="3197826"/>
          </a:xfrm>
          <a:prstGeom prst="rect">
            <a:avLst/>
          </a:prstGeom>
        </p:spPr>
      </p:pic>
      <p:sp>
        <p:nvSpPr>
          <p:cNvPr id="8" name="TextBox 7">
            <a:extLst>
              <a:ext uri="{FF2B5EF4-FFF2-40B4-BE49-F238E27FC236}">
                <a16:creationId xmlns:a16="http://schemas.microsoft.com/office/drawing/2014/main" id="{66A77643-803D-FD46-B7D0-82FA13D440E0}"/>
              </a:ext>
            </a:extLst>
          </p:cNvPr>
          <p:cNvSpPr txBox="1"/>
          <p:nvPr/>
        </p:nvSpPr>
        <p:spPr>
          <a:xfrm>
            <a:off x="4725296" y="4679943"/>
            <a:ext cx="3709053" cy="2031325"/>
          </a:xfrm>
          <a:prstGeom prst="rect">
            <a:avLst/>
          </a:prstGeom>
          <a:solidFill>
            <a:schemeClr val="accent1">
              <a:lumMod val="20000"/>
              <a:lumOff val="80000"/>
            </a:schemeClr>
          </a:solidFill>
        </p:spPr>
        <p:txBody>
          <a:bodyPr wrap="square" rtlCol="0">
            <a:spAutoFit/>
          </a:bodyPr>
          <a:lstStyle/>
          <a:p>
            <a:r>
              <a:rPr lang="en-US" b="1" dirty="0"/>
              <a:t>Chasing sea ice!</a:t>
            </a:r>
          </a:p>
          <a:p>
            <a:r>
              <a:rPr lang="en-US" dirty="0"/>
              <a:t>Taking wind speed and direction measurements at 500ft throughout the flight and correcting for sea ice drift  so we fly over the same sea ice that IS-2 flew over along our whole flight line</a:t>
            </a:r>
          </a:p>
        </p:txBody>
      </p:sp>
      <p:sp>
        <p:nvSpPr>
          <p:cNvPr id="9" name="Title 1">
            <a:extLst>
              <a:ext uri="{FF2B5EF4-FFF2-40B4-BE49-F238E27FC236}">
                <a16:creationId xmlns:a16="http://schemas.microsoft.com/office/drawing/2014/main" id="{CB68922A-1056-AC40-9054-C6DE67F6F06A}"/>
              </a:ext>
            </a:extLst>
          </p:cNvPr>
          <p:cNvSpPr txBox="1">
            <a:spLocks/>
          </p:cNvSpPr>
          <p:nvPr/>
        </p:nvSpPr>
        <p:spPr>
          <a:xfrm>
            <a:off x="218562" y="0"/>
            <a:ext cx="587743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err="1"/>
              <a:t>IceBridge</a:t>
            </a:r>
            <a:r>
              <a:rPr lang="en-US" dirty="0"/>
              <a:t> and ICESat-2 Sea Ice Under flights</a:t>
            </a:r>
          </a:p>
        </p:txBody>
      </p:sp>
      <p:pic>
        <p:nvPicPr>
          <p:cNvPr id="3" name="Audio 2">
            <a:hlinkClick r:id="" action="ppaction://media"/>
            <a:extLst>
              <a:ext uri="{FF2B5EF4-FFF2-40B4-BE49-F238E27FC236}">
                <a16:creationId xmlns:a16="http://schemas.microsoft.com/office/drawing/2014/main" id="{DC9AC825-EA6E-484A-B627-5C2EC11216E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18766504"/>
      </p:ext>
    </p:extLst>
  </p:cSld>
  <p:clrMapOvr>
    <a:masterClrMapping/>
  </p:clrMapOvr>
  <mc:AlternateContent xmlns:mc="http://schemas.openxmlformats.org/markup-compatibility/2006">
    <mc:Choice xmlns:p14="http://schemas.microsoft.com/office/powerpoint/2010/main" Requires="p14">
      <p:transition spd="slow" p14:dur="2000" advTm="66600"/>
    </mc:Choice>
    <mc:Fallback>
      <p:transition spd="slow" advTm="66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6C765-73F8-194B-BFFB-DCE34F35BC94}"/>
              </a:ext>
            </a:extLst>
          </p:cNvPr>
          <p:cNvSpPr>
            <a:spLocks noGrp="1"/>
          </p:cNvSpPr>
          <p:nvPr>
            <p:ph type="title"/>
          </p:nvPr>
        </p:nvSpPr>
        <p:spPr>
          <a:xfrm>
            <a:off x="280988" y="157656"/>
            <a:ext cx="6524899" cy="1325563"/>
          </a:xfrm>
        </p:spPr>
        <p:txBody>
          <a:bodyPr>
            <a:normAutofit fontScale="90000"/>
          </a:bodyPr>
          <a:lstStyle/>
          <a:p>
            <a:r>
              <a:rPr lang="en-US" dirty="0" err="1"/>
              <a:t>IceBridge</a:t>
            </a:r>
            <a:r>
              <a:rPr lang="en-US" dirty="0"/>
              <a:t> for use in validation of ICESat-2 over Arctic sea ice</a:t>
            </a:r>
          </a:p>
        </p:txBody>
      </p:sp>
      <p:sp>
        <p:nvSpPr>
          <p:cNvPr id="3" name="Content Placeholder 2">
            <a:extLst>
              <a:ext uri="{FF2B5EF4-FFF2-40B4-BE49-F238E27FC236}">
                <a16:creationId xmlns:a16="http://schemas.microsoft.com/office/drawing/2014/main" id="{93687B38-DE42-2E41-BF93-F0515970C84C}"/>
              </a:ext>
            </a:extLst>
          </p:cNvPr>
          <p:cNvSpPr>
            <a:spLocks noGrp="1"/>
          </p:cNvSpPr>
          <p:nvPr>
            <p:ph idx="1"/>
          </p:nvPr>
        </p:nvSpPr>
        <p:spPr>
          <a:xfrm>
            <a:off x="280988" y="1811337"/>
            <a:ext cx="6319837" cy="4351338"/>
          </a:xfrm>
        </p:spPr>
        <p:txBody>
          <a:bodyPr/>
          <a:lstStyle/>
          <a:p>
            <a:r>
              <a:rPr lang="en-US" dirty="0"/>
              <a:t>Applied the same method for ‘Chasing sea ice’ in the Arctic Ocean in Spring 2019 that we successfully implemented in Antarctic 2018</a:t>
            </a:r>
          </a:p>
          <a:p>
            <a:r>
              <a:rPr lang="en-US" dirty="0"/>
              <a:t>Sea ice freeboard from ATM was compared with freeboard from ICESat-2</a:t>
            </a:r>
          </a:p>
          <a:p>
            <a:r>
              <a:rPr lang="en-US" dirty="0"/>
              <a:t>Freeboards were nearly identical</a:t>
            </a:r>
          </a:p>
          <a:p>
            <a:r>
              <a:rPr lang="en-US" dirty="0"/>
              <a:t>Figure from Kwok et al., 2019</a:t>
            </a:r>
          </a:p>
        </p:txBody>
      </p:sp>
      <p:pic>
        <p:nvPicPr>
          <p:cNvPr id="4" name="Picture 3">
            <a:extLst>
              <a:ext uri="{FF2B5EF4-FFF2-40B4-BE49-F238E27FC236}">
                <a16:creationId xmlns:a16="http://schemas.microsoft.com/office/drawing/2014/main" id="{888C057F-C61F-CB4A-BC21-79AE9B1E053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05887" y="0"/>
            <a:ext cx="5306845" cy="6858000"/>
          </a:xfrm>
          <a:prstGeom prst="rect">
            <a:avLst/>
          </a:prstGeom>
        </p:spPr>
      </p:pic>
      <p:pic>
        <p:nvPicPr>
          <p:cNvPr id="5" name="Audio 4">
            <a:hlinkClick r:id="" action="ppaction://media"/>
            <a:extLst>
              <a:ext uri="{FF2B5EF4-FFF2-40B4-BE49-F238E27FC236}">
                <a16:creationId xmlns:a16="http://schemas.microsoft.com/office/drawing/2014/main" id="{281BA5D4-C9B4-4640-9213-5156DFEBE7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09624371"/>
      </p:ext>
    </p:extLst>
  </p:cSld>
  <p:clrMapOvr>
    <a:masterClrMapping/>
  </p:clrMapOvr>
  <mc:AlternateContent xmlns:mc="http://schemas.openxmlformats.org/markup-compatibility/2006">
    <mc:Choice xmlns:p14="http://schemas.microsoft.com/office/powerpoint/2010/main" Requires="p14">
      <p:transition spd="slow" p14:dur="2000" advTm="28446"/>
    </mc:Choice>
    <mc:Fallback>
      <p:transition spd="slow" advTm="28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B51BC-7102-CF46-AD07-7C9FFD634777}"/>
              </a:ext>
            </a:extLst>
          </p:cNvPr>
          <p:cNvSpPr>
            <a:spLocks noGrp="1"/>
          </p:cNvSpPr>
          <p:nvPr>
            <p:ph type="title"/>
          </p:nvPr>
        </p:nvSpPr>
        <p:spPr>
          <a:xfrm>
            <a:off x="223837" y="0"/>
            <a:ext cx="6477001" cy="1325563"/>
          </a:xfrm>
        </p:spPr>
        <p:txBody>
          <a:bodyPr/>
          <a:lstStyle/>
          <a:p>
            <a:r>
              <a:rPr lang="en-US" dirty="0" err="1"/>
              <a:t>IceBridge</a:t>
            </a:r>
            <a:r>
              <a:rPr lang="en-US" dirty="0"/>
              <a:t> data enabled….</a:t>
            </a:r>
          </a:p>
        </p:txBody>
      </p:sp>
      <p:sp>
        <p:nvSpPr>
          <p:cNvPr id="3" name="Content Placeholder 2">
            <a:extLst>
              <a:ext uri="{FF2B5EF4-FFF2-40B4-BE49-F238E27FC236}">
                <a16:creationId xmlns:a16="http://schemas.microsoft.com/office/drawing/2014/main" id="{52D526A1-098E-DE43-AE05-E73D4B6DDA4C}"/>
              </a:ext>
            </a:extLst>
          </p:cNvPr>
          <p:cNvSpPr>
            <a:spLocks noGrp="1"/>
          </p:cNvSpPr>
          <p:nvPr>
            <p:ph idx="1"/>
          </p:nvPr>
        </p:nvSpPr>
        <p:spPr>
          <a:xfrm>
            <a:off x="223837" y="1439863"/>
            <a:ext cx="6619875" cy="5053012"/>
          </a:xfrm>
        </p:spPr>
        <p:txBody>
          <a:bodyPr>
            <a:normAutofit lnSpcReduction="10000"/>
          </a:bodyPr>
          <a:lstStyle/>
          <a:p>
            <a:r>
              <a:rPr lang="en-US" dirty="0"/>
              <a:t>Using </a:t>
            </a:r>
            <a:r>
              <a:rPr lang="en-US" dirty="0" err="1"/>
              <a:t>IceBridge</a:t>
            </a:r>
            <a:r>
              <a:rPr lang="en-US" dirty="0"/>
              <a:t> ATM and CryoSat-2 freeboards we can derive snow thickness and hence sea ice thickness by differing the freeboards</a:t>
            </a:r>
          </a:p>
          <a:p>
            <a:pPr lvl="1"/>
            <a:r>
              <a:rPr lang="en-US" dirty="0"/>
              <a:t>IS-2 sees snow-air surface &amp; CS-2 sees snow-ice surface</a:t>
            </a:r>
          </a:p>
          <a:p>
            <a:r>
              <a:rPr lang="en-US" dirty="0"/>
              <a:t>This has led the way for using ICESat-2 and CryoSat-2 freeboards to derive basin-wide Arctic sea ice thickness estimates not that both satellites are in orbit</a:t>
            </a:r>
          </a:p>
          <a:p>
            <a:r>
              <a:rPr lang="en-US" dirty="0" err="1"/>
              <a:t>IceBridge</a:t>
            </a:r>
            <a:r>
              <a:rPr lang="en-US" dirty="0"/>
              <a:t> ATM data allowed for this theory to be tested </a:t>
            </a:r>
          </a:p>
          <a:p>
            <a:r>
              <a:rPr lang="en-US" dirty="0"/>
              <a:t>From Kwok and Markus, 2018</a:t>
            </a:r>
          </a:p>
        </p:txBody>
      </p:sp>
      <p:pic>
        <p:nvPicPr>
          <p:cNvPr id="4" name="Picture 3">
            <a:extLst>
              <a:ext uri="{FF2B5EF4-FFF2-40B4-BE49-F238E27FC236}">
                <a16:creationId xmlns:a16="http://schemas.microsoft.com/office/drawing/2014/main" id="{C16DE308-8ED4-0741-B708-23416E70FB7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70889" y="1"/>
            <a:ext cx="5221111" cy="6858000"/>
          </a:xfrm>
          <a:prstGeom prst="rect">
            <a:avLst/>
          </a:prstGeom>
        </p:spPr>
      </p:pic>
      <p:pic>
        <p:nvPicPr>
          <p:cNvPr id="5" name="Audio 4">
            <a:hlinkClick r:id="" action="ppaction://media"/>
            <a:extLst>
              <a:ext uri="{FF2B5EF4-FFF2-40B4-BE49-F238E27FC236}">
                <a16:creationId xmlns:a16="http://schemas.microsoft.com/office/drawing/2014/main" id="{BDD3E73A-DD35-C541-B0C2-31A2718C23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39173048"/>
      </p:ext>
    </p:extLst>
  </p:cSld>
  <p:clrMapOvr>
    <a:masterClrMapping/>
  </p:clrMapOvr>
  <mc:AlternateContent xmlns:mc="http://schemas.openxmlformats.org/markup-compatibility/2006">
    <mc:Choice xmlns:p14="http://schemas.microsoft.com/office/powerpoint/2010/main" Requires="p14">
      <p:transition spd="slow" p14:dur="2000" advTm="69908"/>
    </mc:Choice>
    <mc:Fallback>
      <p:transition spd="slow" advTm="69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Content Placeholder 8">
            <a:extLst>
              <a:ext uri="{FF2B5EF4-FFF2-40B4-BE49-F238E27FC236}">
                <a16:creationId xmlns:a16="http://schemas.microsoft.com/office/drawing/2014/main" id="{19468648-AC16-4B47-B46C-D4BEF4B6C185}"/>
              </a:ext>
            </a:extLst>
          </p:cNvPr>
          <p:cNvPicPr>
            <a:picLocks noChangeAspect="1"/>
          </p:cNvPicPr>
          <p:nvPr/>
        </p:nvPicPr>
        <p:blipFill rotWithShape="1">
          <a:blip r:embed="rId5" cstate="email">
            <a:alphaModFix amt="70000"/>
            <a:extLst>
              <a:ext uri="{28A0092B-C50C-407E-A947-70E740481C1C}">
                <a14:useLocalDpi xmlns:a14="http://schemas.microsoft.com/office/drawing/2010/main"/>
              </a:ext>
            </a:extLst>
          </a:blip>
          <a:srcRect/>
          <a:stretch/>
        </p:blipFill>
        <p:spPr>
          <a:xfrm>
            <a:off x="0" y="-12047"/>
            <a:ext cx="12192000" cy="6858000"/>
          </a:xfrm>
          <a:prstGeom prst="rect">
            <a:avLst/>
          </a:prstGeom>
        </p:spPr>
      </p:pic>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A9880C-682E-114D-AFD8-FBF84EA35F10}"/>
              </a:ext>
            </a:extLst>
          </p:cNvPr>
          <p:cNvSpPr>
            <a:spLocks noGrp="1"/>
          </p:cNvSpPr>
          <p:nvPr>
            <p:ph type="title"/>
          </p:nvPr>
        </p:nvSpPr>
        <p:spPr>
          <a:xfrm>
            <a:off x="838200" y="963877"/>
            <a:ext cx="3494362" cy="4930246"/>
          </a:xfrm>
        </p:spPr>
        <p:txBody>
          <a:bodyPr>
            <a:normAutofit/>
          </a:bodyPr>
          <a:lstStyle/>
          <a:p>
            <a:pPr algn="r"/>
            <a:r>
              <a:rPr lang="en-US" b="1" dirty="0" err="1">
                <a:solidFill>
                  <a:srgbClr val="002060"/>
                </a:solidFill>
              </a:rPr>
              <a:t>IceBridge</a:t>
            </a:r>
            <a:r>
              <a:rPr lang="en-US" b="1" dirty="0">
                <a:solidFill>
                  <a:srgbClr val="002060"/>
                </a:solidFill>
              </a:rPr>
              <a:t> Sea Ice Data have	…	</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1ED20310-D1E7-7540-A77E-1570217BD762}"/>
              </a:ext>
            </a:extLst>
          </p:cNvPr>
          <p:cNvSpPr>
            <a:spLocks noGrp="1"/>
          </p:cNvSpPr>
          <p:nvPr>
            <p:ph idx="1"/>
          </p:nvPr>
        </p:nvSpPr>
        <p:spPr>
          <a:xfrm>
            <a:off x="4976031" y="963877"/>
            <a:ext cx="6377769" cy="4930246"/>
          </a:xfrm>
          <a:solidFill>
            <a:schemeClr val="accent1">
              <a:lumMod val="40000"/>
              <a:lumOff val="60000"/>
            </a:schemeClr>
          </a:solidFill>
        </p:spPr>
        <p:txBody>
          <a:bodyPr anchor="ctr">
            <a:normAutofit fontScale="92500" lnSpcReduction="10000"/>
          </a:bodyPr>
          <a:lstStyle/>
          <a:p>
            <a:r>
              <a:rPr lang="en-US" sz="2400" dirty="0"/>
              <a:t>Allowed for continued monitoring of Arctic sea ice during the data gap between </a:t>
            </a:r>
            <a:r>
              <a:rPr lang="en-US" sz="2400" dirty="0" err="1"/>
              <a:t>ICESat</a:t>
            </a:r>
            <a:r>
              <a:rPr lang="en-US" sz="2400" dirty="0"/>
              <a:t> and ICESat-2</a:t>
            </a:r>
          </a:p>
          <a:p>
            <a:pPr lvl="1"/>
            <a:r>
              <a:rPr lang="en-US" sz="2000" dirty="0"/>
              <a:t>Allowed for validation of ICESat-2</a:t>
            </a:r>
          </a:p>
          <a:p>
            <a:r>
              <a:rPr lang="en-US" sz="2400" dirty="0"/>
              <a:t>Given the scientific community a better understanding of the interannual and spatial variability of snow on sea ice, sea ice thickness, roughness, and melt pond distribution in the western Arctic </a:t>
            </a:r>
          </a:p>
          <a:p>
            <a:r>
              <a:rPr lang="en-US" sz="2400" dirty="0"/>
              <a:t>Allowed for a large scale look at Antarctic sea ice characteristics, specifically in the Weddell Sea</a:t>
            </a:r>
          </a:p>
          <a:p>
            <a:r>
              <a:rPr lang="en-US" sz="2400" dirty="0"/>
              <a:t>Provided an independent dataset for comparing sea ice thickness, snow thickness to existing satellite altimeters and modeling efforts</a:t>
            </a:r>
          </a:p>
          <a:p>
            <a:r>
              <a:rPr lang="en-US" sz="2400" dirty="0"/>
              <a:t>Enabled us to leverage both ICESat-2 and CryoSat-2 to determine sea ice and snow on thickness on an Arctic-wide scale</a:t>
            </a:r>
          </a:p>
        </p:txBody>
      </p:sp>
      <p:pic>
        <p:nvPicPr>
          <p:cNvPr id="9" name="Picture 8">
            <a:extLst>
              <a:ext uri="{FF2B5EF4-FFF2-40B4-BE49-F238E27FC236}">
                <a16:creationId xmlns:a16="http://schemas.microsoft.com/office/drawing/2014/main" id="{5049CDCD-2968-2D4D-9289-BA5B7E0A238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41127" y="3966990"/>
            <a:ext cx="1302223" cy="1302223"/>
          </a:xfrm>
          <a:prstGeom prst="rect">
            <a:avLst/>
          </a:prstGeom>
        </p:spPr>
      </p:pic>
      <p:pic>
        <p:nvPicPr>
          <p:cNvPr id="11" name="Picture 10">
            <a:extLst>
              <a:ext uri="{FF2B5EF4-FFF2-40B4-BE49-F238E27FC236}">
                <a16:creationId xmlns:a16="http://schemas.microsoft.com/office/drawing/2014/main" id="{7831C22B-9774-D546-9ACA-5F2BF291603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72688" y="3930190"/>
            <a:ext cx="1568439" cy="1296576"/>
          </a:xfrm>
          <a:prstGeom prst="rect">
            <a:avLst/>
          </a:prstGeom>
        </p:spPr>
      </p:pic>
      <p:pic>
        <p:nvPicPr>
          <p:cNvPr id="3" name="Audio 2">
            <a:hlinkClick r:id="" action="ppaction://media"/>
            <a:extLst>
              <a:ext uri="{FF2B5EF4-FFF2-40B4-BE49-F238E27FC236}">
                <a16:creationId xmlns:a16="http://schemas.microsoft.com/office/drawing/2014/main" id="{7B2D25C3-D5B8-3E44-A0E5-3E41E3B69B5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29872776"/>
      </p:ext>
    </p:extLst>
  </p:cSld>
  <p:clrMapOvr>
    <a:masterClrMapping/>
  </p:clrMapOvr>
  <mc:AlternateContent xmlns:mc="http://schemas.openxmlformats.org/markup-compatibility/2006">
    <mc:Choice xmlns:p14="http://schemas.microsoft.com/office/powerpoint/2010/main" Requires="p14">
      <p:transition spd="slow" p14:dur="2000" advTm="67428"/>
    </mc:Choice>
    <mc:Fallback>
      <p:transition spd="slow" advTm="67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9AF68026-84F3-A040-93C2-BA75271BDF9F}"/>
              </a:ext>
            </a:extLst>
          </p:cNvPr>
          <p:cNvPicPr>
            <a:picLocks noChangeAspect="1"/>
          </p:cNvPicPr>
          <p:nvPr/>
        </p:nvPicPr>
        <p:blipFill rotWithShape="1">
          <a:blip r:embed="rId5" cstate="email">
            <a:alphaModFix amt="7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12BD9B-C184-8A49-B072-3D64CB2354BA}"/>
              </a:ext>
            </a:extLst>
          </p:cNvPr>
          <p:cNvSpPr>
            <a:spLocks noGrp="1"/>
          </p:cNvSpPr>
          <p:nvPr>
            <p:ph type="title"/>
          </p:nvPr>
        </p:nvSpPr>
        <p:spPr>
          <a:xfrm>
            <a:off x="838200" y="963877"/>
            <a:ext cx="3494362" cy="4930246"/>
          </a:xfrm>
        </p:spPr>
        <p:txBody>
          <a:bodyPr>
            <a:normAutofit/>
          </a:bodyPr>
          <a:lstStyle/>
          <a:p>
            <a:pPr algn="r"/>
            <a:r>
              <a:rPr lang="en-US" b="1" dirty="0">
                <a:solidFill>
                  <a:srgbClr val="002060"/>
                </a:solidFill>
              </a:rPr>
              <a:t>Future of Airborne Science </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3716C46-055B-E24F-A7AE-8FAD549C125D}"/>
              </a:ext>
            </a:extLst>
          </p:cNvPr>
          <p:cNvSpPr>
            <a:spLocks noGrp="1"/>
          </p:cNvSpPr>
          <p:nvPr>
            <p:ph idx="1"/>
          </p:nvPr>
        </p:nvSpPr>
        <p:spPr>
          <a:xfrm>
            <a:off x="4976031" y="1731960"/>
            <a:ext cx="6377769" cy="3524040"/>
          </a:xfrm>
          <a:solidFill>
            <a:schemeClr val="accent1">
              <a:lumMod val="40000"/>
              <a:lumOff val="60000"/>
            </a:schemeClr>
          </a:solidFill>
          <a:ln>
            <a:noFill/>
          </a:ln>
        </p:spPr>
        <p:txBody>
          <a:bodyPr anchor="ctr">
            <a:normAutofit/>
          </a:bodyPr>
          <a:lstStyle/>
          <a:p>
            <a:r>
              <a:rPr lang="en-US" sz="2400" dirty="0"/>
              <a:t>Most Important: Highlighted the need for more coincident under flights of ICESat-2 and CryoSat-2 crossovers for both Arctic AND Antarctic sea ice </a:t>
            </a:r>
          </a:p>
          <a:p>
            <a:r>
              <a:rPr lang="en-US" sz="2400" dirty="0"/>
              <a:t>More overflights of in situ data</a:t>
            </a:r>
          </a:p>
          <a:p>
            <a:r>
              <a:rPr lang="en-US" sz="2400" dirty="0"/>
              <a:t>More data collection over all Antarctic sea ice and Eastern Arctic sea ice areas</a:t>
            </a:r>
          </a:p>
          <a:p>
            <a:r>
              <a:rPr lang="en-US" sz="2400" dirty="0"/>
              <a:t>More missions occurring at different times of the year</a:t>
            </a:r>
          </a:p>
        </p:txBody>
      </p:sp>
      <p:pic>
        <p:nvPicPr>
          <p:cNvPr id="6" name="Picture 5">
            <a:extLst>
              <a:ext uri="{FF2B5EF4-FFF2-40B4-BE49-F238E27FC236}">
                <a16:creationId xmlns:a16="http://schemas.microsoft.com/office/drawing/2014/main" id="{7E203DCA-654D-8F42-8600-49579D75B49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97231" y="4395615"/>
            <a:ext cx="1302223" cy="1302223"/>
          </a:xfrm>
          <a:prstGeom prst="rect">
            <a:avLst/>
          </a:prstGeom>
        </p:spPr>
      </p:pic>
      <p:pic>
        <p:nvPicPr>
          <p:cNvPr id="7" name="Picture 6">
            <a:extLst>
              <a:ext uri="{FF2B5EF4-FFF2-40B4-BE49-F238E27FC236}">
                <a16:creationId xmlns:a16="http://schemas.microsoft.com/office/drawing/2014/main" id="{78E4828E-D124-9D45-A97C-66E730B98C5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28792" y="4358815"/>
            <a:ext cx="1568439" cy="1296576"/>
          </a:xfrm>
          <a:prstGeom prst="rect">
            <a:avLst/>
          </a:prstGeom>
        </p:spPr>
      </p:pic>
      <p:pic>
        <p:nvPicPr>
          <p:cNvPr id="4" name="Audio 3">
            <a:hlinkClick r:id="" action="ppaction://media"/>
            <a:extLst>
              <a:ext uri="{FF2B5EF4-FFF2-40B4-BE49-F238E27FC236}">
                <a16:creationId xmlns:a16="http://schemas.microsoft.com/office/drawing/2014/main" id="{373D7481-DB09-D34B-AE47-E0151C390EA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94094177"/>
      </p:ext>
    </p:extLst>
  </p:cSld>
  <p:clrMapOvr>
    <a:masterClrMapping/>
  </p:clrMapOvr>
  <mc:AlternateContent xmlns:mc="http://schemas.openxmlformats.org/markup-compatibility/2006">
    <mc:Choice xmlns:p14="http://schemas.microsoft.com/office/powerpoint/2010/main" Requires="p14">
      <p:transition spd="slow" p14:dur="2000" advTm="69633"/>
    </mc:Choice>
    <mc:Fallback>
      <p:transition spd="slow" advTm="69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7CADF95B-666D-FB4E-8229-0ECFD09AEB71}"/>
              </a:ext>
            </a:extLst>
          </p:cNvPr>
          <p:cNvPicPr>
            <a:picLocks noGrp="1" noChangeAspect="1"/>
          </p:cNvPicPr>
          <p:nvPr>
            <p:ph idx="1"/>
          </p:nvPr>
        </p:nvPicPr>
        <p:blipFill rotWithShape="1">
          <a:blip r:embed="rId5" cstate="email">
            <a:alphaModFix amt="70000"/>
            <a:extLst>
              <a:ext uri="{28A0092B-C50C-407E-A947-70E740481C1C}">
                <a14:useLocalDpi xmlns:a14="http://schemas.microsoft.com/office/drawing/2010/main"/>
              </a:ext>
            </a:extLst>
          </a:blip>
          <a:srcRect/>
          <a:stretch/>
        </p:blipFill>
        <p:spPr>
          <a:xfrm>
            <a:off x="0" y="-12047"/>
            <a:ext cx="12192000" cy="6858000"/>
          </a:xfrm>
        </p:spPr>
      </p:pic>
      <p:sp>
        <p:nvSpPr>
          <p:cNvPr id="37" name="Rectangle 36">
            <a:extLst>
              <a:ext uri="{FF2B5EF4-FFF2-40B4-BE49-F238E27FC236}">
                <a16:creationId xmlns:a16="http://schemas.microsoft.com/office/drawing/2014/main" id="{B7A02544-38FD-A54B-84A6-AFDB4ACEED10}"/>
              </a:ext>
            </a:extLst>
          </p:cNvPr>
          <p:cNvSpPr/>
          <p:nvPr/>
        </p:nvSpPr>
        <p:spPr>
          <a:xfrm>
            <a:off x="232065" y="1467847"/>
            <a:ext cx="11727869" cy="500552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5B5C642-C66C-594D-9C4A-456B2675489D}"/>
              </a:ext>
            </a:extLst>
          </p:cNvPr>
          <p:cNvSpPr>
            <a:spLocks noGrp="1"/>
          </p:cNvSpPr>
          <p:nvPr>
            <p:ph type="title"/>
          </p:nvPr>
        </p:nvSpPr>
        <p:spPr>
          <a:xfrm>
            <a:off x="1539208" y="82545"/>
            <a:ext cx="10515600" cy="1325563"/>
          </a:xfrm>
        </p:spPr>
        <p:txBody>
          <a:bodyPr/>
          <a:lstStyle/>
          <a:p>
            <a:r>
              <a:rPr lang="en-US" b="1" dirty="0">
                <a:solidFill>
                  <a:schemeClr val="accent1">
                    <a:lumMod val="50000"/>
                  </a:schemeClr>
                </a:solidFill>
              </a:rPr>
              <a:t>What is </a:t>
            </a:r>
            <a:r>
              <a:rPr lang="en-US" b="1" dirty="0" err="1">
                <a:solidFill>
                  <a:schemeClr val="accent1">
                    <a:lumMod val="50000"/>
                  </a:schemeClr>
                </a:solidFill>
              </a:rPr>
              <a:t>IceBridge</a:t>
            </a:r>
            <a:r>
              <a:rPr lang="en-US" b="1" dirty="0">
                <a:solidFill>
                  <a:schemeClr val="accent1">
                    <a:lumMod val="50000"/>
                  </a:schemeClr>
                </a:solidFill>
              </a:rPr>
              <a:t>?</a:t>
            </a:r>
          </a:p>
        </p:txBody>
      </p:sp>
      <p:pic>
        <p:nvPicPr>
          <p:cNvPr id="4" name="Picture 3">
            <a:extLst>
              <a:ext uri="{FF2B5EF4-FFF2-40B4-BE49-F238E27FC236}">
                <a16:creationId xmlns:a16="http://schemas.microsoft.com/office/drawing/2014/main" id="{157AE3ED-ACCC-C547-B9E9-9C52D22CC6F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752585" y="82545"/>
            <a:ext cx="1302223" cy="1302223"/>
          </a:xfrm>
          <a:prstGeom prst="rect">
            <a:avLst/>
          </a:prstGeom>
        </p:spPr>
      </p:pic>
      <p:pic>
        <p:nvPicPr>
          <p:cNvPr id="5" name="Picture 4">
            <a:extLst>
              <a:ext uri="{FF2B5EF4-FFF2-40B4-BE49-F238E27FC236}">
                <a16:creationId xmlns:a16="http://schemas.microsoft.com/office/drawing/2014/main" id="{AD5C80FA-46C7-7E43-9F33-48A4EEB698B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7731" y="72149"/>
            <a:ext cx="1568439" cy="1296576"/>
          </a:xfrm>
          <a:prstGeom prst="rect">
            <a:avLst/>
          </a:prstGeom>
        </p:spPr>
      </p:pic>
      <p:sp>
        <p:nvSpPr>
          <p:cNvPr id="12" name="TextBox 11">
            <a:extLst>
              <a:ext uri="{FF2B5EF4-FFF2-40B4-BE49-F238E27FC236}">
                <a16:creationId xmlns:a16="http://schemas.microsoft.com/office/drawing/2014/main" id="{0779E039-1A7A-3B48-9FDA-4D37B317BA63}"/>
              </a:ext>
            </a:extLst>
          </p:cNvPr>
          <p:cNvSpPr txBox="1"/>
          <p:nvPr/>
        </p:nvSpPr>
        <p:spPr>
          <a:xfrm>
            <a:off x="209062" y="3216282"/>
            <a:ext cx="2286000" cy="369332"/>
          </a:xfrm>
          <a:prstGeom prst="rect">
            <a:avLst/>
          </a:prstGeom>
          <a:noFill/>
        </p:spPr>
        <p:txBody>
          <a:bodyPr wrap="square" rtlCol="0">
            <a:spAutoFit/>
          </a:bodyPr>
          <a:lstStyle/>
          <a:p>
            <a:r>
              <a:rPr lang="en-US" b="1" dirty="0" err="1">
                <a:solidFill>
                  <a:schemeClr val="accent1">
                    <a:lumMod val="50000"/>
                  </a:schemeClr>
                </a:solidFill>
              </a:rPr>
              <a:t>ICESat</a:t>
            </a:r>
            <a:r>
              <a:rPr lang="en-US" b="1" dirty="0">
                <a:solidFill>
                  <a:schemeClr val="accent1">
                    <a:lumMod val="50000"/>
                  </a:schemeClr>
                </a:solidFill>
              </a:rPr>
              <a:t> Launched</a:t>
            </a:r>
          </a:p>
        </p:txBody>
      </p:sp>
      <p:sp>
        <p:nvSpPr>
          <p:cNvPr id="13" name="TextBox 12">
            <a:extLst>
              <a:ext uri="{FF2B5EF4-FFF2-40B4-BE49-F238E27FC236}">
                <a16:creationId xmlns:a16="http://schemas.microsoft.com/office/drawing/2014/main" id="{9C3557B4-8904-F64C-AB55-7B2F7D070B37}"/>
              </a:ext>
            </a:extLst>
          </p:cNvPr>
          <p:cNvSpPr txBox="1"/>
          <p:nvPr/>
        </p:nvSpPr>
        <p:spPr>
          <a:xfrm>
            <a:off x="7998393" y="3170209"/>
            <a:ext cx="2066468" cy="646331"/>
          </a:xfrm>
          <a:prstGeom prst="rect">
            <a:avLst/>
          </a:prstGeom>
          <a:noFill/>
        </p:spPr>
        <p:txBody>
          <a:bodyPr wrap="square" rtlCol="0">
            <a:spAutoFit/>
          </a:bodyPr>
          <a:lstStyle/>
          <a:p>
            <a:pPr algn="ctr"/>
            <a:r>
              <a:rPr lang="en-US" b="1" dirty="0">
                <a:solidFill>
                  <a:schemeClr val="accent1">
                    <a:lumMod val="50000"/>
                  </a:schemeClr>
                </a:solidFill>
              </a:rPr>
              <a:t>ICESat-2 Launched </a:t>
            </a:r>
          </a:p>
          <a:p>
            <a:pPr algn="ctr"/>
            <a:r>
              <a:rPr lang="en-US" b="1" dirty="0">
                <a:solidFill>
                  <a:schemeClr val="accent1">
                    <a:lumMod val="50000"/>
                  </a:schemeClr>
                </a:solidFill>
              </a:rPr>
              <a:t>September 15</a:t>
            </a:r>
          </a:p>
        </p:txBody>
      </p:sp>
      <p:sp>
        <p:nvSpPr>
          <p:cNvPr id="14" name="TextBox 13">
            <a:extLst>
              <a:ext uri="{FF2B5EF4-FFF2-40B4-BE49-F238E27FC236}">
                <a16:creationId xmlns:a16="http://schemas.microsoft.com/office/drawing/2014/main" id="{EDA3C16B-6E03-0B41-A15D-8AEBEC59E382}"/>
              </a:ext>
            </a:extLst>
          </p:cNvPr>
          <p:cNvSpPr txBox="1"/>
          <p:nvPr/>
        </p:nvSpPr>
        <p:spPr>
          <a:xfrm>
            <a:off x="4060381" y="3213523"/>
            <a:ext cx="3271885" cy="923330"/>
          </a:xfrm>
          <a:prstGeom prst="rect">
            <a:avLst/>
          </a:prstGeom>
          <a:noFill/>
        </p:spPr>
        <p:txBody>
          <a:bodyPr wrap="square" rtlCol="0">
            <a:spAutoFit/>
          </a:bodyPr>
          <a:lstStyle/>
          <a:p>
            <a:pPr algn="ctr"/>
            <a:r>
              <a:rPr lang="en-US" b="1" dirty="0">
                <a:solidFill>
                  <a:schemeClr val="accent1">
                    <a:lumMod val="50000"/>
                  </a:schemeClr>
                </a:solidFill>
              </a:rPr>
              <a:t>“Bridge the Gap”:</a:t>
            </a:r>
          </a:p>
          <a:p>
            <a:pPr algn="ctr"/>
            <a:r>
              <a:rPr lang="en-US" b="1" dirty="0">
                <a:solidFill>
                  <a:schemeClr val="accent1">
                    <a:lumMod val="50000"/>
                  </a:schemeClr>
                </a:solidFill>
              </a:rPr>
              <a:t>To maintain a record of ice sheet elevation and sea ice freeboard</a:t>
            </a:r>
          </a:p>
        </p:txBody>
      </p:sp>
      <p:cxnSp>
        <p:nvCxnSpPr>
          <p:cNvPr id="16" name="Straight Connector 15">
            <a:extLst>
              <a:ext uri="{FF2B5EF4-FFF2-40B4-BE49-F238E27FC236}">
                <a16:creationId xmlns:a16="http://schemas.microsoft.com/office/drawing/2014/main" id="{04A2E5F1-111F-4B44-AD46-F6E721BD9A01}"/>
              </a:ext>
            </a:extLst>
          </p:cNvPr>
          <p:cNvCxnSpPr/>
          <p:nvPr/>
        </p:nvCxnSpPr>
        <p:spPr>
          <a:xfrm>
            <a:off x="682171" y="2902856"/>
            <a:ext cx="107360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0D08FCD-96A9-B846-8425-0F6677B1FCE7}"/>
              </a:ext>
            </a:extLst>
          </p:cNvPr>
          <p:cNvCxnSpPr>
            <a:cxnSpLocks/>
          </p:cNvCxnSpPr>
          <p:nvPr/>
        </p:nvCxnSpPr>
        <p:spPr>
          <a:xfrm flipV="1">
            <a:off x="834692" y="2686924"/>
            <a:ext cx="0" cy="5642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EB59404-5D24-7549-B2E0-157DEB825600}"/>
              </a:ext>
            </a:extLst>
          </p:cNvPr>
          <p:cNvSpPr txBox="1"/>
          <p:nvPr/>
        </p:nvSpPr>
        <p:spPr>
          <a:xfrm>
            <a:off x="530341" y="2291701"/>
            <a:ext cx="659830" cy="369332"/>
          </a:xfrm>
          <a:prstGeom prst="rect">
            <a:avLst/>
          </a:prstGeom>
          <a:noFill/>
        </p:spPr>
        <p:txBody>
          <a:bodyPr wrap="square" rtlCol="0">
            <a:spAutoFit/>
          </a:bodyPr>
          <a:lstStyle/>
          <a:p>
            <a:r>
              <a:rPr lang="en-US" b="1" dirty="0">
                <a:solidFill>
                  <a:schemeClr val="accent1">
                    <a:lumMod val="50000"/>
                  </a:schemeClr>
                </a:solidFill>
              </a:rPr>
              <a:t>2003</a:t>
            </a:r>
          </a:p>
        </p:txBody>
      </p:sp>
      <p:pic>
        <p:nvPicPr>
          <p:cNvPr id="21" name="Picture 20">
            <a:extLst>
              <a:ext uri="{FF2B5EF4-FFF2-40B4-BE49-F238E27FC236}">
                <a16:creationId xmlns:a16="http://schemas.microsoft.com/office/drawing/2014/main" id="{ECD246A4-B902-0A42-A1F0-C17D5AA6F0B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98015" y="2154537"/>
            <a:ext cx="1076275" cy="691891"/>
          </a:xfrm>
          <a:prstGeom prst="rect">
            <a:avLst/>
          </a:prstGeom>
          <a:ln>
            <a:solidFill>
              <a:schemeClr val="tx1"/>
            </a:solidFill>
          </a:ln>
        </p:spPr>
      </p:pic>
      <p:pic>
        <p:nvPicPr>
          <p:cNvPr id="22" name="Picture 21">
            <a:extLst>
              <a:ext uri="{FF2B5EF4-FFF2-40B4-BE49-F238E27FC236}">
                <a16:creationId xmlns:a16="http://schemas.microsoft.com/office/drawing/2014/main" id="{598D627B-D998-4441-B1EC-55D6819EA04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37984" y="3688540"/>
            <a:ext cx="1239060" cy="1092625"/>
          </a:xfrm>
          <a:prstGeom prst="rect">
            <a:avLst/>
          </a:prstGeom>
          <a:ln>
            <a:solidFill>
              <a:schemeClr val="tx1"/>
            </a:solidFill>
          </a:ln>
        </p:spPr>
      </p:pic>
      <p:cxnSp>
        <p:nvCxnSpPr>
          <p:cNvPr id="23" name="Straight Connector 22">
            <a:extLst>
              <a:ext uri="{FF2B5EF4-FFF2-40B4-BE49-F238E27FC236}">
                <a16:creationId xmlns:a16="http://schemas.microsoft.com/office/drawing/2014/main" id="{CF57F351-8415-8F46-B57F-87213F464D8F}"/>
              </a:ext>
            </a:extLst>
          </p:cNvPr>
          <p:cNvCxnSpPr>
            <a:cxnSpLocks/>
          </p:cNvCxnSpPr>
          <p:nvPr/>
        </p:nvCxnSpPr>
        <p:spPr>
          <a:xfrm flipV="1">
            <a:off x="2816341" y="2661033"/>
            <a:ext cx="0" cy="5642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3AEC150-031B-FB43-932C-39C52ECF9B3E}"/>
              </a:ext>
            </a:extLst>
          </p:cNvPr>
          <p:cNvSpPr txBox="1"/>
          <p:nvPr/>
        </p:nvSpPr>
        <p:spPr>
          <a:xfrm>
            <a:off x="2511990" y="2309352"/>
            <a:ext cx="659830" cy="369332"/>
          </a:xfrm>
          <a:prstGeom prst="rect">
            <a:avLst/>
          </a:prstGeom>
          <a:noFill/>
        </p:spPr>
        <p:txBody>
          <a:bodyPr wrap="square" rtlCol="0">
            <a:spAutoFit/>
          </a:bodyPr>
          <a:lstStyle/>
          <a:p>
            <a:r>
              <a:rPr lang="en-US" b="1" dirty="0">
                <a:solidFill>
                  <a:schemeClr val="accent1">
                    <a:lumMod val="50000"/>
                  </a:schemeClr>
                </a:solidFill>
              </a:rPr>
              <a:t>2009</a:t>
            </a:r>
          </a:p>
        </p:txBody>
      </p:sp>
      <p:cxnSp>
        <p:nvCxnSpPr>
          <p:cNvPr id="25" name="Straight Connector 24">
            <a:extLst>
              <a:ext uri="{FF2B5EF4-FFF2-40B4-BE49-F238E27FC236}">
                <a16:creationId xmlns:a16="http://schemas.microsoft.com/office/drawing/2014/main" id="{E579ED2A-3D94-9745-81F4-3665EC93BC6A}"/>
              </a:ext>
            </a:extLst>
          </p:cNvPr>
          <p:cNvCxnSpPr>
            <a:cxnSpLocks/>
          </p:cNvCxnSpPr>
          <p:nvPr/>
        </p:nvCxnSpPr>
        <p:spPr>
          <a:xfrm flipV="1">
            <a:off x="8897586" y="2623170"/>
            <a:ext cx="0" cy="5642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FE4477C-620A-F142-900F-6D160CA5B53A}"/>
              </a:ext>
            </a:extLst>
          </p:cNvPr>
          <p:cNvSpPr txBox="1"/>
          <p:nvPr/>
        </p:nvSpPr>
        <p:spPr>
          <a:xfrm>
            <a:off x="8593235" y="2227947"/>
            <a:ext cx="659830" cy="369332"/>
          </a:xfrm>
          <a:prstGeom prst="rect">
            <a:avLst/>
          </a:prstGeom>
          <a:noFill/>
        </p:spPr>
        <p:txBody>
          <a:bodyPr wrap="square" rtlCol="0">
            <a:spAutoFit/>
          </a:bodyPr>
          <a:lstStyle/>
          <a:p>
            <a:r>
              <a:rPr lang="en-US" b="1" dirty="0">
                <a:solidFill>
                  <a:schemeClr val="accent1">
                    <a:lumMod val="50000"/>
                  </a:schemeClr>
                </a:solidFill>
              </a:rPr>
              <a:t>2018</a:t>
            </a:r>
          </a:p>
        </p:txBody>
      </p:sp>
      <p:cxnSp>
        <p:nvCxnSpPr>
          <p:cNvPr id="27" name="Straight Connector 26">
            <a:extLst>
              <a:ext uri="{FF2B5EF4-FFF2-40B4-BE49-F238E27FC236}">
                <a16:creationId xmlns:a16="http://schemas.microsoft.com/office/drawing/2014/main" id="{137826CB-4438-4940-A192-CEBC59859AA8}"/>
              </a:ext>
            </a:extLst>
          </p:cNvPr>
          <p:cNvCxnSpPr>
            <a:cxnSpLocks/>
          </p:cNvCxnSpPr>
          <p:nvPr/>
        </p:nvCxnSpPr>
        <p:spPr>
          <a:xfrm flipV="1">
            <a:off x="10741535" y="2652217"/>
            <a:ext cx="0" cy="5642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949C7A0-6B50-BE4D-B127-738DD2012D2C}"/>
              </a:ext>
            </a:extLst>
          </p:cNvPr>
          <p:cNvSpPr txBox="1"/>
          <p:nvPr/>
        </p:nvSpPr>
        <p:spPr>
          <a:xfrm>
            <a:off x="10437184" y="2256994"/>
            <a:ext cx="659830" cy="369332"/>
          </a:xfrm>
          <a:prstGeom prst="rect">
            <a:avLst/>
          </a:prstGeom>
          <a:noFill/>
        </p:spPr>
        <p:txBody>
          <a:bodyPr wrap="square" rtlCol="0">
            <a:spAutoFit/>
          </a:bodyPr>
          <a:lstStyle/>
          <a:p>
            <a:r>
              <a:rPr lang="en-US" b="1" dirty="0">
                <a:solidFill>
                  <a:schemeClr val="accent1">
                    <a:lumMod val="50000"/>
                  </a:schemeClr>
                </a:solidFill>
              </a:rPr>
              <a:t>2020</a:t>
            </a:r>
          </a:p>
        </p:txBody>
      </p:sp>
      <p:sp>
        <p:nvSpPr>
          <p:cNvPr id="29" name="Rectangle 28">
            <a:extLst>
              <a:ext uri="{FF2B5EF4-FFF2-40B4-BE49-F238E27FC236}">
                <a16:creationId xmlns:a16="http://schemas.microsoft.com/office/drawing/2014/main" id="{9E01FCF9-96E1-BF4E-BD3E-BC5375498EEB}"/>
              </a:ext>
            </a:extLst>
          </p:cNvPr>
          <p:cNvSpPr/>
          <p:nvPr/>
        </p:nvSpPr>
        <p:spPr>
          <a:xfrm>
            <a:off x="1883829" y="3156634"/>
            <a:ext cx="2225739" cy="923330"/>
          </a:xfrm>
          <a:prstGeom prst="rect">
            <a:avLst/>
          </a:prstGeom>
        </p:spPr>
        <p:txBody>
          <a:bodyPr wrap="none">
            <a:spAutoFit/>
          </a:bodyPr>
          <a:lstStyle/>
          <a:p>
            <a:pPr algn="ctr"/>
            <a:r>
              <a:rPr lang="en-US" b="1" dirty="0">
                <a:solidFill>
                  <a:schemeClr val="accent1">
                    <a:lumMod val="50000"/>
                  </a:schemeClr>
                </a:solidFill>
              </a:rPr>
              <a:t>ICESat Mission Ended</a:t>
            </a:r>
          </a:p>
          <a:p>
            <a:pPr algn="ctr"/>
            <a:endParaRPr lang="en-US" b="1" dirty="0">
              <a:solidFill>
                <a:schemeClr val="accent1">
                  <a:lumMod val="50000"/>
                </a:schemeClr>
              </a:solidFill>
            </a:endParaRPr>
          </a:p>
          <a:p>
            <a:pPr algn="ctr"/>
            <a:r>
              <a:rPr lang="en-US" b="1" dirty="0">
                <a:solidFill>
                  <a:schemeClr val="accent1">
                    <a:lumMod val="50000"/>
                  </a:schemeClr>
                </a:solidFill>
              </a:rPr>
              <a:t>IceBridge initiated</a:t>
            </a:r>
          </a:p>
        </p:txBody>
      </p:sp>
      <p:sp>
        <p:nvSpPr>
          <p:cNvPr id="30" name="TextBox 29">
            <a:extLst>
              <a:ext uri="{FF2B5EF4-FFF2-40B4-BE49-F238E27FC236}">
                <a16:creationId xmlns:a16="http://schemas.microsoft.com/office/drawing/2014/main" id="{DC17B9D2-53D7-5244-A541-C556EAE4DD9C}"/>
              </a:ext>
            </a:extLst>
          </p:cNvPr>
          <p:cNvSpPr txBox="1"/>
          <p:nvPr/>
        </p:nvSpPr>
        <p:spPr>
          <a:xfrm>
            <a:off x="10063780" y="3216282"/>
            <a:ext cx="2066468" cy="369332"/>
          </a:xfrm>
          <a:prstGeom prst="rect">
            <a:avLst/>
          </a:prstGeom>
          <a:noFill/>
        </p:spPr>
        <p:txBody>
          <a:bodyPr wrap="square" rtlCol="0">
            <a:spAutoFit/>
          </a:bodyPr>
          <a:lstStyle/>
          <a:p>
            <a:r>
              <a:rPr lang="en-US" b="1" dirty="0">
                <a:solidFill>
                  <a:schemeClr val="accent1">
                    <a:lumMod val="50000"/>
                  </a:schemeClr>
                </a:solidFill>
              </a:rPr>
              <a:t>IceBridge Ends</a:t>
            </a:r>
          </a:p>
        </p:txBody>
      </p:sp>
      <p:pic>
        <p:nvPicPr>
          <p:cNvPr id="31" name="Picture 30">
            <a:extLst>
              <a:ext uri="{FF2B5EF4-FFF2-40B4-BE49-F238E27FC236}">
                <a16:creationId xmlns:a16="http://schemas.microsoft.com/office/drawing/2014/main" id="{E36503D0-6EA4-CA48-B1EE-8F8E7645939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463901" y="3827799"/>
            <a:ext cx="918498" cy="1178275"/>
          </a:xfrm>
          <a:prstGeom prst="rect">
            <a:avLst/>
          </a:prstGeom>
          <a:ln>
            <a:solidFill>
              <a:schemeClr val="tx1"/>
            </a:solidFill>
          </a:ln>
        </p:spPr>
      </p:pic>
      <p:pic>
        <p:nvPicPr>
          <p:cNvPr id="1026" name="Picture 2" descr="Résultat de recherche d'images pour &quot;icesat-2&quot;">
            <a:hlinkClick r:id="rId11"/>
            <a:extLst>
              <a:ext uri="{FF2B5EF4-FFF2-40B4-BE49-F238E27FC236}">
                <a16:creationId xmlns:a16="http://schemas.microsoft.com/office/drawing/2014/main" id="{7ACB8859-B0C4-E243-9ACB-529BAFD4965A}"/>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9227369" y="2348234"/>
            <a:ext cx="1213667" cy="4588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3C33908E-7954-FB4B-80C4-5035E6B1043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935884" y="1732403"/>
            <a:ext cx="1520880" cy="1520880"/>
          </a:xfrm>
          <a:prstGeom prst="rect">
            <a:avLst/>
          </a:prstGeom>
        </p:spPr>
      </p:pic>
      <p:pic>
        <p:nvPicPr>
          <p:cNvPr id="33" name="Picture 32">
            <a:extLst>
              <a:ext uri="{FF2B5EF4-FFF2-40B4-BE49-F238E27FC236}">
                <a16:creationId xmlns:a16="http://schemas.microsoft.com/office/drawing/2014/main" id="{130360BE-510E-7C4D-955C-D61523E28A00}"/>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903080" y="4182790"/>
            <a:ext cx="1841500" cy="1104900"/>
          </a:xfrm>
          <a:prstGeom prst="rect">
            <a:avLst/>
          </a:prstGeom>
          <a:ln>
            <a:solidFill>
              <a:schemeClr val="tx1"/>
            </a:solidFill>
          </a:ln>
        </p:spPr>
      </p:pic>
      <p:cxnSp>
        <p:nvCxnSpPr>
          <p:cNvPr id="36" name="Straight Arrow Connector 35">
            <a:extLst>
              <a:ext uri="{FF2B5EF4-FFF2-40B4-BE49-F238E27FC236}">
                <a16:creationId xmlns:a16="http://schemas.microsoft.com/office/drawing/2014/main" id="{B88CEEA4-9FD8-B449-B64F-36204CCD72D8}"/>
              </a:ext>
            </a:extLst>
          </p:cNvPr>
          <p:cNvCxnSpPr/>
          <p:nvPr/>
        </p:nvCxnSpPr>
        <p:spPr>
          <a:xfrm>
            <a:off x="10767099" y="2902856"/>
            <a:ext cx="83149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C20C9A5B-2906-7C47-8653-419B71BFADE1}"/>
              </a:ext>
            </a:extLst>
          </p:cNvPr>
          <p:cNvSpPr/>
          <p:nvPr/>
        </p:nvSpPr>
        <p:spPr>
          <a:xfrm>
            <a:off x="200839" y="4879477"/>
            <a:ext cx="2615502" cy="1569660"/>
          </a:xfrm>
          <a:prstGeom prst="rect">
            <a:avLst/>
          </a:prstGeom>
        </p:spPr>
        <p:txBody>
          <a:bodyPr wrap="square">
            <a:spAutoFit/>
          </a:bodyPr>
          <a:lstStyle/>
          <a:p>
            <a:r>
              <a:rPr lang="en-US" sz="1600" b="1" i="1" dirty="0">
                <a:solidFill>
                  <a:schemeClr val="accent1">
                    <a:lumMod val="50000"/>
                  </a:schemeClr>
                </a:solidFill>
                <a:effectLst/>
                <a:latin typeface="Roboto"/>
              </a:rPr>
              <a:t>ICESat: </a:t>
            </a:r>
            <a:r>
              <a:rPr lang="en-US" sz="1600" b="0" i="1" dirty="0">
                <a:solidFill>
                  <a:schemeClr val="accent1">
                    <a:lumMod val="50000"/>
                  </a:schemeClr>
                </a:solidFill>
                <a:effectLst/>
                <a:latin typeface="Roboto"/>
              </a:rPr>
              <a:t>measuring ice sheet mass balance, cloud and aerosol heights, as well as land topography and vegetation characteristics.</a:t>
            </a:r>
            <a:endParaRPr lang="en-US" sz="1600" i="1" dirty="0">
              <a:solidFill>
                <a:schemeClr val="accent1">
                  <a:lumMod val="50000"/>
                </a:schemeClr>
              </a:solidFill>
            </a:endParaRPr>
          </a:p>
        </p:txBody>
      </p:sp>
      <p:sp>
        <p:nvSpPr>
          <p:cNvPr id="39" name="Rectangle 38">
            <a:extLst>
              <a:ext uri="{FF2B5EF4-FFF2-40B4-BE49-F238E27FC236}">
                <a16:creationId xmlns:a16="http://schemas.microsoft.com/office/drawing/2014/main" id="{07F97264-F948-3247-BE04-F24921C303D7}"/>
              </a:ext>
            </a:extLst>
          </p:cNvPr>
          <p:cNvSpPr/>
          <p:nvPr/>
        </p:nvSpPr>
        <p:spPr>
          <a:xfrm>
            <a:off x="7673680" y="5024986"/>
            <a:ext cx="2763504" cy="1323439"/>
          </a:xfrm>
          <a:prstGeom prst="rect">
            <a:avLst/>
          </a:prstGeom>
        </p:spPr>
        <p:txBody>
          <a:bodyPr wrap="square">
            <a:spAutoFit/>
          </a:bodyPr>
          <a:lstStyle/>
          <a:p>
            <a:r>
              <a:rPr lang="en-US" sz="1600" b="1" i="1" dirty="0">
                <a:solidFill>
                  <a:schemeClr val="accent1">
                    <a:lumMod val="50000"/>
                  </a:schemeClr>
                </a:solidFill>
                <a:effectLst/>
                <a:latin typeface="Roboto"/>
              </a:rPr>
              <a:t>ICESat-2: </a:t>
            </a:r>
            <a:r>
              <a:rPr lang="en-US" sz="1600" b="0" i="1" dirty="0">
                <a:solidFill>
                  <a:schemeClr val="accent1">
                    <a:lumMod val="50000"/>
                  </a:schemeClr>
                </a:solidFill>
                <a:effectLst/>
                <a:latin typeface="Roboto"/>
              </a:rPr>
              <a:t>measuring ice sheet elevation and sea ice thickness, as well as land topography and vegetation characteristics.</a:t>
            </a:r>
            <a:endParaRPr lang="en-US" sz="1600" i="1" dirty="0">
              <a:solidFill>
                <a:schemeClr val="accent1">
                  <a:lumMod val="50000"/>
                </a:schemeClr>
              </a:solidFill>
            </a:endParaRPr>
          </a:p>
        </p:txBody>
      </p:sp>
      <p:sp>
        <p:nvSpPr>
          <p:cNvPr id="41" name="Rectangle 40">
            <a:extLst>
              <a:ext uri="{FF2B5EF4-FFF2-40B4-BE49-F238E27FC236}">
                <a16:creationId xmlns:a16="http://schemas.microsoft.com/office/drawing/2014/main" id="{E26AFF4D-E0C6-7B4C-B4AC-253832FA0C89}"/>
              </a:ext>
            </a:extLst>
          </p:cNvPr>
          <p:cNvSpPr/>
          <p:nvPr/>
        </p:nvSpPr>
        <p:spPr>
          <a:xfrm>
            <a:off x="3770337" y="5279586"/>
            <a:ext cx="3826579" cy="1169551"/>
          </a:xfrm>
          <a:prstGeom prst="rect">
            <a:avLst/>
          </a:prstGeom>
        </p:spPr>
        <p:txBody>
          <a:bodyPr wrap="square">
            <a:spAutoFit/>
          </a:bodyPr>
          <a:lstStyle/>
          <a:p>
            <a:r>
              <a:rPr lang="en-US" sz="1400" b="1" i="1" dirty="0">
                <a:solidFill>
                  <a:schemeClr val="accent1">
                    <a:lumMod val="50000"/>
                  </a:schemeClr>
                </a:solidFill>
                <a:effectLst/>
                <a:latin typeface="Arial" panose="020B0604020202020204" pitchFamily="34" charset="0"/>
              </a:rPr>
              <a:t> IceBridge</a:t>
            </a:r>
            <a:r>
              <a:rPr lang="en-US" sz="1400" b="1" i="1" dirty="0">
                <a:solidFill>
                  <a:schemeClr val="accent1">
                    <a:lumMod val="50000"/>
                  </a:schemeClr>
                </a:solidFill>
                <a:latin typeface="Arial" panose="020B0604020202020204" pitchFamily="34" charset="0"/>
              </a:rPr>
              <a:t>: </a:t>
            </a:r>
            <a:r>
              <a:rPr lang="en-US" sz="1400" b="0" i="1" dirty="0">
                <a:solidFill>
                  <a:schemeClr val="accent1">
                    <a:lumMod val="50000"/>
                  </a:schemeClr>
                </a:solidFill>
                <a:effectLst/>
                <a:latin typeface="Arial" panose="020B0604020202020204" pitchFamily="34" charset="0"/>
              </a:rPr>
              <a:t>utilizes a highly specialized fleet of research aircraft and the most sophisticated suite of innovative science instruments ever assembled to characterize annual changes in thickness of sea ice, glaciers, and ice sheets.</a:t>
            </a:r>
            <a:endParaRPr lang="en-US" sz="1400" i="1" dirty="0">
              <a:solidFill>
                <a:schemeClr val="accent1">
                  <a:lumMod val="50000"/>
                </a:schemeClr>
              </a:solidFill>
            </a:endParaRPr>
          </a:p>
        </p:txBody>
      </p:sp>
      <p:cxnSp>
        <p:nvCxnSpPr>
          <p:cNvPr id="32" name="Straight Connector 31">
            <a:extLst>
              <a:ext uri="{FF2B5EF4-FFF2-40B4-BE49-F238E27FC236}">
                <a16:creationId xmlns:a16="http://schemas.microsoft.com/office/drawing/2014/main" id="{53CABFCC-38A8-7245-9F55-773BD2F807F9}"/>
              </a:ext>
            </a:extLst>
          </p:cNvPr>
          <p:cNvCxnSpPr>
            <a:cxnSpLocks/>
          </p:cNvCxnSpPr>
          <p:nvPr/>
        </p:nvCxnSpPr>
        <p:spPr>
          <a:xfrm flipV="1">
            <a:off x="2816341" y="3453974"/>
            <a:ext cx="0" cy="3625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2E3D548B-EC88-4E4E-9853-3FA3D549D87D}"/>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46469363"/>
      </p:ext>
    </p:extLst>
  </p:cSld>
  <p:clrMapOvr>
    <a:masterClrMapping/>
  </p:clrMapOvr>
  <mc:AlternateContent xmlns:mc="http://schemas.openxmlformats.org/markup-compatibility/2006">
    <mc:Choice xmlns:p14="http://schemas.microsoft.com/office/powerpoint/2010/main" Requires="p14">
      <p:transition spd="slow" p14:dur="2000" advTm="29103"/>
    </mc:Choice>
    <mc:Fallback>
      <p:transition spd="slow" advTm="29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8">
            <a:extLst>
              <a:ext uri="{FF2B5EF4-FFF2-40B4-BE49-F238E27FC236}">
                <a16:creationId xmlns:a16="http://schemas.microsoft.com/office/drawing/2014/main" id="{4F84B8D1-689C-A643-ABB7-065D3D079771}"/>
              </a:ext>
            </a:extLst>
          </p:cNvPr>
          <p:cNvPicPr>
            <a:picLocks noChangeAspect="1"/>
          </p:cNvPicPr>
          <p:nvPr/>
        </p:nvPicPr>
        <p:blipFill rotWithShape="1">
          <a:blip r:embed="rId5" cstate="email">
            <a:alphaModFix amt="7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A8094EA-4F81-D24E-833D-1BBDCCBB95E1}"/>
              </a:ext>
            </a:extLst>
          </p:cNvPr>
          <p:cNvSpPr/>
          <p:nvPr/>
        </p:nvSpPr>
        <p:spPr>
          <a:xfrm>
            <a:off x="217714" y="2540239"/>
            <a:ext cx="11713029" cy="4121818"/>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B5C642-C66C-594D-9C4A-456B2675489D}"/>
              </a:ext>
            </a:extLst>
          </p:cNvPr>
          <p:cNvSpPr>
            <a:spLocks noGrp="1"/>
          </p:cNvSpPr>
          <p:nvPr>
            <p:ph type="title"/>
          </p:nvPr>
        </p:nvSpPr>
        <p:spPr>
          <a:xfrm>
            <a:off x="1539208" y="82545"/>
            <a:ext cx="10515600" cy="1325563"/>
          </a:xfrm>
        </p:spPr>
        <p:txBody>
          <a:bodyPr>
            <a:normAutofit/>
          </a:bodyPr>
          <a:lstStyle/>
          <a:p>
            <a:r>
              <a:rPr lang="en-US" sz="4800" b="1" dirty="0" err="1">
                <a:solidFill>
                  <a:schemeClr val="accent1">
                    <a:lumMod val="50000"/>
                  </a:schemeClr>
                </a:solidFill>
              </a:rPr>
              <a:t>IceBridge</a:t>
            </a:r>
            <a:r>
              <a:rPr lang="en-US" sz="4800" b="1" dirty="0">
                <a:solidFill>
                  <a:schemeClr val="accent1">
                    <a:lumMod val="50000"/>
                  </a:schemeClr>
                </a:solidFill>
              </a:rPr>
              <a:t> sea ice missions</a:t>
            </a:r>
          </a:p>
        </p:txBody>
      </p:sp>
      <p:pic>
        <p:nvPicPr>
          <p:cNvPr id="4" name="Picture 3">
            <a:extLst>
              <a:ext uri="{FF2B5EF4-FFF2-40B4-BE49-F238E27FC236}">
                <a16:creationId xmlns:a16="http://schemas.microsoft.com/office/drawing/2014/main" id="{157AE3ED-ACCC-C547-B9E9-9C52D22CC6F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752585" y="82545"/>
            <a:ext cx="1302223" cy="1302223"/>
          </a:xfrm>
          <a:prstGeom prst="rect">
            <a:avLst/>
          </a:prstGeom>
        </p:spPr>
      </p:pic>
      <p:pic>
        <p:nvPicPr>
          <p:cNvPr id="5" name="Picture 4">
            <a:extLst>
              <a:ext uri="{FF2B5EF4-FFF2-40B4-BE49-F238E27FC236}">
                <a16:creationId xmlns:a16="http://schemas.microsoft.com/office/drawing/2014/main" id="{AD5C80FA-46C7-7E43-9F33-48A4EEB698B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7731" y="72149"/>
            <a:ext cx="1568439" cy="1296576"/>
          </a:xfrm>
          <a:prstGeom prst="rect">
            <a:avLst/>
          </a:prstGeom>
        </p:spPr>
      </p:pic>
      <p:sp>
        <p:nvSpPr>
          <p:cNvPr id="6" name="Content Placeholder 5">
            <a:extLst>
              <a:ext uri="{FF2B5EF4-FFF2-40B4-BE49-F238E27FC236}">
                <a16:creationId xmlns:a16="http://schemas.microsoft.com/office/drawing/2014/main" id="{1997493A-49CE-CB4E-B634-9E1CE69CAFE5}"/>
              </a:ext>
            </a:extLst>
          </p:cNvPr>
          <p:cNvSpPr>
            <a:spLocks noGrp="1"/>
          </p:cNvSpPr>
          <p:nvPr>
            <p:ph idx="1"/>
          </p:nvPr>
        </p:nvSpPr>
        <p:spPr>
          <a:xfrm>
            <a:off x="1127246" y="1104221"/>
            <a:ext cx="10515600" cy="4351338"/>
          </a:xfrm>
        </p:spPr>
        <p:txBody>
          <a:bodyPr/>
          <a:lstStyle/>
          <a:p>
            <a:r>
              <a:rPr lang="en-US" b="1" u="sng" dirty="0">
                <a:solidFill>
                  <a:schemeClr val="accent1">
                    <a:lumMod val="50000"/>
                  </a:schemeClr>
                </a:solidFill>
              </a:rPr>
              <a:t>A multi-year, dual-pole airborne campaign</a:t>
            </a:r>
          </a:p>
          <a:p>
            <a:r>
              <a:rPr lang="en-US" b="1" dirty="0">
                <a:solidFill>
                  <a:schemeClr val="accent1">
                    <a:lumMod val="50000"/>
                  </a:schemeClr>
                </a:solidFill>
              </a:rPr>
              <a:t>2009-2019</a:t>
            </a:r>
          </a:p>
          <a:p>
            <a:r>
              <a:rPr lang="en-US" b="1" dirty="0">
                <a:solidFill>
                  <a:schemeClr val="accent1">
                    <a:lumMod val="50000"/>
                  </a:schemeClr>
                </a:solidFill>
              </a:rPr>
              <a:t>157 sea ice science missions flown!</a:t>
            </a:r>
          </a:p>
        </p:txBody>
      </p:sp>
      <p:sp>
        <p:nvSpPr>
          <p:cNvPr id="7" name="TextBox 6">
            <a:extLst>
              <a:ext uri="{FF2B5EF4-FFF2-40B4-BE49-F238E27FC236}">
                <a16:creationId xmlns:a16="http://schemas.microsoft.com/office/drawing/2014/main" id="{27432967-DE13-B148-8B80-36AB72A8BCD4}"/>
              </a:ext>
            </a:extLst>
          </p:cNvPr>
          <p:cNvSpPr txBox="1"/>
          <p:nvPr/>
        </p:nvSpPr>
        <p:spPr>
          <a:xfrm>
            <a:off x="334523" y="2583781"/>
            <a:ext cx="3716897" cy="369332"/>
          </a:xfrm>
          <a:prstGeom prst="rect">
            <a:avLst/>
          </a:prstGeom>
          <a:noFill/>
        </p:spPr>
        <p:txBody>
          <a:bodyPr wrap="square" rtlCol="0">
            <a:spAutoFit/>
          </a:bodyPr>
          <a:lstStyle/>
          <a:p>
            <a:r>
              <a:rPr lang="en-US" b="1" dirty="0">
                <a:solidFill>
                  <a:schemeClr val="accent1">
                    <a:lumMod val="50000"/>
                  </a:schemeClr>
                </a:solidFill>
              </a:rPr>
              <a:t>Arctic sea ice science missions flown</a:t>
            </a:r>
          </a:p>
        </p:txBody>
      </p:sp>
      <p:sp>
        <p:nvSpPr>
          <p:cNvPr id="14" name="TextBox 13">
            <a:extLst>
              <a:ext uri="{FF2B5EF4-FFF2-40B4-BE49-F238E27FC236}">
                <a16:creationId xmlns:a16="http://schemas.microsoft.com/office/drawing/2014/main" id="{0448D250-C77A-3B44-BB8E-9CEA66DAC9AD}"/>
              </a:ext>
            </a:extLst>
          </p:cNvPr>
          <p:cNvSpPr txBox="1"/>
          <p:nvPr/>
        </p:nvSpPr>
        <p:spPr>
          <a:xfrm>
            <a:off x="6385046" y="2579622"/>
            <a:ext cx="4259142" cy="369332"/>
          </a:xfrm>
          <a:prstGeom prst="rect">
            <a:avLst/>
          </a:prstGeom>
          <a:noFill/>
        </p:spPr>
        <p:txBody>
          <a:bodyPr wrap="square" rtlCol="0">
            <a:spAutoFit/>
          </a:bodyPr>
          <a:lstStyle/>
          <a:p>
            <a:r>
              <a:rPr lang="en-US" b="1" dirty="0">
                <a:solidFill>
                  <a:schemeClr val="accent1">
                    <a:lumMod val="50000"/>
                  </a:schemeClr>
                </a:solidFill>
              </a:rPr>
              <a:t>Antarctic sea ice science missions flown</a:t>
            </a:r>
          </a:p>
        </p:txBody>
      </p:sp>
      <p:pic>
        <p:nvPicPr>
          <p:cNvPr id="10" name="Picture 9">
            <a:extLst>
              <a:ext uri="{FF2B5EF4-FFF2-40B4-BE49-F238E27FC236}">
                <a16:creationId xmlns:a16="http://schemas.microsoft.com/office/drawing/2014/main" id="{B2FBC51B-0F11-C343-AFCA-2A87CCE1B10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75248" y="2957723"/>
            <a:ext cx="5499752" cy="3535555"/>
          </a:xfrm>
          <a:prstGeom prst="rect">
            <a:avLst/>
          </a:prstGeom>
          <a:ln>
            <a:solidFill>
              <a:schemeClr val="tx1"/>
            </a:solidFill>
          </a:ln>
        </p:spPr>
      </p:pic>
      <p:sp>
        <p:nvSpPr>
          <p:cNvPr id="11" name="TextBox 10">
            <a:extLst>
              <a:ext uri="{FF2B5EF4-FFF2-40B4-BE49-F238E27FC236}">
                <a16:creationId xmlns:a16="http://schemas.microsoft.com/office/drawing/2014/main" id="{B7FA17CE-0154-EE45-B2CA-35D134218A6D}"/>
              </a:ext>
            </a:extLst>
          </p:cNvPr>
          <p:cNvSpPr txBox="1"/>
          <p:nvPr/>
        </p:nvSpPr>
        <p:spPr>
          <a:xfrm>
            <a:off x="9136857" y="6580117"/>
            <a:ext cx="3900488" cy="338554"/>
          </a:xfrm>
          <a:prstGeom prst="rect">
            <a:avLst/>
          </a:prstGeom>
          <a:noFill/>
        </p:spPr>
        <p:txBody>
          <a:bodyPr wrap="square" rtlCol="0">
            <a:spAutoFit/>
          </a:bodyPr>
          <a:lstStyle/>
          <a:p>
            <a:r>
              <a:rPr lang="en-US" sz="1600" i="1" dirty="0"/>
              <a:t>Maps produced by Jeremy </a:t>
            </a:r>
            <a:r>
              <a:rPr lang="en-US" sz="1600" i="1" dirty="0" err="1"/>
              <a:t>Harbeck</a:t>
            </a:r>
            <a:endParaRPr lang="en-US" sz="1600" i="1" dirty="0"/>
          </a:p>
        </p:txBody>
      </p:sp>
      <p:pic>
        <p:nvPicPr>
          <p:cNvPr id="15" name="Picture 14">
            <a:extLst>
              <a:ext uri="{FF2B5EF4-FFF2-40B4-BE49-F238E27FC236}">
                <a16:creationId xmlns:a16="http://schemas.microsoft.com/office/drawing/2014/main" id="{754634E0-47F6-2248-8B6E-652766E6F69C}"/>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124244" y="2977467"/>
            <a:ext cx="5411568" cy="3499767"/>
          </a:xfrm>
          <a:prstGeom prst="rect">
            <a:avLst/>
          </a:prstGeom>
          <a:ln>
            <a:solidFill>
              <a:schemeClr val="tx1"/>
            </a:solidFill>
          </a:ln>
        </p:spPr>
      </p:pic>
      <p:pic>
        <p:nvPicPr>
          <p:cNvPr id="8" name="Audio 7">
            <a:hlinkClick r:id="" action="ppaction://media"/>
            <a:extLst>
              <a:ext uri="{FF2B5EF4-FFF2-40B4-BE49-F238E27FC236}">
                <a16:creationId xmlns:a16="http://schemas.microsoft.com/office/drawing/2014/main" id="{2B4FF333-144B-BF4A-928B-016E981FC88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77018724"/>
      </p:ext>
    </p:extLst>
  </p:cSld>
  <p:clrMapOvr>
    <a:masterClrMapping/>
  </p:clrMapOvr>
  <mc:AlternateContent xmlns:mc="http://schemas.openxmlformats.org/markup-compatibility/2006">
    <mc:Choice xmlns:p14="http://schemas.microsoft.com/office/powerpoint/2010/main" Requires="p14">
      <p:transition spd="slow" p14:dur="2000" advTm="33985"/>
    </mc:Choice>
    <mc:Fallback>
      <p:transition spd="slow" advTm="33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7CADF95B-666D-FB4E-8229-0ECFD09AEB71}"/>
              </a:ext>
            </a:extLst>
          </p:cNvPr>
          <p:cNvPicPr>
            <a:picLocks noGrp="1" noChangeAspect="1"/>
          </p:cNvPicPr>
          <p:nvPr>
            <p:ph idx="1"/>
          </p:nvPr>
        </p:nvPicPr>
        <p:blipFill rotWithShape="1">
          <a:blip r:embed="rId5" cstate="email">
            <a:alphaModFix amt="70000"/>
            <a:extLst>
              <a:ext uri="{28A0092B-C50C-407E-A947-70E740481C1C}">
                <a14:useLocalDpi xmlns:a14="http://schemas.microsoft.com/office/drawing/2010/main"/>
              </a:ext>
            </a:extLst>
          </a:blip>
          <a:srcRect/>
          <a:stretch/>
        </p:blipFill>
        <p:spPr>
          <a:xfrm>
            <a:off x="12879" y="13828"/>
            <a:ext cx="12192000" cy="6844172"/>
          </a:xfrm>
        </p:spPr>
      </p:pic>
      <p:sp>
        <p:nvSpPr>
          <p:cNvPr id="2" name="Title 1">
            <a:extLst>
              <a:ext uri="{FF2B5EF4-FFF2-40B4-BE49-F238E27FC236}">
                <a16:creationId xmlns:a16="http://schemas.microsoft.com/office/drawing/2014/main" id="{75B5C642-C66C-594D-9C4A-456B2675489D}"/>
              </a:ext>
            </a:extLst>
          </p:cNvPr>
          <p:cNvSpPr>
            <a:spLocks noGrp="1"/>
          </p:cNvSpPr>
          <p:nvPr>
            <p:ph type="title"/>
          </p:nvPr>
        </p:nvSpPr>
        <p:spPr>
          <a:xfrm>
            <a:off x="1539208" y="-265799"/>
            <a:ext cx="10515600" cy="1325563"/>
          </a:xfrm>
        </p:spPr>
        <p:txBody>
          <a:bodyPr/>
          <a:lstStyle/>
          <a:p>
            <a:r>
              <a:rPr lang="en-US" b="1" dirty="0">
                <a:solidFill>
                  <a:schemeClr val="accent1">
                    <a:lumMod val="50000"/>
                  </a:schemeClr>
                </a:solidFill>
              </a:rPr>
              <a:t>What instruments are on board?</a:t>
            </a:r>
          </a:p>
        </p:txBody>
      </p:sp>
      <p:pic>
        <p:nvPicPr>
          <p:cNvPr id="4" name="Picture 3">
            <a:extLst>
              <a:ext uri="{FF2B5EF4-FFF2-40B4-BE49-F238E27FC236}">
                <a16:creationId xmlns:a16="http://schemas.microsoft.com/office/drawing/2014/main" id="{157AE3ED-ACCC-C547-B9E9-9C52D22CC6F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752585" y="82545"/>
            <a:ext cx="1302223" cy="1302223"/>
          </a:xfrm>
          <a:prstGeom prst="rect">
            <a:avLst/>
          </a:prstGeom>
        </p:spPr>
      </p:pic>
      <p:pic>
        <p:nvPicPr>
          <p:cNvPr id="5" name="Picture 4">
            <a:extLst>
              <a:ext uri="{FF2B5EF4-FFF2-40B4-BE49-F238E27FC236}">
                <a16:creationId xmlns:a16="http://schemas.microsoft.com/office/drawing/2014/main" id="{AD5C80FA-46C7-7E43-9F33-48A4EEB698B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7731" y="72149"/>
            <a:ext cx="1568439" cy="1296576"/>
          </a:xfrm>
          <a:prstGeom prst="rect">
            <a:avLst/>
          </a:prstGeom>
        </p:spPr>
      </p:pic>
      <p:sp>
        <p:nvSpPr>
          <p:cNvPr id="12" name="TextBox 11">
            <a:extLst>
              <a:ext uri="{FF2B5EF4-FFF2-40B4-BE49-F238E27FC236}">
                <a16:creationId xmlns:a16="http://schemas.microsoft.com/office/drawing/2014/main" id="{0779E039-1A7A-3B48-9FDA-4D37B317BA63}"/>
              </a:ext>
            </a:extLst>
          </p:cNvPr>
          <p:cNvSpPr txBox="1"/>
          <p:nvPr/>
        </p:nvSpPr>
        <p:spPr>
          <a:xfrm>
            <a:off x="1478614" y="702344"/>
            <a:ext cx="9421527" cy="707886"/>
          </a:xfrm>
          <a:prstGeom prst="rect">
            <a:avLst/>
          </a:prstGeom>
          <a:noFill/>
        </p:spPr>
        <p:txBody>
          <a:bodyPr wrap="square" rtlCol="0">
            <a:spAutoFit/>
          </a:bodyPr>
          <a:lstStyle/>
          <a:p>
            <a:r>
              <a:rPr lang="en-US" sz="2000" b="1" u="sng" dirty="0">
                <a:solidFill>
                  <a:schemeClr val="accent1">
                    <a:lumMod val="50000"/>
                  </a:schemeClr>
                </a:solidFill>
              </a:rPr>
              <a:t>Multi-instrument: </a:t>
            </a:r>
            <a:r>
              <a:rPr lang="en-US" sz="2000" dirty="0">
                <a:solidFill>
                  <a:schemeClr val="accent1">
                    <a:lumMod val="50000"/>
                  </a:schemeClr>
                </a:solidFill>
              </a:rPr>
              <a:t>ATM T6 (wide scan) &amp; T7 (narrow scan, IR) laser altimeters, snow radar, accumulation radar, MCoRDS, DMS, AIRGrav, FLIR, KT-19, Headwall, GPS</a:t>
            </a:r>
          </a:p>
        </p:txBody>
      </p:sp>
      <p:pic>
        <p:nvPicPr>
          <p:cNvPr id="6" name="Picture 5">
            <a:extLst>
              <a:ext uri="{FF2B5EF4-FFF2-40B4-BE49-F238E27FC236}">
                <a16:creationId xmlns:a16="http://schemas.microsoft.com/office/drawing/2014/main" id="{2DAD8717-C03D-2E41-9122-67D8D4A9DB7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5400000">
            <a:off x="-91268" y="2411973"/>
            <a:ext cx="1824517" cy="1368388"/>
          </a:xfrm>
          <a:prstGeom prst="rect">
            <a:avLst/>
          </a:prstGeom>
          <a:ln>
            <a:solidFill>
              <a:schemeClr val="tx1"/>
            </a:solidFill>
          </a:ln>
        </p:spPr>
      </p:pic>
      <p:pic>
        <p:nvPicPr>
          <p:cNvPr id="7" name="Picture 6">
            <a:extLst>
              <a:ext uri="{FF2B5EF4-FFF2-40B4-BE49-F238E27FC236}">
                <a16:creationId xmlns:a16="http://schemas.microsoft.com/office/drawing/2014/main" id="{708E22DF-FB85-944F-845B-301C6EF1BA7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580441" y="5239001"/>
            <a:ext cx="1528582" cy="1448830"/>
          </a:xfrm>
          <a:prstGeom prst="rect">
            <a:avLst/>
          </a:prstGeom>
          <a:ln>
            <a:solidFill>
              <a:schemeClr val="tx1"/>
            </a:solidFill>
          </a:ln>
        </p:spPr>
      </p:pic>
      <p:pic>
        <p:nvPicPr>
          <p:cNvPr id="8" name="Picture 7">
            <a:extLst>
              <a:ext uri="{FF2B5EF4-FFF2-40B4-BE49-F238E27FC236}">
                <a16:creationId xmlns:a16="http://schemas.microsoft.com/office/drawing/2014/main" id="{01E8974B-C028-F54A-9273-7EF09C173D1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623196" y="1483203"/>
            <a:ext cx="1374990" cy="1557713"/>
          </a:xfrm>
          <a:prstGeom prst="rect">
            <a:avLst/>
          </a:prstGeom>
          <a:ln>
            <a:solidFill>
              <a:schemeClr val="tx1"/>
            </a:solidFill>
          </a:ln>
        </p:spPr>
      </p:pic>
      <p:pic>
        <p:nvPicPr>
          <p:cNvPr id="16" name="Picture 15">
            <a:extLst>
              <a:ext uri="{FF2B5EF4-FFF2-40B4-BE49-F238E27FC236}">
                <a16:creationId xmlns:a16="http://schemas.microsoft.com/office/drawing/2014/main" id="{4AF5CB0C-A6D7-7540-8E03-9E8A5B371193}"/>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661926" y="1683573"/>
            <a:ext cx="1869320" cy="1399087"/>
          </a:xfrm>
          <a:prstGeom prst="rect">
            <a:avLst/>
          </a:prstGeom>
          <a:ln>
            <a:solidFill>
              <a:schemeClr val="tx1"/>
            </a:solidFill>
          </a:ln>
        </p:spPr>
      </p:pic>
      <p:pic>
        <p:nvPicPr>
          <p:cNvPr id="17" name="Picture 16">
            <a:extLst>
              <a:ext uri="{FF2B5EF4-FFF2-40B4-BE49-F238E27FC236}">
                <a16:creationId xmlns:a16="http://schemas.microsoft.com/office/drawing/2014/main" id="{55162097-8D66-4842-B47C-58C04B51702D}"/>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687178" y="3209140"/>
            <a:ext cx="1848234" cy="1347891"/>
          </a:xfrm>
          <a:prstGeom prst="rect">
            <a:avLst/>
          </a:prstGeom>
          <a:ln>
            <a:solidFill>
              <a:schemeClr val="tx1"/>
            </a:solidFill>
          </a:ln>
        </p:spPr>
      </p:pic>
      <p:pic>
        <p:nvPicPr>
          <p:cNvPr id="18" name="Picture 17">
            <a:extLst>
              <a:ext uri="{FF2B5EF4-FFF2-40B4-BE49-F238E27FC236}">
                <a16:creationId xmlns:a16="http://schemas.microsoft.com/office/drawing/2014/main" id="{9C3A4D50-6644-9548-B141-FADA11D993CA}"/>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6911" y="5276829"/>
            <a:ext cx="2417814" cy="1390243"/>
          </a:xfrm>
          <a:prstGeom prst="rect">
            <a:avLst/>
          </a:prstGeom>
          <a:ln>
            <a:solidFill>
              <a:schemeClr val="tx1"/>
            </a:solidFill>
          </a:ln>
        </p:spPr>
      </p:pic>
      <p:pic>
        <p:nvPicPr>
          <p:cNvPr id="19" name="Picture 18">
            <a:extLst>
              <a:ext uri="{FF2B5EF4-FFF2-40B4-BE49-F238E27FC236}">
                <a16:creationId xmlns:a16="http://schemas.microsoft.com/office/drawing/2014/main" id="{CC96EBC1-FB81-1243-A84C-D40B340BC0B8}"/>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981268" y="1690964"/>
            <a:ext cx="4375436" cy="3281577"/>
          </a:xfrm>
          <a:prstGeom prst="rect">
            <a:avLst/>
          </a:prstGeom>
          <a:ln>
            <a:solidFill>
              <a:schemeClr val="tx1"/>
            </a:solidFill>
          </a:ln>
        </p:spPr>
      </p:pic>
      <p:pic>
        <p:nvPicPr>
          <p:cNvPr id="20" name="Picture 19">
            <a:extLst>
              <a:ext uri="{FF2B5EF4-FFF2-40B4-BE49-F238E27FC236}">
                <a16:creationId xmlns:a16="http://schemas.microsoft.com/office/drawing/2014/main" id="{1C0DF67B-DE61-EE4A-BA1B-047462E52534}"/>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8973170" y="1841905"/>
            <a:ext cx="4171005" cy="1390335"/>
          </a:xfrm>
          <a:prstGeom prst="rect">
            <a:avLst/>
          </a:prstGeom>
        </p:spPr>
      </p:pic>
      <p:pic>
        <p:nvPicPr>
          <p:cNvPr id="21" name="Picture 20">
            <a:extLst>
              <a:ext uri="{FF2B5EF4-FFF2-40B4-BE49-F238E27FC236}">
                <a16:creationId xmlns:a16="http://schemas.microsoft.com/office/drawing/2014/main" id="{EB96A9E5-BCFA-B747-BE9C-E362662EBCD2}"/>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0239573" y="3487454"/>
            <a:ext cx="1869450" cy="1132003"/>
          </a:xfrm>
          <a:prstGeom prst="rect">
            <a:avLst/>
          </a:prstGeom>
          <a:ln>
            <a:solidFill>
              <a:schemeClr val="tx1"/>
            </a:solidFill>
          </a:ln>
        </p:spPr>
      </p:pic>
      <p:pic>
        <p:nvPicPr>
          <p:cNvPr id="22" name="Picture 21">
            <a:extLst>
              <a:ext uri="{FF2B5EF4-FFF2-40B4-BE49-F238E27FC236}">
                <a16:creationId xmlns:a16="http://schemas.microsoft.com/office/drawing/2014/main" id="{F84193E9-D362-B44B-AAB6-2EFA0B14C6E4}"/>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8808511" y="3586637"/>
            <a:ext cx="1333764" cy="933635"/>
          </a:xfrm>
          <a:prstGeom prst="rect">
            <a:avLst/>
          </a:prstGeom>
          <a:ln>
            <a:solidFill>
              <a:schemeClr val="tx1"/>
            </a:solidFill>
          </a:ln>
        </p:spPr>
      </p:pic>
      <p:sp>
        <p:nvSpPr>
          <p:cNvPr id="23" name="TextBox 22">
            <a:extLst>
              <a:ext uri="{FF2B5EF4-FFF2-40B4-BE49-F238E27FC236}">
                <a16:creationId xmlns:a16="http://schemas.microsoft.com/office/drawing/2014/main" id="{228EF9B6-93E7-8749-B2D3-B6005707C920}"/>
              </a:ext>
            </a:extLst>
          </p:cNvPr>
          <p:cNvSpPr txBox="1"/>
          <p:nvPr/>
        </p:nvSpPr>
        <p:spPr>
          <a:xfrm>
            <a:off x="245879" y="1814254"/>
            <a:ext cx="1259262" cy="369332"/>
          </a:xfrm>
          <a:prstGeom prst="rect">
            <a:avLst/>
          </a:prstGeom>
          <a:noFill/>
        </p:spPr>
        <p:txBody>
          <a:bodyPr wrap="square" rtlCol="0">
            <a:spAutoFit/>
          </a:bodyPr>
          <a:lstStyle/>
          <a:p>
            <a:r>
              <a:rPr lang="en-US" b="1" dirty="0">
                <a:solidFill>
                  <a:schemeClr val="accent1">
                    <a:lumMod val="50000"/>
                  </a:schemeClr>
                </a:solidFill>
              </a:rPr>
              <a:t>ATM</a:t>
            </a:r>
          </a:p>
        </p:txBody>
      </p:sp>
      <p:sp>
        <p:nvSpPr>
          <p:cNvPr id="24" name="TextBox 23">
            <a:extLst>
              <a:ext uri="{FF2B5EF4-FFF2-40B4-BE49-F238E27FC236}">
                <a16:creationId xmlns:a16="http://schemas.microsoft.com/office/drawing/2014/main" id="{2CBE326C-0BD1-7D41-A30F-8F026F107B83}"/>
              </a:ext>
            </a:extLst>
          </p:cNvPr>
          <p:cNvSpPr txBox="1"/>
          <p:nvPr/>
        </p:nvSpPr>
        <p:spPr>
          <a:xfrm>
            <a:off x="146013" y="4907497"/>
            <a:ext cx="2208252" cy="369332"/>
          </a:xfrm>
          <a:prstGeom prst="rect">
            <a:avLst/>
          </a:prstGeom>
          <a:noFill/>
        </p:spPr>
        <p:txBody>
          <a:bodyPr wrap="square" rtlCol="0">
            <a:spAutoFit/>
          </a:bodyPr>
          <a:lstStyle/>
          <a:p>
            <a:r>
              <a:rPr lang="en-US" b="1" dirty="0">
                <a:solidFill>
                  <a:schemeClr val="accent1">
                    <a:lumMod val="50000"/>
                  </a:schemeClr>
                </a:solidFill>
              </a:rPr>
              <a:t>CRESIS radars</a:t>
            </a:r>
          </a:p>
        </p:txBody>
      </p:sp>
      <p:sp>
        <p:nvSpPr>
          <p:cNvPr id="25" name="TextBox 24">
            <a:extLst>
              <a:ext uri="{FF2B5EF4-FFF2-40B4-BE49-F238E27FC236}">
                <a16:creationId xmlns:a16="http://schemas.microsoft.com/office/drawing/2014/main" id="{F3EAC0E3-59B4-7442-987C-7DA6C2DD0D8B}"/>
              </a:ext>
            </a:extLst>
          </p:cNvPr>
          <p:cNvSpPr txBox="1"/>
          <p:nvPr/>
        </p:nvSpPr>
        <p:spPr>
          <a:xfrm>
            <a:off x="11119116" y="4884166"/>
            <a:ext cx="1259262" cy="369332"/>
          </a:xfrm>
          <a:prstGeom prst="rect">
            <a:avLst/>
          </a:prstGeom>
          <a:noFill/>
        </p:spPr>
        <p:txBody>
          <a:bodyPr wrap="square" rtlCol="0">
            <a:spAutoFit/>
          </a:bodyPr>
          <a:lstStyle/>
          <a:p>
            <a:r>
              <a:rPr lang="en-US" b="1" dirty="0">
                <a:solidFill>
                  <a:schemeClr val="accent1">
                    <a:lumMod val="50000"/>
                  </a:schemeClr>
                </a:solidFill>
              </a:rPr>
              <a:t>AIRGrav</a:t>
            </a:r>
          </a:p>
        </p:txBody>
      </p:sp>
      <p:sp>
        <p:nvSpPr>
          <p:cNvPr id="26" name="TextBox 25">
            <a:extLst>
              <a:ext uri="{FF2B5EF4-FFF2-40B4-BE49-F238E27FC236}">
                <a16:creationId xmlns:a16="http://schemas.microsoft.com/office/drawing/2014/main" id="{A88ED33C-C380-BC45-ABA0-16F035109A8A}"/>
              </a:ext>
            </a:extLst>
          </p:cNvPr>
          <p:cNvSpPr txBox="1"/>
          <p:nvPr/>
        </p:nvSpPr>
        <p:spPr>
          <a:xfrm>
            <a:off x="8894556" y="1519963"/>
            <a:ext cx="1992498" cy="369332"/>
          </a:xfrm>
          <a:prstGeom prst="rect">
            <a:avLst/>
          </a:prstGeom>
          <a:noFill/>
        </p:spPr>
        <p:txBody>
          <a:bodyPr wrap="square" rtlCol="0">
            <a:spAutoFit/>
          </a:bodyPr>
          <a:lstStyle/>
          <a:p>
            <a:r>
              <a:rPr lang="en-US" b="1" dirty="0">
                <a:solidFill>
                  <a:schemeClr val="accent1">
                    <a:lumMod val="50000"/>
                  </a:schemeClr>
                </a:solidFill>
              </a:rPr>
              <a:t>DMS &amp; CAMBOT</a:t>
            </a:r>
          </a:p>
        </p:txBody>
      </p:sp>
      <p:pic>
        <p:nvPicPr>
          <p:cNvPr id="14" name="Picture 13">
            <a:extLst>
              <a:ext uri="{FF2B5EF4-FFF2-40B4-BE49-F238E27FC236}">
                <a16:creationId xmlns:a16="http://schemas.microsoft.com/office/drawing/2014/main" id="{00AE1DEF-98F5-544D-8C46-701B0E80EA02}"/>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2580137" y="5218355"/>
            <a:ext cx="2009592" cy="1507193"/>
          </a:xfrm>
          <a:prstGeom prst="rect">
            <a:avLst/>
          </a:prstGeom>
          <a:ln>
            <a:solidFill>
              <a:schemeClr val="tx1"/>
            </a:solidFill>
          </a:ln>
        </p:spPr>
      </p:pic>
      <p:pic>
        <p:nvPicPr>
          <p:cNvPr id="15" name="Picture 14">
            <a:extLst>
              <a:ext uri="{FF2B5EF4-FFF2-40B4-BE49-F238E27FC236}">
                <a16:creationId xmlns:a16="http://schemas.microsoft.com/office/drawing/2014/main" id="{40023E1D-2052-FD4F-A0A7-84280C2F28CC}"/>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4719349" y="5208388"/>
            <a:ext cx="2011680" cy="1508760"/>
          </a:xfrm>
          <a:prstGeom prst="rect">
            <a:avLst/>
          </a:prstGeom>
          <a:ln>
            <a:solidFill>
              <a:schemeClr val="tx1"/>
            </a:solidFill>
          </a:ln>
        </p:spPr>
      </p:pic>
      <p:pic>
        <p:nvPicPr>
          <p:cNvPr id="13" name="Picture 12">
            <a:extLst>
              <a:ext uri="{FF2B5EF4-FFF2-40B4-BE49-F238E27FC236}">
                <a16:creationId xmlns:a16="http://schemas.microsoft.com/office/drawing/2014/main" id="{E1198C20-0BCC-F246-A6F2-C9544074B03C}"/>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flipV="1">
            <a:off x="6859377" y="5239001"/>
            <a:ext cx="3630336" cy="1457387"/>
          </a:xfrm>
          <a:prstGeom prst="rect">
            <a:avLst/>
          </a:prstGeom>
          <a:ln>
            <a:solidFill>
              <a:schemeClr val="tx1"/>
            </a:solidFill>
          </a:ln>
        </p:spPr>
      </p:pic>
      <p:sp>
        <p:nvSpPr>
          <p:cNvPr id="27" name="TextBox 26">
            <a:extLst>
              <a:ext uri="{FF2B5EF4-FFF2-40B4-BE49-F238E27FC236}">
                <a16:creationId xmlns:a16="http://schemas.microsoft.com/office/drawing/2014/main" id="{962A23E3-E3F8-5D45-9F19-248BC10E81CE}"/>
              </a:ext>
            </a:extLst>
          </p:cNvPr>
          <p:cNvSpPr txBox="1"/>
          <p:nvPr/>
        </p:nvSpPr>
        <p:spPr>
          <a:xfrm>
            <a:off x="8931634" y="3233940"/>
            <a:ext cx="1259262" cy="369332"/>
          </a:xfrm>
          <a:prstGeom prst="rect">
            <a:avLst/>
          </a:prstGeom>
          <a:noFill/>
        </p:spPr>
        <p:txBody>
          <a:bodyPr wrap="square" rtlCol="0">
            <a:spAutoFit/>
          </a:bodyPr>
          <a:lstStyle/>
          <a:p>
            <a:r>
              <a:rPr lang="en-US" b="1" dirty="0">
                <a:solidFill>
                  <a:schemeClr val="accent1">
                    <a:lumMod val="50000"/>
                  </a:schemeClr>
                </a:solidFill>
              </a:rPr>
              <a:t>FLIR</a:t>
            </a:r>
          </a:p>
        </p:txBody>
      </p:sp>
      <p:pic>
        <p:nvPicPr>
          <p:cNvPr id="3" name="Audio 2">
            <a:hlinkClick r:id="" action="ppaction://media"/>
            <a:extLst>
              <a:ext uri="{FF2B5EF4-FFF2-40B4-BE49-F238E27FC236}">
                <a16:creationId xmlns:a16="http://schemas.microsoft.com/office/drawing/2014/main" id="{BCDBD741-AB65-8149-96D4-980C1DBEB57F}"/>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58287274"/>
      </p:ext>
    </p:extLst>
  </p:cSld>
  <p:clrMapOvr>
    <a:masterClrMapping/>
  </p:clrMapOvr>
  <mc:AlternateContent xmlns:mc="http://schemas.openxmlformats.org/markup-compatibility/2006">
    <mc:Choice xmlns:p14="http://schemas.microsoft.com/office/powerpoint/2010/main" Requires="p14">
      <p:transition spd="slow" p14:dur="2000" advTm="19651"/>
    </mc:Choice>
    <mc:Fallback>
      <p:transition spd="slow" advTm="19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09173-5015-224C-A590-663FDF770A74}"/>
              </a:ext>
            </a:extLst>
          </p:cNvPr>
          <p:cNvSpPr>
            <a:spLocks noGrp="1"/>
          </p:cNvSpPr>
          <p:nvPr>
            <p:ph type="title"/>
          </p:nvPr>
        </p:nvSpPr>
        <p:spPr>
          <a:xfrm>
            <a:off x="495300" y="18255"/>
            <a:ext cx="5334000" cy="1325563"/>
          </a:xfrm>
        </p:spPr>
        <p:txBody>
          <a:bodyPr/>
          <a:lstStyle/>
          <a:p>
            <a:r>
              <a:rPr lang="en-US" dirty="0"/>
              <a:t>Snow on sea ice</a:t>
            </a:r>
          </a:p>
        </p:txBody>
      </p:sp>
      <p:sp>
        <p:nvSpPr>
          <p:cNvPr id="3" name="Content Placeholder 2">
            <a:extLst>
              <a:ext uri="{FF2B5EF4-FFF2-40B4-BE49-F238E27FC236}">
                <a16:creationId xmlns:a16="http://schemas.microsoft.com/office/drawing/2014/main" id="{28136A2F-A669-9D4C-859C-B3366F8B2DFE}"/>
              </a:ext>
            </a:extLst>
          </p:cNvPr>
          <p:cNvSpPr>
            <a:spLocks noGrp="1"/>
          </p:cNvSpPr>
          <p:nvPr>
            <p:ph idx="1"/>
          </p:nvPr>
        </p:nvSpPr>
        <p:spPr>
          <a:xfrm>
            <a:off x="204787" y="1253331"/>
            <a:ext cx="5891213" cy="5290344"/>
          </a:xfrm>
        </p:spPr>
        <p:txBody>
          <a:bodyPr>
            <a:normAutofit fontScale="62500" lnSpcReduction="20000"/>
          </a:bodyPr>
          <a:lstStyle/>
          <a:p>
            <a:r>
              <a:rPr lang="en-US" dirty="0"/>
              <a:t>Snow thickness on sea ice is essential for inferring the thickness of sea ice from freeboard observations. </a:t>
            </a:r>
          </a:p>
          <a:p>
            <a:r>
              <a:rPr lang="en-US" dirty="0"/>
              <a:t>Prior to OIB, knowledge of the regional distribution and interannual variability of snow thickness was poor across both the Arctic and Southern Oceans. </a:t>
            </a:r>
          </a:p>
          <a:p>
            <a:r>
              <a:rPr lang="en-US" dirty="0"/>
              <a:t>OIB flew an ultra-wideband snow radar, enabling the first contemporary basin-scale estimates of snow depth </a:t>
            </a:r>
          </a:p>
          <a:p>
            <a:r>
              <a:rPr lang="en-US" dirty="0"/>
              <a:t>Multiple algorithms have been developed to infer snow thickness from OIB snow radar data. Each algorithm takes a different approach to determining the range to the air–snow and snow–sea-ice interfaces, and to addressing inherent challenges associated with system noise and resolution</a:t>
            </a:r>
          </a:p>
          <a:p>
            <a:r>
              <a:rPr lang="en-US" dirty="0"/>
              <a:t>These products show good agreement in the regional snow distribution, but can exhibit large inter-product differences </a:t>
            </a:r>
          </a:p>
          <a:p>
            <a:r>
              <a:rPr lang="en-US" dirty="0"/>
              <a:t>All products produce the thickest snow on thick, multiyear ice north of Greenland and in the Lincoln Sea, with thinner snow on the thinner, first year ice (e.g. in the Chukchi and Beaufort seas).</a:t>
            </a:r>
          </a:p>
          <a:p>
            <a:r>
              <a:rPr lang="en-US" dirty="0"/>
              <a:t>Figure from Kwok et al., 2017</a:t>
            </a:r>
          </a:p>
        </p:txBody>
      </p:sp>
      <p:pic>
        <p:nvPicPr>
          <p:cNvPr id="8" name="Picture 7">
            <a:extLst>
              <a:ext uri="{FF2B5EF4-FFF2-40B4-BE49-F238E27FC236}">
                <a16:creationId xmlns:a16="http://schemas.microsoft.com/office/drawing/2014/main" id="{CE764808-C0BA-9A4D-88F8-6A86B194EA8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53136" y="14288"/>
            <a:ext cx="6096000" cy="6811900"/>
          </a:xfrm>
          <a:prstGeom prst="rect">
            <a:avLst/>
          </a:prstGeom>
          <a:ln>
            <a:solidFill>
              <a:schemeClr val="tx1"/>
            </a:solidFill>
          </a:ln>
        </p:spPr>
      </p:pic>
      <p:pic>
        <p:nvPicPr>
          <p:cNvPr id="4" name="Audio 3">
            <a:hlinkClick r:id="" action="ppaction://media"/>
            <a:extLst>
              <a:ext uri="{FF2B5EF4-FFF2-40B4-BE49-F238E27FC236}">
                <a16:creationId xmlns:a16="http://schemas.microsoft.com/office/drawing/2014/main" id="{CE3B0132-CE92-1A45-B26D-0F0D85FF7F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77404583"/>
      </p:ext>
    </p:extLst>
  </p:cSld>
  <p:clrMapOvr>
    <a:masterClrMapping/>
  </p:clrMapOvr>
  <mc:AlternateContent xmlns:mc="http://schemas.openxmlformats.org/markup-compatibility/2006">
    <mc:Choice xmlns:p14="http://schemas.microsoft.com/office/powerpoint/2010/main" Requires="p14">
      <p:transition spd="slow" p14:dur="2000" advTm="65555"/>
    </mc:Choice>
    <mc:Fallback>
      <p:transition spd="slow" advTm="65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AFBEE-D49A-7047-A90F-24FCAFE3D53D}"/>
              </a:ext>
            </a:extLst>
          </p:cNvPr>
          <p:cNvSpPr>
            <a:spLocks noGrp="1"/>
          </p:cNvSpPr>
          <p:nvPr>
            <p:ph type="title"/>
          </p:nvPr>
        </p:nvSpPr>
        <p:spPr>
          <a:xfrm>
            <a:off x="180975" y="-31827"/>
            <a:ext cx="10515600" cy="1325563"/>
          </a:xfrm>
        </p:spPr>
        <p:txBody>
          <a:bodyPr/>
          <a:lstStyle/>
          <a:p>
            <a:r>
              <a:rPr lang="en-US" dirty="0"/>
              <a:t>Sea ice thickness</a:t>
            </a:r>
          </a:p>
        </p:txBody>
      </p:sp>
      <p:pic>
        <p:nvPicPr>
          <p:cNvPr id="5" name="Content Placeholder 4">
            <a:extLst>
              <a:ext uri="{FF2B5EF4-FFF2-40B4-BE49-F238E27FC236}">
                <a16:creationId xmlns:a16="http://schemas.microsoft.com/office/drawing/2014/main" id="{5943BDE6-DF82-FE43-84D4-270A36A88799}"/>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6274210" y="3232247"/>
            <a:ext cx="5917790" cy="3429000"/>
          </a:xfrm>
          <a:ln>
            <a:solidFill>
              <a:schemeClr val="tx1"/>
            </a:solidFill>
          </a:ln>
        </p:spPr>
      </p:pic>
      <p:pic>
        <p:nvPicPr>
          <p:cNvPr id="10" name="Picture 9">
            <a:extLst>
              <a:ext uri="{FF2B5EF4-FFF2-40B4-BE49-F238E27FC236}">
                <a16:creationId xmlns:a16="http://schemas.microsoft.com/office/drawing/2014/main" id="{F7CF7256-51F4-5540-8190-36214100E5E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3529013"/>
            <a:ext cx="6274209" cy="3328988"/>
          </a:xfrm>
          <a:prstGeom prst="rect">
            <a:avLst/>
          </a:prstGeom>
          <a:ln>
            <a:solidFill>
              <a:schemeClr val="tx1"/>
            </a:solidFill>
          </a:ln>
        </p:spPr>
      </p:pic>
      <p:pic>
        <p:nvPicPr>
          <p:cNvPr id="7" name="Picture 6">
            <a:extLst>
              <a:ext uri="{FF2B5EF4-FFF2-40B4-BE49-F238E27FC236}">
                <a16:creationId xmlns:a16="http://schemas.microsoft.com/office/drawing/2014/main" id="{E36504CD-9586-A347-9E56-CA6AC294018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4096" y="932943"/>
            <a:ext cx="3754070" cy="2496057"/>
          </a:xfrm>
          <a:prstGeom prst="rect">
            <a:avLst/>
          </a:prstGeom>
          <a:ln>
            <a:solidFill>
              <a:schemeClr val="tx1"/>
            </a:solidFill>
          </a:ln>
        </p:spPr>
      </p:pic>
      <p:pic>
        <p:nvPicPr>
          <p:cNvPr id="8" name="Picture 7">
            <a:extLst>
              <a:ext uri="{FF2B5EF4-FFF2-40B4-BE49-F238E27FC236}">
                <a16:creationId xmlns:a16="http://schemas.microsoft.com/office/drawing/2014/main" id="{5C2A3178-278D-7E40-9E79-25A7B3C23FC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294267" y="3741731"/>
            <a:ext cx="1698789" cy="1373188"/>
          </a:xfrm>
          <a:prstGeom prst="rect">
            <a:avLst/>
          </a:prstGeom>
          <a:ln>
            <a:solidFill>
              <a:schemeClr val="tx1"/>
            </a:solidFill>
          </a:ln>
        </p:spPr>
      </p:pic>
      <p:sp>
        <p:nvSpPr>
          <p:cNvPr id="11" name="TextBox 10">
            <a:extLst>
              <a:ext uri="{FF2B5EF4-FFF2-40B4-BE49-F238E27FC236}">
                <a16:creationId xmlns:a16="http://schemas.microsoft.com/office/drawing/2014/main" id="{A45D8679-6B11-E542-967C-571FE4D957EC}"/>
              </a:ext>
            </a:extLst>
          </p:cNvPr>
          <p:cNvSpPr txBox="1"/>
          <p:nvPr/>
        </p:nvSpPr>
        <p:spPr>
          <a:xfrm>
            <a:off x="4761287" y="932943"/>
            <a:ext cx="7348537" cy="2308324"/>
          </a:xfrm>
          <a:prstGeom prst="rect">
            <a:avLst/>
          </a:prstGeom>
          <a:noFill/>
        </p:spPr>
        <p:txBody>
          <a:bodyPr wrap="square" rtlCol="0">
            <a:spAutoFit/>
          </a:bodyPr>
          <a:lstStyle/>
          <a:p>
            <a:pPr marL="285750" indent="-285750">
              <a:buFont typeface="Arial" panose="020B0604020202020204" pitchFamily="34" charset="0"/>
              <a:buChar char="•"/>
            </a:pPr>
            <a:r>
              <a:rPr lang="en-US" dirty="0"/>
              <a:t>Sea ice thickness is estimated from ATM freeboards and snow radar thicknesses with assumptions of hydrostatic balance </a:t>
            </a:r>
          </a:p>
          <a:p>
            <a:pPr marL="285750" indent="-285750">
              <a:buFont typeface="Arial" panose="020B0604020202020204" pitchFamily="34" charset="0"/>
              <a:buChar char="•"/>
            </a:pPr>
            <a:r>
              <a:rPr lang="en-US" dirty="0"/>
              <a:t>Multiple OIB Arctic sea ice thickness products have been produced</a:t>
            </a:r>
          </a:p>
          <a:p>
            <a:pPr marL="285750" indent="-285750">
              <a:buFont typeface="Arial" panose="020B0604020202020204" pitchFamily="34" charset="0"/>
              <a:buChar char="•"/>
            </a:pPr>
            <a:r>
              <a:rPr lang="en-US" dirty="0"/>
              <a:t>All show thickest sea ice north of Greenland in the Lincoln sea and thinner sea ice in the Chukchi/Beaufort seas </a:t>
            </a:r>
          </a:p>
          <a:p>
            <a:pPr marL="285750" indent="-285750">
              <a:buFont typeface="Arial" panose="020B0604020202020204" pitchFamily="34" charset="0"/>
              <a:buChar char="•"/>
            </a:pPr>
            <a:r>
              <a:rPr lang="en-US" dirty="0"/>
              <a:t>Thickness also exhibits significant interannual variability (e.g. </a:t>
            </a:r>
            <a:r>
              <a:rPr lang="en-US" dirty="0" err="1"/>
              <a:t>Laxon</a:t>
            </a:r>
            <a:r>
              <a:rPr lang="en-US" dirty="0"/>
              <a:t> line)</a:t>
            </a:r>
          </a:p>
          <a:p>
            <a:pPr marL="285750" indent="-285750">
              <a:buFont typeface="Arial" panose="020B0604020202020204" pitchFamily="34" charset="0"/>
              <a:buChar char="•"/>
            </a:pPr>
            <a:r>
              <a:rPr lang="en-US" dirty="0"/>
              <a:t>Weddell sea ice thicknesses have been produced, but is still an area of active research.</a:t>
            </a:r>
          </a:p>
        </p:txBody>
      </p:sp>
      <p:sp>
        <p:nvSpPr>
          <p:cNvPr id="12" name="TextBox 11">
            <a:extLst>
              <a:ext uri="{FF2B5EF4-FFF2-40B4-BE49-F238E27FC236}">
                <a16:creationId xmlns:a16="http://schemas.microsoft.com/office/drawing/2014/main" id="{3CC73D49-C28B-8E48-A96D-98017955D430}"/>
              </a:ext>
            </a:extLst>
          </p:cNvPr>
          <p:cNvSpPr txBox="1"/>
          <p:nvPr/>
        </p:nvSpPr>
        <p:spPr>
          <a:xfrm>
            <a:off x="0" y="6550223"/>
            <a:ext cx="4411458" cy="307777"/>
          </a:xfrm>
          <a:prstGeom prst="rect">
            <a:avLst/>
          </a:prstGeom>
          <a:noFill/>
        </p:spPr>
        <p:txBody>
          <a:bodyPr wrap="square" rtlCol="0">
            <a:spAutoFit/>
          </a:bodyPr>
          <a:lstStyle/>
          <a:p>
            <a:r>
              <a:rPr lang="en-US" sz="1400" i="1" dirty="0"/>
              <a:t>Produced by Jeremy </a:t>
            </a:r>
            <a:r>
              <a:rPr lang="en-US" sz="1400" i="1" dirty="0" err="1"/>
              <a:t>Harbeck</a:t>
            </a:r>
            <a:endParaRPr lang="en-US" sz="1400" i="1" dirty="0"/>
          </a:p>
        </p:txBody>
      </p:sp>
      <p:sp>
        <p:nvSpPr>
          <p:cNvPr id="13" name="TextBox 12">
            <a:extLst>
              <a:ext uri="{FF2B5EF4-FFF2-40B4-BE49-F238E27FC236}">
                <a16:creationId xmlns:a16="http://schemas.microsoft.com/office/drawing/2014/main" id="{9B0CAED4-3E21-D84A-B6F3-93CADD9181C7}"/>
              </a:ext>
            </a:extLst>
          </p:cNvPr>
          <p:cNvSpPr txBox="1"/>
          <p:nvPr/>
        </p:nvSpPr>
        <p:spPr>
          <a:xfrm>
            <a:off x="9763129" y="6611363"/>
            <a:ext cx="4411458" cy="307777"/>
          </a:xfrm>
          <a:prstGeom prst="rect">
            <a:avLst/>
          </a:prstGeom>
          <a:noFill/>
        </p:spPr>
        <p:txBody>
          <a:bodyPr wrap="square" rtlCol="0">
            <a:spAutoFit/>
          </a:bodyPr>
          <a:lstStyle/>
          <a:p>
            <a:r>
              <a:rPr lang="en-US" sz="1400" i="1" dirty="0"/>
              <a:t>From Kwok and </a:t>
            </a:r>
            <a:r>
              <a:rPr lang="en-US" sz="1400" i="1" dirty="0" err="1"/>
              <a:t>Kacimi</a:t>
            </a:r>
            <a:r>
              <a:rPr lang="en-US" sz="1400" i="1" dirty="0"/>
              <a:t>, 2018</a:t>
            </a:r>
          </a:p>
        </p:txBody>
      </p:sp>
      <p:pic>
        <p:nvPicPr>
          <p:cNvPr id="3" name="Audio 2">
            <a:hlinkClick r:id="" action="ppaction://media"/>
            <a:extLst>
              <a:ext uri="{FF2B5EF4-FFF2-40B4-BE49-F238E27FC236}">
                <a16:creationId xmlns:a16="http://schemas.microsoft.com/office/drawing/2014/main" id="{8735666A-EAEC-1241-90A4-96192FB49C6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16317260"/>
      </p:ext>
    </p:extLst>
  </p:cSld>
  <p:clrMapOvr>
    <a:masterClrMapping/>
  </p:clrMapOvr>
  <mc:AlternateContent xmlns:mc="http://schemas.openxmlformats.org/markup-compatibility/2006">
    <mc:Choice xmlns:p14="http://schemas.microsoft.com/office/powerpoint/2010/main" Requires="p14">
      <p:transition spd="slow" p14:dur="2000" advTm="55813"/>
    </mc:Choice>
    <mc:Fallback>
      <p:transition spd="slow" advTm="55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61536-7D74-5049-AF72-AA5F0D7E4BE3}"/>
              </a:ext>
            </a:extLst>
          </p:cNvPr>
          <p:cNvSpPr>
            <a:spLocks noGrp="1"/>
          </p:cNvSpPr>
          <p:nvPr>
            <p:ph type="title"/>
          </p:nvPr>
        </p:nvSpPr>
        <p:spPr>
          <a:xfrm>
            <a:off x="342900" y="182959"/>
            <a:ext cx="11558588" cy="1325563"/>
          </a:xfrm>
        </p:spPr>
        <p:txBody>
          <a:bodyPr>
            <a:normAutofit/>
          </a:bodyPr>
          <a:lstStyle/>
          <a:p>
            <a:r>
              <a:rPr lang="en-US" dirty="0"/>
              <a:t>Using </a:t>
            </a:r>
            <a:r>
              <a:rPr lang="en-US" dirty="0" err="1"/>
              <a:t>IceBridge</a:t>
            </a:r>
            <a:r>
              <a:rPr lang="en-US" dirty="0"/>
              <a:t> thickness to assess satellite thickness products</a:t>
            </a:r>
          </a:p>
        </p:txBody>
      </p:sp>
      <p:sp>
        <p:nvSpPr>
          <p:cNvPr id="3" name="Content Placeholder 2">
            <a:extLst>
              <a:ext uri="{FF2B5EF4-FFF2-40B4-BE49-F238E27FC236}">
                <a16:creationId xmlns:a16="http://schemas.microsoft.com/office/drawing/2014/main" id="{9C842A32-6C6F-6043-9EB9-C49629714C41}"/>
              </a:ext>
            </a:extLst>
          </p:cNvPr>
          <p:cNvSpPr>
            <a:spLocks noGrp="1"/>
          </p:cNvSpPr>
          <p:nvPr>
            <p:ph idx="1"/>
          </p:nvPr>
        </p:nvSpPr>
        <p:spPr>
          <a:xfrm>
            <a:off x="342900" y="1508522"/>
            <a:ext cx="11558588" cy="1920478"/>
          </a:xfrm>
        </p:spPr>
        <p:txBody>
          <a:bodyPr>
            <a:normAutofit fontScale="92500" lnSpcReduction="20000"/>
          </a:bodyPr>
          <a:lstStyle/>
          <a:p>
            <a:r>
              <a:rPr lang="en-US" dirty="0"/>
              <a:t>772,090 estimates of sea ice thicknesses derived to assess the accuracy of CS-2 sea ice thickness retrievals</a:t>
            </a:r>
          </a:p>
          <a:p>
            <a:r>
              <a:rPr lang="en-US" dirty="0"/>
              <a:t>Multiple other studies have used OIB data to assess thickness and snow products from both satellite derived and modeled thicknesses</a:t>
            </a:r>
          </a:p>
          <a:p>
            <a:r>
              <a:rPr lang="en-US" dirty="0"/>
              <a:t>Figures from Tilling et al., 2018</a:t>
            </a:r>
          </a:p>
        </p:txBody>
      </p:sp>
      <p:pic>
        <p:nvPicPr>
          <p:cNvPr id="4" name="Picture 3">
            <a:extLst>
              <a:ext uri="{FF2B5EF4-FFF2-40B4-BE49-F238E27FC236}">
                <a16:creationId xmlns:a16="http://schemas.microsoft.com/office/drawing/2014/main" id="{3519F001-4740-ED45-A9FE-3619F86B22C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93645" y="3722910"/>
            <a:ext cx="3114675" cy="3135090"/>
          </a:xfrm>
          <a:prstGeom prst="rect">
            <a:avLst/>
          </a:prstGeom>
        </p:spPr>
      </p:pic>
      <p:pic>
        <p:nvPicPr>
          <p:cNvPr id="5" name="Picture 4">
            <a:extLst>
              <a:ext uri="{FF2B5EF4-FFF2-40B4-BE49-F238E27FC236}">
                <a16:creationId xmlns:a16="http://schemas.microsoft.com/office/drawing/2014/main" id="{3FD93CB6-E0B2-0542-9C04-F75D288BB5B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62900" y="3594100"/>
            <a:ext cx="4229100" cy="3263900"/>
          </a:xfrm>
          <a:prstGeom prst="rect">
            <a:avLst/>
          </a:prstGeom>
        </p:spPr>
      </p:pic>
      <p:pic>
        <p:nvPicPr>
          <p:cNvPr id="6" name="Picture 5">
            <a:extLst>
              <a:ext uri="{FF2B5EF4-FFF2-40B4-BE49-F238E27FC236}">
                <a16:creationId xmlns:a16="http://schemas.microsoft.com/office/drawing/2014/main" id="{CB4D9EAC-47DD-FC48-BC5A-F54993CB10A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41670" y="3785394"/>
            <a:ext cx="4387880" cy="2881312"/>
          </a:xfrm>
          <a:prstGeom prst="rect">
            <a:avLst/>
          </a:prstGeom>
        </p:spPr>
      </p:pic>
      <p:pic>
        <p:nvPicPr>
          <p:cNvPr id="7" name="Audio 6">
            <a:hlinkClick r:id="" action="ppaction://media"/>
            <a:extLst>
              <a:ext uri="{FF2B5EF4-FFF2-40B4-BE49-F238E27FC236}">
                <a16:creationId xmlns:a16="http://schemas.microsoft.com/office/drawing/2014/main" id="{B003713D-C0C7-FB4B-8A6E-A0833C644A8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986260341"/>
      </p:ext>
    </p:extLst>
  </p:cSld>
  <p:clrMapOvr>
    <a:masterClrMapping/>
  </p:clrMapOvr>
  <mc:AlternateContent xmlns:mc="http://schemas.openxmlformats.org/markup-compatibility/2006">
    <mc:Choice xmlns:p14="http://schemas.microsoft.com/office/powerpoint/2010/main" Requires="p14">
      <p:transition spd="slow" p14:dur="2000" advTm="31903"/>
    </mc:Choice>
    <mc:Fallback>
      <p:transition spd="slow" advTm="31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83E73-A5FF-B741-88F5-A5CFE2DAD437}"/>
              </a:ext>
            </a:extLst>
          </p:cNvPr>
          <p:cNvSpPr>
            <a:spLocks noGrp="1"/>
          </p:cNvSpPr>
          <p:nvPr>
            <p:ph type="title"/>
          </p:nvPr>
        </p:nvSpPr>
        <p:spPr>
          <a:xfrm>
            <a:off x="352425" y="234155"/>
            <a:ext cx="10515600" cy="1325563"/>
          </a:xfrm>
        </p:spPr>
        <p:txBody>
          <a:bodyPr/>
          <a:lstStyle/>
          <a:p>
            <a:r>
              <a:rPr lang="en-US" dirty="0"/>
              <a:t>Surface Roughness</a:t>
            </a:r>
          </a:p>
        </p:txBody>
      </p:sp>
      <p:sp>
        <p:nvSpPr>
          <p:cNvPr id="3" name="Content Placeholder 2">
            <a:extLst>
              <a:ext uri="{FF2B5EF4-FFF2-40B4-BE49-F238E27FC236}">
                <a16:creationId xmlns:a16="http://schemas.microsoft.com/office/drawing/2014/main" id="{CF07BC04-24ED-9947-A9DD-6A011441D06F}"/>
              </a:ext>
            </a:extLst>
          </p:cNvPr>
          <p:cNvSpPr>
            <a:spLocks noGrp="1"/>
          </p:cNvSpPr>
          <p:nvPr>
            <p:ph idx="1"/>
          </p:nvPr>
        </p:nvSpPr>
        <p:spPr>
          <a:xfrm>
            <a:off x="265214" y="1439862"/>
            <a:ext cx="5435498" cy="5018088"/>
          </a:xfrm>
        </p:spPr>
        <p:txBody>
          <a:bodyPr>
            <a:normAutofit fontScale="85000" lnSpcReduction="20000"/>
          </a:bodyPr>
          <a:lstStyle/>
          <a:p>
            <a:r>
              <a:rPr lang="en-US" dirty="0"/>
              <a:t>Sea ice is rough comprised of sea ice floes, ridges and rubble fields</a:t>
            </a:r>
          </a:p>
          <a:p>
            <a:r>
              <a:rPr lang="en-US" dirty="0"/>
              <a:t>Surface roughness affects the transfer of momentum and turbulent fluxes </a:t>
            </a:r>
          </a:p>
          <a:p>
            <a:r>
              <a:rPr lang="en-US" dirty="0"/>
              <a:t>Using ATM waveforms feature heights on the sea ice for 6 years of campaigns were created using a feature picking algorithm</a:t>
            </a:r>
          </a:p>
          <a:p>
            <a:r>
              <a:rPr lang="en-US" dirty="0"/>
              <a:t>Features are smaller on first year ice and larger on multi year ice</a:t>
            </a:r>
          </a:p>
          <a:p>
            <a:r>
              <a:rPr lang="en-US" dirty="0"/>
              <a:t>Multi year ice has more interannual variability and is affected by proximity to the coast lines where sea ice gets more deformed</a:t>
            </a:r>
          </a:p>
          <a:p>
            <a:r>
              <a:rPr lang="en-US" dirty="0"/>
              <a:t>Figure from Petty et al., 2016 the Cryosphere</a:t>
            </a:r>
          </a:p>
        </p:txBody>
      </p:sp>
      <p:pic>
        <p:nvPicPr>
          <p:cNvPr id="5" name="Picture 4">
            <a:extLst>
              <a:ext uri="{FF2B5EF4-FFF2-40B4-BE49-F238E27FC236}">
                <a16:creationId xmlns:a16="http://schemas.microsoft.com/office/drawing/2014/main" id="{E3146F1C-1113-094A-8DC3-A0682BC1F89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13260" y="1259283"/>
            <a:ext cx="6478740" cy="5198667"/>
          </a:xfrm>
          <a:prstGeom prst="rect">
            <a:avLst/>
          </a:prstGeom>
          <a:ln>
            <a:solidFill>
              <a:schemeClr val="tx1"/>
            </a:solidFill>
          </a:ln>
        </p:spPr>
      </p:pic>
      <p:pic>
        <p:nvPicPr>
          <p:cNvPr id="4" name="Audio 3">
            <a:hlinkClick r:id="" action="ppaction://media"/>
            <a:extLst>
              <a:ext uri="{FF2B5EF4-FFF2-40B4-BE49-F238E27FC236}">
                <a16:creationId xmlns:a16="http://schemas.microsoft.com/office/drawing/2014/main" id="{A8694475-A172-9943-BAC9-FACE35DA17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99760487"/>
      </p:ext>
    </p:extLst>
  </p:cSld>
  <p:clrMapOvr>
    <a:masterClrMapping/>
  </p:clrMapOvr>
  <mc:AlternateContent xmlns:mc="http://schemas.openxmlformats.org/markup-compatibility/2006">
    <mc:Choice xmlns:p14="http://schemas.microsoft.com/office/powerpoint/2010/main" Requires="p14">
      <p:transition spd="slow" p14:dur="2000" advTm="50047"/>
    </mc:Choice>
    <mc:Fallback>
      <p:transition spd="slow" advTm="50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3DF5F-91DE-0047-99D5-7F703B022BFA}"/>
              </a:ext>
            </a:extLst>
          </p:cNvPr>
          <p:cNvSpPr>
            <a:spLocks noGrp="1"/>
          </p:cNvSpPr>
          <p:nvPr>
            <p:ph type="title"/>
          </p:nvPr>
        </p:nvSpPr>
        <p:spPr>
          <a:xfrm>
            <a:off x="428625" y="0"/>
            <a:ext cx="10515600" cy="1325563"/>
          </a:xfrm>
        </p:spPr>
        <p:txBody>
          <a:bodyPr/>
          <a:lstStyle/>
          <a:p>
            <a:r>
              <a:rPr lang="en-US" dirty="0"/>
              <a:t>Melt Ponds</a:t>
            </a:r>
          </a:p>
        </p:txBody>
      </p:sp>
      <p:sp>
        <p:nvSpPr>
          <p:cNvPr id="3" name="Content Placeholder 2">
            <a:extLst>
              <a:ext uri="{FF2B5EF4-FFF2-40B4-BE49-F238E27FC236}">
                <a16:creationId xmlns:a16="http://schemas.microsoft.com/office/drawing/2014/main" id="{A940D6BA-29ED-D246-9208-533FFB48D030}"/>
              </a:ext>
            </a:extLst>
          </p:cNvPr>
          <p:cNvSpPr>
            <a:spLocks noGrp="1"/>
          </p:cNvSpPr>
          <p:nvPr>
            <p:ph idx="1"/>
          </p:nvPr>
        </p:nvSpPr>
        <p:spPr>
          <a:xfrm>
            <a:off x="428625" y="1059215"/>
            <a:ext cx="5667375" cy="4083549"/>
          </a:xfrm>
        </p:spPr>
        <p:txBody>
          <a:bodyPr>
            <a:normAutofit fontScale="92500" lnSpcReduction="20000"/>
          </a:bodyPr>
          <a:lstStyle/>
          <a:p>
            <a:r>
              <a:rPr lang="en-US" dirty="0"/>
              <a:t>DMS visible imagery from 2 OIB summer sea ice campaigns were used to produce a surface classification algorithm to discern sea ice, melt ponds, and open water</a:t>
            </a:r>
          </a:p>
          <a:p>
            <a:r>
              <a:rPr lang="en-US" dirty="0"/>
              <a:t>First year sea ice was found to have more melt ponds compared to multi-year sea ice</a:t>
            </a:r>
          </a:p>
          <a:p>
            <a:r>
              <a:rPr lang="en-US" dirty="0"/>
              <a:t>Melt ponds on first-year sea ice tended to be darker than on multi-year sea ice</a:t>
            </a:r>
          </a:p>
          <a:p>
            <a:r>
              <a:rPr lang="en-US" dirty="0"/>
              <a:t>Figures from Buckley et al., 2020 JGR-Oceans</a:t>
            </a:r>
          </a:p>
        </p:txBody>
      </p:sp>
      <p:pic>
        <p:nvPicPr>
          <p:cNvPr id="4" name="Picture 3">
            <a:extLst>
              <a:ext uri="{FF2B5EF4-FFF2-40B4-BE49-F238E27FC236}">
                <a16:creationId xmlns:a16="http://schemas.microsoft.com/office/drawing/2014/main" id="{3EFAD12B-8260-A04B-B758-D96B22D826A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575931" y="1976982"/>
            <a:ext cx="5318376" cy="2350045"/>
          </a:xfrm>
          <a:prstGeom prst="rect">
            <a:avLst/>
          </a:prstGeom>
          <a:ln>
            <a:solidFill>
              <a:schemeClr val="tx1"/>
            </a:solidFill>
          </a:ln>
        </p:spPr>
      </p:pic>
      <p:pic>
        <p:nvPicPr>
          <p:cNvPr id="6" name="Picture 5">
            <a:extLst>
              <a:ext uri="{FF2B5EF4-FFF2-40B4-BE49-F238E27FC236}">
                <a16:creationId xmlns:a16="http://schemas.microsoft.com/office/drawing/2014/main" id="{EAC0C3AD-9F99-6C4D-B606-6FB3F7232C7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873244" y="4452193"/>
            <a:ext cx="4686989" cy="2405807"/>
          </a:xfrm>
          <a:prstGeom prst="rect">
            <a:avLst/>
          </a:prstGeom>
          <a:ln>
            <a:solidFill>
              <a:schemeClr val="tx1"/>
            </a:solidFill>
          </a:ln>
        </p:spPr>
      </p:pic>
      <p:pic>
        <p:nvPicPr>
          <p:cNvPr id="7" name="Picture 6">
            <a:extLst>
              <a:ext uri="{FF2B5EF4-FFF2-40B4-BE49-F238E27FC236}">
                <a16:creationId xmlns:a16="http://schemas.microsoft.com/office/drawing/2014/main" id="{4DCA0101-7114-5643-B1E0-90F088B31C5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541418" y="0"/>
            <a:ext cx="3779007" cy="1835448"/>
          </a:xfrm>
          <a:prstGeom prst="rect">
            <a:avLst/>
          </a:prstGeom>
          <a:ln>
            <a:solidFill>
              <a:schemeClr val="tx1"/>
            </a:solidFill>
          </a:ln>
        </p:spPr>
      </p:pic>
      <p:pic>
        <p:nvPicPr>
          <p:cNvPr id="8" name="Picture 7">
            <a:extLst>
              <a:ext uri="{FF2B5EF4-FFF2-40B4-BE49-F238E27FC236}">
                <a16:creationId xmlns:a16="http://schemas.microsoft.com/office/drawing/2014/main" id="{6AD29E9F-CFED-9A4A-AEB7-47F9417BD092}"/>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88919" y="5142764"/>
            <a:ext cx="4686989" cy="1624894"/>
          </a:xfrm>
          <a:prstGeom prst="rect">
            <a:avLst/>
          </a:prstGeom>
          <a:ln>
            <a:solidFill>
              <a:schemeClr val="tx1"/>
            </a:solidFill>
          </a:ln>
        </p:spPr>
      </p:pic>
      <p:pic>
        <p:nvPicPr>
          <p:cNvPr id="5" name="Audio 4">
            <a:hlinkClick r:id="" action="ppaction://media"/>
            <a:extLst>
              <a:ext uri="{FF2B5EF4-FFF2-40B4-BE49-F238E27FC236}">
                <a16:creationId xmlns:a16="http://schemas.microsoft.com/office/drawing/2014/main" id="{9DE37FF8-E969-EE46-B8ED-5B9AAC2B4FA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39008525"/>
      </p:ext>
    </p:extLst>
  </p:cSld>
  <p:clrMapOvr>
    <a:masterClrMapping/>
  </p:clrMapOvr>
  <mc:AlternateContent xmlns:mc="http://schemas.openxmlformats.org/markup-compatibility/2006">
    <mc:Choice xmlns:p14="http://schemas.microsoft.com/office/powerpoint/2010/main" Requires="p14">
      <p:transition spd="slow" p14:dur="2000" advTm="41706"/>
    </mc:Choice>
    <mc:Fallback>
      <p:transition spd="slow" advTm="41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382</TotalTime>
  <Words>2393</Words>
  <Application>Microsoft Macintosh PowerPoint</Application>
  <PresentationFormat>Widescreen</PresentationFormat>
  <Paragraphs>130</Paragraphs>
  <Slides>15</Slides>
  <Notes>15</Notes>
  <HiddenSlides>0</HiddenSlides>
  <MMClips>15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Roboto</vt:lpstr>
      <vt:lpstr>Tw Cen MT</vt:lpstr>
      <vt:lpstr>Office Theme</vt:lpstr>
      <vt:lpstr>Farewell to IceBridge: 10 years of polar sea ice remote sensing </vt:lpstr>
      <vt:lpstr>What is IceBridge?</vt:lpstr>
      <vt:lpstr>IceBridge sea ice missions</vt:lpstr>
      <vt:lpstr>What instruments are on board?</vt:lpstr>
      <vt:lpstr>Snow on sea ice</vt:lpstr>
      <vt:lpstr>Sea ice thickness</vt:lpstr>
      <vt:lpstr>Using IceBridge thickness to assess satellite thickness products</vt:lpstr>
      <vt:lpstr>Surface Roughness</vt:lpstr>
      <vt:lpstr>Melt Ponds</vt:lpstr>
      <vt:lpstr>Sea Ice Temperature from KT-19</vt:lpstr>
      <vt:lpstr>Large image:  Time: 3:02:30 Z Altitude: 565 m  Small image: Time: 4:11:21 Z Altitude: 982 m  Time difference: 1:08 Drift: 550 meters</vt:lpstr>
      <vt:lpstr>IceBridge for use in validation of ICESat-2 over Arctic sea ice</vt:lpstr>
      <vt:lpstr>IceBridge data enabled….</vt:lpstr>
      <vt:lpstr>IceBridge Sea Ice Data have … </vt:lpstr>
      <vt:lpstr>Future of Airborne Science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Farewell to IceBridge: 10 years of polar sea ice remote sensing </dc:title>
  <dc:creator>Boisvert, Linette Nicole (GSFC-6150)</dc:creator>
  <cp:lastModifiedBy>Boisvert, Linette Nicole (GSFC-6150)</cp:lastModifiedBy>
  <cp:revision>19</cp:revision>
  <dcterms:created xsi:type="dcterms:W3CDTF">2020-05-04T14:52:08Z</dcterms:created>
  <dcterms:modified xsi:type="dcterms:W3CDTF">2020-05-06T19:04:28Z</dcterms:modified>
</cp:coreProperties>
</file>