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Please edit and </a:t>
            </a:r>
            <a:r>
              <a:rPr lang="en-US" b="1" u="sng"/>
              <a:t>upload</a:t>
            </a:r>
            <a:r>
              <a:rPr lang="en-US"/>
              <a:t> this presentation of your work onto the EGU website </a:t>
            </a:r>
            <a:r>
              <a:rPr lang="en-US" b="1" u="sng"/>
              <a:t>by April 30</a:t>
            </a:r>
            <a:r>
              <a:rPr lang="en-US"/>
              <a:t>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Before saving your slides, your are highly encouraged to </a:t>
            </a:r>
            <a:r>
              <a:rPr lang="en-US" b="1" u="sng"/>
              <a:t>add an audio recording</a:t>
            </a:r>
            <a:r>
              <a:rPr lang="en-US" b="1"/>
              <a:t> 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(maximum </a:t>
            </a:r>
            <a:r>
              <a:rPr lang="en-US">
                <a:solidFill>
                  <a:srgbClr val="FF0000"/>
                </a:solidFill>
                <a:highlight>
                  <a:srgbClr val="FFFFFF"/>
                </a:highlight>
              </a:rPr>
              <a:t>4 minutes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 of speech)</a:t>
            </a:r>
            <a:r>
              <a:rPr lang="en-US"/>
              <a:t>:</a:t>
            </a:r>
            <a:br>
              <a:rPr lang="en-US"/>
            </a:b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to record an audio presentation of your slides in powerpoint,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1E1E1E"/>
                </a:solidFill>
                <a:highlight>
                  <a:srgbClr val="FFFFFF"/>
                </a:highlight>
              </a:rPr>
              <a:t>- select </a:t>
            </a:r>
            <a:r>
              <a:rPr lang="en-US" b="1">
                <a:solidFill>
                  <a:srgbClr val="1E1E1E"/>
                </a:solidFill>
                <a:highlight>
                  <a:srgbClr val="FFFFFF"/>
                </a:highlight>
              </a:rPr>
              <a:t>Slide Show</a:t>
            </a:r>
            <a:r>
              <a:rPr lang="en-US">
                <a:solidFill>
                  <a:srgbClr val="1E1E1E"/>
                </a:solidFill>
                <a:highlight>
                  <a:srgbClr val="FFFFFF"/>
                </a:highlight>
              </a:rPr>
              <a:t> &gt; </a:t>
            </a:r>
            <a:r>
              <a:rPr lang="en-US" b="1">
                <a:solidFill>
                  <a:srgbClr val="1E1E1E"/>
                </a:solidFill>
                <a:highlight>
                  <a:srgbClr val="FFFFFF"/>
                </a:highlight>
              </a:rPr>
              <a:t>Record Slide Show</a:t>
            </a:r>
            <a:endParaRPr b="1">
              <a:solidFill>
                <a:srgbClr val="1E1E1E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- if your laptop </a:t>
            </a:r>
            <a:r>
              <a:rPr lang="en-US" b="1">
                <a:solidFill>
                  <a:srgbClr val="222222"/>
                </a:solidFill>
                <a:highlight>
                  <a:srgbClr val="FFFFFF"/>
                </a:highlight>
              </a:rPr>
              <a:t>microphone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 is connected, your voice will be recorded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- when finished, select </a:t>
            </a:r>
            <a:r>
              <a:rPr lang="en-US" b="1">
                <a:solidFill>
                  <a:srgbClr val="222222"/>
                </a:solidFill>
                <a:highlight>
                  <a:srgbClr val="FFFFFF"/>
                </a:highlight>
              </a:rPr>
              <a:t>Save as 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format </a:t>
            </a:r>
            <a:r>
              <a:rPr lang="en-US" b="1">
                <a:solidFill>
                  <a:srgbClr val="222222"/>
                </a:solidFill>
                <a:highlight>
                  <a:srgbClr val="FFFFFF"/>
                </a:highlight>
              </a:rPr>
              <a:t>"PowerPoint Show" (.ppsx)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. This means people will see the slideshow only (with audio), and not the typical editing mode shown when saving as .pptx.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 idx="4294967295"/>
          </p:nvPr>
        </p:nvSpPr>
        <p:spPr>
          <a:xfrm>
            <a:off x="1524000" y="770709"/>
            <a:ext cx="914400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>
              <a:buSzPts val="6000"/>
            </a:pPr>
            <a:r>
              <a:rPr lang="en-US" dirty="0" smtClean="0"/>
              <a:t>Impacts </a:t>
            </a:r>
            <a:r>
              <a:rPr lang="en-US" dirty="0"/>
              <a:t>of Land Use Change on Food Security in Nigeria: An integration of stakeholder participation in </a:t>
            </a:r>
            <a:r>
              <a:rPr lang="en-US" dirty="0" err="1"/>
              <a:t>bioeconomic</a:t>
            </a:r>
            <a:r>
              <a:rPr lang="en-US" dirty="0"/>
              <a:t> </a:t>
            </a:r>
            <a:r>
              <a:rPr lang="en-US" dirty="0" smtClean="0"/>
              <a:t>modelling</a:t>
            </a:r>
            <a:endParaRPr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4294967295"/>
          </p:nvPr>
        </p:nvSpPr>
        <p:spPr>
          <a:xfrm>
            <a:off x="1524000" y="3602053"/>
            <a:ext cx="9144000" cy="2628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 smtClean="0">
                <a:solidFill>
                  <a:srgbClr val="C00000"/>
                </a:solidFill>
              </a:rPr>
              <a:t>Ivo Kashimana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Universität</a:t>
            </a:r>
            <a:r>
              <a:rPr lang="en-US" dirty="0" smtClean="0">
                <a:solidFill>
                  <a:srgbClr val="C00000"/>
                </a:solidFill>
              </a:rPr>
              <a:t> Hamburg, Germany</a:t>
            </a:r>
            <a:endParaRPr dirty="0">
              <a:solidFill>
                <a:srgbClr val="C0000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 smtClean="0"/>
          </a:p>
          <a:p>
            <a:pPr marL="0" lvl="0" indent="0" algn="ctr">
              <a:buSzPts val="2400"/>
              <a:buNone/>
            </a:pPr>
            <a:r>
              <a:rPr lang="en-US" dirty="0" smtClean="0"/>
              <a:t>Abstract ID</a:t>
            </a:r>
            <a:r>
              <a:rPr lang="en-US" dirty="0"/>
              <a:t>: </a:t>
            </a:r>
            <a:r>
              <a:rPr lang="en-US" dirty="0" smtClean="0"/>
              <a:t>EGU2020-1206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 smtClean="0"/>
              <a:t>EGU </a:t>
            </a:r>
            <a:r>
              <a:rPr lang="en-US" dirty="0"/>
              <a:t>2020 session </a:t>
            </a:r>
            <a:r>
              <a:rPr lang="en-US" dirty="0" smtClean="0"/>
              <a:t>ITS1.12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883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Introduction and motivation </a:t>
            </a:r>
            <a:endParaRPr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883668"/>
            <a:ext cx="5589896" cy="275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de-DE" b="1" i="1" dirty="0" err="1" smtClean="0">
                <a:solidFill>
                  <a:srgbClr val="C00000"/>
                </a:solidFill>
              </a:rPr>
              <a:t>Importance</a:t>
            </a:r>
            <a:r>
              <a:rPr lang="de-DE" b="1" dirty="0" smtClean="0">
                <a:solidFill>
                  <a:srgbClr val="C00000"/>
                </a:solidFill>
              </a:rPr>
              <a:t>…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de-DE" dirty="0" smtClean="0"/>
              <a:t>An 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food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land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perspective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evident </a:t>
            </a:r>
            <a:r>
              <a:rPr lang="de-DE" dirty="0" err="1" smtClean="0"/>
              <a:t>options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ensuring</a:t>
            </a:r>
            <a:r>
              <a:rPr lang="de-DE" dirty="0" smtClean="0"/>
              <a:t> </a:t>
            </a:r>
            <a:r>
              <a:rPr lang="de-DE" dirty="0" err="1" smtClean="0"/>
              <a:t>sustainable</a:t>
            </a:r>
            <a:r>
              <a:rPr lang="de-DE" dirty="0" smtClean="0"/>
              <a:t> </a:t>
            </a:r>
            <a:r>
              <a:rPr lang="de-DE" dirty="0" err="1" smtClean="0"/>
              <a:t>food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hence</a:t>
            </a:r>
            <a:r>
              <a:rPr lang="de-DE" dirty="0" smtClean="0"/>
              <a:t> </a:t>
            </a:r>
            <a:r>
              <a:rPr lang="de-DE" dirty="0" err="1" smtClean="0"/>
              <a:t>improved</a:t>
            </a:r>
            <a:r>
              <a:rPr lang="de-DE" dirty="0" smtClean="0"/>
              <a:t> </a:t>
            </a:r>
            <a:r>
              <a:rPr lang="de-DE" dirty="0" err="1" smtClean="0"/>
              <a:t>livelihood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sustainability</a:t>
            </a:r>
            <a:r>
              <a:rPr lang="de-DE" dirty="0" smtClean="0"/>
              <a:t>.</a:t>
            </a:r>
            <a:endParaRPr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347800" y="6311900"/>
            <a:ext cx="32541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EGU20 - ITS1.12 - [Presenting Author’s Name]</a:t>
            </a:r>
            <a:endParaRPr/>
          </a:p>
        </p:txBody>
      </p:sp>
      <p:sp>
        <p:nvSpPr>
          <p:cNvPr id="6" name="Google Shape;92;p14"/>
          <p:cNvSpPr txBox="1">
            <a:spLocks/>
          </p:cNvSpPr>
          <p:nvPr/>
        </p:nvSpPr>
        <p:spPr>
          <a:xfrm>
            <a:off x="838200" y="3759521"/>
            <a:ext cx="10912522" cy="2552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2800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Gaps …</a:t>
            </a:r>
          </a:p>
          <a:p>
            <a:pPr marL="228600" indent="-228600">
              <a:buSzPts val="2800"/>
            </a:pPr>
            <a:r>
              <a:rPr lang="en-US" dirty="0" smtClean="0"/>
              <a:t>A simultaneous assessment of factors affecting food systems in Nigeria</a:t>
            </a:r>
          </a:p>
          <a:p>
            <a:pPr marL="228600" indent="-228600">
              <a:buSzPts val="2800"/>
            </a:pPr>
            <a:r>
              <a:rPr lang="en-US" dirty="0"/>
              <a:t>A</a:t>
            </a:r>
            <a:r>
              <a:rPr lang="en-US" dirty="0" smtClean="0"/>
              <a:t> nutrient-based instead of calorie-based security assessment </a:t>
            </a:r>
          </a:p>
          <a:p>
            <a:pPr marL="228600" indent="-228600">
              <a:buSzPts val="2800"/>
            </a:pPr>
            <a:r>
              <a:rPr lang="en-US" dirty="0" smtClean="0"/>
              <a:t>Ways to optimize land use for food production and biodiversity conservation </a:t>
            </a:r>
          </a:p>
        </p:txBody>
      </p:sp>
      <p:sp>
        <p:nvSpPr>
          <p:cNvPr id="7" name="Google Shape;92;p14"/>
          <p:cNvSpPr txBox="1">
            <a:spLocks/>
          </p:cNvSpPr>
          <p:nvPr/>
        </p:nvSpPr>
        <p:spPr>
          <a:xfrm>
            <a:off x="6748857" y="642581"/>
            <a:ext cx="5162834" cy="3434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2800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Questions…</a:t>
            </a:r>
          </a:p>
          <a:p>
            <a:pPr marL="228600" indent="-228600">
              <a:buSzPts val="2800"/>
            </a:pPr>
            <a:r>
              <a:rPr lang="en-US" dirty="0" smtClean="0"/>
              <a:t>How can land use be optimized for agricultural production and biodiversity conservation to ensure food security in Nigeria?</a:t>
            </a:r>
          </a:p>
          <a:p>
            <a:pPr marL="228600" indent="-228600">
              <a:buSzPts val="2800"/>
            </a:pPr>
            <a:r>
              <a:rPr lang="en-US" dirty="0" smtClean="0"/>
              <a:t>…What </a:t>
            </a:r>
            <a:r>
              <a:rPr lang="en-US" dirty="0"/>
              <a:t>are </a:t>
            </a:r>
            <a:r>
              <a:rPr lang="en-US" dirty="0" smtClean="0"/>
              <a:t>the needed policy and technology combinations?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838200" y="-11195"/>
            <a:ext cx="10515600" cy="777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Data and approach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347800" y="6311900"/>
            <a:ext cx="32541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EGU20 - ITS1.12 - [Presenting Author’s Name]</a:t>
            </a: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8886"/>
            <a:ext cx="8065707" cy="524301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72422" y="-11195"/>
            <a:ext cx="4332789" cy="6505645"/>
          </a:xfrm>
        </p:spPr>
        <p:txBody>
          <a:bodyPr/>
          <a:lstStyle/>
          <a:p>
            <a:pPr marL="114300" indent="0">
              <a:buNone/>
            </a:pPr>
            <a:r>
              <a:rPr lang="de-DE" b="1" i="1" dirty="0" smtClean="0">
                <a:solidFill>
                  <a:srgbClr val="C00000"/>
                </a:solidFill>
              </a:rPr>
              <a:t>Data</a:t>
            </a:r>
            <a:r>
              <a:rPr lang="de-DE" dirty="0" smtClean="0">
                <a:solidFill>
                  <a:srgbClr val="C00000"/>
                </a:solidFill>
              </a:rPr>
              <a:t>…</a:t>
            </a:r>
          </a:p>
          <a:p>
            <a:r>
              <a:rPr lang="de-DE" dirty="0" err="1" smtClean="0"/>
              <a:t>Resource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Socioeconomic</a:t>
            </a:r>
            <a:r>
              <a:rPr lang="de-DE" dirty="0" smtClean="0"/>
              <a:t> </a:t>
            </a:r>
          </a:p>
          <a:p>
            <a:r>
              <a:rPr lang="de-DE" dirty="0" smtClean="0"/>
              <a:t>Nutrition, </a:t>
            </a:r>
            <a:r>
              <a:rPr lang="de-DE" dirty="0" err="1" smtClean="0"/>
              <a:t>perceptions</a:t>
            </a:r>
            <a:endParaRPr lang="de-DE" dirty="0" smtClean="0"/>
          </a:p>
          <a:p>
            <a:r>
              <a:rPr lang="de-DE" dirty="0" err="1" smtClean="0"/>
              <a:t>Biodiversity</a:t>
            </a:r>
            <a:r>
              <a:rPr lang="de-DE" dirty="0" smtClean="0"/>
              <a:t> </a:t>
            </a:r>
          </a:p>
          <a:p>
            <a:pPr marL="114300" indent="0">
              <a:buNone/>
            </a:pPr>
            <a:r>
              <a:rPr lang="de-DE" b="1" i="1" dirty="0" smtClean="0">
                <a:solidFill>
                  <a:srgbClr val="C00000"/>
                </a:solidFill>
              </a:rPr>
              <a:t>Analysis</a:t>
            </a:r>
            <a:r>
              <a:rPr lang="de-DE" dirty="0" smtClean="0">
                <a:solidFill>
                  <a:srgbClr val="C00000"/>
                </a:solidFill>
              </a:rPr>
              <a:t>…</a:t>
            </a:r>
          </a:p>
          <a:p>
            <a:r>
              <a:rPr lang="de-DE" dirty="0" smtClean="0"/>
              <a:t>Qualitative, quantitative</a:t>
            </a:r>
          </a:p>
          <a:p>
            <a:r>
              <a:rPr lang="de-DE" dirty="0" smtClean="0"/>
              <a:t>GAMS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/>
              <a:t>s</a:t>
            </a:r>
            <a:r>
              <a:rPr lang="de-DE" dirty="0" err="1" smtClean="0"/>
              <a:t>cenarios</a:t>
            </a:r>
            <a:endParaRPr lang="de-DE" dirty="0" smtClean="0"/>
          </a:p>
          <a:p>
            <a:pPr marL="114300" indent="0">
              <a:buNone/>
            </a:pPr>
            <a:r>
              <a:rPr lang="de-DE" b="1" i="1" dirty="0" err="1" smtClean="0">
                <a:solidFill>
                  <a:srgbClr val="C00000"/>
                </a:solidFill>
              </a:rPr>
              <a:t>Assumptions</a:t>
            </a:r>
            <a:r>
              <a:rPr lang="de-DE" dirty="0" smtClean="0">
                <a:solidFill>
                  <a:srgbClr val="C00000"/>
                </a:solidFill>
              </a:rPr>
              <a:t>…</a:t>
            </a:r>
          </a:p>
          <a:p>
            <a:r>
              <a:rPr lang="de-DE" dirty="0" smtClean="0"/>
              <a:t>Data </a:t>
            </a:r>
            <a:r>
              <a:rPr lang="de-DE" dirty="0" err="1" smtClean="0"/>
              <a:t>correctness</a:t>
            </a:r>
            <a:endParaRPr lang="de-DE" dirty="0" smtClean="0"/>
          </a:p>
          <a:p>
            <a:r>
              <a:rPr lang="de-DE" dirty="0" err="1" smtClean="0"/>
              <a:t>Averaging</a:t>
            </a:r>
            <a:r>
              <a:rPr lang="de-DE" dirty="0" smtClean="0"/>
              <a:t> </a:t>
            </a:r>
            <a:r>
              <a:rPr lang="de-DE" dirty="0" err="1" smtClean="0"/>
              <a:t>decisions</a:t>
            </a:r>
            <a:endParaRPr lang="de-DE" dirty="0" smtClean="0"/>
          </a:p>
          <a:p>
            <a:r>
              <a:rPr lang="de-DE" dirty="0" err="1" smtClean="0"/>
              <a:t>Accurate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enough</a:t>
            </a:r>
            <a:r>
              <a:rPr lang="de-DE" dirty="0" smtClean="0"/>
              <a:t> </a:t>
            </a:r>
            <a:r>
              <a:rPr lang="de-DE" dirty="0" err="1" smtClean="0"/>
              <a:t>validation</a:t>
            </a:r>
            <a:endParaRPr lang="de-DE" dirty="0"/>
          </a:p>
          <a:p>
            <a:pPr marL="11430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838200" y="102916"/>
            <a:ext cx="10515600" cy="746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Findings</a:t>
            </a:r>
            <a:endParaRPr dirty="0"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347800" y="767534"/>
            <a:ext cx="5105400" cy="549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Results …</a:t>
            </a:r>
          </a:p>
          <a:p>
            <a:pPr marL="228600" indent="-228600">
              <a:buSzPts val="2800"/>
            </a:pPr>
            <a:r>
              <a:rPr lang="en-US" dirty="0" smtClean="0"/>
              <a:t>Little disparity in food </a:t>
            </a:r>
            <a:r>
              <a:rPr lang="en-US" dirty="0"/>
              <a:t>security </a:t>
            </a:r>
            <a:r>
              <a:rPr lang="en-US" dirty="0" smtClean="0"/>
              <a:t>among population groups</a:t>
            </a:r>
            <a:endParaRPr lang="en-US" dirty="0"/>
          </a:p>
          <a:p>
            <a:pPr marL="228600" indent="-228600">
              <a:buSzPts val="2800"/>
            </a:pPr>
            <a:r>
              <a:rPr lang="en-US" dirty="0" smtClean="0"/>
              <a:t>No correlation between </a:t>
            </a:r>
            <a:r>
              <a:rPr lang="en-US" dirty="0"/>
              <a:t>e</a:t>
            </a:r>
            <a:r>
              <a:rPr lang="en-US" dirty="0" smtClean="0"/>
              <a:t>ducation level and nutrition awareness</a:t>
            </a:r>
          </a:p>
          <a:p>
            <a:pPr marL="228600" indent="-228600">
              <a:buSzPts val="2800"/>
            </a:pPr>
            <a:r>
              <a:rPr lang="en-US" dirty="0" smtClean="0"/>
              <a:t>Inverse </a:t>
            </a:r>
            <a:r>
              <a:rPr lang="en-US" dirty="0"/>
              <a:t>relationship between food security and biodiversity </a:t>
            </a:r>
            <a:r>
              <a:rPr lang="en-US" dirty="0" smtClean="0"/>
              <a:t>conservation </a:t>
            </a:r>
          </a:p>
          <a:p>
            <a:pPr marL="228600" indent="-228600">
              <a:buSzPts val="2800"/>
            </a:pPr>
            <a:r>
              <a:rPr lang="en-US" dirty="0" smtClean="0"/>
              <a:t>Unique combinations of management technologies and policies are required in different regions</a:t>
            </a: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de-DE" b="1" i="1" dirty="0" smtClean="0">
              <a:solidFill>
                <a:srgbClr val="C00000"/>
              </a:solidFill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347800" y="6311900"/>
            <a:ext cx="32541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EGU20 - ITS1.12 - [Presenting Author’s Name]</a:t>
            </a:r>
            <a:endParaRPr/>
          </a:p>
        </p:txBody>
      </p:sp>
      <p:sp>
        <p:nvSpPr>
          <p:cNvPr id="6" name="Google Shape;108;p16"/>
          <p:cNvSpPr txBox="1">
            <a:spLocks/>
          </p:cNvSpPr>
          <p:nvPr/>
        </p:nvSpPr>
        <p:spPr>
          <a:xfrm>
            <a:off x="7598771" y="499496"/>
            <a:ext cx="4230189" cy="2387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2800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Limitations…</a:t>
            </a:r>
          </a:p>
          <a:p>
            <a:pPr marL="228600" indent="-228600">
              <a:buSzPts val="2800"/>
            </a:pPr>
            <a:r>
              <a:rPr lang="en-US" dirty="0" smtClean="0"/>
              <a:t>Data availability</a:t>
            </a:r>
          </a:p>
          <a:p>
            <a:pPr marL="228600" indent="-228600">
              <a:buSzPts val="2800"/>
            </a:pPr>
            <a:r>
              <a:rPr lang="en-US" dirty="0" smtClean="0"/>
              <a:t>Time frame</a:t>
            </a:r>
          </a:p>
          <a:p>
            <a:pPr marL="228600" indent="-228600">
              <a:buSzPts val="2800"/>
            </a:pPr>
            <a:r>
              <a:rPr lang="en-US" dirty="0" smtClean="0"/>
              <a:t>Resolution trade offs</a:t>
            </a:r>
          </a:p>
        </p:txBody>
      </p:sp>
      <p:sp>
        <p:nvSpPr>
          <p:cNvPr id="7" name="Google Shape;108;p16"/>
          <p:cNvSpPr txBox="1">
            <a:spLocks/>
          </p:cNvSpPr>
          <p:nvPr/>
        </p:nvSpPr>
        <p:spPr>
          <a:xfrm>
            <a:off x="5614309" y="2886891"/>
            <a:ext cx="6577691" cy="3605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2800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Findings and knowledge gaps…</a:t>
            </a:r>
          </a:p>
          <a:p>
            <a:pPr marL="228600" indent="-228600">
              <a:buSzPts val="2800"/>
            </a:pPr>
            <a:r>
              <a:rPr lang="en-US" dirty="0" smtClean="0"/>
              <a:t>Land optimization for food security means adopting management technologies and policies at the smallest possible community units</a:t>
            </a:r>
          </a:p>
          <a:p>
            <a:pPr marL="228600" indent="-228600">
              <a:buSzPts val="2800"/>
            </a:pPr>
            <a:r>
              <a:rPr lang="en-US" dirty="0" smtClean="0"/>
              <a:t>Ensuring food and nutrition security requires inclusiveness at various scales and sectors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838200" y="67720"/>
            <a:ext cx="10515600" cy="1303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Conclusions and recommendations</a:t>
            </a:r>
            <a:endParaRPr dirty="0"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347800" y="1702984"/>
            <a:ext cx="2917914" cy="417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Key message…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i="1" dirty="0" smtClean="0"/>
              <a:t>…Adaptation measures should pay close attention to peculiarities within regions and localities to the smallest unit as much as possible </a:t>
            </a:r>
            <a:endParaRPr i="1" dirty="0"/>
          </a:p>
        </p:txBody>
      </p:sp>
      <p:sp>
        <p:nvSpPr>
          <p:cNvPr id="125" name="Google Shape;12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347800" y="6311900"/>
            <a:ext cx="32541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EGU20 - ITS1.12 - [Presenting Author’s Name]</a:t>
            </a:r>
            <a:endParaRPr/>
          </a:p>
        </p:txBody>
      </p:sp>
      <p:sp>
        <p:nvSpPr>
          <p:cNvPr id="6" name="Google Shape;124;p18"/>
          <p:cNvSpPr txBox="1">
            <a:spLocks/>
          </p:cNvSpPr>
          <p:nvPr/>
        </p:nvSpPr>
        <p:spPr>
          <a:xfrm>
            <a:off x="3711575" y="1327149"/>
            <a:ext cx="4224293" cy="5349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2800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More sustainable food systems…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0" indent="0">
              <a:buSzPts val="2800"/>
              <a:buNone/>
            </a:pPr>
            <a:r>
              <a:rPr lang="en-US" i="1" dirty="0" smtClean="0">
                <a:solidFill>
                  <a:schemeClr val="tx1"/>
                </a:solidFill>
              </a:rPr>
              <a:t>…Knowing what is practical, feasible, plausible and most importantly acceptable by actors in a food system and taking into consideration regional peculiarities will give way for entry steps to more sustainable adaptive measures and hence food systems</a:t>
            </a:r>
            <a:endParaRPr lang="en-US" i="1" dirty="0" smtClean="0"/>
          </a:p>
          <a:p>
            <a:pPr marL="0" indent="0">
              <a:buSzPts val="2800"/>
              <a:buNone/>
            </a:pPr>
            <a:endParaRPr lang="en-US" i="1" dirty="0"/>
          </a:p>
        </p:txBody>
      </p:sp>
      <p:sp>
        <p:nvSpPr>
          <p:cNvPr id="7" name="Google Shape;124;p18"/>
          <p:cNvSpPr txBox="1">
            <a:spLocks/>
          </p:cNvSpPr>
          <p:nvPr/>
        </p:nvSpPr>
        <p:spPr>
          <a:xfrm>
            <a:off x="8272054" y="1491572"/>
            <a:ext cx="3655423" cy="486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2800"/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Next steps…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buSzPts val="2800"/>
              <a:buNone/>
            </a:pPr>
            <a:r>
              <a:rPr lang="en-US" i="1" dirty="0" smtClean="0">
                <a:solidFill>
                  <a:schemeClr val="tx1"/>
                </a:solidFill>
              </a:rPr>
              <a:t>In Nigeria</a:t>
            </a:r>
            <a:r>
              <a:rPr lang="en-US" i="1" dirty="0">
                <a:solidFill>
                  <a:schemeClr val="tx1"/>
                </a:solidFill>
              </a:rPr>
              <a:t>, food systems at the production phase are driven primarily by </a:t>
            </a:r>
            <a:r>
              <a:rPr lang="en-US" i="1" dirty="0" smtClean="0">
                <a:solidFill>
                  <a:schemeClr val="tx1"/>
                </a:solidFill>
              </a:rPr>
              <a:t>smallholder farmers whom are the most food insecure, finding ways to jointly ensure their livelihoods while preserving the climate and environment will be a next good step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Widescreen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Impacts of Land Use Change on Food Security in Nigeria: An integration of stakeholder participation in bioeconomic modelling</vt:lpstr>
      <vt:lpstr>Introduction and motivation </vt:lpstr>
      <vt:lpstr>Data and approach</vt:lpstr>
      <vt:lpstr>Findings</vt:lpstr>
      <vt:lpstr>Conclusions and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Land Use Change on Food Security in Nigeria: An integration of stakeholder participation in bioeconomic modelling</dc:title>
  <dc:creator>Ivo Kashimana</dc:creator>
  <cp:lastModifiedBy>Ivo Kashimana</cp:lastModifiedBy>
  <cp:revision>26</cp:revision>
  <dcterms:modified xsi:type="dcterms:W3CDTF">2020-04-30T21:56:42Z</dcterms:modified>
</cp:coreProperties>
</file>