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8" r:id="rId3"/>
    <p:sldId id="259" r:id="rId4"/>
    <p:sldId id="260" r:id="rId5"/>
    <p:sldId id="261" r:id="rId6"/>
    <p:sldId id="284" r:id="rId7"/>
    <p:sldId id="286" r:id="rId8"/>
    <p:sldId id="266" r:id="rId9"/>
    <p:sldId id="267" r:id="rId10"/>
    <p:sldId id="268" r:id="rId11"/>
    <p:sldId id="269" r:id="rId12"/>
    <p:sldId id="270" r:id="rId13"/>
    <p:sldId id="271" r:id="rId14"/>
    <p:sldId id="272" r:id="rId15"/>
    <p:sldId id="275" r:id="rId16"/>
    <p:sldId id="278" r:id="rId17"/>
    <p:sldId id="279" r:id="rId18"/>
  </p:sldIdLst>
  <p:sldSz cx="9001125" cy="6840538"/>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54">
          <p15:clr>
            <a:srgbClr val="000000"/>
          </p15:clr>
        </p15:guide>
        <p15:guide id="2" pos="2835">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cQVmpJzG22t+z2gpvjRaQEDpY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94660"/>
  </p:normalViewPr>
  <p:slideViewPr>
    <p:cSldViewPr snapToGrid="0">
      <p:cViewPr varScale="1">
        <p:scale>
          <a:sx n="81" d="100"/>
          <a:sy n="81" d="100"/>
        </p:scale>
        <p:origin x="1800" y="24"/>
      </p:cViewPr>
      <p:guideLst>
        <p:guide orient="horz" pos="2154"/>
        <p:guide pos="28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7" y="0"/>
            <a:ext cx="2946400" cy="4968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50912" y="744537"/>
            <a:ext cx="489743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8162"/>
            <a:ext cx="2946400"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950913" y="744538"/>
            <a:ext cx="48974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p1: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N" dirty="0"/>
              <a:t>Abstract:</a:t>
            </a:r>
          </a:p>
          <a:p>
            <a:pPr marL="0" lvl="0" indent="0" algn="l" rtl="0">
              <a:lnSpc>
                <a:spcPct val="100000"/>
              </a:lnSpc>
              <a:spcBef>
                <a:spcPts val="0"/>
              </a:spcBef>
              <a:spcAft>
                <a:spcPts val="0"/>
              </a:spcAft>
              <a:buSzPts val="1400"/>
              <a:buNone/>
            </a:pPr>
            <a:r>
              <a:rPr lang="en-US" sz="1800" b="0" i="0" u="none" strike="noStrike" cap="none" dirty="0">
                <a:solidFill>
                  <a:srgbClr val="000000"/>
                </a:solidFill>
                <a:effectLst/>
                <a:latin typeface="Arial"/>
                <a:ea typeface="Arial"/>
                <a:cs typeface="Arial"/>
                <a:sym typeface="Arial"/>
              </a:rPr>
              <a:t>Decrease of saline lakes, which comprises of 44% of all the available lake water, is a major concern. It additionally brings to desertification process to the region. Thus, various countries have taken different actions in protecting their lake’s water level. The aim of this paper is to assess different strategies directed to tackle the decreasing saline lake water levels. Lake Urmia and the Aral Sea which split into North Aral and South Aral were among the world's largest saline lakes and now have reduced to 10% of their original size. A thorough review of academic reports, official documents and databases were considered. Although the dry-up of the lake is a natural process, it has been sped up by human interventions in the hydrology cycle. Dust storms (strong winds) in the case of the Aral Sea, transmit the pollutants from dry lake surface which initially accumulated in the lakebed causing severe health issue. Various strategies were implemented to manage the socio-economic conditions caused due to the drying of lakes. The strategy implemented for the North Aral Sea was to restore the lake by reducing the water withdrawal from tributary rivers which leads to increased water level in the sea. The strategy implemented for Lake Urmia was to restore the lake by water transfer activities from </a:t>
            </a:r>
            <a:r>
              <a:rPr lang="en-US" sz="1800" b="0" i="0" u="none" strike="noStrike" cap="none" dirty="0" err="1">
                <a:solidFill>
                  <a:srgbClr val="000000"/>
                </a:solidFill>
                <a:effectLst/>
                <a:latin typeface="Arial"/>
                <a:ea typeface="Arial"/>
                <a:cs typeface="Arial"/>
                <a:sym typeface="Arial"/>
              </a:rPr>
              <a:t>neighbouring</a:t>
            </a:r>
            <a:r>
              <a:rPr lang="en-US" sz="1800" b="0" i="0" u="none" strike="noStrike" cap="none" dirty="0">
                <a:solidFill>
                  <a:srgbClr val="000000"/>
                </a:solidFill>
                <a:effectLst/>
                <a:latin typeface="Arial"/>
                <a:ea typeface="Arial"/>
                <a:cs typeface="Arial"/>
                <a:sym typeface="Arial"/>
              </a:rPr>
              <a:t> water sources which until now show no increase in water level. The strategy implemented for the South Aral Sea was to use a dry lakebed to diversify the economy by oil and mineral extraction which shows the adaptation to the environmental conditions with no restoration strategy. As a conclusion, it is found that there is no common best solution for this kind of problem. The best fit depends on the local context and it is strongly path dependent.</a:t>
            </a:r>
            <a:r>
              <a:rPr lang="en-US" sz="1800" b="1" i="0" u="none" strike="noStrike" cap="none" dirty="0">
                <a:solidFill>
                  <a:srgbClr val="000000"/>
                </a:solidFill>
                <a:effectLst/>
                <a:latin typeface="Arial"/>
                <a:ea typeface="Arial"/>
                <a:cs typeface="Arial"/>
                <a:sym typeface="Arial"/>
              </a:rPr>
              <a:t> </a:t>
            </a:r>
            <a:endParaRPr lang="en-IN" dirty="0"/>
          </a:p>
        </p:txBody>
      </p:sp>
      <p:sp>
        <p:nvSpPr>
          <p:cNvPr id="66" name="Google Shape;66;p1: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ad03a2caa_0_32:notes"/>
          <p:cNvSpPr>
            <a:spLocks noGrp="1" noRot="1" noChangeAspect="1"/>
          </p:cNvSpPr>
          <p:nvPr>
            <p:ph type="sldImg" idx="2"/>
          </p:nvPr>
        </p:nvSpPr>
        <p:spPr>
          <a:xfrm>
            <a:off x="950913" y="744538"/>
            <a:ext cx="489743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03" name="Google Shape;203;g6ad03a2caa_0_32: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cap="none" dirty="0">
                <a:solidFill>
                  <a:srgbClr val="000000"/>
                </a:solidFill>
                <a:effectLst/>
                <a:latin typeface="Arial"/>
                <a:ea typeface="Arial"/>
                <a:cs typeface="Arial"/>
                <a:sym typeface="Arial"/>
              </a:rPr>
              <a:t>These three salt lakes serve as an ideal example because their respective governments had a contrasting approach towards the identical problem of drying salt lake.</a:t>
            </a:r>
            <a:endParaRPr dirty="0"/>
          </a:p>
        </p:txBody>
      </p:sp>
      <p:sp>
        <p:nvSpPr>
          <p:cNvPr id="204" name="Google Shape;204;g6ad03a2caa_0_32:notes"/>
          <p:cNvSpPr txBox="1">
            <a:spLocks noGrp="1"/>
          </p:cNvSpPr>
          <p:nvPr>
            <p:ph type="sldNum" idx="12"/>
          </p:nvPr>
        </p:nvSpPr>
        <p:spPr>
          <a:xfrm>
            <a:off x="3849687" y="9428162"/>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sz="14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a:spLocks noGrp="1" noRot="1" noChangeAspect="1"/>
          </p:cNvSpPr>
          <p:nvPr>
            <p:ph type="sldImg" idx="2"/>
          </p:nvPr>
        </p:nvSpPr>
        <p:spPr>
          <a:xfrm>
            <a:off x="950913" y="744538"/>
            <a:ext cx="489743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14" name="Google Shape;214;p6: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cap="none" baseline="0" dirty="0">
                <a:solidFill>
                  <a:srgbClr val="000000"/>
                </a:solidFill>
                <a:latin typeface="Arial"/>
                <a:ea typeface="Arial"/>
                <a:cs typeface="Arial"/>
                <a:sym typeface="Arial"/>
              </a:rPr>
              <a:t>Lake Urmia started shrinking at a rapid rate since 1995. In the efforts of restoring Lake Urmia, the Iranian government announced the Urmia Lake Restoration Program (ULRP) under the Urmia Lake Restoration Program National Committee (ULRNC) headed by the Vice President to save the lake. </a:t>
            </a:r>
          </a:p>
          <a:p>
            <a:pPr marL="0" lvl="0" indent="0" algn="l" rtl="0">
              <a:lnSpc>
                <a:spcPct val="100000"/>
              </a:lnSpc>
              <a:spcBef>
                <a:spcPts val="0"/>
              </a:spcBef>
              <a:spcAft>
                <a:spcPts val="0"/>
              </a:spcAft>
              <a:buSzPts val="1400"/>
              <a:buNone/>
            </a:pPr>
            <a:r>
              <a:rPr lang="en-US" sz="1800" b="0" i="0" u="none" strike="noStrike" cap="none" baseline="0" dirty="0">
                <a:solidFill>
                  <a:srgbClr val="000000"/>
                </a:solidFill>
                <a:latin typeface="Arial"/>
                <a:ea typeface="Arial"/>
                <a:cs typeface="Arial"/>
                <a:sym typeface="Arial"/>
              </a:rPr>
              <a:t>ULRP has several water transfer activities included in their program. To achieve the restoration of Lake Urmia, wastewater collection networks will be installed, dams will be constructed, river networks will be renovated and reconstructed and canals will be added to the conveyance network. </a:t>
            </a:r>
          </a:p>
          <a:p>
            <a:pPr marL="0" lvl="0" indent="0" algn="l" rtl="0">
              <a:lnSpc>
                <a:spcPct val="100000"/>
              </a:lnSpc>
              <a:spcBef>
                <a:spcPts val="0"/>
              </a:spcBef>
              <a:spcAft>
                <a:spcPts val="0"/>
              </a:spcAft>
              <a:buSzPts val="1400"/>
              <a:buNone/>
            </a:pPr>
            <a:r>
              <a:rPr lang="en-US" sz="1800" b="0" i="0" u="none" strike="noStrike" cap="none" baseline="0" dirty="0">
                <a:solidFill>
                  <a:srgbClr val="000000"/>
                </a:solidFill>
                <a:latin typeface="Arial"/>
                <a:ea typeface="Arial"/>
                <a:cs typeface="Arial"/>
                <a:sym typeface="Arial"/>
              </a:rPr>
              <a:t>Water will be transferred from (1) wastewater treatment plants, (2) the </a:t>
            </a:r>
            <a:r>
              <a:rPr lang="en-US" sz="1800" b="0" i="0" u="none" strike="noStrike" cap="none" baseline="0" dirty="0" err="1">
                <a:solidFill>
                  <a:srgbClr val="000000"/>
                </a:solidFill>
                <a:latin typeface="Arial"/>
                <a:ea typeface="Arial"/>
                <a:cs typeface="Arial"/>
                <a:sym typeface="Arial"/>
              </a:rPr>
              <a:t>Zab</a:t>
            </a:r>
            <a:r>
              <a:rPr lang="en-US" sz="1800" b="0" i="0" u="none" strike="noStrike" cap="none" baseline="0" dirty="0">
                <a:solidFill>
                  <a:srgbClr val="000000"/>
                </a:solidFill>
                <a:latin typeface="Arial"/>
                <a:ea typeface="Arial"/>
                <a:cs typeface="Arial"/>
                <a:sym typeface="Arial"/>
              </a:rPr>
              <a:t> River and (3) transfers through </a:t>
            </a:r>
            <a:r>
              <a:rPr lang="en-US" sz="1800" b="0" i="0" u="none" strike="noStrike" cap="none" baseline="0" dirty="0" err="1">
                <a:solidFill>
                  <a:srgbClr val="000000"/>
                </a:solidFill>
                <a:latin typeface="Arial"/>
                <a:ea typeface="Arial"/>
                <a:cs typeface="Arial"/>
                <a:sym typeface="Arial"/>
              </a:rPr>
              <a:t>Hasanloo</a:t>
            </a:r>
            <a:r>
              <a:rPr lang="en-US" sz="1800" b="0" i="0" u="none" strike="noStrike" cap="none" baseline="0" dirty="0">
                <a:solidFill>
                  <a:srgbClr val="000000"/>
                </a:solidFill>
                <a:latin typeface="Arial"/>
                <a:ea typeface="Arial"/>
                <a:cs typeface="Arial"/>
                <a:sym typeface="Arial"/>
              </a:rPr>
              <a:t> Dam. </a:t>
            </a:r>
          </a:p>
          <a:p>
            <a:pPr marL="0" lvl="0" indent="0" algn="l" rtl="0">
              <a:lnSpc>
                <a:spcPct val="100000"/>
              </a:lnSpc>
              <a:spcBef>
                <a:spcPts val="0"/>
              </a:spcBef>
              <a:spcAft>
                <a:spcPts val="0"/>
              </a:spcAft>
              <a:buSzPts val="1400"/>
              <a:buNone/>
            </a:pPr>
            <a:r>
              <a:rPr lang="en-US" sz="1800" b="0" i="0" u="none" strike="noStrike" cap="none" baseline="0" dirty="0">
                <a:solidFill>
                  <a:srgbClr val="000000"/>
                </a:solidFill>
                <a:latin typeface="Arial"/>
                <a:ea typeface="Arial"/>
                <a:cs typeface="Arial"/>
                <a:sym typeface="Arial"/>
              </a:rPr>
              <a:t>In addition to these, Inter-basin transfer projects have been proposed from the Aras River and the Caspian Sea. </a:t>
            </a:r>
            <a:endParaRPr dirty="0"/>
          </a:p>
        </p:txBody>
      </p:sp>
      <p:sp>
        <p:nvSpPr>
          <p:cNvPr id="215" name="Google Shape;215;p6:notes"/>
          <p:cNvSpPr txBox="1">
            <a:spLocks noGrp="1"/>
          </p:cNvSpPr>
          <p:nvPr>
            <p:ph type="sldNum" idx="12"/>
          </p:nvPr>
        </p:nvSpPr>
        <p:spPr>
          <a:xfrm>
            <a:off x="3849687" y="9428162"/>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sz="14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a:spLocks noGrp="1" noRot="1" noChangeAspect="1"/>
          </p:cNvSpPr>
          <p:nvPr>
            <p:ph type="sldImg" idx="2"/>
          </p:nvPr>
        </p:nvSpPr>
        <p:spPr>
          <a:xfrm>
            <a:off x="950913" y="744538"/>
            <a:ext cx="48974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p12: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IN" dirty="0"/>
              <a:t>Drawbacks: Eutrophication due to discharge of nutrients from wastewater, Usage of lake decreased due to low water level, The actions taken by government did not meet their expected results. </a:t>
            </a:r>
          </a:p>
          <a:p>
            <a:r>
              <a:rPr lang="en-US" sz="1800" b="0" i="0" u="none" strike="noStrike" cap="none" baseline="0" dirty="0">
                <a:solidFill>
                  <a:srgbClr val="000000"/>
                </a:solidFill>
                <a:latin typeface="Arial"/>
                <a:ea typeface="Arial"/>
                <a:cs typeface="Arial"/>
                <a:sym typeface="Arial"/>
              </a:rPr>
              <a:t>The overall ULRP restoration is estimated to cost US $1.3 Billion but the budget for the year 2015 - 2016 alone was US </a:t>
            </a:r>
            <a:r>
              <a:rPr lang="en-IN" sz="1800" b="0" i="0" u="none" strike="noStrike" cap="none" baseline="0" dirty="0">
                <a:solidFill>
                  <a:srgbClr val="000000"/>
                </a:solidFill>
                <a:latin typeface="Arial"/>
                <a:ea typeface="Arial"/>
                <a:cs typeface="Arial"/>
                <a:sym typeface="Arial"/>
              </a:rPr>
              <a:t>$626,592,000 </a:t>
            </a:r>
            <a:endParaRPr dirty="0"/>
          </a:p>
        </p:txBody>
      </p:sp>
      <p:sp>
        <p:nvSpPr>
          <p:cNvPr id="228" name="Google Shape;228;p12: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a:spLocks noGrp="1" noRot="1" noChangeAspect="1"/>
          </p:cNvSpPr>
          <p:nvPr>
            <p:ph type="sldImg" idx="2"/>
          </p:nvPr>
        </p:nvSpPr>
        <p:spPr>
          <a:xfrm>
            <a:off x="950913" y="744538"/>
            <a:ext cx="48974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 name="Google Shape;238;p10: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cap="none" baseline="0" dirty="0">
                <a:solidFill>
                  <a:srgbClr val="000000"/>
                </a:solidFill>
                <a:latin typeface="Arial"/>
                <a:ea typeface="Arial"/>
                <a:cs typeface="Arial"/>
                <a:sym typeface="Arial"/>
              </a:rPr>
              <a:t>During the period 1960-1986, the water level of North Aral Sea dropped from 53.40 m to 41.02 m resulting in a reduction of the shoreline </a:t>
            </a:r>
            <a:endParaRPr dirty="0"/>
          </a:p>
        </p:txBody>
      </p:sp>
      <p:sp>
        <p:nvSpPr>
          <p:cNvPr id="239" name="Google Shape;239;p10: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0bfe2553c_0_182:notes"/>
          <p:cNvSpPr>
            <a:spLocks noGrp="1" noRot="1" noChangeAspect="1"/>
          </p:cNvSpPr>
          <p:nvPr>
            <p:ph type="sldImg" idx="2"/>
          </p:nvPr>
        </p:nvSpPr>
        <p:spPr>
          <a:xfrm>
            <a:off x="950913" y="744538"/>
            <a:ext cx="489743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49" name="Google Shape;249;g70bfe2553c_0_182: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dirty="0"/>
              <a:t>Advantages: </a:t>
            </a:r>
            <a:r>
              <a:rPr lang="en-US" dirty="0"/>
              <a:t>Increase in surface area, water level and Capacity of river, Increase in Fishery and Agricultural yield, Decrease in Salinity level, Reduction in water loss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Disadvantages: With the lake restored, many people from service sector are back for fishing leading to overfishing, With increase in population, there are possibilities of increasing water withdrawal rate.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lnSpc>
                <a:spcPct val="100000"/>
              </a:lnSpc>
              <a:spcBef>
                <a:spcPts val="0"/>
              </a:spcBef>
              <a:spcAft>
                <a:spcPts val="0"/>
              </a:spcAft>
              <a:buSzPts val="1400"/>
              <a:buNone/>
            </a:pPr>
            <a:endParaRPr dirty="0"/>
          </a:p>
        </p:txBody>
      </p:sp>
      <p:sp>
        <p:nvSpPr>
          <p:cNvPr id="250" name="Google Shape;250;g70bfe2553c_0_182:notes"/>
          <p:cNvSpPr txBox="1">
            <a:spLocks noGrp="1"/>
          </p:cNvSpPr>
          <p:nvPr>
            <p:ph type="sldNum" idx="12"/>
          </p:nvPr>
        </p:nvSpPr>
        <p:spPr>
          <a:xfrm>
            <a:off x="3849687" y="9428162"/>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sz="1400"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1:notes"/>
          <p:cNvSpPr>
            <a:spLocks noGrp="1" noRot="1" noChangeAspect="1"/>
          </p:cNvSpPr>
          <p:nvPr>
            <p:ph type="sldImg" idx="2"/>
          </p:nvPr>
        </p:nvSpPr>
        <p:spPr>
          <a:xfrm>
            <a:off x="950913" y="744538"/>
            <a:ext cx="48974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p11: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dirty="0"/>
              <a:t>Advantage: </a:t>
            </a:r>
            <a:r>
              <a:rPr lang="en-US" dirty="0"/>
              <a:t>Focused in economic development and providing job opportunities, Developed afforestation by planting drought resistant saplings </a:t>
            </a:r>
            <a:endParaRPr lang="en-IN"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dirty="0"/>
              <a:t>Disadvantage: </a:t>
            </a:r>
            <a:r>
              <a:rPr lang="en-US" dirty="0"/>
              <a:t>Economic development might be a short-term success if the environment condition is bad for survival</a:t>
            </a:r>
          </a:p>
          <a:p>
            <a:pPr marL="0" lvl="0" indent="0" algn="l" rtl="0">
              <a:lnSpc>
                <a:spcPct val="100000"/>
              </a:lnSpc>
              <a:spcBef>
                <a:spcPts val="0"/>
              </a:spcBef>
              <a:spcAft>
                <a:spcPts val="0"/>
              </a:spcAft>
              <a:buSzPts val="1400"/>
              <a:buNone/>
            </a:pPr>
            <a:endParaRPr dirty="0"/>
          </a:p>
        </p:txBody>
      </p:sp>
      <p:sp>
        <p:nvSpPr>
          <p:cNvPr id="280" name="Google Shape;280;p11: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5:notes"/>
          <p:cNvSpPr>
            <a:spLocks noGrp="1" noRot="1" noChangeAspect="1"/>
          </p:cNvSpPr>
          <p:nvPr>
            <p:ph type="sldImg" idx="2"/>
          </p:nvPr>
        </p:nvSpPr>
        <p:spPr>
          <a:xfrm>
            <a:off x="950913" y="744538"/>
            <a:ext cx="48974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7" name="Google Shape;307;p15: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p:txBody>
      </p:sp>
      <p:sp>
        <p:nvSpPr>
          <p:cNvPr id="308" name="Google Shape;308;p15: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6b28f8ae94_1_6:notes"/>
          <p:cNvSpPr>
            <a:spLocks noGrp="1" noRot="1" noChangeAspect="1"/>
          </p:cNvSpPr>
          <p:nvPr>
            <p:ph type="sldImg" idx="2"/>
          </p:nvPr>
        </p:nvSpPr>
        <p:spPr>
          <a:xfrm>
            <a:off x="950913" y="744538"/>
            <a:ext cx="489743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6b28f8ae94_1_6:notes"/>
          <p:cNvSpPr txBox="1">
            <a:spLocks noGrp="1"/>
          </p:cNvSpPr>
          <p:nvPr>
            <p:ph type="body" idx="1"/>
          </p:nvPr>
        </p:nvSpPr>
        <p:spPr>
          <a:xfrm>
            <a:off x="679450" y="4714875"/>
            <a:ext cx="5438700" cy="4467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6b28f8ae94_1_6:notes"/>
          <p:cNvSpPr txBox="1">
            <a:spLocks noGrp="1"/>
          </p:cNvSpPr>
          <p:nvPr>
            <p:ph type="sldNum" idx="12"/>
          </p:nvPr>
        </p:nvSpPr>
        <p:spPr>
          <a:xfrm>
            <a:off x="3849687" y="9428162"/>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sz="14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950913" y="744538"/>
            <a:ext cx="48974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p3: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IN" dirty="0"/>
              <a:t>Lake is water filled region surrounded by land on all its sides. They are classified based on origin, size, frequency of filling and Hydro-regime. </a:t>
            </a:r>
          </a:p>
          <a:p>
            <a:pPr marL="0" lvl="0" indent="0" algn="l" rtl="0">
              <a:lnSpc>
                <a:spcPct val="100000"/>
              </a:lnSpc>
              <a:spcBef>
                <a:spcPts val="0"/>
              </a:spcBef>
              <a:spcAft>
                <a:spcPts val="0"/>
              </a:spcAft>
              <a:buSzPts val="1800"/>
              <a:buNone/>
            </a:pPr>
            <a:r>
              <a:rPr lang="en-IN" dirty="0"/>
              <a:t>Hydro-regime is classified into freshwater and saltwater. </a:t>
            </a:r>
          </a:p>
          <a:p>
            <a:pPr marL="0" lvl="0" indent="0" algn="l" rtl="0">
              <a:lnSpc>
                <a:spcPct val="100000"/>
              </a:lnSpc>
              <a:spcBef>
                <a:spcPts val="0"/>
              </a:spcBef>
              <a:spcAft>
                <a:spcPts val="0"/>
              </a:spcAft>
              <a:buSzPts val="1800"/>
              <a:buNone/>
            </a:pPr>
            <a:r>
              <a:rPr lang="en-IN" dirty="0"/>
              <a:t>In this research, we focused mainly on Saltwater Lakes. </a:t>
            </a:r>
            <a:endParaRPr dirty="0"/>
          </a:p>
        </p:txBody>
      </p:sp>
      <p:sp>
        <p:nvSpPr>
          <p:cNvPr id="92" name="Google Shape;92;p3: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0bfe2553c_0_88:notes"/>
          <p:cNvSpPr>
            <a:spLocks noGrp="1" noRot="1" noChangeAspect="1"/>
          </p:cNvSpPr>
          <p:nvPr>
            <p:ph type="sldImg" idx="2"/>
          </p:nvPr>
        </p:nvSpPr>
        <p:spPr>
          <a:xfrm>
            <a:off x="950913" y="744538"/>
            <a:ext cx="489743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04" name="Google Shape;104;g70bfe2553c_0_88: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cap="none" dirty="0">
                <a:solidFill>
                  <a:srgbClr val="000000"/>
                </a:solidFill>
                <a:effectLst/>
                <a:latin typeface="Arial"/>
                <a:ea typeface="Arial"/>
                <a:cs typeface="Arial"/>
                <a:sym typeface="Arial"/>
              </a:rPr>
              <a:t>The drying of salt lakes exposes the salt-rich bottom to the surface, which are then spread around by the prevailing strong winds called dust storms.</a:t>
            </a:r>
            <a:endParaRPr dirty="0"/>
          </a:p>
        </p:txBody>
      </p:sp>
      <p:sp>
        <p:nvSpPr>
          <p:cNvPr id="105" name="Google Shape;105;g70bfe2553c_0_88:notes"/>
          <p:cNvSpPr txBox="1">
            <a:spLocks noGrp="1"/>
          </p:cNvSpPr>
          <p:nvPr>
            <p:ph type="sldNum" idx="12"/>
          </p:nvPr>
        </p:nvSpPr>
        <p:spPr>
          <a:xfrm>
            <a:off x="3849687" y="9428162"/>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sz="14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b28f8ae94_0_24:notes"/>
          <p:cNvSpPr>
            <a:spLocks noGrp="1" noRot="1" noChangeAspect="1"/>
          </p:cNvSpPr>
          <p:nvPr>
            <p:ph type="sldImg" idx="2"/>
          </p:nvPr>
        </p:nvSpPr>
        <p:spPr>
          <a:xfrm>
            <a:off x="950913" y="744538"/>
            <a:ext cx="4897437"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g6b28f8ae94_0_24: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p:txBody>
      </p:sp>
      <p:sp>
        <p:nvSpPr>
          <p:cNvPr id="116" name="Google Shape;116;g6b28f8ae94_0_24:notes"/>
          <p:cNvSpPr txBox="1"/>
          <p:nvPr/>
        </p:nvSpPr>
        <p:spPr>
          <a:xfrm>
            <a:off x="3849687" y="9428162"/>
            <a:ext cx="2946300" cy="496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ad03a2caa_0_26:notes"/>
          <p:cNvSpPr>
            <a:spLocks noGrp="1" noRot="1" noChangeAspect="1"/>
          </p:cNvSpPr>
          <p:nvPr>
            <p:ph type="sldImg" idx="2"/>
          </p:nvPr>
        </p:nvSpPr>
        <p:spPr>
          <a:xfrm>
            <a:off x="950913" y="744538"/>
            <a:ext cx="489743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25" name="Google Shape;125;g6ad03a2caa_0_26: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cap="none" baseline="0" dirty="0">
                <a:solidFill>
                  <a:srgbClr val="000000"/>
                </a:solidFill>
                <a:latin typeface="Arial"/>
                <a:ea typeface="Arial"/>
                <a:cs typeface="Arial"/>
                <a:sym typeface="Arial"/>
              </a:rPr>
              <a:t>Aral Sea and Lake Urmia are among the fastest drying saltwater lakes observed in the past 50 years.</a:t>
            </a:r>
          </a:p>
          <a:p>
            <a:pPr marL="0" lvl="0" indent="0" algn="l" rtl="0">
              <a:lnSpc>
                <a:spcPct val="100000"/>
              </a:lnSpc>
              <a:spcBef>
                <a:spcPts val="0"/>
              </a:spcBef>
              <a:spcAft>
                <a:spcPts val="0"/>
              </a:spcAft>
              <a:buSzPts val="1400"/>
              <a:buNone/>
            </a:pPr>
            <a:r>
              <a:rPr lang="en-US" sz="1800" b="0" i="0" u="none" strike="noStrike" cap="none" baseline="0" dirty="0">
                <a:solidFill>
                  <a:srgbClr val="000000"/>
                </a:solidFill>
                <a:latin typeface="Arial"/>
                <a:ea typeface="Arial"/>
                <a:cs typeface="Arial"/>
                <a:sym typeface="Arial"/>
              </a:rPr>
              <a:t>These two lakes are saline by nature and have reduced by 90% of their former area over the last 40-50 years.</a:t>
            </a:r>
          </a:p>
          <a:p>
            <a:pPr marL="0" lvl="0" indent="0" algn="l" rtl="0">
              <a:lnSpc>
                <a:spcPct val="100000"/>
              </a:lnSpc>
              <a:spcBef>
                <a:spcPts val="0"/>
              </a:spcBef>
              <a:spcAft>
                <a:spcPts val="0"/>
              </a:spcAft>
              <a:buSzPts val="1400"/>
              <a:buNone/>
            </a:pPr>
            <a:r>
              <a:rPr lang="en-US" sz="1800" b="0" i="0" u="none" strike="noStrike" cap="none" baseline="0" dirty="0">
                <a:solidFill>
                  <a:srgbClr val="000000"/>
                </a:solidFill>
                <a:latin typeface="Arial"/>
                <a:ea typeface="Arial"/>
                <a:cs typeface="Arial"/>
                <a:sym typeface="Arial"/>
              </a:rPr>
              <a:t>  </a:t>
            </a:r>
            <a:endParaRPr dirty="0"/>
          </a:p>
        </p:txBody>
      </p:sp>
      <p:sp>
        <p:nvSpPr>
          <p:cNvPr id="126" name="Google Shape;126;g6ad03a2caa_0_26:notes"/>
          <p:cNvSpPr txBox="1">
            <a:spLocks noGrp="1"/>
          </p:cNvSpPr>
          <p:nvPr>
            <p:ph type="sldNum" idx="12"/>
          </p:nvPr>
        </p:nvSpPr>
        <p:spPr>
          <a:xfrm>
            <a:off x="3849687" y="9428162"/>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sz="14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lnSpcReduction="10000"/>
          </a:bodyPr>
          <a:lstStyle/>
          <a:p>
            <a:pPr marL="114300" lvl="0" indent="0" algn="just" rtl="0">
              <a:lnSpc>
                <a:spcPct val="115000"/>
              </a:lnSpc>
              <a:spcBef>
                <a:spcPts val="0"/>
              </a:spcBef>
              <a:spcAft>
                <a:spcPts val="0"/>
              </a:spcAft>
              <a:buClr>
                <a:schemeClr val="dk1"/>
              </a:buClr>
              <a:buSzPts val="1800"/>
              <a:buFont typeface="Times New Roman"/>
              <a:buNone/>
            </a:pPr>
            <a:r>
              <a:rPr lang="en-US" sz="1800" b="1" dirty="0">
                <a:solidFill>
                  <a:schemeClr val="dk1"/>
                </a:solidFill>
                <a:latin typeface="Times New Roman"/>
                <a:ea typeface="Times New Roman"/>
                <a:cs typeface="Times New Roman"/>
                <a:sym typeface="Times New Roman"/>
              </a:rPr>
              <a:t>Aral Sea </a:t>
            </a:r>
            <a:r>
              <a:rPr lang="en-US" sz="1800" dirty="0">
                <a:solidFill>
                  <a:schemeClr val="dk1"/>
                </a:solidFill>
                <a:latin typeface="Times New Roman"/>
                <a:ea typeface="Times New Roman"/>
                <a:cs typeface="Times New Roman"/>
                <a:sym typeface="Times New Roman"/>
              </a:rPr>
              <a:t>is surrounded by countries like Kazakhstan, Kyrgyzstan, Tajikistan, Turkmenistan and Uzbekistan. It has 2 Tributaries namely </a:t>
            </a:r>
            <a:r>
              <a:rPr lang="en-US" sz="1800" b="1" dirty="0">
                <a:solidFill>
                  <a:schemeClr val="dk1"/>
                </a:solidFill>
                <a:latin typeface="Times New Roman"/>
                <a:ea typeface="Times New Roman"/>
                <a:cs typeface="Times New Roman"/>
                <a:sym typeface="Times New Roman"/>
              </a:rPr>
              <a:t>Amu Darya</a:t>
            </a:r>
            <a:r>
              <a:rPr lang="en-US" sz="1800" dirty="0">
                <a:solidFill>
                  <a:schemeClr val="dk1"/>
                </a:solidFill>
                <a:latin typeface="Times New Roman"/>
                <a:ea typeface="Times New Roman"/>
                <a:cs typeface="Times New Roman"/>
                <a:sym typeface="Times New Roman"/>
              </a:rPr>
              <a:t> and </a:t>
            </a:r>
            <a:r>
              <a:rPr lang="en-US" sz="1800" b="1" dirty="0">
                <a:solidFill>
                  <a:schemeClr val="dk1"/>
                </a:solidFill>
                <a:latin typeface="Times New Roman"/>
                <a:ea typeface="Times New Roman"/>
                <a:cs typeface="Times New Roman"/>
                <a:sym typeface="Times New Roman"/>
              </a:rPr>
              <a:t>Syr Darya.</a:t>
            </a:r>
            <a:r>
              <a:rPr lang="en-US" sz="1800" dirty="0">
                <a:solidFill>
                  <a:schemeClr val="dk1"/>
                </a:solidFill>
                <a:latin typeface="Times New Roman"/>
                <a:ea typeface="Times New Roman"/>
                <a:cs typeface="Times New Roman"/>
                <a:sym typeface="Times New Roman"/>
              </a:rPr>
              <a:t> </a:t>
            </a:r>
          </a:p>
          <a:p>
            <a:pPr marL="114300" lvl="0" indent="0" algn="just" rtl="0">
              <a:lnSpc>
                <a:spcPct val="115000"/>
              </a:lnSpc>
              <a:spcBef>
                <a:spcPts val="0"/>
              </a:spcBef>
              <a:spcAft>
                <a:spcPts val="0"/>
              </a:spcAft>
              <a:buClr>
                <a:schemeClr val="dk1"/>
              </a:buClr>
              <a:buSzPts val="1800"/>
              <a:buFont typeface="Times New Roman"/>
              <a:buNone/>
            </a:pPr>
            <a:r>
              <a:rPr lang="en-US" sz="1800" dirty="0">
                <a:solidFill>
                  <a:schemeClr val="dk1"/>
                </a:solidFill>
                <a:latin typeface="Times New Roman"/>
                <a:ea typeface="Times New Roman"/>
                <a:cs typeface="Times New Roman"/>
                <a:sym typeface="Times New Roman"/>
              </a:rPr>
              <a:t>The total Area of Aral Sea is </a:t>
            </a:r>
            <a:r>
              <a:rPr lang="en-US" sz="1800" b="1" dirty="0">
                <a:solidFill>
                  <a:schemeClr val="dk1"/>
                </a:solidFill>
                <a:latin typeface="Times New Roman"/>
                <a:ea typeface="Times New Roman"/>
                <a:cs typeface="Times New Roman"/>
                <a:sym typeface="Times New Roman"/>
              </a:rPr>
              <a:t>68,478 km</a:t>
            </a:r>
            <a:r>
              <a:rPr lang="en-US" sz="1800" b="1" baseline="30000" dirty="0">
                <a:solidFill>
                  <a:schemeClr val="dk1"/>
                </a:solidFill>
                <a:latin typeface="Times New Roman"/>
                <a:ea typeface="Times New Roman"/>
                <a:cs typeface="Times New Roman"/>
                <a:sym typeface="Times New Roman"/>
              </a:rPr>
              <a:t>2</a:t>
            </a:r>
            <a:r>
              <a:rPr lang="en-US" sz="1800" dirty="0">
                <a:solidFill>
                  <a:schemeClr val="dk1"/>
                </a:solidFill>
                <a:latin typeface="Times New Roman"/>
                <a:ea typeface="Times New Roman"/>
                <a:cs typeface="Times New Roman"/>
                <a:sym typeface="Times New Roman"/>
              </a:rPr>
              <a:t> and Volume is </a:t>
            </a:r>
            <a:r>
              <a:rPr lang="en-US" sz="1800" b="1" dirty="0">
                <a:solidFill>
                  <a:schemeClr val="dk1"/>
                </a:solidFill>
                <a:latin typeface="Times New Roman"/>
                <a:ea typeface="Times New Roman"/>
                <a:cs typeface="Times New Roman"/>
                <a:sym typeface="Times New Roman"/>
              </a:rPr>
              <a:t>1093 km</a:t>
            </a:r>
            <a:r>
              <a:rPr lang="en-US" sz="1800" b="1" baseline="30000" dirty="0">
                <a:solidFill>
                  <a:schemeClr val="dk1"/>
                </a:solidFill>
                <a:latin typeface="Times New Roman"/>
                <a:ea typeface="Times New Roman"/>
                <a:cs typeface="Times New Roman"/>
                <a:sym typeface="Times New Roman"/>
              </a:rPr>
              <a:t>3  </a:t>
            </a:r>
            <a:r>
              <a:rPr lang="en-US" sz="1800" dirty="0">
                <a:solidFill>
                  <a:schemeClr val="dk1"/>
                </a:solidFill>
                <a:latin typeface="Times New Roman"/>
                <a:ea typeface="Times New Roman"/>
                <a:cs typeface="Times New Roman"/>
                <a:sym typeface="Times New Roman"/>
              </a:rPr>
              <a:t>. The Water Level of the Aral Sea decreased from </a:t>
            </a:r>
            <a:r>
              <a:rPr lang="en-US" sz="1800" b="1" dirty="0">
                <a:solidFill>
                  <a:schemeClr val="dk1"/>
                </a:solidFill>
                <a:latin typeface="Times New Roman"/>
                <a:ea typeface="Times New Roman"/>
                <a:cs typeface="Times New Roman"/>
                <a:sym typeface="Times New Roman"/>
              </a:rPr>
              <a:t>53.4 m to 41.02 m</a:t>
            </a:r>
            <a:r>
              <a:rPr lang="en-US" sz="1800" dirty="0">
                <a:solidFill>
                  <a:schemeClr val="dk1"/>
                </a:solidFill>
                <a:latin typeface="Times New Roman"/>
                <a:ea typeface="Times New Roman"/>
                <a:cs typeface="Times New Roman"/>
                <a:sym typeface="Times New Roman"/>
              </a:rPr>
              <a:t> during the period </a:t>
            </a:r>
            <a:r>
              <a:rPr lang="en-US" sz="1800" b="1" dirty="0">
                <a:solidFill>
                  <a:schemeClr val="dk1"/>
                </a:solidFill>
                <a:latin typeface="Times New Roman"/>
                <a:ea typeface="Times New Roman"/>
                <a:cs typeface="Times New Roman"/>
                <a:sym typeface="Times New Roman"/>
              </a:rPr>
              <a:t>1960 – 1986. </a:t>
            </a:r>
            <a:endParaRPr lang="en-IN" sz="1800" b="1" dirty="0">
              <a:solidFill>
                <a:schemeClr val="dk1"/>
              </a:solidFill>
              <a:latin typeface="Times New Roman"/>
              <a:ea typeface="Times New Roman"/>
              <a:cs typeface="Times New Roman"/>
              <a:sym typeface="Times New Roman"/>
            </a:endParaRPr>
          </a:p>
          <a:p>
            <a:pPr marL="114300" marR="0" lvl="0" indent="0" algn="just" defTabSz="914400" rtl="0" eaLnBrk="1" fontAlgn="auto" latinLnBrk="0" hangingPunct="1">
              <a:lnSpc>
                <a:spcPct val="115000"/>
              </a:lnSpc>
              <a:spcBef>
                <a:spcPts val="0"/>
              </a:spcBef>
              <a:spcAft>
                <a:spcPts val="0"/>
              </a:spcAft>
              <a:buClr>
                <a:schemeClr val="dk1"/>
              </a:buClr>
              <a:buSzPts val="1800"/>
              <a:buFont typeface="Times New Roman"/>
              <a:buNone/>
              <a:tabLst/>
              <a:defRPr/>
            </a:pPr>
            <a:r>
              <a:rPr lang="en-IN" sz="1800" b="1" dirty="0">
                <a:solidFill>
                  <a:schemeClr val="dk1"/>
                </a:solidFill>
                <a:latin typeface="Times New Roman"/>
                <a:ea typeface="Times New Roman"/>
                <a:cs typeface="Times New Roman"/>
                <a:sym typeface="Times New Roman"/>
              </a:rPr>
              <a:t>Urmia lake </a:t>
            </a:r>
            <a:r>
              <a:rPr lang="en-IN" sz="1800" b="0" dirty="0">
                <a:solidFill>
                  <a:schemeClr val="dk1"/>
                </a:solidFill>
                <a:latin typeface="Times New Roman"/>
                <a:ea typeface="Times New Roman"/>
                <a:cs typeface="Times New Roman"/>
                <a:sym typeface="Times New Roman"/>
              </a:rPr>
              <a:t>is situated in the Northeast Iran surrounded by </a:t>
            </a:r>
            <a:r>
              <a:rPr lang="en-US" sz="1800" dirty="0">
                <a:solidFill>
                  <a:schemeClr val="dk1"/>
                </a:solidFill>
                <a:latin typeface="Times New Roman"/>
                <a:ea typeface="Times New Roman"/>
                <a:cs typeface="Times New Roman"/>
                <a:sym typeface="Times New Roman"/>
              </a:rPr>
              <a:t>East Azerbaijan, West Azerbaijan, Kurdistan, Ardebil and </a:t>
            </a:r>
            <a:r>
              <a:rPr lang="en-US" sz="1800" dirty="0" err="1">
                <a:solidFill>
                  <a:schemeClr val="dk1"/>
                </a:solidFill>
                <a:latin typeface="Times New Roman"/>
                <a:ea typeface="Times New Roman"/>
                <a:cs typeface="Times New Roman"/>
                <a:sym typeface="Times New Roman"/>
              </a:rPr>
              <a:t>Zanjan</a:t>
            </a:r>
            <a:r>
              <a:rPr lang="en-US" sz="1800" dirty="0">
                <a:solidFill>
                  <a:schemeClr val="dk1"/>
                </a:solidFill>
                <a:latin typeface="Times New Roman"/>
                <a:ea typeface="Times New Roman"/>
                <a:cs typeface="Times New Roman"/>
                <a:sym typeface="Times New Roman"/>
              </a:rPr>
              <a:t> provisions. Urmia lake has an Area of </a:t>
            </a:r>
            <a:r>
              <a:rPr lang="en-US" sz="1800" b="1" dirty="0">
                <a:solidFill>
                  <a:schemeClr val="dk1"/>
                </a:solidFill>
                <a:latin typeface="Times New Roman"/>
                <a:ea typeface="Times New Roman"/>
                <a:cs typeface="Times New Roman"/>
                <a:sym typeface="Times New Roman"/>
              </a:rPr>
              <a:t>5200 km² </a:t>
            </a:r>
            <a:r>
              <a:rPr lang="en-US" sz="1800" b="0" dirty="0">
                <a:solidFill>
                  <a:schemeClr val="dk1"/>
                </a:solidFill>
                <a:latin typeface="Times New Roman"/>
                <a:ea typeface="Times New Roman"/>
                <a:cs typeface="Times New Roman"/>
                <a:sym typeface="Times New Roman"/>
              </a:rPr>
              <a:t>and</a:t>
            </a:r>
            <a:r>
              <a:rPr lang="en-US" sz="1800" b="1" dirty="0">
                <a:solidFill>
                  <a:schemeClr val="dk1"/>
                </a:solidFill>
                <a:latin typeface="Times New Roman"/>
                <a:ea typeface="Times New Roman"/>
                <a:cs typeface="Times New Roman"/>
                <a:sym typeface="Times New Roman"/>
              </a:rPr>
              <a:t> </a:t>
            </a:r>
            <a:r>
              <a:rPr lang="en-US" sz="1800" dirty="0">
                <a:solidFill>
                  <a:schemeClr val="dk1"/>
                </a:solidFill>
                <a:latin typeface="Times New Roman"/>
                <a:ea typeface="Times New Roman"/>
                <a:cs typeface="Times New Roman"/>
                <a:sym typeface="Times New Roman"/>
              </a:rPr>
              <a:t>Depth of </a:t>
            </a:r>
            <a:r>
              <a:rPr lang="en-US" sz="1800" b="1" dirty="0">
                <a:solidFill>
                  <a:schemeClr val="dk1"/>
                </a:solidFill>
                <a:latin typeface="Times New Roman"/>
                <a:ea typeface="Times New Roman"/>
                <a:cs typeface="Times New Roman"/>
                <a:sym typeface="Times New Roman"/>
              </a:rPr>
              <a:t>16 m. </a:t>
            </a:r>
            <a:r>
              <a:rPr lang="en-US" sz="1800" dirty="0">
                <a:solidFill>
                  <a:schemeClr val="dk1"/>
                </a:solidFill>
                <a:latin typeface="Times New Roman"/>
                <a:ea typeface="Times New Roman"/>
                <a:cs typeface="Times New Roman"/>
                <a:sym typeface="Times New Roman"/>
              </a:rPr>
              <a:t>The Water Level of the Urmia Lake decreased from </a:t>
            </a:r>
            <a:r>
              <a:rPr lang="en-US" sz="1800" b="1" dirty="0">
                <a:solidFill>
                  <a:schemeClr val="dk1"/>
                </a:solidFill>
                <a:latin typeface="Times New Roman"/>
                <a:ea typeface="Times New Roman"/>
                <a:cs typeface="Times New Roman"/>
                <a:sym typeface="Times New Roman"/>
              </a:rPr>
              <a:t>1277.95 m to 1270 </a:t>
            </a:r>
            <a:r>
              <a:rPr lang="en-US" sz="1800" b="0" dirty="0">
                <a:solidFill>
                  <a:schemeClr val="dk1"/>
                </a:solidFill>
                <a:latin typeface="Times New Roman"/>
                <a:ea typeface="Times New Roman"/>
                <a:cs typeface="Times New Roman"/>
                <a:sym typeface="Times New Roman"/>
              </a:rPr>
              <a:t>during the period </a:t>
            </a:r>
            <a:r>
              <a:rPr lang="en-US" sz="1800" b="1" dirty="0">
                <a:solidFill>
                  <a:schemeClr val="dk1"/>
                </a:solidFill>
                <a:latin typeface="Times New Roman"/>
                <a:ea typeface="Times New Roman"/>
                <a:cs typeface="Times New Roman"/>
                <a:sym typeface="Times New Roman"/>
              </a:rPr>
              <a:t>1966 – 2018.</a:t>
            </a:r>
          </a:p>
          <a:p>
            <a:pPr marL="114300" lvl="0" indent="0" algn="just" rtl="0">
              <a:lnSpc>
                <a:spcPct val="115000"/>
              </a:lnSpc>
              <a:spcBef>
                <a:spcPts val="0"/>
              </a:spcBef>
              <a:spcAft>
                <a:spcPts val="0"/>
              </a:spcAft>
              <a:buClr>
                <a:schemeClr val="dk1"/>
              </a:buClr>
              <a:buSzPts val="1800"/>
              <a:buFont typeface="Times New Roman"/>
              <a:buNone/>
            </a:pPr>
            <a:endParaRPr lang="en-US" sz="1800" b="1" dirty="0">
              <a:solidFill>
                <a:schemeClr val="dk1"/>
              </a:solidFill>
              <a:latin typeface="Times New Roman"/>
              <a:ea typeface="Times New Roman"/>
              <a:cs typeface="Times New Roman"/>
              <a:sym typeface="Times New Roman"/>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rgbClr val="000000"/>
                </a:solidFill>
                <a:latin typeface="Arial"/>
                <a:ea typeface="Arial"/>
                <a:cs typeface="Arial"/>
                <a:sym typeface="Arial"/>
              </a:rPr>
              <a:t>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01332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lstStyle/>
          <a:p>
            <a:r>
              <a:rPr lang="en-US" sz="1800" b="0" i="0" u="none" strike="noStrike" cap="none" baseline="0" dirty="0">
                <a:solidFill>
                  <a:srgbClr val="000000"/>
                </a:solidFill>
                <a:latin typeface="Arial"/>
                <a:ea typeface="Arial"/>
                <a:cs typeface="Arial"/>
                <a:sym typeface="Arial"/>
              </a:rPr>
              <a:t>The Aral Sea had more health-related case studies as compared to other Lakes. Thus, the Aral Sea was chosen for health impact assessment. </a:t>
            </a:r>
            <a:endParaRPr lang="en-IN"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rgbClr val="000000"/>
                </a:solidFill>
                <a:latin typeface="Arial"/>
                <a:ea typeface="Arial"/>
                <a:cs typeface="Arial"/>
                <a:sym typeface="Arial"/>
              </a:rPr>
              <a:t>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0249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ad03a2caa_0_83:notes"/>
          <p:cNvSpPr>
            <a:spLocks noGrp="1" noRot="1" noChangeAspect="1"/>
          </p:cNvSpPr>
          <p:nvPr>
            <p:ph type="sldImg" idx="2"/>
          </p:nvPr>
        </p:nvSpPr>
        <p:spPr>
          <a:xfrm>
            <a:off x="950913" y="744538"/>
            <a:ext cx="489743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80" name="Google Shape;180;g6ad03a2caa_0_83: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1" name="Google Shape;181;g6ad03a2caa_0_83:notes"/>
          <p:cNvSpPr txBox="1">
            <a:spLocks noGrp="1"/>
          </p:cNvSpPr>
          <p:nvPr>
            <p:ph type="sldNum" idx="12"/>
          </p:nvPr>
        </p:nvSpPr>
        <p:spPr>
          <a:xfrm>
            <a:off x="3849687" y="9428162"/>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sz="14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0bfe2553c_0_126:notes"/>
          <p:cNvSpPr>
            <a:spLocks noGrp="1" noRot="1" noChangeAspect="1"/>
          </p:cNvSpPr>
          <p:nvPr>
            <p:ph type="sldImg" idx="2"/>
          </p:nvPr>
        </p:nvSpPr>
        <p:spPr>
          <a:xfrm>
            <a:off x="950913" y="744538"/>
            <a:ext cx="489743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90" name="Google Shape;190;g70bfe2553c_0_126: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N" dirty="0"/>
              <a:t>The</a:t>
            </a:r>
            <a:r>
              <a:rPr lang="en-US" sz="1800" b="0" i="0" u="none" strike="noStrike" cap="none" baseline="0" dirty="0">
                <a:solidFill>
                  <a:srgbClr val="000000"/>
                </a:solidFill>
                <a:latin typeface="Arial"/>
                <a:ea typeface="Arial"/>
                <a:cs typeface="Arial"/>
                <a:sym typeface="Arial"/>
              </a:rPr>
              <a:t>se studies are cross-sectional, and case controlled with several uncontrollable variables which makes the results less reliable</a:t>
            </a:r>
            <a:endParaRPr dirty="0"/>
          </a:p>
        </p:txBody>
      </p:sp>
      <p:sp>
        <p:nvSpPr>
          <p:cNvPr id="191" name="Google Shape;191;g70bfe2553c_0_126:notes"/>
          <p:cNvSpPr txBox="1">
            <a:spLocks noGrp="1"/>
          </p:cNvSpPr>
          <p:nvPr>
            <p:ph type="sldNum" idx="12"/>
          </p:nvPr>
        </p:nvSpPr>
        <p:spPr>
          <a:xfrm>
            <a:off x="3849687" y="9428162"/>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sz="14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16"/>
        <p:cNvGrpSpPr/>
        <p:nvPr/>
      </p:nvGrpSpPr>
      <p:grpSpPr>
        <a:xfrm>
          <a:off x="0" y="0"/>
          <a:ext cx="0" cy="0"/>
          <a:chOff x="0" y="0"/>
          <a:chExt cx="0" cy="0"/>
        </a:xfrm>
      </p:grpSpPr>
      <p:sp>
        <p:nvSpPr>
          <p:cNvPr id="17" name="Google Shape;17;p17"/>
          <p:cNvSpPr txBox="1">
            <a:spLocks noGrp="1"/>
          </p:cNvSpPr>
          <p:nvPr>
            <p:ph type="title"/>
          </p:nvPr>
        </p:nvSpPr>
        <p:spPr>
          <a:xfrm>
            <a:off x="452437" y="514350"/>
            <a:ext cx="8099425" cy="1139825"/>
          </a:xfrm>
          <a:prstGeom prst="rect">
            <a:avLst/>
          </a:prstGeom>
          <a:noFill/>
          <a:ln>
            <a:noFill/>
          </a:ln>
        </p:spPr>
        <p:txBody>
          <a:bodyPr spcFirstLastPara="1" wrap="square" lIns="90500" tIns="45250" rIns="90500" bIns="45250" anchor="ctr" anchorCtr="0">
            <a:noAutofit/>
          </a:bodyPr>
          <a:lstStyle>
            <a:lvl1pPr lvl="0" algn="l">
              <a:lnSpc>
                <a:spcPct val="100000"/>
              </a:lnSpc>
              <a:spcBef>
                <a:spcPts val="0"/>
              </a:spcBef>
              <a:spcAft>
                <a:spcPts val="0"/>
              </a:spcAft>
              <a:buSzPts val="1400"/>
              <a:buFont typeface="Times New Roman"/>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7"/>
          <p:cNvSpPr txBox="1">
            <a:spLocks noGrp="1"/>
          </p:cNvSpPr>
          <p:nvPr>
            <p:ph type="sldNum" idx="12"/>
          </p:nvPr>
        </p:nvSpPr>
        <p:spPr>
          <a:xfrm>
            <a:off x="4230572" y="6396072"/>
            <a:ext cx="540000" cy="523800"/>
          </a:xfrm>
          <a:prstGeom prst="rect">
            <a:avLst/>
          </a:prstGeom>
        </p:spPr>
        <p:txBody>
          <a:bodyPr spcFirstLastPara="1" wrap="square" lIns="90400" tIns="90400" rIns="90400" bIns="904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450850" y="274638"/>
            <a:ext cx="8101013" cy="1139825"/>
          </a:xfrm>
          <a:prstGeom prst="rect">
            <a:avLst/>
          </a:prstGeom>
          <a:noFill/>
          <a:ln>
            <a:noFill/>
          </a:ln>
        </p:spPr>
        <p:txBody>
          <a:bodyPr spcFirstLastPara="1" wrap="square" lIns="90500" tIns="45250" rIns="90500" bIns="452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450850" y="1531938"/>
            <a:ext cx="3976688" cy="638175"/>
          </a:xfrm>
          <a:prstGeom prst="rect">
            <a:avLst/>
          </a:prstGeom>
          <a:noFill/>
          <a:ln>
            <a:noFill/>
          </a:ln>
        </p:spPr>
        <p:txBody>
          <a:bodyPr spcFirstLastPara="1" wrap="square" lIns="90500" tIns="45250" rIns="90500" bIns="4525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55" name="Google Shape;55;p26"/>
          <p:cNvSpPr txBox="1">
            <a:spLocks noGrp="1"/>
          </p:cNvSpPr>
          <p:nvPr>
            <p:ph type="body" idx="2"/>
          </p:nvPr>
        </p:nvSpPr>
        <p:spPr>
          <a:xfrm>
            <a:off x="450850" y="2170113"/>
            <a:ext cx="3976688" cy="3940175"/>
          </a:xfrm>
          <a:prstGeom prst="rect">
            <a:avLst/>
          </a:prstGeom>
          <a:noFill/>
          <a:ln>
            <a:noFill/>
          </a:ln>
        </p:spPr>
        <p:txBody>
          <a:bodyPr spcFirstLastPara="1" wrap="square" lIns="90500" tIns="45250" rIns="90500" bIns="4525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56" name="Google Shape;56;p26"/>
          <p:cNvSpPr txBox="1">
            <a:spLocks noGrp="1"/>
          </p:cNvSpPr>
          <p:nvPr>
            <p:ph type="body" idx="3"/>
          </p:nvPr>
        </p:nvSpPr>
        <p:spPr>
          <a:xfrm>
            <a:off x="4572000" y="1531938"/>
            <a:ext cx="3979863" cy="638175"/>
          </a:xfrm>
          <a:prstGeom prst="rect">
            <a:avLst/>
          </a:prstGeom>
          <a:noFill/>
          <a:ln>
            <a:noFill/>
          </a:ln>
        </p:spPr>
        <p:txBody>
          <a:bodyPr spcFirstLastPara="1" wrap="square" lIns="90500" tIns="45250" rIns="90500" bIns="4525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57" name="Google Shape;57;p26"/>
          <p:cNvSpPr txBox="1">
            <a:spLocks noGrp="1"/>
          </p:cNvSpPr>
          <p:nvPr>
            <p:ph type="body" idx="4"/>
          </p:nvPr>
        </p:nvSpPr>
        <p:spPr>
          <a:xfrm>
            <a:off x="4572000" y="2170113"/>
            <a:ext cx="3979863" cy="3940175"/>
          </a:xfrm>
          <a:prstGeom prst="rect">
            <a:avLst/>
          </a:prstGeom>
          <a:noFill/>
          <a:ln>
            <a:noFill/>
          </a:ln>
        </p:spPr>
        <p:txBody>
          <a:bodyPr spcFirstLastPara="1" wrap="square" lIns="90500" tIns="45250" rIns="90500" bIns="4525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58" name="Google Shape;58;p26"/>
          <p:cNvSpPr txBox="1">
            <a:spLocks noGrp="1"/>
          </p:cNvSpPr>
          <p:nvPr>
            <p:ph type="sldNum" idx="12"/>
          </p:nvPr>
        </p:nvSpPr>
        <p:spPr>
          <a:xfrm>
            <a:off x="4230572" y="6396072"/>
            <a:ext cx="540000" cy="523800"/>
          </a:xfrm>
          <a:prstGeom prst="rect">
            <a:avLst/>
          </a:prstGeom>
        </p:spPr>
        <p:txBody>
          <a:bodyPr spcFirstLastPara="1" wrap="square" lIns="90400" tIns="90400" rIns="90400" bIns="904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59"/>
        <p:cNvGrpSpPr/>
        <p:nvPr/>
      </p:nvGrpSpPr>
      <p:grpSpPr>
        <a:xfrm>
          <a:off x="0" y="0"/>
          <a:ext cx="0" cy="0"/>
          <a:chOff x="0" y="0"/>
          <a:chExt cx="0" cy="0"/>
        </a:xfrm>
      </p:grpSpPr>
      <p:sp>
        <p:nvSpPr>
          <p:cNvPr id="60" name="Google Shape;60;p27"/>
          <p:cNvSpPr txBox="1">
            <a:spLocks noGrp="1"/>
          </p:cNvSpPr>
          <p:nvPr>
            <p:ph type="title"/>
          </p:nvPr>
        </p:nvSpPr>
        <p:spPr>
          <a:xfrm>
            <a:off x="711200" y="4395788"/>
            <a:ext cx="7650163" cy="1358900"/>
          </a:xfrm>
          <a:prstGeom prst="rect">
            <a:avLst/>
          </a:prstGeom>
          <a:noFill/>
          <a:ln>
            <a:noFill/>
          </a:ln>
        </p:spPr>
        <p:txBody>
          <a:bodyPr spcFirstLastPara="1" wrap="square" lIns="90500" tIns="45250" rIns="90500" bIns="4525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7"/>
          <p:cNvSpPr txBox="1">
            <a:spLocks noGrp="1"/>
          </p:cNvSpPr>
          <p:nvPr>
            <p:ph type="body" idx="1"/>
          </p:nvPr>
        </p:nvSpPr>
        <p:spPr>
          <a:xfrm>
            <a:off x="711200" y="2898775"/>
            <a:ext cx="7650163" cy="1497013"/>
          </a:xfrm>
          <a:prstGeom prst="rect">
            <a:avLst/>
          </a:prstGeom>
          <a:noFill/>
          <a:ln>
            <a:noFill/>
          </a:ln>
        </p:spPr>
        <p:txBody>
          <a:bodyPr spcFirstLastPara="1" wrap="square" lIns="90500" tIns="45250" rIns="90500" bIns="45250" anchor="b" anchorCtr="0">
            <a:noAutofit/>
          </a:bodyPr>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62" name="Google Shape;62;p27"/>
          <p:cNvSpPr txBox="1">
            <a:spLocks noGrp="1"/>
          </p:cNvSpPr>
          <p:nvPr>
            <p:ph type="sldNum" idx="12"/>
          </p:nvPr>
        </p:nvSpPr>
        <p:spPr>
          <a:xfrm>
            <a:off x="4230572" y="6396072"/>
            <a:ext cx="540000" cy="523800"/>
          </a:xfrm>
          <a:prstGeom prst="rect">
            <a:avLst/>
          </a:prstGeom>
        </p:spPr>
        <p:txBody>
          <a:bodyPr spcFirstLastPara="1" wrap="square" lIns="90400" tIns="90400" rIns="90400" bIns="904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9"/>
        <p:cNvGrpSpPr/>
        <p:nvPr/>
      </p:nvGrpSpPr>
      <p:grpSpPr>
        <a:xfrm>
          <a:off x="0" y="0"/>
          <a:ext cx="0" cy="0"/>
          <a:chOff x="0" y="0"/>
          <a:chExt cx="0" cy="0"/>
        </a:xfrm>
      </p:grpSpPr>
      <p:sp>
        <p:nvSpPr>
          <p:cNvPr id="20" name="Google Shape;20;p18"/>
          <p:cNvSpPr txBox="1">
            <a:spLocks noGrp="1"/>
          </p:cNvSpPr>
          <p:nvPr>
            <p:ph type="title"/>
          </p:nvPr>
        </p:nvSpPr>
        <p:spPr>
          <a:xfrm>
            <a:off x="450862" y="132900"/>
            <a:ext cx="8099400" cy="1139700"/>
          </a:xfrm>
          <a:prstGeom prst="rect">
            <a:avLst/>
          </a:prstGeom>
          <a:noFill/>
          <a:ln>
            <a:noFill/>
          </a:ln>
        </p:spPr>
        <p:txBody>
          <a:bodyPr spcFirstLastPara="1" wrap="square" lIns="90500" tIns="45250" rIns="90500" bIns="45250" anchor="ctr" anchorCtr="0">
            <a:noAutofit/>
          </a:bodyPr>
          <a:lstStyle>
            <a:lvl1pPr lvl="0" algn="l">
              <a:lnSpc>
                <a:spcPct val="100000"/>
              </a:lnSpc>
              <a:spcBef>
                <a:spcPts val="0"/>
              </a:spcBef>
              <a:spcAft>
                <a:spcPts val="0"/>
              </a:spcAft>
              <a:buSzPts val="2400"/>
              <a:buFont typeface="Times New Roman"/>
              <a:buNone/>
              <a:defRPr sz="24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body" idx="1"/>
          </p:nvPr>
        </p:nvSpPr>
        <p:spPr>
          <a:xfrm>
            <a:off x="450850" y="1173800"/>
            <a:ext cx="7791600" cy="5026200"/>
          </a:xfrm>
          <a:prstGeom prst="rect">
            <a:avLst/>
          </a:prstGeom>
          <a:noFill/>
          <a:ln>
            <a:noFill/>
          </a:ln>
        </p:spPr>
        <p:txBody>
          <a:bodyPr spcFirstLastPara="1" wrap="square" lIns="90500" tIns="45250" rIns="90500" bIns="45250" anchor="t" anchorCtr="0">
            <a:noAutofit/>
          </a:bodyPr>
          <a:lstStyle>
            <a:lvl1pPr marL="457200" lvl="0" indent="-342900" algn="l">
              <a:lnSpc>
                <a:spcPct val="100000"/>
              </a:lnSpc>
              <a:spcBef>
                <a:spcPts val="360"/>
              </a:spcBef>
              <a:spcAft>
                <a:spcPts val="0"/>
              </a:spcAft>
              <a:buClr>
                <a:schemeClr val="dk1"/>
              </a:buClr>
              <a:buSzPts val="1800"/>
              <a:buFont typeface="Times New Roman"/>
              <a:buChar char="•"/>
              <a:defRPr sz="1800">
                <a:latin typeface="Times New Roman"/>
                <a:ea typeface="Times New Roman"/>
                <a:cs typeface="Times New Roman"/>
                <a:sym typeface="Times New Roman"/>
              </a:defRPr>
            </a:lvl1pPr>
            <a:lvl2pPr marL="914400" lvl="1" indent="-342900" algn="l">
              <a:lnSpc>
                <a:spcPct val="100000"/>
              </a:lnSpc>
              <a:spcBef>
                <a:spcPts val="360"/>
              </a:spcBef>
              <a:spcAft>
                <a:spcPts val="0"/>
              </a:spcAft>
              <a:buClr>
                <a:schemeClr val="dk1"/>
              </a:buClr>
              <a:buSzPts val="1800"/>
              <a:buFont typeface="Times New Roman"/>
              <a:buChar char="–"/>
              <a:defRPr sz="1800">
                <a:latin typeface="Times New Roman"/>
                <a:ea typeface="Times New Roman"/>
                <a:cs typeface="Times New Roman"/>
                <a:sym typeface="Times New Roman"/>
              </a:defRPr>
            </a:lvl2pPr>
            <a:lvl3pPr marL="1371600" lvl="2" indent="-342900" algn="l">
              <a:lnSpc>
                <a:spcPct val="100000"/>
              </a:lnSpc>
              <a:spcBef>
                <a:spcPts val="360"/>
              </a:spcBef>
              <a:spcAft>
                <a:spcPts val="0"/>
              </a:spcAft>
              <a:buClr>
                <a:schemeClr val="dk1"/>
              </a:buClr>
              <a:buSzPts val="1800"/>
              <a:buFont typeface="Times New Roman"/>
              <a:buChar char="•"/>
              <a:defRPr sz="1800">
                <a:latin typeface="Times New Roman"/>
                <a:ea typeface="Times New Roman"/>
                <a:cs typeface="Times New Roman"/>
                <a:sym typeface="Times New Roman"/>
              </a:defRPr>
            </a:lvl3pPr>
            <a:lvl4pPr marL="1828800" lvl="3" indent="-342900" algn="l">
              <a:lnSpc>
                <a:spcPct val="100000"/>
              </a:lnSpc>
              <a:spcBef>
                <a:spcPts val="360"/>
              </a:spcBef>
              <a:spcAft>
                <a:spcPts val="0"/>
              </a:spcAft>
              <a:buClr>
                <a:schemeClr val="dk1"/>
              </a:buClr>
              <a:buSzPts val="1800"/>
              <a:buFont typeface="Times New Roman"/>
              <a:buChar char="–"/>
              <a:defRPr sz="1800">
                <a:latin typeface="Times New Roman"/>
                <a:ea typeface="Times New Roman"/>
                <a:cs typeface="Times New Roman"/>
                <a:sym typeface="Times New Roman"/>
              </a:defRPr>
            </a:lvl4pPr>
            <a:lvl5pPr marL="2286000" lvl="4" indent="-342900" algn="l">
              <a:lnSpc>
                <a:spcPct val="100000"/>
              </a:lnSpc>
              <a:spcBef>
                <a:spcPts val="360"/>
              </a:spcBef>
              <a:spcAft>
                <a:spcPts val="0"/>
              </a:spcAft>
              <a:buClr>
                <a:schemeClr val="dk1"/>
              </a:buClr>
              <a:buSzPts val="1800"/>
              <a:buFont typeface="Times New Roman"/>
              <a:buChar char="»"/>
              <a:defRPr sz="1800">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Font typeface="Times New Roman"/>
              <a:buChar char="»"/>
              <a:defRPr sz="1800">
                <a:latin typeface="Times New Roman"/>
                <a:ea typeface="Times New Roman"/>
                <a:cs typeface="Times New Roman"/>
                <a:sym typeface="Times New Roman"/>
              </a:defRPr>
            </a:lvl6pPr>
            <a:lvl7pPr marL="3200400" lvl="6" indent="-342900" algn="l">
              <a:lnSpc>
                <a:spcPct val="100000"/>
              </a:lnSpc>
              <a:spcBef>
                <a:spcPts val="360"/>
              </a:spcBef>
              <a:spcAft>
                <a:spcPts val="0"/>
              </a:spcAft>
              <a:buClr>
                <a:schemeClr val="dk1"/>
              </a:buClr>
              <a:buSzPts val="1800"/>
              <a:buFont typeface="Times New Roman"/>
              <a:buChar char="»"/>
              <a:defRPr sz="1800">
                <a:latin typeface="Times New Roman"/>
                <a:ea typeface="Times New Roman"/>
                <a:cs typeface="Times New Roman"/>
                <a:sym typeface="Times New Roman"/>
              </a:defRPr>
            </a:lvl7pPr>
            <a:lvl8pPr marL="3657600" lvl="7" indent="-342900" algn="l">
              <a:lnSpc>
                <a:spcPct val="100000"/>
              </a:lnSpc>
              <a:spcBef>
                <a:spcPts val="360"/>
              </a:spcBef>
              <a:spcAft>
                <a:spcPts val="0"/>
              </a:spcAft>
              <a:buClr>
                <a:schemeClr val="dk1"/>
              </a:buClr>
              <a:buSzPts val="1800"/>
              <a:buFont typeface="Times New Roman"/>
              <a:buChar char="»"/>
              <a:defRPr sz="1800">
                <a:latin typeface="Times New Roman"/>
                <a:ea typeface="Times New Roman"/>
                <a:cs typeface="Times New Roman"/>
                <a:sym typeface="Times New Roman"/>
              </a:defRPr>
            </a:lvl8pPr>
            <a:lvl9pPr marL="4114800" lvl="8" indent="-342900" algn="l">
              <a:lnSpc>
                <a:spcPct val="100000"/>
              </a:lnSpc>
              <a:spcBef>
                <a:spcPts val="360"/>
              </a:spcBef>
              <a:spcAft>
                <a:spcPts val="0"/>
              </a:spcAft>
              <a:buClr>
                <a:schemeClr val="dk1"/>
              </a:buClr>
              <a:buSzPts val="1800"/>
              <a:buFont typeface="Times New Roman"/>
              <a:buChar char="»"/>
              <a:defRPr sz="1800">
                <a:latin typeface="Times New Roman"/>
                <a:ea typeface="Times New Roman"/>
                <a:cs typeface="Times New Roman"/>
                <a:sym typeface="Times New Roman"/>
              </a:defRPr>
            </a:lvl9pPr>
          </a:lstStyle>
          <a:p>
            <a:endParaRPr/>
          </a:p>
        </p:txBody>
      </p:sp>
      <p:sp>
        <p:nvSpPr>
          <p:cNvPr id="22" name="Google Shape;22;p18"/>
          <p:cNvSpPr txBox="1">
            <a:spLocks noGrp="1"/>
          </p:cNvSpPr>
          <p:nvPr>
            <p:ph type="sldNum" idx="12"/>
          </p:nvPr>
        </p:nvSpPr>
        <p:spPr>
          <a:xfrm>
            <a:off x="6955547" y="6429697"/>
            <a:ext cx="540000" cy="523800"/>
          </a:xfrm>
          <a:prstGeom prst="rect">
            <a:avLst/>
          </a:prstGeom>
        </p:spPr>
        <p:txBody>
          <a:bodyPr spcFirstLastPara="1" wrap="square" lIns="90400" tIns="90400" rIns="90400" bIns="90400" anchor="t" anchorCtr="0">
            <a:noAutofit/>
          </a:bodyPr>
          <a:lstStyle>
            <a:lvl1pPr lvl="0">
              <a:buNone/>
              <a:defRPr>
                <a:latin typeface="Times New Roman"/>
                <a:ea typeface="Times New Roman"/>
                <a:cs typeface="Times New Roman"/>
                <a:sym typeface="Times New Roman"/>
              </a:defRPr>
            </a:lvl1pPr>
            <a:lvl2pPr lvl="1">
              <a:buNone/>
              <a:defRPr>
                <a:latin typeface="Times New Roman"/>
                <a:ea typeface="Times New Roman"/>
                <a:cs typeface="Times New Roman"/>
                <a:sym typeface="Times New Roman"/>
              </a:defRPr>
            </a:lvl2pPr>
            <a:lvl3pPr lvl="2">
              <a:buNone/>
              <a:defRPr>
                <a:latin typeface="Times New Roman"/>
                <a:ea typeface="Times New Roman"/>
                <a:cs typeface="Times New Roman"/>
                <a:sym typeface="Times New Roman"/>
              </a:defRPr>
            </a:lvl3pPr>
            <a:lvl4pPr lvl="3">
              <a:buNone/>
              <a:defRPr>
                <a:latin typeface="Times New Roman"/>
                <a:ea typeface="Times New Roman"/>
                <a:cs typeface="Times New Roman"/>
                <a:sym typeface="Times New Roman"/>
              </a:defRPr>
            </a:lvl4pPr>
            <a:lvl5pPr lvl="4">
              <a:buNone/>
              <a:defRPr>
                <a:latin typeface="Times New Roman"/>
                <a:ea typeface="Times New Roman"/>
                <a:cs typeface="Times New Roman"/>
                <a:sym typeface="Times New Roman"/>
              </a:defRPr>
            </a:lvl5pPr>
            <a:lvl6pPr lvl="5">
              <a:buNone/>
              <a:defRPr>
                <a:latin typeface="Times New Roman"/>
                <a:ea typeface="Times New Roman"/>
                <a:cs typeface="Times New Roman"/>
                <a:sym typeface="Times New Roman"/>
              </a:defRPr>
            </a:lvl6pPr>
            <a:lvl7pPr lvl="6">
              <a:buNone/>
              <a:defRPr>
                <a:latin typeface="Times New Roman"/>
                <a:ea typeface="Times New Roman"/>
                <a:cs typeface="Times New Roman"/>
                <a:sym typeface="Times New Roman"/>
              </a:defRPr>
            </a:lvl7pPr>
            <a:lvl8pPr lvl="7">
              <a:buNone/>
              <a:defRPr>
                <a:latin typeface="Times New Roman"/>
                <a:ea typeface="Times New Roman"/>
                <a:cs typeface="Times New Roman"/>
                <a:sym typeface="Times New Roman"/>
              </a:defRPr>
            </a:lvl8pPr>
            <a:lvl9pPr lvl="8">
              <a:buNone/>
              <a:defRPr>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452437" y="514350"/>
            <a:ext cx="8099425" cy="1139825"/>
          </a:xfrm>
          <a:prstGeom prst="rect">
            <a:avLst/>
          </a:prstGeom>
          <a:noFill/>
          <a:ln>
            <a:noFill/>
          </a:ln>
        </p:spPr>
        <p:txBody>
          <a:bodyPr spcFirstLastPara="1" wrap="square" lIns="90500" tIns="45250" rIns="90500" bIns="452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450850" y="2000250"/>
            <a:ext cx="3819525" cy="3876675"/>
          </a:xfrm>
          <a:prstGeom prst="rect">
            <a:avLst/>
          </a:prstGeom>
          <a:noFill/>
          <a:ln>
            <a:noFill/>
          </a:ln>
        </p:spPr>
        <p:txBody>
          <a:bodyPr spcFirstLastPara="1" wrap="square" lIns="90500" tIns="45250" rIns="90500" bIns="4525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26" name="Google Shape;26;p19"/>
          <p:cNvSpPr txBox="1">
            <a:spLocks noGrp="1"/>
          </p:cNvSpPr>
          <p:nvPr>
            <p:ph type="body" idx="2"/>
          </p:nvPr>
        </p:nvSpPr>
        <p:spPr>
          <a:xfrm>
            <a:off x="4422775" y="2000250"/>
            <a:ext cx="3819525" cy="3876675"/>
          </a:xfrm>
          <a:prstGeom prst="rect">
            <a:avLst/>
          </a:prstGeom>
          <a:noFill/>
          <a:ln>
            <a:noFill/>
          </a:ln>
        </p:spPr>
        <p:txBody>
          <a:bodyPr spcFirstLastPara="1" wrap="square" lIns="90500" tIns="45250" rIns="90500" bIns="4525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27" name="Google Shape;27;p19"/>
          <p:cNvSpPr txBox="1">
            <a:spLocks noGrp="1"/>
          </p:cNvSpPr>
          <p:nvPr>
            <p:ph type="sldNum" idx="12"/>
          </p:nvPr>
        </p:nvSpPr>
        <p:spPr>
          <a:xfrm>
            <a:off x="4230572" y="6396072"/>
            <a:ext cx="540000" cy="523800"/>
          </a:xfrm>
          <a:prstGeom prst="rect">
            <a:avLst/>
          </a:prstGeom>
        </p:spPr>
        <p:txBody>
          <a:bodyPr spcFirstLastPara="1" wrap="square" lIns="90400" tIns="90400" rIns="90400" bIns="904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ubrik och diagram" type="chart">
  <p:cSld name="CHART">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452438" y="514350"/>
            <a:ext cx="8099425" cy="1139825"/>
          </a:xfrm>
          <a:prstGeom prst="rect">
            <a:avLst/>
          </a:prstGeom>
          <a:noFill/>
          <a:ln>
            <a:noFill/>
          </a:ln>
        </p:spPr>
        <p:txBody>
          <a:bodyPr spcFirstLastPara="1" wrap="square" lIns="90500" tIns="45250" rIns="90500" bIns="452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a:spLocks noGrp="1"/>
          </p:cNvSpPr>
          <p:nvPr>
            <p:ph type="chart" idx="2"/>
          </p:nvPr>
        </p:nvSpPr>
        <p:spPr>
          <a:xfrm>
            <a:off x="450850" y="2000250"/>
            <a:ext cx="7791450" cy="3876675"/>
          </a:xfrm>
          <a:prstGeom prst="rect">
            <a:avLst/>
          </a:prstGeom>
          <a:noFill/>
          <a:ln>
            <a:noFill/>
          </a:ln>
        </p:spPr>
        <p:txBody>
          <a:bodyPr spcFirstLastPara="1" wrap="square" lIns="90500" tIns="45250" rIns="90500" bIns="45250" anchor="t" anchorCtr="0">
            <a:noAutofit/>
          </a:bodyPr>
          <a:lstStyle>
            <a:lvl1pPr marR="0" lvl="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R="0" lvl="2"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20"/>
          <p:cNvSpPr txBox="1">
            <a:spLocks noGrp="1"/>
          </p:cNvSpPr>
          <p:nvPr>
            <p:ph type="sldNum" idx="12"/>
          </p:nvPr>
        </p:nvSpPr>
        <p:spPr>
          <a:xfrm>
            <a:off x="4230572" y="6396072"/>
            <a:ext cx="540000" cy="523800"/>
          </a:xfrm>
          <a:prstGeom prst="rect">
            <a:avLst/>
          </a:prstGeom>
        </p:spPr>
        <p:txBody>
          <a:bodyPr spcFirstLastPara="1" wrap="square" lIns="90400" tIns="90400" rIns="90400" bIns="904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rot="5400000">
            <a:off x="4858544" y="2183606"/>
            <a:ext cx="5362575" cy="2024063"/>
          </a:xfrm>
          <a:prstGeom prst="rect">
            <a:avLst/>
          </a:prstGeom>
          <a:noFill/>
          <a:ln>
            <a:noFill/>
          </a:ln>
        </p:spPr>
        <p:txBody>
          <a:bodyPr spcFirstLastPara="1" wrap="square" lIns="90500" tIns="45250" rIns="90500" bIns="452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body" idx="1"/>
          </p:nvPr>
        </p:nvSpPr>
        <p:spPr>
          <a:xfrm rot="5400000">
            <a:off x="731837" y="233362"/>
            <a:ext cx="5362575" cy="5924550"/>
          </a:xfrm>
          <a:prstGeom prst="rect">
            <a:avLst/>
          </a:prstGeom>
          <a:noFill/>
          <a:ln>
            <a:noFill/>
          </a:ln>
        </p:spPr>
        <p:txBody>
          <a:bodyPr spcFirstLastPara="1" wrap="square" lIns="90500" tIns="45250" rIns="90500" bIns="4525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 name="Google Shape;35;p21"/>
          <p:cNvSpPr txBox="1">
            <a:spLocks noGrp="1"/>
          </p:cNvSpPr>
          <p:nvPr>
            <p:ph type="sldNum" idx="12"/>
          </p:nvPr>
        </p:nvSpPr>
        <p:spPr>
          <a:xfrm>
            <a:off x="4230572" y="6396072"/>
            <a:ext cx="540000" cy="523800"/>
          </a:xfrm>
          <a:prstGeom prst="rect">
            <a:avLst/>
          </a:prstGeom>
        </p:spPr>
        <p:txBody>
          <a:bodyPr spcFirstLastPara="1" wrap="square" lIns="90400" tIns="90400" rIns="90400" bIns="904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452437" y="514350"/>
            <a:ext cx="8099425" cy="1139825"/>
          </a:xfrm>
          <a:prstGeom prst="rect">
            <a:avLst/>
          </a:prstGeom>
          <a:noFill/>
          <a:ln>
            <a:noFill/>
          </a:ln>
        </p:spPr>
        <p:txBody>
          <a:bodyPr spcFirstLastPara="1" wrap="square" lIns="90500" tIns="45250" rIns="90500" bIns="4525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body" idx="1"/>
          </p:nvPr>
        </p:nvSpPr>
        <p:spPr>
          <a:xfrm rot="5400000">
            <a:off x="2408237" y="42862"/>
            <a:ext cx="3876675" cy="7791450"/>
          </a:xfrm>
          <a:prstGeom prst="rect">
            <a:avLst/>
          </a:prstGeom>
          <a:noFill/>
          <a:ln>
            <a:noFill/>
          </a:ln>
        </p:spPr>
        <p:txBody>
          <a:bodyPr spcFirstLastPara="1" wrap="square" lIns="90500" tIns="45250" rIns="90500" bIns="4525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22"/>
          <p:cNvSpPr txBox="1">
            <a:spLocks noGrp="1"/>
          </p:cNvSpPr>
          <p:nvPr>
            <p:ph type="sldNum" idx="12"/>
          </p:nvPr>
        </p:nvSpPr>
        <p:spPr>
          <a:xfrm>
            <a:off x="4230572" y="6396072"/>
            <a:ext cx="540000" cy="523800"/>
          </a:xfrm>
          <a:prstGeom prst="rect">
            <a:avLst/>
          </a:prstGeom>
        </p:spPr>
        <p:txBody>
          <a:bodyPr spcFirstLastPara="1" wrap="square" lIns="90400" tIns="90400" rIns="90400" bIns="904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1763713" y="4787900"/>
            <a:ext cx="5400675" cy="565150"/>
          </a:xfrm>
          <a:prstGeom prst="rect">
            <a:avLst/>
          </a:prstGeom>
          <a:noFill/>
          <a:ln>
            <a:noFill/>
          </a:ln>
        </p:spPr>
        <p:txBody>
          <a:bodyPr spcFirstLastPara="1" wrap="square" lIns="90500" tIns="45250" rIns="90500" bIns="4525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3"/>
          <p:cNvSpPr>
            <a:spLocks noGrp="1"/>
          </p:cNvSpPr>
          <p:nvPr>
            <p:ph type="pic" idx="2"/>
          </p:nvPr>
        </p:nvSpPr>
        <p:spPr>
          <a:xfrm>
            <a:off x="1763713" y="611188"/>
            <a:ext cx="5400675" cy="4103687"/>
          </a:xfrm>
          <a:prstGeom prst="rect">
            <a:avLst/>
          </a:prstGeom>
          <a:noFill/>
          <a:ln>
            <a:noFill/>
          </a:ln>
        </p:spPr>
        <p:txBody>
          <a:bodyPr spcFirstLastPara="1" wrap="square" lIns="90500" tIns="45250" rIns="90500" bIns="4525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3" name="Google Shape;43;p23"/>
          <p:cNvSpPr txBox="1">
            <a:spLocks noGrp="1"/>
          </p:cNvSpPr>
          <p:nvPr>
            <p:ph type="body" idx="1"/>
          </p:nvPr>
        </p:nvSpPr>
        <p:spPr>
          <a:xfrm>
            <a:off x="1763713" y="5353050"/>
            <a:ext cx="5400675" cy="803275"/>
          </a:xfrm>
          <a:prstGeom prst="rect">
            <a:avLst/>
          </a:prstGeom>
          <a:noFill/>
          <a:ln>
            <a:noFill/>
          </a:ln>
        </p:spPr>
        <p:txBody>
          <a:bodyPr spcFirstLastPara="1" wrap="square" lIns="90500" tIns="45250" rIns="90500" bIns="4525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44" name="Google Shape;44;p23"/>
          <p:cNvSpPr txBox="1">
            <a:spLocks noGrp="1"/>
          </p:cNvSpPr>
          <p:nvPr>
            <p:ph type="sldNum" idx="12"/>
          </p:nvPr>
        </p:nvSpPr>
        <p:spPr>
          <a:xfrm>
            <a:off x="4230572" y="6396072"/>
            <a:ext cx="540000" cy="523800"/>
          </a:xfrm>
          <a:prstGeom prst="rect">
            <a:avLst/>
          </a:prstGeom>
        </p:spPr>
        <p:txBody>
          <a:bodyPr spcFirstLastPara="1" wrap="square" lIns="90400" tIns="90400" rIns="90400" bIns="904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450850" y="273050"/>
            <a:ext cx="2960688" cy="1158875"/>
          </a:xfrm>
          <a:prstGeom prst="rect">
            <a:avLst/>
          </a:prstGeom>
          <a:noFill/>
          <a:ln>
            <a:noFill/>
          </a:ln>
        </p:spPr>
        <p:txBody>
          <a:bodyPr spcFirstLastPara="1" wrap="square" lIns="90500" tIns="45250" rIns="90500" bIns="4525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body" idx="1"/>
          </p:nvPr>
        </p:nvSpPr>
        <p:spPr>
          <a:xfrm>
            <a:off x="3519488" y="273050"/>
            <a:ext cx="5032375" cy="5837238"/>
          </a:xfrm>
          <a:prstGeom prst="rect">
            <a:avLst/>
          </a:prstGeom>
          <a:noFill/>
          <a:ln>
            <a:noFill/>
          </a:ln>
        </p:spPr>
        <p:txBody>
          <a:bodyPr spcFirstLastPara="1" wrap="square" lIns="90500" tIns="45250" rIns="90500" bIns="4525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48" name="Google Shape;48;p24"/>
          <p:cNvSpPr txBox="1">
            <a:spLocks noGrp="1"/>
          </p:cNvSpPr>
          <p:nvPr>
            <p:ph type="body" idx="2"/>
          </p:nvPr>
        </p:nvSpPr>
        <p:spPr>
          <a:xfrm>
            <a:off x="450850" y="1431925"/>
            <a:ext cx="2960688" cy="4678363"/>
          </a:xfrm>
          <a:prstGeom prst="rect">
            <a:avLst/>
          </a:prstGeom>
          <a:noFill/>
          <a:ln>
            <a:noFill/>
          </a:ln>
        </p:spPr>
        <p:txBody>
          <a:bodyPr spcFirstLastPara="1" wrap="square" lIns="90500" tIns="45250" rIns="90500" bIns="4525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49" name="Google Shape;49;p24"/>
          <p:cNvSpPr txBox="1">
            <a:spLocks noGrp="1"/>
          </p:cNvSpPr>
          <p:nvPr>
            <p:ph type="sldNum" idx="12"/>
          </p:nvPr>
        </p:nvSpPr>
        <p:spPr>
          <a:xfrm>
            <a:off x="4230572" y="6396072"/>
            <a:ext cx="540000" cy="523800"/>
          </a:xfrm>
          <a:prstGeom prst="rect">
            <a:avLst/>
          </a:prstGeom>
        </p:spPr>
        <p:txBody>
          <a:bodyPr spcFirstLastPara="1" wrap="square" lIns="90400" tIns="90400" rIns="90400" bIns="904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0"/>
        <p:cNvGrpSpPr/>
        <p:nvPr/>
      </p:nvGrpSpPr>
      <p:grpSpPr>
        <a:xfrm>
          <a:off x="0" y="0"/>
          <a:ext cx="0" cy="0"/>
          <a:chOff x="0" y="0"/>
          <a:chExt cx="0" cy="0"/>
        </a:xfrm>
      </p:grpSpPr>
      <p:sp>
        <p:nvSpPr>
          <p:cNvPr id="51" name="Google Shape;51;p25"/>
          <p:cNvSpPr txBox="1">
            <a:spLocks noGrp="1"/>
          </p:cNvSpPr>
          <p:nvPr>
            <p:ph type="sldNum" idx="12"/>
          </p:nvPr>
        </p:nvSpPr>
        <p:spPr>
          <a:xfrm>
            <a:off x="4230572" y="6396072"/>
            <a:ext cx="540000" cy="523800"/>
          </a:xfrm>
          <a:prstGeom prst="rect">
            <a:avLst/>
          </a:prstGeom>
        </p:spPr>
        <p:txBody>
          <a:bodyPr spcFirstLastPara="1" wrap="square" lIns="90400" tIns="90400" rIns="90400" bIns="904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descr="SigillRGB"/>
          <p:cNvPicPr preferRelativeResize="0"/>
          <p:nvPr/>
        </p:nvPicPr>
        <p:blipFill rotWithShape="1">
          <a:blip r:embed="rId13">
            <a:alphaModFix/>
          </a:blip>
          <a:srcRect r="18511" b="23899"/>
          <a:stretch/>
        </p:blipFill>
        <p:spPr>
          <a:xfrm>
            <a:off x="7540625" y="5410200"/>
            <a:ext cx="1460500" cy="1430337"/>
          </a:xfrm>
          <a:prstGeom prst="rect">
            <a:avLst/>
          </a:prstGeom>
          <a:noFill/>
          <a:ln>
            <a:noFill/>
          </a:ln>
        </p:spPr>
      </p:pic>
      <p:sp>
        <p:nvSpPr>
          <p:cNvPr id="11" name="Google Shape;11;p16"/>
          <p:cNvSpPr txBox="1">
            <a:spLocks noGrp="1"/>
          </p:cNvSpPr>
          <p:nvPr>
            <p:ph type="title"/>
          </p:nvPr>
        </p:nvSpPr>
        <p:spPr>
          <a:xfrm>
            <a:off x="452437" y="514350"/>
            <a:ext cx="8099425" cy="1139825"/>
          </a:xfrm>
          <a:prstGeom prst="rect">
            <a:avLst/>
          </a:prstGeom>
          <a:noFill/>
          <a:ln>
            <a:noFill/>
          </a:ln>
        </p:spPr>
        <p:txBody>
          <a:bodyPr spcFirstLastPara="1" wrap="square" lIns="90500" tIns="45250" rIns="90500" bIns="45250" anchor="ctr"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1" i="0" u="none" strike="noStrike" cap="none">
                <a:solidFill>
                  <a:schemeClr val="dk1"/>
                </a:solidFill>
                <a:latin typeface="Arial"/>
                <a:ea typeface="Arial"/>
                <a:cs typeface="Arial"/>
                <a:sym typeface="Arial"/>
              </a:defRPr>
            </a:lvl9pPr>
          </a:lstStyle>
          <a:p>
            <a:endParaRPr/>
          </a:p>
        </p:txBody>
      </p:sp>
      <p:sp>
        <p:nvSpPr>
          <p:cNvPr id="12" name="Google Shape;12;p16"/>
          <p:cNvSpPr txBox="1">
            <a:spLocks noGrp="1"/>
          </p:cNvSpPr>
          <p:nvPr>
            <p:ph type="body" idx="1"/>
          </p:nvPr>
        </p:nvSpPr>
        <p:spPr>
          <a:xfrm>
            <a:off x="450850" y="2000250"/>
            <a:ext cx="7791450" cy="3876675"/>
          </a:xfrm>
          <a:prstGeom prst="rect">
            <a:avLst/>
          </a:prstGeom>
          <a:noFill/>
          <a:ln>
            <a:noFill/>
          </a:ln>
        </p:spPr>
        <p:txBody>
          <a:bodyPr spcFirstLastPara="1" wrap="square" lIns="90500" tIns="45250" rIns="90500" bIns="45250" anchor="t" anchorCtr="0">
            <a:noAutofit/>
          </a:bodyPr>
          <a:lstStyle>
            <a:lvl1pPr marL="457200" marR="0" lvl="0"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L="914400" marR="0" lvl="1"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6"/>
          <p:cNvSpPr txBox="1"/>
          <p:nvPr/>
        </p:nvSpPr>
        <p:spPr>
          <a:xfrm>
            <a:off x="452437" y="6519862"/>
            <a:ext cx="5589587" cy="276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08080"/>
              </a:buClr>
              <a:buSzPts val="1200"/>
              <a:buFont typeface="Arial"/>
              <a:buNone/>
            </a:pPr>
            <a:r>
              <a:rPr lang="en-US" sz="1200" b="1" i="0" u="none" strike="noStrike" cap="none">
                <a:solidFill>
                  <a:srgbClr val="808080"/>
                </a:solidFill>
                <a:latin typeface="Arial"/>
                <a:ea typeface="Arial"/>
                <a:cs typeface="Arial"/>
                <a:sym typeface="Arial"/>
              </a:rPr>
              <a:t>Lund University</a:t>
            </a:r>
            <a:r>
              <a:rPr lang="en-US" sz="1200" b="0" i="0" u="none" strike="noStrike" cap="none">
                <a:solidFill>
                  <a:srgbClr val="808080"/>
                </a:solidFill>
                <a:latin typeface="Arial"/>
                <a:ea typeface="Arial"/>
                <a:cs typeface="Arial"/>
                <a:sym typeface="Arial"/>
              </a:rPr>
              <a:t> / Campus Helsingborg / Department of Service Management </a:t>
            </a:r>
            <a:endParaRPr sz="1400" b="0" i="0" u="none" strike="noStrike" cap="none">
              <a:solidFill>
                <a:srgbClr val="000000"/>
              </a:solidFill>
              <a:latin typeface="Arial"/>
              <a:ea typeface="Arial"/>
              <a:cs typeface="Arial"/>
              <a:sym typeface="Arial"/>
            </a:endParaRPr>
          </a:p>
        </p:txBody>
      </p:sp>
      <p:cxnSp>
        <p:nvCxnSpPr>
          <p:cNvPr id="14" name="Google Shape;14;p16"/>
          <p:cNvCxnSpPr/>
          <p:nvPr/>
        </p:nvCxnSpPr>
        <p:spPr>
          <a:xfrm>
            <a:off x="528637" y="6470650"/>
            <a:ext cx="6765925" cy="0"/>
          </a:xfrm>
          <a:prstGeom prst="straightConnector1">
            <a:avLst/>
          </a:prstGeom>
          <a:noFill/>
          <a:ln w="9525" cap="flat" cmpd="sng">
            <a:solidFill>
              <a:srgbClr val="808080"/>
            </a:solidFill>
            <a:prstDash val="solid"/>
            <a:miter lim="800000"/>
            <a:headEnd type="none" w="sm" len="sm"/>
            <a:tailEnd type="none" w="sm" len="sm"/>
          </a:ln>
        </p:spPr>
      </p:cxnSp>
      <p:sp>
        <p:nvSpPr>
          <p:cNvPr id="15" name="Google Shape;15;p16"/>
          <p:cNvSpPr txBox="1">
            <a:spLocks noGrp="1"/>
          </p:cNvSpPr>
          <p:nvPr>
            <p:ph type="sldNum" idx="12"/>
          </p:nvPr>
        </p:nvSpPr>
        <p:spPr>
          <a:xfrm>
            <a:off x="4230572" y="6396072"/>
            <a:ext cx="540000" cy="523800"/>
          </a:xfrm>
          <a:prstGeom prst="rect">
            <a:avLst/>
          </a:prstGeom>
          <a:noFill/>
          <a:ln>
            <a:noFill/>
          </a:ln>
        </p:spPr>
        <p:txBody>
          <a:bodyPr spcFirstLastPara="1" wrap="square" lIns="90400" tIns="90400" rIns="90400" bIns="90400" anchor="t"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67"/>
        <p:cNvGrpSpPr/>
        <p:nvPr/>
      </p:nvGrpSpPr>
      <p:grpSpPr>
        <a:xfrm>
          <a:off x="0" y="0"/>
          <a:ext cx="0" cy="0"/>
          <a:chOff x="0" y="0"/>
          <a:chExt cx="0" cy="0"/>
        </a:xfrm>
      </p:grpSpPr>
      <p:grpSp>
        <p:nvGrpSpPr>
          <p:cNvPr id="68" name="Google Shape;68;p1"/>
          <p:cNvGrpSpPr/>
          <p:nvPr/>
        </p:nvGrpSpPr>
        <p:grpSpPr>
          <a:xfrm>
            <a:off x="0" y="0"/>
            <a:ext cx="247650" cy="1892300"/>
            <a:chOff x="0" y="0"/>
            <a:chExt cx="132" cy="1009"/>
          </a:xfrm>
        </p:grpSpPr>
        <p:sp>
          <p:nvSpPr>
            <p:cNvPr id="69" name="Google Shape;69;p1"/>
            <p:cNvSpPr txBox="1"/>
            <p:nvPr/>
          </p:nvSpPr>
          <p:spPr>
            <a:xfrm>
              <a:off x="0" y="0"/>
              <a:ext cx="132" cy="505"/>
            </a:xfrm>
            <a:prstGeom prst="rect">
              <a:avLst/>
            </a:prstGeom>
            <a:solidFill>
              <a:srgbClr val="00008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70" name="Google Shape;70;p1"/>
            <p:cNvSpPr txBox="1"/>
            <p:nvPr/>
          </p:nvSpPr>
          <p:spPr>
            <a:xfrm>
              <a:off x="0" y="505"/>
              <a:ext cx="132" cy="504"/>
            </a:xfrm>
            <a:prstGeom prst="rect">
              <a:avLst/>
            </a:prstGeom>
            <a:solidFill>
              <a:srgbClr val="99663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grpSp>
      <p:pic>
        <p:nvPicPr>
          <p:cNvPr id="71" name="Google Shape;71;p1" descr="LogoEngelsk"/>
          <p:cNvPicPr preferRelativeResize="0"/>
          <p:nvPr/>
        </p:nvPicPr>
        <p:blipFill rotWithShape="1">
          <a:blip r:embed="rId3">
            <a:alphaModFix/>
          </a:blip>
          <a:srcRect/>
          <a:stretch/>
        </p:blipFill>
        <p:spPr>
          <a:xfrm>
            <a:off x="485775" y="365125"/>
            <a:ext cx="931862" cy="1239837"/>
          </a:xfrm>
          <a:prstGeom prst="rect">
            <a:avLst/>
          </a:prstGeom>
          <a:noFill/>
          <a:ln>
            <a:noFill/>
          </a:ln>
        </p:spPr>
      </p:pic>
      <p:sp>
        <p:nvSpPr>
          <p:cNvPr id="72" name="Google Shape;72;p1"/>
          <p:cNvSpPr txBox="1"/>
          <p:nvPr/>
        </p:nvSpPr>
        <p:spPr>
          <a:xfrm>
            <a:off x="0" y="4881562"/>
            <a:ext cx="9001125" cy="566737"/>
          </a:xfrm>
          <a:prstGeom prst="rect">
            <a:avLst/>
          </a:prstGeom>
          <a:noFill/>
          <a:ln>
            <a:noFill/>
          </a:ln>
        </p:spPr>
        <p:txBody>
          <a:bodyPr spcFirstLastPara="1" wrap="square" lIns="0" tIns="45250" rIns="90500" bIns="45250" anchor="b"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pic>
        <p:nvPicPr>
          <p:cNvPr id="73" name="Google Shape;73;p1" descr="SigillRGB"/>
          <p:cNvPicPr preferRelativeResize="0"/>
          <p:nvPr/>
        </p:nvPicPr>
        <p:blipFill rotWithShape="1">
          <a:blip r:embed="rId4">
            <a:alphaModFix/>
          </a:blip>
          <a:srcRect r="18511" b="23899"/>
          <a:stretch/>
        </p:blipFill>
        <p:spPr>
          <a:xfrm>
            <a:off x="7540625" y="5410200"/>
            <a:ext cx="1460500" cy="1430337"/>
          </a:xfrm>
          <a:prstGeom prst="rect">
            <a:avLst/>
          </a:prstGeom>
          <a:noFill/>
          <a:ln>
            <a:noFill/>
          </a:ln>
        </p:spPr>
      </p:pic>
      <p:cxnSp>
        <p:nvCxnSpPr>
          <p:cNvPr id="74" name="Google Shape;74;p1"/>
          <p:cNvCxnSpPr/>
          <p:nvPr/>
        </p:nvCxnSpPr>
        <p:spPr>
          <a:xfrm>
            <a:off x="528637" y="6470650"/>
            <a:ext cx="6765925" cy="0"/>
          </a:xfrm>
          <a:prstGeom prst="straightConnector1">
            <a:avLst/>
          </a:prstGeom>
          <a:noFill/>
          <a:ln w="9525" cap="flat" cmpd="sng">
            <a:solidFill>
              <a:srgbClr val="808080"/>
            </a:solidFill>
            <a:prstDash val="solid"/>
            <a:miter lim="800000"/>
            <a:headEnd type="none" w="sm" len="sm"/>
            <a:tailEnd type="none" w="sm" len="sm"/>
          </a:ln>
        </p:spPr>
      </p:cxnSp>
      <p:sp>
        <p:nvSpPr>
          <p:cNvPr id="75" name="Google Shape;75;p1"/>
          <p:cNvSpPr txBox="1">
            <a:spLocks noGrp="1"/>
          </p:cNvSpPr>
          <p:nvPr>
            <p:ph type="title"/>
          </p:nvPr>
        </p:nvSpPr>
        <p:spPr>
          <a:xfrm>
            <a:off x="485775" y="4490740"/>
            <a:ext cx="6765900" cy="1239837"/>
          </a:xfrm>
          <a:prstGeom prst="rect">
            <a:avLst/>
          </a:prstGeom>
          <a:noFill/>
          <a:ln>
            <a:noFill/>
          </a:ln>
        </p:spPr>
        <p:txBody>
          <a:bodyPr spcFirstLastPara="1" wrap="square" lIns="90500" tIns="45250" rIns="90500" bIns="45250" anchor="ctr" anchorCtr="0">
            <a:noAutofit/>
          </a:bodyPr>
          <a:lstStyle/>
          <a:p>
            <a:pPr marL="0" lvl="0" indent="0" algn="ctr" rtl="0">
              <a:lnSpc>
                <a:spcPct val="100000"/>
              </a:lnSpc>
              <a:spcBef>
                <a:spcPts val="0"/>
              </a:spcBef>
              <a:spcAft>
                <a:spcPts val="0"/>
              </a:spcAft>
              <a:buClr>
                <a:schemeClr val="dk1"/>
              </a:buClr>
              <a:buSzPts val="3000"/>
              <a:buFont typeface="Arial"/>
              <a:buNone/>
            </a:pPr>
            <a:endParaRPr dirty="0"/>
          </a:p>
          <a:p>
            <a:pPr lvl="0"/>
            <a:br>
              <a:rPr lang="en-US" sz="1800" i="0" u="none" dirty="0">
                <a:solidFill>
                  <a:schemeClr val="dk1"/>
                </a:solidFill>
              </a:rPr>
            </a:br>
            <a:r>
              <a:rPr lang="en-US" sz="1800" u="none" dirty="0">
                <a:solidFill>
                  <a:schemeClr val="dk1"/>
                </a:solidFill>
              </a:rPr>
              <a:t>A</a:t>
            </a:r>
            <a:r>
              <a:rPr lang="en-US" sz="1800" dirty="0"/>
              <a:t>nchita, Kamshat Tussupova and Peder Hjorth</a:t>
            </a:r>
            <a:br>
              <a:rPr lang="en-US" sz="1800" dirty="0"/>
            </a:br>
            <a:r>
              <a:rPr lang="en-US" sz="1400" b="0" dirty="0"/>
              <a:t>Division of Water Resources Engineering, Lund University</a:t>
            </a:r>
            <a:br>
              <a:rPr lang="en-US" sz="1800" u="none" dirty="0">
                <a:solidFill>
                  <a:schemeClr val="dk1"/>
                </a:solidFill>
              </a:rPr>
            </a:br>
            <a:br>
              <a:rPr lang="en-US" sz="1400" i="0" u="none" dirty="0">
                <a:solidFill>
                  <a:schemeClr val="dk1"/>
                </a:solidFill>
              </a:rPr>
            </a:br>
            <a:endParaRPr sz="1400" dirty="0"/>
          </a:p>
        </p:txBody>
      </p:sp>
      <p:sp>
        <p:nvSpPr>
          <p:cNvPr id="76" name="Google Shape;76;p1"/>
          <p:cNvSpPr txBox="1"/>
          <p:nvPr/>
        </p:nvSpPr>
        <p:spPr>
          <a:xfrm>
            <a:off x="1504975" y="2337165"/>
            <a:ext cx="6765900" cy="173244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Arial"/>
              <a:buNone/>
            </a:pPr>
            <a:r>
              <a:rPr lang="en-US" sz="3000" b="1" i="0" u="none" strike="noStrike" cap="none" dirty="0">
                <a:solidFill>
                  <a:schemeClr val="dk1"/>
                </a:solidFill>
                <a:latin typeface="Times New Roman"/>
                <a:ea typeface="Times New Roman"/>
                <a:cs typeface="Times New Roman"/>
                <a:sym typeface="Times New Roman"/>
              </a:rPr>
              <a:t>DRYING LAKES: A REVIEW ON HEALTH CONDITIONS AND RESTORATION STRATEGIES</a:t>
            </a:r>
            <a:endParaRPr sz="3000" b="1"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7" name="Google Shape;77;p1"/>
          <p:cNvSpPr txBox="1">
            <a:spLocks noGrp="1"/>
          </p:cNvSpPr>
          <p:nvPr>
            <p:ph type="sldNum" idx="12"/>
          </p:nvPr>
        </p:nvSpPr>
        <p:spPr>
          <a:xfrm>
            <a:off x="7000622" y="6390547"/>
            <a:ext cx="540000" cy="523800"/>
          </a:xfrm>
          <a:prstGeom prst="rect">
            <a:avLst/>
          </a:prstGeom>
        </p:spPr>
        <p:txBody>
          <a:bodyPr spcFirstLastPara="1" wrap="square" lIns="90400" tIns="90400" rIns="90400" bIns="90400" anchor="t" anchorCtr="0">
            <a:noAutofit/>
          </a:bodyPr>
          <a:lstStyle/>
          <a:p>
            <a:pPr marL="0" lvl="0" indent="0" algn="r" rtl="0">
              <a:spcBef>
                <a:spcPts val="0"/>
              </a:spcBef>
              <a:spcAft>
                <a:spcPts val="0"/>
              </a:spcAft>
              <a:buNone/>
            </a:pPr>
            <a:fld id="{00000000-1234-1234-1234-123412341234}" type="slidenum">
              <a:rPr lang="en-US"/>
              <a:t>1</a:t>
            </a:fld>
            <a:endParaRPr/>
          </a:p>
        </p:txBody>
      </p:sp>
      <p:sp>
        <p:nvSpPr>
          <p:cNvPr id="3" name="TextBox 2">
            <a:extLst>
              <a:ext uri="{FF2B5EF4-FFF2-40B4-BE49-F238E27FC236}">
                <a16:creationId xmlns:a16="http://schemas.microsoft.com/office/drawing/2014/main" id="{AB2C7619-58F3-4C37-825C-A05D0285B0BB}"/>
              </a:ext>
            </a:extLst>
          </p:cNvPr>
          <p:cNvSpPr txBox="1"/>
          <p:nvPr/>
        </p:nvSpPr>
        <p:spPr>
          <a:xfrm flipH="1">
            <a:off x="1768884" y="386439"/>
            <a:ext cx="6670559" cy="1138773"/>
          </a:xfrm>
          <a:prstGeom prst="rect">
            <a:avLst/>
          </a:prstGeom>
          <a:noFill/>
        </p:spPr>
        <p:txBody>
          <a:bodyPr wrap="square" rtlCol="0">
            <a:spAutoFit/>
          </a:bodyPr>
          <a:lstStyle/>
          <a:p>
            <a:pPr algn="ctr"/>
            <a:r>
              <a:rPr lang="en-US" sz="1800" dirty="0">
                <a:ln w="0"/>
                <a:solidFill>
                  <a:schemeClr val="tx1"/>
                </a:solidFill>
                <a:latin typeface="Times New Roman" panose="02020603050405020304" pitchFamily="18" charset="0"/>
                <a:cs typeface="Times New Roman" panose="02020603050405020304" pitchFamily="18" charset="0"/>
              </a:rPr>
              <a:t>EGU Conference 2020</a:t>
            </a:r>
          </a:p>
          <a:p>
            <a:pPr algn="ctr"/>
            <a:r>
              <a:rPr lang="en-US" sz="1800" dirty="0">
                <a:ln w="0"/>
                <a:solidFill>
                  <a:schemeClr val="tx1"/>
                </a:solidFill>
                <a:latin typeface="Times New Roman" panose="02020603050405020304" pitchFamily="18" charset="0"/>
                <a:cs typeface="Times New Roman" panose="02020603050405020304" pitchFamily="18" charset="0"/>
              </a:rPr>
              <a:t>4-8</a:t>
            </a:r>
            <a:r>
              <a:rPr lang="en-US" sz="1800" baseline="30000" dirty="0">
                <a:ln w="0"/>
                <a:solidFill>
                  <a:schemeClr val="tx1"/>
                </a:solidFill>
                <a:latin typeface="Times New Roman" panose="02020603050405020304" pitchFamily="18" charset="0"/>
                <a:cs typeface="Times New Roman" panose="02020603050405020304" pitchFamily="18" charset="0"/>
              </a:rPr>
              <a:t>th</a:t>
            </a:r>
            <a:r>
              <a:rPr lang="en-US" sz="1800" dirty="0">
                <a:ln w="0"/>
                <a:solidFill>
                  <a:schemeClr val="tx1"/>
                </a:solidFill>
                <a:latin typeface="Times New Roman" panose="02020603050405020304" pitchFamily="18" charset="0"/>
                <a:cs typeface="Times New Roman" panose="02020603050405020304" pitchFamily="18" charset="0"/>
              </a:rPr>
              <a:t> May, Vienna</a:t>
            </a:r>
          </a:p>
          <a:p>
            <a:pPr algn="ctr"/>
            <a:r>
              <a:rPr lang="en-US" sz="1800" dirty="0">
                <a:ln w="0"/>
                <a:solidFill>
                  <a:schemeClr val="tx1"/>
                </a:solidFill>
                <a:latin typeface="Times New Roman" panose="02020603050405020304" pitchFamily="18" charset="0"/>
                <a:cs typeface="Times New Roman" panose="02020603050405020304" pitchFamily="18" charset="0"/>
              </a:rPr>
              <a:t>HS 1.2.4 Panta Rhei: Hydrology, Society and Environmental Change</a:t>
            </a:r>
          </a:p>
          <a:p>
            <a:endParaRPr lang="en-IN" dirty="0"/>
          </a:p>
        </p:txBody>
      </p:sp>
      <p:pic>
        <p:nvPicPr>
          <p:cNvPr id="13" name="Picture 12" descr="A picture containing drawing&#10;&#10;Description automatically generated">
            <a:extLst>
              <a:ext uri="{FF2B5EF4-FFF2-40B4-BE49-F238E27FC236}">
                <a16:creationId xmlns:a16="http://schemas.microsoft.com/office/drawing/2014/main" id="{319CA8E9-ED52-47FA-99FF-4C1BF59E271C}"/>
              </a:ext>
            </a:extLst>
          </p:cNvPr>
          <p:cNvPicPr>
            <a:picLocks noChangeAspect="1"/>
          </p:cNvPicPr>
          <p:nvPr/>
        </p:nvPicPr>
        <p:blipFill>
          <a:blip r:embed="rId5"/>
          <a:stretch>
            <a:fillRect/>
          </a:stretch>
        </p:blipFill>
        <p:spPr>
          <a:xfrm>
            <a:off x="5737296" y="6279058"/>
            <a:ext cx="1309626" cy="4583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g6ad03a2caa_0_32"/>
          <p:cNvSpPr txBox="1">
            <a:spLocks noGrp="1"/>
          </p:cNvSpPr>
          <p:nvPr>
            <p:ph type="body" idx="1"/>
          </p:nvPr>
        </p:nvSpPr>
        <p:spPr>
          <a:xfrm>
            <a:off x="450850" y="1566800"/>
            <a:ext cx="8445600" cy="1636200"/>
          </a:xfrm>
          <a:prstGeom prst="rect">
            <a:avLst/>
          </a:prstGeom>
          <a:noFill/>
          <a:ln>
            <a:noFill/>
          </a:ln>
        </p:spPr>
        <p:txBody>
          <a:bodyPr spcFirstLastPara="1" wrap="square" lIns="90500" tIns="45250" rIns="90500" bIns="45250" anchor="t" anchorCtr="0">
            <a:noAutofit/>
          </a:bodyPr>
          <a:lstStyle/>
          <a:p>
            <a:pPr marL="457200" lvl="0" indent="-342900" algn="just" rtl="0">
              <a:lnSpc>
                <a:spcPct val="200000"/>
              </a:lnSpc>
              <a:spcBef>
                <a:spcPts val="0"/>
              </a:spcBef>
              <a:spcAft>
                <a:spcPts val="0"/>
              </a:spcAft>
              <a:buSzPts val="1800"/>
              <a:buChar char="•"/>
            </a:pPr>
            <a:r>
              <a:rPr lang="en-US" b="1" dirty="0"/>
              <a:t>Lake Urmia</a:t>
            </a:r>
            <a:r>
              <a:rPr lang="en-US" dirty="0"/>
              <a:t>, Iran - A lake amidst the restoration process</a:t>
            </a:r>
            <a:endParaRPr dirty="0">
              <a:latin typeface="Times New Roman"/>
              <a:ea typeface="Times New Roman"/>
              <a:cs typeface="Times New Roman"/>
              <a:sym typeface="Times New Roman"/>
            </a:endParaRPr>
          </a:p>
          <a:p>
            <a:pPr marL="457200" lvl="0" indent="-342900" algn="just" rtl="0">
              <a:lnSpc>
                <a:spcPct val="200000"/>
              </a:lnSpc>
              <a:spcBef>
                <a:spcPts val="0"/>
              </a:spcBef>
              <a:spcAft>
                <a:spcPts val="0"/>
              </a:spcAft>
              <a:buSzPts val="1800"/>
              <a:buFont typeface="Times New Roman"/>
              <a:buChar char="•"/>
            </a:pPr>
            <a:r>
              <a:rPr lang="en-US" b="1" dirty="0"/>
              <a:t>Northern Aral Sea</a:t>
            </a:r>
            <a:r>
              <a:rPr lang="en-US" dirty="0">
                <a:latin typeface="Times New Roman"/>
                <a:ea typeface="Times New Roman"/>
                <a:cs typeface="Times New Roman"/>
                <a:sym typeface="Times New Roman"/>
              </a:rPr>
              <a:t>, Kazakhstan - A successfully restored lake</a:t>
            </a:r>
            <a:endParaRPr dirty="0">
              <a:latin typeface="Times New Roman"/>
              <a:ea typeface="Times New Roman"/>
              <a:cs typeface="Times New Roman"/>
              <a:sym typeface="Times New Roman"/>
            </a:endParaRPr>
          </a:p>
          <a:p>
            <a:pPr marL="457200" lvl="0" indent="-342900" algn="just" rtl="0">
              <a:lnSpc>
                <a:spcPct val="200000"/>
              </a:lnSpc>
              <a:spcBef>
                <a:spcPts val="0"/>
              </a:spcBef>
              <a:spcAft>
                <a:spcPts val="0"/>
              </a:spcAft>
              <a:buSzPts val="1800"/>
              <a:buFont typeface="Times New Roman"/>
              <a:buChar char="•"/>
            </a:pPr>
            <a:r>
              <a:rPr lang="en-US" b="1" dirty="0"/>
              <a:t>Southern Aral Sea</a:t>
            </a:r>
            <a:r>
              <a:rPr lang="en-US" dirty="0">
                <a:latin typeface="Times New Roman"/>
                <a:ea typeface="Times New Roman"/>
                <a:cs typeface="Times New Roman"/>
                <a:sym typeface="Times New Roman"/>
              </a:rPr>
              <a:t>, Uzbekistan - A lake where the efforts to restore were ceased </a:t>
            </a:r>
            <a:endParaRPr dirty="0"/>
          </a:p>
          <a:p>
            <a:pPr marL="0" lvl="0" indent="0" algn="just" rtl="0">
              <a:lnSpc>
                <a:spcPct val="115000"/>
              </a:lnSpc>
              <a:spcBef>
                <a:spcPts val="0"/>
              </a:spcBef>
              <a:spcAft>
                <a:spcPts val="0"/>
              </a:spcAft>
              <a:buNone/>
            </a:pPr>
            <a:endParaRPr dirty="0"/>
          </a:p>
        </p:txBody>
      </p:sp>
      <p:sp>
        <p:nvSpPr>
          <p:cNvPr id="208" name="Google Shape;208;g6ad03a2caa_0_32"/>
          <p:cNvSpPr txBox="1"/>
          <p:nvPr/>
        </p:nvSpPr>
        <p:spPr>
          <a:xfrm>
            <a:off x="1736725" y="6594475"/>
            <a:ext cx="4160700" cy="138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pic>
        <p:nvPicPr>
          <p:cNvPr id="209" name="Google Shape;209;g6ad03a2caa_0_32"/>
          <p:cNvPicPr preferRelativeResize="0"/>
          <p:nvPr/>
        </p:nvPicPr>
        <p:blipFill>
          <a:blip r:embed="rId3">
            <a:alphaModFix/>
          </a:blip>
          <a:stretch>
            <a:fillRect/>
          </a:stretch>
        </p:blipFill>
        <p:spPr>
          <a:xfrm>
            <a:off x="1042315" y="3419476"/>
            <a:ext cx="6916474" cy="2260325"/>
          </a:xfrm>
          <a:prstGeom prst="rect">
            <a:avLst/>
          </a:prstGeom>
          <a:noFill/>
          <a:ln>
            <a:noFill/>
          </a:ln>
        </p:spPr>
      </p:pic>
      <p:sp>
        <p:nvSpPr>
          <p:cNvPr id="210" name="Google Shape;210;g6ad03a2caa_0_32"/>
          <p:cNvSpPr/>
          <p:nvPr/>
        </p:nvSpPr>
        <p:spPr>
          <a:xfrm>
            <a:off x="537328" y="6594474"/>
            <a:ext cx="5330297" cy="187125"/>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6ad03a2caa_0_32"/>
          <p:cNvSpPr txBox="1">
            <a:spLocks noGrp="1"/>
          </p:cNvSpPr>
          <p:nvPr>
            <p:ph type="sldNum" idx="12"/>
          </p:nvPr>
        </p:nvSpPr>
        <p:spPr>
          <a:xfrm>
            <a:off x="6955547" y="6429697"/>
            <a:ext cx="540000" cy="523800"/>
          </a:xfrm>
          <a:prstGeom prst="rect">
            <a:avLst/>
          </a:prstGeom>
        </p:spPr>
        <p:txBody>
          <a:bodyPr spcFirstLastPara="1" wrap="square" lIns="90400" tIns="90400" rIns="90400" bIns="90400" anchor="t" anchorCtr="0">
            <a:noAutofit/>
          </a:bodyPr>
          <a:lstStyle/>
          <a:p>
            <a:pPr marL="0" lvl="0" indent="0" algn="r" rtl="0">
              <a:spcBef>
                <a:spcPts val="0"/>
              </a:spcBef>
              <a:spcAft>
                <a:spcPts val="0"/>
              </a:spcAft>
              <a:buNone/>
            </a:pPr>
            <a:fld id="{00000000-1234-1234-1234-123412341234}" type="slidenum">
              <a:rPr lang="en-US"/>
              <a:t>10</a:t>
            </a:fld>
            <a:endParaRPr/>
          </a:p>
        </p:txBody>
      </p:sp>
      <p:sp>
        <p:nvSpPr>
          <p:cNvPr id="8" name="TextBox 7">
            <a:extLst>
              <a:ext uri="{FF2B5EF4-FFF2-40B4-BE49-F238E27FC236}">
                <a16:creationId xmlns:a16="http://schemas.microsoft.com/office/drawing/2014/main" id="{16D8934D-9798-4665-8506-1DB486714456}"/>
              </a:ext>
            </a:extLst>
          </p:cNvPr>
          <p:cNvSpPr txBox="1"/>
          <p:nvPr/>
        </p:nvSpPr>
        <p:spPr>
          <a:xfrm>
            <a:off x="488537" y="6492981"/>
            <a:ext cx="4160837" cy="307777"/>
          </a:xfrm>
          <a:prstGeom prst="rect">
            <a:avLst/>
          </a:prstGeom>
          <a:noFill/>
        </p:spPr>
        <p:txBody>
          <a:bodyPr wrap="square" rtlCol="0">
            <a:spAutoFit/>
          </a:bodyPr>
          <a:lstStyle/>
          <a:p>
            <a:pPr algn="ctr"/>
            <a:r>
              <a:rPr lang="en-US" dirty="0">
                <a:ln w="0"/>
                <a:solidFill>
                  <a:schemeClr val="tx1"/>
                </a:solidFill>
                <a:latin typeface="Times New Roman" panose="02020603050405020304" pitchFamily="18" charset="0"/>
                <a:cs typeface="Times New Roman" panose="02020603050405020304" pitchFamily="18" charset="0"/>
              </a:rPr>
              <a:t>EGU Conference, Vienna, Austria, 5</a:t>
            </a:r>
            <a:r>
              <a:rPr lang="en-US" baseline="30000" dirty="0">
                <a:ln w="0"/>
                <a:solidFill>
                  <a:schemeClr val="tx1"/>
                </a:solidFill>
                <a:latin typeface="Times New Roman" panose="02020603050405020304" pitchFamily="18" charset="0"/>
                <a:cs typeface="Times New Roman" panose="02020603050405020304" pitchFamily="18" charset="0"/>
              </a:rPr>
              <a:t>th</a:t>
            </a:r>
            <a:r>
              <a:rPr lang="en-US" dirty="0">
                <a:ln w="0"/>
                <a:solidFill>
                  <a:schemeClr val="tx1"/>
                </a:solidFill>
                <a:latin typeface="Times New Roman" panose="02020603050405020304" pitchFamily="18" charset="0"/>
                <a:cs typeface="Times New Roman" panose="02020603050405020304" pitchFamily="18" charset="0"/>
              </a:rPr>
              <a:t> May 2020 </a:t>
            </a:r>
          </a:p>
        </p:txBody>
      </p:sp>
      <p:pic>
        <p:nvPicPr>
          <p:cNvPr id="9" name="Picture 8" descr="A picture containing drawing&#10;&#10;Description automatically generated">
            <a:extLst>
              <a:ext uri="{FF2B5EF4-FFF2-40B4-BE49-F238E27FC236}">
                <a16:creationId xmlns:a16="http://schemas.microsoft.com/office/drawing/2014/main" id="{5D5B1E47-56CA-4601-8252-DE33EAF79FDF}"/>
              </a:ext>
            </a:extLst>
          </p:cNvPr>
          <p:cNvPicPr>
            <a:picLocks noChangeAspect="1"/>
          </p:cNvPicPr>
          <p:nvPr/>
        </p:nvPicPr>
        <p:blipFill>
          <a:blip r:embed="rId4"/>
          <a:stretch>
            <a:fillRect/>
          </a:stretch>
        </p:blipFill>
        <p:spPr>
          <a:xfrm>
            <a:off x="5737296" y="6279058"/>
            <a:ext cx="1309626" cy="458370"/>
          </a:xfrm>
          <a:prstGeom prst="rect">
            <a:avLst/>
          </a:prstGeom>
        </p:spPr>
      </p:pic>
      <p:sp>
        <p:nvSpPr>
          <p:cNvPr id="12" name="Google Shape;252;g70bfe2553c_0_182">
            <a:extLst>
              <a:ext uri="{FF2B5EF4-FFF2-40B4-BE49-F238E27FC236}">
                <a16:creationId xmlns:a16="http://schemas.microsoft.com/office/drawing/2014/main" id="{CA10F287-0307-470E-97FA-A324CDFD24CE}"/>
              </a:ext>
            </a:extLst>
          </p:cNvPr>
          <p:cNvSpPr txBox="1">
            <a:spLocks noGrp="1"/>
          </p:cNvSpPr>
          <p:nvPr>
            <p:ph type="title"/>
          </p:nvPr>
        </p:nvSpPr>
        <p:spPr>
          <a:xfrm>
            <a:off x="450863" y="194800"/>
            <a:ext cx="8099400" cy="1139700"/>
          </a:xfrm>
          <a:prstGeom prst="rect">
            <a:avLst/>
          </a:prstGeom>
          <a:noFill/>
          <a:ln>
            <a:noFill/>
          </a:ln>
        </p:spPr>
        <p:txBody>
          <a:bodyPr spcFirstLastPara="1" wrap="square" lIns="90500" tIns="45250" rIns="90500" bIns="45250" anchor="ctr" anchorCtr="0">
            <a:noAutofit/>
          </a:bodyPr>
          <a:lstStyle/>
          <a:p>
            <a:pPr marL="457200" lvl="0" indent="0" algn="l" rtl="0">
              <a:lnSpc>
                <a:spcPct val="115000"/>
              </a:lnSpc>
              <a:spcBef>
                <a:spcPts val="0"/>
              </a:spcBef>
              <a:spcAft>
                <a:spcPts val="0"/>
              </a:spcAft>
              <a:buClr>
                <a:schemeClr val="dk1"/>
              </a:buClr>
              <a:buSzPts val="1100"/>
              <a:buFont typeface="Arial"/>
              <a:buNone/>
            </a:pPr>
            <a:r>
              <a:rPr lang="en-US" dirty="0"/>
              <a:t>Lake Restoration Strategies: Case study of three lakes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6"/>
          <p:cNvSpPr txBox="1">
            <a:spLocks noGrp="1"/>
          </p:cNvSpPr>
          <p:nvPr>
            <p:ph type="body" idx="1"/>
          </p:nvPr>
        </p:nvSpPr>
        <p:spPr>
          <a:xfrm>
            <a:off x="450850" y="1513450"/>
            <a:ext cx="7791600" cy="4686600"/>
          </a:xfrm>
          <a:prstGeom prst="rect">
            <a:avLst/>
          </a:prstGeom>
          <a:noFill/>
          <a:ln>
            <a:noFill/>
          </a:ln>
        </p:spPr>
        <p:txBody>
          <a:bodyPr spcFirstLastPara="1" wrap="square" lIns="90500" tIns="45250" rIns="90500" bIns="45250" anchor="t" anchorCtr="0">
            <a:noAutofit/>
          </a:bodyPr>
          <a:lstStyle/>
          <a:p>
            <a:pPr marL="0" lvl="0" indent="0" algn="l" rtl="0">
              <a:lnSpc>
                <a:spcPct val="100000"/>
              </a:lnSpc>
              <a:spcBef>
                <a:spcPts val="360"/>
              </a:spcBef>
              <a:spcAft>
                <a:spcPts val="0"/>
              </a:spcAft>
              <a:buSzPts val="1800"/>
              <a:buNone/>
            </a:pPr>
            <a:endParaRPr dirty="0"/>
          </a:p>
          <a:p>
            <a:pPr marL="457200" lvl="0" indent="0" algn="just" rtl="0">
              <a:lnSpc>
                <a:spcPct val="100000"/>
              </a:lnSpc>
              <a:spcBef>
                <a:spcPts val="0"/>
              </a:spcBef>
              <a:spcAft>
                <a:spcPts val="0"/>
              </a:spcAft>
              <a:buSzPts val="1800"/>
              <a:buNone/>
            </a:pPr>
            <a:endParaRPr dirty="0"/>
          </a:p>
        </p:txBody>
      </p:sp>
      <p:sp>
        <p:nvSpPr>
          <p:cNvPr id="220" name="Google Shape;220;p6"/>
          <p:cNvSpPr txBox="1"/>
          <p:nvPr/>
        </p:nvSpPr>
        <p:spPr>
          <a:xfrm>
            <a:off x="1736725" y="6594475"/>
            <a:ext cx="4160700" cy="138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222" name="Google Shape;222;p6"/>
          <p:cNvSpPr txBox="1"/>
          <p:nvPr/>
        </p:nvSpPr>
        <p:spPr>
          <a:xfrm>
            <a:off x="488537" y="1334500"/>
            <a:ext cx="3856800" cy="2377800"/>
          </a:xfrm>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360"/>
              </a:spcBef>
              <a:spcAft>
                <a:spcPts val="0"/>
              </a:spcAft>
              <a:buNone/>
            </a:pPr>
            <a:r>
              <a:rPr lang="en-US" sz="1800" b="1" dirty="0">
                <a:solidFill>
                  <a:schemeClr val="dk1"/>
                </a:solidFill>
                <a:latin typeface="Times New Roman"/>
                <a:ea typeface="Times New Roman"/>
                <a:cs typeface="Times New Roman"/>
                <a:sym typeface="Times New Roman"/>
              </a:rPr>
              <a:t>Restoration of Lake Urmia</a:t>
            </a:r>
            <a:endParaRPr sz="1800" b="1" dirty="0">
              <a:solidFill>
                <a:schemeClr val="dk1"/>
              </a:solidFill>
              <a:latin typeface="Times New Roman"/>
              <a:ea typeface="Times New Roman"/>
              <a:cs typeface="Times New Roman"/>
              <a:sym typeface="Times New Roman"/>
            </a:endParaRPr>
          </a:p>
          <a:p>
            <a:pPr marL="114300" marR="0" lvl="0" indent="0" algn="l" rtl="0">
              <a:lnSpc>
                <a:spcPct val="100000"/>
              </a:lnSpc>
              <a:spcBef>
                <a:spcPts val="360"/>
              </a:spcBef>
              <a:spcAft>
                <a:spcPts val="0"/>
              </a:spcAft>
              <a:buNone/>
            </a:pPr>
            <a:endParaRPr sz="1800" dirty="0">
              <a:solidFill>
                <a:schemeClr val="dk1"/>
              </a:solidFill>
              <a:latin typeface="Times New Roman"/>
              <a:ea typeface="Times New Roman"/>
              <a:cs typeface="Times New Roman"/>
              <a:sym typeface="Times New Roman"/>
            </a:endParaRPr>
          </a:p>
          <a:p>
            <a:pPr marL="114300" marR="0" lvl="0" indent="0" algn="l" rtl="0">
              <a:lnSpc>
                <a:spcPct val="100000"/>
              </a:lnSpc>
              <a:spcBef>
                <a:spcPts val="360"/>
              </a:spcBef>
              <a:spcAft>
                <a:spcPts val="0"/>
              </a:spcAft>
              <a:buNone/>
            </a:pPr>
            <a:r>
              <a:rPr lang="en-US" sz="1800" b="0" i="0" u="none" strike="noStrike" cap="none" dirty="0">
                <a:solidFill>
                  <a:schemeClr val="dk1"/>
                </a:solidFill>
                <a:latin typeface="Times New Roman"/>
                <a:ea typeface="Times New Roman"/>
                <a:cs typeface="Times New Roman"/>
                <a:sym typeface="Times New Roman"/>
              </a:rPr>
              <a:t>Water Transfer Activities</a:t>
            </a:r>
          </a:p>
          <a:p>
            <a:pPr marL="400050" indent="-285750">
              <a:spcBef>
                <a:spcPts val="360"/>
              </a:spcBef>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Urmia Lake Restoration Program - US $1.3 Billion </a:t>
            </a:r>
            <a:endParaRPr sz="1800" dirty="0">
              <a:latin typeface="Times New Roman" panose="02020603050405020304" pitchFamily="18" charset="0"/>
              <a:cs typeface="Times New Roman" panose="02020603050405020304" pitchFamily="18" charset="0"/>
            </a:endParaRPr>
          </a:p>
          <a:p>
            <a:pPr marL="457200" marR="0" lvl="0" indent="-342900" algn="l" rtl="0">
              <a:lnSpc>
                <a:spcPct val="100000"/>
              </a:lnSpc>
              <a:spcBef>
                <a:spcPts val="360"/>
              </a:spcBef>
              <a:spcAft>
                <a:spcPts val="0"/>
              </a:spcAft>
              <a:buClr>
                <a:schemeClr val="dk1"/>
              </a:buClr>
              <a:buSzPts val="1800"/>
              <a:buFont typeface="Times New Roman"/>
              <a:buChar char="•"/>
            </a:pPr>
            <a:r>
              <a:rPr lang="en-US" sz="1800" b="0" i="0" u="none" strike="noStrike" cap="none" dirty="0">
                <a:solidFill>
                  <a:schemeClr val="dk1"/>
                </a:solidFill>
                <a:latin typeface="Times New Roman"/>
                <a:ea typeface="Times New Roman"/>
                <a:cs typeface="Times New Roman"/>
                <a:sym typeface="Times New Roman"/>
              </a:rPr>
              <a:t>Annual inflow of 3.1 </a:t>
            </a:r>
            <a:r>
              <a:rPr lang="en-US" sz="1800" dirty="0">
                <a:solidFill>
                  <a:schemeClr val="dk1"/>
                </a:solidFill>
                <a:latin typeface="Times New Roman"/>
                <a:ea typeface="Times New Roman"/>
                <a:cs typeface="Times New Roman"/>
                <a:sym typeface="Times New Roman"/>
              </a:rPr>
              <a:t>BCM</a:t>
            </a:r>
            <a:endParaRPr sz="1800" b="0" i="0" u="none" strike="noStrike" cap="none" dirty="0">
              <a:solidFill>
                <a:schemeClr val="dk1"/>
              </a:solidFill>
              <a:latin typeface="Times New Roman"/>
              <a:ea typeface="Times New Roman"/>
              <a:cs typeface="Times New Roman"/>
              <a:sym typeface="Times New Roman"/>
            </a:endParaRPr>
          </a:p>
          <a:p>
            <a:pPr marL="457200" marR="0" lvl="0" indent="-342900" algn="l" rtl="0">
              <a:lnSpc>
                <a:spcPct val="100000"/>
              </a:lnSpc>
              <a:spcBef>
                <a:spcPts val="0"/>
              </a:spcBef>
              <a:spcAft>
                <a:spcPts val="0"/>
              </a:spcAft>
              <a:buClr>
                <a:schemeClr val="dk1"/>
              </a:buClr>
              <a:buSzPts val="1800"/>
              <a:buFont typeface="Times New Roman"/>
              <a:buChar char="•"/>
            </a:pPr>
            <a:r>
              <a:rPr lang="en-US" sz="1800" b="0" i="0" u="none" strike="noStrike" cap="none" dirty="0">
                <a:solidFill>
                  <a:schemeClr val="dk1"/>
                </a:solidFill>
                <a:latin typeface="Times New Roman"/>
                <a:ea typeface="Times New Roman"/>
                <a:cs typeface="Times New Roman"/>
                <a:sym typeface="Times New Roman"/>
              </a:rPr>
              <a:t>Aras River</a:t>
            </a:r>
            <a:r>
              <a:rPr lang="en-US" sz="1800" dirty="0">
                <a:solidFill>
                  <a:schemeClr val="dk1"/>
                </a:solidFill>
                <a:latin typeface="Times New Roman"/>
                <a:ea typeface="Times New Roman"/>
                <a:cs typeface="Times New Roman"/>
                <a:sym typeface="Times New Roman"/>
              </a:rPr>
              <a:t>; </a:t>
            </a:r>
            <a:r>
              <a:rPr lang="en-US" sz="1800" b="0" i="0" u="none" strike="noStrike" cap="none" dirty="0">
                <a:solidFill>
                  <a:schemeClr val="dk1"/>
                </a:solidFill>
                <a:latin typeface="Times New Roman"/>
                <a:ea typeface="Times New Roman"/>
                <a:cs typeface="Times New Roman"/>
                <a:sym typeface="Times New Roman"/>
              </a:rPr>
              <a:t>Caspian Sea</a:t>
            </a:r>
            <a:endParaRPr sz="1800" b="0" i="0" u="none" strike="noStrike" cap="none" dirty="0">
              <a:solidFill>
                <a:schemeClr val="dk1"/>
              </a:solidFill>
              <a:latin typeface="Times New Roman"/>
              <a:ea typeface="Times New Roman"/>
              <a:cs typeface="Times New Roman"/>
              <a:sym typeface="Times New Roman"/>
            </a:endParaRPr>
          </a:p>
          <a:p>
            <a:pPr marL="457200" marR="0" lvl="0" indent="-342900" algn="l" rtl="0">
              <a:lnSpc>
                <a:spcPct val="100000"/>
              </a:lnSpc>
              <a:spcBef>
                <a:spcPts val="0"/>
              </a:spcBef>
              <a:spcAft>
                <a:spcPts val="0"/>
              </a:spcAft>
              <a:buClr>
                <a:schemeClr val="dk1"/>
              </a:buClr>
              <a:buSzPts val="1800"/>
              <a:buFont typeface="Times New Roman"/>
              <a:buChar char="•"/>
            </a:pPr>
            <a:r>
              <a:rPr lang="en-US" sz="1800" b="0" i="0" u="none" strike="noStrike" cap="none" dirty="0">
                <a:solidFill>
                  <a:schemeClr val="dk1"/>
                </a:solidFill>
                <a:latin typeface="Times New Roman"/>
                <a:ea typeface="Times New Roman"/>
                <a:cs typeface="Times New Roman"/>
                <a:sym typeface="Times New Roman"/>
              </a:rPr>
              <a:t>Wastewater discharge</a:t>
            </a:r>
            <a:endParaRPr sz="1800" b="0" i="0" u="none" strike="noStrike" cap="none" dirty="0">
              <a:solidFill>
                <a:schemeClr val="dk1"/>
              </a:solidFill>
              <a:latin typeface="Times New Roman"/>
              <a:ea typeface="Times New Roman"/>
              <a:cs typeface="Times New Roman"/>
              <a:sym typeface="Times New Roman"/>
            </a:endParaRPr>
          </a:p>
        </p:txBody>
      </p:sp>
      <p:sp>
        <p:nvSpPr>
          <p:cNvPr id="223" name="Google Shape;223;p6"/>
          <p:cNvSpPr/>
          <p:nvPr/>
        </p:nvSpPr>
        <p:spPr>
          <a:xfrm>
            <a:off x="450850" y="6554362"/>
            <a:ext cx="5416775" cy="227238"/>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6"/>
          <p:cNvSpPr txBox="1">
            <a:spLocks noGrp="1"/>
          </p:cNvSpPr>
          <p:nvPr>
            <p:ph type="sldNum" idx="12"/>
          </p:nvPr>
        </p:nvSpPr>
        <p:spPr>
          <a:xfrm>
            <a:off x="6955547" y="6429697"/>
            <a:ext cx="540000" cy="523800"/>
          </a:xfrm>
          <a:prstGeom prst="rect">
            <a:avLst/>
          </a:prstGeom>
        </p:spPr>
        <p:txBody>
          <a:bodyPr spcFirstLastPara="1" wrap="square" lIns="90400" tIns="90400" rIns="90400" bIns="90400" anchor="t" anchorCtr="0">
            <a:noAutofit/>
          </a:bodyPr>
          <a:lstStyle/>
          <a:p>
            <a:pPr marL="0" lvl="0" indent="0" algn="r" rtl="0">
              <a:spcBef>
                <a:spcPts val="0"/>
              </a:spcBef>
              <a:spcAft>
                <a:spcPts val="0"/>
              </a:spcAft>
              <a:buNone/>
            </a:pPr>
            <a:fld id="{00000000-1234-1234-1234-123412341234}" type="slidenum">
              <a:rPr lang="en-US"/>
              <a:t>11</a:t>
            </a:fld>
            <a:endParaRPr/>
          </a:p>
        </p:txBody>
      </p:sp>
      <p:sp>
        <p:nvSpPr>
          <p:cNvPr id="10" name="TextBox 9">
            <a:extLst>
              <a:ext uri="{FF2B5EF4-FFF2-40B4-BE49-F238E27FC236}">
                <a16:creationId xmlns:a16="http://schemas.microsoft.com/office/drawing/2014/main" id="{B8511E68-819B-4576-B27B-06022AA99E2A}"/>
              </a:ext>
            </a:extLst>
          </p:cNvPr>
          <p:cNvSpPr txBox="1"/>
          <p:nvPr/>
        </p:nvSpPr>
        <p:spPr>
          <a:xfrm>
            <a:off x="488537" y="6492981"/>
            <a:ext cx="4160837" cy="307777"/>
          </a:xfrm>
          <a:prstGeom prst="rect">
            <a:avLst/>
          </a:prstGeom>
          <a:noFill/>
        </p:spPr>
        <p:txBody>
          <a:bodyPr wrap="square" rtlCol="0">
            <a:spAutoFit/>
          </a:bodyPr>
          <a:lstStyle/>
          <a:p>
            <a:pPr algn="ctr"/>
            <a:r>
              <a:rPr lang="en-US" dirty="0">
                <a:ln w="0"/>
                <a:solidFill>
                  <a:schemeClr val="tx1"/>
                </a:solidFill>
                <a:latin typeface="Times New Roman" panose="02020603050405020304" pitchFamily="18" charset="0"/>
                <a:cs typeface="Times New Roman" panose="02020603050405020304" pitchFamily="18" charset="0"/>
              </a:rPr>
              <a:t>EGU Conference, Vienna, Austria, 5</a:t>
            </a:r>
            <a:r>
              <a:rPr lang="en-US" baseline="30000" dirty="0">
                <a:ln w="0"/>
                <a:solidFill>
                  <a:schemeClr val="tx1"/>
                </a:solidFill>
                <a:latin typeface="Times New Roman" panose="02020603050405020304" pitchFamily="18" charset="0"/>
                <a:cs typeface="Times New Roman" panose="02020603050405020304" pitchFamily="18" charset="0"/>
              </a:rPr>
              <a:t>th</a:t>
            </a:r>
            <a:r>
              <a:rPr lang="en-US" dirty="0">
                <a:ln w="0"/>
                <a:solidFill>
                  <a:schemeClr val="tx1"/>
                </a:solidFill>
                <a:latin typeface="Times New Roman" panose="02020603050405020304" pitchFamily="18" charset="0"/>
                <a:cs typeface="Times New Roman" panose="02020603050405020304" pitchFamily="18" charset="0"/>
              </a:rPr>
              <a:t> May 2020 </a:t>
            </a:r>
          </a:p>
        </p:txBody>
      </p:sp>
      <p:pic>
        <p:nvPicPr>
          <p:cNvPr id="11" name="Picture 10" descr="A picture containing drawing&#10;&#10;Description automatically generated">
            <a:extLst>
              <a:ext uri="{FF2B5EF4-FFF2-40B4-BE49-F238E27FC236}">
                <a16:creationId xmlns:a16="http://schemas.microsoft.com/office/drawing/2014/main" id="{92512022-1170-4205-8400-5F8269749EFA}"/>
              </a:ext>
            </a:extLst>
          </p:cNvPr>
          <p:cNvPicPr>
            <a:picLocks noChangeAspect="1"/>
          </p:cNvPicPr>
          <p:nvPr/>
        </p:nvPicPr>
        <p:blipFill>
          <a:blip r:embed="rId3"/>
          <a:stretch>
            <a:fillRect/>
          </a:stretch>
        </p:blipFill>
        <p:spPr>
          <a:xfrm>
            <a:off x="5737296" y="6279058"/>
            <a:ext cx="1309626" cy="458370"/>
          </a:xfrm>
          <a:prstGeom prst="rect">
            <a:avLst/>
          </a:prstGeom>
        </p:spPr>
      </p:pic>
      <p:pic>
        <p:nvPicPr>
          <p:cNvPr id="2052" name="Picture 4">
            <a:extLst>
              <a:ext uri="{FF2B5EF4-FFF2-40B4-BE49-F238E27FC236}">
                <a16:creationId xmlns:a16="http://schemas.microsoft.com/office/drawing/2014/main" id="{B23685E4-9D1E-4AC5-A91A-54748FE066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3904557"/>
            <a:ext cx="4620727" cy="25456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BF1BB73-0FA2-49B6-B960-596A1F2CF0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78" r="5301" b="48005"/>
          <a:stretch/>
        </p:blipFill>
        <p:spPr bwMode="auto">
          <a:xfrm>
            <a:off x="4081745" y="1341354"/>
            <a:ext cx="4620727" cy="2530738"/>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252;g70bfe2553c_0_182">
            <a:extLst>
              <a:ext uri="{FF2B5EF4-FFF2-40B4-BE49-F238E27FC236}">
                <a16:creationId xmlns:a16="http://schemas.microsoft.com/office/drawing/2014/main" id="{486496E4-6008-4BAC-9474-7376E5935F49}"/>
              </a:ext>
            </a:extLst>
          </p:cNvPr>
          <p:cNvSpPr txBox="1">
            <a:spLocks noGrp="1"/>
          </p:cNvSpPr>
          <p:nvPr>
            <p:ph type="title"/>
          </p:nvPr>
        </p:nvSpPr>
        <p:spPr>
          <a:xfrm>
            <a:off x="450863" y="194800"/>
            <a:ext cx="8099400" cy="1139700"/>
          </a:xfrm>
          <a:prstGeom prst="rect">
            <a:avLst/>
          </a:prstGeom>
          <a:noFill/>
          <a:ln>
            <a:noFill/>
          </a:ln>
        </p:spPr>
        <p:txBody>
          <a:bodyPr spcFirstLastPara="1" wrap="square" lIns="90500" tIns="45250" rIns="90500" bIns="45250" anchor="ctr" anchorCtr="0">
            <a:noAutofit/>
          </a:bodyPr>
          <a:lstStyle/>
          <a:p>
            <a:pPr marL="457200" lvl="0" indent="0" algn="l" rtl="0">
              <a:lnSpc>
                <a:spcPct val="115000"/>
              </a:lnSpc>
              <a:spcBef>
                <a:spcPts val="0"/>
              </a:spcBef>
              <a:spcAft>
                <a:spcPts val="0"/>
              </a:spcAft>
              <a:buClr>
                <a:schemeClr val="dk1"/>
              </a:buClr>
              <a:buSzPts val="1100"/>
              <a:buFont typeface="Arial"/>
              <a:buNone/>
            </a:pPr>
            <a:r>
              <a:rPr lang="en-US" dirty="0"/>
              <a:t>Lake Restoration Strategies: Case study of three lakes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2"/>
          <p:cNvSpPr txBox="1">
            <a:spLocks noGrp="1"/>
          </p:cNvSpPr>
          <p:nvPr>
            <p:ph type="body" idx="1"/>
          </p:nvPr>
        </p:nvSpPr>
        <p:spPr>
          <a:xfrm>
            <a:off x="623605" y="1334500"/>
            <a:ext cx="7753913" cy="4764201"/>
          </a:xfrm>
          <a:prstGeom prst="rect">
            <a:avLst/>
          </a:prstGeom>
          <a:noFill/>
          <a:ln>
            <a:noFill/>
          </a:ln>
        </p:spPr>
        <p:txBody>
          <a:bodyPr spcFirstLastPara="1" wrap="square" lIns="90500" tIns="45250" rIns="90500" bIns="45250" anchor="t" anchorCtr="0">
            <a:noAutofit/>
          </a:bodyPr>
          <a:lstStyle/>
          <a:p>
            <a:pPr marL="0" lvl="0" indent="0" algn="ctr" rtl="0">
              <a:lnSpc>
                <a:spcPct val="100000"/>
              </a:lnSpc>
              <a:spcBef>
                <a:spcPts val="0"/>
              </a:spcBef>
              <a:spcAft>
                <a:spcPts val="0"/>
              </a:spcAft>
              <a:buSzPts val="1800"/>
              <a:buNone/>
            </a:pPr>
            <a:r>
              <a:rPr lang="en-US" b="1" dirty="0"/>
              <a:t>Restoration of Lake Urmia</a:t>
            </a:r>
          </a:p>
          <a:p>
            <a:pPr marL="0" lvl="0" indent="0" algn="ctr" rtl="0">
              <a:lnSpc>
                <a:spcPct val="100000"/>
              </a:lnSpc>
              <a:spcBef>
                <a:spcPts val="0"/>
              </a:spcBef>
              <a:spcAft>
                <a:spcPts val="0"/>
              </a:spcAft>
              <a:buSzPts val="1800"/>
              <a:buNone/>
            </a:pPr>
            <a:endParaRPr b="1" dirty="0"/>
          </a:p>
          <a:p>
            <a:pPr marL="457200" lvl="0" indent="-342900" algn="l" rtl="0">
              <a:lnSpc>
                <a:spcPct val="100000"/>
              </a:lnSpc>
              <a:spcBef>
                <a:spcPts val="0"/>
              </a:spcBef>
              <a:spcAft>
                <a:spcPts val="0"/>
              </a:spcAft>
              <a:buSzPts val="1800"/>
              <a:buChar char="•"/>
            </a:pPr>
            <a:r>
              <a:rPr lang="en-US" dirty="0"/>
              <a:t>Eutrophication</a:t>
            </a:r>
            <a:endParaRPr dirty="0"/>
          </a:p>
          <a:p>
            <a:pPr marL="457200" lvl="0" indent="0" algn="l" rtl="0">
              <a:lnSpc>
                <a:spcPct val="100000"/>
              </a:lnSpc>
              <a:spcBef>
                <a:spcPts val="0"/>
              </a:spcBef>
              <a:spcAft>
                <a:spcPts val="0"/>
              </a:spcAft>
              <a:buSzPts val="1800"/>
              <a:buNone/>
            </a:pPr>
            <a:endParaRPr dirty="0"/>
          </a:p>
          <a:p>
            <a:pPr marL="457200" lvl="0" indent="-342900" algn="l" rtl="0">
              <a:lnSpc>
                <a:spcPct val="100000"/>
              </a:lnSpc>
              <a:spcBef>
                <a:spcPts val="0"/>
              </a:spcBef>
              <a:spcAft>
                <a:spcPts val="0"/>
              </a:spcAft>
              <a:buSzPts val="1800"/>
              <a:buChar char="•"/>
            </a:pPr>
            <a:r>
              <a:rPr lang="en-US" dirty="0"/>
              <a:t>Usage decreased </a:t>
            </a:r>
            <a:endParaRPr dirty="0"/>
          </a:p>
          <a:p>
            <a:pPr marL="457200" lvl="0" indent="0" algn="l" rtl="0">
              <a:lnSpc>
                <a:spcPct val="100000"/>
              </a:lnSpc>
              <a:spcBef>
                <a:spcPts val="0"/>
              </a:spcBef>
              <a:spcAft>
                <a:spcPts val="0"/>
              </a:spcAft>
              <a:buSzPts val="1800"/>
              <a:buNone/>
            </a:pPr>
            <a:endParaRPr dirty="0"/>
          </a:p>
          <a:p>
            <a:pPr marL="457200" lvl="0" indent="-342900" algn="l" rtl="0">
              <a:lnSpc>
                <a:spcPct val="100000"/>
              </a:lnSpc>
              <a:spcBef>
                <a:spcPts val="0"/>
              </a:spcBef>
              <a:spcAft>
                <a:spcPts val="0"/>
              </a:spcAft>
              <a:buSzPts val="1800"/>
              <a:buChar char="•"/>
            </a:pPr>
            <a:r>
              <a:rPr lang="en-US" dirty="0"/>
              <a:t>The water level did not meet the predicted level </a:t>
            </a:r>
            <a:endParaRPr dirty="0"/>
          </a:p>
          <a:p>
            <a:pPr marL="0" lvl="0" indent="0" algn="l" rtl="0">
              <a:lnSpc>
                <a:spcPct val="100000"/>
              </a:lnSpc>
              <a:spcBef>
                <a:spcPts val="0"/>
              </a:spcBef>
              <a:spcAft>
                <a:spcPts val="0"/>
              </a:spcAft>
              <a:buSzPts val="1800"/>
              <a:buNone/>
            </a:pPr>
            <a:endParaRPr sz="2200" dirty="0">
              <a:latin typeface="Arial"/>
              <a:ea typeface="Arial"/>
              <a:cs typeface="Arial"/>
              <a:sym typeface="Arial"/>
            </a:endParaRPr>
          </a:p>
          <a:p>
            <a:pPr marL="0" lvl="0" indent="0" algn="l" rtl="0">
              <a:lnSpc>
                <a:spcPct val="100000"/>
              </a:lnSpc>
              <a:spcBef>
                <a:spcPts val="0"/>
              </a:spcBef>
              <a:spcAft>
                <a:spcPts val="0"/>
              </a:spcAft>
              <a:buSzPts val="1800"/>
              <a:buNone/>
            </a:pPr>
            <a:endParaRPr sz="2200" b="1" dirty="0">
              <a:latin typeface="Arial"/>
              <a:ea typeface="Arial"/>
              <a:cs typeface="Arial"/>
              <a:sym typeface="Arial"/>
            </a:endParaRPr>
          </a:p>
        </p:txBody>
      </p:sp>
      <p:sp>
        <p:nvSpPr>
          <p:cNvPr id="232" name="Google Shape;232;p12"/>
          <p:cNvSpPr txBox="1"/>
          <p:nvPr/>
        </p:nvSpPr>
        <p:spPr>
          <a:xfrm>
            <a:off x="1736725" y="6594475"/>
            <a:ext cx="4160837" cy="13811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234" name="Google Shape;234;p12"/>
          <p:cNvSpPr/>
          <p:nvPr/>
        </p:nvSpPr>
        <p:spPr>
          <a:xfrm>
            <a:off x="527901" y="6594474"/>
            <a:ext cx="5339724" cy="187125"/>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2"/>
          <p:cNvSpPr txBox="1">
            <a:spLocks noGrp="1"/>
          </p:cNvSpPr>
          <p:nvPr>
            <p:ph type="sldNum" idx="12"/>
          </p:nvPr>
        </p:nvSpPr>
        <p:spPr>
          <a:xfrm>
            <a:off x="6955547" y="6429697"/>
            <a:ext cx="540000" cy="523800"/>
          </a:xfrm>
          <a:prstGeom prst="rect">
            <a:avLst/>
          </a:prstGeom>
        </p:spPr>
        <p:txBody>
          <a:bodyPr spcFirstLastPara="1" wrap="square" lIns="90400" tIns="90400" rIns="90400" bIns="90400" anchor="t" anchorCtr="0">
            <a:noAutofit/>
          </a:bodyPr>
          <a:lstStyle/>
          <a:p>
            <a:pPr marL="0" lvl="0" indent="0" algn="r" rtl="0">
              <a:spcBef>
                <a:spcPts val="0"/>
              </a:spcBef>
              <a:spcAft>
                <a:spcPts val="0"/>
              </a:spcAft>
              <a:buNone/>
            </a:pPr>
            <a:fld id="{00000000-1234-1234-1234-123412341234}" type="slidenum">
              <a:rPr lang="en-US"/>
              <a:t>12</a:t>
            </a:fld>
            <a:endParaRPr/>
          </a:p>
        </p:txBody>
      </p:sp>
      <p:sp>
        <p:nvSpPr>
          <p:cNvPr id="8" name="TextBox 7">
            <a:extLst>
              <a:ext uri="{FF2B5EF4-FFF2-40B4-BE49-F238E27FC236}">
                <a16:creationId xmlns:a16="http://schemas.microsoft.com/office/drawing/2014/main" id="{B3F56FD5-F262-4BAB-93C7-9A0C803E5325}"/>
              </a:ext>
            </a:extLst>
          </p:cNvPr>
          <p:cNvSpPr txBox="1"/>
          <p:nvPr/>
        </p:nvSpPr>
        <p:spPr>
          <a:xfrm>
            <a:off x="488537" y="6492981"/>
            <a:ext cx="4160837" cy="307777"/>
          </a:xfrm>
          <a:prstGeom prst="rect">
            <a:avLst/>
          </a:prstGeom>
          <a:noFill/>
        </p:spPr>
        <p:txBody>
          <a:bodyPr wrap="square" rtlCol="0">
            <a:spAutoFit/>
          </a:bodyPr>
          <a:lstStyle/>
          <a:p>
            <a:pPr algn="ctr"/>
            <a:r>
              <a:rPr lang="en-US" dirty="0">
                <a:ln w="0"/>
                <a:solidFill>
                  <a:schemeClr val="tx1"/>
                </a:solidFill>
                <a:latin typeface="Times New Roman" panose="02020603050405020304" pitchFamily="18" charset="0"/>
                <a:cs typeface="Times New Roman" panose="02020603050405020304" pitchFamily="18" charset="0"/>
              </a:rPr>
              <a:t>EGU Conference, Vienna, Austria, 5</a:t>
            </a:r>
            <a:r>
              <a:rPr lang="en-US" baseline="30000" dirty="0">
                <a:ln w="0"/>
                <a:solidFill>
                  <a:schemeClr val="tx1"/>
                </a:solidFill>
                <a:latin typeface="Times New Roman" panose="02020603050405020304" pitchFamily="18" charset="0"/>
                <a:cs typeface="Times New Roman" panose="02020603050405020304" pitchFamily="18" charset="0"/>
              </a:rPr>
              <a:t>th</a:t>
            </a:r>
            <a:r>
              <a:rPr lang="en-US" dirty="0">
                <a:ln w="0"/>
                <a:solidFill>
                  <a:schemeClr val="tx1"/>
                </a:solidFill>
                <a:latin typeface="Times New Roman" panose="02020603050405020304" pitchFamily="18" charset="0"/>
                <a:cs typeface="Times New Roman" panose="02020603050405020304" pitchFamily="18" charset="0"/>
              </a:rPr>
              <a:t> May 2020 </a:t>
            </a:r>
          </a:p>
        </p:txBody>
      </p:sp>
      <p:pic>
        <p:nvPicPr>
          <p:cNvPr id="1028" name="Picture 4">
            <a:extLst>
              <a:ext uri="{FF2B5EF4-FFF2-40B4-BE49-F238E27FC236}">
                <a16:creationId xmlns:a16="http://schemas.microsoft.com/office/drawing/2014/main" id="{ADC5CC1F-C234-4B51-B677-D6E12E8A4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05" y="3267686"/>
            <a:ext cx="5113691" cy="3162011"/>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252;g70bfe2553c_0_182">
            <a:extLst>
              <a:ext uri="{FF2B5EF4-FFF2-40B4-BE49-F238E27FC236}">
                <a16:creationId xmlns:a16="http://schemas.microsoft.com/office/drawing/2014/main" id="{C1185A81-8963-48F4-BCC4-6CD6E11C9C62}"/>
              </a:ext>
            </a:extLst>
          </p:cNvPr>
          <p:cNvSpPr txBox="1">
            <a:spLocks noGrp="1"/>
          </p:cNvSpPr>
          <p:nvPr>
            <p:ph type="title"/>
          </p:nvPr>
        </p:nvSpPr>
        <p:spPr>
          <a:xfrm>
            <a:off x="450863" y="194800"/>
            <a:ext cx="8099400" cy="1139700"/>
          </a:xfrm>
          <a:prstGeom prst="rect">
            <a:avLst/>
          </a:prstGeom>
          <a:noFill/>
          <a:ln>
            <a:noFill/>
          </a:ln>
        </p:spPr>
        <p:txBody>
          <a:bodyPr spcFirstLastPara="1" wrap="square" lIns="90500" tIns="45250" rIns="90500" bIns="45250" anchor="ctr" anchorCtr="0">
            <a:noAutofit/>
          </a:bodyPr>
          <a:lstStyle/>
          <a:p>
            <a:pPr marL="457200" lvl="0" indent="0" algn="l" rtl="0">
              <a:lnSpc>
                <a:spcPct val="115000"/>
              </a:lnSpc>
              <a:spcBef>
                <a:spcPts val="0"/>
              </a:spcBef>
              <a:spcAft>
                <a:spcPts val="0"/>
              </a:spcAft>
              <a:buClr>
                <a:schemeClr val="dk1"/>
              </a:buClr>
              <a:buSzPts val="1100"/>
              <a:buFont typeface="Arial"/>
              <a:buNone/>
            </a:pPr>
            <a:r>
              <a:rPr lang="en-US" dirty="0"/>
              <a:t>Lake Restoration Strategies: Case study of three lakes</a:t>
            </a:r>
            <a:endParaRPr dirty="0"/>
          </a:p>
        </p:txBody>
      </p:sp>
      <p:pic>
        <p:nvPicPr>
          <p:cNvPr id="15" name="Picture 14" descr="A picture containing drawing&#10;&#10;Description automatically generated">
            <a:extLst>
              <a:ext uri="{FF2B5EF4-FFF2-40B4-BE49-F238E27FC236}">
                <a16:creationId xmlns:a16="http://schemas.microsoft.com/office/drawing/2014/main" id="{51CDD6E5-43AD-44BC-95B8-4716713A46B6}"/>
              </a:ext>
            </a:extLst>
          </p:cNvPr>
          <p:cNvPicPr>
            <a:picLocks noChangeAspect="1"/>
          </p:cNvPicPr>
          <p:nvPr/>
        </p:nvPicPr>
        <p:blipFill>
          <a:blip r:embed="rId4"/>
          <a:stretch>
            <a:fillRect/>
          </a:stretch>
        </p:blipFill>
        <p:spPr>
          <a:xfrm>
            <a:off x="5737296" y="6279058"/>
            <a:ext cx="1309626" cy="4583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10"/>
          <p:cNvSpPr txBox="1">
            <a:spLocks noGrp="1"/>
          </p:cNvSpPr>
          <p:nvPr>
            <p:ph type="body" idx="1"/>
          </p:nvPr>
        </p:nvSpPr>
        <p:spPr>
          <a:xfrm>
            <a:off x="604762" y="1334500"/>
            <a:ext cx="7791600" cy="5026200"/>
          </a:xfrm>
          <a:prstGeom prst="rect">
            <a:avLst/>
          </a:prstGeom>
          <a:noFill/>
          <a:ln>
            <a:noFill/>
          </a:ln>
        </p:spPr>
        <p:txBody>
          <a:bodyPr spcFirstLastPara="1" wrap="square" lIns="90500" tIns="45250" rIns="90500" bIns="45250" anchor="t" anchorCtr="0">
            <a:noAutofit/>
          </a:bodyPr>
          <a:lstStyle/>
          <a:p>
            <a:pPr marL="0" lvl="0" indent="0" algn="ctr" rtl="0">
              <a:spcBef>
                <a:spcPts val="0"/>
              </a:spcBef>
              <a:spcAft>
                <a:spcPts val="0"/>
              </a:spcAft>
              <a:buNone/>
            </a:pPr>
            <a:r>
              <a:rPr lang="en-US" b="1" dirty="0"/>
              <a:t>Restoration of North Aral Sea</a:t>
            </a:r>
            <a:endParaRPr b="1" dirty="0"/>
          </a:p>
          <a:p>
            <a:pPr marL="0" lvl="0" indent="0" algn="ctr" rtl="0">
              <a:spcBef>
                <a:spcPts val="0"/>
              </a:spcBef>
              <a:spcAft>
                <a:spcPts val="0"/>
              </a:spcAft>
              <a:buNone/>
            </a:pPr>
            <a:endParaRPr b="1" dirty="0"/>
          </a:p>
          <a:p>
            <a:pPr marL="268287" lvl="0" indent="-204786" algn="just" rtl="0">
              <a:lnSpc>
                <a:spcPct val="100000"/>
              </a:lnSpc>
              <a:spcBef>
                <a:spcPts val="300"/>
              </a:spcBef>
              <a:spcAft>
                <a:spcPts val="0"/>
              </a:spcAft>
              <a:buSzPts val="1800"/>
              <a:buChar char="•"/>
            </a:pPr>
            <a:r>
              <a:rPr lang="en-US" dirty="0">
                <a:latin typeface="Times New Roman"/>
                <a:ea typeface="Times New Roman"/>
                <a:cs typeface="Times New Roman"/>
                <a:sym typeface="Times New Roman"/>
              </a:rPr>
              <a:t>1960-1986, water level of NAS dropped from 53.4 m to 41.02 m</a:t>
            </a:r>
            <a:endParaRPr dirty="0">
              <a:latin typeface="Times New Roman"/>
              <a:ea typeface="Times New Roman"/>
              <a:cs typeface="Times New Roman"/>
              <a:sym typeface="Times New Roman"/>
            </a:endParaRPr>
          </a:p>
          <a:p>
            <a:pPr marL="268287" lvl="0" indent="0" algn="just" rtl="0">
              <a:lnSpc>
                <a:spcPct val="100000"/>
              </a:lnSpc>
              <a:spcBef>
                <a:spcPts val="300"/>
              </a:spcBef>
              <a:spcAft>
                <a:spcPts val="0"/>
              </a:spcAft>
              <a:buSzPts val="1800"/>
              <a:buNone/>
            </a:pPr>
            <a:endParaRPr sz="1200" dirty="0">
              <a:latin typeface="Times New Roman"/>
              <a:ea typeface="Times New Roman"/>
              <a:cs typeface="Times New Roman"/>
              <a:sym typeface="Times New Roman"/>
            </a:endParaRPr>
          </a:p>
        </p:txBody>
      </p:sp>
      <p:sp>
        <p:nvSpPr>
          <p:cNvPr id="243" name="Google Shape;243;p10"/>
          <p:cNvSpPr txBox="1"/>
          <p:nvPr/>
        </p:nvSpPr>
        <p:spPr>
          <a:xfrm>
            <a:off x="1736725" y="6594475"/>
            <a:ext cx="4160837" cy="13811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pic>
        <p:nvPicPr>
          <p:cNvPr id="244" name="Google Shape;244;p10" title="Chart"/>
          <p:cNvPicPr preferRelativeResize="0"/>
          <p:nvPr/>
        </p:nvPicPr>
        <p:blipFill rotWithShape="1">
          <a:blip r:embed="rId3">
            <a:alphaModFix/>
          </a:blip>
          <a:srcRect/>
          <a:stretch/>
        </p:blipFill>
        <p:spPr>
          <a:xfrm>
            <a:off x="450850" y="2165975"/>
            <a:ext cx="7495200" cy="4170149"/>
          </a:xfrm>
          <a:prstGeom prst="rect">
            <a:avLst/>
          </a:prstGeom>
          <a:noFill/>
          <a:ln>
            <a:noFill/>
          </a:ln>
        </p:spPr>
      </p:pic>
      <p:sp>
        <p:nvSpPr>
          <p:cNvPr id="245" name="Google Shape;245;p10"/>
          <p:cNvSpPr/>
          <p:nvPr/>
        </p:nvSpPr>
        <p:spPr>
          <a:xfrm>
            <a:off x="450850" y="6594474"/>
            <a:ext cx="5416775" cy="187125"/>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0"/>
          <p:cNvSpPr txBox="1">
            <a:spLocks noGrp="1"/>
          </p:cNvSpPr>
          <p:nvPr>
            <p:ph type="sldNum" idx="12"/>
          </p:nvPr>
        </p:nvSpPr>
        <p:spPr>
          <a:xfrm>
            <a:off x="6955547" y="6429697"/>
            <a:ext cx="540000" cy="523800"/>
          </a:xfrm>
          <a:prstGeom prst="rect">
            <a:avLst/>
          </a:prstGeom>
        </p:spPr>
        <p:txBody>
          <a:bodyPr spcFirstLastPara="1" wrap="square" lIns="90400" tIns="90400" rIns="90400" bIns="90400" anchor="t" anchorCtr="0">
            <a:noAutofit/>
          </a:bodyPr>
          <a:lstStyle/>
          <a:p>
            <a:pPr marL="0" lvl="0" indent="0" algn="r" rtl="0">
              <a:spcBef>
                <a:spcPts val="0"/>
              </a:spcBef>
              <a:spcAft>
                <a:spcPts val="0"/>
              </a:spcAft>
              <a:buNone/>
            </a:pPr>
            <a:fld id="{00000000-1234-1234-1234-123412341234}" type="slidenum">
              <a:rPr lang="en-US"/>
              <a:t>13</a:t>
            </a:fld>
            <a:endParaRPr/>
          </a:p>
        </p:txBody>
      </p:sp>
      <p:sp>
        <p:nvSpPr>
          <p:cNvPr id="8" name="TextBox 7">
            <a:extLst>
              <a:ext uri="{FF2B5EF4-FFF2-40B4-BE49-F238E27FC236}">
                <a16:creationId xmlns:a16="http://schemas.microsoft.com/office/drawing/2014/main" id="{FA693796-9A14-48A2-B9A5-100FA2E47B47}"/>
              </a:ext>
            </a:extLst>
          </p:cNvPr>
          <p:cNvSpPr txBox="1"/>
          <p:nvPr/>
        </p:nvSpPr>
        <p:spPr>
          <a:xfrm>
            <a:off x="488537" y="6492981"/>
            <a:ext cx="4160837" cy="307777"/>
          </a:xfrm>
          <a:prstGeom prst="rect">
            <a:avLst/>
          </a:prstGeom>
          <a:noFill/>
        </p:spPr>
        <p:txBody>
          <a:bodyPr wrap="square" rtlCol="0">
            <a:spAutoFit/>
          </a:bodyPr>
          <a:lstStyle/>
          <a:p>
            <a:pPr algn="ctr"/>
            <a:r>
              <a:rPr lang="en-US" dirty="0">
                <a:ln w="0"/>
                <a:solidFill>
                  <a:schemeClr val="tx1"/>
                </a:solidFill>
                <a:latin typeface="Times New Roman" panose="02020603050405020304" pitchFamily="18" charset="0"/>
                <a:cs typeface="Times New Roman" panose="02020603050405020304" pitchFamily="18" charset="0"/>
              </a:rPr>
              <a:t>EGU Conference, Vienna, Austria, 5</a:t>
            </a:r>
            <a:r>
              <a:rPr lang="en-US" baseline="30000" dirty="0">
                <a:ln w="0"/>
                <a:solidFill>
                  <a:schemeClr val="tx1"/>
                </a:solidFill>
                <a:latin typeface="Times New Roman" panose="02020603050405020304" pitchFamily="18" charset="0"/>
                <a:cs typeface="Times New Roman" panose="02020603050405020304" pitchFamily="18" charset="0"/>
              </a:rPr>
              <a:t>th</a:t>
            </a:r>
            <a:r>
              <a:rPr lang="en-US" dirty="0">
                <a:ln w="0"/>
                <a:solidFill>
                  <a:schemeClr val="tx1"/>
                </a:solidFill>
                <a:latin typeface="Times New Roman" panose="02020603050405020304" pitchFamily="18" charset="0"/>
                <a:cs typeface="Times New Roman" panose="02020603050405020304" pitchFamily="18" charset="0"/>
              </a:rPr>
              <a:t> May 2020 </a:t>
            </a:r>
          </a:p>
        </p:txBody>
      </p:sp>
      <p:pic>
        <p:nvPicPr>
          <p:cNvPr id="9" name="Picture 8" descr="A picture containing drawing&#10;&#10;Description automatically generated">
            <a:extLst>
              <a:ext uri="{FF2B5EF4-FFF2-40B4-BE49-F238E27FC236}">
                <a16:creationId xmlns:a16="http://schemas.microsoft.com/office/drawing/2014/main" id="{B140AE57-BA6E-43AE-8BBD-B2AEC754009B}"/>
              </a:ext>
            </a:extLst>
          </p:cNvPr>
          <p:cNvPicPr>
            <a:picLocks noChangeAspect="1"/>
          </p:cNvPicPr>
          <p:nvPr/>
        </p:nvPicPr>
        <p:blipFill>
          <a:blip r:embed="rId4"/>
          <a:stretch>
            <a:fillRect/>
          </a:stretch>
        </p:blipFill>
        <p:spPr>
          <a:xfrm>
            <a:off x="5737296" y="6279058"/>
            <a:ext cx="1309626" cy="458370"/>
          </a:xfrm>
          <a:prstGeom prst="rect">
            <a:avLst/>
          </a:prstGeom>
        </p:spPr>
      </p:pic>
      <p:sp>
        <p:nvSpPr>
          <p:cNvPr id="12" name="Google Shape;252;g70bfe2553c_0_182">
            <a:extLst>
              <a:ext uri="{FF2B5EF4-FFF2-40B4-BE49-F238E27FC236}">
                <a16:creationId xmlns:a16="http://schemas.microsoft.com/office/drawing/2014/main" id="{7BED0CA0-0C8F-4550-A4E8-00D032113AB3}"/>
              </a:ext>
            </a:extLst>
          </p:cNvPr>
          <p:cNvSpPr txBox="1">
            <a:spLocks noGrp="1"/>
          </p:cNvSpPr>
          <p:nvPr>
            <p:ph type="title"/>
          </p:nvPr>
        </p:nvSpPr>
        <p:spPr>
          <a:xfrm>
            <a:off x="450863" y="194800"/>
            <a:ext cx="8099400" cy="1139700"/>
          </a:xfrm>
          <a:prstGeom prst="rect">
            <a:avLst/>
          </a:prstGeom>
          <a:noFill/>
          <a:ln>
            <a:noFill/>
          </a:ln>
        </p:spPr>
        <p:txBody>
          <a:bodyPr spcFirstLastPara="1" wrap="square" lIns="90500" tIns="45250" rIns="90500" bIns="45250" anchor="ctr" anchorCtr="0">
            <a:noAutofit/>
          </a:bodyPr>
          <a:lstStyle/>
          <a:p>
            <a:pPr marL="457200" lvl="0" indent="0" algn="l" rtl="0">
              <a:lnSpc>
                <a:spcPct val="115000"/>
              </a:lnSpc>
              <a:spcBef>
                <a:spcPts val="0"/>
              </a:spcBef>
              <a:spcAft>
                <a:spcPts val="0"/>
              </a:spcAft>
              <a:buClr>
                <a:schemeClr val="dk1"/>
              </a:buClr>
              <a:buSzPts val="1100"/>
              <a:buFont typeface="Arial"/>
              <a:buNone/>
            </a:pPr>
            <a:r>
              <a:rPr lang="en-US" dirty="0"/>
              <a:t>Lake Restoration Strategies: Case study of three lakes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70bfe2553c_0_182"/>
          <p:cNvSpPr txBox="1">
            <a:spLocks noGrp="1"/>
          </p:cNvSpPr>
          <p:nvPr>
            <p:ph type="title"/>
          </p:nvPr>
        </p:nvSpPr>
        <p:spPr>
          <a:xfrm>
            <a:off x="450863" y="194800"/>
            <a:ext cx="8099400" cy="1139700"/>
          </a:xfrm>
          <a:prstGeom prst="rect">
            <a:avLst/>
          </a:prstGeom>
          <a:noFill/>
          <a:ln>
            <a:noFill/>
          </a:ln>
        </p:spPr>
        <p:txBody>
          <a:bodyPr spcFirstLastPara="1" wrap="square" lIns="90500" tIns="45250" rIns="90500" bIns="45250" anchor="ctr" anchorCtr="0">
            <a:noAutofit/>
          </a:bodyPr>
          <a:lstStyle/>
          <a:p>
            <a:pPr marL="457200" lvl="0" indent="0" algn="l" rtl="0">
              <a:lnSpc>
                <a:spcPct val="115000"/>
              </a:lnSpc>
              <a:spcBef>
                <a:spcPts val="0"/>
              </a:spcBef>
              <a:spcAft>
                <a:spcPts val="0"/>
              </a:spcAft>
              <a:buClr>
                <a:schemeClr val="dk1"/>
              </a:buClr>
              <a:buSzPts val="1100"/>
              <a:buFont typeface="Arial"/>
              <a:buNone/>
            </a:pPr>
            <a:r>
              <a:rPr lang="en-US" dirty="0"/>
              <a:t>Lake Restoration Strategies: Case study of three lakes</a:t>
            </a:r>
            <a:endParaRPr dirty="0"/>
          </a:p>
        </p:txBody>
      </p:sp>
      <p:sp>
        <p:nvSpPr>
          <p:cNvPr id="253" name="Google Shape;253;g70bfe2553c_0_182"/>
          <p:cNvSpPr txBox="1">
            <a:spLocks noGrp="1"/>
          </p:cNvSpPr>
          <p:nvPr>
            <p:ph type="body" idx="1"/>
          </p:nvPr>
        </p:nvSpPr>
        <p:spPr>
          <a:xfrm>
            <a:off x="488537" y="1297425"/>
            <a:ext cx="8061724" cy="4244100"/>
          </a:xfrm>
          <a:prstGeom prst="rect">
            <a:avLst/>
          </a:prstGeom>
          <a:noFill/>
          <a:ln>
            <a:noFill/>
          </a:ln>
        </p:spPr>
        <p:txBody>
          <a:bodyPr spcFirstLastPara="1" wrap="square" lIns="90500" tIns="45250" rIns="90500" bIns="45250" anchor="t" anchorCtr="0">
            <a:noAutofit/>
          </a:bodyPr>
          <a:lstStyle/>
          <a:p>
            <a:pPr marL="0" lvl="0" indent="0" algn="ctr" rtl="0">
              <a:spcBef>
                <a:spcPts val="300"/>
              </a:spcBef>
              <a:spcAft>
                <a:spcPts val="0"/>
              </a:spcAft>
              <a:buNone/>
            </a:pPr>
            <a:r>
              <a:rPr lang="en-US" b="1" dirty="0" err="1"/>
              <a:t>Syr</a:t>
            </a:r>
            <a:r>
              <a:rPr lang="en-US" b="1" dirty="0"/>
              <a:t>-Darya Control and Northern Aral Sea Project (SYNAS)</a:t>
            </a:r>
            <a:endParaRPr b="1" dirty="0"/>
          </a:p>
          <a:p>
            <a:pPr marL="0" lvl="0" indent="0" algn="l" rtl="0">
              <a:lnSpc>
                <a:spcPct val="115000"/>
              </a:lnSpc>
              <a:spcBef>
                <a:spcPts val="400"/>
              </a:spcBef>
              <a:spcAft>
                <a:spcPts val="0"/>
              </a:spcAft>
              <a:buSzPts val="1800"/>
              <a:buNone/>
            </a:pPr>
            <a:endParaRPr sz="2200" dirty="0"/>
          </a:p>
          <a:p>
            <a:pPr lvl="0">
              <a:lnSpc>
                <a:spcPct val="115000"/>
              </a:lnSpc>
              <a:spcBef>
                <a:spcPts val="0"/>
              </a:spcBef>
            </a:pPr>
            <a:r>
              <a:rPr lang="en-US" dirty="0"/>
              <a:t>Construction of new dike to stop the flow of water from NAS to SAS</a:t>
            </a:r>
            <a:endParaRPr dirty="0"/>
          </a:p>
          <a:p>
            <a:pPr marL="457200" lvl="0" indent="0" algn="l" rtl="0">
              <a:lnSpc>
                <a:spcPct val="115000"/>
              </a:lnSpc>
              <a:spcBef>
                <a:spcPts val="0"/>
              </a:spcBef>
              <a:spcAft>
                <a:spcPts val="0"/>
              </a:spcAft>
              <a:buSzPts val="1800"/>
              <a:buNone/>
            </a:pPr>
            <a:endParaRPr dirty="0"/>
          </a:p>
          <a:p>
            <a:pPr lvl="0">
              <a:lnSpc>
                <a:spcPct val="115000"/>
              </a:lnSpc>
              <a:spcBef>
                <a:spcPts val="0"/>
              </a:spcBef>
            </a:pPr>
            <a:r>
              <a:rPr lang="en-US" dirty="0"/>
              <a:t>World Bank and Kazakhstan government initiated SYNAS-1 project through 2001-2008 with US $83.34 million </a:t>
            </a:r>
            <a:endParaRPr dirty="0"/>
          </a:p>
          <a:p>
            <a:pPr marL="457200" lvl="0" indent="0" algn="l" rtl="0">
              <a:lnSpc>
                <a:spcPct val="115000"/>
              </a:lnSpc>
              <a:spcBef>
                <a:spcPts val="0"/>
              </a:spcBef>
              <a:spcAft>
                <a:spcPts val="0"/>
              </a:spcAft>
              <a:buSzPts val="1800"/>
              <a:buNone/>
            </a:pPr>
            <a:endParaRPr dirty="0"/>
          </a:p>
          <a:p>
            <a:pPr marL="0" lvl="0" indent="0" algn="just" rtl="0">
              <a:lnSpc>
                <a:spcPct val="115000"/>
              </a:lnSpc>
              <a:spcBef>
                <a:spcPts val="0"/>
              </a:spcBef>
              <a:spcAft>
                <a:spcPts val="0"/>
              </a:spcAft>
              <a:buSzPts val="1800"/>
              <a:buNone/>
            </a:pPr>
            <a:endParaRPr sz="1200" dirty="0"/>
          </a:p>
          <a:p>
            <a:pPr marL="457200" lvl="0" indent="0" algn="just" rtl="0">
              <a:lnSpc>
                <a:spcPct val="115000"/>
              </a:lnSpc>
              <a:spcBef>
                <a:spcPts val="0"/>
              </a:spcBef>
              <a:spcAft>
                <a:spcPts val="0"/>
              </a:spcAft>
              <a:buSzPts val="1800"/>
              <a:buNone/>
            </a:pPr>
            <a:endParaRPr sz="1200" dirty="0"/>
          </a:p>
        </p:txBody>
      </p:sp>
      <p:sp>
        <p:nvSpPr>
          <p:cNvPr id="254" name="Google Shape;254;g70bfe2553c_0_182"/>
          <p:cNvSpPr txBox="1"/>
          <p:nvPr/>
        </p:nvSpPr>
        <p:spPr>
          <a:xfrm>
            <a:off x="1736725" y="6594475"/>
            <a:ext cx="4160700" cy="138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255" name="Google Shape;255;g70bfe2553c_0_182"/>
          <p:cNvSpPr/>
          <p:nvPr/>
        </p:nvSpPr>
        <p:spPr>
          <a:xfrm>
            <a:off x="450863" y="6594474"/>
            <a:ext cx="5416762" cy="187125"/>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70bfe2553c_0_182"/>
          <p:cNvSpPr txBox="1">
            <a:spLocks noGrp="1"/>
          </p:cNvSpPr>
          <p:nvPr>
            <p:ph type="sldNum" idx="12"/>
          </p:nvPr>
        </p:nvSpPr>
        <p:spPr>
          <a:xfrm>
            <a:off x="6955547" y="6429697"/>
            <a:ext cx="540000" cy="523800"/>
          </a:xfrm>
          <a:prstGeom prst="rect">
            <a:avLst/>
          </a:prstGeom>
        </p:spPr>
        <p:txBody>
          <a:bodyPr spcFirstLastPara="1" wrap="square" lIns="90400" tIns="90400" rIns="90400" bIns="90400" anchor="t" anchorCtr="0">
            <a:noAutofit/>
          </a:bodyPr>
          <a:lstStyle/>
          <a:p>
            <a:pPr marL="0" lvl="0" indent="0" algn="r" rtl="0">
              <a:spcBef>
                <a:spcPts val="0"/>
              </a:spcBef>
              <a:spcAft>
                <a:spcPts val="0"/>
              </a:spcAft>
              <a:buNone/>
            </a:pPr>
            <a:fld id="{00000000-1234-1234-1234-123412341234}" type="slidenum">
              <a:rPr lang="en-US"/>
              <a:t>14</a:t>
            </a:fld>
            <a:endParaRPr/>
          </a:p>
        </p:txBody>
      </p:sp>
      <p:sp>
        <p:nvSpPr>
          <p:cNvPr id="7" name="TextBox 6">
            <a:extLst>
              <a:ext uri="{FF2B5EF4-FFF2-40B4-BE49-F238E27FC236}">
                <a16:creationId xmlns:a16="http://schemas.microsoft.com/office/drawing/2014/main" id="{9AB375A9-5B30-466F-B90E-D53FBA9C7FF0}"/>
              </a:ext>
            </a:extLst>
          </p:cNvPr>
          <p:cNvSpPr txBox="1"/>
          <p:nvPr/>
        </p:nvSpPr>
        <p:spPr>
          <a:xfrm>
            <a:off x="488537" y="6492981"/>
            <a:ext cx="4160837" cy="307777"/>
          </a:xfrm>
          <a:prstGeom prst="rect">
            <a:avLst/>
          </a:prstGeom>
          <a:noFill/>
        </p:spPr>
        <p:txBody>
          <a:bodyPr wrap="square" rtlCol="0">
            <a:spAutoFit/>
          </a:bodyPr>
          <a:lstStyle/>
          <a:p>
            <a:pPr algn="ctr"/>
            <a:r>
              <a:rPr lang="en-US" dirty="0">
                <a:ln w="0"/>
                <a:solidFill>
                  <a:schemeClr val="tx1"/>
                </a:solidFill>
                <a:latin typeface="Times New Roman" panose="02020603050405020304" pitchFamily="18" charset="0"/>
                <a:cs typeface="Times New Roman" panose="02020603050405020304" pitchFamily="18" charset="0"/>
              </a:rPr>
              <a:t>EGU Conference, Vienna, Austria, 5</a:t>
            </a:r>
            <a:r>
              <a:rPr lang="en-US" baseline="30000" dirty="0">
                <a:ln w="0"/>
                <a:solidFill>
                  <a:schemeClr val="tx1"/>
                </a:solidFill>
                <a:latin typeface="Times New Roman" panose="02020603050405020304" pitchFamily="18" charset="0"/>
                <a:cs typeface="Times New Roman" panose="02020603050405020304" pitchFamily="18" charset="0"/>
              </a:rPr>
              <a:t>th</a:t>
            </a:r>
            <a:r>
              <a:rPr lang="en-US" dirty="0">
                <a:ln w="0"/>
                <a:solidFill>
                  <a:schemeClr val="tx1"/>
                </a:solidFill>
                <a:latin typeface="Times New Roman" panose="02020603050405020304" pitchFamily="18" charset="0"/>
                <a:cs typeface="Times New Roman" panose="02020603050405020304" pitchFamily="18" charset="0"/>
              </a:rPr>
              <a:t> May 2020 </a:t>
            </a:r>
          </a:p>
        </p:txBody>
      </p:sp>
      <p:sp>
        <p:nvSpPr>
          <p:cNvPr id="8" name="Google Shape;263;g6b0ecef68f_0_56">
            <a:extLst>
              <a:ext uri="{FF2B5EF4-FFF2-40B4-BE49-F238E27FC236}">
                <a16:creationId xmlns:a16="http://schemas.microsoft.com/office/drawing/2014/main" id="{FF3E1257-BCD1-486A-95F8-D168AC13B67C}"/>
              </a:ext>
            </a:extLst>
          </p:cNvPr>
          <p:cNvSpPr txBox="1">
            <a:spLocks/>
          </p:cNvSpPr>
          <p:nvPr/>
        </p:nvSpPr>
        <p:spPr>
          <a:xfrm>
            <a:off x="488535" y="3688477"/>
            <a:ext cx="8099399" cy="2542641"/>
          </a:xfrm>
          <a:prstGeom prst="rect">
            <a:avLst/>
          </a:prstGeom>
          <a:noFill/>
          <a:ln>
            <a:noFill/>
          </a:ln>
        </p:spPr>
        <p:txBody>
          <a:bodyPr spcFirstLastPara="1" wrap="square" lIns="90500" tIns="45250" rIns="90500" bIns="4525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100000"/>
              </a:lnSpc>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100000"/>
              </a:lnSpc>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00000"/>
              </a:lnSpc>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100000"/>
              </a:lnSpc>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100000"/>
              </a:lnSpc>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100000"/>
              </a:lnSpc>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100000"/>
              </a:lnSpc>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pPr marL="0" indent="0" algn="ctr">
              <a:spcBef>
                <a:spcPts val="0"/>
              </a:spcBef>
              <a:buSzPts val="2400"/>
              <a:buFont typeface="Arial"/>
              <a:buNone/>
            </a:pPr>
            <a:r>
              <a:rPr lang="en-US" b="1" dirty="0"/>
              <a:t>SYNAS Activities</a:t>
            </a:r>
          </a:p>
          <a:p>
            <a:pPr marL="0" indent="0" algn="just">
              <a:lnSpc>
                <a:spcPct val="115000"/>
              </a:lnSpc>
              <a:spcBef>
                <a:spcPts val="0"/>
              </a:spcBef>
              <a:buSzPts val="1100"/>
              <a:buFont typeface="Arial"/>
              <a:buNone/>
            </a:pPr>
            <a:endParaRPr lang="en-US" dirty="0"/>
          </a:p>
          <a:p>
            <a:pPr algn="just">
              <a:lnSpc>
                <a:spcPct val="115000"/>
              </a:lnSpc>
              <a:spcBef>
                <a:spcPts val="0"/>
              </a:spcBef>
              <a:buFont typeface="Times New Roman"/>
              <a:buAutoNum type="arabicPeriod"/>
            </a:pPr>
            <a:r>
              <a:rPr lang="en-US" dirty="0"/>
              <a:t>Recuperation of Northern Aral Sea</a:t>
            </a:r>
          </a:p>
          <a:p>
            <a:pPr algn="just">
              <a:lnSpc>
                <a:spcPct val="115000"/>
              </a:lnSpc>
              <a:spcBef>
                <a:spcPts val="0"/>
              </a:spcBef>
              <a:buFont typeface="Times New Roman"/>
              <a:buAutoNum type="arabicPeriod"/>
            </a:pPr>
            <a:r>
              <a:rPr lang="en-US" dirty="0"/>
              <a:t>Improvement of Hydraulic regulators of Syr Darya</a:t>
            </a:r>
            <a:endParaRPr lang="en-US" u="sng" dirty="0"/>
          </a:p>
          <a:p>
            <a:pPr algn="just">
              <a:lnSpc>
                <a:spcPct val="115000"/>
              </a:lnSpc>
              <a:spcBef>
                <a:spcPts val="0"/>
              </a:spcBef>
              <a:buFont typeface="Times New Roman"/>
              <a:buAutoNum type="arabicPeriod"/>
            </a:pPr>
            <a:r>
              <a:rPr lang="en-US" dirty="0"/>
              <a:t>Rehabilitation of </a:t>
            </a:r>
            <a:r>
              <a:rPr lang="en-US" dirty="0" err="1"/>
              <a:t>Chardara</a:t>
            </a:r>
            <a:r>
              <a:rPr lang="en-US" dirty="0"/>
              <a:t> Dam</a:t>
            </a:r>
            <a:endParaRPr lang="en-US" u="sng" dirty="0"/>
          </a:p>
          <a:p>
            <a:pPr algn="just">
              <a:lnSpc>
                <a:spcPct val="115000"/>
              </a:lnSpc>
              <a:spcBef>
                <a:spcPts val="0"/>
              </a:spcBef>
              <a:buFont typeface="Times New Roman"/>
              <a:buAutoNum type="arabicPeriod"/>
            </a:pPr>
            <a:r>
              <a:rPr lang="en-US" dirty="0"/>
              <a:t>Restoration of Aquatic resources and development of Fisheries</a:t>
            </a:r>
            <a:endParaRPr lang="en-US" u="sng" dirty="0"/>
          </a:p>
          <a:p>
            <a:pPr algn="just">
              <a:lnSpc>
                <a:spcPct val="115000"/>
              </a:lnSpc>
              <a:spcBef>
                <a:spcPts val="0"/>
              </a:spcBef>
              <a:buFont typeface="Times New Roman"/>
              <a:buAutoNum type="arabicPeriod"/>
            </a:pPr>
            <a:r>
              <a:rPr lang="en-US" dirty="0"/>
              <a:t>Monitoring and Evaluation</a:t>
            </a:r>
            <a:endParaRPr lang="en-US" u="sng" dirty="0"/>
          </a:p>
          <a:p>
            <a:pPr algn="just">
              <a:lnSpc>
                <a:spcPct val="115000"/>
              </a:lnSpc>
              <a:spcBef>
                <a:spcPts val="0"/>
              </a:spcBef>
              <a:buFont typeface="Arial"/>
              <a:buAutoNum type="arabicPeriod"/>
            </a:pPr>
            <a:r>
              <a:rPr lang="en-US" dirty="0"/>
              <a:t>Project Management</a:t>
            </a:r>
          </a:p>
          <a:p>
            <a:pPr marL="0" indent="0">
              <a:buFont typeface="Times New Roman"/>
              <a:buNone/>
            </a:pPr>
            <a:endParaRPr lang="en-US" dirty="0"/>
          </a:p>
        </p:txBody>
      </p:sp>
      <p:pic>
        <p:nvPicPr>
          <p:cNvPr id="9" name="Picture 8" descr="A picture containing drawing&#10;&#10;Description automatically generated">
            <a:extLst>
              <a:ext uri="{FF2B5EF4-FFF2-40B4-BE49-F238E27FC236}">
                <a16:creationId xmlns:a16="http://schemas.microsoft.com/office/drawing/2014/main" id="{24541D04-E5F8-43A1-826B-B101D91EC42D}"/>
              </a:ext>
            </a:extLst>
          </p:cNvPr>
          <p:cNvPicPr>
            <a:picLocks noChangeAspect="1"/>
          </p:cNvPicPr>
          <p:nvPr/>
        </p:nvPicPr>
        <p:blipFill>
          <a:blip r:embed="rId3"/>
          <a:stretch>
            <a:fillRect/>
          </a:stretch>
        </p:blipFill>
        <p:spPr>
          <a:xfrm>
            <a:off x="5737296" y="6279058"/>
            <a:ext cx="1309626" cy="4583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Google Shape;283;p11"/>
          <p:cNvSpPr txBox="1">
            <a:spLocks noGrp="1"/>
          </p:cNvSpPr>
          <p:nvPr>
            <p:ph type="body" idx="1"/>
          </p:nvPr>
        </p:nvSpPr>
        <p:spPr>
          <a:xfrm>
            <a:off x="450850" y="1334500"/>
            <a:ext cx="7791600" cy="4553700"/>
          </a:xfrm>
          <a:prstGeom prst="rect">
            <a:avLst/>
          </a:prstGeom>
          <a:noFill/>
          <a:ln>
            <a:noFill/>
          </a:ln>
        </p:spPr>
        <p:txBody>
          <a:bodyPr spcFirstLastPara="1" wrap="square" lIns="90500" tIns="45250" rIns="90500" bIns="45250" anchor="t" anchorCtr="0">
            <a:noAutofit/>
          </a:bodyPr>
          <a:lstStyle/>
          <a:p>
            <a:pPr marL="0" lvl="0" indent="0" algn="ctr" rtl="0">
              <a:spcBef>
                <a:spcPts val="0"/>
              </a:spcBef>
              <a:spcAft>
                <a:spcPts val="0"/>
              </a:spcAft>
              <a:buNone/>
            </a:pPr>
            <a:r>
              <a:rPr lang="en-US" b="1" dirty="0"/>
              <a:t>Restoration of South Aral Sea</a:t>
            </a:r>
            <a:endParaRPr b="1" dirty="0"/>
          </a:p>
          <a:p>
            <a:pPr marL="457200" lvl="0" indent="0" algn="just" rtl="0">
              <a:lnSpc>
                <a:spcPct val="115000"/>
              </a:lnSpc>
              <a:spcBef>
                <a:spcPts val="0"/>
              </a:spcBef>
              <a:spcAft>
                <a:spcPts val="0"/>
              </a:spcAft>
              <a:buNone/>
            </a:pPr>
            <a:endParaRPr dirty="0"/>
          </a:p>
          <a:p>
            <a:pPr marL="268287" lvl="0" indent="-268287" algn="just" rtl="0">
              <a:lnSpc>
                <a:spcPct val="115000"/>
              </a:lnSpc>
              <a:spcBef>
                <a:spcPts val="0"/>
              </a:spcBef>
              <a:spcAft>
                <a:spcPts val="0"/>
              </a:spcAft>
              <a:buSzPts val="1800"/>
              <a:buFont typeface="Arial"/>
              <a:buChar char="•"/>
            </a:pPr>
            <a:r>
              <a:rPr lang="en-US" dirty="0"/>
              <a:t>The water surface in the South Aral was 36960km</a:t>
            </a:r>
            <a:r>
              <a:rPr lang="en-US" baseline="30000" dirty="0"/>
              <a:t>2</a:t>
            </a:r>
            <a:r>
              <a:rPr lang="en-US" dirty="0"/>
              <a:t> in 1989 and 6717km</a:t>
            </a:r>
            <a:r>
              <a:rPr lang="en-US" baseline="30000" dirty="0"/>
              <a:t>2</a:t>
            </a:r>
            <a:r>
              <a:rPr lang="en-US" dirty="0"/>
              <a:t> in 2011</a:t>
            </a:r>
            <a:endParaRPr dirty="0"/>
          </a:p>
          <a:p>
            <a:pPr marL="268287" lvl="0" indent="0" algn="just" rtl="0">
              <a:lnSpc>
                <a:spcPct val="115000"/>
              </a:lnSpc>
              <a:spcBef>
                <a:spcPts val="0"/>
              </a:spcBef>
              <a:spcAft>
                <a:spcPts val="0"/>
              </a:spcAft>
              <a:buSzPts val="1800"/>
              <a:buNone/>
            </a:pPr>
            <a:endParaRPr dirty="0"/>
          </a:p>
          <a:p>
            <a:pPr marL="268287" lvl="0" indent="-268287" algn="just" rtl="0">
              <a:lnSpc>
                <a:spcPct val="115000"/>
              </a:lnSpc>
              <a:spcBef>
                <a:spcPts val="0"/>
              </a:spcBef>
              <a:spcAft>
                <a:spcPts val="0"/>
              </a:spcAft>
              <a:buSzPts val="1800"/>
              <a:buFont typeface="Arial"/>
              <a:buChar char="•"/>
            </a:pPr>
            <a:r>
              <a:rPr lang="en-US" dirty="0"/>
              <a:t>30,243 km</a:t>
            </a:r>
            <a:r>
              <a:rPr lang="en-US" baseline="30000" dirty="0"/>
              <a:t>2</a:t>
            </a:r>
            <a:r>
              <a:rPr lang="en-US" dirty="0"/>
              <a:t> of empty land </a:t>
            </a:r>
            <a:endParaRPr dirty="0"/>
          </a:p>
          <a:p>
            <a:pPr marL="268287" lvl="0" indent="0" algn="just" rtl="0">
              <a:lnSpc>
                <a:spcPct val="115000"/>
              </a:lnSpc>
              <a:spcBef>
                <a:spcPts val="0"/>
              </a:spcBef>
              <a:spcAft>
                <a:spcPts val="0"/>
              </a:spcAft>
              <a:buSzPts val="1800"/>
              <a:buNone/>
            </a:pPr>
            <a:endParaRPr dirty="0"/>
          </a:p>
          <a:p>
            <a:pPr marL="268287" lvl="0" indent="-268287" algn="just" rtl="0">
              <a:lnSpc>
                <a:spcPct val="115000"/>
              </a:lnSpc>
              <a:spcBef>
                <a:spcPts val="0"/>
              </a:spcBef>
              <a:spcAft>
                <a:spcPts val="0"/>
              </a:spcAft>
              <a:buSzPts val="1800"/>
              <a:buFont typeface="Arial"/>
              <a:buChar char="•"/>
            </a:pPr>
            <a:r>
              <a:rPr lang="en-US" dirty="0"/>
              <a:t>Requires more than US $83million. </a:t>
            </a:r>
            <a:endParaRPr dirty="0"/>
          </a:p>
          <a:p>
            <a:pPr marL="268287" lvl="0" indent="0" algn="just" rtl="0">
              <a:lnSpc>
                <a:spcPct val="115000"/>
              </a:lnSpc>
              <a:spcBef>
                <a:spcPts val="0"/>
              </a:spcBef>
              <a:spcAft>
                <a:spcPts val="0"/>
              </a:spcAft>
              <a:buSzPts val="1800"/>
              <a:buNone/>
            </a:pPr>
            <a:endParaRPr dirty="0"/>
          </a:p>
          <a:p>
            <a:pPr marL="268287" lvl="0" indent="-268287" algn="just" rtl="0">
              <a:lnSpc>
                <a:spcPct val="115000"/>
              </a:lnSpc>
              <a:spcBef>
                <a:spcPts val="0"/>
              </a:spcBef>
              <a:spcAft>
                <a:spcPts val="0"/>
              </a:spcAft>
              <a:buSzPts val="1800"/>
              <a:buFont typeface="Arial"/>
              <a:buChar char="•"/>
            </a:pPr>
            <a:r>
              <a:rPr lang="en-US" dirty="0"/>
              <a:t>Government of Uzbekistan have invested in the exploration of oil and gas, salt extraction and tourism </a:t>
            </a:r>
            <a:endParaRPr dirty="0"/>
          </a:p>
          <a:p>
            <a:pPr marL="268287" lvl="0" indent="0" algn="just" rtl="0">
              <a:lnSpc>
                <a:spcPct val="115000"/>
              </a:lnSpc>
              <a:spcBef>
                <a:spcPts val="0"/>
              </a:spcBef>
              <a:spcAft>
                <a:spcPts val="0"/>
              </a:spcAft>
              <a:buSzPts val="1800"/>
              <a:buNone/>
            </a:pPr>
            <a:endParaRPr dirty="0"/>
          </a:p>
          <a:p>
            <a:pPr marL="268287" lvl="0" indent="-268287" algn="just" rtl="0">
              <a:lnSpc>
                <a:spcPct val="115000"/>
              </a:lnSpc>
              <a:spcBef>
                <a:spcPts val="0"/>
              </a:spcBef>
              <a:spcAft>
                <a:spcPts val="0"/>
              </a:spcAft>
              <a:buSzPts val="1800"/>
              <a:buFont typeface="Arial"/>
              <a:buChar char="•"/>
            </a:pPr>
            <a:r>
              <a:rPr lang="en-US" dirty="0"/>
              <a:t>Plantation of trees on the dry lakebed </a:t>
            </a:r>
            <a:endParaRPr dirty="0"/>
          </a:p>
        </p:txBody>
      </p:sp>
      <p:sp>
        <p:nvSpPr>
          <p:cNvPr id="284" name="Google Shape;284;p11"/>
          <p:cNvSpPr txBox="1"/>
          <p:nvPr/>
        </p:nvSpPr>
        <p:spPr>
          <a:xfrm>
            <a:off x="1736725" y="6594475"/>
            <a:ext cx="4160837" cy="13811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285" name="Google Shape;285;p11"/>
          <p:cNvSpPr/>
          <p:nvPr/>
        </p:nvSpPr>
        <p:spPr>
          <a:xfrm>
            <a:off x="450850" y="6594474"/>
            <a:ext cx="5416775" cy="187125"/>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1"/>
          <p:cNvSpPr txBox="1">
            <a:spLocks noGrp="1"/>
          </p:cNvSpPr>
          <p:nvPr>
            <p:ph type="sldNum" idx="12"/>
          </p:nvPr>
        </p:nvSpPr>
        <p:spPr>
          <a:xfrm>
            <a:off x="6955547" y="6429697"/>
            <a:ext cx="540000" cy="523800"/>
          </a:xfrm>
          <a:prstGeom prst="rect">
            <a:avLst/>
          </a:prstGeom>
        </p:spPr>
        <p:txBody>
          <a:bodyPr spcFirstLastPara="1" wrap="square" lIns="90400" tIns="90400" rIns="90400" bIns="90400" anchor="t" anchorCtr="0">
            <a:noAutofit/>
          </a:bodyPr>
          <a:lstStyle/>
          <a:p>
            <a:pPr marL="0" lvl="0" indent="0" algn="r" rtl="0">
              <a:spcBef>
                <a:spcPts val="0"/>
              </a:spcBef>
              <a:spcAft>
                <a:spcPts val="0"/>
              </a:spcAft>
              <a:buNone/>
            </a:pPr>
            <a:fld id="{00000000-1234-1234-1234-123412341234}" type="slidenum">
              <a:rPr lang="en-US"/>
              <a:t>15</a:t>
            </a:fld>
            <a:endParaRPr/>
          </a:p>
        </p:txBody>
      </p:sp>
      <p:sp>
        <p:nvSpPr>
          <p:cNvPr id="7" name="TextBox 6">
            <a:extLst>
              <a:ext uri="{FF2B5EF4-FFF2-40B4-BE49-F238E27FC236}">
                <a16:creationId xmlns:a16="http://schemas.microsoft.com/office/drawing/2014/main" id="{4D30C0E3-621D-49F2-9625-6DE0DC0E45FA}"/>
              </a:ext>
            </a:extLst>
          </p:cNvPr>
          <p:cNvSpPr txBox="1"/>
          <p:nvPr/>
        </p:nvSpPr>
        <p:spPr>
          <a:xfrm>
            <a:off x="488537" y="6492981"/>
            <a:ext cx="4160837" cy="307777"/>
          </a:xfrm>
          <a:prstGeom prst="rect">
            <a:avLst/>
          </a:prstGeom>
          <a:noFill/>
        </p:spPr>
        <p:txBody>
          <a:bodyPr wrap="square" rtlCol="0">
            <a:spAutoFit/>
          </a:bodyPr>
          <a:lstStyle/>
          <a:p>
            <a:pPr algn="ctr"/>
            <a:r>
              <a:rPr lang="en-US" dirty="0">
                <a:ln w="0"/>
                <a:solidFill>
                  <a:schemeClr val="tx1"/>
                </a:solidFill>
                <a:latin typeface="Times New Roman" panose="02020603050405020304" pitchFamily="18" charset="0"/>
                <a:cs typeface="Times New Roman" panose="02020603050405020304" pitchFamily="18" charset="0"/>
              </a:rPr>
              <a:t>EGU Conference, Vienna, Austria, 5</a:t>
            </a:r>
            <a:r>
              <a:rPr lang="en-US" baseline="30000" dirty="0">
                <a:ln w="0"/>
                <a:solidFill>
                  <a:schemeClr val="tx1"/>
                </a:solidFill>
                <a:latin typeface="Times New Roman" panose="02020603050405020304" pitchFamily="18" charset="0"/>
                <a:cs typeface="Times New Roman" panose="02020603050405020304" pitchFamily="18" charset="0"/>
              </a:rPr>
              <a:t>th</a:t>
            </a:r>
            <a:r>
              <a:rPr lang="en-US" dirty="0">
                <a:ln w="0"/>
                <a:solidFill>
                  <a:schemeClr val="tx1"/>
                </a:solidFill>
                <a:latin typeface="Times New Roman" panose="02020603050405020304" pitchFamily="18" charset="0"/>
                <a:cs typeface="Times New Roman" panose="02020603050405020304" pitchFamily="18" charset="0"/>
              </a:rPr>
              <a:t> May 2020 </a:t>
            </a:r>
          </a:p>
        </p:txBody>
      </p:sp>
      <p:sp>
        <p:nvSpPr>
          <p:cNvPr id="11" name="Google Shape;252;g70bfe2553c_0_182">
            <a:extLst>
              <a:ext uri="{FF2B5EF4-FFF2-40B4-BE49-F238E27FC236}">
                <a16:creationId xmlns:a16="http://schemas.microsoft.com/office/drawing/2014/main" id="{1AE638DA-2669-467E-BE80-F75D36980400}"/>
              </a:ext>
            </a:extLst>
          </p:cNvPr>
          <p:cNvSpPr txBox="1">
            <a:spLocks noGrp="1"/>
          </p:cNvSpPr>
          <p:nvPr>
            <p:ph type="title"/>
          </p:nvPr>
        </p:nvSpPr>
        <p:spPr>
          <a:xfrm>
            <a:off x="450863" y="194800"/>
            <a:ext cx="8099400" cy="1139700"/>
          </a:xfrm>
          <a:prstGeom prst="rect">
            <a:avLst/>
          </a:prstGeom>
          <a:noFill/>
          <a:ln>
            <a:noFill/>
          </a:ln>
        </p:spPr>
        <p:txBody>
          <a:bodyPr spcFirstLastPara="1" wrap="square" lIns="90500" tIns="45250" rIns="90500" bIns="45250" anchor="ctr" anchorCtr="0">
            <a:noAutofit/>
          </a:bodyPr>
          <a:lstStyle/>
          <a:p>
            <a:pPr marL="457200" lvl="0" indent="0" algn="l" rtl="0">
              <a:lnSpc>
                <a:spcPct val="115000"/>
              </a:lnSpc>
              <a:spcBef>
                <a:spcPts val="0"/>
              </a:spcBef>
              <a:spcAft>
                <a:spcPts val="0"/>
              </a:spcAft>
              <a:buClr>
                <a:schemeClr val="dk1"/>
              </a:buClr>
              <a:buSzPts val="1100"/>
              <a:buFont typeface="Arial"/>
              <a:buNone/>
            </a:pPr>
            <a:r>
              <a:rPr lang="en-US" dirty="0"/>
              <a:t>Lake Restoration Strategies: Case study of three lakes</a:t>
            </a:r>
            <a:endParaRPr dirty="0"/>
          </a:p>
        </p:txBody>
      </p:sp>
      <p:pic>
        <p:nvPicPr>
          <p:cNvPr id="12" name="Picture 11" descr="A picture containing drawing&#10;&#10;Description automatically generated">
            <a:extLst>
              <a:ext uri="{FF2B5EF4-FFF2-40B4-BE49-F238E27FC236}">
                <a16:creationId xmlns:a16="http://schemas.microsoft.com/office/drawing/2014/main" id="{D5F06C6C-76C6-4B7B-93CC-7CAAF2C232BE}"/>
              </a:ext>
            </a:extLst>
          </p:cNvPr>
          <p:cNvPicPr>
            <a:picLocks noChangeAspect="1"/>
          </p:cNvPicPr>
          <p:nvPr/>
        </p:nvPicPr>
        <p:blipFill>
          <a:blip r:embed="rId3"/>
          <a:stretch>
            <a:fillRect/>
          </a:stretch>
        </p:blipFill>
        <p:spPr>
          <a:xfrm>
            <a:off x="5737296" y="6279058"/>
            <a:ext cx="1309626" cy="4583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5"/>
          <p:cNvSpPr txBox="1">
            <a:spLocks noGrp="1"/>
          </p:cNvSpPr>
          <p:nvPr>
            <p:ph type="title"/>
          </p:nvPr>
        </p:nvSpPr>
        <p:spPr>
          <a:xfrm>
            <a:off x="452437" y="514350"/>
            <a:ext cx="8099400" cy="692100"/>
          </a:xfrm>
          <a:prstGeom prst="rect">
            <a:avLst/>
          </a:prstGeom>
          <a:noFill/>
          <a:ln>
            <a:noFill/>
          </a:ln>
        </p:spPr>
        <p:txBody>
          <a:bodyPr spcFirstLastPara="1" wrap="square" lIns="90500" tIns="45250" rIns="90500" bIns="45250" anchor="ctr" anchorCtr="0">
            <a:noAutofit/>
          </a:bodyPr>
          <a:lstStyle/>
          <a:p>
            <a:pPr marL="0" lvl="0" indent="0" algn="ctr" rtl="0">
              <a:lnSpc>
                <a:spcPct val="100000"/>
              </a:lnSpc>
              <a:spcBef>
                <a:spcPts val="0"/>
              </a:spcBef>
              <a:spcAft>
                <a:spcPts val="0"/>
              </a:spcAft>
              <a:buClr>
                <a:schemeClr val="dk1"/>
              </a:buClr>
              <a:buSzPts val="3000"/>
              <a:buFont typeface="Arial"/>
              <a:buNone/>
            </a:pPr>
            <a:r>
              <a:rPr lang="en-US" sz="3000">
                <a:latin typeface="Arial"/>
                <a:ea typeface="Arial"/>
                <a:cs typeface="Arial"/>
                <a:sym typeface="Arial"/>
              </a:rPr>
              <a:t>Conclusion</a:t>
            </a:r>
            <a:endParaRPr/>
          </a:p>
        </p:txBody>
      </p:sp>
      <p:sp>
        <p:nvSpPr>
          <p:cNvPr id="311" name="Google Shape;311;p15"/>
          <p:cNvSpPr txBox="1">
            <a:spLocks noGrp="1"/>
          </p:cNvSpPr>
          <p:nvPr>
            <p:ph type="body" idx="1"/>
          </p:nvPr>
        </p:nvSpPr>
        <p:spPr>
          <a:xfrm>
            <a:off x="450850" y="1335087"/>
            <a:ext cx="7791600" cy="4541700"/>
          </a:xfrm>
          <a:prstGeom prst="rect">
            <a:avLst/>
          </a:prstGeom>
          <a:noFill/>
          <a:ln>
            <a:noFill/>
          </a:ln>
        </p:spPr>
        <p:txBody>
          <a:bodyPr spcFirstLastPara="1" wrap="square" lIns="90500" tIns="45250" rIns="90500" bIns="45250" anchor="t" anchorCtr="0">
            <a:noAutofit/>
          </a:bodyPr>
          <a:lstStyle/>
          <a:p>
            <a:pPr marL="268287" marR="0" lvl="0" indent="-268287" algn="l" rtl="0">
              <a:lnSpc>
                <a:spcPct val="150000"/>
              </a:lnSpc>
              <a:spcBef>
                <a:spcPts val="440"/>
              </a:spcBef>
              <a:spcAft>
                <a:spcPts val="0"/>
              </a:spcAft>
              <a:buClr>
                <a:schemeClr val="dk1"/>
              </a:buClr>
              <a:buSzPts val="2200"/>
              <a:buFont typeface="Arial"/>
              <a:buChar char="•"/>
            </a:pPr>
            <a:r>
              <a:rPr lang="en-US" dirty="0"/>
              <a:t>Drying of a lake is a natural process but  accelerated due to anthropogenic activities</a:t>
            </a:r>
            <a:endParaRPr dirty="0"/>
          </a:p>
          <a:p>
            <a:pPr marL="268287" marR="0" lvl="0" indent="-268287" algn="l" rtl="0">
              <a:lnSpc>
                <a:spcPct val="150000"/>
              </a:lnSpc>
              <a:spcBef>
                <a:spcPts val="440"/>
              </a:spcBef>
              <a:spcAft>
                <a:spcPts val="0"/>
              </a:spcAft>
              <a:buClr>
                <a:schemeClr val="dk1"/>
              </a:buClr>
              <a:buSzPts val="2200"/>
              <a:buFont typeface="Arial"/>
              <a:buChar char="•"/>
            </a:pPr>
            <a:r>
              <a:rPr lang="en-US" dirty="0"/>
              <a:t>The Dust storms with pollutants could have been the cause for health issues in the Aral region</a:t>
            </a:r>
            <a:endParaRPr dirty="0"/>
          </a:p>
          <a:p>
            <a:pPr marL="268287" marR="0" lvl="0" indent="-268287" algn="l" rtl="0">
              <a:lnSpc>
                <a:spcPct val="150000"/>
              </a:lnSpc>
              <a:spcBef>
                <a:spcPts val="440"/>
              </a:spcBef>
              <a:spcAft>
                <a:spcPts val="0"/>
              </a:spcAft>
              <a:buClr>
                <a:schemeClr val="dk1"/>
              </a:buClr>
              <a:buSzPts val="2200"/>
              <a:buFont typeface="Arial"/>
              <a:buChar char="•"/>
            </a:pPr>
            <a:r>
              <a:rPr lang="en-US" dirty="0"/>
              <a:t>Restoration is a viable option if sustenance of the restored lake can be promised</a:t>
            </a:r>
            <a:endParaRPr dirty="0"/>
          </a:p>
          <a:p>
            <a:pPr marL="268287" marR="0" lvl="0" indent="-268287" algn="l" rtl="0">
              <a:lnSpc>
                <a:spcPct val="150000"/>
              </a:lnSpc>
              <a:spcBef>
                <a:spcPts val="440"/>
              </a:spcBef>
              <a:spcAft>
                <a:spcPts val="0"/>
              </a:spcAft>
              <a:buClr>
                <a:schemeClr val="dk1"/>
              </a:buClr>
              <a:buSzPts val="2200"/>
              <a:buFont typeface="Arial"/>
              <a:buChar char="•"/>
            </a:pPr>
            <a:r>
              <a:rPr lang="en-US" dirty="0"/>
              <a:t>The restored lake might end up in current drying conditions when the regional economy  continues to depend on the high-water withdrawal from lake tributaries</a:t>
            </a:r>
            <a:endParaRPr dirty="0"/>
          </a:p>
        </p:txBody>
      </p:sp>
      <p:sp>
        <p:nvSpPr>
          <p:cNvPr id="312" name="Google Shape;312;p15"/>
          <p:cNvSpPr txBox="1"/>
          <p:nvPr/>
        </p:nvSpPr>
        <p:spPr>
          <a:xfrm>
            <a:off x="1736725" y="6594475"/>
            <a:ext cx="4160837" cy="13811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313" name="Google Shape;313;p15"/>
          <p:cNvSpPr/>
          <p:nvPr/>
        </p:nvSpPr>
        <p:spPr>
          <a:xfrm>
            <a:off x="450850" y="6594474"/>
            <a:ext cx="5416775" cy="187125"/>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5"/>
          <p:cNvSpPr txBox="1">
            <a:spLocks noGrp="1"/>
          </p:cNvSpPr>
          <p:nvPr>
            <p:ph type="sldNum" idx="12"/>
          </p:nvPr>
        </p:nvSpPr>
        <p:spPr>
          <a:xfrm>
            <a:off x="6955547" y="6429697"/>
            <a:ext cx="540000" cy="523800"/>
          </a:xfrm>
          <a:prstGeom prst="rect">
            <a:avLst/>
          </a:prstGeom>
        </p:spPr>
        <p:txBody>
          <a:bodyPr spcFirstLastPara="1" wrap="square" lIns="90400" tIns="90400" rIns="90400" bIns="90400" anchor="t" anchorCtr="0">
            <a:noAutofit/>
          </a:bodyPr>
          <a:lstStyle/>
          <a:p>
            <a:pPr marL="0" lvl="0" indent="0" algn="r" rtl="0">
              <a:spcBef>
                <a:spcPts val="0"/>
              </a:spcBef>
              <a:spcAft>
                <a:spcPts val="0"/>
              </a:spcAft>
              <a:buNone/>
            </a:pPr>
            <a:fld id="{00000000-1234-1234-1234-123412341234}" type="slidenum">
              <a:rPr lang="en-US"/>
              <a:t>16</a:t>
            </a:fld>
            <a:endParaRPr/>
          </a:p>
        </p:txBody>
      </p:sp>
      <p:sp>
        <p:nvSpPr>
          <p:cNvPr id="7" name="TextBox 6">
            <a:extLst>
              <a:ext uri="{FF2B5EF4-FFF2-40B4-BE49-F238E27FC236}">
                <a16:creationId xmlns:a16="http://schemas.microsoft.com/office/drawing/2014/main" id="{71C4912E-B11A-4503-8340-019A667FD420}"/>
              </a:ext>
            </a:extLst>
          </p:cNvPr>
          <p:cNvSpPr txBox="1"/>
          <p:nvPr/>
        </p:nvSpPr>
        <p:spPr>
          <a:xfrm>
            <a:off x="488537" y="6492981"/>
            <a:ext cx="4160837" cy="307777"/>
          </a:xfrm>
          <a:prstGeom prst="rect">
            <a:avLst/>
          </a:prstGeom>
          <a:noFill/>
        </p:spPr>
        <p:txBody>
          <a:bodyPr wrap="square" rtlCol="0">
            <a:spAutoFit/>
          </a:bodyPr>
          <a:lstStyle/>
          <a:p>
            <a:pPr algn="ctr"/>
            <a:r>
              <a:rPr lang="en-US" dirty="0">
                <a:ln w="0"/>
                <a:solidFill>
                  <a:schemeClr val="tx1"/>
                </a:solidFill>
                <a:latin typeface="Times New Roman" panose="02020603050405020304" pitchFamily="18" charset="0"/>
                <a:cs typeface="Times New Roman" panose="02020603050405020304" pitchFamily="18" charset="0"/>
              </a:rPr>
              <a:t>EGU Conference, Vienna, Austria, 5</a:t>
            </a:r>
            <a:r>
              <a:rPr lang="en-US" baseline="30000" dirty="0">
                <a:ln w="0"/>
                <a:solidFill>
                  <a:schemeClr val="tx1"/>
                </a:solidFill>
                <a:latin typeface="Times New Roman" panose="02020603050405020304" pitchFamily="18" charset="0"/>
                <a:cs typeface="Times New Roman" panose="02020603050405020304" pitchFamily="18" charset="0"/>
              </a:rPr>
              <a:t>th</a:t>
            </a:r>
            <a:r>
              <a:rPr lang="en-US" dirty="0">
                <a:ln w="0"/>
                <a:solidFill>
                  <a:schemeClr val="tx1"/>
                </a:solidFill>
                <a:latin typeface="Times New Roman" panose="02020603050405020304" pitchFamily="18" charset="0"/>
                <a:cs typeface="Times New Roman" panose="02020603050405020304" pitchFamily="18" charset="0"/>
              </a:rPr>
              <a:t> May 2020 </a:t>
            </a:r>
          </a:p>
        </p:txBody>
      </p:sp>
      <p:pic>
        <p:nvPicPr>
          <p:cNvPr id="8" name="Picture 7" descr="A picture containing drawing&#10;&#10;Description automatically generated">
            <a:extLst>
              <a:ext uri="{FF2B5EF4-FFF2-40B4-BE49-F238E27FC236}">
                <a16:creationId xmlns:a16="http://schemas.microsoft.com/office/drawing/2014/main" id="{AAA61F4E-E42E-4D1B-8758-624D90C415F1}"/>
              </a:ext>
            </a:extLst>
          </p:cNvPr>
          <p:cNvPicPr>
            <a:picLocks noChangeAspect="1"/>
          </p:cNvPicPr>
          <p:nvPr/>
        </p:nvPicPr>
        <p:blipFill>
          <a:blip r:embed="rId3"/>
          <a:stretch>
            <a:fillRect/>
          </a:stretch>
        </p:blipFill>
        <p:spPr>
          <a:xfrm>
            <a:off x="5737296" y="6279058"/>
            <a:ext cx="1309626" cy="4583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6b28f8ae94_1_6"/>
          <p:cNvSpPr txBox="1">
            <a:spLocks noGrp="1"/>
          </p:cNvSpPr>
          <p:nvPr>
            <p:ph type="title"/>
          </p:nvPr>
        </p:nvSpPr>
        <p:spPr>
          <a:xfrm>
            <a:off x="598512" y="2850413"/>
            <a:ext cx="8099400" cy="1139700"/>
          </a:xfrm>
          <a:prstGeom prst="rect">
            <a:avLst/>
          </a:prstGeom>
        </p:spPr>
        <p:txBody>
          <a:bodyPr spcFirstLastPara="1" wrap="square" lIns="90500" tIns="45250" rIns="90500" bIns="45250" anchor="ctr" anchorCtr="0">
            <a:noAutofit/>
          </a:bodyPr>
          <a:lstStyle/>
          <a:p>
            <a:pPr marL="0" lvl="0" indent="0" algn="ctr" rtl="0">
              <a:spcBef>
                <a:spcPts val="0"/>
              </a:spcBef>
              <a:spcAft>
                <a:spcPts val="0"/>
              </a:spcAft>
              <a:buNone/>
            </a:pPr>
            <a:r>
              <a:rPr lang="en-US" sz="4800"/>
              <a:t>THANK YOU</a:t>
            </a:r>
            <a:endParaRPr sz="4800"/>
          </a:p>
        </p:txBody>
      </p:sp>
      <p:sp>
        <p:nvSpPr>
          <p:cNvPr id="321" name="Google Shape;321;g6b28f8ae94_1_6"/>
          <p:cNvSpPr/>
          <p:nvPr/>
        </p:nvSpPr>
        <p:spPr>
          <a:xfrm>
            <a:off x="488537" y="6594054"/>
            <a:ext cx="5415138" cy="17341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g6b28f8ae94_1_6"/>
          <p:cNvSpPr txBox="1">
            <a:spLocks noGrp="1"/>
          </p:cNvSpPr>
          <p:nvPr>
            <p:ph type="sldNum" idx="12"/>
          </p:nvPr>
        </p:nvSpPr>
        <p:spPr>
          <a:xfrm>
            <a:off x="6955547" y="6429697"/>
            <a:ext cx="540000" cy="523800"/>
          </a:xfrm>
          <a:prstGeom prst="rect">
            <a:avLst/>
          </a:prstGeom>
        </p:spPr>
        <p:txBody>
          <a:bodyPr spcFirstLastPara="1" wrap="square" lIns="90400" tIns="90400" rIns="90400" bIns="90400" anchor="t" anchorCtr="0">
            <a:noAutofit/>
          </a:bodyPr>
          <a:lstStyle/>
          <a:p>
            <a:pPr marL="0" lvl="0" indent="0" algn="r" rtl="0">
              <a:spcBef>
                <a:spcPts val="0"/>
              </a:spcBef>
              <a:spcAft>
                <a:spcPts val="0"/>
              </a:spcAft>
              <a:buNone/>
            </a:pPr>
            <a:fld id="{00000000-1234-1234-1234-123412341234}" type="slidenum">
              <a:rPr lang="en-US"/>
              <a:t>17</a:t>
            </a:fld>
            <a:endParaRPr/>
          </a:p>
        </p:txBody>
      </p:sp>
      <p:sp>
        <p:nvSpPr>
          <p:cNvPr id="6" name="TextBox 5">
            <a:extLst>
              <a:ext uri="{FF2B5EF4-FFF2-40B4-BE49-F238E27FC236}">
                <a16:creationId xmlns:a16="http://schemas.microsoft.com/office/drawing/2014/main" id="{0DFB0AE0-55D2-4E12-9DB2-6F9510CA4545}"/>
              </a:ext>
            </a:extLst>
          </p:cNvPr>
          <p:cNvSpPr txBox="1"/>
          <p:nvPr/>
        </p:nvSpPr>
        <p:spPr>
          <a:xfrm>
            <a:off x="488537" y="6492981"/>
            <a:ext cx="4160837" cy="307777"/>
          </a:xfrm>
          <a:prstGeom prst="rect">
            <a:avLst/>
          </a:prstGeom>
          <a:noFill/>
        </p:spPr>
        <p:txBody>
          <a:bodyPr wrap="square" rtlCol="0">
            <a:spAutoFit/>
          </a:bodyPr>
          <a:lstStyle/>
          <a:p>
            <a:pPr algn="ctr"/>
            <a:r>
              <a:rPr lang="en-US" dirty="0">
                <a:ln w="0"/>
                <a:solidFill>
                  <a:schemeClr val="tx1"/>
                </a:solidFill>
                <a:latin typeface="Times New Roman" panose="02020603050405020304" pitchFamily="18" charset="0"/>
                <a:cs typeface="Times New Roman" panose="02020603050405020304" pitchFamily="18" charset="0"/>
              </a:rPr>
              <a:t>EGU Conference, Vienna, Austria, 5</a:t>
            </a:r>
            <a:r>
              <a:rPr lang="en-US" baseline="30000" dirty="0">
                <a:ln w="0"/>
                <a:solidFill>
                  <a:schemeClr val="tx1"/>
                </a:solidFill>
                <a:latin typeface="Times New Roman" panose="02020603050405020304" pitchFamily="18" charset="0"/>
                <a:cs typeface="Times New Roman" panose="02020603050405020304" pitchFamily="18" charset="0"/>
              </a:rPr>
              <a:t>th</a:t>
            </a:r>
            <a:r>
              <a:rPr lang="en-US" dirty="0">
                <a:ln w="0"/>
                <a:solidFill>
                  <a:schemeClr val="tx1"/>
                </a:solidFill>
                <a:latin typeface="Times New Roman" panose="02020603050405020304" pitchFamily="18" charset="0"/>
                <a:cs typeface="Times New Roman" panose="02020603050405020304" pitchFamily="18" charset="0"/>
              </a:rPr>
              <a:t> May 2020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452425" y="514350"/>
            <a:ext cx="8099400" cy="910800"/>
          </a:xfrm>
          <a:prstGeom prst="rect">
            <a:avLst/>
          </a:prstGeom>
          <a:noFill/>
          <a:ln>
            <a:noFill/>
          </a:ln>
        </p:spPr>
        <p:txBody>
          <a:bodyPr spcFirstLastPara="1" wrap="square" lIns="90500" tIns="45250" rIns="90500" bIns="45250" anchor="ctr" anchorCtr="0">
            <a:noAutofit/>
          </a:bodyPr>
          <a:lstStyle/>
          <a:p>
            <a:pPr marL="0" lvl="0" indent="0" algn="ctr" rtl="0">
              <a:lnSpc>
                <a:spcPct val="100000"/>
              </a:lnSpc>
              <a:spcBef>
                <a:spcPts val="0"/>
              </a:spcBef>
              <a:spcAft>
                <a:spcPts val="0"/>
              </a:spcAft>
              <a:buClr>
                <a:schemeClr val="dk1"/>
              </a:buClr>
              <a:buSzPts val="3000"/>
              <a:buFont typeface="Arial"/>
              <a:buNone/>
            </a:pPr>
            <a:r>
              <a:rPr lang="en-IN" dirty="0"/>
              <a:t>INTRODUCTION</a:t>
            </a:r>
            <a:endParaRPr dirty="0"/>
          </a:p>
        </p:txBody>
      </p:sp>
      <p:sp>
        <p:nvSpPr>
          <p:cNvPr id="95" name="Google Shape;95;p3"/>
          <p:cNvSpPr txBox="1"/>
          <p:nvPr/>
        </p:nvSpPr>
        <p:spPr>
          <a:xfrm>
            <a:off x="1736725" y="6594475"/>
            <a:ext cx="4160837" cy="13811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96" name="Google Shape;96;p3"/>
          <p:cNvSpPr txBox="1"/>
          <p:nvPr/>
        </p:nvSpPr>
        <p:spPr>
          <a:xfrm>
            <a:off x="450850" y="1552750"/>
            <a:ext cx="7791600" cy="4324200"/>
          </a:xfrm>
          <a:prstGeom prst="rect">
            <a:avLst/>
          </a:prstGeom>
          <a:noFill/>
          <a:ln>
            <a:noFill/>
          </a:ln>
        </p:spPr>
        <p:txBody>
          <a:bodyPr spcFirstLastPara="1" wrap="square" lIns="90500" tIns="45250" rIns="90500" bIns="45250" anchor="t" anchorCtr="0">
            <a:noAutofit/>
          </a:bodyPr>
          <a:lstStyle/>
          <a:p>
            <a:pPr marL="457200" marR="0" lvl="0" indent="-342900" algn="l" rtl="0">
              <a:lnSpc>
                <a:spcPct val="100000"/>
              </a:lnSpc>
              <a:spcBef>
                <a:spcPts val="1000"/>
              </a:spcBef>
              <a:spcAft>
                <a:spcPts val="0"/>
              </a:spcAft>
              <a:buClr>
                <a:schemeClr val="dk1"/>
              </a:buClr>
              <a:buSzPts val="1800"/>
              <a:buFont typeface="Times New Roman"/>
              <a:buChar char="•"/>
            </a:pPr>
            <a:r>
              <a:rPr lang="en-US" sz="1800" i="0" u="none" strike="noStrike" cap="none">
                <a:solidFill>
                  <a:schemeClr val="dk1"/>
                </a:solidFill>
                <a:latin typeface="Times New Roman"/>
                <a:ea typeface="Times New Roman"/>
                <a:cs typeface="Times New Roman"/>
                <a:sym typeface="Times New Roman"/>
              </a:rPr>
              <a:t>Lake is a water-filled region surrounded by land on all its sides</a:t>
            </a:r>
            <a:endParaRPr sz="1800">
              <a:latin typeface="Times New Roman"/>
              <a:ea typeface="Times New Roman"/>
              <a:cs typeface="Times New Roman"/>
              <a:sym typeface="Times New Roman"/>
            </a:endParaRPr>
          </a:p>
          <a:p>
            <a:pPr marL="457200" marR="0" lvl="0" indent="-342900" algn="l" rtl="0">
              <a:lnSpc>
                <a:spcPct val="100000"/>
              </a:lnSpc>
              <a:spcBef>
                <a:spcPts val="1000"/>
              </a:spcBef>
              <a:spcAft>
                <a:spcPts val="0"/>
              </a:spcAft>
              <a:buClr>
                <a:schemeClr val="dk1"/>
              </a:buClr>
              <a:buSzPts val="1800"/>
              <a:buFont typeface="Times New Roman"/>
              <a:buChar char="•"/>
            </a:pPr>
            <a:r>
              <a:rPr lang="en-US" sz="1800" i="0" u="none" strike="noStrike" cap="none">
                <a:solidFill>
                  <a:schemeClr val="dk1"/>
                </a:solidFill>
                <a:latin typeface="Times New Roman"/>
                <a:ea typeface="Times New Roman"/>
                <a:cs typeface="Times New Roman"/>
                <a:sym typeface="Times New Roman"/>
              </a:rPr>
              <a:t>Classified based on origin, size, frequency of filling and </a:t>
            </a:r>
            <a:r>
              <a:rPr lang="en-US" sz="1800" b="1" i="0" u="none" strike="noStrike" cap="none">
                <a:solidFill>
                  <a:schemeClr val="dk1"/>
                </a:solidFill>
                <a:latin typeface="Times New Roman"/>
                <a:ea typeface="Times New Roman"/>
                <a:cs typeface="Times New Roman"/>
                <a:sym typeface="Times New Roman"/>
              </a:rPr>
              <a:t>Hydro-regime</a:t>
            </a:r>
            <a:r>
              <a:rPr lang="en-US" sz="1800" i="0" u="none" strike="noStrike" cap="none">
                <a:solidFill>
                  <a:schemeClr val="dk1"/>
                </a:solidFill>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marL="457200" marR="0" lvl="0" indent="-342900" algn="l" rtl="0">
              <a:lnSpc>
                <a:spcPct val="100000"/>
              </a:lnSpc>
              <a:spcBef>
                <a:spcPts val="1000"/>
              </a:spcBef>
              <a:spcAft>
                <a:spcPts val="0"/>
              </a:spcAft>
              <a:buClr>
                <a:schemeClr val="dk1"/>
              </a:buClr>
              <a:buSzPts val="1800"/>
              <a:buFont typeface="Times New Roman"/>
              <a:buChar char="•"/>
            </a:pPr>
            <a:r>
              <a:rPr lang="en-US" sz="1800" i="0" u="none" strike="noStrike" cap="none">
                <a:solidFill>
                  <a:schemeClr val="dk1"/>
                </a:solidFill>
                <a:latin typeface="Times New Roman"/>
                <a:ea typeface="Times New Roman"/>
                <a:cs typeface="Times New Roman"/>
                <a:sym typeface="Times New Roman"/>
              </a:rPr>
              <a:t>Hydro - Regime : Freshwater and </a:t>
            </a:r>
            <a:r>
              <a:rPr lang="en-US" sz="1800" b="1" i="0" u="none" strike="noStrike" cap="none">
                <a:solidFill>
                  <a:schemeClr val="dk1"/>
                </a:solidFill>
                <a:latin typeface="Times New Roman"/>
                <a:ea typeface="Times New Roman"/>
                <a:cs typeface="Times New Roman"/>
                <a:sym typeface="Times New Roman"/>
              </a:rPr>
              <a:t>Saltwater</a:t>
            </a:r>
            <a:endParaRPr sz="1800">
              <a:latin typeface="Times New Roman"/>
              <a:ea typeface="Times New Roman"/>
              <a:cs typeface="Times New Roman"/>
              <a:sym typeface="Times New Roman"/>
            </a:endParaRPr>
          </a:p>
          <a:p>
            <a:pPr marL="457200" marR="0" lvl="0" indent="0" algn="l" rtl="0">
              <a:lnSpc>
                <a:spcPct val="100000"/>
              </a:lnSpc>
              <a:spcBef>
                <a:spcPts val="440"/>
              </a:spcBef>
              <a:spcAft>
                <a:spcPts val="0"/>
              </a:spcAft>
              <a:buClr>
                <a:schemeClr val="dk1"/>
              </a:buClr>
              <a:buSzPts val="1800"/>
              <a:buFont typeface="Times New Roman"/>
              <a:buNone/>
            </a:pPr>
            <a:endParaRPr sz="1800" b="0" i="0" u="none" strike="noStrike" cap="none">
              <a:solidFill>
                <a:schemeClr val="dk1"/>
              </a:solidFill>
              <a:latin typeface="Times New Roman"/>
              <a:ea typeface="Times New Roman"/>
              <a:cs typeface="Times New Roman"/>
              <a:sym typeface="Times New Roman"/>
            </a:endParaRPr>
          </a:p>
          <a:p>
            <a:pPr marL="268287" marR="0" lvl="0" indent="-128587" algn="l" rtl="0">
              <a:lnSpc>
                <a:spcPct val="100000"/>
              </a:lnSpc>
              <a:spcBef>
                <a:spcPts val="440"/>
              </a:spcBef>
              <a:spcAft>
                <a:spcPts val="0"/>
              </a:spcAft>
              <a:buClr>
                <a:schemeClr val="dk1"/>
              </a:buClr>
              <a:buSzPts val="22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97" name="Google Shape;97;p3"/>
          <p:cNvSpPr txBox="1">
            <a:spLocks noGrp="1"/>
          </p:cNvSpPr>
          <p:nvPr>
            <p:ph type="body" idx="1"/>
          </p:nvPr>
        </p:nvSpPr>
        <p:spPr>
          <a:xfrm>
            <a:off x="5867625" y="3125387"/>
            <a:ext cx="2298925" cy="589763"/>
          </a:xfrm>
          <a:prstGeom prst="rect">
            <a:avLst/>
          </a:prstGeom>
          <a:noFill/>
          <a:ln>
            <a:noFill/>
          </a:ln>
        </p:spPr>
        <p:txBody>
          <a:bodyPr spcFirstLastPara="1" wrap="square" lIns="90500" tIns="45250" rIns="90500" bIns="45250" anchor="t" anchorCtr="0">
            <a:noAutofit/>
          </a:bodyPr>
          <a:lstStyle/>
          <a:p>
            <a:pPr marL="457200" lvl="0" indent="0" algn="l" rtl="0">
              <a:lnSpc>
                <a:spcPct val="100000"/>
              </a:lnSpc>
              <a:spcBef>
                <a:spcPts val="360"/>
              </a:spcBef>
              <a:spcAft>
                <a:spcPts val="0"/>
              </a:spcAft>
              <a:buSzPts val="1800"/>
              <a:buNone/>
            </a:pPr>
            <a:r>
              <a:rPr lang="en-US" sz="1400" dirty="0"/>
              <a:t>Brackish (0.5-30 ppt) Saline (30-50 ppt) Brine (above 50 ppt)</a:t>
            </a:r>
            <a:endParaRPr sz="1400" dirty="0"/>
          </a:p>
        </p:txBody>
      </p:sp>
      <p:sp>
        <p:nvSpPr>
          <p:cNvPr id="98" name="Google Shape;98;p3"/>
          <p:cNvSpPr txBox="1"/>
          <p:nvPr/>
        </p:nvSpPr>
        <p:spPr>
          <a:xfrm>
            <a:off x="6205238" y="3958541"/>
            <a:ext cx="2037212" cy="30935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*ppt = Parts Per Thousand</a:t>
            </a:r>
            <a:endParaRPr sz="1200" b="0" i="0" u="none" strike="noStrike" cap="none" dirty="0">
              <a:solidFill>
                <a:srgbClr val="000000"/>
              </a:solidFill>
              <a:latin typeface="Arial"/>
              <a:ea typeface="Arial"/>
              <a:cs typeface="Arial"/>
              <a:sym typeface="Arial"/>
            </a:endParaRPr>
          </a:p>
        </p:txBody>
      </p:sp>
      <p:pic>
        <p:nvPicPr>
          <p:cNvPr id="99" name="Google Shape;99;p3" title="Chart"/>
          <p:cNvPicPr preferRelativeResize="0"/>
          <p:nvPr/>
        </p:nvPicPr>
        <p:blipFill>
          <a:blip r:embed="rId3">
            <a:alphaModFix/>
          </a:blip>
          <a:stretch>
            <a:fillRect/>
          </a:stretch>
        </p:blipFill>
        <p:spPr>
          <a:xfrm>
            <a:off x="877305" y="2495024"/>
            <a:ext cx="5879676" cy="3626326"/>
          </a:xfrm>
          <a:prstGeom prst="rect">
            <a:avLst/>
          </a:prstGeom>
          <a:noFill/>
          <a:ln>
            <a:noFill/>
          </a:ln>
        </p:spPr>
      </p:pic>
      <p:sp>
        <p:nvSpPr>
          <p:cNvPr id="100" name="Google Shape;100;p3"/>
          <p:cNvSpPr/>
          <p:nvPr/>
        </p:nvSpPr>
        <p:spPr>
          <a:xfrm>
            <a:off x="518474" y="6594476"/>
            <a:ext cx="5349151" cy="187124"/>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txBox="1">
            <a:spLocks noGrp="1"/>
          </p:cNvSpPr>
          <p:nvPr>
            <p:ph type="sldNum" idx="12"/>
          </p:nvPr>
        </p:nvSpPr>
        <p:spPr>
          <a:xfrm>
            <a:off x="6955547" y="6429697"/>
            <a:ext cx="540000" cy="523800"/>
          </a:xfrm>
          <a:prstGeom prst="rect">
            <a:avLst/>
          </a:prstGeom>
        </p:spPr>
        <p:txBody>
          <a:bodyPr spcFirstLastPara="1" wrap="square" lIns="90400" tIns="90400" rIns="90400" bIns="90400" anchor="t" anchorCtr="0">
            <a:noAutofit/>
          </a:bodyPr>
          <a:lstStyle/>
          <a:p>
            <a:pPr marL="0" lvl="0" indent="0" algn="r" rtl="0">
              <a:spcBef>
                <a:spcPts val="0"/>
              </a:spcBef>
              <a:spcAft>
                <a:spcPts val="0"/>
              </a:spcAft>
              <a:buNone/>
            </a:pPr>
            <a:fld id="{00000000-1234-1234-1234-123412341234}" type="slidenum">
              <a:rPr lang="en-US"/>
              <a:t>2</a:t>
            </a:fld>
            <a:endParaRPr/>
          </a:p>
        </p:txBody>
      </p:sp>
      <p:sp>
        <p:nvSpPr>
          <p:cNvPr id="2" name="TextBox 1">
            <a:extLst>
              <a:ext uri="{FF2B5EF4-FFF2-40B4-BE49-F238E27FC236}">
                <a16:creationId xmlns:a16="http://schemas.microsoft.com/office/drawing/2014/main" id="{38CDC575-59CC-400B-A6DD-C20E5F7BE339}"/>
              </a:ext>
            </a:extLst>
          </p:cNvPr>
          <p:cNvSpPr txBox="1"/>
          <p:nvPr/>
        </p:nvSpPr>
        <p:spPr>
          <a:xfrm>
            <a:off x="488537" y="6492981"/>
            <a:ext cx="4160837" cy="307777"/>
          </a:xfrm>
          <a:prstGeom prst="rect">
            <a:avLst/>
          </a:prstGeom>
          <a:noFill/>
        </p:spPr>
        <p:txBody>
          <a:bodyPr wrap="square" rtlCol="0">
            <a:spAutoFit/>
          </a:bodyPr>
          <a:lstStyle/>
          <a:p>
            <a:pPr algn="ctr"/>
            <a:r>
              <a:rPr lang="en-US" dirty="0">
                <a:ln w="0"/>
                <a:solidFill>
                  <a:schemeClr val="tx1"/>
                </a:solidFill>
                <a:latin typeface="Times New Roman" panose="02020603050405020304" pitchFamily="18" charset="0"/>
                <a:cs typeface="Times New Roman" panose="02020603050405020304" pitchFamily="18" charset="0"/>
              </a:rPr>
              <a:t>EGU Conference, Vienna, Austria, 5</a:t>
            </a:r>
            <a:r>
              <a:rPr lang="en-US" baseline="30000" dirty="0">
                <a:ln w="0"/>
                <a:solidFill>
                  <a:schemeClr val="tx1"/>
                </a:solidFill>
                <a:latin typeface="Times New Roman" panose="02020603050405020304" pitchFamily="18" charset="0"/>
                <a:cs typeface="Times New Roman" panose="02020603050405020304" pitchFamily="18" charset="0"/>
              </a:rPr>
              <a:t>th</a:t>
            </a:r>
            <a:r>
              <a:rPr lang="en-US" dirty="0">
                <a:ln w="0"/>
                <a:solidFill>
                  <a:schemeClr val="tx1"/>
                </a:solidFill>
                <a:latin typeface="Times New Roman" panose="02020603050405020304" pitchFamily="18" charset="0"/>
                <a:cs typeface="Times New Roman" panose="02020603050405020304" pitchFamily="18" charset="0"/>
              </a:rPr>
              <a:t> May 2020 </a:t>
            </a:r>
          </a:p>
        </p:txBody>
      </p:sp>
      <p:pic>
        <p:nvPicPr>
          <p:cNvPr id="4" name="Picture 3" descr="A picture containing drawing&#10;&#10;Description automatically generated">
            <a:extLst>
              <a:ext uri="{FF2B5EF4-FFF2-40B4-BE49-F238E27FC236}">
                <a16:creationId xmlns:a16="http://schemas.microsoft.com/office/drawing/2014/main" id="{646D8762-62A0-4ABF-8419-848E038BD7B6}"/>
              </a:ext>
            </a:extLst>
          </p:cNvPr>
          <p:cNvPicPr>
            <a:picLocks noChangeAspect="1"/>
          </p:cNvPicPr>
          <p:nvPr/>
        </p:nvPicPr>
        <p:blipFill>
          <a:blip r:embed="rId4"/>
          <a:stretch>
            <a:fillRect/>
          </a:stretch>
        </p:blipFill>
        <p:spPr>
          <a:xfrm>
            <a:off x="5737296" y="6279058"/>
            <a:ext cx="1309626" cy="4583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70bfe2553c_0_88"/>
          <p:cNvSpPr txBox="1">
            <a:spLocks noGrp="1"/>
          </p:cNvSpPr>
          <p:nvPr>
            <p:ph type="title"/>
          </p:nvPr>
        </p:nvSpPr>
        <p:spPr>
          <a:xfrm>
            <a:off x="450850" y="132900"/>
            <a:ext cx="8099400" cy="1306800"/>
          </a:xfrm>
          <a:prstGeom prst="rect">
            <a:avLst/>
          </a:prstGeom>
          <a:noFill/>
          <a:ln>
            <a:noFill/>
          </a:ln>
        </p:spPr>
        <p:txBody>
          <a:bodyPr spcFirstLastPara="1" wrap="square" lIns="90500" tIns="45250" rIns="90500" bIns="45250" anchor="ctr" anchorCtr="0">
            <a:noAutofit/>
          </a:bodyPr>
          <a:lstStyle/>
          <a:p>
            <a:pPr marL="0" lvl="0" indent="0" algn="ctr" rtl="0">
              <a:spcBef>
                <a:spcPts val="0"/>
              </a:spcBef>
              <a:spcAft>
                <a:spcPts val="0"/>
              </a:spcAft>
              <a:buSzPts val="3000"/>
              <a:buNone/>
            </a:pPr>
            <a:r>
              <a:rPr lang="en-US" dirty="0"/>
              <a:t>Background</a:t>
            </a:r>
            <a:endParaRPr sz="1800" dirty="0"/>
          </a:p>
        </p:txBody>
      </p:sp>
      <p:sp>
        <p:nvSpPr>
          <p:cNvPr id="108" name="Google Shape;108;g70bfe2553c_0_88"/>
          <p:cNvSpPr txBox="1">
            <a:spLocks noGrp="1"/>
          </p:cNvSpPr>
          <p:nvPr>
            <p:ph type="body" idx="1"/>
          </p:nvPr>
        </p:nvSpPr>
        <p:spPr>
          <a:xfrm>
            <a:off x="450838" y="1230550"/>
            <a:ext cx="7791600" cy="4753200"/>
          </a:xfrm>
          <a:prstGeom prst="rect">
            <a:avLst/>
          </a:prstGeom>
          <a:noFill/>
          <a:ln>
            <a:noFill/>
          </a:ln>
        </p:spPr>
        <p:txBody>
          <a:bodyPr spcFirstLastPara="1" wrap="square" lIns="90500" tIns="45250" rIns="90500" bIns="45250" anchor="t" anchorCtr="0">
            <a:noAutofit/>
          </a:bodyPr>
          <a:lstStyle/>
          <a:p>
            <a:pPr marL="457200" lvl="0" indent="0" algn="ctr" rtl="0">
              <a:spcBef>
                <a:spcPts val="0"/>
              </a:spcBef>
              <a:spcAft>
                <a:spcPts val="0"/>
              </a:spcAft>
              <a:buNone/>
            </a:pPr>
            <a:r>
              <a:rPr lang="en-US" b="1" dirty="0"/>
              <a:t>Process of Drying of Lakes</a:t>
            </a:r>
            <a:endParaRPr b="1" dirty="0"/>
          </a:p>
          <a:p>
            <a:pPr marL="457200" lvl="0" indent="0" algn="just" rtl="0">
              <a:lnSpc>
                <a:spcPct val="100000"/>
              </a:lnSpc>
              <a:spcBef>
                <a:spcPts val="0"/>
              </a:spcBef>
              <a:spcAft>
                <a:spcPts val="0"/>
              </a:spcAft>
              <a:buNone/>
            </a:pPr>
            <a:endParaRPr dirty="0"/>
          </a:p>
          <a:p>
            <a:pPr marL="457200" lvl="0" indent="-342900" algn="just" rtl="0">
              <a:lnSpc>
                <a:spcPct val="100000"/>
              </a:lnSpc>
              <a:spcBef>
                <a:spcPts val="0"/>
              </a:spcBef>
              <a:spcAft>
                <a:spcPts val="0"/>
              </a:spcAft>
              <a:buSzPts val="1800"/>
              <a:buChar char="•"/>
            </a:pPr>
            <a:r>
              <a:rPr lang="en-US" dirty="0"/>
              <a:t>Salt lakes are endorheic in nature</a:t>
            </a:r>
            <a:endParaRPr dirty="0"/>
          </a:p>
          <a:p>
            <a:pPr marL="457200" lvl="0" indent="0" algn="just" rtl="0">
              <a:lnSpc>
                <a:spcPct val="100000"/>
              </a:lnSpc>
              <a:spcBef>
                <a:spcPts val="0"/>
              </a:spcBef>
              <a:spcAft>
                <a:spcPts val="0"/>
              </a:spcAft>
              <a:buSzPts val="1800"/>
              <a:buNone/>
            </a:pPr>
            <a:endParaRPr dirty="0"/>
          </a:p>
          <a:p>
            <a:pPr marL="457200" lvl="0" indent="-342900" algn="just" rtl="0">
              <a:lnSpc>
                <a:spcPct val="100000"/>
              </a:lnSpc>
              <a:spcBef>
                <a:spcPts val="0"/>
              </a:spcBef>
              <a:spcAft>
                <a:spcPts val="0"/>
              </a:spcAft>
              <a:buSzPts val="1800"/>
              <a:buChar char="•"/>
            </a:pPr>
            <a:r>
              <a:rPr lang="en-US" dirty="0"/>
              <a:t>Rivers, groundwater and precipitation are the means of inflow</a:t>
            </a:r>
            <a:endParaRPr dirty="0"/>
          </a:p>
          <a:p>
            <a:pPr marL="457200" lvl="0" indent="0" algn="just" rtl="0">
              <a:lnSpc>
                <a:spcPct val="100000"/>
              </a:lnSpc>
              <a:spcBef>
                <a:spcPts val="0"/>
              </a:spcBef>
              <a:spcAft>
                <a:spcPts val="0"/>
              </a:spcAft>
              <a:buSzPts val="1800"/>
              <a:buNone/>
            </a:pPr>
            <a:endParaRPr dirty="0"/>
          </a:p>
          <a:p>
            <a:pPr marL="457200" lvl="0" indent="-342900" algn="just" rtl="0">
              <a:lnSpc>
                <a:spcPct val="100000"/>
              </a:lnSpc>
              <a:spcBef>
                <a:spcPts val="0"/>
              </a:spcBef>
              <a:spcAft>
                <a:spcPts val="0"/>
              </a:spcAft>
              <a:buSzPts val="1800"/>
              <a:buChar char="•"/>
            </a:pPr>
            <a:r>
              <a:rPr lang="en-US" dirty="0"/>
              <a:t>Evaporation is the prominent means of outflow</a:t>
            </a:r>
            <a:endParaRPr dirty="0"/>
          </a:p>
          <a:p>
            <a:pPr marL="457200" lvl="0" indent="0" algn="just" rtl="0">
              <a:lnSpc>
                <a:spcPct val="100000"/>
              </a:lnSpc>
              <a:spcBef>
                <a:spcPts val="0"/>
              </a:spcBef>
              <a:spcAft>
                <a:spcPts val="0"/>
              </a:spcAft>
              <a:buNone/>
            </a:pPr>
            <a:endParaRPr dirty="0"/>
          </a:p>
          <a:p>
            <a:pPr marL="457200" lvl="0" indent="-342900" algn="just" rtl="0">
              <a:lnSpc>
                <a:spcPct val="100000"/>
              </a:lnSpc>
              <a:spcBef>
                <a:spcPts val="0"/>
              </a:spcBef>
              <a:spcAft>
                <a:spcPts val="0"/>
              </a:spcAft>
              <a:buSzPts val="1800"/>
              <a:buChar char="•"/>
            </a:pPr>
            <a:r>
              <a:rPr lang="en-US" b="1" dirty="0"/>
              <a:t>Reduced inflow</a:t>
            </a:r>
            <a:r>
              <a:rPr lang="en-US" dirty="0"/>
              <a:t> or</a:t>
            </a:r>
            <a:r>
              <a:rPr lang="en-US" b="1" dirty="0"/>
              <a:t> increased evaporation</a:t>
            </a:r>
            <a:r>
              <a:rPr lang="en-US" dirty="0"/>
              <a:t> are the causes for the drying of salt lakes </a:t>
            </a:r>
            <a:endParaRPr dirty="0"/>
          </a:p>
          <a:p>
            <a:pPr marL="457200" lvl="0" indent="0" algn="just" rtl="0">
              <a:lnSpc>
                <a:spcPct val="100000"/>
              </a:lnSpc>
              <a:spcBef>
                <a:spcPts val="0"/>
              </a:spcBef>
              <a:spcAft>
                <a:spcPts val="0"/>
              </a:spcAft>
              <a:buSzPts val="1800"/>
              <a:buNone/>
            </a:pPr>
            <a:endParaRPr dirty="0"/>
          </a:p>
        </p:txBody>
      </p:sp>
      <p:sp>
        <p:nvSpPr>
          <p:cNvPr id="109" name="Google Shape;109;g70bfe2553c_0_88"/>
          <p:cNvSpPr txBox="1"/>
          <p:nvPr/>
        </p:nvSpPr>
        <p:spPr>
          <a:xfrm>
            <a:off x="1736725" y="6594475"/>
            <a:ext cx="4160700" cy="138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pic>
        <p:nvPicPr>
          <p:cNvPr id="110" name="Google Shape;110;g70bfe2553c_0_88"/>
          <p:cNvPicPr preferRelativeResize="0"/>
          <p:nvPr/>
        </p:nvPicPr>
        <p:blipFill>
          <a:blip r:embed="rId3">
            <a:alphaModFix/>
          </a:blip>
          <a:stretch>
            <a:fillRect/>
          </a:stretch>
        </p:blipFill>
        <p:spPr>
          <a:xfrm>
            <a:off x="1541525" y="4097549"/>
            <a:ext cx="5610225" cy="2095350"/>
          </a:xfrm>
          <a:prstGeom prst="rect">
            <a:avLst/>
          </a:prstGeom>
          <a:noFill/>
          <a:ln>
            <a:noFill/>
          </a:ln>
        </p:spPr>
      </p:pic>
      <p:sp>
        <p:nvSpPr>
          <p:cNvPr id="111" name="Google Shape;111;g70bfe2553c_0_88"/>
          <p:cNvSpPr/>
          <p:nvPr/>
        </p:nvSpPr>
        <p:spPr>
          <a:xfrm>
            <a:off x="450838" y="6594475"/>
            <a:ext cx="5416787" cy="187124"/>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70bfe2553c_0_88"/>
          <p:cNvSpPr txBox="1">
            <a:spLocks noGrp="1"/>
          </p:cNvSpPr>
          <p:nvPr>
            <p:ph type="sldNum" idx="12"/>
          </p:nvPr>
        </p:nvSpPr>
        <p:spPr>
          <a:xfrm>
            <a:off x="6955547" y="6429697"/>
            <a:ext cx="540000" cy="523800"/>
          </a:xfrm>
          <a:prstGeom prst="rect">
            <a:avLst/>
          </a:prstGeom>
        </p:spPr>
        <p:txBody>
          <a:bodyPr spcFirstLastPara="1" wrap="square" lIns="90400" tIns="90400" rIns="90400" bIns="90400" anchor="t" anchorCtr="0">
            <a:noAutofit/>
          </a:bodyPr>
          <a:lstStyle/>
          <a:p>
            <a:pPr marL="0" lvl="0" indent="0" algn="r" rtl="0">
              <a:spcBef>
                <a:spcPts val="0"/>
              </a:spcBef>
              <a:spcAft>
                <a:spcPts val="0"/>
              </a:spcAft>
              <a:buNone/>
            </a:pPr>
            <a:fld id="{00000000-1234-1234-1234-123412341234}" type="slidenum">
              <a:rPr lang="en-US"/>
              <a:t>3</a:t>
            </a:fld>
            <a:endParaRPr/>
          </a:p>
        </p:txBody>
      </p:sp>
      <p:sp>
        <p:nvSpPr>
          <p:cNvPr id="9" name="TextBox 8">
            <a:extLst>
              <a:ext uri="{FF2B5EF4-FFF2-40B4-BE49-F238E27FC236}">
                <a16:creationId xmlns:a16="http://schemas.microsoft.com/office/drawing/2014/main" id="{96836E17-081C-46CA-AD6F-FDBEBAA736BB}"/>
              </a:ext>
            </a:extLst>
          </p:cNvPr>
          <p:cNvSpPr txBox="1"/>
          <p:nvPr/>
        </p:nvSpPr>
        <p:spPr>
          <a:xfrm>
            <a:off x="488537" y="6492981"/>
            <a:ext cx="4160837" cy="307777"/>
          </a:xfrm>
          <a:prstGeom prst="rect">
            <a:avLst/>
          </a:prstGeom>
          <a:noFill/>
        </p:spPr>
        <p:txBody>
          <a:bodyPr wrap="square" rtlCol="0">
            <a:spAutoFit/>
          </a:bodyPr>
          <a:lstStyle/>
          <a:p>
            <a:pPr algn="ctr"/>
            <a:r>
              <a:rPr lang="en-US" dirty="0">
                <a:ln w="0"/>
                <a:solidFill>
                  <a:schemeClr val="tx1"/>
                </a:solidFill>
                <a:latin typeface="Times New Roman" panose="02020603050405020304" pitchFamily="18" charset="0"/>
                <a:cs typeface="Times New Roman" panose="02020603050405020304" pitchFamily="18" charset="0"/>
              </a:rPr>
              <a:t>EGU Conference, Vienna, Austria, 5</a:t>
            </a:r>
            <a:r>
              <a:rPr lang="en-US" baseline="30000" dirty="0">
                <a:ln w="0"/>
                <a:solidFill>
                  <a:schemeClr val="tx1"/>
                </a:solidFill>
                <a:latin typeface="Times New Roman" panose="02020603050405020304" pitchFamily="18" charset="0"/>
                <a:cs typeface="Times New Roman" panose="02020603050405020304" pitchFamily="18" charset="0"/>
              </a:rPr>
              <a:t>th</a:t>
            </a:r>
            <a:r>
              <a:rPr lang="en-US" dirty="0">
                <a:ln w="0"/>
                <a:solidFill>
                  <a:schemeClr val="tx1"/>
                </a:solidFill>
                <a:latin typeface="Times New Roman" panose="02020603050405020304" pitchFamily="18" charset="0"/>
                <a:cs typeface="Times New Roman" panose="02020603050405020304" pitchFamily="18" charset="0"/>
              </a:rPr>
              <a:t> May 2020 </a:t>
            </a:r>
          </a:p>
        </p:txBody>
      </p:sp>
      <p:pic>
        <p:nvPicPr>
          <p:cNvPr id="10" name="Picture 9" descr="A picture containing drawing&#10;&#10;Description automatically generated">
            <a:extLst>
              <a:ext uri="{FF2B5EF4-FFF2-40B4-BE49-F238E27FC236}">
                <a16:creationId xmlns:a16="http://schemas.microsoft.com/office/drawing/2014/main" id="{81EADB49-4B68-4310-9D46-3DAB4463354C}"/>
              </a:ext>
            </a:extLst>
          </p:cNvPr>
          <p:cNvPicPr>
            <a:picLocks noChangeAspect="1"/>
          </p:cNvPicPr>
          <p:nvPr/>
        </p:nvPicPr>
        <p:blipFill>
          <a:blip r:embed="rId4"/>
          <a:stretch>
            <a:fillRect/>
          </a:stretch>
        </p:blipFill>
        <p:spPr>
          <a:xfrm>
            <a:off x="5737296" y="6279058"/>
            <a:ext cx="1309626" cy="4583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6b28f8ae94_0_24"/>
          <p:cNvSpPr txBox="1">
            <a:spLocks noGrp="1"/>
          </p:cNvSpPr>
          <p:nvPr>
            <p:ph type="title"/>
          </p:nvPr>
        </p:nvSpPr>
        <p:spPr>
          <a:xfrm>
            <a:off x="450850" y="508800"/>
            <a:ext cx="8099400" cy="1004700"/>
          </a:xfrm>
          <a:prstGeom prst="rect">
            <a:avLst/>
          </a:prstGeom>
          <a:noFill/>
          <a:ln>
            <a:noFill/>
          </a:ln>
        </p:spPr>
        <p:txBody>
          <a:bodyPr spcFirstLastPara="1" wrap="square" lIns="90500" tIns="45250" rIns="90500" bIns="4525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dirty="0"/>
              <a:t>Aim Of The Research</a:t>
            </a:r>
            <a:endParaRPr dirty="0"/>
          </a:p>
        </p:txBody>
      </p:sp>
      <p:sp>
        <p:nvSpPr>
          <p:cNvPr id="119" name="Google Shape;119;g6b28f8ae94_0_24"/>
          <p:cNvSpPr txBox="1">
            <a:spLocks noGrp="1"/>
          </p:cNvSpPr>
          <p:nvPr>
            <p:ph type="body" idx="1"/>
          </p:nvPr>
        </p:nvSpPr>
        <p:spPr>
          <a:xfrm>
            <a:off x="488536" y="2374408"/>
            <a:ext cx="8061713" cy="2091721"/>
          </a:xfrm>
          <a:prstGeom prst="rect">
            <a:avLst/>
          </a:prstGeom>
          <a:noFill/>
          <a:ln>
            <a:noFill/>
          </a:ln>
        </p:spPr>
        <p:txBody>
          <a:bodyPr spcFirstLastPara="1" wrap="square" lIns="90500" tIns="45250" rIns="90500" bIns="4525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200" b="1" dirty="0"/>
              <a:t>To assess the governmental actions on increasing the water level and additionally to study the health impacts of the decreased water level on the surrounding population.</a:t>
            </a:r>
          </a:p>
          <a:p>
            <a:pPr marL="0" lvl="0" indent="0" algn="l" rtl="0">
              <a:lnSpc>
                <a:spcPct val="100000"/>
              </a:lnSpc>
              <a:spcBef>
                <a:spcPts val="360"/>
              </a:spcBef>
              <a:spcAft>
                <a:spcPts val="0"/>
              </a:spcAft>
              <a:buSzPts val="1800"/>
              <a:buNone/>
            </a:pPr>
            <a:endParaRPr dirty="0"/>
          </a:p>
        </p:txBody>
      </p:sp>
      <p:sp>
        <p:nvSpPr>
          <p:cNvPr id="120" name="Google Shape;120;g6b28f8ae94_0_24"/>
          <p:cNvSpPr txBox="1"/>
          <p:nvPr/>
        </p:nvSpPr>
        <p:spPr>
          <a:xfrm>
            <a:off x="1736725" y="6594475"/>
            <a:ext cx="4160700" cy="138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121" name="Google Shape;121;g6b28f8ae94_0_24"/>
          <p:cNvSpPr/>
          <p:nvPr/>
        </p:nvSpPr>
        <p:spPr>
          <a:xfrm>
            <a:off x="450850" y="6594474"/>
            <a:ext cx="5416775" cy="187125"/>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g6b28f8ae94_0_24"/>
          <p:cNvSpPr txBox="1">
            <a:spLocks noGrp="1"/>
          </p:cNvSpPr>
          <p:nvPr>
            <p:ph type="sldNum" idx="12"/>
          </p:nvPr>
        </p:nvSpPr>
        <p:spPr>
          <a:xfrm>
            <a:off x="6955547" y="6429697"/>
            <a:ext cx="540000" cy="523800"/>
          </a:xfrm>
          <a:prstGeom prst="rect">
            <a:avLst/>
          </a:prstGeom>
        </p:spPr>
        <p:txBody>
          <a:bodyPr spcFirstLastPara="1" wrap="square" lIns="90400" tIns="90400" rIns="90400" bIns="90400" anchor="t" anchorCtr="0">
            <a:noAutofit/>
          </a:bodyPr>
          <a:lstStyle/>
          <a:p>
            <a:pPr marL="0" lvl="0" indent="0" algn="r" rtl="0">
              <a:spcBef>
                <a:spcPts val="0"/>
              </a:spcBef>
              <a:spcAft>
                <a:spcPts val="0"/>
              </a:spcAft>
              <a:buNone/>
            </a:pPr>
            <a:fld id="{00000000-1234-1234-1234-123412341234}" type="slidenum">
              <a:rPr lang="en-US"/>
              <a:t>4</a:t>
            </a:fld>
            <a:endParaRPr/>
          </a:p>
        </p:txBody>
      </p:sp>
      <p:sp>
        <p:nvSpPr>
          <p:cNvPr id="7" name="TextBox 6">
            <a:extLst>
              <a:ext uri="{FF2B5EF4-FFF2-40B4-BE49-F238E27FC236}">
                <a16:creationId xmlns:a16="http://schemas.microsoft.com/office/drawing/2014/main" id="{C863539B-49CF-4EF6-8614-C46B8B54495A}"/>
              </a:ext>
            </a:extLst>
          </p:cNvPr>
          <p:cNvSpPr txBox="1"/>
          <p:nvPr/>
        </p:nvSpPr>
        <p:spPr>
          <a:xfrm>
            <a:off x="488537" y="6492981"/>
            <a:ext cx="4160837" cy="307777"/>
          </a:xfrm>
          <a:prstGeom prst="rect">
            <a:avLst/>
          </a:prstGeom>
          <a:noFill/>
        </p:spPr>
        <p:txBody>
          <a:bodyPr wrap="square" rtlCol="0">
            <a:spAutoFit/>
          </a:bodyPr>
          <a:lstStyle/>
          <a:p>
            <a:pPr algn="ctr"/>
            <a:r>
              <a:rPr lang="en-US" dirty="0">
                <a:ln w="0"/>
                <a:solidFill>
                  <a:schemeClr val="tx1"/>
                </a:solidFill>
                <a:latin typeface="Times New Roman" panose="02020603050405020304" pitchFamily="18" charset="0"/>
                <a:cs typeface="Times New Roman" panose="02020603050405020304" pitchFamily="18" charset="0"/>
              </a:rPr>
              <a:t>EGU Conference, Vienna, Austria, 5</a:t>
            </a:r>
            <a:r>
              <a:rPr lang="en-US" baseline="30000" dirty="0">
                <a:ln w="0"/>
                <a:solidFill>
                  <a:schemeClr val="tx1"/>
                </a:solidFill>
                <a:latin typeface="Times New Roman" panose="02020603050405020304" pitchFamily="18" charset="0"/>
                <a:cs typeface="Times New Roman" panose="02020603050405020304" pitchFamily="18" charset="0"/>
              </a:rPr>
              <a:t>th</a:t>
            </a:r>
            <a:r>
              <a:rPr lang="en-US" dirty="0">
                <a:ln w="0"/>
                <a:solidFill>
                  <a:schemeClr val="tx1"/>
                </a:solidFill>
                <a:latin typeface="Times New Roman" panose="02020603050405020304" pitchFamily="18" charset="0"/>
                <a:cs typeface="Times New Roman" panose="02020603050405020304" pitchFamily="18" charset="0"/>
              </a:rPr>
              <a:t> May 2020 </a:t>
            </a:r>
          </a:p>
        </p:txBody>
      </p:sp>
      <p:pic>
        <p:nvPicPr>
          <p:cNvPr id="8" name="Picture 7" descr="A picture containing drawing&#10;&#10;Description automatically generated">
            <a:extLst>
              <a:ext uri="{FF2B5EF4-FFF2-40B4-BE49-F238E27FC236}">
                <a16:creationId xmlns:a16="http://schemas.microsoft.com/office/drawing/2014/main" id="{9C59E3C8-5486-4754-A676-3156FC50C71C}"/>
              </a:ext>
            </a:extLst>
          </p:cNvPr>
          <p:cNvPicPr>
            <a:picLocks noChangeAspect="1"/>
          </p:cNvPicPr>
          <p:nvPr/>
        </p:nvPicPr>
        <p:blipFill>
          <a:blip r:embed="rId3"/>
          <a:stretch>
            <a:fillRect/>
          </a:stretch>
        </p:blipFill>
        <p:spPr>
          <a:xfrm>
            <a:off x="5737296" y="6288485"/>
            <a:ext cx="1309626" cy="4583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6ad03a2caa_0_26"/>
          <p:cNvSpPr txBox="1">
            <a:spLocks noGrp="1"/>
          </p:cNvSpPr>
          <p:nvPr>
            <p:ph type="title"/>
          </p:nvPr>
        </p:nvSpPr>
        <p:spPr>
          <a:xfrm>
            <a:off x="450850" y="2773441"/>
            <a:ext cx="8099400" cy="1139700"/>
          </a:xfrm>
          <a:prstGeom prst="rect">
            <a:avLst/>
          </a:prstGeom>
          <a:noFill/>
          <a:ln>
            <a:noFill/>
          </a:ln>
        </p:spPr>
        <p:txBody>
          <a:bodyPr spcFirstLastPara="1" wrap="square" lIns="90500" tIns="45250" rIns="90500" bIns="45250" anchor="ctr" anchorCtr="0">
            <a:noAutofit/>
          </a:bodyPr>
          <a:lstStyle/>
          <a:p>
            <a:pPr marL="0" lvl="0" indent="0" algn="ctr" rtl="0">
              <a:lnSpc>
                <a:spcPct val="100000"/>
              </a:lnSpc>
              <a:spcBef>
                <a:spcPts val="0"/>
              </a:spcBef>
              <a:spcAft>
                <a:spcPts val="0"/>
              </a:spcAft>
              <a:buSzPts val="2400"/>
              <a:buNone/>
            </a:pPr>
            <a:r>
              <a:rPr lang="en-US" dirty="0"/>
              <a:t>Selection of Case Study</a:t>
            </a:r>
            <a:endParaRPr dirty="0"/>
          </a:p>
        </p:txBody>
      </p:sp>
      <p:sp>
        <p:nvSpPr>
          <p:cNvPr id="129" name="Google Shape;129;g6ad03a2caa_0_26"/>
          <p:cNvSpPr txBox="1">
            <a:spLocks noGrp="1"/>
          </p:cNvSpPr>
          <p:nvPr>
            <p:ph type="body" idx="1"/>
          </p:nvPr>
        </p:nvSpPr>
        <p:spPr>
          <a:xfrm>
            <a:off x="604750" y="3816416"/>
            <a:ext cx="7791600" cy="2304934"/>
          </a:xfrm>
          <a:prstGeom prst="rect">
            <a:avLst/>
          </a:prstGeom>
          <a:noFill/>
          <a:ln>
            <a:noFill/>
          </a:ln>
        </p:spPr>
        <p:txBody>
          <a:bodyPr spcFirstLastPara="1" wrap="square" lIns="90500" tIns="45250" rIns="90500" bIns="45250" anchor="t" anchorCtr="0">
            <a:noAutofit/>
          </a:bodyPr>
          <a:lstStyle/>
          <a:p>
            <a:pPr marL="0" lvl="0" indent="0" algn="l" rtl="0">
              <a:lnSpc>
                <a:spcPct val="115000"/>
              </a:lnSpc>
              <a:spcBef>
                <a:spcPts val="0"/>
              </a:spcBef>
              <a:spcAft>
                <a:spcPts val="0"/>
              </a:spcAft>
              <a:buSzPts val="1800"/>
              <a:buNone/>
            </a:pPr>
            <a:r>
              <a:rPr lang="en-US" b="1" dirty="0">
                <a:sym typeface="Times New Roman"/>
              </a:rPr>
              <a:t>Aral Sea &amp; Lake Urmia</a:t>
            </a:r>
            <a:endParaRPr dirty="0"/>
          </a:p>
          <a:p>
            <a:pPr marL="0" lvl="0" indent="0" algn="just" rtl="0">
              <a:lnSpc>
                <a:spcPct val="100000"/>
              </a:lnSpc>
              <a:spcBef>
                <a:spcPts val="0"/>
              </a:spcBef>
              <a:spcAft>
                <a:spcPts val="0"/>
              </a:spcAft>
              <a:buSzPts val="1800"/>
              <a:buNone/>
            </a:pPr>
            <a:endParaRPr dirty="0">
              <a:sym typeface="Times New Roman"/>
            </a:endParaRPr>
          </a:p>
          <a:p>
            <a:pPr marL="457200" lvl="0" indent="-368300" algn="just" rtl="0">
              <a:lnSpc>
                <a:spcPct val="100000"/>
              </a:lnSpc>
              <a:spcBef>
                <a:spcPts val="0"/>
              </a:spcBef>
              <a:spcAft>
                <a:spcPts val="0"/>
              </a:spcAft>
              <a:buSzPts val="2200"/>
              <a:buFont typeface="Times New Roman"/>
              <a:buChar char="•"/>
            </a:pPr>
            <a:r>
              <a:rPr lang="en-US" dirty="0">
                <a:sym typeface="Times New Roman"/>
              </a:rPr>
              <a:t>Saline by nature </a:t>
            </a:r>
            <a:endParaRPr dirty="0"/>
          </a:p>
          <a:p>
            <a:pPr marL="0" lvl="0" indent="0" algn="just" rtl="0">
              <a:lnSpc>
                <a:spcPct val="100000"/>
              </a:lnSpc>
              <a:spcBef>
                <a:spcPts val="0"/>
              </a:spcBef>
              <a:spcAft>
                <a:spcPts val="0"/>
              </a:spcAft>
              <a:buSzPts val="1800"/>
              <a:buNone/>
            </a:pPr>
            <a:endParaRPr dirty="0">
              <a:sym typeface="Times New Roman"/>
            </a:endParaRPr>
          </a:p>
          <a:p>
            <a:pPr marL="457200" lvl="0" indent="-368300" algn="just" rtl="0">
              <a:lnSpc>
                <a:spcPct val="100000"/>
              </a:lnSpc>
              <a:spcBef>
                <a:spcPts val="0"/>
              </a:spcBef>
              <a:spcAft>
                <a:spcPts val="0"/>
              </a:spcAft>
              <a:buSzPts val="2200"/>
              <a:buFont typeface="Times New Roman"/>
              <a:buChar char="•"/>
            </a:pPr>
            <a:r>
              <a:rPr lang="en-US" dirty="0">
                <a:sym typeface="Times New Roman"/>
              </a:rPr>
              <a:t>Fastest drying lakes in past 50 years </a:t>
            </a:r>
            <a:endParaRPr dirty="0"/>
          </a:p>
          <a:p>
            <a:pPr marL="457200" lvl="0" indent="0" algn="just" rtl="0">
              <a:lnSpc>
                <a:spcPct val="100000"/>
              </a:lnSpc>
              <a:spcBef>
                <a:spcPts val="0"/>
              </a:spcBef>
              <a:spcAft>
                <a:spcPts val="0"/>
              </a:spcAft>
              <a:buSzPts val="1800"/>
              <a:buNone/>
            </a:pPr>
            <a:endParaRPr dirty="0">
              <a:sym typeface="Times New Roman"/>
            </a:endParaRPr>
          </a:p>
          <a:p>
            <a:pPr marL="457200" lvl="0" indent="-368300" algn="just" rtl="0">
              <a:lnSpc>
                <a:spcPct val="100000"/>
              </a:lnSpc>
              <a:spcBef>
                <a:spcPts val="0"/>
              </a:spcBef>
              <a:spcAft>
                <a:spcPts val="0"/>
              </a:spcAft>
              <a:buSzPts val="2200"/>
              <a:buFont typeface="Times New Roman"/>
              <a:buChar char="•"/>
            </a:pPr>
            <a:r>
              <a:rPr lang="en-US" dirty="0">
                <a:sym typeface="Times New Roman"/>
              </a:rPr>
              <a:t>Reduced to </a:t>
            </a:r>
            <a:r>
              <a:rPr lang="en-US" dirty="0"/>
              <a:t>1</a:t>
            </a:r>
            <a:r>
              <a:rPr lang="en-US" dirty="0">
                <a:sym typeface="Times New Roman"/>
              </a:rPr>
              <a:t>0% of former area </a:t>
            </a:r>
            <a:endParaRPr dirty="0"/>
          </a:p>
          <a:p>
            <a:pPr marL="0" lvl="0" indent="0" algn="l" rtl="0">
              <a:lnSpc>
                <a:spcPct val="100000"/>
              </a:lnSpc>
              <a:spcBef>
                <a:spcPts val="360"/>
              </a:spcBef>
              <a:spcAft>
                <a:spcPts val="0"/>
              </a:spcAft>
              <a:buSzPts val="1800"/>
              <a:buNone/>
            </a:pPr>
            <a:endParaRPr lang="en-IN" dirty="0"/>
          </a:p>
          <a:p>
            <a:pPr marL="0" lvl="0" indent="0" algn="l" rtl="0">
              <a:lnSpc>
                <a:spcPct val="100000"/>
              </a:lnSpc>
              <a:spcBef>
                <a:spcPts val="360"/>
              </a:spcBef>
              <a:spcAft>
                <a:spcPts val="0"/>
              </a:spcAft>
              <a:buSzPts val="1800"/>
              <a:buNone/>
            </a:pPr>
            <a:endParaRPr dirty="0"/>
          </a:p>
        </p:txBody>
      </p:sp>
      <p:sp>
        <p:nvSpPr>
          <p:cNvPr id="130" name="Google Shape;130;g6ad03a2caa_0_26"/>
          <p:cNvSpPr txBox="1"/>
          <p:nvPr/>
        </p:nvSpPr>
        <p:spPr>
          <a:xfrm>
            <a:off x="1736725" y="6594475"/>
            <a:ext cx="4160700" cy="138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137" name="Google Shape;137;g6ad03a2caa_0_26"/>
          <p:cNvSpPr/>
          <p:nvPr/>
        </p:nvSpPr>
        <p:spPr>
          <a:xfrm>
            <a:off x="450850" y="6599292"/>
            <a:ext cx="5416775" cy="182308"/>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6ad03a2caa_0_26"/>
          <p:cNvSpPr txBox="1">
            <a:spLocks noGrp="1"/>
          </p:cNvSpPr>
          <p:nvPr>
            <p:ph type="sldNum" idx="12"/>
          </p:nvPr>
        </p:nvSpPr>
        <p:spPr>
          <a:xfrm>
            <a:off x="6955547" y="6429697"/>
            <a:ext cx="540000" cy="523800"/>
          </a:xfrm>
          <a:prstGeom prst="rect">
            <a:avLst/>
          </a:prstGeom>
        </p:spPr>
        <p:txBody>
          <a:bodyPr spcFirstLastPara="1" wrap="square" lIns="90400" tIns="90400" rIns="90400" bIns="90400" anchor="t" anchorCtr="0">
            <a:noAutofit/>
          </a:bodyPr>
          <a:lstStyle/>
          <a:p>
            <a:pPr marL="0" lvl="0" indent="0" algn="r" rtl="0">
              <a:spcBef>
                <a:spcPts val="0"/>
              </a:spcBef>
              <a:spcAft>
                <a:spcPts val="0"/>
              </a:spcAft>
              <a:buNone/>
            </a:pPr>
            <a:fld id="{00000000-1234-1234-1234-123412341234}" type="slidenum">
              <a:rPr lang="en-US"/>
              <a:t>5</a:t>
            </a:fld>
            <a:endParaRPr/>
          </a:p>
        </p:txBody>
      </p:sp>
      <p:sp>
        <p:nvSpPr>
          <p:cNvPr id="13" name="TextBox 12">
            <a:extLst>
              <a:ext uri="{FF2B5EF4-FFF2-40B4-BE49-F238E27FC236}">
                <a16:creationId xmlns:a16="http://schemas.microsoft.com/office/drawing/2014/main" id="{D7A9947F-2599-42B2-9083-B6DD5E82416C}"/>
              </a:ext>
            </a:extLst>
          </p:cNvPr>
          <p:cNvSpPr txBox="1"/>
          <p:nvPr/>
        </p:nvSpPr>
        <p:spPr>
          <a:xfrm>
            <a:off x="488537" y="6492981"/>
            <a:ext cx="4160837" cy="307777"/>
          </a:xfrm>
          <a:prstGeom prst="rect">
            <a:avLst/>
          </a:prstGeom>
          <a:noFill/>
        </p:spPr>
        <p:txBody>
          <a:bodyPr wrap="square" rtlCol="0">
            <a:spAutoFit/>
          </a:bodyPr>
          <a:lstStyle/>
          <a:p>
            <a:pPr algn="ctr"/>
            <a:r>
              <a:rPr lang="en-US" dirty="0">
                <a:ln w="0"/>
                <a:solidFill>
                  <a:schemeClr val="tx1"/>
                </a:solidFill>
                <a:latin typeface="Times New Roman" panose="02020603050405020304" pitchFamily="18" charset="0"/>
                <a:cs typeface="Times New Roman" panose="02020603050405020304" pitchFamily="18" charset="0"/>
              </a:rPr>
              <a:t>EGU Conference, Vienna, Austria, 5</a:t>
            </a:r>
            <a:r>
              <a:rPr lang="en-US" baseline="30000" dirty="0">
                <a:ln w="0"/>
                <a:solidFill>
                  <a:schemeClr val="tx1"/>
                </a:solidFill>
                <a:latin typeface="Times New Roman" panose="02020603050405020304" pitchFamily="18" charset="0"/>
                <a:cs typeface="Times New Roman" panose="02020603050405020304" pitchFamily="18" charset="0"/>
              </a:rPr>
              <a:t>th</a:t>
            </a:r>
            <a:r>
              <a:rPr lang="en-US" dirty="0">
                <a:ln w="0"/>
                <a:solidFill>
                  <a:schemeClr val="tx1"/>
                </a:solidFill>
                <a:latin typeface="Times New Roman" panose="02020603050405020304" pitchFamily="18" charset="0"/>
                <a:cs typeface="Times New Roman" panose="02020603050405020304" pitchFamily="18" charset="0"/>
              </a:rPr>
              <a:t> May 2020 </a:t>
            </a:r>
          </a:p>
        </p:txBody>
      </p:sp>
      <p:pic>
        <p:nvPicPr>
          <p:cNvPr id="8" name="Picture 7" descr="A picture containing drawing&#10;&#10;Description automatically generated">
            <a:extLst>
              <a:ext uri="{FF2B5EF4-FFF2-40B4-BE49-F238E27FC236}">
                <a16:creationId xmlns:a16="http://schemas.microsoft.com/office/drawing/2014/main" id="{C2A547E5-95B5-47BD-A55A-66B9658F843E}"/>
              </a:ext>
            </a:extLst>
          </p:cNvPr>
          <p:cNvPicPr>
            <a:picLocks noChangeAspect="1"/>
          </p:cNvPicPr>
          <p:nvPr/>
        </p:nvPicPr>
        <p:blipFill>
          <a:blip r:embed="rId3"/>
          <a:stretch>
            <a:fillRect/>
          </a:stretch>
        </p:blipFill>
        <p:spPr>
          <a:xfrm>
            <a:off x="5737296" y="6279058"/>
            <a:ext cx="1309626" cy="458370"/>
          </a:xfrm>
          <a:prstGeom prst="rect">
            <a:avLst/>
          </a:prstGeom>
        </p:spPr>
      </p:pic>
      <p:sp>
        <p:nvSpPr>
          <p:cNvPr id="3" name="TextBox 2">
            <a:extLst>
              <a:ext uri="{FF2B5EF4-FFF2-40B4-BE49-F238E27FC236}">
                <a16:creationId xmlns:a16="http://schemas.microsoft.com/office/drawing/2014/main" id="{DDF2DB0B-5053-4AE0-8519-DC51B8614899}"/>
              </a:ext>
            </a:extLst>
          </p:cNvPr>
          <p:cNvSpPr txBox="1"/>
          <p:nvPr/>
        </p:nvSpPr>
        <p:spPr>
          <a:xfrm>
            <a:off x="450850" y="475280"/>
            <a:ext cx="7829288" cy="2339102"/>
          </a:xfrm>
          <a:prstGeom prst="rect">
            <a:avLst/>
          </a:prstGeom>
          <a:noFill/>
        </p:spPr>
        <p:txBody>
          <a:bodyPr wrap="square" rtlCol="0">
            <a:spAutoFit/>
          </a:bodyPr>
          <a:lstStyle/>
          <a:p>
            <a:pPr algn="ctr"/>
            <a:r>
              <a:rPr lang="en-IN" sz="2400" b="1" dirty="0">
                <a:latin typeface="Times New Roman" panose="02020603050405020304" pitchFamily="18" charset="0"/>
                <a:cs typeface="Times New Roman" panose="02020603050405020304" pitchFamily="18" charset="0"/>
              </a:rPr>
              <a:t>Material and Method </a:t>
            </a:r>
          </a:p>
          <a:p>
            <a:pPr algn="just" fontAlgn="base"/>
            <a:endParaRPr lang="en-US" sz="1800" dirty="0">
              <a:latin typeface="Times New Roman" panose="02020603050405020304" pitchFamily="18" charset="0"/>
              <a:cs typeface="Times New Roman" panose="02020603050405020304" pitchFamily="18" charset="0"/>
            </a:endParaRPr>
          </a:p>
          <a:p>
            <a:pPr marL="285750" indent="-285750" algn="just" fontAlgn="base">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Literature review: 91 various publications were referred</a:t>
            </a:r>
          </a:p>
          <a:p>
            <a:pPr algn="just" fontAlgn="base"/>
            <a:endParaRPr lang="en-US" sz="1800" dirty="0">
              <a:latin typeface="Times New Roman" panose="02020603050405020304" pitchFamily="18" charset="0"/>
              <a:cs typeface="Times New Roman" panose="02020603050405020304" pitchFamily="18" charset="0"/>
            </a:endParaRPr>
          </a:p>
          <a:p>
            <a:pPr marL="285750" indent="-285750" algn="just" fontAlgn="base">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reports by World Bank, Relevant Official Government Records and databases from Food and Agriculture Organization (FAO) and Central Asia Water (</a:t>
            </a:r>
            <a:r>
              <a:rPr lang="en-US" sz="1800" dirty="0" err="1">
                <a:latin typeface="Times New Roman" panose="02020603050405020304" pitchFamily="18" charset="0"/>
                <a:cs typeface="Times New Roman" panose="02020603050405020304" pitchFamily="18" charset="0"/>
              </a:rPr>
              <a:t>CAWater</a:t>
            </a:r>
            <a:r>
              <a:rPr lang="en-US" sz="1800" dirty="0">
                <a:latin typeface="Times New Roman" panose="02020603050405020304" pitchFamily="18" charset="0"/>
                <a:cs typeface="Times New Roman" panose="02020603050405020304" pitchFamily="18" charset="0"/>
              </a:rPr>
              <a:t>) </a:t>
            </a:r>
          </a:p>
          <a:p>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64FC99-A0E0-4018-90CC-6ED2DF4A3E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9" name="TextBox 8">
            <a:extLst>
              <a:ext uri="{FF2B5EF4-FFF2-40B4-BE49-F238E27FC236}">
                <a16:creationId xmlns:a16="http://schemas.microsoft.com/office/drawing/2014/main" id="{5139B32B-1B20-4782-AE1E-5C36ACD74F34}"/>
              </a:ext>
            </a:extLst>
          </p:cNvPr>
          <p:cNvSpPr txBox="1"/>
          <p:nvPr/>
        </p:nvSpPr>
        <p:spPr>
          <a:xfrm>
            <a:off x="223463" y="6556658"/>
            <a:ext cx="5513833" cy="244100"/>
          </a:xfrm>
          <a:prstGeom prst="rect">
            <a:avLst/>
          </a:prstGeom>
          <a:solidFill>
            <a:schemeClr val="bg1"/>
          </a:solidFill>
          <a:ln>
            <a:solidFill>
              <a:schemeClr val="bg1"/>
            </a:solidFill>
          </a:ln>
        </p:spPr>
        <p:txBody>
          <a:bodyPr wrap="square" rtlCol="0">
            <a:spAutoFit/>
          </a:bodyPr>
          <a:lstStyle/>
          <a:p>
            <a:endParaRPr lang="en-IN" dirty="0"/>
          </a:p>
        </p:txBody>
      </p:sp>
      <p:sp>
        <p:nvSpPr>
          <p:cNvPr id="10" name="TextBox 9">
            <a:extLst>
              <a:ext uri="{FF2B5EF4-FFF2-40B4-BE49-F238E27FC236}">
                <a16:creationId xmlns:a16="http://schemas.microsoft.com/office/drawing/2014/main" id="{E70A8920-C293-4217-BC82-8AF810D8FF64}"/>
              </a:ext>
            </a:extLst>
          </p:cNvPr>
          <p:cNvSpPr txBox="1"/>
          <p:nvPr/>
        </p:nvSpPr>
        <p:spPr>
          <a:xfrm>
            <a:off x="488537" y="6492981"/>
            <a:ext cx="4160837" cy="307777"/>
          </a:xfrm>
          <a:prstGeom prst="rect">
            <a:avLst/>
          </a:prstGeom>
          <a:noFill/>
        </p:spPr>
        <p:txBody>
          <a:bodyPr wrap="square" rtlCol="0">
            <a:spAutoFit/>
          </a:bodyPr>
          <a:lstStyle/>
          <a:p>
            <a:pPr algn="ctr"/>
            <a:r>
              <a:rPr lang="en-US" dirty="0">
                <a:ln w="0"/>
                <a:solidFill>
                  <a:schemeClr val="tx1"/>
                </a:solidFill>
                <a:latin typeface="Times New Roman" panose="02020603050405020304" pitchFamily="18" charset="0"/>
                <a:cs typeface="Times New Roman" panose="02020603050405020304" pitchFamily="18" charset="0"/>
              </a:rPr>
              <a:t>EGU Conference, Vienna, Austria, 5</a:t>
            </a:r>
            <a:r>
              <a:rPr lang="en-US" baseline="30000" dirty="0">
                <a:ln w="0"/>
                <a:solidFill>
                  <a:schemeClr val="tx1"/>
                </a:solidFill>
                <a:latin typeface="Times New Roman" panose="02020603050405020304" pitchFamily="18" charset="0"/>
                <a:cs typeface="Times New Roman" panose="02020603050405020304" pitchFamily="18" charset="0"/>
              </a:rPr>
              <a:t>th</a:t>
            </a:r>
            <a:r>
              <a:rPr lang="en-US" dirty="0">
                <a:ln w="0"/>
                <a:solidFill>
                  <a:schemeClr val="tx1"/>
                </a:solidFill>
                <a:latin typeface="Times New Roman" panose="02020603050405020304" pitchFamily="18" charset="0"/>
                <a:cs typeface="Times New Roman" panose="02020603050405020304" pitchFamily="18" charset="0"/>
              </a:rPr>
              <a:t> May 2020 </a:t>
            </a:r>
          </a:p>
        </p:txBody>
      </p:sp>
      <p:grpSp>
        <p:nvGrpSpPr>
          <p:cNvPr id="16" name="Group 15">
            <a:extLst>
              <a:ext uri="{FF2B5EF4-FFF2-40B4-BE49-F238E27FC236}">
                <a16:creationId xmlns:a16="http://schemas.microsoft.com/office/drawing/2014/main" id="{942DA70B-7F39-45A6-951A-8201A4E5BD3A}"/>
              </a:ext>
            </a:extLst>
          </p:cNvPr>
          <p:cNvGrpSpPr/>
          <p:nvPr/>
        </p:nvGrpSpPr>
        <p:grpSpPr>
          <a:xfrm>
            <a:off x="1057846" y="316738"/>
            <a:ext cx="5364698" cy="6047336"/>
            <a:chOff x="451640" y="168392"/>
            <a:chExt cx="5451619" cy="6292750"/>
          </a:xfrm>
        </p:grpSpPr>
        <p:grpSp>
          <p:nvGrpSpPr>
            <p:cNvPr id="2" name="Group 1">
              <a:extLst>
                <a:ext uri="{FF2B5EF4-FFF2-40B4-BE49-F238E27FC236}">
                  <a16:creationId xmlns:a16="http://schemas.microsoft.com/office/drawing/2014/main" id="{5F3CB5E5-D3FE-4E84-AF9C-AEB86705529A}"/>
                </a:ext>
              </a:extLst>
            </p:cNvPr>
            <p:cNvGrpSpPr/>
            <p:nvPr/>
          </p:nvGrpSpPr>
          <p:grpSpPr>
            <a:xfrm>
              <a:off x="451640" y="168392"/>
              <a:ext cx="5451619" cy="3116024"/>
              <a:chOff x="451642" y="381895"/>
              <a:chExt cx="5451619" cy="3116024"/>
            </a:xfrm>
          </p:grpSpPr>
          <p:pic>
            <p:nvPicPr>
              <p:cNvPr id="6" name="Google Shape;132;g6ad03a2caa_0_26" descr="A picture containing black&#10;&#10;Description automatically generated">
                <a:extLst>
                  <a:ext uri="{FF2B5EF4-FFF2-40B4-BE49-F238E27FC236}">
                    <a16:creationId xmlns:a16="http://schemas.microsoft.com/office/drawing/2014/main" id="{4B8CB2B0-4FC5-4F94-AEB4-F1B867AC7F9E}"/>
                  </a:ext>
                </a:extLst>
              </p:cNvPr>
              <p:cNvPicPr preferRelativeResize="0"/>
              <p:nvPr/>
            </p:nvPicPr>
            <p:blipFill rotWithShape="1">
              <a:blip r:embed="rId3">
                <a:alphaModFix/>
              </a:blip>
              <a:srcRect/>
              <a:stretch/>
            </p:blipFill>
            <p:spPr>
              <a:xfrm>
                <a:off x="451642" y="381895"/>
                <a:ext cx="2659203" cy="3116024"/>
              </a:xfrm>
              <a:prstGeom prst="rect">
                <a:avLst/>
              </a:prstGeom>
              <a:noFill/>
              <a:ln>
                <a:noFill/>
              </a:ln>
            </p:spPr>
          </p:pic>
          <p:pic>
            <p:nvPicPr>
              <p:cNvPr id="7" name="Google Shape;133;g6ad03a2caa_0_26" descr="A picture containing sitting, covered, sand, dirt&#10;&#10;Description automatically generated">
                <a:extLst>
                  <a:ext uri="{FF2B5EF4-FFF2-40B4-BE49-F238E27FC236}">
                    <a16:creationId xmlns:a16="http://schemas.microsoft.com/office/drawing/2014/main" id="{20CD23CD-00A1-4A88-8427-5DDB76E4D1A7}"/>
                  </a:ext>
                </a:extLst>
              </p:cNvPr>
              <p:cNvPicPr preferRelativeResize="0"/>
              <p:nvPr/>
            </p:nvPicPr>
            <p:blipFill rotWithShape="1">
              <a:blip r:embed="rId4">
                <a:alphaModFix/>
              </a:blip>
              <a:srcRect/>
              <a:stretch/>
            </p:blipFill>
            <p:spPr>
              <a:xfrm>
                <a:off x="3176833" y="381895"/>
                <a:ext cx="2726428" cy="3109978"/>
              </a:xfrm>
              <a:prstGeom prst="rect">
                <a:avLst/>
              </a:prstGeom>
              <a:noFill/>
              <a:ln>
                <a:noFill/>
              </a:ln>
            </p:spPr>
          </p:pic>
        </p:grpSp>
        <p:pic>
          <p:nvPicPr>
            <p:cNvPr id="12" name="Google Shape;134;g6ad03a2caa_0_26" descr="A close up of a rock&#10;&#10;Description automatically generated">
              <a:extLst>
                <a:ext uri="{FF2B5EF4-FFF2-40B4-BE49-F238E27FC236}">
                  <a16:creationId xmlns:a16="http://schemas.microsoft.com/office/drawing/2014/main" id="{BB33DC18-FF8A-47F0-A40B-D2F74993F0F2}"/>
                </a:ext>
              </a:extLst>
            </p:cNvPr>
            <p:cNvPicPr preferRelativeResize="0"/>
            <p:nvPr/>
          </p:nvPicPr>
          <p:blipFill rotWithShape="1">
            <a:blip r:embed="rId5">
              <a:alphaModFix/>
            </a:blip>
            <a:srcRect t="6596"/>
            <a:stretch/>
          </p:blipFill>
          <p:spPr>
            <a:xfrm>
              <a:off x="451640" y="3338093"/>
              <a:ext cx="5451619" cy="3123049"/>
            </a:xfrm>
            <a:prstGeom prst="rect">
              <a:avLst/>
            </a:prstGeom>
            <a:noFill/>
            <a:ln>
              <a:noFill/>
            </a:ln>
          </p:spPr>
        </p:pic>
      </p:grpSp>
      <p:sp>
        <p:nvSpPr>
          <p:cNvPr id="13" name="TextBox 12">
            <a:extLst>
              <a:ext uri="{FF2B5EF4-FFF2-40B4-BE49-F238E27FC236}">
                <a16:creationId xmlns:a16="http://schemas.microsoft.com/office/drawing/2014/main" id="{74A5F748-7AA3-448E-B1E8-299E1080EE63}"/>
              </a:ext>
            </a:extLst>
          </p:cNvPr>
          <p:cNvSpPr txBox="1"/>
          <p:nvPr/>
        </p:nvSpPr>
        <p:spPr>
          <a:xfrm>
            <a:off x="6608925" y="1549473"/>
            <a:ext cx="2044881" cy="523220"/>
          </a:xfrm>
          <a:prstGeom prst="rect">
            <a:avLst/>
          </a:prstGeom>
          <a:noFill/>
          <a:ln>
            <a:solidFill>
              <a:schemeClr val="tx1"/>
            </a:solidFill>
          </a:ln>
        </p:spPr>
        <p:txBody>
          <a:bodyPr wrap="square" rtlCol="0">
            <a:spAutoFit/>
          </a:bodyPr>
          <a:lstStyle/>
          <a:p>
            <a:r>
              <a:rPr lang="en-IN" dirty="0"/>
              <a:t>Aral Sea:</a:t>
            </a:r>
          </a:p>
          <a:p>
            <a:r>
              <a:rPr lang="en-IN" dirty="0"/>
              <a:t>1960 and 2019</a:t>
            </a:r>
          </a:p>
        </p:txBody>
      </p:sp>
      <p:sp>
        <p:nvSpPr>
          <p:cNvPr id="14" name="TextBox 13">
            <a:extLst>
              <a:ext uri="{FF2B5EF4-FFF2-40B4-BE49-F238E27FC236}">
                <a16:creationId xmlns:a16="http://schemas.microsoft.com/office/drawing/2014/main" id="{7BA8AF41-DE69-40E1-8288-0B8B2E7FE517}"/>
              </a:ext>
            </a:extLst>
          </p:cNvPr>
          <p:cNvSpPr txBox="1"/>
          <p:nvPr/>
        </p:nvSpPr>
        <p:spPr>
          <a:xfrm>
            <a:off x="6608925" y="4601838"/>
            <a:ext cx="2044881" cy="523220"/>
          </a:xfrm>
          <a:prstGeom prst="rect">
            <a:avLst/>
          </a:prstGeom>
          <a:noFill/>
          <a:ln>
            <a:solidFill>
              <a:schemeClr val="tx1"/>
            </a:solidFill>
          </a:ln>
        </p:spPr>
        <p:txBody>
          <a:bodyPr wrap="square" rtlCol="0">
            <a:spAutoFit/>
          </a:bodyPr>
          <a:lstStyle/>
          <a:p>
            <a:r>
              <a:rPr lang="en-IN" dirty="0"/>
              <a:t>Urmia Lake:</a:t>
            </a:r>
          </a:p>
          <a:p>
            <a:r>
              <a:rPr lang="en-IN" dirty="0"/>
              <a:t>1960 and 2019</a:t>
            </a:r>
          </a:p>
        </p:txBody>
      </p:sp>
      <p:pic>
        <p:nvPicPr>
          <p:cNvPr id="15" name="Picture 14" descr="A picture containing drawing&#10;&#10;Description automatically generated">
            <a:extLst>
              <a:ext uri="{FF2B5EF4-FFF2-40B4-BE49-F238E27FC236}">
                <a16:creationId xmlns:a16="http://schemas.microsoft.com/office/drawing/2014/main" id="{1D7A26C3-2545-4010-9F72-812895ED654D}"/>
              </a:ext>
            </a:extLst>
          </p:cNvPr>
          <p:cNvPicPr>
            <a:picLocks noChangeAspect="1"/>
          </p:cNvPicPr>
          <p:nvPr/>
        </p:nvPicPr>
        <p:blipFill>
          <a:blip r:embed="rId6"/>
          <a:stretch>
            <a:fillRect/>
          </a:stretch>
        </p:blipFill>
        <p:spPr>
          <a:xfrm>
            <a:off x="5737296" y="6279058"/>
            <a:ext cx="1309626" cy="458370"/>
          </a:xfrm>
          <a:prstGeom prst="rect">
            <a:avLst/>
          </a:prstGeom>
        </p:spPr>
      </p:pic>
    </p:spTree>
    <p:extLst>
      <p:ext uri="{BB962C8B-B14F-4D97-AF65-F5344CB8AC3E}">
        <p14:creationId xmlns:p14="http://schemas.microsoft.com/office/powerpoint/2010/main" val="2209438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EF22606-0758-4F0C-A392-FC3B12F4B63F}"/>
              </a:ext>
            </a:extLst>
          </p:cNvPr>
          <p:cNvSpPr>
            <a:spLocks noGrp="1"/>
          </p:cNvSpPr>
          <p:nvPr>
            <p:ph type="body" idx="1"/>
          </p:nvPr>
        </p:nvSpPr>
        <p:spPr>
          <a:xfrm>
            <a:off x="527901" y="1498862"/>
            <a:ext cx="8022361" cy="4703876"/>
          </a:xfrm>
        </p:spPr>
        <p:txBody>
          <a:bodyPr/>
          <a:lstStyle/>
          <a:p>
            <a:r>
              <a:rPr lang="en-US" dirty="0"/>
              <a:t>Articles related to Health issues around Aral Sea was studied</a:t>
            </a:r>
          </a:p>
          <a:p>
            <a:pPr marL="114300" indent="0">
              <a:buNone/>
            </a:pPr>
            <a:endParaRPr lang="en-US" dirty="0"/>
          </a:p>
          <a:p>
            <a:r>
              <a:rPr lang="en-US" dirty="0"/>
              <a:t>According to researchers, </a:t>
            </a:r>
          </a:p>
          <a:p>
            <a:pPr lvl="1">
              <a:buFont typeface="Arial" panose="020B0604020202020204" pitchFamily="34" charset="0"/>
              <a:buChar char="•"/>
            </a:pPr>
            <a:r>
              <a:rPr lang="en-IN" dirty="0"/>
              <a:t>In </a:t>
            </a:r>
            <a:r>
              <a:rPr lang="en-US" b="1" dirty="0" err="1"/>
              <a:t>Khorezm</a:t>
            </a:r>
            <a:r>
              <a:rPr lang="en-US" dirty="0"/>
              <a:t> region and in </a:t>
            </a:r>
            <a:r>
              <a:rPr lang="en-US" b="1" dirty="0" err="1"/>
              <a:t>Karakalpakstan</a:t>
            </a:r>
            <a:r>
              <a:rPr lang="en-US" dirty="0"/>
              <a:t> (Uzbekistan) the </a:t>
            </a:r>
            <a:r>
              <a:rPr lang="en-US" b="1" dirty="0"/>
              <a:t>Respiratory disorder</a:t>
            </a:r>
            <a:r>
              <a:rPr lang="en-US" dirty="0"/>
              <a:t> is 3 and 2 times National Average</a:t>
            </a:r>
          </a:p>
          <a:p>
            <a:pPr lvl="1">
              <a:buFont typeface="Arial" panose="020B0604020202020204" pitchFamily="34" charset="0"/>
              <a:buChar char="•"/>
            </a:pPr>
            <a:r>
              <a:rPr lang="en-US" dirty="0"/>
              <a:t>In </a:t>
            </a:r>
            <a:r>
              <a:rPr lang="en-US" b="1" dirty="0"/>
              <a:t>Kyzylorda district</a:t>
            </a:r>
            <a:r>
              <a:rPr lang="en-US" dirty="0"/>
              <a:t> (</a:t>
            </a:r>
            <a:r>
              <a:rPr lang="en-US" dirty="0" err="1"/>
              <a:t>Kazakstan</a:t>
            </a:r>
            <a:r>
              <a:rPr lang="en-US" dirty="0"/>
              <a:t>), mortality case of women was 3155 who belonged to </a:t>
            </a:r>
            <a:r>
              <a:rPr lang="en-US" b="1" dirty="0"/>
              <a:t>Reproductive age</a:t>
            </a:r>
          </a:p>
          <a:p>
            <a:pPr lvl="1">
              <a:buFont typeface="Arial" panose="020B0604020202020204" pitchFamily="34" charset="0"/>
              <a:buChar char="•"/>
            </a:pPr>
            <a:r>
              <a:rPr lang="en-US" dirty="0"/>
              <a:t>According to survey in </a:t>
            </a:r>
            <a:r>
              <a:rPr lang="en-US" b="1" dirty="0" err="1"/>
              <a:t>Kazalinsky</a:t>
            </a:r>
            <a:r>
              <a:rPr lang="en-US" b="1" dirty="0"/>
              <a:t> </a:t>
            </a:r>
            <a:r>
              <a:rPr lang="en-US" dirty="0"/>
              <a:t>district</a:t>
            </a:r>
            <a:r>
              <a:rPr lang="en-US" b="1" dirty="0"/>
              <a:t> </a:t>
            </a:r>
            <a:r>
              <a:rPr lang="en-US" dirty="0"/>
              <a:t>(Kazakhstan) and </a:t>
            </a:r>
            <a:r>
              <a:rPr lang="en-US" b="1" dirty="0" err="1"/>
              <a:t>Yany</a:t>
            </a:r>
            <a:r>
              <a:rPr lang="en-US" b="1" dirty="0"/>
              <a:t>-Kurgan</a:t>
            </a:r>
            <a:r>
              <a:rPr lang="en-US" dirty="0"/>
              <a:t> district (Uzbekistan) 1/10</a:t>
            </a:r>
            <a:r>
              <a:rPr lang="en-US" baseline="30000" dirty="0"/>
              <a:t>th</a:t>
            </a:r>
            <a:r>
              <a:rPr lang="en-US" dirty="0"/>
              <a:t> of women suffered from </a:t>
            </a:r>
            <a:r>
              <a:rPr lang="en-US" b="1" dirty="0"/>
              <a:t>Nervous system disorder</a:t>
            </a:r>
            <a:endParaRPr lang="en-IN" b="1" dirty="0"/>
          </a:p>
          <a:p>
            <a:pPr lvl="1">
              <a:buFont typeface="Arial" panose="020B0604020202020204" pitchFamily="34" charset="0"/>
              <a:buChar char="•"/>
            </a:pPr>
            <a:r>
              <a:rPr lang="en-US" dirty="0"/>
              <a:t>A total of 10,382 </a:t>
            </a:r>
            <a:r>
              <a:rPr lang="en-US" b="1" dirty="0"/>
              <a:t>Cancer</a:t>
            </a:r>
            <a:r>
              <a:rPr lang="en-US" dirty="0"/>
              <a:t> incidents were recorded in Aral Sea region</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50EC2CC-848C-4EB9-8ABE-D7A06DB586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grpSp>
        <p:nvGrpSpPr>
          <p:cNvPr id="12" name="Group 11">
            <a:extLst>
              <a:ext uri="{FF2B5EF4-FFF2-40B4-BE49-F238E27FC236}">
                <a16:creationId xmlns:a16="http://schemas.microsoft.com/office/drawing/2014/main" id="{C6290399-26A8-4862-AE7B-500DD745C00D}"/>
              </a:ext>
            </a:extLst>
          </p:cNvPr>
          <p:cNvGrpSpPr/>
          <p:nvPr/>
        </p:nvGrpSpPr>
        <p:grpSpPr>
          <a:xfrm>
            <a:off x="488537" y="6492981"/>
            <a:ext cx="5379088" cy="307777"/>
            <a:chOff x="488537" y="6492981"/>
            <a:chExt cx="5379088" cy="307777"/>
          </a:xfrm>
        </p:grpSpPr>
        <p:sp>
          <p:nvSpPr>
            <p:cNvPr id="8" name="Google Shape;156;p29">
              <a:extLst>
                <a:ext uri="{FF2B5EF4-FFF2-40B4-BE49-F238E27FC236}">
                  <a16:creationId xmlns:a16="http://schemas.microsoft.com/office/drawing/2014/main" id="{D02AD382-960E-476F-B0BC-DE02B701670B}"/>
                </a:ext>
              </a:extLst>
            </p:cNvPr>
            <p:cNvSpPr/>
            <p:nvPr/>
          </p:nvSpPr>
          <p:spPr>
            <a:xfrm>
              <a:off x="527901" y="6492981"/>
              <a:ext cx="5339724" cy="288619"/>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Box 8">
              <a:extLst>
                <a:ext uri="{FF2B5EF4-FFF2-40B4-BE49-F238E27FC236}">
                  <a16:creationId xmlns:a16="http://schemas.microsoft.com/office/drawing/2014/main" id="{2BAC9C2A-39F8-43B6-92C1-133ED6C00E6A}"/>
                </a:ext>
              </a:extLst>
            </p:cNvPr>
            <p:cNvSpPr txBox="1"/>
            <p:nvPr/>
          </p:nvSpPr>
          <p:spPr>
            <a:xfrm>
              <a:off x="488537" y="6492981"/>
              <a:ext cx="4160837" cy="307777"/>
            </a:xfrm>
            <a:prstGeom prst="rect">
              <a:avLst/>
            </a:prstGeom>
            <a:noFill/>
          </p:spPr>
          <p:txBody>
            <a:bodyPr wrap="square" rtlCol="0">
              <a:spAutoFit/>
            </a:bodyPr>
            <a:lstStyle/>
            <a:p>
              <a:pPr algn="ctr"/>
              <a:r>
                <a:rPr lang="en-US" dirty="0">
                  <a:ln w="0"/>
                  <a:solidFill>
                    <a:schemeClr val="tx1"/>
                  </a:solidFill>
                  <a:latin typeface="Times New Roman" panose="02020603050405020304" pitchFamily="18" charset="0"/>
                  <a:cs typeface="Times New Roman" panose="02020603050405020304" pitchFamily="18" charset="0"/>
                </a:rPr>
                <a:t>EGU Conference, Vienna, Austria, 5</a:t>
              </a:r>
              <a:r>
                <a:rPr lang="en-US" baseline="30000" dirty="0">
                  <a:ln w="0"/>
                  <a:solidFill>
                    <a:schemeClr val="tx1"/>
                  </a:solidFill>
                  <a:latin typeface="Times New Roman" panose="02020603050405020304" pitchFamily="18" charset="0"/>
                  <a:cs typeface="Times New Roman" panose="02020603050405020304" pitchFamily="18" charset="0"/>
                </a:rPr>
                <a:t>th</a:t>
              </a:r>
              <a:r>
                <a:rPr lang="en-US" dirty="0">
                  <a:ln w="0"/>
                  <a:solidFill>
                    <a:schemeClr val="tx1"/>
                  </a:solidFill>
                  <a:latin typeface="Times New Roman" panose="02020603050405020304" pitchFamily="18" charset="0"/>
                  <a:cs typeface="Times New Roman" panose="02020603050405020304" pitchFamily="18" charset="0"/>
                </a:rPr>
                <a:t> May 2020 </a:t>
              </a:r>
            </a:p>
          </p:txBody>
        </p:sp>
      </p:grpSp>
      <p:sp>
        <p:nvSpPr>
          <p:cNvPr id="13" name="Google Shape;183;g6ad03a2caa_0_83">
            <a:extLst>
              <a:ext uri="{FF2B5EF4-FFF2-40B4-BE49-F238E27FC236}">
                <a16:creationId xmlns:a16="http://schemas.microsoft.com/office/drawing/2014/main" id="{4F4279FD-84C6-4343-8B49-B82CBFFCA895}"/>
              </a:ext>
            </a:extLst>
          </p:cNvPr>
          <p:cNvSpPr txBox="1">
            <a:spLocks noGrp="1"/>
          </p:cNvSpPr>
          <p:nvPr>
            <p:ph type="title"/>
          </p:nvPr>
        </p:nvSpPr>
        <p:spPr>
          <a:xfrm>
            <a:off x="450862" y="132900"/>
            <a:ext cx="8099400" cy="1139700"/>
          </a:xfrm>
          <a:prstGeom prst="rect">
            <a:avLst/>
          </a:prstGeom>
          <a:noFill/>
          <a:ln>
            <a:noFill/>
          </a:ln>
        </p:spPr>
        <p:txBody>
          <a:bodyPr spcFirstLastPara="1" wrap="square" lIns="90500" tIns="45250" rIns="90500" bIns="45250" anchor="ctr" anchorCtr="0">
            <a:noAutofit/>
          </a:bodyPr>
          <a:lstStyle/>
          <a:p>
            <a:pPr marL="457200" lvl="0" indent="0" algn="ctr" rtl="0">
              <a:lnSpc>
                <a:spcPct val="115000"/>
              </a:lnSpc>
              <a:spcBef>
                <a:spcPts val="0"/>
              </a:spcBef>
              <a:spcAft>
                <a:spcPts val="0"/>
              </a:spcAft>
              <a:buClr>
                <a:schemeClr val="dk1"/>
              </a:buClr>
              <a:buSzPts val="1100"/>
              <a:buFont typeface="Arial"/>
              <a:buNone/>
            </a:pPr>
            <a:r>
              <a:rPr lang="en-US" dirty="0"/>
              <a:t>The Aral Sea And Related Health Issues</a:t>
            </a:r>
            <a:endParaRPr dirty="0"/>
          </a:p>
        </p:txBody>
      </p:sp>
      <p:pic>
        <p:nvPicPr>
          <p:cNvPr id="14" name="Picture 13" descr="A picture containing drawing&#10;&#10;Description automatically generated">
            <a:extLst>
              <a:ext uri="{FF2B5EF4-FFF2-40B4-BE49-F238E27FC236}">
                <a16:creationId xmlns:a16="http://schemas.microsoft.com/office/drawing/2014/main" id="{D60A5F8C-1A0D-4B01-80F1-0CC204828C14}"/>
              </a:ext>
            </a:extLst>
          </p:cNvPr>
          <p:cNvPicPr>
            <a:picLocks noChangeAspect="1"/>
          </p:cNvPicPr>
          <p:nvPr/>
        </p:nvPicPr>
        <p:blipFill>
          <a:blip r:embed="rId3"/>
          <a:stretch>
            <a:fillRect/>
          </a:stretch>
        </p:blipFill>
        <p:spPr>
          <a:xfrm>
            <a:off x="5737296" y="6279058"/>
            <a:ext cx="1309626" cy="458370"/>
          </a:xfrm>
          <a:prstGeom prst="rect">
            <a:avLst/>
          </a:prstGeom>
        </p:spPr>
      </p:pic>
    </p:spTree>
    <p:extLst>
      <p:ext uri="{BB962C8B-B14F-4D97-AF65-F5344CB8AC3E}">
        <p14:creationId xmlns:p14="http://schemas.microsoft.com/office/powerpoint/2010/main" val="145025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6ad03a2caa_0_83"/>
          <p:cNvSpPr txBox="1">
            <a:spLocks noGrp="1"/>
          </p:cNvSpPr>
          <p:nvPr>
            <p:ph type="title"/>
          </p:nvPr>
        </p:nvSpPr>
        <p:spPr>
          <a:xfrm>
            <a:off x="450862" y="132900"/>
            <a:ext cx="8099400" cy="1139700"/>
          </a:xfrm>
          <a:prstGeom prst="rect">
            <a:avLst/>
          </a:prstGeom>
          <a:noFill/>
          <a:ln>
            <a:noFill/>
          </a:ln>
        </p:spPr>
        <p:txBody>
          <a:bodyPr spcFirstLastPara="1" wrap="square" lIns="90500" tIns="45250" rIns="90500" bIns="45250" anchor="ctr" anchorCtr="0">
            <a:noAutofit/>
          </a:bodyPr>
          <a:lstStyle/>
          <a:p>
            <a:pPr marL="457200" lvl="0" indent="0" algn="ctr" rtl="0">
              <a:lnSpc>
                <a:spcPct val="115000"/>
              </a:lnSpc>
              <a:spcBef>
                <a:spcPts val="0"/>
              </a:spcBef>
              <a:spcAft>
                <a:spcPts val="0"/>
              </a:spcAft>
              <a:buClr>
                <a:schemeClr val="dk1"/>
              </a:buClr>
              <a:buSzPts val="1100"/>
              <a:buFont typeface="Arial"/>
              <a:buNone/>
            </a:pPr>
            <a:r>
              <a:rPr lang="en-US" dirty="0"/>
              <a:t>The Aral Sea And Related Health Issues</a:t>
            </a:r>
            <a:endParaRPr dirty="0"/>
          </a:p>
        </p:txBody>
      </p:sp>
      <p:sp>
        <p:nvSpPr>
          <p:cNvPr id="184" name="Google Shape;184;g6ad03a2caa_0_83"/>
          <p:cNvSpPr txBox="1">
            <a:spLocks noGrp="1"/>
          </p:cNvSpPr>
          <p:nvPr>
            <p:ph type="body" idx="1"/>
          </p:nvPr>
        </p:nvSpPr>
        <p:spPr>
          <a:xfrm>
            <a:off x="450850" y="1173800"/>
            <a:ext cx="7791600" cy="5026200"/>
          </a:xfrm>
          <a:prstGeom prst="rect">
            <a:avLst/>
          </a:prstGeom>
          <a:noFill/>
          <a:ln>
            <a:noFill/>
          </a:ln>
        </p:spPr>
        <p:txBody>
          <a:bodyPr spcFirstLastPara="1" wrap="square" lIns="90500" tIns="45250" rIns="90500" bIns="45250" anchor="t" anchorCtr="0">
            <a:noAutofit/>
          </a:bodyPr>
          <a:lstStyle/>
          <a:p>
            <a:pPr marL="457200" lvl="0" indent="0" algn="ctr" rtl="0">
              <a:lnSpc>
                <a:spcPct val="115000"/>
              </a:lnSpc>
              <a:spcBef>
                <a:spcPts val="0"/>
              </a:spcBef>
              <a:spcAft>
                <a:spcPts val="0"/>
              </a:spcAft>
              <a:buNone/>
            </a:pPr>
            <a:r>
              <a:rPr lang="en-US" b="1" dirty="0"/>
              <a:t>Pollutants</a:t>
            </a:r>
            <a:endParaRPr b="1" dirty="0"/>
          </a:p>
          <a:p>
            <a:pPr marL="457200" lvl="0" indent="0" algn="ctr" rtl="0">
              <a:lnSpc>
                <a:spcPct val="115000"/>
              </a:lnSpc>
              <a:spcBef>
                <a:spcPts val="0"/>
              </a:spcBef>
              <a:spcAft>
                <a:spcPts val="0"/>
              </a:spcAft>
              <a:buNone/>
            </a:pPr>
            <a:endParaRPr sz="2400" b="1" dirty="0"/>
          </a:p>
          <a:p>
            <a:pPr marL="457200" lvl="0" indent="-342900" algn="l" rtl="0">
              <a:spcBef>
                <a:spcPts val="360"/>
              </a:spcBef>
              <a:spcAft>
                <a:spcPts val="0"/>
              </a:spcAft>
              <a:buSzPts val="1800"/>
              <a:buChar char="•"/>
            </a:pPr>
            <a:r>
              <a:rPr lang="en-US" b="1" dirty="0"/>
              <a:t>Industrial and Agricultural </a:t>
            </a:r>
            <a:r>
              <a:rPr lang="en-US" dirty="0"/>
              <a:t>wastewater discharges and </a:t>
            </a:r>
            <a:r>
              <a:rPr lang="en-US" b="1" dirty="0"/>
              <a:t>mining activities</a:t>
            </a:r>
            <a:r>
              <a:rPr lang="en-US" dirty="0"/>
              <a:t> added the pollutants to the Aral Sea</a:t>
            </a:r>
            <a:endParaRPr dirty="0"/>
          </a:p>
          <a:p>
            <a:pPr marL="0" lvl="0" indent="0" algn="just" rtl="0">
              <a:lnSpc>
                <a:spcPct val="115000"/>
              </a:lnSpc>
              <a:spcBef>
                <a:spcPts val="0"/>
              </a:spcBef>
              <a:spcAft>
                <a:spcPts val="0"/>
              </a:spcAft>
              <a:buNone/>
            </a:pPr>
            <a:endParaRPr dirty="0"/>
          </a:p>
          <a:p>
            <a:pPr marL="457200" lvl="0" indent="-342900" algn="just" rtl="0">
              <a:lnSpc>
                <a:spcPct val="115000"/>
              </a:lnSpc>
              <a:spcBef>
                <a:spcPts val="0"/>
              </a:spcBef>
              <a:spcAft>
                <a:spcPts val="0"/>
              </a:spcAft>
              <a:buSzPts val="1800"/>
              <a:buChar char="•"/>
            </a:pPr>
            <a:r>
              <a:rPr lang="en-US" dirty="0"/>
              <a:t>The </a:t>
            </a:r>
            <a:r>
              <a:rPr lang="en-US" b="1" dirty="0"/>
              <a:t>dry lake bottom</a:t>
            </a:r>
            <a:r>
              <a:rPr lang="en-US" dirty="0"/>
              <a:t> which is </a:t>
            </a:r>
            <a:r>
              <a:rPr lang="en-US" b="1" dirty="0"/>
              <a:t>rich in salt concentration</a:t>
            </a:r>
            <a:r>
              <a:rPr lang="en-US" dirty="0"/>
              <a:t> and infused with lethal pollutants were </a:t>
            </a:r>
            <a:r>
              <a:rPr lang="en-US" b="1" dirty="0"/>
              <a:t>picked up by the dust storms</a:t>
            </a:r>
            <a:r>
              <a:rPr lang="en-US" dirty="0"/>
              <a:t> and spread across the Aral Sea region</a:t>
            </a:r>
            <a:endParaRPr dirty="0"/>
          </a:p>
          <a:p>
            <a:pPr marL="457200" lvl="0" indent="0" algn="l" rtl="0">
              <a:lnSpc>
                <a:spcPct val="100000"/>
              </a:lnSpc>
              <a:spcBef>
                <a:spcPts val="360"/>
              </a:spcBef>
              <a:spcAft>
                <a:spcPts val="0"/>
              </a:spcAft>
              <a:buSzPts val="1800"/>
              <a:buNone/>
            </a:pPr>
            <a:endParaRPr dirty="0"/>
          </a:p>
          <a:p>
            <a:pPr marL="457200" lvl="0" indent="-342900" algn="l" rtl="0">
              <a:lnSpc>
                <a:spcPct val="100000"/>
              </a:lnSpc>
              <a:spcBef>
                <a:spcPts val="360"/>
              </a:spcBef>
              <a:spcAft>
                <a:spcPts val="0"/>
              </a:spcAft>
              <a:buSzPts val="1800"/>
              <a:buChar char="•"/>
            </a:pPr>
            <a:r>
              <a:rPr lang="en-US" dirty="0"/>
              <a:t>Dry lakebed is infused with pollutants like: POP, DDE, HCH, DDT, </a:t>
            </a:r>
            <a:r>
              <a:rPr lang="en-US" dirty="0" err="1"/>
              <a:t>Propanide</a:t>
            </a:r>
            <a:r>
              <a:rPr lang="en-US" dirty="0"/>
              <a:t> and Heavy metals</a:t>
            </a:r>
            <a:endParaRPr dirty="0"/>
          </a:p>
          <a:p>
            <a:pPr marL="0" lvl="0" indent="0" algn="l" rtl="0">
              <a:lnSpc>
                <a:spcPct val="100000"/>
              </a:lnSpc>
              <a:spcBef>
                <a:spcPts val="360"/>
              </a:spcBef>
              <a:spcAft>
                <a:spcPts val="0"/>
              </a:spcAft>
              <a:buNone/>
            </a:pPr>
            <a:endParaRPr dirty="0"/>
          </a:p>
          <a:p>
            <a:pPr marL="457200" lvl="0" indent="-342900" algn="l" rtl="0">
              <a:lnSpc>
                <a:spcPct val="100000"/>
              </a:lnSpc>
              <a:spcBef>
                <a:spcPts val="360"/>
              </a:spcBef>
              <a:spcAft>
                <a:spcPts val="0"/>
              </a:spcAft>
              <a:buSzPts val="1800"/>
              <a:buChar char="•"/>
            </a:pPr>
            <a:r>
              <a:rPr lang="en-US" dirty="0"/>
              <a:t>Population of Aral Sea was exposed to pollutants through air, water and food</a:t>
            </a:r>
            <a:endParaRPr dirty="0"/>
          </a:p>
          <a:p>
            <a:pPr marL="457200" lvl="0" indent="0" algn="l" rtl="0">
              <a:lnSpc>
                <a:spcPct val="100000"/>
              </a:lnSpc>
              <a:spcBef>
                <a:spcPts val="360"/>
              </a:spcBef>
              <a:spcAft>
                <a:spcPts val="0"/>
              </a:spcAft>
              <a:buSzPts val="1800"/>
              <a:buNone/>
            </a:pPr>
            <a:endParaRPr dirty="0"/>
          </a:p>
          <a:p>
            <a:pPr marL="457200" lvl="0" indent="0" algn="l" rtl="0">
              <a:lnSpc>
                <a:spcPct val="100000"/>
              </a:lnSpc>
              <a:spcBef>
                <a:spcPts val="360"/>
              </a:spcBef>
              <a:spcAft>
                <a:spcPts val="0"/>
              </a:spcAft>
              <a:buSzPts val="1800"/>
              <a:buNone/>
            </a:pPr>
            <a:endParaRPr dirty="0"/>
          </a:p>
          <a:p>
            <a:pPr marL="457200" lvl="0" indent="0" algn="l" rtl="0">
              <a:lnSpc>
                <a:spcPct val="100000"/>
              </a:lnSpc>
              <a:spcBef>
                <a:spcPts val="360"/>
              </a:spcBef>
              <a:spcAft>
                <a:spcPts val="0"/>
              </a:spcAft>
              <a:buSzPts val="1800"/>
              <a:buNone/>
            </a:pPr>
            <a:endParaRPr dirty="0"/>
          </a:p>
          <a:p>
            <a:pPr marL="0" lvl="0" indent="0" algn="l" rtl="0">
              <a:lnSpc>
                <a:spcPct val="100000"/>
              </a:lnSpc>
              <a:spcBef>
                <a:spcPts val="360"/>
              </a:spcBef>
              <a:spcAft>
                <a:spcPts val="0"/>
              </a:spcAft>
              <a:buSzPts val="1800"/>
              <a:buNone/>
            </a:pPr>
            <a:endParaRPr dirty="0"/>
          </a:p>
        </p:txBody>
      </p:sp>
      <p:sp>
        <p:nvSpPr>
          <p:cNvPr id="185" name="Google Shape;185;g6ad03a2caa_0_83"/>
          <p:cNvSpPr txBox="1"/>
          <p:nvPr/>
        </p:nvSpPr>
        <p:spPr>
          <a:xfrm>
            <a:off x="1736725" y="6594475"/>
            <a:ext cx="4160700" cy="138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186" name="Google Shape;186;g6ad03a2caa_0_83"/>
          <p:cNvSpPr/>
          <p:nvPr/>
        </p:nvSpPr>
        <p:spPr>
          <a:xfrm>
            <a:off x="450850" y="6594474"/>
            <a:ext cx="5416775" cy="187125"/>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6ad03a2caa_0_83"/>
          <p:cNvSpPr txBox="1">
            <a:spLocks noGrp="1"/>
          </p:cNvSpPr>
          <p:nvPr>
            <p:ph type="sldNum" idx="12"/>
          </p:nvPr>
        </p:nvSpPr>
        <p:spPr>
          <a:xfrm>
            <a:off x="6955547" y="6429697"/>
            <a:ext cx="540000" cy="523800"/>
          </a:xfrm>
          <a:prstGeom prst="rect">
            <a:avLst/>
          </a:prstGeom>
        </p:spPr>
        <p:txBody>
          <a:bodyPr spcFirstLastPara="1" wrap="square" lIns="90400" tIns="90400" rIns="90400" bIns="90400" anchor="t" anchorCtr="0">
            <a:noAutofit/>
          </a:bodyPr>
          <a:lstStyle/>
          <a:p>
            <a:pPr marL="0" lvl="0" indent="0" algn="r" rtl="0">
              <a:spcBef>
                <a:spcPts val="0"/>
              </a:spcBef>
              <a:spcAft>
                <a:spcPts val="0"/>
              </a:spcAft>
              <a:buNone/>
            </a:pPr>
            <a:fld id="{00000000-1234-1234-1234-123412341234}" type="slidenum">
              <a:rPr lang="en-US"/>
              <a:t>8</a:t>
            </a:fld>
            <a:endParaRPr/>
          </a:p>
        </p:txBody>
      </p:sp>
      <p:sp>
        <p:nvSpPr>
          <p:cNvPr id="7" name="TextBox 6">
            <a:extLst>
              <a:ext uri="{FF2B5EF4-FFF2-40B4-BE49-F238E27FC236}">
                <a16:creationId xmlns:a16="http://schemas.microsoft.com/office/drawing/2014/main" id="{F7855755-202F-4CCC-9520-30964D7D79AD}"/>
              </a:ext>
            </a:extLst>
          </p:cNvPr>
          <p:cNvSpPr txBox="1"/>
          <p:nvPr/>
        </p:nvSpPr>
        <p:spPr>
          <a:xfrm>
            <a:off x="488537" y="6492981"/>
            <a:ext cx="4160837" cy="307777"/>
          </a:xfrm>
          <a:prstGeom prst="rect">
            <a:avLst/>
          </a:prstGeom>
          <a:noFill/>
        </p:spPr>
        <p:txBody>
          <a:bodyPr wrap="square" rtlCol="0">
            <a:spAutoFit/>
          </a:bodyPr>
          <a:lstStyle/>
          <a:p>
            <a:pPr algn="ctr"/>
            <a:r>
              <a:rPr lang="en-US" dirty="0">
                <a:ln w="0"/>
                <a:solidFill>
                  <a:schemeClr val="tx1"/>
                </a:solidFill>
                <a:latin typeface="Times New Roman" panose="02020603050405020304" pitchFamily="18" charset="0"/>
                <a:cs typeface="Times New Roman" panose="02020603050405020304" pitchFamily="18" charset="0"/>
              </a:rPr>
              <a:t>EGU Conference, Vienna, Austria, 5</a:t>
            </a:r>
            <a:r>
              <a:rPr lang="en-US" baseline="30000" dirty="0">
                <a:ln w="0"/>
                <a:solidFill>
                  <a:schemeClr val="tx1"/>
                </a:solidFill>
                <a:latin typeface="Times New Roman" panose="02020603050405020304" pitchFamily="18" charset="0"/>
                <a:cs typeface="Times New Roman" panose="02020603050405020304" pitchFamily="18" charset="0"/>
              </a:rPr>
              <a:t>th</a:t>
            </a:r>
            <a:r>
              <a:rPr lang="en-US" dirty="0">
                <a:ln w="0"/>
                <a:solidFill>
                  <a:schemeClr val="tx1"/>
                </a:solidFill>
                <a:latin typeface="Times New Roman" panose="02020603050405020304" pitchFamily="18" charset="0"/>
                <a:cs typeface="Times New Roman" panose="02020603050405020304" pitchFamily="18" charset="0"/>
              </a:rPr>
              <a:t> May 2020 </a:t>
            </a:r>
          </a:p>
        </p:txBody>
      </p:sp>
      <p:pic>
        <p:nvPicPr>
          <p:cNvPr id="8" name="Picture 7" descr="A picture containing drawing&#10;&#10;Description automatically generated">
            <a:extLst>
              <a:ext uri="{FF2B5EF4-FFF2-40B4-BE49-F238E27FC236}">
                <a16:creationId xmlns:a16="http://schemas.microsoft.com/office/drawing/2014/main" id="{667AD64A-724D-4D34-AC96-AACA2254AA3A}"/>
              </a:ext>
            </a:extLst>
          </p:cNvPr>
          <p:cNvPicPr>
            <a:picLocks noChangeAspect="1"/>
          </p:cNvPicPr>
          <p:nvPr/>
        </p:nvPicPr>
        <p:blipFill>
          <a:blip r:embed="rId3"/>
          <a:stretch>
            <a:fillRect/>
          </a:stretch>
        </p:blipFill>
        <p:spPr>
          <a:xfrm>
            <a:off x="5737296" y="6279058"/>
            <a:ext cx="1309626" cy="4583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g70bfe2553c_0_126"/>
          <p:cNvSpPr txBox="1">
            <a:spLocks noGrp="1"/>
          </p:cNvSpPr>
          <p:nvPr>
            <p:ph type="body" idx="1"/>
          </p:nvPr>
        </p:nvSpPr>
        <p:spPr>
          <a:xfrm>
            <a:off x="450850" y="1271939"/>
            <a:ext cx="7791600" cy="4974600"/>
          </a:xfrm>
          <a:prstGeom prst="rect">
            <a:avLst/>
          </a:prstGeom>
          <a:noFill/>
          <a:ln>
            <a:noFill/>
          </a:ln>
        </p:spPr>
        <p:txBody>
          <a:bodyPr spcFirstLastPara="1" wrap="square" lIns="90500" tIns="45250" rIns="90500" bIns="45250" anchor="t" anchorCtr="0">
            <a:noAutofit/>
          </a:bodyPr>
          <a:lstStyle/>
          <a:p>
            <a:pPr marL="457200" lvl="0" indent="0" algn="ctr" rtl="0">
              <a:lnSpc>
                <a:spcPct val="100000"/>
              </a:lnSpc>
              <a:spcBef>
                <a:spcPts val="0"/>
              </a:spcBef>
              <a:spcAft>
                <a:spcPts val="0"/>
              </a:spcAft>
              <a:buNone/>
            </a:pPr>
            <a:r>
              <a:rPr lang="en-US" b="1" dirty="0"/>
              <a:t>Discussion</a:t>
            </a:r>
            <a:endParaRPr b="1" dirty="0"/>
          </a:p>
          <a:p>
            <a:pPr marL="457200" lvl="0" indent="0" algn="ctr" rtl="0">
              <a:lnSpc>
                <a:spcPct val="100000"/>
              </a:lnSpc>
              <a:spcBef>
                <a:spcPts val="0"/>
              </a:spcBef>
              <a:spcAft>
                <a:spcPts val="0"/>
              </a:spcAft>
              <a:buNone/>
            </a:pPr>
            <a:endParaRPr b="1" dirty="0"/>
          </a:p>
          <a:p>
            <a:pPr>
              <a:spcBef>
                <a:spcPts val="0"/>
              </a:spcBef>
            </a:pPr>
            <a:r>
              <a:rPr lang="en-US" dirty="0"/>
              <a:t>Respiratory diseases found in the region may be due to pollutants </a:t>
            </a:r>
            <a:endParaRPr dirty="0"/>
          </a:p>
          <a:p>
            <a:pPr marL="0" lvl="0" indent="0" algn="l" rtl="0">
              <a:lnSpc>
                <a:spcPct val="100000"/>
              </a:lnSpc>
              <a:spcBef>
                <a:spcPts val="0"/>
              </a:spcBef>
              <a:spcAft>
                <a:spcPts val="0"/>
              </a:spcAft>
              <a:buSzPts val="1800"/>
              <a:buNone/>
            </a:pPr>
            <a:endParaRPr dirty="0"/>
          </a:p>
          <a:p>
            <a:pPr marL="457200" lvl="0" indent="-342900" algn="l" rtl="0">
              <a:lnSpc>
                <a:spcPct val="100000"/>
              </a:lnSpc>
              <a:spcBef>
                <a:spcPts val="0"/>
              </a:spcBef>
              <a:spcAft>
                <a:spcPts val="0"/>
              </a:spcAft>
              <a:buSzPts val="1800"/>
              <a:buChar char="•"/>
            </a:pPr>
            <a:r>
              <a:rPr lang="en-US" dirty="0"/>
              <a:t>High toxic substances could be the cause for Nervous system disorders</a:t>
            </a:r>
            <a:endParaRPr dirty="0"/>
          </a:p>
          <a:p>
            <a:pPr marL="457200" lvl="0" indent="0" algn="l" rtl="0">
              <a:lnSpc>
                <a:spcPct val="100000"/>
              </a:lnSpc>
              <a:spcBef>
                <a:spcPts val="0"/>
              </a:spcBef>
              <a:spcAft>
                <a:spcPts val="0"/>
              </a:spcAft>
              <a:buSzPts val="1800"/>
              <a:buNone/>
            </a:pPr>
            <a:endParaRPr dirty="0"/>
          </a:p>
          <a:p>
            <a:pPr marL="457200" lvl="0" indent="-342900" algn="l" rtl="0">
              <a:lnSpc>
                <a:spcPct val="100000"/>
              </a:lnSpc>
              <a:spcBef>
                <a:spcPts val="0"/>
              </a:spcBef>
              <a:spcAft>
                <a:spcPts val="0"/>
              </a:spcAft>
              <a:buSzPts val="1800"/>
              <a:buChar char="•"/>
            </a:pPr>
            <a:r>
              <a:rPr lang="en-US" dirty="0"/>
              <a:t>Reproductive disorders and perinatal mortality could be due to malnutrition Traces of chemical pollutants were detected in food and in human body</a:t>
            </a:r>
            <a:endParaRPr dirty="0"/>
          </a:p>
          <a:p>
            <a:pPr marL="457200" lvl="0" indent="0" algn="l" rtl="0">
              <a:lnSpc>
                <a:spcPct val="100000"/>
              </a:lnSpc>
              <a:spcBef>
                <a:spcPts val="0"/>
              </a:spcBef>
              <a:spcAft>
                <a:spcPts val="0"/>
              </a:spcAft>
              <a:buSzPts val="1800"/>
              <a:buNone/>
            </a:pPr>
            <a:r>
              <a:rPr lang="en-US" dirty="0"/>
              <a:t> </a:t>
            </a:r>
            <a:endParaRPr dirty="0"/>
          </a:p>
          <a:p>
            <a:pPr marL="457200" lvl="0" indent="-342900" algn="l" rtl="0">
              <a:lnSpc>
                <a:spcPct val="100000"/>
              </a:lnSpc>
              <a:spcBef>
                <a:spcPts val="0"/>
              </a:spcBef>
              <a:spcAft>
                <a:spcPts val="0"/>
              </a:spcAft>
              <a:buSzPts val="1800"/>
              <a:buChar char="•"/>
            </a:pPr>
            <a:r>
              <a:rPr lang="en-US" dirty="0"/>
              <a:t>Cancer could be caused due to inhalation and oral intake heavy metals and chemical pollutants</a:t>
            </a:r>
            <a:endParaRPr dirty="0"/>
          </a:p>
          <a:p>
            <a:pPr marL="457200" lvl="0" indent="0" algn="l" rtl="0">
              <a:lnSpc>
                <a:spcPct val="100000"/>
              </a:lnSpc>
              <a:spcBef>
                <a:spcPts val="0"/>
              </a:spcBef>
              <a:spcAft>
                <a:spcPts val="0"/>
              </a:spcAft>
              <a:buSzPts val="1800"/>
              <a:buNone/>
            </a:pPr>
            <a:endParaRPr dirty="0"/>
          </a:p>
          <a:p>
            <a:pPr marL="457200" lvl="0" indent="-342900" algn="l" rtl="0">
              <a:lnSpc>
                <a:spcPct val="100000"/>
              </a:lnSpc>
              <a:spcBef>
                <a:spcPts val="0"/>
              </a:spcBef>
              <a:spcAft>
                <a:spcPts val="0"/>
              </a:spcAft>
              <a:buSzPts val="1800"/>
              <a:buChar char="•"/>
            </a:pPr>
            <a:r>
              <a:rPr lang="en-US" dirty="0"/>
              <a:t>Cross sectional and Case controlled studies </a:t>
            </a:r>
            <a:endParaRPr dirty="0"/>
          </a:p>
          <a:p>
            <a:pPr marL="914400" lvl="1" indent="-342900" algn="l" rtl="0">
              <a:lnSpc>
                <a:spcPct val="100000"/>
              </a:lnSpc>
              <a:spcBef>
                <a:spcPts val="0"/>
              </a:spcBef>
              <a:spcAft>
                <a:spcPts val="0"/>
              </a:spcAft>
              <a:buSzPts val="1800"/>
              <a:buChar char="–"/>
            </a:pPr>
            <a:r>
              <a:rPr lang="en-US" dirty="0"/>
              <a:t>Good to find the prevalence of diseases</a:t>
            </a:r>
            <a:endParaRPr dirty="0"/>
          </a:p>
          <a:p>
            <a:pPr marL="914400" lvl="1" indent="-342900" algn="l" rtl="0">
              <a:lnSpc>
                <a:spcPct val="100000"/>
              </a:lnSpc>
              <a:spcBef>
                <a:spcPts val="0"/>
              </a:spcBef>
              <a:spcAft>
                <a:spcPts val="0"/>
              </a:spcAft>
              <a:buSzPts val="1800"/>
              <a:buChar char="–"/>
            </a:pPr>
            <a:r>
              <a:rPr lang="en-US" dirty="0"/>
              <a:t>Not good for finding the cause  </a:t>
            </a:r>
            <a:endParaRPr dirty="0"/>
          </a:p>
          <a:p>
            <a:pPr marL="457200" lvl="0" indent="0" algn="l" rtl="0">
              <a:lnSpc>
                <a:spcPct val="100000"/>
              </a:lnSpc>
              <a:spcBef>
                <a:spcPts val="0"/>
              </a:spcBef>
              <a:spcAft>
                <a:spcPts val="0"/>
              </a:spcAft>
              <a:buSzPts val="1800"/>
              <a:buNone/>
            </a:pPr>
            <a:endParaRPr dirty="0"/>
          </a:p>
          <a:p>
            <a:pPr marL="457200" lvl="0" indent="0" algn="l" rtl="0">
              <a:lnSpc>
                <a:spcPct val="100000"/>
              </a:lnSpc>
              <a:spcBef>
                <a:spcPts val="0"/>
              </a:spcBef>
              <a:spcAft>
                <a:spcPts val="0"/>
              </a:spcAft>
              <a:buSzPts val="1800"/>
              <a:buNone/>
            </a:pPr>
            <a:endParaRPr dirty="0"/>
          </a:p>
        </p:txBody>
      </p:sp>
      <p:sp>
        <p:nvSpPr>
          <p:cNvPr id="195" name="Google Shape;195;g70bfe2553c_0_126"/>
          <p:cNvSpPr txBox="1"/>
          <p:nvPr/>
        </p:nvSpPr>
        <p:spPr>
          <a:xfrm>
            <a:off x="1736725" y="6603902"/>
            <a:ext cx="4160700" cy="138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199" name="Google Shape;199;g70bfe2553c_0_126"/>
          <p:cNvSpPr/>
          <p:nvPr/>
        </p:nvSpPr>
        <p:spPr>
          <a:xfrm>
            <a:off x="450850" y="6558020"/>
            <a:ext cx="5416777" cy="177698"/>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70bfe2553c_0_126"/>
          <p:cNvSpPr txBox="1">
            <a:spLocks noGrp="1"/>
          </p:cNvSpPr>
          <p:nvPr>
            <p:ph type="sldNum" idx="12"/>
          </p:nvPr>
        </p:nvSpPr>
        <p:spPr>
          <a:xfrm>
            <a:off x="6955547" y="6429697"/>
            <a:ext cx="540000" cy="523800"/>
          </a:xfrm>
          <a:prstGeom prst="rect">
            <a:avLst/>
          </a:prstGeom>
        </p:spPr>
        <p:txBody>
          <a:bodyPr spcFirstLastPara="1" wrap="square" lIns="90400" tIns="90400" rIns="90400" bIns="90400" anchor="t" anchorCtr="0">
            <a:noAutofit/>
          </a:bodyPr>
          <a:lstStyle/>
          <a:p>
            <a:pPr marL="0" lvl="0" indent="0" algn="r" rtl="0">
              <a:spcBef>
                <a:spcPts val="0"/>
              </a:spcBef>
              <a:spcAft>
                <a:spcPts val="0"/>
              </a:spcAft>
              <a:buNone/>
            </a:pPr>
            <a:fld id="{00000000-1234-1234-1234-123412341234}" type="slidenum">
              <a:rPr lang="en-US"/>
              <a:t>9</a:t>
            </a:fld>
            <a:endParaRPr/>
          </a:p>
        </p:txBody>
      </p:sp>
      <p:sp>
        <p:nvSpPr>
          <p:cNvPr id="10" name="TextBox 9">
            <a:extLst>
              <a:ext uri="{FF2B5EF4-FFF2-40B4-BE49-F238E27FC236}">
                <a16:creationId xmlns:a16="http://schemas.microsoft.com/office/drawing/2014/main" id="{6DAB50D3-EDAA-425C-AF4D-2A7FDBB9F378}"/>
              </a:ext>
            </a:extLst>
          </p:cNvPr>
          <p:cNvSpPr txBox="1"/>
          <p:nvPr/>
        </p:nvSpPr>
        <p:spPr>
          <a:xfrm>
            <a:off x="488537" y="6492981"/>
            <a:ext cx="4160837" cy="307777"/>
          </a:xfrm>
          <a:prstGeom prst="rect">
            <a:avLst/>
          </a:prstGeom>
          <a:noFill/>
        </p:spPr>
        <p:txBody>
          <a:bodyPr wrap="square" rtlCol="0">
            <a:spAutoFit/>
          </a:bodyPr>
          <a:lstStyle/>
          <a:p>
            <a:pPr algn="ctr"/>
            <a:r>
              <a:rPr lang="en-US" dirty="0">
                <a:ln w="0"/>
                <a:solidFill>
                  <a:schemeClr val="tx1"/>
                </a:solidFill>
                <a:latin typeface="Times New Roman" panose="02020603050405020304" pitchFamily="18" charset="0"/>
                <a:cs typeface="Times New Roman" panose="02020603050405020304" pitchFamily="18" charset="0"/>
              </a:rPr>
              <a:t>EGU Conference, Vienna, Austria, 5</a:t>
            </a:r>
            <a:r>
              <a:rPr lang="en-US" baseline="30000" dirty="0">
                <a:ln w="0"/>
                <a:solidFill>
                  <a:schemeClr val="tx1"/>
                </a:solidFill>
                <a:latin typeface="Times New Roman" panose="02020603050405020304" pitchFamily="18" charset="0"/>
                <a:cs typeface="Times New Roman" panose="02020603050405020304" pitchFamily="18" charset="0"/>
              </a:rPr>
              <a:t>th</a:t>
            </a:r>
            <a:r>
              <a:rPr lang="en-US" dirty="0">
                <a:ln w="0"/>
                <a:solidFill>
                  <a:schemeClr val="tx1"/>
                </a:solidFill>
                <a:latin typeface="Times New Roman" panose="02020603050405020304" pitchFamily="18" charset="0"/>
                <a:cs typeface="Times New Roman" panose="02020603050405020304" pitchFamily="18" charset="0"/>
              </a:rPr>
              <a:t> May 2020 </a:t>
            </a:r>
          </a:p>
        </p:txBody>
      </p:sp>
      <p:pic>
        <p:nvPicPr>
          <p:cNvPr id="11" name="Picture 10" descr="A picture containing drawing&#10;&#10;Description automatically generated">
            <a:extLst>
              <a:ext uri="{FF2B5EF4-FFF2-40B4-BE49-F238E27FC236}">
                <a16:creationId xmlns:a16="http://schemas.microsoft.com/office/drawing/2014/main" id="{55FDCBE6-D13C-4DA7-A2D0-272AE51CA1A6}"/>
              </a:ext>
            </a:extLst>
          </p:cNvPr>
          <p:cNvPicPr>
            <a:picLocks noChangeAspect="1"/>
          </p:cNvPicPr>
          <p:nvPr/>
        </p:nvPicPr>
        <p:blipFill>
          <a:blip r:embed="rId3"/>
          <a:stretch>
            <a:fillRect/>
          </a:stretch>
        </p:blipFill>
        <p:spPr>
          <a:xfrm>
            <a:off x="5737296" y="6279058"/>
            <a:ext cx="1309626" cy="458370"/>
          </a:xfrm>
          <a:prstGeom prst="rect">
            <a:avLst/>
          </a:prstGeom>
        </p:spPr>
      </p:pic>
      <p:sp>
        <p:nvSpPr>
          <p:cNvPr id="15" name="Google Shape;183;g6ad03a2caa_0_83">
            <a:extLst>
              <a:ext uri="{FF2B5EF4-FFF2-40B4-BE49-F238E27FC236}">
                <a16:creationId xmlns:a16="http://schemas.microsoft.com/office/drawing/2014/main" id="{4138FA28-4B26-4BFE-A3D1-ABADB2D929BC}"/>
              </a:ext>
            </a:extLst>
          </p:cNvPr>
          <p:cNvSpPr txBox="1">
            <a:spLocks noGrp="1"/>
          </p:cNvSpPr>
          <p:nvPr>
            <p:ph type="title"/>
          </p:nvPr>
        </p:nvSpPr>
        <p:spPr>
          <a:xfrm>
            <a:off x="450862" y="132900"/>
            <a:ext cx="8099400" cy="1139700"/>
          </a:xfrm>
          <a:prstGeom prst="rect">
            <a:avLst/>
          </a:prstGeom>
          <a:noFill/>
          <a:ln>
            <a:noFill/>
          </a:ln>
        </p:spPr>
        <p:txBody>
          <a:bodyPr spcFirstLastPara="1" wrap="square" lIns="90500" tIns="45250" rIns="90500" bIns="45250" anchor="ctr" anchorCtr="0">
            <a:noAutofit/>
          </a:bodyPr>
          <a:lstStyle/>
          <a:p>
            <a:pPr marL="457200" lvl="0" indent="0" algn="ctr" rtl="0">
              <a:lnSpc>
                <a:spcPct val="115000"/>
              </a:lnSpc>
              <a:spcBef>
                <a:spcPts val="0"/>
              </a:spcBef>
              <a:spcAft>
                <a:spcPts val="0"/>
              </a:spcAft>
              <a:buClr>
                <a:schemeClr val="dk1"/>
              </a:buClr>
              <a:buSzPts val="1100"/>
              <a:buFont typeface="Arial"/>
              <a:buNone/>
            </a:pPr>
            <a:r>
              <a:rPr lang="en-US" dirty="0"/>
              <a:t>The Aral Sea And Related Health Issues</a:t>
            </a:r>
            <a:endParaRPr dirty="0"/>
          </a:p>
        </p:txBody>
      </p:sp>
    </p:spTree>
  </p:cSld>
  <p:clrMapOvr>
    <a:masterClrMapping/>
  </p:clrMapOvr>
</p:sld>
</file>

<file path=ppt/theme/theme1.xml><?xml version="1.0" encoding="utf-8"?>
<a:theme xmlns:a="http://schemas.openxmlformats.org/drawingml/2006/main" name="PPT_mall_091210_English2003">
  <a:themeElements>
    <a:clrScheme name="Standardformgivning 13">
      <a:dk1>
        <a:srgbClr val="000000"/>
      </a:dk1>
      <a:lt1>
        <a:srgbClr val="FFFFFF"/>
      </a:lt1>
      <a:dk2>
        <a:srgbClr val="000000"/>
      </a:dk2>
      <a:lt2>
        <a:srgbClr val="808080"/>
      </a:lt2>
      <a:accent1>
        <a:srgbClr val="996633"/>
      </a:accent1>
      <a:accent2>
        <a:srgbClr val="C4BC9C"/>
      </a:accent2>
      <a:accent3>
        <a:srgbClr val="FFFFFF"/>
      </a:accent3>
      <a:accent4>
        <a:srgbClr val="000000"/>
      </a:accent4>
      <a:accent5>
        <a:srgbClr val="CAB8AD"/>
      </a:accent5>
      <a:accent6>
        <a:srgbClr val="B1AA8D"/>
      </a:accent6>
      <a:hlink>
        <a:srgbClr val="EB730F"/>
      </a:hlink>
      <a:folHlink>
        <a:srgbClr val="0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3635</TotalTime>
  <Words>2021</Words>
  <Application>Microsoft Office PowerPoint</Application>
  <PresentationFormat>Custom</PresentationFormat>
  <Paragraphs>210</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Times New Roman</vt:lpstr>
      <vt:lpstr>PPT_mall_091210_English2003</vt:lpstr>
      <vt:lpstr>  Anchita, Kamshat Tussupova and Peder Hjorth Division of Water Resources Engineering, Lund University  </vt:lpstr>
      <vt:lpstr>INTRODUCTION</vt:lpstr>
      <vt:lpstr>Background</vt:lpstr>
      <vt:lpstr>Aim Of The Research</vt:lpstr>
      <vt:lpstr>Selection of Case Study</vt:lpstr>
      <vt:lpstr>PowerPoint Presentation</vt:lpstr>
      <vt:lpstr>The Aral Sea And Related Health Issues</vt:lpstr>
      <vt:lpstr>The Aral Sea And Related Health Issues</vt:lpstr>
      <vt:lpstr>The Aral Sea And Related Health Issues</vt:lpstr>
      <vt:lpstr>Lake Restoration Strategies: Case study of three lakes</vt:lpstr>
      <vt:lpstr>Lake Restoration Strategies: Case study of three lakes</vt:lpstr>
      <vt:lpstr>Lake Restoration Strategies: Case study of three lakes</vt:lpstr>
      <vt:lpstr>Lake Restoration Strategies: Case study of three lakes</vt:lpstr>
      <vt:lpstr>Lake Restoration Strategies: Case study of three lakes</vt:lpstr>
      <vt:lpstr>Lake Restoration Strategies: Case study of three lakes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Anchita Kamshat Tussupova Peder Hjorth Department of Water Resource Engineering Lund University</dc:title>
  <dc:creator>ism-joe</dc:creator>
  <cp:lastModifiedBy>Anchita Shanmugam</cp:lastModifiedBy>
  <cp:revision>45</cp:revision>
  <dcterms:created xsi:type="dcterms:W3CDTF">2011-01-17T10:08:30Z</dcterms:created>
  <dcterms:modified xsi:type="dcterms:W3CDTF">2020-05-04T18:39:17Z</dcterms:modified>
</cp:coreProperties>
</file>