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77" r:id="rId4"/>
    <p:sldId id="258" r:id="rId5"/>
    <p:sldId id="272" r:id="rId6"/>
    <p:sldId id="278" r:id="rId7"/>
    <p:sldId id="283" r:id="rId8"/>
    <p:sldId id="274" r:id="rId9"/>
    <p:sldId id="264" r:id="rId10"/>
    <p:sldId id="279" r:id="rId11"/>
    <p:sldId id="280" r:id="rId12"/>
    <p:sldId id="281" r:id="rId13"/>
    <p:sldId id="276"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C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3" autoAdjust="0"/>
    <p:restoredTop sz="60661" autoAdjust="0"/>
  </p:normalViewPr>
  <p:slideViewPr>
    <p:cSldViewPr snapToGrid="0">
      <p:cViewPr varScale="1">
        <p:scale>
          <a:sx n="40" d="100"/>
          <a:sy n="40" d="100"/>
        </p:scale>
        <p:origin x="8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DB093-DB3A-4714-B94C-2BE19C83637B}" type="doc">
      <dgm:prSet loTypeId="urn:microsoft.com/office/officeart/2005/8/layout/process2" loCatId="process" qsTypeId="urn:microsoft.com/office/officeart/2005/8/quickstyle/simple1" qsCatId="simple" csTypeId="urn:microsoft.com/office/officeart/2005/8/colors/colorful5" csCatId="colorful" phldr="1"/>
      <dgm:spPr/>
    </dgm:pt>
    <dgm:pt modelId="{C400EB55-D4B0-41C0-90FB-81AA39BEC763}">
      <dgm:prSet phldrT="[Text]" custT="1"/>
      <dgm:spPr/>
      <dgm:t>
        <a:bodyPr/>
        <a:lstStyle/>
        <a:p>
          <a:r>
            <a:rPr lang="en-US" sz="2000" dirty="0"/>
            <a:t>Decreasing fish populations along the Columbia</a:t>
          </a:r>
        </a:p>
      </dgm:t>
    </dgm:pt>
    <dgm:pt modelId="{911CD2F0-8806-4031-999B-13C7AE98B142}" type="parTrans" cxnId="{C98B274A-BFFB-4507-825F-3BF331FA9819}">
      <dgm:prSet/>
      <dgm:spPr/>
      <dgm:t>
        <a:bodyPr/>
        <a:lstStyle/>
        <a:p>
          <a:endParaRPr lang="en-US"/>
        </a:p>
      </dgm:t>
    </dgm:pt>
    <dgm:pt modelId="{5BABECEF-6FE8-47E6-9988-8AEA057E2655}" type="sibTrans" cxnId="{C98B274A-BFFB-4507-825F-3BF331FA9819}">
      <dgm:prSet/>
      <dgm:spPr/>
      <dgm:t>
        <a:bodyPr/>
        <a:lstStyle/>
        <a:p>
          <a:endParaRPr lang="en-US"/>
        </a:p>
      </dgm:t>
    </dgm:pt>
    <dgm:pt modelId="{E35F4E0F-3F47-4789-92E4-028CF1E8C122}">
      <dgm:prSet phldrT="[Text]" custT="1"/>
      <dgm:spPr/>
      <dgm:t>
        <a:bodyPr/>
        <a:lstStyle/>
        <a:p>
          <a:r>
            <a:rPr lang="en-US" sz="2000" dirty="0"/>
            <a:t>Increasing social awareness and pressure to protect fish</a:t>
          </a:r>
        </a:p>
      </dgm:t>
    </dgm:pt>
    <dgm:pt modelId="{B752E11B-57DA-448D-9E5C-F4E9E96BC793}" type="parTrans" cxnId="{7A9E1855-A0BD-4E43-8466-6EE792FE6E2B}">
      <dgm:prSet/>
      <dgm:spPr/>
      <dgm:t>
        <a:bodyPr/>
        <a:lstStyle/>
        <a:p>
          <a:endParaRPr lang="en-US"/>
        </a:p>
      </dgm:t>
    </dgm:pt>
    <dgm:pt modelId="{1635229B-F71B-41AB-ABC1-A765FADE3400}" type="sibTrans" cxnId="{7A9E1855-A0BD-4E43-8466-6EE792FE6E2B}">
      <dgm:prSet/>
      <dgm:spPr/>
      <dgm:t>
        <a:bodyPr/>
        <a:lstStyle/>
        <a:p>
          <a:endParaRPr lang="en-US"/>
        </a:p>
      </dgm:t>
    </dgm:pt>
    <dgm:pt modelId="{C373E401-964F-4C7A-B616-67DB6B063F59}">
      <dgm:prSet phldrT="[Text]" custT="1"/>
      <dgm:spPr/>
      <dgm:t>
        <a:bodyPr/>
        <a:lstStyle/>
        <a:p>
          <a:r>
            <a:rPr lang="en-US" sz="2000" dirty="0"/>
            <a:t>Changes in national law and regulations</a:t>
          </a:r>
        </a:p>
      </dgm:t>
    </dgm:pt>
    <dgm:pt modelId="{2462871C-814C-4778-BADD-1404446DA903}" type="parTrans" cxnId="{533F90C2-1723-4E74-A32B-581C70FE87EB}">
      <dgm:prSet/>
      <dgm:spPr/>
      <dgm:t>
        <a:bodyPr/>
        <a:lstStyle/>
        <a:p>
          <a:endParaRPr lang="en-US"/>
        </a:p>
      </dgm:t>
    </dgm:pt>
    <dgm:pt modelId="{3EC0FF5F-3604-45EF-9BCA-2493547CF443}" type="sibTrans" cxnId="{533F90C2-1723-4E74-A32B-581C70FE87EB}">
      <dgm:prSet/>
      <dgm:spPr/>
      <dgm:t>
        <a:bodyPr/>
        <a:lstStyle/>
        <a:p>
          <a:endParaRPr lang="en-US"/>
        </a:p>
      </dgm:t>
    </dgm:pt>
    <dgm:pt modelId="{1D32CCC8-1CEC-4688-9FCA-3426DD99989A}">
      <dgm:prSet phldrT="[Text]" custT="1"/>
      <dgm:spPr/>
      <dgm:t>
        <a:bodyPr/>
        <a:lstStyle/>
        <a:p>
          <a:r>
            <a:rPr lang="en-US" sz="2000" dirty="0"/>
            <a:t>Decrease in hydropower production</a:t>
          </a:r>
        </a:p>
      </dgm:t>
    </dgm:pt>
    <dgm:pt modelId="{A2664FBF-A3B6-4090-B2EE-FC88268EEB41}" type="parTrans" cxnId="{2587394D-7422-4383-AB3D-9983D4489A61}">
      <dgm:prSet/>
      <dgm:spPr/>
      <dgm:t>
        <a:bodyPr/>
        <a:lstStyle/>
        <a:p>
          <a:endParaRPr lang="en-US"/>
        </a:p>
      </dgm:t>
    </dgm:pt>
    <dgm:pt modelId="{C57F6ECC-EAC5-4238-A5B3-5F5F16461FD1}" type="sibTrans" cxnId="{2587394D-7422-4383-AB3D-9983D4489A61}">
      <dgm:prSet/>
      <dgm:spPr/>
      <dgm:t>
        <a:bodyPr/>
        <a:lstStyle/>
        <a:p>
          <a:endParaRPr lang="en-US"/>
        </a:p>
      </dgm:t>
    </dgm:pt>
    <dgm:pt modelId="{FF3F4731-D7C4-437F-94A2-33E7D171083D}">
      <dgm:prSet phldrT="[Text]" custT="1"/>
      <dgm:spPr/>
      <dgm:t>
        <a:bodyPr/>
        <a:lstStyle/>
        <a:p>
          <a:r>
            <a:rPr lang="en-US" sz="2000" dirty="0"/>
            <a:t>Dam operations changed to spill water for fish migration</a:t>
          </a:r>
        </a:p>
      </dgm:t>
    </dgm:pt>
    <dgm:pt modelId="{22B567D7-EED5-4F2B-A580-E489BCA52D40}" type="parTrans" cxnId="{AF70A7E8-48F3-4AE1-8178-4737CB08A4DD}">
      <dgm:prSet/>
      <dgm:spPr/>
      <dgm:t>
        <a:bodyPr/>
        <a:lstStyle/>
        <a:p>
          <a:endParaRPr lang="en-US"/>
        </a:p>
      </dgm:t>
    </dgm:pt>
    <dgm:pt modelId="{C346E85A-344B-4EF5-9060-8A4972B9D77F}" type="sibTrans" cxnId="{AF70A7E8-48F3-4AE1-8178-4737CB08A4DD}">
      <dgm:prSet/>
      <dgm:spPr/>
      <dgm:t>
        <a:bodyPr/>
        <a:lstStyle/>
        <a:p>
          <a:endParaRPr lang="en-US"/>
        </a:p>
      </dgm:t>
    </dgm:pt>
    <dgm:pt modelId="{D5BF2134-CE16-4777-BA4F-712DBE0EFDC3}" type="pres">
      <dgm:prSet presAssocID="{555DB093-DB3A-4714-B94C-2BE19C83637B}" presName="linearFlow" presStyleCnt="0">
        <dgm:presLayoutVars>
          <dgm:resizeHandles val="exact"/>
        </dgm:presLayoutVars>
      </dgm:prSet>
      <dgm:spPr/>
    </dgm:pt>
    <dgm:pt modelId="{131BD766-21C9-48B2-B7B0-625F863D9108}" type="pres">
      <dgm:prSet presAssocID="{C400EB55-D4B0-41C0-90FB-81AA39BEC763}" presName="node" presStyleLbl="node1" presStyleIdx="0" presStyleCnt="5" custScaleX="373029">
        <dgm:presLayoutVars>
          <dgm:bulletEnabled val="1"/>
        </dgm:presLayoutVars>
      </dgm:prSet>
      <dgm:spPr/>
    </dgm:pt>
    <dgm:pt modelId="{B6387C62-44F5-4019-8AC6-1EADD00B2502}" type="pres">
      <dgm:prSet presAssocID="{5BABECEF-6FE8-47E6-9988-8AEA057E2655}" presName="sibTrans" presStyleLbl="sibTrans2D1" presStyleIdx="0" presStyleCnt="4"/>
      <dgm:spPr/>
    </dgm:pt>
    <dgm:pt modelId="{4A5CDF77-D873-4547-A97E-D3EA2B228E8A}" type="pres">
      <dgm:prSet presAssocID="{5BABECEF-6FE8-47E6-9988-8AEA057E2655}" presName="connectorText" presStyleLbl="sibTrans2D1" presStyleIdx="0" presStyleCnt="4"/>
      <dgm:spPr/>
    </dgm:pt>
    <dgm:pt modelId="{DABAFD6D-6B63-444A-85B4-34DB91EAB609}" type="pres">
      <dgm:prSet presAssocID="{E35F4E0F-3F47-4789-92E4-028CF1E8C122}" presName="node" presStyleLbl="node1" presStyleIdx="1" presStyleCnt="5" custScaleX="373029">
        <dgm:presLayoutVars>
          <dgm:bulletEnabled val="1"/>
        </dgm:presLayoutVars>
      </dgm:prSet>
      <dgm:spPr/>
    </dgm:pt>
    <dgm:pt modelId="{AAC4D5CE-10BA-4698-80C9-3E24DD00A9E9}" type="pres">
      <dgm:prSet presAssocID="{1635229B-F71B-41AB-ABC1-A765FADE3400}" presName="sibTrans" presStyleLbl="sibTrans2D1" presStyleIdx="1" presStyleCnt="4"/>
      <dgm:spPr/>
    </dgm:pt>
    <dgm:pt modelId="{15AB0A25-1D79-4918-B9A8-9417021D091B}" type="pres">
      <dgm:prSet presAssocID="{1635229B-F71B-41AB-ABC1-A765FADE3400}" presName="connectorText" presStyleLbl="sibTrans2D1" presStyleIdx="1" presStyleCnt="4"/>
      <dgm:spPr/>
    </dgm:pt>
    <dgm:pt modelId="{CDBAA4E7-5702-4615-AA08-A52F15F70F0A}" type="pres">
      <dgm:prSet presAssocID="{C373E401-964F-4C7A-B616-67DB6B063F59}" presName="node" presStyleLbl="node1" presStyleIdx="2" presStyleCnt="5" custScaleX="376233">
        <dgm:presLayoutVars>
          <dgm:bulletEnabled val="1"/>
        </dgm:presLayoutVars>
      </dgm:prSet>
      <dgm:spPr/>
    </dgm:pt>
    <dgm:pt modelId="{E8122F20-F606-4760-85A8-EC86F15E5A76}" type="pres">
      <dgm:prSet presAssocID="{3EC0FF5F-3604-45EF-9BCA-2493547CF443}" presName="sibTrans" presStyleLbl="sibTrans2D1" presStyleIdx="2" presStyleCnt="4"/>
      <dgm:spPr/>
    </dgm:pt>
    <dgm:pt modelId="{E1CCE659-9D5E-4B38-8B1C-3CCB80B2990A}" type="pres">
      <dgm:prSet presAssocID="{3EC0FF5F-3604-45EF-9BCA-2493547CF443}" presName="connectorText" presStyleLbl="sibTrans2D1" presStyleIdx="2" presStyleCnt="4"/>
      <dgm:spPr/>
    </dgm:pt>
    <dgm:pt modelId="{3470CE98-8FC8-42C5-BA54-781086373C23}" type="pres">
      <dgm:prSet presAssocID="{FF3F4731-D7C4-437F-94A2-33E7D171083D}" presName="node" presStyleLbl="node1" presStyleIdx="3" presStyleCnt="5" custScaleX="377834">
        <dgm:presLayoutVars>
          <dgm:bulletEnabled val="1"/>
        </dgm:presLayoutVars>
      </dgm:prSet>
      <dgm:spPr/>
    </dgm:pt>
    <dgm:pt modelId="{6C2BCAE6-CEDD-4418-8E97-E4F757715B3E}" type="pres">
      <dgm:prSet presAssocID="{C346E85A-344B-4EF5-9060-8A4972B9D77F}" presName="sibTrans" presStyleLbl="sibTrans2D1" presStyleIdx="3" presStyleCnt="4"/>
      <dgm:spPr/>
    </dgm:pt>
    <dgm:pt modelId="{211882BD-D516-4536-9275-595B610409B7}" type="pres">
      <dgm:prSet presAssocID="{C346E85A-344B-4EF5-9060-8A4972B9D77F}" presName="connectorText" presStyleLbl="sibTrans2D1" presStyleIdx="3" presStyleCnt="4"/>
      <dgm:spPr/>
    </dgm:pt>
    <dgm:pt modelId="{BC82DB6A-9F55-4F52-8AE4-5144E8828B51}" type="pres">
      <dgm:prSet presAssocID="{1D32CCC8-1CEC-4688-9FCA-3426DD99989A}" presName="node" presStyleLbl="node1" presStyleIdx="4" presStyleCnt="5" custScaleX="381038">
        <dgm:presLayoutVars>
          <dgm:bulletEnabled val="1"/>
        </dgm:presLayoutVars>
      </dgm:prSet>
      <dgm:spPr/>
    </dgm:pt>
  </dgm:ptLst>
  <dgm:cxnLst>
    <dgm:cxn modelId="{BE3C1917-533A-4064-A379-3A37E7CC5307}" type="presOf" srcId="{E35F4E0F-3F47-4789-92E4-028CF1E8C122}" destId="{DABAFD6D-6B63-444A-85B4-34DB91EAB609}" srcOrd="0" destOrd="0" presId="urn:microsoft.com/office/officeart/2005/8/layout/process2"/>
    <dgm:cxn modelId="{CE83F15C-A1A6-4636-86C9-4EA0A2A5E043}" type="presOf" srcId="{1635229B-F71B-41AB-ABC1-A765FADE3400}" destId="{AAC4D5CE-10BA-4698-80C9-3E24DD00A9E9}" srcOrd="0" destOrd="0" presId="urn:microsoft.com/office/officeart/2005/8/layout/process2"/>
    <dgm:cxn modelId="{C98B274A-BFFB-4507-825F-3BF331FA9819}" srcId="{555DB093-DB3A-4714-B94C-2BE19C83637B}" destId="{C400EB55-D4B0-41C0-90FB-81AA39BEC763}" srcOrd="0" destOrd="0" parTransId="{911CD2F0-8806-4031-999B-13C7AE98B142}" sibTransId="{5BABECEF-6FE8-47E6-9988-8AEA057E2655}"/>
    <dgm:cxn modelId="{2587394D-7422-4383-AB3D-9983D4489A61}" srcId="{555DB093-DB3A-4714-B94C-2BE19C83637B}" destId="{1D32CCC8-1CEC-4688-9FCA-3426DD99989A}" srcOrd="4" destOrd="0" parTransId="{A2664FBF-A3B6-4090-B2EE-FC88268EEB41}" sibTransId="{C57F6ECC-EAC5-4238-A5B3-5F5F16461FD1}"/>
    <dgm:cxn modelId="{7A9E1855-A0BD-4E43-8466-6EE792FE6E2B}" srcId="{555DB093-DB3A-4714-B94C-2BE19C83637B}" destId="{E35F4E0F-3F47-4789-92E4-028CF1E8C122}" srcOrd="1" destOrd="0" parTransId="{B752E11B-57DA-448D-9E5C-F4E9E96BC793}" sibTransId="{1635229B-F71B-41AB-ABC1-A765FADE3400}"/>
    <dgm:cxn modelId="{CF59A758-2389-489E-A884-C4FA41D91189}" type="presOf" srcId="{C346E85A-344B-4EF5-9060-8A4972B9D77F}" destId="{6C2BCAE6-CEDD-4418-8E97-E4F757715B3E}" srcOrd="0" destOrd="0" presId="urn:microsoft.com/office/officeart/2005/8/layout/process2"/>
    <dgm:cxn modelId="{D1634D7B-E3B4-4D26-A469-08BC9FC28ADE}" type="presOf" srcId="{5BABECEF-6FE8-47E6-9988-8AEA057E2655}" destId="{B6387C62-44F5-4019-8AC6-1EADD00B2502}" srcOrd="0" destOrd="0" presId="urn:microsoft.com/office/officeart/2005/8/layout/process2"/>
    <dgm:cxn modelId="{D092EF7F-E580-4401-8E5D-1CB8F7AFD31C}" type="presOf" srcId="{555DB093-DB3A-4714-B94C-2BE19C83637B}" destId="{D5BF2134-CE16-4777-BA4F-712DBE0EFDC3}" srcOrd="0" destOrd="0" presId="urn:microsoft.com/office/officeart/2005/8/layout/process2"/>
    <dgm:cxn modelId="{85737581-9A87-4678-B63A-B3D40B154388}" type="presOf" srcId="{C373E401-964F-4C7A-B616-67DB6B063F59}" destId="{CDBAA4E7-5702-4615-AA08-A52F15F70F0A}" srcOrd="0" destOrd="0" presId="urn:microsoft.com/office/officeart/2005/8/layout/process2"/>
    <dgm:cxn modelId="{5DDBB184-F8B5-4C8A-B281-CA1531857F08}" type="presOf" srcId="{3EC0FF5F-3604-45EF-9BCA-2493547CF443}" destId="{E1CCE659-9D5E-4B38-8B1C-3CCB80B2990A}" srcOrd="1" destOrd="0" presId="urn:microsoft.com/office/officeart/2005/8/layout/process2"/>
    <dgm:cxn modelId="{E2702291-2F23-428A-95F7-8BD5A72F2CDC}" type="presOf" srcId="{5BABECEF-6FE8-47E6-9988-8AEA057E2655}" destId="{4A5CDF77-D873-4547-A97E-D3EA2B228E8A}" srcOrd="1" destOrd="0" presId="urn:microsoft.com/office/officeart/2005/8/layout/process2"/>
    <dgm:cxn modelId="{A193F095-5C05-47A7-BE26-953C87D32819}" type="presOf" srcId="{FF3F4731-D7C4-437F-94A2-33E7D171083D}" destId="{3470CE98-8FC8-42C5-BA54-781086373C23}" srcOrd="0" destOrd="0" presId="urn:microsoft.com/office/officeart/2005/8/layout/process2"/>
    <dgm:cxn modelId="{13BA98BE-0FCE-4390-BAF2-2A9AF34B40C6}" type="presOf" srcId="{C400EB55-D4B0-41C0-90FB-81AA39BEC763}" destId="{131BD766-21C9-48B2-B7B0-625F863D9108}" srcOrd="0" destOrd="0" presId="urn:microsoft.com/office/officeart/2005/8/layout/process2"/>
    <dgm:cxn modelId="{533F90C2-1723-4E74-A32B-581C70FE87EB}" srcId="{555DB093-DB3A-4714-B94C-2BE19C83637B}" destId="{C373E401-964F-4C7A-B616-67DB6B063F59}" srcOrd="2" destOrd="0" parTransId="{2462871C-814C-4778-BADD-1404446DA903}" sibTransId="{3EC0FF5F-3604-45EF-9BCA-2493547CF443}"/>
    <dgm:cxn modelId="{50D8B1D2-4084-462D-8E78-358AD1752052}" type="presOf" srcId="{C346E85A-344B-4EF5-9060-8A4972B9D77F}" destId="{211882BD-D516-4536-9275-595B610409B7}" srcOrd="1" destOrd="0" presId="urn:microsoft.com/office/officeart/2005/8/layout/process2"/>
    <dgm:cxn modelId="{0875C9D8-5465-4BFA-9066-00A878A7DFF6}" type="presOf" srcId="{3EC0FF5F-3604-45EF-9BCA-2493547CF443}" destId="{E8122F20-F606-4760-85A8-EC86F15E5A76}" srcOrd="0" destOrd="0" presId="urn:microsoft.com/office/officeart/2005/8/layout/process2"/>
    <dgm:cxn modelId="{AF70A7E8-48F3-4AE1-8178-4737CB08A4DD}" srcId="{555DB093-DB3A-4714-B94C-2BE19C83637B}" destId="{FF3F4731-D7C4-437F-94A2-33E7D171083D}" srcOrd="3" destOrd="0" parTransId="{22B567D7-EED5-4F2B-A580-E489BCA52D40}" sibTransId="{C346E85A-344B-4EF5-9060-8A4972B9D77F}"/>
    <dgm:cxn modelId="{3080B2E8-F024-42CD-85FF-D81156F41D25}" type="presOf" srcId="{1635229B-F71B-41AB-ABC1-A765FADE3400}" destId="{15AB0A25-1D79-4918-B9A8-9417021D091B}" srcOrd="1" destOrd="0" presId="urn:microsoft.com/office/officeart/2005/8/layout/process2"/>
    <dgm:cxn modelId="{30DB0FEE-3FE2-44B5-A716-62187D520388}" type="presOf" srcId="{1D32CCC8-1CEC-4688-9FCA-3426DD99989A}" destId="{BC82DB6A-9F55-4F52-8AE4-5144E8828B51}" srcOrd="0" destOrd="0" presId="urn:microsoft.com/office/officeart/2005/8/layout/process2"/>
    <dgm:cxn modelId="{BF1BFEC8-E3AB-4041-8B6E-8AEB1AA22468}" type="presParOf" srcId="{D5BF2134-CE16-4777-BA4F-712DBE0EFDC3}" destId="{131BD766-21C9-48B2-B7B0-625F863D9108}" srcOrd="0" destOrd="0" presId="urn:microsoft.com/office/officeart/2005/8/layout/process2"/>
    <dgm:cxn modelId="{5A610849-2E70-4866-9163-37C585291DD1}" type="presParOf" srcId="{D5BF2134-CE16-4777-BA4F-712DBE0EFDC3}" destId="{B6387C62-44F5-4019-8AC6-1EADD00B2502}" srcOrd="1" destOrd="0" presId="urn:microsoft.com/office/officeart/2005/8/layout/process2"/>
    <dgm:cxn modelId="{0B654637-D0ED-44BF-87DE-58FB7558DB0E}" type="presParOf" srcId="{B6387C62-44F5-4019-8AC6-1EADD00B2502}" destId="{4A5CDF77-D873-4547-A97E-D3EA2B228E8A}" srcOrd="0" destOrd="0" presId="urn:microsoft.com/office/officeart/2005/8/layout/process2"/>
    <dgm:cxn modelId="{3EBA61D8-3903-4A90-8EB4-6D9EF10CBCB0}" type="presParOf" srcId="{D5BF2134-CE16-4777-BA4F-712DBE0EFDC3}" destId="{DABAFD6D-6B63-444A-85B4-34DB91EAB609}" srcOrd="2" destOrd="0" presId="urn:microsoft.com/office/officeart/2005/8/layout/process2"/>
    <dgm:cxn modelId="{6DC6426F-190C-4A5B-9B4C-A535835A04F0}" type="presParOf" srcId="{D5BF2134-CE16-4777-BA4F-712DBE0EFDC3}" destId="{AAC4D5CE-10BA-4698-80C9-3E24DD00A9E9}" srcOrd="3" destOrd="0" presId="urn:microsoft.com/office/officeart/2005/8/layout/process2"/>
    <dgm:cxn modelId="{60AD846D-F0D1-41FB-A9A3-760F18E6A260}" type="presParOf" srcId="{AAC4D5CE-10BA-4698-80C9-3E24DD00A9E9}" destId="{15AB0A25-1D79-4918-B9A8-9417021D091B}" srcOrd="0" destOrd="0" presId="urn:microsoft.com/office/officeart/2005/8/layout/process2"/>
    <dgm:cxn modelId="{3F0387FE-7743-47AB-8F1F-8893AAA1C45F}" type="presParOf" srcId="{D5BF2134-CE16-4777-BA4F-712DBE0EFDC3}" destId="{CDBAA4E7-5702-4615-AA08-A52F15F70F0A}" srcOrd="4" destOrd="0" presId="urn:microsoft.com/office/officeart/2005/8/layout/process2"/>
    <dgm:cxn modelId="{1BACA74B-C22B-464F-9BD3-020F925D664F}" type="presParOf" srcId="{D5BF2134-CE16-4777-BA4F-712DBE0EFDC3}" destId="{E8122F20-F606-4760-85A8-EC86F15E5A76}" srcOrd="5" destOrd="0" presId="urn:microsoft.com/office/officeart/2005/8/layout/process2"/>
    <dgm:cxn modelId="{F05CFD11-0243-4DA4-A4AD-AA71052C1D32}" type="presParOf" srcId="{E8122F20-F606-4760-85A8-EC86F15E5A76}" destId="{E1CCE659-9D5E-4B38-8B1C-3CCB80B2990A}" srcOrd="0" destOrd="0" presId="urn:microsoft.com/office/officeart/2005/8/layout/process2"/>
    <dgm:cxn modelId="{3C6C901C-F594-4120-B216-69DC31325A81}" type="presParOf" srcId="{D5BF2134-CE16-4777-BA4F-712DBE0EFDC3}" destId="{3470CE98-8FC8-42C5-BA54-781086373C23}" srcOrd="6" destOrd="0" presId="urn:microsoft.com/office/officeart/2005/8/layout/process2"/>
    <dgm:cxn modelId="{9C577D67-1155-4356-B868-C64870677F93}" type="presParOf" srcId="{D5BF2134-CE16-4777-BA4F-712DBE0EFDC3}" destId="{6C2BCAE6-CEDD-4418-8E97-E4F757715B3E}" srcOrd="7" destOrd="0" presId="urn:microsoft.com/office/officeart/2005/8/layout/process2"/>
    <dgm:cxn modelId="{F97A6B33-2264-4C63-BD64-4187FD9959C0}" type="presParOf" srcId="{6C2BCAE6-CEDD-4418-8E97-E4F757715B3E}" destId="{211882BD-D516-4536-9275-595B610409B7}" srcOrd="0" destOrd="0" presId="urn:microsoft.com/office/officeart/2005/8/layout/process2"/>
    <dgm:cxn modelId="{9E81DDF8-40B6-4B79-A714-EB7CFDE64A52}" type="presParOf" srcId="{D5BF2134-CE16-4777-BA4F-712DBE0EFDC3}" destId="{BC82DB6A-9F55-4F52-8AE4-5144E8828B51}"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186E8-4F8A-43FD-AC20-66441724B819}" type="doc">
      <dgm:prSet loTypeId="urn:microsoft.com/office/officeart/2005/8/layout/process2" loCatId="process" qsTypeId="urn:microsoft.com/office/officeart/2005/8/quickstyle/simple1" qsCatId="simple" csTypeId="urn:microsoft.com/office/officeart/2005/8/colors/colorful2" csCatId="colorful" phldr="1"/>
      <dgm:spPr/>
    </dgm:pt>
    <dgm:pt modelId="{17AADE4B-6ED3-4BFA-BB29-BB105AB4E49E}">
      <dgm:prSet phldrT="[Text]" custT="1"/>
      <dgm:spPr/>
      <dgm:t>
        <a:bodyPr/>
        <a:lstStyle/>
        <a:p>
          <a:r>
            <a:rPr lang="en-US" sz="2000" dirty="0"/>
            <a:t>Increased U.S. reliance on flood protection</a:t>
          </a:r>
        </a:p>
      </dgm:t>
    </dgm:pt>
    <dgm:pt modelId="{48C63262-31FD-4A91-96A0-AE1D2F46162E}" type="parTrans" cxnId="{3E5CF81F-C37B-49F7-93AE-A4FCA19CCD2A}">
      <dgm:prSet/>
      <dgm:spPr/>
      <dgm:t>
        <a:bodyPr/>
        <a:lstStyle/>
        <a:p>
          <a:endParaRPr lang="en-US"/>
        </a:p>
      </dgm:t>
    </dgm:pt>
    <dgm:pt modelId="{6665C647-9D23-4549-943F-B5E18CF61FD8}" type="sibTrans" cxnId="{3E5CF81F-C37B-49F7-93AE-A4FCA19CCD2A}">
      <dgm:prSet/>
      <dgm:spPr/>
      <dgm:t>
        <a:bodyPr/>
        <a:lstStyle/>
        <a:p>
          <a:endParaRPr lang="en-US"/>
        </a:p>
      </dgm:t>
    </dgm:pt>
    <dgm:pt modelId="{42702949-9EB8-4ACF-86DD-BFD7FF794DAE}">
      <dgm:prSet phldrT="[Text]" custT="1"/>
      <dgm:spPr/>
      <dgm:t>
        <a:bodyPr/>
        <a:lstStyle/>
        <a:p>
          <a:r>
            <a:rPr lang="en-US" sz="2000" dirty="0"/>
            <a:t>Increasing development downstream</a:t>
          </a:r>
        </a:p>
      </dgm:t>
    </dgm:pt>
    <dgm:pt modelId="{89568F25-2D4C-4337-AEF7-41D8A498B8A1}" type="parTrans" cxnId="{0497B21D-4212-4AFD-B4E1-D90B4FB96549}">
      <dgm:prSet/>
      <dgm:spPr/>
      <dgm:t>
        <a:bodyPr/>
        <a:lstStyle/>
        <a:p>
          <a:endParaRPr lang="en-US"/>
        </a:p>
      </dgm:t>
    </dgm:pt>
    <dgm:pt modelId="{856BC5F2-CBD5-487D-AF5F-4428FBDBCEB2}" type="sibTrans" cxnId="{0497B21D-4212-4AFD-B4E1-D90B4FB96549}">
      <dgm:prSet/>
      <dgm:spPr/>
      <dgm:t>
        <a:bodyPr/>
        <a:lstStyle/>
        <a:p>
          <a:endParaRPr lang="en-US"/>
        </a:p>
      </dgm:t>
    </dgm:pt>
    <dgm:pt modelId="{532D8490-CB65-481F-BC6F-9EC9BB64937E}">
      <dgm:prSet phldrT="[Text]"/>
      <dgm:spPr/>
      <dgm:t>
        <a:bodyPr/>
        <a:lstStyle/>
        <a:p>
          <a:r>
            <a:rPr lang="en-US" dirty="0"/>
            <a:t>Increasing population in PNW</a:t>
          </a:r>
        </a:p>
      </dgm:t>
    </dgm:pt>
    <dgm:pt modelId="{2B2B3088-8F03-4AF6-8566-0D7B2FA98CBA}" type="parTrans" cxnId="{918FC1D0-E8AE-4E9C-8408-337C3F691D9B}">
      <dgm:prSet/>
      <dgm:spPr/>
      <dgm:t>
        <a:bodyPr/>
        <a:lstStyle/>
        <a:p>
          <a:endParaRPr lang="en-US"/>
        </a:p>
      </dgm:t>
    </dgm:pt>
    <dgm:pt modelId="{79099731-0F55-46B0-8A30-59240DF87572}" type="sibTrans" cxnId="{918FC1D0-E8AE-4E9C-8408-337C3F691D9B}">
      <dgm:prSet/>
      <dgm:spPr/>
      <dgm:t>
        <a:bodyPr/>
        <a:lstStyle/>
        <a:p>
          <a:endParaRPr lang="en-US"/>
        </a:p>
      </dgm:t>
    </dgm:pt>
    <dgm:pt modelId="{76847C1D-21FA-4F29-97EA-986CD6F538F3}">
      <dgm:prSet phldrT="[Text]" custT="1"/>
      <dgm:spPr/>
      <dgm:t>
        <a:bodyPr/>
        <a:lstStyle/>
        <a:p>
          <a:r>
            <a:rPr lang="en-US" sz="2000" dirty="0"/>
            <a:t>Increased value at risk</a:t>
          </a:r>
        </a:p>
      </dgm:t>
    </dgm:pt>
    <dgm:pt modelId="{5099E945-595E-4D58-87FF-2FB55153E021}" type="parTrans" cxnId="{746893DF-EC1B-44CE-B422-B7EBB4321E80}">
      <dgm:prSet/>
      <dgm:spPr/>
      <dgm:t>
        <a:bodyPr/>
        <a:lstStyle/>
        <a:p>
          <a:endParaRPr lang="en-US"/>
        </a:p>
      </dgm:t>
    </dgm:pt>
    <dgm:pt modelId="{80B26D33-61A3-41F5-8214-46039617C7C9}" type="sibTrans" cxnId="{746893DF-EC1B-44CE-B422-B7EBB4321E80}">
      <dgm:prSet/>
      <dgm:spPr/>
      <dgm:t>
        <a:bodyPr/>
        <a:lstStyle/>
        <a:p>
          <a:endParaRPr lang="en-US"/>
        </a:p>
      </dgm:t>
    </dgm:pt>
    <dgm:pt modelId="{1CC67395-95C9-4A76-B72B-E72183E46513}" type="pres">
      <dgm:prSet presAssocID="{948186E8-4F8A-43FD-AC20-66441724B819}" presName="linearFlow" presStyleCnt="0">
        <dgm:presLayoutVars>
          <dgm:resizeHandles val="exact"/>
        </dgm:presLayoutVars>
      </dgm:prSet>
      <dgm:spPr/>
    </dgm:pt>
    <dgm:pt modelId="{B26745F6-8E7D-49F1-92F6-6D86DA3BE95D}" type="pres">
      <dgm:prSet presAssocID="{17AADE4B-6ED3-4BFA-BB29-BB105AB4E49E}" presName="node" presStyleLbl="node1" presStyleIdx="0" presStyleCnt="4">
        <dgm:presLayoutVars>
          <dgm:bulletEnabled val="1"/>
        </dgm:presLayoutVars>
      </dgm:prSet>
      <dgm:spPr/>
    </dgm:pt>
    <dgm:pt modelId="{2E68C2DF-9D52-4026-9BA7-2A716DE4BD0E}" type="pres">
      <dgm:prSet presAssocID="{6665C647-9D23-4549-943F-B5E18CF61FD8}" presName="sibTrans" presStyleLbl="sibTrans2D1" presStyleIdx="0" presStyleCnt="3" custFlipVert="1"/>
      <dgm:spPr/>
    </dgm:pt>
    <dgm:pt modelId="{A4F23B24-257E-4C76-AF59-2083282BFFBC}" type="pres">
      <dgm:prSet presAssocID="{6665C647-9D23-4549-943F-B5E18CF61FD8}" presName="connectorText" presStyleLbl="sibTrans2D1" presStyleIdx="0" presStyleCnt="3"/>
      <dgm:spPr/>
    </dgm:pt>
    <dgm:pt modelId="{4D208776-FAC3-4836-BBB3-6E9A07648237}" type="pres">
      <dgm:prSet presAssocID="{76847C1D-21FA-4F29-97EA-986CD6F538F3}" presName="node" presStyleLbl="node1" presStyleIdx="1" presStyleCnt="4">
        <dgm:presLayoutVars>
          <dgm:bulletEnabled val="1"/>
        </dgm:presLayoutVars>
      </dgm:prSet>
      <dgm:spPr/>
    </dgm:pt>
    <dgm:pt modelId="{FCD9FB5B-47AE-437B-9357-AAF29B657B37}" type="pres">
      <dgm:prSet presAssocID="{80B26D33-61A3-41F5-8214-46039617C7C9}" presName="sibTrans" presStyleLbl="sibTrans2D1" presStyleIdx="1" presStyleCnt="3" custFlipVert="1"/>
      <dgm:spPr/>
    </dgm:pt>
    <dgm:pt modelId="{3BCD5922-E9F5-43FA-96C5-5DF854DC8970}" type="pres">
      <dgm:prSet presAssocID="{80B26D33-61A3-41F5-8214-46039617C7C9}" presName="connectorText" presStyleLbl="sibTrans2D1" presStyleIdx="1" presStyleCnt="3"/>
      <dgm:spPr/>
    </dgm:pt>
    <dgm:pt modelId="{601DD15C-D861-4AA7-9BEA-4B35333250D3}" type="pres">
      <dgm:prSet presAssocID="{42702949-9EB8-4ACF-86DD-BFD7FF794DAE}" presName="node" presStyleLbl="node1" presStyleIdx="2" presStyleCnt="4">
        <dgm:presLayoutVars>
          <dgm:bulletEnabled val="1"/>
        </dgm:presLayoutVars>
      </dgm:prSet>
      <dgm:spPr/>
    </dgm:pt>
    <dgm:pt modelId="{D726C830-10B0-45C4-A24A-AD42AE31B4DB}" type="pres">
      <dgm:prSet presAssocID="{856BC5F2-CBD5-487D-AF5F-4428FBDBCEB2}" presName="sibTrans" presStyleLbl="sibTrans2D1" presStyleIdx="2" presStyleCnt="3" custFlipVert="1"/>
      <dgm:spPr/>
    </dgm:pt>
    <dgm:pt modelId="{5D9D2790-6288-483D-92AF-35C0A5CD7D74}" type="pres">
      <dgm:prSet presAssocID="{856BC5F2-CBD5-487D-AF5F-4428FBDBCEB2}" presName="connectorText" presStyleLbl="sibTrans2D1" presStyleIdx="2" presStyleCnt="3"/>
      <dgm:spPr/>
    </dgm:pt>
    <dgm:pt modelId="{64A85BCF-DF1C-49BE-B636-D2D9294D1D42}" type="pres">
      <dgm:prSet presAssocID="{532D8490-CB65-481F-BC6F-9EC9BB64937E}" presName="node" presStyleLbl="node1" presStyleIdx="3" presStyleCnt="4">
        <dgm:presLayoutVars>
          <dgm:bulletEnabled val="1"/>
        </dgm:presLayoutVars>
      </dgm:prSet>
      <dgm:spPr/>
    </dgm:pt>
  </dgm:ptLst>
  <dgm:cxnLst>
    <dgm:cxn modelId="{AF617312-2E08-404D-AA6A-22633C46861F}" type="presOf" srcId="{6665C647-9D23-4549-943F-B5E18CF61FD8}" destId="{A4F23B24-257E-4C76-AF59-2083282BFFBC}" srcOrd="1" destOrd="0" presId="urn:microsoft.com/office/officeart/2005/8/layout/process2"/>
    <dgm:cxn modelId="{0497B21D-4212-4AFD-B4E1-D90B4FB96549}" srcId="{948186E8-4F8A-43FD-AC20-66441724B819}" destId="{42702949-9EB8-4ACF-86DD-BFD7FF794DAE}" srcOrd="2" destOrd="0" parTransId="{89568F25-2D4C-4337-AEF7-41D8A498B8A1}" sibTransId="{856BC5F2-CBD5-487D-AF5F-4428FBDBCEB2}"/>
    <dgm:cxn modelId="{3E5CF81F-C37B-49F7-93AE-A4FCA19CCD2A}" srcId="{948186E8-4F8A-43FD-AC20-66441724B819}" destId="{17AADE4B-6ED3-4BFA-BB29-BB105AB4E49E}" srcOrd="0" destOrd="0" parTransId="{48C63262-31FD-4A91-96A0-AE1D2F46162E}" sibTransId="{6665C647-9D23-4549-943F-B5E18CF61FD8}"/>
    <dgm:cxn modelId="{7AE1CD24-06C2-497E-A3A0-5EBDE449F76E}" type="presOf" srcId="{6665C647-9D23-4549-943F-B5E18CF61FD8}" destId="{2E68C2DF-9D52-4026-9BA7-2A716DE4BD0E}" srcOrd="0" destOrd="0" presId="urn:microsoft.com/office/officeart/2005/8/layout/process2"/>
    <dgm:cxn modelId="{307A8F45-F97A-4044-BD66-3458234F9658}" type="presOf" srcId="{532D8490-CB65-481F-BC6F-9EC9BB64937E}" destId="{64A85BCF-DF1C-49BE-B636-D2D9294D1D42}" srcOrd="0" destOrd="0" presId="urn:microsoft.com/office/officeart/2005/8/layout/process2"/>
    <dgm:cxn modelId="{FB32B470-4961-4718-9F16-D24824E89145}" type="presOf" srcId="{948186E8-4F8A-43FD-AC20-66441724B819}" destId="{1CC67395-95C9-4A76-B72B-E72183E46513}" srcOrd="0" destOrd="0" presId="urn:microsoft.com/office/officeart/2005/8/layout/process2"/>
    <dgm:cxn modelId="{C8B3128B-59D9-4210-9572-9F8F3CE4A8AB}" type="presOf" srcId="{76847C1D-21FA-4F29-97EA-986CD6F538F3}" destId="{4D208776-FAC3-4836-BBB3-6E9A07648237}" srcOrd="0" destOrd="0" presId="urn:microsoft.com/office/officeart/2005/8/layout/process2"/>
    <dgm:cxn modelId="{95E07494-A48A-44CA-9DAB-0A9A3ACAAD76}" type="presOf" srcId="{42702949-9EB8-4ACF-86DD-BFD7FF794DAE}" destId="{601DD15C-D861-4AA7-9BEA-4B35333250D3}" srcOrd="0" destOrd="0" presId="urn:microsoft.com/office/officeart/2005/8/layout/process2"/>
    <dgm:cxn modelId="{DF1B069D-2857-4B98-9B59-356801A9D810}" type="presOf" srcId="{17AADE4B-6ED3-4BFA-BB29-BB105AB4E49E}" destId="{B26745F6-8E7D-49F1-92F6-6D86DA3BE95D}" srcOrd="0" destOrd="0" presId="urn:microsoft.com/office/officeart/2005/8/layout/process2"/>
    <dgm:cxn modelId="{906C89A8-67F8-41ED-822A-5074C431174B}" type="presOf" srcId="{856BC5F2-CBD5-487D-AF5F-4428FBDBCEB2}" destId="{D726C830-10B0-45C4-A24A-AD42AE31B4DB}" srcOrd="0" destOrd="0" presId="urn:microsoft.com/office/officeart/2005/8/layout/process2"/>
    <dgm:cxn modelId="{86E90EAF-4362-496F-82DE-6FDF7D80606B}" type="presOf" srcId="{80B26D33-61A3-41F5-8214-46039617C7C9}" destId="{FCD9FB5B-47AE-437B-9357-AAF29B657B37}" srcOrd="0" destOrd="0" presId="urn:microsoft.com/office/officeart/2005/8/layout/process2"/>
    <dgm:cxn modelId="{A4D157CE-16B4-4E7E-9F86-446E9276799E}" type="presOf" srcId="{80B26D33-61A3-41F5-8214-46039617C7C9}" destId="{3BCD5922-E9F5-43FA-96C5-5DF854DC8970}" srcOrd="1" destOrd="0" presId="urn:microsoft.com/office/officeart/2005/8/layout/process2"/>
    <dgm:cxn modelId="{918FC1D0-E8AE-4E9C-8408-337C3F691D9B}" srcId="{948186E8-4F8A-43FD-AC20-66441724B819}" destId="{532D8490-CB65-481F-BC6F-9EC9BB64937E}" srcOrd="3" destOrd="0" parTransId="{2B2B3088-8F03-4AF6-8566-0D7B2FA98CBA}" sibTransId="{79099731-0F55-46B0-8A30-59240DF87572}"/>
    <dgm:cxn modelId="{746893DF-EC1B-44CE-B422-B7EBB4321E80}" srcId="{948186E8-4F8A-43FD-AC20-66441724B819}" destId="{76847C1D-21FA-4F29-97EA-986CD6F538F3}" srcOrd="1" destOrd="0" parTransId="{5099E945-595E-4D58-87FF-2FB55153E021}" sibTransId="{80B26D33-61A3-41F5-8214-46039617C7C9}"/>
    <dgm:cxn modelId="{36CEE2E7-EEEE-4842-91DE-2F6FC322F766}" type="presOf" srcId="{856BC5F2-CBD5-487D-AF5F-4428FBDBCEB2}" destId="{5D9D2790-6288-483D-92AF-35C0A5CD7D74}" srcOrd="1" destOrd="0" presId="urn:microsoft.com/office/officeart/2005/8/layout/process2"/>
    <dgm:cxn modelId="{667CCA6D-576D-4895-8261-6C3DC993E903}" type="presParOf" srcId="{1CC67395-95C9-4A76-B72B-E72183E46513}" destId="{B26745F6-8E7D-49F1-92F6-6D86DA3BE95D}" srcOrd="0" destOrd="0" presId="urn:microsoft.com/office/officeart/2005/8/layout/process2"/>
    <dgm:cxn modelId="{261658EF-1E17-4958-B678-949008CE02DC}" type="presParOf" srcId="{1CC67395-95C9-4A76-B72B-E72183E46513}" destId="{2E68C2DF-9D52-4026-9BA7-2A716DE4BD0E}" srcOrd="1" destOrd="0" presId="urn:microsoft.com/office/officeart/2005/8/layout/process2"/>
    <dgm:cxn modelId="{903E1C72-582D-4974-BF1D-6F4A1436B990}" type="presParOf" srcId="{2E68C2DF-9D52-4026-9BA7-2A716DE4BD0E}" destId="{A4F23B24-257E-4C76-AF59-2083282BFFBC}" srcOrd="0" destOrd="0" presId="urn:microsoft.com/office/officeart/2005/8/layout/process2"/>
    <dgm:cxn modelId="{AC21B058-2F07-420F-A845-CC47F1A8B921}" type="presParOf" srcId="{1CC67395-95C9-4A76-B72B-E72183E46513}" destId="{4D208776-FAC3-4836-BBB3-6E9A07648237}" srcOrd="2" destOrd="0" presId="urn:microsoft.com/office/officeart/2005/8/layout/process2"/>
    <dgm:cxn modelId="{72BF32C1-0CB8-407C-97BC-EE4A8F05430A}" type="presParOf" srcId="{1CC67395-95C9-4A76-B72B-E72183E46513}" destId="{FCD9FB5B-47AE-437B-9357-AAF29B657B37}" srcOrd="3" destOrd="0" presId="urn:microsoft.com/office/officeart/2005/8/layout/process2"/>
    <dgm:cxn modelId="{8373487C-2993-4E91-B743-94997EDAE245}" type="presParOf" srcId="{FCD9FB5B-47AE-437B-9357-AAF29B657B37}" destId="{3BCD5922-E9F5-43FA-96C5-5DF854DC8970}" srcOrd="0" destOrd="0" presId="urn:microsoft.com/office/officeart/2005/8/layout/process2"/>
    <dgm:cxn modelId="{9532B1E4-BFE6-488E-B7EE-56AA5942E87D}" type="presParOf" srcId="{1CC67395-95C9-4A76-B72B-E72183E46513}" destId="{601DD15C-D861-4AA7-9BEA-4B35333250D3}" srcOrd="4" destOrd="0" presId="urn:microsoft.com/office/officeart/2005/8/layout/process2"/>
    <dgm:cxn modelId="{9DAC6164-5AB5-43B6-BBFE-C2620F158DAA}" type="presParOf" srcId="{1CC67395-95C9-4A76-B72B-E72183E46513}" destId="{D726C830-10B0-45C4-A24A-AD42AE31B4DB}" srcOrd="5" destOrd="0" presId="urn:microsoft.com/office/officeart/2005/8/layout/process2"/>
    <dgm:cxn modelId="{B16030C7-6ABE-43E3-B9EA-11E020797551}" type="presParOf" srcId="{D726C830-10B0-45C4-A24A-AD42AE31B4DB}" destId="{5D9D2790-6288-483D-92AF-35C0A5CD7D74}" srcOrd="0" destOrd="0" presId="urn:microsoft.com/office/officeart/2005/8/layout/process2"/>
    <dgm:cxn modelId="{7E9EAB64-3D4C-42E4-BACF-D4403C95EC8F}" type="presParOf" srcId="{1CC67395-95C9-4A76-B72B-E72183E46513}" destId="{64A85BCF-DF1C-49BE-B636-D2D9294D1D42}" srcOrd="6"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552C1A-40C3-4B6C-9C87-A98C83886DC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574B2CA-C01B-4892-A33C-47E4D6E26D58}">
      <dgm:prSet phldrT="[Text]" custT="1"/>
      <dgm:spPr/>
      <dgm:t>
        <a:bodyPr/>
        <a:lstStyle/>
        <a:p>
          <a:r>
            <a:rPr lang="en-US" sz="2000" dirty="0"/>
            <a:t>Cooperation</a:t>
          </a:r>
        </a:p>
        <a:p>
          <a:endParaRPr lang="en-US" sz="1800" dirty="0"/>
        </a:p>
        <a:p>
          <a:endParaRPr lang="en-US" sz="1800" dirty="0"/>
        </a:p>
      </dgm:t>
    </dgm:pt>
    <dgm:pt modelId="{95D62A0A-FCAA-4198-B185-9DA3516714EE}" type="parTrans" cxnId="{7F9EDA4B-1810-4EEC-BA02-CC5AC32EF471}">
      <dgm:prSet/>
      <dgm:spPr/>
      <dgm:t>
        <a:bodyPr/>
        <a:lstStyle/>
        <a:p>
          <a:endParaRPr lang="en-US"/>
        </a:p>
      </dgm:t>
    </dgm:pt>
    <dgm:pt modelId="{431714D8-4EB6-4468-BD91-E3DC930FAAF3}" type="sibTrans" cxnId="{7F9EDA4B-1810-4EEC-BA02-CC5AC32EF471}">
      <dgm:prSet/>
      <dgm:spPr/>
      <dgm:t>
        <a:bodyPr/>
        <a:lstStyle/>
        <a:p>
          <a:endParaRPr lang="en-US"/>
        </a:p>
      </dgm:t>
    </dgm:pt>
    <dgm:pt modelId="{F4EB0D15-0CD2-48F8-9340-FFA1B2E2B3AB}">
      <dgm:prSet phldrT="[Text]" custT="1"/>
      <dgm:spPr/>
      <dgm:t>
        <a:bodyPr/>
        <a:lstStyle/>
        <a:p>
          <a:r>
            <a:rPr lang="en-US" sz="2000" dirty="0"/>
            <a:t>Coordinated dam operation</a:t>
          </a:r>
        </a:p>
        <a:p>
          <a:endParaRPr lang="en-US" sz="2000" dirty="0"/>
        </a:p>
        <a:p>
          <a:endParaRPr lang="en-US" sz="1800" dirty="0"/>
        </a:p>
        <a:p>
          <a:endParaRPr lang="en-US" sz="1800" dirty="0"/>
        </a:p>
      </dgm:t>
    </dgm:pt>
    <dgm:pt modelId="{26E6D669-4A52-4FAA-894A-A5BAD4B8067D}" type="parTrans" cxnId="{0832C0CA-88C5-4216-AE9B-37644F6D6CAA}">
      <dgm:prSet/>
      <dgm:spPr/>
      <dgm:t>
        <a:bodyPr/>
        <a:lstStyle/>
        <a:p>
          <a:endParaRPr lang="en-US"/>
        </a:p>
      </dgm:t>
    </dgm:pt>
    <dgm:pt modelId="{5813298F-F4B5-4D67-BA4F-45097C0518C5}" type="sibTrans" cxnId="{0832C0CA-88C5-4216-AE9B-37644F6D6CAA}">
      <dgm:prSet/>
      <dgm:spPr/>
      <dgm:t>
        <a:bodyPr/>
        <a:lstStyle/>
        <a:p>
          <a:endParaRPr lang="en-US"/>
        </a:p>
      </dgm:t>
    </dgm:pt>
    <dgm:pt modelId="{E27C40A6-A23F-4997-8018-977A80AEF826}">
      <dgm:prSet phldrT="[Text]" custT="1"/>
      <dgm:spPr/>
      <dgm:t>
        <a:bodyPr/>
        <a:lstStyle/>
        <a:p>
          <a:r>
            <a:rPr lang="en-US" sz="2000" dirty="0"/>
            <a:t>Hydropower and flood control</a:t>
          </a:r>
        </a:p>
        <a:p>
          <a:endParaRPr lang="en-US" sz="1800" dirty="0"/>
        </a:p>
        <a:p>
          <a:endParaRPr lang="en-US" sz="1800" dirty="0"/>
        </a:p>
        <a:p>
          <a:endParaRPr lang="en-US" sz="1800" dirty="0"/>
        </a:p>
      </dgm:t>
    </dgm:pt>
    <dgm:pt modelId="{9EFAAA87-0FEA-4B38-A61A-6512BA91DCE9}" type="parTrans" cxnId="{18C407EB-C35C-476E-B9AF-8F10D9B508E4}">
      <dgm:prSet/>
      <dgm:spPr/>
      <dgm:t>
        <a:bodyPr/>
        <a:lstStyle/>
        <a:p>
          <a:endParaRPr lang="en-US"/>
        </a:p>
      </dgm:t>
    </dgm:pt>
    <dgm:pt modelId="{E786FBA0-67F4-44EE-B94E-9CB6A19DA85D}" type="sibTrans" cxnId="{18C407EB-C35C-476E-B9AF-8F10D9B508E4}">
      <dgm:prSet/>
      <dgm:spPr/>
      <dgm:t>
        <a:bodyPr/>
        <a:lstStyle/>
        <a:p>
          <a:endParaRPr lang="en-US"/>
        </a:p>
      </dgm:t>
    </dgm:pt>
    <dgm:pt modelId="{09924FF2-AE5F-4590-986D-7DD9AF71E2ED}">
      <dgm:prSet phldrT="[Text]" custT="1"/>
      <dgm:spPr/>
      <dgm:t>
        <a:bodyPr/>
        <a:lstStyle/>
        <a:p>
          <a:r>
            <a:rPr lang="en-US" sz="2000" dirty="0"/>
            <a:t>Perceived share of benefits</a:t>
          </a:r>
        </a:p>
        <a:p>
          <a:endParaRPr lang="en-US" sz="1800" dirty="0"/>
        </a:p>
        <a:p>
          <a:endParaRPr lang="en-US" sz="1800" dirty="0"/>
        </a:p>
      </dgm:t>
    </dgm:pt>
    <dgm:pt modelId="{1EEC758C-23EB-4338-B1E0-2BB848C8BC74}" type="parTrans" cxnId="{FB9D0C77-D244-4F64-9263-6D9C3102AC40}">
      <dgm:prSet/>
      <dgm:spPr/>
      <dgm:t>
        <a:bodyPr/>
        <a:lstStyle/>
        <a:p>
          <a:endParaRPr lang="en-US"/>
        </a:p>
      </dgm:t>
    </dgm:pt>
    <dgm:pt modelId="{38A5A722-4A55-4392-BD12-0F0E68BF2115}" type="sibTrans" cxnId="{FB9D0C77-D244-4F64-9263-6D9C3102AC40}">
      <dgm:prSet/>
      <dgm:spPr/>
      <dgm:t>
        <a:bodyPr/>
        <a:lstStyle/>
        <a:p>
          <a:endParaRPr lang="en-US"/>
        </a:p>
      </dgm:t>
    </dgm:pt>
    <dgm:pt modelId="{567406E0-57F6-42DE-B893-9914A7D7D422}" type="pres">
      <dgm:prSet presAssocID="{B1552C1A-40C3-4B6C-9C87-A98C83886DC3}" presName="cycle" presStyleCnt="0">
        <dgm:presLayoutVars>
          <dgm:dir/>
          <dgm:resizeHandles val="exact"/>
        </dgm:presLayoutVars>
      </dgm:prSet>
      <dgm:spPr/>
    </dgm:pt>
    <dgm:pt modelId="{32A0D738-6815-41FE-BC09-27C8615B0E84}" type="pres">
      <dgm:prSet presAssocID="{7574B2CA-C01B-4892-A33C-47E4D6E26D58}" presName="node" presStyleLbl="node1" presStyleIdx="0" presStyleCnt="4" custScaleX="138651" custScaleY="138651" custRadScaleRad="77317" custRadScaleInc="-58">
        <dgm:presLayoutVars>
          <dgm:bulletEnabled val="1"/>
        </dgm:presLayoutVars>
      </dgm:prSet>
      <dgm:spPr/>
    </dgm:pt>
    <dgm:pt modelId="{46770275-0B98-4286-A4E8-56F782DC99F0}" type="pres">
      <dgm:prSet presAssocID="{431714D8-4EB6-4468-BD91-E3DC930FAAF3}" presName="sibTrans" presStyleLbl="sibTrans2D1" presStyleIdx="0" presStyleCnt="4"/>
      <dgm:spPr/>
    </dgm:pt>
    <dgm:pt modelId="{63C12CD6-2438-4E56-937B-1F411A1B3C82}" type="pres">
      <dgm:prSet presAssocID="{431714D8-4EB6-4468-BD91-E3DC930FAAF3}" presName="connectorText" presStyleLbl="sibTrans2D1" presStyleIdx="0" presStyleCnt="4"/>
      <dgm:spPr/>
    </dgm:pt>
    <dgm:pt modelId="{1E98CBE4-154E-428F-BE66-44777722A5CB}" type="pres">
      <dgm:prSet presAssocID="{F4EB0D15-0CD2-48F8-9340-FFA1B2E2B3AB}" presName="node" presStyleLbl="node1" presStyleIdx="1" presStyleCnt="4" custScaleX="138651" custScaleY="138651" custRadScaleRad="197843" custRadScaleInc="-2927">
        <dgm:presLayoutVars>
          <dgm:bulletEnabled val="1"/>
        </dgm:presLayoutVars>
      </dgm:prSet>
      <dgm:spPr/>
    </dgm:pt>
    <dgm:pt modelId="{53EA44BC-B53F-4FDD-B80A-2AF70C06DF9B}" type="pres">
      <dgm:prSet presAssocID="{5813298F-F4B5-4D67-BA4F-45097C0518C5}" presName="sibTrans" presStyleLbl="sibTrans2D1" presStyleIdx="1" presStyleCnt="4"/>
      <dgm:spPr/>
    </dgm:pt>
    <dgm:pt modelId="{5C99B2E2-2A57-4F97-9289-B5FF6F954DB5}" type="pres">
      <dgm:prSet presAssocID="{5813298F-F4B5-4D67-BA4F-45097C0518C5}" presName="connectorText" presStyleLbl="sibTrans2D1" presStyleIdx="1" presStyleCnt="4"/>
      <dgm:spPr/>
    </dgm:pt>
    <dgm:pt modelId="{270E2AFD-9F53-471C-9DA1-51676D9F8986}" type="pres">
      <dgm:prSet presAssocID="{E27C40A6-A23F-4997-8018-977A80AEF826}" presName="node" presStyleLbl="node1" presStyleIdx="2" presStyleCnt="4" custScaleX="138651" custScaleY="138651" custRadScaleRad="81620" custRadScaleInc="-136">
        <dgm:presLayoutVars>
          <dgm:bulletEnabled val="1"/>
        </dgm:presLayoutVars>
      </dgm:prSet>
      <dgm:spPr/>
    </dgm:pt>
    <dgm:pt modelId="{6066421B-0ABF-4F4E-A159-3BEF5FEE7C72}" type="pres">
      <dgm:prSet presAssocID="{E786FBA0-67F4-44EE-B94E-9CB6A19DA85D}" presName="sibTrans" presStyleLbl="sibTrans2D1" presStyleIdx="2" presStyleCnt="4"/>
      <dgm:spPr/>
    </dgm:pt>
    <dgm:pt modelId="{37C12469-8665-4158-8961-77389887AA9E}" type="pres">
      <dgm:prSet presAssocID="{E786FBA0-67F4-44EE-B94E-9CB6A19DA85D}" presName="connectorText" presStyleLbl="sibTrans2D1" presStyleIdx="2" presStyleCnt="4"/>
      <dgm:spPr/>
    </dgm:pt>
    <dgm:pt modelId="{E0910172-1D58-46D6-9BD3-1C1E2E1D5C8F}" type="pres">
      <dgm:prSet presAssocID="{09924FF2-AE5F-4590-986D-7DD9AF71E2ED}" presName="node" presStyleLbl="node1" presStyleIdx="3" presStyleCnt="4" custScaleX="138651" custScaleY="138651" custRadScaleRad="191948" custRadScaleInc="20">
        <dgm:presLayoutVars>
          <dgm:bulletEnabled val="1"/>
        </dgm:presLayoutVars>
      </dgm:prSet>
      <dgm:spPr/>
    </dgm:pt>
    <dgm:pt modelId="{2419FBB3-ADA5-4D65-8D01-C7E2FBAB3360}" type="pres">
      <dgm:prSet presAssocID="{38A5A722-4A55-4392-BD12-0F0E68BF2115}" presName="sibTrans" presStyleLbl="sibTrans2D1" presStyleIdx="3" presStyleCnt="4"/>
      <dgm:spPr/>
    </dgm:pt>
    <dgm:pt modelId="{96270DDE-E040-45A5-BC13-78FED71C46B1}" type="pres">
      <dgm:prSet presAssocID="{38A5A722-4A55-4392-BD12-0F0E68BF2115}" presName="connectorText" presStyleLbl="sibTrans2D1" presStyleIdx="3" presStyleCnt="4"/>
      <dgm:spPr/>
    </dgm:pt>
  </dgm:ptLst>
  <dgm:cxnLst>
    <dgm:cxn modelId="{6EE8071F-AD3C-42C9-87DF-62EE97ECD74E}" type="presOf" srcId="{E786FBA0-67F4-44EE-B94E-9CB6A19DA85D}" destId="{6066421B-0ABF-4F4E-A159-3BEF5FEE7C72}" srcOrd="0" destOrd="0" presId="urn:microsoft.com/office/officeart/2005/8/layout/cycle2"/>
    <dgm:cxn modelId="{D2FE4723-2DF9-4DA6-B35C-F493B2C0725E}" type="presOf" srcId="{B1552C1A-40C3-4B6C-9C87-A98C83886DC3}" destId="{567406E0-57F6-42DE-B893-9914A7D7D422}" srcOrd="0" destOrd="0" presId="urn:microsoft.com/office/officeart/2005/8/layout/cycle2"/>
    <dgm:cxn modelId="{85F0F82C-A66D-4CFD-B970-B18A26A04271}" type="presOf" srcId="{5813298F-F4B5-4D67-BA4F-45097C0518C5}" destId="{53EA44BC-B53F-4FDD-B80A-2AF70C06DF9B}" srcOrd="0" destOrd="0" presId="urn:microsoft.com/office/officeart/2005/8/layout/cycle2"/>
    <dgm:cxn modelId="{C1124244-3A9F-456B-8AC5-543D04D1647B}" type="presOf" srcId="{09924FF2-AE5F-4590-986D-7DD9AF71E2ED}" destId="{E0910172-1D58-46D6-9BD3-1C1E2E1D5C8F}" srcOrd="0" destOrd="0" presId="urn:microsoft.com/office/officeart/2005/8/layout/cycle2"/>
    <dgm:cxn modelId="{7F9EDA4B-1810-4EEC-BA02-CC5AC32EF471}" srcId="{B1552C1A-40C3-4B6C-9C87-A98C83886DC3}" destId="{7574B2CA-C01B-4892-A33C-47E4D6E26D58}" srcOrd="0" destOrd="0" parTransId="{95D62A0A-FCAA-4198-B185-9DA3516714EE}" sibTransId="{431714D8-4EB6-4468-BD91-E3DC930FAAF3}"/>
    <dgm:cxn modelId="{2C0FAF4C-E55A-4B99-A2E1-CE8ABDDDFAF1}" type="presOf" srcId="{5813298F-F4B5-4D67-BA4F-45097C0518C5}" destId="{5C99B2E2-2A57-4F97-9289-B5FF6F954DB5}" srcOrd="1" destOrd="0" presId="urn:microsoft.com/office/officeart/2005/8/layout/cycle2"/>
    <dgm:cxn modelId="{A803C26E-6085-480E-8995-F5191A4C573B}" type="presOf" srcId="{7574B2CA-C01B-4892-A33C-47E4D6E26D58}" destId="{32A0D738-6815-41FE-BC09-27C8615B0E84}" srcOrd="0" destOrd="0" presId="urn:microsoft.com/office/officeart/2005/8/layout/cycle2"/>
    <dgm:cxn modelId="{844D2275-F96E-4B96-9CDF-B37F48E9C3F6}" type="presOf" srcId="{E786FBA0-67F4-44EE-B94E-9CB6A19DA85D}" destId="{37C12469-8665-4158-8961-77389887AA9E}" srcOrd="1" destOrd="0" presId="urn:microsoft.com/office/officeart/2005/8/layout/cycle2"/>
    <dgm:cxn modelId="{FB9D0C77-D244-4F64-9263-6D9C3102AC40}" srcId="{B1552C1A-40C3-4B6C-9C87-A98C83886DC3}" destId="{09924FF2-AE5F-4590-986D-7DD9AF71E2ED}" srcOrd="3" destOrd="0" parTransId="{1EEC758C-23EB-4338-B1E0-2BB848C8BC74}" sibTransId="{38A5A722-4A55-4392-BD12-0F0E68BF2115}"/>
    <dgm:cxn modelId="{1DB5327A-53B4-4436-A452-45AD296EF7D1}" type="presOf" srcId="{38A5A722-4A55-4392-BD12-0F0E68BF2115}" destId="{96270DDE-E040-45A5-BC13-78FED71C46B1}" srcOrd="1" destOrd="0" presId="urn:microsoft.com/office/officeart/2005/8/layout/cycle2"/>
    <dgm:cxn modelId="{8EA2BF82-BF4B-40F2-B572-A00A64D971B3}" type="presOf" srcId="{F4EB0D15-0CD2-48F8-9340-FFA1B2E2B3AB}" destId="{1E98CBE4-154E-428F-BE66-44777722A5CB}" srcOrd="0" destOrd="0" presId="urn:microsoft.com/office/officeart/2005/8/layout/cycle2"/>
    <dgm:cxn modelId="{3C064B8B-D2E0-4932-99BA-C9CA816F7A9F}" type="presOf" srcId="{431714D8-4EB6-4468-BD91-E3DC930FAAF3}" destId="{46770275-0B98-4286-A4E8-56F782DC99F0}" srcOrd="0" destOrd="0" presId="urn:microsoft.com/office/officeart/2005/8/layout/cycle2"/>
    <dgm:cxn modelId="{480DF4A3-2A60-4BDD-BC17-F0EF3FC1EA53}" type="presOf" srcId="{38A5A722-4A55-4392-BD12-0F0E68BF2115}" destId="{2419FBB3-ADA5-4D65-8D01-C7E2FBAB3360}" srcOrd="0" destOrd="0" presId="urn:microsoft.com/office/officeart/2005/8/layout/cycle2"/>
    <dgm:cxn modelId="{0832C0CA-88C5-4216-AE9B-37644F6D6CAA}" srcId="{B1552C1A-40C3-4B6C-9C87-A98C83886DC3}" destId="{F4EB0D15-0CD2-48F8-9340-FFA1B2E2B3AB}" srcOrd="1" destOrd="0" parTransId="{26E6D669-4A52-4FAA-894A-A5BAD4B8067D}" sibTransId="{5813298F-F4B5-4D67-BA4F-45097C0518C5}"/>
    <dgm:cxn modelId="{80FB1FDF-8252-4678-92A3-6EEE66CDD002}" type="presOf" srcId="{E27C40A6-A23F-4997-8018-977A80AEF826}" destId="{270E2AFD-9F53-471C-9DA1-51676D9F8986}" srcOrd="0" destOrd="0" presId="urn:microsoft.com/office/officeart/2005/8/layout/cycle2"/>
    <dgm:cxn modelId="{2675FFE8-4A33-41A9-8566-DADBD0751F0A}" type="presOf" srcId="{431714D8-4EB6-4468-BD91-E3DC930FAAF3}" destId="{63C12CD6-2438-4E56-937B-1F411A1B3C82}" srcOrd="1" destOrd="0" presId="urn:microsoft.com/office/officeart/2005/8/layout/cycle2"/>
    <dgm:cxn modelId="{18C407EB-C35C-476E-B9AF-8F10D9B508E4}" srcId="{B1552C1A-40C3-4B6C-9C87-A98C83886DC3}" destId="{E27C40A6-A23F-4997-8018-977A80AEF826}" srcOrd="2" destOrd="0" parTransId="{9EFAAA87-0FEA-4B38-A61A-6512BA91DCE9}" sibTransId="{E786FBA0-67F4-44EE-B94E-9CB6A19DA85D}"/>
    <dgm:cxn modelId="{D34F8793-3C97-4523-870C-A592043BA1BE}" type="presParOf" srcId="{567406E0-57F6-42DE-B893-9914A7D7D422}" destId="{32A0D738-6815-41FE-BC09-27C8615B0E84}" srcOrd="0" destOrd="0" presId="urn:microsoft.com/office/officeart/2005/8/layout/cycle2"/>
    <dgm:cxn modelId="{791BBB2A-D676-4D9A-A765-FB5BD3D94505}" type="presParOf" srcId="{567406E0-57F6-42DE-B893-9914A7D7D422}" destId="{46770275-0B98-4286-A4E8-56F782DC99F0}" srcOrd="1" destOrd="0" presId="urn:microsoft.com/office/officeart/2005/8/layout/cycle2"/>
    <dgm:cxn modelId="{B33E2387-7108-4586-9F05-6C50A1E5A46F}" type="presParOf" srcId="{46770275-0B98-4286-A4E8-56F782DC99F0}" destId="{63C12CD6-2438-4E56-937B-1F411A1B3C82}" srcOrd="0" destOrd="0" presId="urn:microsoft.com/office/officeart/2005/8/layout/cycle2"/>
    <dgm:cxn modelId="{74C0B0F3-C0D8-484D-93A1-E01251FD50E7}" type="presParOf" srcId="{567406E0-57F6-42DE-B893-9914A7D7D422}" destId="{1E98CBE4-154E-428F-BE66-44777722A5CB}" srcOrd="2" destOrd="0" presId="urn:microsoft.com/office/officeart/2005/8/layout/cycle2"/>
    <dgm:cxn modelId="{9945D13C-FD96-4D72-AB80-4D9B04CED8A4}" type="presParOf" srcId="{567406E0-57F6-42DE-B893-9914A7D7D422}" destId="{53EA44BC-B53F-4FDD-B80A-2AF70C06DF9B}" srcOrd="3" destOrd="0" presId="urn:microsoft.com/office/officeart/2005/8/layout/cycle2"/>
    <dgm:cxn modelId="{FB4625B0-85F1-48A4-A687-F0EAB0208376}" type="presParOf" srcId="{53EA44BC-B53F-4FDD-B80A-2AF70C06DF9B}" destId="{5C99B2E2-2A57-4F97-9289-B5FF6F954DB5}" srcOrd="0" destOrd="0" presId="urn:microsoft.com/office/officeart/2005/8/layout/cycle2"/>
    <dgm:cxn modelId="{22934B5B-9BB7-4935-839D-B12B5502E06C}" type="presParOf" srcId="{567406E0-57F6-42DE-B893-9914A7D7D422}" destId="{270E2AFD-9F53-471C-9DA1-51676D9F8986}" srcOrd="4" destOrd="0" presId="urn:microsoft.com/office/officeart/2005/8/layout/cycle2"/>
    <dgm:cxn modelId="{8D0089B8-57EA-4C5F-8026-75D006C4F13C}" type="presParOf" srcId="{567406E0-57F6-42DE-B893-9914A7D7D422}" destId="{6066421B-0ABF-4F4E-A159-3BEF5FEE7C72}" srcOrd="5" destOrd="0" presId="urn:microsoft.com/office/officeart/2005/8/layout/cycle2"/>
    <dgm:cxn modelId="{63746C35-10A0-4661-9DD4-779B9F1E91F7}" type="presParOf" srcId="{6066421B-0ABF-4F4E-A159-3BEF5FEE7C72}" destId="{37C12469-8665-4158-8961-77389887AA9E}" srcOrd="0" destOrd="0" presId="urn:microsoft.com/office/officeart/2005/8/layout/cycle2"/>
    <dgm:cxn modelId="{849E9FA9-CCDB-484D-9ACA-E6D6F9ACEBC5}" type="presParOf" srcId="{567406E0-57F6-42DE-B893-9914A7D7D422}" destId="{E0910172-1D58-46D6-9BD3-1C1E2E1D5C8F}" srcOrd="6" destOrd="0" presId="urn:microsoft.com/office/officeart/2005/8/layout/cycle2"/>
    <dgm:cxn modelId="{4FA90679-C40B-4387-92CE-2D7671141236}" type="presParOf" srcId="{567406E0-57F6-42DE-B893-9914A7D7D422}" destId="{2419FBB3-ADA5-4D65-8D01-C7E2FBAB3360}" srcOrd="7" destOrd="0" presId="urn:microsoft.com/office/officeart/2005/8/layout/cycle2"/>
    <dgm:cxn modelId="{4B951E4A-9788-413D-89C9-0C3592BF77F5}" type="presParOf" srcId="{2419FBB3-ADA5-4D65-8D01-C7E2FBAB3360}" destId="{96270DDE-E040-45A5-BC13-78FED71C46B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BD766-21C9-48B2-B7B0-625F863D9108}">
      <dsp:nvSpPr>
        <dsp:cNvPr id="0" name=""/>
        <dsp:cNvSpPr/>
      </dsp:nvSpPr>
      <dsp:spPr>
        <a:xfrm>
          <a:off x="22809" y="2794"/>
          <a:ext cx="5311212" cy="65329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Decreasing fish populations along the Columbia</a:t>
          </a:r>
        </a:p>
      </dsp:txBody>
      <dsp:txXfrm>
        <a:off x="41943" y="21928"/>
        <a:ext cx="5272944" cy="615030"/>
      </dsp:txXfrm>
    </dsp:sp>
    <dsp:sp modelId="{B6387C62-44F5-4019-8AC6-1EADD00B2502}">
      <dsp:nvSpPr>
        <dsp:cNvPr id="0" name=""/>
        <dsp:cNvSpPr/>
      </dsp:nvSpPr>
      <dsp:spPr>
        <a:xfrm rot="5400000">
          <a:off x="2555922" y="672424"/>
          <a:ext cx="244986" cy="29398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590220" y="696923"/>
        <a:ext cx="176390" cy="171490"/>
      </dsp:txXfrm>
    </dsp:sp>
    <dsp:sp modelId="{DABAFD6D-6B63-444A-85B4-34DB91EAB609}">
      <dsp:nvSpPr>
        <dsp:cNvPr id="0" name=""/>
        <dsp:cNvSpPr/>
      </dsp:nvSpPr>
      <dsp:spPr>
        <a:xfrm>
          <a:off x="22809" y="982741"/>
          <a:ext cx="5311212" cy="653298"/>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Increasing social awareness and pressure to protect fish</a:t>
          </a:r>
        </a:p>
      </dsp:txBody>
      <dsp:txXfrm>
        <a:off x="41943" y="1001875"/>
        <a:ext cx="5272944" cy="615030"/>
      </dsp:txXfrm>
    </dsp:sp>
    <dsp:sp modelId="{AAC4D5CE-10BA-4698-80C9-3E24DD00A9E9}">
      <dsp:nvSpPr>
        <dsp:cNvPr id="0" name=""/>
        <dsp:cNvSpPr/>
      </dsp:nvSpPr>
      <dsp:spPr>
        <a:xfrm rot="5400000">
          <a:off x="2555922" y="1652372"/>
          <a:ext cx="244986" cy="293984"/>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590220" y="1676871"/>
        <a:ext cx="176390" cy="171490"/>
      </dsp:txXfrm>
    </dsp:sp>
    <dsp:sp modelId="{CDBAA4E7-5702-4615-AA08-A52F15F70F0A}">
      <dsp:nvSpPr>
        <dsp:cNvPr id="0" name=""/>
        <dsp:cNvSpPr/>
      </dsp:nvSpPr>
      <dsp:spPr>
        <a:xfrm>
          <a:off x="0" y="1962689"/>
          <a:ext cx="5356831" cy="65329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Changes in national law and regulations</a:t>
          </a:r>
        </a:p>
      </dsp:txBody>
      <dsp:txXfrm>
        <a:off x="19134" y="1981823"/>
        <a:ext cx="5318563" cy="615030"/>
      </dsp:txXfrm>
    </dsp:sp>
    <dsp:sp modelId="{E8122F20-F606-4760-85A8-EC86F15E5A76}">
      <dsp:nvSpPr>
        <dsp:cNvPr id="0" name=""/>
        <dsp:cNvSpPr/>
      </dsp:nvSpPr>
      <dsp:spPr>
        <a:xfrm rot="5400000">
          <a:off x="2555922" y="2632320"/>
          <a:ext cx="244986" cy="293984"/>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590220" y="2656819"/>
        <a:ext cx="176390" cy="171490"/>
      </dsp:txXfrm>
    </dsp:sp>
    <dsp:sp modelId="{3470CE98-8FC8-42C5-BA54-781086373C23}">
      <dsp:nvSpPr>
        <dsp:cNvPr id="0" name=""/>
        <dsp:cNvSpPr/>
      </dsp:nvSpPr>
      <dsp:spPr>
        <a:xfrm>
          <a:off x="-11397" y="2942636"/>
          <a:ext cx="5379626" cy="653298"/>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Dam operations changed to spill water for fish migration</a:t>
          </a:r>
        </a:p>
      </dsp:txBody>
      <dsp:txXfrm>
        <a:off x="7737" y="2961770"/>
        <a:ext cx="5341358" cy="615030"/>
      </dsp:txXfrm>
    </dsp:sp>
    <dsp:sp modelId="{6C2BCAE6-CEDD-4418-8E97-E4F757715B3E}">
      <dsp:nvSpPr>
        <dsp:cNvPr id="0" name=""/>
        <dsp:cNvSpPr/>
      </dsp:nvSpPr>
      <dsp:spPr>
        <a:xfrm rot="5400000">
          <a:off x="2555922" y="3612267"/>
          <a:ext cx="244986" cy="29398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590220" y="3636766"/>
        <a:ext cx="176390" cy="171490"/>
      </dsp:txXfrm>
    </dsp:sp>
    <dsp:sp modelId="{BC82DB6A-9F55-4F52-8AE4-5144E8828B51}">
      <dsp:nvSpPr>
        <dsp:cNvPr id="0" name=""/>
        <dsp:cNvSpPr/>
      </dsp:nvSpPr>
      <dsp:spPr>
        <a:xfrm>
          <a:off x="-34206" y="3922584"/>
          <a:ext cx="5425244" cy="65329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Decrease in hydropower production</a:t>
          </a:r>
        </a:p>
      </dsp:txBody>
      <dsp:txXfrm>
        <a:off x="-15072" y="3941718"/>
        <a:ext cx="5386976" cy="615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745F6-8E7D-49F1-92F6-6D86DA3BE95D}">
      <dsp:nvSpPr>
        <dsp:cNvPr id="0" name=""/>
        <dsp:cNvSpPr/>
      </dsp:nvSpPr>
      <dsp:spPr>
        <a:xfrm>
          <a:off x="1339292" y="2066"/>
          <a:ext cx="2678246" cy="7686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Increased U.S. reliance on flood protection</a:t>
          </a:r>
        </a:p>
      </dsp:txBody>
      <dsp:txXfrm>
        <a:off x="1361805" y="24579"/>
        <a:ext cx="2633220" cy="723618"/>
      </dsp:txXfrm>
    </dsp:sp>
    <dsp:sp modelId="{2E68C2DF-9D52-4026-9BA7-2A716DE4BD0E}">
      <dsp:nvSpPr>
        <dsp:cNvPr id="0" name=""/>
        <dsp:cNvSpPr/>
      </dsp:nvSpPr>
      <dsp:spPr>
        <a:xfrm rot="16200000" flipV="1">
          <a:off x="2534295" y="789927"/>
          <a:ext cx="288241" cy="34589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574649" y="905223"/>
        <a:ext cx="207534" cy="201769"/>
      </dsp:txXfrm>
    </dsp:sp>
    <dsp:sp modelId="{4D208776-FAC3-4836-BBB3-6E9A07648237}">
      <dsp:nvSpPr>
        <dsp:cNvPr id="0" name=""/>
        <dsp:cNvSpPr/>
      </dsp:nvSpPr>
      <dsp:spPr>
        <a:xfrm>
          <a:off x="1339292" y="1155033"/>
          <a:ext cx="2678246" cy="76864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Increased value at risk</a:t>
          </a:r>
        </a:p>
      </dsp:txBody>
      <dsp:txXfrm>
        <a:off x="1361805" y="1177546"/>
        <a:ext cx="2633220" cy="723618"/>
      </dsp:txXfrm>
    </dsp:sp>
    <dsp:sp modelId="{FCD9FB5B-47AE-437B-9357-AAF29B657B37}">
      <dsp:nvSpPr>
        <dsp:cNvPr id="0" name=""/>
        <dsp:cNvSpPr/>
      </dsp:nvSpPr>
      <dsp:spPr>
        <a:xfrm rot="16200000" flipV="1">
          <a:off x="2534295" y="1942893"/>
          <a:ext cx="288241" cy="345890"/>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574649" y="2058189"/>
        <a:ext cx="207534" cy="201769"/>
      </dsp:txXfrm>
    </dsp:sp>
    <dsp:sp modelId="{601DD15C-D861-4AA7-9BEA-4B35333250D3}">
      <dsp:nvSpPr>
        <dsp:cNvPr id="0" name=""/>
        <dsp:cNvSpPr/>
      </dsp:nvSpPr>
      <dsp:spPr>
        <a:xfrm>
          <a:off x="1339292" y="2308000"/>
          <a:ext cx="2678246" cy="76864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Increasing development downstream</a:t>
          </a:r>
        </a:p>
      </dsp:txBody>
      <dsp:txXfrm>
        <a:off x="1361805" y="2330513"/>
        <a:ext cx="2633220" cy="723618"/>
      </dsp:txXfrm>
    </dsp:sp>
    <dsp:sp modelId="{D726C830-10B0-45C4-A24A-AD42AE31B4DB}">
      <dsp:nvSpPr>
        <dsp:cNvPr id="0" name=""/>
        <dsp:cNvSpPr/>
      </dsp:nvSpPr>
      <dsp:spPr>
        <a:xfrm rot="16200000" flipV="1">
          <a:off x="2534295" y="3095860"/>
          <a:ext cx="288241" cy="345890"/>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574649" y="3211156"/>
        <a:ext cx="207534" cy="201769"/>
      </dsp:txXfrm>
    </dsp:sp>
    <dsp:sp modelId="{64A85BCF-DF1C-49BE-B636-D2D9294D1D42}">
      <dsp:nvSpPr>
        <dsp:cNvPr id="0" name=""/>
        <dsp:cNvSpPr/>
      </dsp:nvSpPr>
      <dsp:spPr>
        <a:xfrm>
          <a:off x="1339292" y="3460967"/>
          <a:ext cx="2678246" cy="76864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Increasing population in PNW</a:t>
          </a:r>
        </a:p>
      </dsp:txBody>
      <dsp:txXfrm>
        <a:off x="1361805" y="3483480"/>
        <a:ext cx="2633220" cy="723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0D738-6815-41FE-BC09-27C8615B0E84}">
      <dsp:nvSpPr>
        <dsp:cNvPr id="0" name=""/>
        <dsp:cNvSpPr/>
      </dsp:nvSpPr>
      <dsp:spPr>
        <a:xfrm>
          <a:off x="3987912" y="79818"/>
          <a:ext cx="2312821" cy="23128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Cooperation</a:t>
          </a:r>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endParaRPr lang="en-US" sz="1800" kern="1200" dirty="0"/>
        </a:p>
      </dsp:txBody>
      <dsp:txXfrm>
        <a:off x="4326617" y="418523"/>
        <a:ext cx="1635411" cy="1635411"/>
      </dsp:txXfrm>
    </dsp:sp>
    <dsp:sp modelId="{46770275-0B98-4286-A4E8-56F782DC99F0}">
      <dsp:nvSpPr>
        <dsp:cNvPr id="0" name=""/>
        <dsp:cNvSpPr/>
      </dsp:nvSpPr>
      <dsp:spPr>
        <a:xfrm rot="1211747">
          <a:off x="6499778" y="1591799"/>
          <a:ext cx="752836" cy="562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504970" y="1675241"/>
        <a:ext cx="583942" cy="337787"/>
      </dsp:txXfrm>
    </dsp:sp>
    <dsp:sp modelId="{1E98CBE4-154E-428F-BE66-44777722A5CB}">
      <dsp:nvSpPr>
        <dsp:cNvPr id="0" name=""/>
        <dsp:cNvSpPr/>
      </dsp:nvSpPr>
      <dsp:spPr>
        <a:xfrm>
          <a:off x="7491653" y="1368651"/>
          <a:ext cx="2312821" cy="23128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Coordinated dam operation</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endParaRPr lang="en-US" sz="1800" kern="1200" dirty="0"/>
        </a:p>
      </dsp:txBody>
      <dsp:txXfrm>
        <a:off x="7830358" y="1707356"/>
        <a:ext cx="1635411" cy="1635411"/>
      </dsp:txXfrm>
    </dsp:sp>
    <dsp:sp modelId="{53EA44BC-B53F-4FDD-B80A-2AF70C06DF9B}">
      <dsp:nvSpPr>
        <dsp:cNvPr id="0" name=""/>
        <dsp:cNvSpPr/>
      </dsp:nvSpPr>
      <dsp:spPr>
        <a:xfrm rot="9387022">
          <a:off x="6518675" y="2997609"/>
          <a:ext cx="798645" cy="562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680536" y="3076465"/>
        <a:ext cx="629751" cy="337787"/>
      </dsp:txXfrm>
    </dsp:sp>
    <dsp:sp modelId="{270E2AFD-9F53-471C-9DA1-51676D9F8986}">
      <dsp:nvSpPr>
        <dsp:cNvPr id="0" name=""/>
        <dsp:cNvSpPr/>
      </dsp:nvSpPr>
      <dsp:spPr>
        <a:xfrm>
          <a:off x="3990080" y="2894787"/>
          <a:ext cx="2312821" cy="23128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Hydropower and flood control</a:t>
          </a:r>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endParaRPr lang="en-US" sz="1800" kern="1200" dirty="0"/>
        </a:p>
      </dsp:txBody>
      <dsp:txXfrm>
        <a:off x="4328785" y="3233492"/>
        <a:ext cx="1635411" cy="1635411"/>
      </dsp:txXfrm>
    </dsp:sp>
    <dsp:sp modelId="{6066421B-0ABF-4F4E-A159-3BEF5FEE7C72}">
      <dsp:nvSpPr>
        <dsp:cNvPr id="0" name=""/>
        <dsp:cNvSpPr/>
      </dsp:nvSpPr>
      <dsp:spPr>
        <a:xfrm rot="12182063">
          <a:off x="3098490" y="3054763"/>
          <a:ext cx="733004" cy="562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3260651" y="3200402"/>
        <a:ext cx="564110" cy="337787"/>
      </dsp:txXfrm>
    </dsp:sp>
    <dsp:sp modelId="{E0910172-1D58-46D6-9BD3-1C1E2E1D5C8F}">
      <dsp:nvSpPr>
        <dsp:cNvPr id="0" name=""/>
        <dsp:cNvSpPr/>
      </dsp:nvSpPr>
      <dsp:spPr>
        <a:xfrm>
          <a:off x="588901" y="1448663"/>
          <a:ext cx="2312821" cy="23128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Perceived share of benefits</a:t>
          </a:r>
        </a:p>
        <a:p>
          <a:pPr marL="0" lvl="0" indent="0" algn="ctr" defTabSz="889000">
            <a:lnSpc>
              <a:spcPct val="90000"/>
            </a:lnSpc>
            <a:spcBef>
              <a:spcPct val="0"/>
            </a:spcBef>
            <a:spcAft>
              <a:spcPct val="35000"/>
            </a:spcAft>
            <a:buNone/>
          </a:pPr>
          <a:endParaRPr lang="en-US" sz="1800" kern="1200" dirty="0"/>
        </a:p>
        <a:p>
          <a:pPr marL="0" lvl="0" indent="0" algn="ctr" defTabSz="889000">
            <a:lnSpc>
              <a:spcPct val="90000"/>
            </a:lnSpc>
            <a:spcBef>
              <a:spcPct val="0"/>
            </a:spcBef>
            <a:spcAft>
              <a:spcPct val="35000"/>
            </a:spcAft>
            <a:buNone/>
          </a:pPr>
          <a:endParaRPr lang="en-US" sz="1800" kern="1200" dirty="0"/>
        </a:p>
      </dsp:txBody>
      <dsp:txXfrm>
        <a:off x="927606" y="1787368"/>
        <a:ext cx="1635411" cy="1635411"/>
      </dsp:txXfrm>
    </dsp:sp>
    <dsp:sp modelId="{2419FBB3-ADA5-4D65-8D01-C7E2FBAB3360}">
      <dsp:nvSpPr>
        <dsp:cNvPr id="0" name=""/>
        <dsp:cNvSpPr/>
      </dsp:nvSpPr>
      <dsp:spPr>
        <a:xfrm rot="20283866">
          <a:off x="3067874" y="1646734"/>
          <a:ext cx="716277" cy="562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073988" y="1790876"/>
        <a:ext cx="547383" cy="3377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490AB-0025-4A38-BA27-F9E9507F860B}"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021CA-87FC-44BE-8BA0-5A4C99895990}" type="slidenum">
              <a:rPr lang="en-US" smtClean="0"/>
              <a:t>‹#›</a:t>
            </a:fld>
            <a:endParaRPr lang="en-US"/>
          </a:p>
        </p:txBody>
      </p:sp>
    </p:spTree>
    <p:extLst>
      <p:ext uri="{BB962C8B-B14F-4D97-AF65-F5344CB8AC3E}">
        <p14:creationId xmlns:p14="http://schemas.microsoft.com/office/powerpoint/2010/main" val="170123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coming today. I will be presenting our work on socio-hydrological modelling of the tradeoff between flood control and hydropower provided by the Columbia River Treaty. This work was started during the </a:t>
            </a:r>
            <a:r>
              <a:rPr lang="en-US" dirty="0" err="1"/>
              <a:t>Sociohydrology</a:t>
            </a:r>
            <a:r>
              <a:rPr lang="en-US" dirty="0"/>
              <a:t> Summer Institute on Transboundary Rivers hosted this past summer at Yunnan University in China.</a:t>
            </a:r>
          </a:p>
        </p:txBody>
      </p:sp>
      <p:sp>
        <p:nvSpPr>
          <p:cNvPr id="4" name="Slide Number Placeholder 3"/>
          <p:cNvSpPr>
            <a:spLocks noGrp="1"/>
          </p:cNvSpPr>
          <p:nvPr>
            <p:ph type="sldNum" sz="quarter" idx="5"/>
          </p:nvPr>
        </p:nvSpPr>
        <p:spPr/>
        <p:txBody>
          <a:bodyPr/>
          <a:lstStyle/>
          <a:p>
            <a:fld id="{573021CA-87FC-44BE-8BA0-5A4C99895990}" type="slidenum">
              <a:rPr lang="en-US" smtClean="0"/>
              <a:t>1</a:t>
            </a:fld>
            <a:endParaRPr lang="en-US"/>
          </a:p>
        </p:txBody>
      </p:sp>
    </p:spTree>
    <p:extLst>
      <p:ext uri="{BB962C8B-B14F-4D97-AF65-F5344CB8AC3E}">
        <p14:creationId xmlns:p14="http://schemas.microsoft.com/office/powerpoint/2010/main" val="46963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when we include environmental concerns and changes in U.S. dam operations to protect fish, we can see that this reduces U.S. storage, thereby reducing the total hydropower benefit. Under these conditions, cooperation falls and Canada increases storage in order to increase their own hydropower production.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10</a:t>
            </a:fld>
            <a:endParaRPr lang="en-US"/>
          </a:p>
        </p:txBody>
      </p:sp>
    </p:spTree>
    <p:extLst>
      <p:ext uri="{BB962C8B-B14F-4D97-AF65-F5344CB8AC3E}">
        <p14:creationId xmlns:p14="http://schemas.microsoft.com/office/powerpoint/2010/main" val="126720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testing our model, we found that the equation for cooperation is most sensitive to a factor we call “Institutional capacity”. We can see in the graph of sensitivity testing that when this value is reduced slightly, it throws the system out of balance and cooperation declines. This decline also corresponds to a drop in U.S. storage which aligns with the theory that the U.S. would have to provide substantial flood protection in U.S. dams if Canadian dams were not cooperating. </a:t>
            </a:r>
          </a:p>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11</a:t>
            </a:fld>
            <a:endParaRPr lang="en-US"/>
          </a:p>
        </p:txBody>
      </p:sp>
    </p:spTree>
    <p:extLst>
      <p:ext uri="{BB962C8B-B14F-4D97-AF65-F5344CB8AC3E}">
        <p14:creationId xmlns:p14="http://schemas.microsoft.com/office/powerpoint/2010/main" val="277802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treaty is renegotiated, there are stakeholders on each side who believe that they are not getting a good deal out of the treaty. We are creating a model to help provide insight into the factors that contributed to stable equilibrium state of cooperation previously and how, with the consideration of these new environmental factors, the share of benefits is no longer in balance. This added priority, which is not shared equally between both sides, will need to be incorporated into the new treaty. It can no longer be solely about maximizing flood control and hydropower production. In the larger geopolitical framework of U.S.-Canada relations, it seems likely that they will come to some new agreement with new terms and we hope to be able to use this as an example of coordinated management that provides insight on the conditions required to enable cooperation.</a:t>
            </a:r>
          </a:p>
          <a:p>
            <a:endParaRPr lang="en-US" dirty="0"/>
          </a:p>
          <a:p>
            <a:r>
              <a:rPr lang="en-US" dirty="0"/>
              <a:t>Represent this rebalancing act and how the system can return to equilibrium.</a:t>
            </a:r>
          </a:p>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12</a:t>
            </a:fld>
            <a:endParaRPr lang="en-US"/>
          </a:p>
        </p:txBody>
      </p:sp>
    </p:spTree>
    <p:extLst>
      <p:ext uri="{BB962C8B-B14F-4D97-AF65-F5344CB8AC3E}">
        <p14:creationId xmlns:p14="http://schemas.microsoft.com/office/powerpoint/2010/main" val="293271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to work on our model to make improvements. Also, this is part of a broader comparative study of three different transboundary river basins. We are using similar frameworks to understand the common factors and drivers of cooperation. As the Columbia River case is one where cooperation has worked for some time due to their share of created benefits on the river, this can be an example of understanding cooperation in a transboundary river setting.</a:t>
            </a:r>
          </a:p>
        </p:txBody>
      </p:sp>
      <p:sp>
        <p:nvSpPr>
          <p:cNvPr id="4" name="Slide Number Placeholder 3"/>
          <p:cNvSpPr>
            <a:spLocks noGrp="1"/>
          </p:cNvSpPr>
          <p:nvPr>
            <p:ph type="sldNum" sz="quarter" idx="5"/>
          </p:nvPr>
        </p:nvSpPr>
        <p:spPr/>
        <p:txBody>
          <a:bodyPr/>
          <a:lstStyle/>
          <a:p>
            <a:fld id="{573021CA-87FC-44BE-8BA0-5A4C99895990}" type="slidenum">
              <a:rPr lang="en-US" smtClean="0"/>
              <a:t>13</a:t>
            </a:fld>
            <a:endParaRPr lang="en-US"/>
          </a:p>
        </p:txBody>
      </p:sp>
    </p:spTree>
    <p:extLst>
      <p:ext uri="{BB962C8B-B14F-4D97-AF65-F5344CB8AC3E}">
        <p14:creationId xmlns:p14="http://schemas.microsoft.com/office/powerpoint/2010/main" val="207029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14</a:t>
            </a:fld>
            <a:endParaRPr lang="en-US"/>
          </a:p>
        </p:txBody>
      </p:sp>
    </p:spTree>
    <p:extLst>
      <p:ext uri="{BB962C8B-B14F-4D97-AF65-F5344CB8AC3E}">
        <p14:creationId xmlns:p14="http://schemas.microsoft.com/office/powerpoint/2010/main" val="369805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0" algn="l" rtl="0">
              <a:spcBef>
                <a:spcPts val="0"/>
              </a:spcBef>
              <a:spcAft>
                <a:spcPts val="0"/>
              </a:spcAft>
              <a:buClr>
                <a:srgbClr val="434343"/>
              </a:buClr>
              <a:buSzPts val="1800"/>
              <a:buNone/>
            </a:pPr>
            <a:r>
              <a:rPr lang="en-US" dirty="0">
                <a:solidFill>
                  <a:srgbClr val="434343"/>
                </a:solidFill>
              </a:rPr>
              <a:t>The Columbia River is the fourth largest river in North America, and it is shared between British Columbia, Canada, in the north, and the states of Washington and Oregon in the south. Cooperation along the river has allowed for major development of dams, which have created a powerful machine harnessed for hydropower production and flood control.</a:t>
            </a:r>
          </a:p>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2</a:t>
            </a:fld>
            <a:endParaRPr lang="en-US"/>
          </a:p>
        </p:txBody>
      </p:sp>
    </p:spTree>
    <p:extLst>
      <p:ext uri="{BB962C8B-B14F-4D97-AF65-F5344CB8AC3E}">
        <p14:creationId xmlns:p14="http://schemas.microsoft.com/office/powerpoint/2010/main" val="404164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downstream communities in Oregon and Washington experienced destructive floods. These floods, particularly the </a:t>
            </a:r>
            <a:r>
              <a:rPr lang="en-US" dirty="0" err="1"/>
              <a:t>Vanport</a:t>
            </a:r>
            <a:r>
              <a:rPr lang="en-US" dirty="0"/>
              <a:t> Flood in 1948,  were the impetus for the U.S. to seek cooperation. The U.S. found that it would be excessively difficult to control flood levels within their portion of the river. The U.S. approached Canada about building storage dams upstream near the headwaters of the Columbia River. After the Columbia River Treaty was established in 1961 and these dams were built, there was a significant decline in major flood levels in downstream communities. </a:t>
            </a:r>
          </a:p>
        </p:txBody>
      </p:sp>
      <p:sp>
        <p:nvSpPr>
          <p:cNvPr id="4" name="Slide Number Placeholder 3"/>
          <p:cNvSpPr>
            <a:spLocks noGrp="1"/>
          </p:cNvSpPr>
          <p:nvPr>
            <p:ph type="sldNum" sz="quarter" idx="5"/>
          </p:nvPr>
        </p:nvSpPr>
        <p:spPr/>
        <p:txBody>
          <a:bodyPr/>
          <a:lstStyle/>
          <a:p>
            <a:fld id="{573021CA-87FC-44BE-8BA0-5A4C99895990}" type="slidenum">
              <a:rPr lang="en-US" smtClean="0"/>
              <a:t>3</a:t>
            </a:fld>
            <a:endParaRPr lang="en-US"/>
          </a:p>
        </p:txBody>
      </p:sp>
    </p:spTree>
    <p:extLst>
      <p:ext uri="{BB962C8B-B14F-4D97-AF65-F5344CB8AC3E}">
        <p14:creationId xmlns:p14="http://schemas.microsoft.com/office/powerpoint/2010/main" val="207359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34343"/>
                </a:solidFill>
              </a:rPr>
              <a:t>There is a long history of cooperation between the U.S. and Canada, including early agreements about management of transboundary waters. However, large-scale, coordinated management had not been done. After major floods like the </a:t>
            </a:r>
            <a:r>
              <a:rPr lang="en-US" dirty="0" err="1">
                <a:solidFill>
                  <a:srgbClr val="434343"/>
                </a:solidFill>
              </a:rPr>
              <a:t>Vanport</a:t>
            </a:r>
            <a:r>
              <a:rPr lang="en-US" dirty="0">
                <a:solidFill>
                  <a:srgbClr val="434343"/>
                </a:solidFill>
              </a:rPr>
              <a:t> flood in 1948, the U.S. and Canada came together to establish the Columbia River Treaty. A major part of this agreement was that Canada would build several large storage dams upstream – Duncan, Arrow, Mica, and Libby, which were constructed through the early 1970s. These dams are jointly managed between countries to provide guaranteed flood protection downstream. This storage also provides more predictable flows downstream and allows the U.S. to operate dams to maximize hydropower production, the benefits of which are shared with Canada as compensation for their cooperation. The key flood protection provisions of the treaty are set to expire in 2024 and as of last year the renegotiation has started to determine what the next phase of cooperation will look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3434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34343"/>
                </a:solidFill>
              </a:rPr>
              <a:t>However, since the Columbia River Treaty was implemented, there have been a number of major changes created in the system due to dam construction. The construction of the Grand Coulee Dam completely blocked the migration of fish between the U.S. and Canada. Downstream, dam construction has made fish passage more challenging and, as shown below the timeline, a number of critical fish species have become endangered along the river since the treaty was negotiated. These environmental and social concerns have become a major topic as the U.S. and Canada entered into renegotiations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3434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34343"/>
                </a:solidFill>
              </a:rPr>
              <a:t>The Columbia River Treaty is touted as a key example of successful transboundary river management. As the renegotiation is underway, we are interested in understanding the mechanisms that contribute to maintaining stability in transboundary river management. Through our modeling efforts, we aim to assess how the share of benefits each side receives changes over time and what impact this will have on each sides’ willingness to cooperate.</a:t>
            </a:r>
          </a:p>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4</a:t>
            </a:fld>
            <a:endParaRPr lang="en-US"/>
          </a:p>
        </p:txBody>
      </p:sp>
    </p:spTree>
    <p:extLst>
      <p:ext uri="{BB962C8B-B14F-4D97-AF65-F5344CB8AC3E}">
        <p14:creationId xmlns:p14="http://schemas.microsoft.com/office/powerpoint/2010/main" val="248773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social changes that have affected both components of the Columbia River Treaty. Concerns over declining fish populations in the U.S. have resulted in increased spills over U.S. dams to aid fish passage, which has decreased the water available for hydropower production. However, as the payment for hydropower benefit to Canada has not changed, this has created the perception of decreased benefit on the U.S. side. At the same time, the U.S. has more to lose if flood protection from Canada was lost because growing development along the downstream portion of the river has increased the value at risk.</a:t>
            </a:r>
          </a:p>
          <a:p>
            <a:r>
              <a:rPr lang="en-US" dirty="0"/>
              <a:t>We hypothesize that these changes have created imbalance in the perceived share of benefits, and that these social shifts will need to be considered in the renegotiation to bring the system back into balance. </a:t>
            </a:r>
          </a:p>
          <a:p>
            <a:endParaRPr lang="en-US" dirty="0"/>
          </a:p>
          <a:p>
            <a:r>
              <a:rPr lang="en-US" dirty="0"/>
              <a:t>These new conditions have created a state of imbalance in the benefits received from cooperation that will need to be addressed in the renegotiation. </a:t>
            </a:r>
          </a:p>
        </p:txBody>
      </p:sp>
      <p:sp>
        <p:nvSpPr>
          <p:cNvPr id="4" name="Slide Number Placeholder 3"/>
          <p:cNvSpPr>
            <a:spLocks noGrp="1"/>
          </p:cNvSpPr>
          <p:nvPr>
            <p:ph type="sldNum" sz="quarter" idx="5"/>
          </p:nvPr>
        </p:nvSpPr>
        <p:spPr/>
        <p:txBody>
          <a:bodyPr/>
          <a:lstStyle/>
          <a:p>
            <a:fld id="{573021CA-87FC-44BE-8BA0-5A4C99895990}" type="slidenum">
              <a:rPr lang="en-US" smtClean="0"/>
              <a:t>5</a:t>
            </a:fld>
            <a:endParaRPr lang="en-US"/>
          </a:p>
        </p:txBody>
      </p:sp>
    </p:spTree>
    <p:extLst>
      <p:ext uri="{BB962C8B-B14F-4D97-AF65-F5344CB8AC3E}">
        <p14:creationId xmlns:p14="http://schemas.microsoft.com/office/powerpoint/2010/main" val="391519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The general premise of our modeling effort was to consider how coming together in the Columbia River Treaty affected how each side operated their dams for maximum joint benefit, which produced these benefits in the form of hydropower and reduced flood damages. Then, due to cooperation, these benefits were shared. And, if the perceived share of benefits is agreeable, they continue to cooperate. Then, we introduce the new scenario where the U.S. side is required to change dam operations due to external social and environmental pressure that affects operation on their side, and thereby propagates changes throughout the system.</a:t>
            </a:r>
          </a:p>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6</a:t>
            </a:fld>
            <a:endParaRPr lang="en-US"/>
          </a:p>
        </p:txBody>
      </p:sp>
    </p:spTree>
    <p:extLst>
      <p:ext uri="{BB962C8B-B14F-4D97-AF65-F5344CB8AC3E}">
        <p14:creationId xmlns:p14="http://schemas.microsoft.com/office/powerpoint/2010/main" val="129080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rPr>
              <a:t>Here is a more complicated view of our system dynamics model that pairs the hydrological system with social system components. The hydrology consists of a basic inflow, outflow, and storage system, which contributes to economic benefits through hydropower and flood control, in addition to the exchange of benefits involved in the treaty. And these feed back into cooperation and cooperation influences operations rules of the dams.</a:t>
            </a:r>
          </a:p>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7</a:t>
            </a:fld>
            <a:endParaRPr lang="en-US"/>
          </a:p>
        </p:txBody>
      </p:sp>
    </p:spTree>
    <p:extLst>
      <p:ext uri="{BB962C8B-B14F-4D97-AF65-F5344CB8AC3E}">
        <p14:creationId xmlns:p14="http://schemas.microsoft.com/office/powerpoint/2010/main" val="46761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innovations of our model is developing a way to model cooperation. We’ve conceptualized this in a way that is similar to the idea of inequity aversion from behavioral economics which explains the preference for equal or fair benefits compared to others. Our equation is based on change in willingness to cooperate being a factor of the proportion of total benefits that each side receives. And, it also depends on whether each side is in a state of cooperation or noncooperation initially. </a:t>
            </a:r>
          </a:p>
        </p:txBody>
      </p:sp>
      <p:sp>
        <p:nvSpPr>
          <p:cNvPr id="4" name="Slide Number Placeholder 3"/>
          <p:cNvSpPr>
            <a:spLocks noGrp="1"/>
          </p:cNvSpPr>
          <p:nvPr>
            <p:ph type="sldNum" sz="quarter" idx="5"/>
          </p:nvPr>
        </p:nvSpPr>
        <p:spPr/>
        <p:txBody>
          <a:bodyPr/>
          <a:lstStyle/>
          <a:p>
            <a:fld id="{573021CA-87FC-44BE-8BA0-5A4C99895990}" type="slidenum">
              <a:rPr lang="en-US" smtClean="0"/>
              <a:t>8</a:t>
            </a:fld>
            <a:endParaRPr lang="en-US"/>
          </a:p>
        </p:txBody>
      </p:sp>
    </p:spTree>
    <p:extLst>
      <p:ext uri="{BB962C8B-B14F-4D97-AF65-F5344CB8AC3E}">
        <p14:creationId xmlns:p14="http://schemas.microsoft.com/office/powerpoint/2010/main" val="127890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preliminary results of our model demonstrate the expected direction of change. Using 10-year monthly data, we are modeling storage levels in the U.S. and Canada, and then running our model to show cooperation based on generated benefits. As you can see on the left side, Canadian storage declines generally (with the variation showing seasonal changes), and this is in order to lower storage levels before the flood season to provide flood protection. Due to this change, the U.S. can increase total storage in order to maximize hydropower production. And, under these conditions, cooperation goes towards a maximum stable state. The initial rise is due to our initial assumptions and the end of the simulation shows the equilibrium state.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73021CA-87FC-44BE-8BA0-5A4C99895990}" type="slidenum">
              <a:rPr lang="en-US" smtClean="0"/>
              <a:t>9</a:t>
            </a:fld>
            <a:endParaRPr lang="en-US"/>
          </a:p>
        </p:txBody>
      </p:sp>
    </p:spTree>
    <p:extLst>
      <p:ext uri="{BB962C8B-B14F-4D97-AF65-F5344CB8AC3E}">
        <p14:creationId xmlns:p14="http://schemas.microsoft.com/office/powerpoint/2010/main" val="195982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B7C0-FADE-4F6B-9D5A-95D76B8795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D520F-88A2-424F-B496-C3E0BC7EA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4B962-20F9-41CE-BFAB-0CF9EAD6D1F0}"/>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5" name="Footer Placeholder 4">
            <a:extLst>
              <a:ext uri="{FF2B5EF4-FFF2-40B4-BE49-F238E27FC236}">
                <a16:creationId xmlns:a16="http://schemas.microsoft.com/office/drawing/2014/main" id="{313C4E34-3785-4770-930F-E842CA8BF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B3E5B-C3D1-4AB6-8657-E81708DE86D5}"/>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223427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A133-7DAF-4278-B685-5A9154230E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C3468-8FA1-4194-9F7D-7585AE25A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88AB2-E2D7-4293-8AA6-D8B60D742C66}"/>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5" name="Footer Placeholder 4">
            <a:extLst>
              <a:ext uri="{FF2B5EF4-FFF2-40B4-BE49-F238E27FC236}">
                <a16:creationId xmlns:a16="http://schemas.microsoft.com/office/drawing/2014/main" id="{4F5E83DB-2B45-4709-ADA9-6C9EF3A46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65E33-0420-45DC-B1C2-C31E5D9AC361}"/>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207532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B27DEB-1D42-4411-A624-78BBF8F5A2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695ACB-8C24-4AF8-96E2-3322338CD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7860D-76F5-4AF9-9DE5-4B6FB4835C0A}"/>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5" name="Footer Placeholder 4">
            <a:extLst>
              <a:ext uri="{FF2B5EF4-FFF2-40B4-BE49-F238E27FC236}">
                <a16:creationId xmlns:a16="http://schemas.microsoft.com/office/drawing/2014/main" id="{0ADF718E-1D01-46B1-AAE6-E51F71B81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4C779-EA9B-45C3-902E-9499FC3E64AC}"/>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34848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43AB-60FC-4FA7-8DE0-979918F8B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D6CA8-F280-4823-A308-643731BC4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86684-CEC8-4FF2-970A-2D44283C6C25}"/>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5" name="Footer Placeholder 4">
            <a:extLst>
              <a:ext uri="{FF2B5EF4-FFF2-40B4-BE49-F238E27FC236}">
                <a16:creationId xmlns:a16="http://schemas.microsoft.com/office/drawing/2014/main" id="{732DD29D-CAE8-41FF-AB1D-0EFA5A368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31E9F-DD5D-47D0-BBAE-29B12DB199FC}"/>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138343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EE79-01B4-4A65-91AF-46A498BDD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564D2E-C2B8-46AA-A5DB-0863B7CBE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4A4C92-3C89-43B3-AC85-AD7C42E92E41}"/>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5" name="Footer Placeholder 4">
            <a:extLst>
              <a:ext uri="{FF2B5EF4-FFF2-40B4-BE49-F238E27FC236}">
                <a16:creationId xmlns:a16="http://schemas.microsoft.com/office/drawing/2014/main" id="{BF494AFF-F825-421F-8722-FEBC9F00F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5F067-F01D-4A8D-AC6F-A2CA964401AC}"/>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105900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9D9F-7542-4CF5-846F-F85900736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4CAF4-E62E-4BDF-9B01-53C9142698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B2D0D-8920-4332-A4B2-1C9D19A76E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1E4B6-336F-4B1A-B39D-8D97708196F1}"/>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6" name="Footer Placeholder 5">
            <a:extLst>
              <a:ext uri="{FF2B5EF4-FFF2-40B4-BE49-F238E27FC236}">
                <a16:creationId xmlns:a16="http://schemas.microsoft.com/office/drawing/2014/main" id="{D49B5580-8B89-4747-8D0D-9B6721252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79DF2-DA6F-4B02-B359-CF85ED85643D}"/>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64820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4851-8985-49FD-86A7-99EF38BF05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128E5C-C00C-4237-BBA4-84953485E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2CCA75-755E-4EA9-8A03-27C6294DBF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34535D-A7C0-450D-B121-9CB09B755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C4E207-833F-4811-9265-7DFBB7F491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BAA932-BB0E-4476-AD19-9DE1E5DD6676}"/>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8" name="Footer Placeholder 7">
            <a:extLst>
              <a:ext uri="{FF2B5EF4-FFF2-40B4-BE49-F238E27FC236}">
                <a16:creationId xmlns:a16="http://schemas.microsoft.com/office/drawing/2014/main" id="{D4AC2B2D-D4A4-483E-B957-EA4482FA40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B5B50F-CB97-4658-8B32-0A61AF2D3EF0}"/>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371378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BD40-29BE-4238-B52B-6516F8E77F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990001-3DD5-4CB1-B498-42C8B06F5D87}"/>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4" name="Footer Placeholder 3">
            <a:extLst>
              <a:ext uri="{FF2B5EF4-FFF2-40B4-BE49-F238E27FC236}">
                <a16:creationId xmlns:a16="http://schemas.microsoft.com/office/drawing/2014/main" id="{4DD86CCB-A5BD-4BB6-9813-0EB7B3371F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36FFF5-FF25-419C-99A0-0A8EB3CFAA59}"/>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112674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D1A9C4-3423-4C5D-8C78-808023E28BE3}"/>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3" name="Footer Placeholder 2">
            <a:extLst>
              <a:ext uri="{FF2B5EF4-FFF2-40B4-BE49-F238E27FC236}">
                <a16:creationId xmlns:a16="http://schemas.microsoft.com/office/drawing/2014/main" id="{13DFD1EA-A3A0-4331-9508-1210EDFC0F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29B69-AA54-435B-BEEE-E073FF472563}"/>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425779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4876-61B2-4A9A-9AD6-ED2321B13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45C58-55DB-4450-8978-7698CAFF9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84A53-9370-4564-A29E-1DBE8665C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CA477-6232-49CF-8952-D326B3E4DA79}"/>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6" name="Footer Placeholder 5">
            <a:extLst>
              <a:ext uri="{FF2B5EF4-FFF2-40B4-BE49-F238E27FC236}">
                <a16:creationId xmlns:a16="http://schemas.microsoft.com/office/drawing/2014/main" id="{8FE831E4-6E64-4536-B847-1B68E16CC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1A13A-6CC5-4807-8490-C878B404D300}"/>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249428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0982-56BA-45F5-BBA8-56C790F02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A97B6F-1B67-4AEA-8120-9B0CA4DE4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C2ABE9-702B-4740-A833-A081B8484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567C7-0E1C-4C01-A645-0EA382EB5657}"/>
              </a:ext>
            </a:extLst>
          </p:cNvPr>
          <p:cNvSpPr>
            <a:spLocks noGrp="1"/>
          </p:cNvSpPr>
          <p:nvPr>
            <p:ph type="dt" sz="half" idx="10"/>
          </p:nvPr>
        </p:nvSpPr>
        <p:spPr/>
        <p:txBody>
          <a:bodyPr/>
          <a:lstStyle/>
          <a:p>
            <a:fld id="{AC956F62-D752-4042-966F-71ACA7075606}" type="datetimeFigureOut">
              <a:rPr lang="en-US" smtClean="0"/>
              <a:t>5/5/2020</a:t>
            </a:fld>
            <a:endParaRPr lang="en-US"/>
          </a:p>
        </p:txBody>
      </p:sp>
      <p:sp>
        <p:nvSpPr>
          <p:cNvPr id="6" name="Footer Placeholder 5">
            <a:extLst>
              <a:ext uri="{FF2B5EF4-FFF2-40B4-BE49-F238E27FC236}">
                <a16:creationId xmlns:a16="http://schemas.microsoft.com/office/drawing/2014/main" id="{557C5E0C-83D3-4127-BC3F-47122FCA0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F6C09-83B4-428F-AEDA-278C7D62261D}"/>
              </a:ext>
            </a:extLst>
          </p:cNvPr>
          <p:cNvSpPr>
            <a:spLocks noGrp="1"/>
          </p:cNvSpPr>
          <p:nvPr>
            <p:ph type="sldNum" sz="quarter" idx="12"/>
          </p:nvPr>
        </p:nvSpPr>
        <p:spPr/>
        <p:txBody>
          <a:bodyPr/>
          <a:lstStyle/>
          <a:p>
            <a:fld id="{4076CABC-C277-4BF6-957C-085C0BDB4094}" type="slidenum">
              <a:rPr lang="en-US" smtClean="0"/>
              <a:t>‹#›</a:t>
            </a:fld>
            <a:endParaRPr lang="en-US"/>
          </a:p>
        </p:txBody>
      </p:sp>
    </p:spTree>
    <p:extLst>
      <p:ext uri="{BB962C8B-B14F-4D97-AF65-F5344CB8AC3E}">
        <p14:creationId xmlns:p14="http://schemas.microsoft.com/office/powerpoint/2010/main" val="49033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166112-D3D2-4BDE-B059-21733172B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F15D18-6682-4820-9311-9BAB65EB3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8D51A-0FCC-4104-A831-77C37F47B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56F62-D752-4042-966F-71ACA7075606}" type="datetimeFigureOut">
              <a:rPr lang="en-US" smtClean="0"/>
              <a:t>5/5/2020</a:t>
            </a:fld>
            <a:endParaRPr lang="en-US"/>
          </a:p>
        </p:txBody>
      </p:sp>
      <p:sp>
        <p:nvSpPr>
          <p:cNvPr id="5" name="Footer Placeholder 4">
            <a:extLst>
              <a:ext uri="{FF2B5EF4-FFF2-40B4-BE49-F238E27FC236}">
                <a16:creationId xmlns:a16="http://schemas.microsoft.com/office/drawing/2014/main" id="{42E43A13-EE10-485D-A151-7EF4BBBBC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540F0E-50A7-4E12-8F8F-D9FFE3597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6CABC-C277-4BF6-957C-085C0BDB4094}" type="slidenum">
              <a:rPr lang="en-US" smtClean="0"/>
              <a:t>‹#›</a:t>
            </a:fld>
            <a:endParaRPr lang="en-US"/>
          </a:p>
        </p:txBody>
      </p:sp>
    </p:spTree>
    <p:extLst>
      <p:ext uri="{BB962C8B-B14F-4D97-AF65-F5344CB8AC3E}">
        <p14:creationId xmlns:p14="http://schemas.microsoft.com/office/powerpoint/2010/main" val="32332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4.png"/><Relationship Id="rId5" Type="http://schemas.openxmlformats.org/officeDocument/2006/relationships/diagramQuickStyle" Target="../diagrams/quickStyle3.xml"/><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12.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ody of water with a mountain in the background&#10;&#10;Description automatically generated">
            <a:extLst>
              <a:ext uri="{FF2B5EF4-FFF2-40B4-BE49-F238E27FC236}">
                <a16:creationId xmlns:a16="http://schemas.microsoft.com/office/drawing/2014/main" id="{3EC79791-D670-427F-A00A-B80422E5621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204" r="14114"/>
          <a:stretch/>
        </p:blipFill>
        <p:spPr>
          <a:xfrm>
            <a:off x="7386003" y="-1"/>
            <a:ext cx="4805691" cy="6858001"/>
          </a:xfrm>
          <a:prstGeom prst="rect">
            <a:avLst/>
          </a:prstGeom>
        </p:spPr>
      </p:pic>
      <p:pic>
        <p:nvPicPr>
          <p:cNvPr id="13" name="Picture 1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1630B662-869D-44C8-BCCC-40CF3CF1324E}"/>
              </a:ext>
            </a:extLst>
          </p:cNvPr>
          <p:cNvSpPr>
            <a:spLocks noGrp="1"/>
          </p:cNvSpPr>
          <p:nvPr>
            <p:ph type="ctrTitle"/>
          </p:nvPr>
        </p:nvSpPr>
        <p:spPr>
          <a:xfrm>
            <a:off x="512956" y="1158983"/>
            <a:ext cx="6872741" cy="2198506"/>
          </a:xfrm>
        </p:spPr>
        <p:txBody>
          <a:bodyPr anchor="t">
            <a:normAutofit fontScale="90000"/>
          </a:bodyPr>
          <a:lstStyle/>
          <a:p>
            <a:pPr algn="l"/>
            <a:r>
              <a:rPr lang="en-US" sz="4400" dirty="0">
                <a:solidFill>
                  <a:schemeClr val="tx2"/>
                </a:solidFill>
                <a:latin typeface="+mn-lt"/>
              </a:rPr>
              <a:t>Socio-Hydrological Modelling of the Tradeoff Between Flood Control and Hydropower Provided by the Columbia River Treaty</a:t>
            </a:r>
          </a:p>
        </p:txBody>
      </p:sp>
      <p:sp>
        <p:nvSpPr>
          <p:cNvPr id="3" name="Subtitle 2">
            <a:extLst>
              <a:ext uri="{FF2B5EF4-FFF2-40B4-BE49-F238E27FC236}">
                <a16:creationId xmlns:a16="http://schemas.microsoft.com/office/drawing/2014/main" id="{4FA8CF20-2965-412A-B9EB-B823432A1227}"/>
              </a:ext>
            </a:extLst>
          </p:cNvPr>
          <p:cNvSpPr>
            <a:spLocks noGrp="1"/>
          </p:cNvSpPr>
          <p:nvPr>
            <p:ph type="subTitle" idx="1"/>
          </p:nvPr>
        </p:nvSpPr>
        <p:spPr>
          <a:xfrm>
            <a:off x="512956" y="3993690"/>
            <a:ext cx="4805691" cy="2330910"/>
          </a:xfrm>
        </p:spPr>
        <p:txBody>
          <a:bodyPr anchor="b">
            <a:normAutofit fontScale="92500" lnSpcReduction="10000"/>
          </a:bodyPr>
          <a:lstStyle/>
          <a:p>
            <a:pPr algn="l"/>
            <a:r>
              <a:rPr lang="en-US" sz="1800" dirty="0">
                <a:solidFill>
                  <a:srgbClr val="000000"/>
                </a:solidFill>
              </a:rPr>
              <a:t>Charlotte Cherry</a:t>
            </a:r>
            <a:r>
              <a:rPr lang="en-US" sz="1800" baseline="30000" dirty="0">
                <a:solidFill>
                  <a:srgbClr val="000000"/>
                </a:solidFill>
              </a:rPr>
              <a:t>1</a:t>
            </a:r>
            <a:r>
              <a:rPr lang="en-US" sz="1800" dirty="0">
                <a:solidFill>
                  <a:srgbClr val="000000"/>
                </a:solidFill>
              </a:rPr>
              <a:t>, Felipe Arguello de Souza</a:t>
            </a:r>
            <a:r>
              <a:rPr lang="en-US" sz="1800" baseline="30000" dirty="0">
                <a:solidFill>
                  <a:srgbClr val="000000"/>
                </a:solidFill>
              </a:rPr>
              <a:t>2</a:t>
            </a:r>
            <a:r>
              <a:rPr lang="en-US" sz="1800" dirty="0">
                <a:solidFill>
                  <a:srgbClr val="000000"/>
                </a:solidFill>
              </a:rPr>
              <a:t>, Samuel Park</a:t>
            </a:r>
            <a:r>
              <a:rPr lang="en-US" sz="1800" baseline="30000" dirty="0">
                <a:solidFill>
                  <a:srgbClr val="000000"/>
                </a:solidFill>
              </a:rPr>
              <a:t>3</a:t>
            </a:r>
            <a:r>
              <a:rPr lang="en-US" sz="1800" dirty="0">
                <a:solidFill>
                  <a:srgbClr val="000000"/>
                </a:solidFill>
              </a:rPr>
              <a:t>, Ashish Shrestha</a:t>
            </a:r>
            <a:r>
              <a:rPr lang="en-US" sz="1800" baseline="30000" dirty="0">
                <a:solidFill>
                  <a:srgbClr val="000000"/>
                </a:solidFill>
              </a:rPr>
              <a:t>4</a:t>
            </a:r>
            <a:r>
              <a:rPr lang="en-US" sz="1800" dirty="0">
                <a:solidFill>
                  <a:srgbClr val="000000"/>
                </a:solidFill>
              </a:rPr>
              <a:t>, Liu Yang</a:t>
            </a:r>
            <a:r>
              <a:rPr lang="en-US" sz="1800" baseline="30000" dirty="0">
                <a:solidFill>
                  <a:srgbClr val="000000"/>
                </a:solidFill>
              </a:rPr>
              <a:t>5</a:t>
            </a:r>
            <a:r>
              <a:rPr lang="en-US" sz="1800" dirty="0">
                <a:solidFill>
                  <a:srgbClr val="000000"/>
                </a:solidFill>
              </a:rPr>
              <a:t>, </a:t>
            </a:r>
            <a:r>
              <a:rPr lang="en-US" sz="1800" dirty="0" err="1">
                <a:solidFill>
                  <a:srgbClr val="000000"/>
                </a:solidFill>
              </a:rPr>
              <a:t>Marlies</a:t>
            </a:r>
            <a:r>
              <a:rPr lang="en-US" sz="1800" dirty="0">
                <a:solidFill>
                  <a:srgbClr val="000000"/>
                </a:solidFill>
              </a:rPr>
              <a:t> Barendrecht</a:t>
            </a:r>
            <a:r>
              <a:rPr lang="en-US" sz="1800" baseline="30000" dirty="0">
                <a:solidFill>
                  <a:srgbClr val="000000"/>
                </a:solidFill>
              </a:rPr>
              <a:t>6</a:t>
            </a:r>
            <a:r>
              <a:rPr lang="en-US" sz="1800" dirty="0">
                <a:solidFill>
                  <a:srgbClr val="000000"/>
                </a:solidFill>
              </a:rPr>
              <a:t>, Jing Wei</a:t>
            </a:r>
            <a:r>
              <a:rPr lang="en-US" sz="1800" baseline="30000" dirty="0">
                <a:solidFill>
                  <a:srgbClr val="000000"/>
                </a:solidFill>
              </a:rPr>
              <a:t>7</a:t>
            </a:r>
            <a:r>
              <a:rPr lang="en-US" sz="1800" dirty="0">
                <a:solidFill>
                  <a:srgbClr val="000000"/>
                </a:solidFill>
              </a:rPr>
              <a:t>, and </a:t>
            </a:r>
            <a:r>
              <a:rPr lang="en-US" sz="1800" dirty="0" err="1">
                <a:solidFill>
                  <a:srgbClr val="000000"/>
                </a:solidFill>
              </a:rPr>
              <a:t>Fuqiang</a:t>
            </a:r>
            <a:r>
              <a:rPr lang="en-US" sz="1800" dirty="0">
                <a:solidFill>
                  <a:srgbClr val="000000"/>
                </a:solidFill>
              </a:rPr>
              <a:t> Tian</a:t>
            </a:r>
            <a:r>
              <a:rPr lang="en-US" sz="1800" baseline="30000" dirty="0">
                <a:solidFill>
                  <a:srgbClr val="000000"/>
                </a:solidFill>
              </a:rPr>
              <a:t>7 </a:t>
            </a:r>
          </a:p>
          <a:p>
            <a:pPr algn="l"/>
            <a:endParaRPr lang="en-US" sz="1800" baseline="30000" dirty="0">
              <a:solidFill>
                <a:srgbClr val="000000"/>
              </a:solidFill>
            </a:endParaRPr>
          </a:p>
          <a:p>
            <a:pPr algn="l">
              <a:lnSpc>
                <a:spcPct val="110000"/>
              </a:lnSpc>
              <a:spcBef>
                <a:spcPts val="0"/>
              </a:spcBef>
            </a:pPr>
            <a:r>
              <a:rPr lang="en-US" sz="1800" baseline="30000" dirty="0">
                <a:solidFill>
                  <a:srgbClr val="000000"/>
                </a:solidFill>
              </a:rPr>
              <a:t>1 University of Illinois Urbana Champaign, USA</a:t>
            </a:r>
          </a:p>
          <a:p>
            <a:pPr algn="l">
              <a:lnSpc>
                <a:spcPct val="110000"/>
              </a:lnSpc>
              <a:spcBef>
                <a:spcPts val="0"/>
              </a:spcBef>
            </a:pPr>
            <a:r>
              <a:rPr lang="en-US" sz="1800" baseline="30000" dirty="0">
                <a:solidFill>
                  <a:srgbClr val="000000"/>
                </a:solidFill>
              </a:rPr>
              <a:t>2 University of São Paulo, Brazil</a:t>
            </a:r>
          </a:p>
          <a:p>
            <a:pPr algn="l">
              <a:lnSpc>
                <a:spcPct val="110000"/>
              </a:lnSpc>
              <a:spcBef>
                <a:spcPts val="0"/>
              </a:spcBef>
            </a:pPr>
            <a:r>
              <a:rPr lang="en-US" sz="1800" baseline="30000" dirty="0">
                <a:solidFill>
                  <a:srgbClr val="000000"/>
                </a:solidFill>
              </a:rPr>
              <a:t>3 Purdue University, USA</a:t>
            </a:r>
          </a:p>
          <a:p>
            <a:pPr algn="l">
              <a:lnSpc>
                <a:spcPct val="110000"/>
              </a:lnSpc>
              <a:spcBef>
                <a:spcPts val="0"/>
              </a:spcBef>
            </a:pPr>
            <a:r>
              <a:rPr lang="en-US" sz="1800" baseline="30000" dirty="0">
                <a:solidFill>
                  <a:srgbClr val="000000"/>
                </a:solidFill>
              </a:rPr>
              <a:t>4 Arizona State University, USA</a:t>
            </a:r>
          </a:p>
          <a:p>
            <a:pPr algn="l">
              <a:lnSpc>
                <a:spcPct val="110000"/>
              </a:lnSpc>
              <a:spcBef>
                <a:spcPts val="0"/>
              </a:spcBef>
            </a:pPr>
            <a:r>
              <a:rPr lang="en-US" sz="1800" baseline="30000" dirty="0">
                <a:solidFill>
                  <a:srgbClr val="000000"/>
                </a:solidFill>
              </a:rPr>
              <a:t>5 Yunnan University, China</a:t>
            </a:r>
          </a:p>
          <a:p>
            <a:pPr algn="l">
              <a:lnSpc>
                <a:spcPct val="110000"/>
              </a:lnSpc>
              <a:spcBef>
                <a:spcPts val="0"/>
              </a:spcBef>
            </a:pPr>
            <a:r>
              <a:rPr lang="en-US" sz="1800" baseline="30000" dirty="0">
                <a:solidFill>
                  <a:srgbClr val="000000"/>
                </a:solidFill>
              </a:rPr>
              <a:t>6 Vienna University of Technology, Austria</a:t>
            </a:r>
          </a:p>
          <a:p>
            <a:pPr algn="l">
              <a:lnSpc>
                <a:spcPct val="110000"/>
              </a:lnSpc>
              <a:spcBef>
                <a:spcPts val="0"/>
              </a:spcBef>
            </a:pPr>
            <a:r>
              <a:rPr lang="en-US" sz="1800" baseline="30000" dirty="0">
                <a:solidFill>
                  <a:srgbClr val="000000"/>
                </a:solidFill>
              </a:rPr>
              <a:t>7 Tsinghua University, China</a:t>
            </a:r>
          </a:p>
        </p:txBody>
      </p:sp>
      <p:pic>
        <p:nvPicPr>
          <p:cNvPr id="12" name="Picture 2">
            <a:extLst>
              <a:ext uri="{FF2B5EF4-FFF2-40B4-BE49-F238E27FC236}">
                <a16:creationId xmlns:a16="http://schemas.microsoft.com/office/drawing/2014/main" id="{CF8E3D2E-01A0-4EBA-AB37-7EAFFDCBDA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yunnan university">
            <a:extLst>
              <a:ext uri="{FF2B5EF4-FFF2-40B4-BE49-F238E27FC236}">
                <a16:creationId xmlns:a16="http://schemas.microsoft.com/office/drawing/2014/main" id="{A4493532-3477-4C34-B8B7-3D1D7B8705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2358" y="5813992"/>
            <a:ext cx="913492" cy="1021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singhua university">
            <a:extLst>
              <a:ext uri="{FF2B5EF4-FFF2-40B4-BE49-F238E27FC236}">
                <a16:creationId xmlns:a16="http://schemas.microsoft.com/office/drawing/2014/main" id="{FEFF7171-877A-429C-9ADC-4A380FD131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8757" y="5929742"/>
            <a:ext cx="913491" cy="913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FD51B97-DC39-41C8-93ED-ACA5C8C06B37}"/>
              </a:ext>
            </a:extLst>
          </p:cNvPr>
          <p:cNvPicPr>
            <a:picLocks noChangeAspect="1"/>
          </p:cNvPicPr>
          <p:nvPr/>
        </p:nvPicPr>
        <p:blipFill>
          <a:blip r:embed="rId8"/>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32664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E679-1FEE-47BF-B7A2-15D7BF4A9AF8}"/>
              </a:ext>
            </a:extLst>
          </p:cNvPr>
          <p:cNvSpPr>
            <a:spLocks noGrp="1"/>
          </p:cNvSpPr>
          <p:nvPr>
            <p:ph type="title"/>
          </p:nvPr>
        </p:nvSpPr>
        <p:spPr>
          <a:xfrm>
            <a:off x="609600" y="365125"/>
            <a:ext cx="10744200" cy="862221"/>
          </a:xfrm>
        </p:spPr>
        <p:txBody>
          <a:bodyPr>
            <a:normAutofit fontScale="90000"/>
          </a:bodyPr>
          <a:lstStyle/>
          <a:p>
            <a:r>
              <a:rPr lang="en-US" b="1" dirty="0">
                <a:solidFill>
                  <a:schemeClr val="tx2"/>
                </a:solidFill>
                <a:latin typeface="+mn-lt"/>
              </a:rPr>
              <a:t>When fisheries are considered, storage changes and cooperation declines</a:t>
            </a:r>
          </a:p>
        </p:txBody>
      </p:sp>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C0DB3FC-4AA0-46B5-87C5-1317DE00F565}"/>
              </a:ext>
            </a:extLst>
          </p:cNvPr>
          <p:cNvPicPr>
            <a:picLocks noChangeAspect="1"/>
          </p:cNvPicPr>
          <p:nvPr/>
        </p:nvPicPr>
        <p:blipFill>
          <a:blip r:embed="rId4"/>
          <a:stretch>
            <a:fillRect/>
          </a:stretch>
        </p:blipFill>
        <p:spPr>
          <a:xfrm>
            <a:off x="741221" y="1364743"/>
            <a:ext cx="4572000" cy="2856489"/>
          </a:xfrm>
          <a:prstGeom prst="rect">
            <a:avLst/>
          </a:prstGeom>
        </p:spPr>
      </p:pic>
      <p:pic>
        <p:nvPicPr>
          <p:cNvPr id="12" name="Picture 11">
            <a:extLst>
              <a:ext uri="{FF2B5EF4-FFF2-40B4-BE49-F238E27FC236}">
                <a16:creationId xmlns:a16="http://schemas.microsoft.com/office/drawing/2014/main" id="{704816EA-71EC-4CD5-8E10-5CD7F436A876}"/>
              </a:ext>
            </a:extLst>
          </p:cNvPr>
          <p:cNvPicPr>
            <a:picLocks noChangeAspect="1"/>
          </p:cNvPicPr>
          <p:nvPr/>
        </p:nvPicPr>
        <p:blipFill>
          <a:blip r:embed="rId5"/>
          <a:stretch>
            <a:fillRect/>
          </a:stretch>
        </p:blipFill>
        <p:spPr>
          <a:xfrm>
            <a:off x="6298037" y="1364742"/>
            <a:ext cx="4572000" cy="2856489"/>
          </a:xfrm>
          <a:prstGeom prst="rect">
            <a:avLst/>
          </a:prstGeom>
        </p:spPr>
      </p:pic>
      <p:pic>
        <p:nvPicPr>
          <p:cNvPr id="13" name="Picture 12">
            <a:extLst>
              <a:ext uri="{FF2B5EF4-FFF2-40B4-BE49-F238E27FC236}">
                <a16:creationId xmlns:a16="http://schemas.microsoft.com/office/drawing/2014/main" id="{057DF2DF-B17B-49EA-85B8-7848276E4798}"/>
              </a:ext>
            </a:extLst>
          </p:cNvPr>
          <p:cNvPicPr>
            <a:picLocks noChangeAspect="1"/>
          </p:cNvPicPr>
          <p:nvPr/>
        </p:nvPicPr>
        <p:blipFill>
          <a:blip r:embed="rId6"/>
          <a:stretch>
            <a:fillRect/>
          </a:stretch>
        </p:blipFill>
        <p:spPr>
          <a:xfrm>
            <a:off x="3242987" y="4001510"/>
            <a:ext cx="4572000" cy="2856489"/>
          </a:xfrm>
          <a:prstGeom prst="rect">
            <a:avLst/>
          </a:prstGeom>
        </p:spPr>
      </p:pic>
      <p:pic>
        <p:nvPicPr>
          <p:cNvPr id="8" name="Picture 7">
            <a:extLst>
              <a:ext uri="{FF2B5EF4-FFF2-40B4-BE49-F238E27FC236}">
                <a16:creationId xmlns:a16="http://schemas.microsoft.com/office/drawing/2014/main" id="{1A1EF617-0E0A-4EA2-BA0D-32E5C9EB02F7}"/>
              </a:ext>
            </a:extLst>
          </p:cNvPr>
          <p:cNvPicPr>
            <a:picLocks noChangeAspect="1"/>
          </p:cNvPicPr>
          <p:nvPr/>
        </p:nvPicPr>
        <p:blipFill>
          <a:blip r:embed="rId7"/>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408299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0235EF-A612-48B6-8E04-4D4116C8F721}"/>
              </a:ext>
            </a:extLst>
          </p:cNvPr>
          <p:cNvPicPr>
            <a:picLocks noChangeAspect="1"/>
          </p:cNvPicPr>
          <p:nvPr/>
        </p:nvPicPr>
        <p:blipFill>
          <a:blip r:embed="rId3"/>
          <a:stretch>
            <a:fillRect/>
          </a:stretch>
        </p:blipFill>
        <p:spPr>
          <a:xfrm>
            <a:off x="6514966" y="4057265"/>
            <a:ext cx="5029200" cy="2609029"/>
          </a:xfrm>
          <a:prstGeom prst="rect">
            <a:avLst/>
          </a:prstGeom>
        </p:spPr>
      </p:pic>
      <p:sp>
        <p:nvSpPr>
          <p:cNvPr id="2" name="Title 1">
            <a:extLst>
              <a:ext uri="{FF2B5EF4-FFF2-40B4-BE49-F238E27FC236}">
                <a16:creationId xmlns:a16="http://schemas.microsoft.com/office/drawing/2014/main" id="{178BE679-1FEE-47BF-B7A2-15D7BF4A9AF8}"/>
              </a:ext>
            </a:extLst>
          </p:cNvPr>
          <p:cNvSpPr>
            <a:spLocks noGrp="1"/>
          </p:cNvSpPr>
          <p:nvPr>
            <p:ph type="title"/>
          </p:nvPr>
        </p:nvSpPr>
        <p:spPr>
          <a:xfrm>
            <a:off x="609600" y="365125"/>
            <a:ext cx="10744200" cy="862221"/>
          </a:xfrm>
        </p:spPr>
        <p:txBody>
          <a:bodyPr>
            <a:normAutofit fontScale="90000"/>
          </a:bodyPr>
          <a:lstStyle/>
          <a:p>
            <a:r>
              <a:rPr lang="en-US" b="1" dirty="0">
                <a:solidFill>
                  <a:schemeClr val="tx2"/>
                </a:solidFill>
                <a:latin typeface="+mn-lt"/>
              </a:rPr>
              <a:t>Cooperation is most sensitive to changes in “institutional capacity”</a:t>
            </a:r>
          </a:p>
        </p:txBody>
      </p:sp>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B916A77-C2FD-4B43-9861-7488AC879827}"/>
              </a:ext>
            </a:extLst>
          </p:cNvPr>
          <p:cNvPicPr>
            <a:picLocks noChangeAspect="1"/>
          </p:cNvPicPr>
          <p:nvPr/>
        </p:nvPicPr>
        <p:blipFill>
          <a:blip r:embed="rId5"/>
          <a:stretch>
            <a:fillRect/>
          </a:stretch>
        </p:blipFill>
        <p:spPr>
          <a:xfrm>
            <a:off x="203060" y="2175953"/>
            <a:ext cx="6803163" cy="3327400"/>
          </a:xfrm>
          <a:prstGeom prst="rect">
            <a:avLst/>
          </a:prstGeom>
        </p:spPr>
      </p:pic>
      <p:pic>
        <p:nvPicPr>
          <p:cNvPr id="9" name="Picture 8">
            <a:extLst>
              <a:ext uri="{FF2B5EF4-FFF2-40B4-BE49-F238E27FC236}">
                <a16:creationId xmlns:a16="http://schemas.microsoft.com/office/drawing/2014/main" id="{04E12A2D-97D8-4B05-A015-F370ADFB6C5E}"/>
              </a:ext>
            </a:extLst>
          </p:cNvPr>
          <p:cNvPicPr>
            <a:picLocks noChangeAspect="1"/>
          </p:cNvPicPr>
          <p:nvPr/>
        </p:nvPicPr>
        <p:blipFill>
          <a:blip r:embed="rId6"/>
          <a:stretch>
            <a:fillRect/>
          </a:stretch>
        </p:blipFill>
        <p:spPr>
          <a:xfrm>
            <a:off x="6527800" y="862832"/>
            <a:ext cx="5029200" cy="2609029"/>
          </a:xfrm>
          <a:prstGeom prst="rect">
            <a:avLst/>
          </a:prstGeom>
        </p:spPr>
      </p:pic>
      <p:pic>
        <p:nvPicPr>
          <p:cNvPr id="11" name="Picture 10">
            <a:extLst>
              <a:ext uri="{FF2B5EF4-FFF2-40B4-BE49-F238E27FC236}">
                <a16:creationId xmlns:a16="http://schemas.microsoft.com/office/drawing/2014/main" id="{545F6FBA-57FE-4F48-A7F3-8E86DC36B48D}"/>
              </a:ext>
            </a:extLst>
          </p:cNvPr>
          <p:cNvPicPr>
            <a:picLocks noChangeAspect="1"/>
          </p:cNvPicPr>
          <p:nvPr/>
        </p:nvPicPr>
        <p:blipFill>
          <a:blip r:embed="rId7"/>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396571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E679-1FEE-47BF-B7A2-15D7BF4A9AF8}"/>
              </a:ext>
            </a:extLst>
          </p:cNvPr>
          <p:cNvSpPr>
            <a:spLocks noGrp="1"/>
          </p:cNvSpPr>
          <p:nvPr>
            <p:ph type="title"/>
          </p:nvPr>
        </p:nvSpPr>
        <p:spPr>
          <a:xfrm>
            <a:off x="596900" y="332913"/>
            <a:ext cx="10756900" cy="1169206"/>
          </a:xfrm>
        </p:spPr>
        <p:txBody>
          <a:bodyPr>
            <a:normAutofit fontScale="90000"/>
          </a:bodyPr>
          <a:lstStyle/>
          <a:p>
            <a:r>
              <a:rPr lang="en-US" b="1" dirty="0">
                <a:solidFill>
                  <a:schemeClr val="tx2"/>
                </a:solidFill>
                <a:latin typeface="+mn-lt"/>
              </a:rPr>
              <a:t>Significant changes may be required to support cooperation during treaty renegotiation</a:t>
            </a:r>
          </a:p>
        </p:txBody>
      </p:sp>
      <p:sp>
        <p:nvSpPr>
          <p:cNvPr id="3" name="Content Placeholder 2">
            <a:extLst>
              <a:ext uri="{FF2B5EF4-FFF2-40B4-BE49-F238E27FC236}">
                <a16:creationId xmlns:a16="http://schemas.microsoft.com/office/drawing/2014/main" id="{79FF4C3A-86D5-4F71-A99D-769B263BAC3C}"/>
              </a:ext>
            </a:extLst>
          </p:cNvPr>
          <p:cNvSpPr>
            <a:spLocks noGrp="1"/>
          </p:cNvSpPr>
          <p:nvPr>
            <p:ph idx="1"/>
          </p:nvPr>
        </p:nvSpPr>
        <p:spPr>
          <a:xfrm>
            <a:off x="838201" y="1999281"/>
            <a:ext cx="5257800" cy="4199387"/>
          </a:xfrm>
        </p:spPr>
        <p:txBody>
          <a:bodyPr>
            <a:normAutofit/>
          </a:bodyPr>
          <a:lstStyle/>
          <a:p>
            <a:r>
              <a:rPr lang="en-US" sz="3200" dirty="0"/>
              <a:t>Added priority of environmental protection</a:t>
            </a:r>
          </a:p>
          <a:p>
            <a:r>
              <a:rPr lang="en-US" sz="3200" dirty="0"/>
              <a:t>Perceived change in benefits and unilateral concerns that affect willingness to cooperate</a:t>
            </a:r>
          </a:p>
          <a:p>
            <a:r>
              <a:rPr lang="en-US" sz="3200" dirty="0"/>
              <a:t>New treaty may require a rebalancing of benefits</a:t>
            </a:r>
          </a:p>
          <a:p>
            <a:pPr marL="0" indent="0">
              <a:buNone/>
            </a:pPr>
            <a:endParaRPr lang="en-US" dirty="0"/>
          </a:p>
        </p:txBody>
      </p:sp>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D9CAFFD-8F86-4F87-BFC1-514E67E8FA23}"/>
              </a:ext>
            </a:extLst>
          </p:cNvPr>
          <p:cNvPicPr>
            <a:picLocks noChangeAspect="1"/>
          </p:cNvPicPr>
          <p:nvPr/>
        </p:nvPicPr>
        <p:blipFill rotWithShape="1">
          <a:blip r:embed="rId4"/>
          <a:srcRect l="9095" r="8498"/>
          <a:stretch/>
        </p:blipFill>
        <p:spPr>
          <a:xfrm>
            <a:off x="6489699" y="1616223"/>
            <a:ext cx="4864101" cy="4945339"/>
          </a:xfrm>
          <a:prstGeom prst="rect">
            <a:avLst/>
          </a:prstGeom>
        </p:spPr>
      </p:pic>
      <p:pic>
        <p:nvPicPr>
          <p:cNvPr id="8" name="Picture 7">
            <a:extLst>
              <a:ext uri="{FF2B5EF4-FFF2-40B4-BE49-F238E27FC236}">
                <a16:creationId xmlns:a16="http://schemas.microsoft.com/office/drawing/2014/main" id="{C86D5DD4-B8C5-4446-8BCF-FBD63A220DED}"/>
              </a:ext>
            </a:extLst>
          </p:cNvPr>
          <p:cNvPicPr>
            <a:picLocks noChangeAspect="1"/>
          </p:cNvPicPr>
          <p:nvPr/>
        </p:nvPicPr>
        <p:blipFill>
          <a:blip r:embed="rId5"/>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207804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E679-1FEE-47BF-B7A2-15D7BF4A9AF8}"/>
              </a:ext>
            </a:extLst>
          </p:cNvPr>
          <p:cNvSpPr>
            <a:spLocks noGrp="1"/>
          </p:cNvSpPr>
          <p:nvPr>
            <p:ph type="title"/>
          </p:nvPr>
        </p:nvSpPr>
        <p:spPr>
          <a:xfrm>
            <a:off x="710875" y="365126"/>
            <a:ext cx="10515600" cy="770656"/>
          </a:xfrm>
        </p:spPr>
        <p:txBody>
          <a:bodyPr/>
          <a:lstStyle/>
          <a:p>
            <a:r>
              <a:rPr lang="en-US" b="1" dirty="0">
                <a:solidFill>
                  <a:schemeClr val="tx2"/>
                </a:solidFill>
                <a:latin typeface="+mn-lt"/>
              </a:rPr>
              <a:t>Next Steps</a:t>
            </a:r>
          </a:p>
        </p:txBody>
      </p:sp>
      <p:sp>
        <p:nvSpPr>
          <p:cNvPr id="3" name="Content Placeholder 2">
            <a:extLst>
              <a:ext uri="{FF2B5EF4-FFF2-40B4-BE49-F238E27FC236}">
                <a16:creationId xmlns:a16="http://schemas.microsoft.com/office/drawing/2014/main" id="{79FF4C3A-86D5-4F71-A99D-769B263BAC3C}"/>
              </a:ext>
            </a:extLst>
          </p:cNvPr>
          <p:cNvSpPr>
            <a:spLocks noGrp="1"/>
          </p:cNvSpPr>
          <p:nvPr>
            <p:ph idx="1"/>
          </p:nvPr>
        </p:nvSpPr>
        <p:spPr>
          <a:xfrm>
            <a:off x="710875" y="1321201"/>
            <a:ext cx="10515600" cy="4945339"/>
          </a:xfrm>
        </p:spPr>
        <p:txBody>
          <a:bodyPr>
            <a:normAutofit/>
          </a:bodyPr>
          <a:lstStyle/>
          <a:p>
            <a:r>
              <a:rPr lang="en-US" sz="3200" dirty="0"/>
              <a:t>Continue model improvements to better represent the system and test alternative scenarios</a:t>
            </a:r>
          </a:p>
          <a:p>
            <a:pPr marL="0" indent="0">
              <a:buNone/>
            </a:pPr>
            <a:endParaRPr lang="en-US" sz="3200" dirty="0"/>
          </a:p>
          <a:p>
            <a:r>
              <a:rPr lang="en-US" sz="3200" dirty="0"/>
              <a:t>Provide insight into the drivers of cooperation. Part of ongoing and growing work on cooperation transboundary water management, including two other study basins (Mekong and Nile)</a:t>
            </a:r>
          </a:p>
          <a:p>
            <a:endParaRPr lang="en-US" sz="3200" dirty="0"/>
          </a:p>
          <a:p>
            <a:r>
              <a:rPr lang="en-US" sz="3200" dirty="0"/>
              <a:t>Engage with stakeholders involved in Treaty renegotiation</a:t>
            </a:r>
          </a:p>
        </p:txBody>
      </p:sp>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039316C-F980-4B5F-87A0-47288939349B}"/>
              </a:ext>
            </a:extLst>
          </p:cNvPr>
          <p:cNvPicPr>
            <a:picLocks noChangeAspect="1"/>
          </p:cNvPicPr>
          <p:nvPr/>
        </p:nvPicPr>
        <p:blipFill>
          <a:blip r:embed="rId4"/>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238899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view of a lake with a mountain in the background&#10;&#10;Description automatically generated">
            <a:extLst>
              <a:ext uri="{FF2B5EF4-FFF2-40B4-BE49-F238E27FC236}">
                <a16:creationId xmlns:a16="http://schemas.microsoft.com/office/drawing/2014/main" id="{EFFE123F-2696-4C83-8E02-04369C740127}"/>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78BE679-1FEE-47BF-B7A2-15D7BF4A9AF8}"/>
              </a:ext>
            </a:extLst>
          </p:cNvPr>
          <p:cNvSpPr>
            <a:spLocks noGrp="1"/>
          </p:cNvSpPr>
          <p:nvPr>
            <p:ph type="title"/>
          </p:nvPr>
        </p:nvSpPr>
        <p:spPr>
          <a:xfrm>
            <a:off x="709448" y="1913950"/>
            <a:ext cx="4204137" cy="1342754"/>
          </a:xfrm>
        </p:spPr>
        <p:txBody>
          <a:bodyPr>
            <a:normAutofit/>
          </a:bodyPr>
          <a:lstStyle/>
          <a:p>
            <a:pPr algn="ctr"/>
            <a:r>
              <a:rPr lang="en-US" sz="3600" b="1" dirty="0">
                <a:latin typeface="+mn-lt"/>
              </a:rPr>
              <a:t>Special Thanks to:</a:t>
            </a:r>
          </a:p>
        </p:txBody>
      </p:sp>
      <p:cxnSp>
        <p:nvCxnSpPr>
          <p:cNvPr id="16"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B04169FB-22F4-47FF-AD5E-36AF3EBAE3EA}"/>
              </a:ext>
            </a:extLst>
          </p:cNvPr>
          <p:cNvSpPr>
            <a:spLocks noGrp="1"/>
          </p:cNvSpPr>
          <p:nvPr>
            <p:ph idx="1"/>
          </p:nvPr>
        </p:nvSpPr>
        <p:spPr>
          <a:xfrm>
            <a:off x="525516" y="3417574"/>
            <a:ext cx="4593021" cy="1944840"/>
          </a:xfrm>
        </p:spPr>
        <p:txBody>
          <a:bodyPr anchor="ctr">
            <a:normAutofit lnSpcReduction="10000"/>
          </a:bodyPr>
          <a:lstStyle/>
          <a:p>
            <a:pPr marL="0" indent="0">
              <a:buNone/>
            </a:pPr>
            <a:r>
              <a:rPr lang="en-US" sz="2000" dirty="0"/>
              <a:t>Yunnan </a:t>
            </a:r>
            <a:r>
              <a:rPr lang="en-US" sz="2000" dirty="0" err="1"/>
              <a:t>Sociohydrology</a:t>
            </a:r>
            <a:r>
              <a:rPr lang="en-US" sz="2000" dirty="0"/>
              <a:t> Summer Institute for Transboundary Rivers</a:t>
            </a:r>
          </a:p>
          <a:p>
            <a:pPr marL="0" indent="0">
              <a:buNone/>
            </a:pPr>
            <a:r>
              <a:rPr lang="en-US" sz="2000" b="1" dirty="0"/>
              <a:t>Dr. Murugesu Sivapalan</a:t>
            </a:r>
            <a:r>
              <a:rPr lang="en-US" sz="2000" dirty="0"/>
              <a:t>, University of Illinois</a:t>
            </a:r>
          </a:p>
          <a:p>
            <a:pPr marL="0" indent="0">
              <a:buNone/>
            </a:pPr>
            <a:r>
              <a:rPr lang="en-US" sz="2000" b="1" dirty="0"/>
              <a:t>Dr. Margaret Garcia</a:t>
            </a:r>
            <a:r>
              <a:rPr lang="en-US" sz="2000" dirty="0"/>
              <a:t>, Arizona State University</a:t>
            </a:r>
          </a:p>
        </p:txBody>
      </p:sp>
    </p:spTree>
    <p:extLst>
      <p:ext uri="{BB962C8B-B14F-4D97-AF65-F5344CB8AC3E}">
        <p14:creationId xmlns:p14="http://schemas.microsoft.com/office/powerpoint/2010/main" val="340146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FF700DC-47F3-47BB-A27D-3BF677F6CCB8}"/>
              </a:ext>
            </a:extLst>
          </p:cNvPr>
          <p:cNvSpPr txBox="1">
            <a:spLocks/>
          </p:cNvSpPr>
          <p:nvPr/>
        </p:nvSpPr>
        <p:spPr>
          <a:xfrm>
            <a:off x="304766" y="396122"/>
            <a:ext cx="11080030" cy="12688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tx2"/>
                </a:solidFill>
                <a:latin typeface="+mn-lt"/>
              </a:rPr>
              <a:t>The Columbia River is of great importance for hydropower production and flood control in the Pacific Northwest</a:t>
            </a:r>
          </a:p>
        </p:txBody>
      </p:sp>
      <p:pic>
        <p:nvPicPr>
          <p:cNvPr id="11" name="Google Shape;142;g5e2152f6cc_1_30">
            <a:extLst>
              <a:ext uri="{FF2B5EF4-FFF2-40B4-BE49-F238E27FC236}">
                <a16:creationId xmlns:a16="http://schemas.microsoft.com/office/drawing/2014/main" id="{775C27F9-DAE3-4448-9A6D-39BA3705EA04}"/>
              </a:ext>
            </a:extLst>
          </p:cNvPr>
          <p:cNvPicPr preferRelativeResize="0"/>
          <p:nvPr/>
        </p:nvPicPr>
        <p:blipFill rotWithShape="1">
          <a:blip r:embed="rId4">
            <a:alphaModFix/>
          </a:blip>
          <a:srcRect/>
          <a:stretch/>
        </p:blipFill>
        <p:spPr>
          <a:xfrm>
            <a:off x="273770" y="1753196"/>
            <a:ext cx="5176845" cy="4579495"/>
          </a:xfrm>
          <a:prstGeom prst="rect">
            <a:avLst/>
          </a:prstGeom>
          <a:noFill/>
          <a:ln>
            <a:noFill/>
          </a:ln>
        </p:spPr>
      </p:pic>
      <p:pic>
        <p:nvPicPr>
          <p:cNvPr id="13" name="Picture 12">
            <a:extLst>
              <a:ext uri="{FF2B5EF4-FFF2-40B4-BE49-F238E27FC236}">
                <a16:creationId xmlns:a16="http://schemas.microsoft.com/office/drawing/2014/main" id="{1FE3A78D-908D-44BC-B720-4588BE12D7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7558" y="1753195"/>
            <a:ext cx="5465065" cy="4579495"/>
          </a:xfrm>
          <a:prstGeom prst="rect">
            <a:avLst/>
          </a:prstGeom>
        </p:spPr>
      </p:pic>
      <p:pic>
        <p:nvPicPr>
          <p:cNvPr id="9" name="Picture 8">
            <a:extLst>
              <a:ext uri="{FF2B5EF4-FFF2-40B4-BE49-F238E27FC236}">
                <a16:creationId xmlns:a16="http://schemas.microsoft.com/office/drawing/2014/main" id="{3BE2D8AD-B4D6-4A2B-9738-20616DC4A786}"/>
              </a:ext>
            </a:extLst>
          </p:cNvPr>
          <p:cNvPicPr>
            <a:picLocks noChangeAspect="1"/>
          </p:cNvPicPr>
          <p:nvPr/>
        </p:nvPicPr>
        <p:blipFill>
          <a:blip r:embed="rId6"/>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328241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FF700DC-47F3-47BB-A27D-3BF677F6CCB8}"/>
              </a:ext>
            </a:extLst>
          </p:cNvPr>
          <p:cNvSpPr txBox="1">
            <a:spLocks/>
          </p:cNvSpPr>
          <p:nvPr/>
        </p:nvSpPr>
        <p:spPr>
          <a:xfrm>
            <a:off x="402956" y="295676"/>
            <a:ext cx="10950844" cy="10629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rPr>
              <a:t>Cooperation has reduced flood peaks downstream in the Columbia River</a:t>
            </a:r>
          </a:p>
        </p:txBody>
      </p:sp>
      <p:pic>
        <p:nvPicPr>
          <p:cNvPr id="9" name="Google Shape;184;g5e2152f6cc_1_24">
            <a:extLst>
              <a:ext uri="{FF2B5EF4-FFF2-40B4-BE49-F238E27FC236}">
                <a16:creationId xmlns:a16="http://schemas.microsoft.com/office/drawing/2014/main" id="{40EB92ED-DB34-4931-911B-25BD9FCE37E1}"/>
              </a:ext>
            </a:extLst>
          </p:cNvPr>
          <p:cNvPicPr preferRelativeResize="0"/>
          <p:nvPr/>
        </p:nvPicPr>
        <p:blipFill rotWithShape="1">
          <a:blip r:embed="rId4">
            <a:alphaModFix/>
          </a:blip>
          <a:srcRect/>
          <a:stretch/>
        </p:blipFill>
        <p:spPr>
          <a:xfrm>
            <a:off x="6096000" y="1633928"/>
            <a:ext cx="5240238" cy="2948386"/>
          </a:xfrm>
          <a:prstGeom prst="rect">
            <a:avLst/>
          </a:prstGeom>
          <a:noFill/>
          <a:ln>
            <a:noFill/>
          </a:ln>
        </p:spPr>
      </p:pic>
      <p:grpSp>
        <p:nvGrpSpPr>
          <p:cNvPr id="10" name="Google Shape;185;g5e2152f6cc_1_24">
            <a:extLst>
              <a:ext uri="{FF2B5EF4-FFF2-40B4-BE49-F238E27FC236}">
                <a16:creationId xmlns:a16="http://schemas.microsoft.com/office/drawing/2014/main" id="{9859E2E5-A447-46B9-AE46-607492DEF675}"/>
              </a:ext>
            </a:extLst>
          </p:cNvPr>
          <p:cNvGrpSpPr/>
          <p:nvPr/>
        </p:nvGrpSpPr>
        <p:grpSpPr>
          <a:xfrm>
            <a:off x="568036" y="2330880"/>
            <a:ext cx="6762154" cy="4042574"/>
            <a:chOff x="729650" y="1671225"/>
            <a:chExt cx="5622625" cy="3325475"/>
          </a:xfrm>
        </p:grpSpPr>
        <p:pic>
          <p:nvPicPr>
            <p:cNvPr id="12" name="Google Shape;186;g5e2152f6cc_1_24">
              <a:extLst>
                <a:ext uri="{FF2B5EF4-FFF2-40B4-BE49-F238E27FC236}">
                  <a16:creationId xmlns:a16="http://schemas.microsoft.com/office/drawing/2014/main" id="{2B7B6B91-6B39-4745-9166-202D519F4A8C}"/>
                </a:ext>
              </a:extLst>
            </p:cNvPr>
            <p:cNvPicPr preferRelativeResize="0"/>
            <p:nvPr/>
          </p:nvPicPr>
          <p:blipFill rotWithShape="1">
            <a:blip r:embed="rId5">
              <a:alphaModFix/>
            </a:blip>
            <a:srcRect/>
            <a:stretch/>
          </p:blipFill>
          <p:spPr>
            <a:xfrm>
              <a:off x="729650" y="1671225"/>
              <a:ext cx="5622625" cy="3325475"/>
            </a:xfrm>
            <a:prstGeom prst="rect">
              <a:avLst/>
            </a:prstGeom>
            <a:noFill/>
            <a:ln>
              <a:noFill/>
            </a:ln>
          </p:spPr>
        </p:pic>
        <p:sp>
          <p:nvSpPr>
            <p:cNvPr id="14" name="Google Shape;187;g5e2152f6cc_1_24">
              <a:extLst>
                <a:ext uri="{FF2B5EF4-FFF2-40B4-BE49-F238E27FC236}">
                  <a16:creationId xmlns:a16="http://schemas.microsoft.com/office/drawing/2014/main" id="{AB395B08-B805-45AD-8571-76E2F4BAFF13}"/>
                </a:ext>
              </a:extLst>
            </p:cNvPr>
            <p:cNvSpPr/>
            <p:nvPr/>
          </p:nvSpPr>
          <p:spPr>
            <a:xfrm>
              <a:off x="4132050" y="1763850"/>
              <a:ext cx="86400" cy="2652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34FE762D-77FE-410A-ACD8-E871D64A1012}"/>
              </a:ext>
            </a:extLst>
          </p:cNvPr>
          <p:cNvSpPr txBox="1"/>
          <p:nvPr/>
        </p:nvSpPr>
        <p:spPr>
          <a:xfrm>
            <a:off x="3565006" y="1415190"/>
            <a:ext cx="2388996" cy="646331"/>
          </a:xfrm>
          <a:prstGeom prst="rect">
            <a:avLst/>
          </a:prstGeom>
          <a:noFill/>
        </p:spPr>
        <p:txBody>
          <a:bodyPr wrap="square" rtlCol="0">
            <a:spAutoFit/>
          </a:bodyPr>
          <a:lstStyle/>
          <a:p>
            <a:pPr algn="ctr"/>
            <a:r>
              <a:rPr lang="en-US" dirty="0"/>
              <a:t>Columbia River Treaty</a:t>
            </a:r>
          </a:p>
          <a:p>
            <a:pPr algn="ctr"/>
            <a:r>
              <a:rPr lang="en-US" dirty="0"/>
              <a:t> Implemented</a:t>
            </a:r>
          </a:p>
        </p:txBody>
      </p:sp>
      <p:sp>
        <p:nvSpPr>
          <p:cNvPr id="3" name="Arrow: Down 2">
            <a:extLst>
              <a:ext uri="{FF2B5EF4-FFF2-40B4-BE49-F238E27FC236}">
                <a16:creationId xmlns:a16="http://schemas.microsoft.com/office/drawing/2014/main" id="{EB936259-D051-497C-B2D9-99D04D6C26E8}"/>
              </a:ext>
            </a:extLst>
          </p:cNvPr>
          <p:cNvSpPr/>
          <p:nvPr/>
        </p:nvSpPr>
        <p:spPr>
          <a:xfrm>
            <a:off x="4590309" y="2065517"/>
            <a:ext cx="243281" cy="2936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3EB8F5B-F190-47AC-9A8E-7300B7D4D0D7}"/>
              </a:ext>
            </a:extLst>
          </p:cNvPr>
          <p:cNvPicPr>
            <a:picLocks noChangeAspect="1"/>
          </p:cNvPicPr>
          <p:nvPr/>
        </p:nvPicPr>
        <p:blipFill>
          <a:blip r:embed="rId6"/>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158496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F4C3A-86D5-4F71-A99D-769B263BAC3C}"/>
              </a:ext>
            </a:extLst>
          </p:cNvPr>
          <p:cNvSpPr>
            <a:spLocks noGrp="1"/>
          </p:cNvSpPr>
          <p:nvPr>
            <p:ph idx="1"/>
          </p:nvPr>
        </p:nvSpPr>
        <p:spPr/>
        <p:txBody>
          <a:bodyPr/>
          <a:lstStyle/>
          <a:p>
            <a:endParaRPr lang="en-US" dirty="0"/>
          </a:p>
        </p:txBody>
      </p:sp>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oogle Shape;155;g5e2152f6cc_1_6">
            <a:extLst>
              <a:ext uri="{FF2B5EF4-FFF2-40B4-BE49-F238E27FC236}">
                <a16:creationId xmlns:a16="http://schemas.microsoft.com/office/drawing/2014/main" id="{C5CE1D14-DA17-47E0-AFAE-0D543D117F02}"/>
              </a:ext>
            </a:extLst>
          </p:cNvPr>
          <p:cNvPicPr preferRelativeResize="0"/>
          <p:nvPr/>
        </p:nvPicPr>
        <p:blipFill rotWithShape="1">
          <a:blip r:embed="rId4">
            <a:alphaModFix/>
          </a:blip>
          <a:srcRect/>
          <a:stretch/>
        </p:blipFill>
        <p:spPr>
          <a:xfrm>
            <a:off x="327259" y="1423383"/>
            <a:ext cx="11026541" cy="4964268"/>
          </a:xfrm>
          <a:prstGeom prst="rect">
            <a:avLst/>
          </a:prstGeom>
          <a:noFill/>
          <a:ln>
            <a:noFill/>
          </a:ln>
        </p:spPr>
      </p:pic>
      <p:sp>
        <p:nvSpPr>
          <p:cNvPr id="9" name="Title 1">
            <a:extLst>
              <a:ext uri="{FF2B5EF4-FFF2-40B4-BE49-F238E27FC236}">
                <a16:creationId xmlns:a16="http://schemas.microsoft.com/office/drawing/2014/main" id="{28CF014A-364B-4BA5-BFFF-B6E2BE055810}"/>
              </a:ext>
            </a:extLst>
          </p:cNvPr>
          <p:cNvSpPr txBox="1">
            <a:spLocks/>
          </p:cNvSpPr>
          <p:nvPr/>
        </p:nvSpPr>
        <p:spPr>
          <a:xfrm>
            <a:off x="568036" y="365126"/>
            <a:ext cx="10785764" cy="9233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rPr>
              <a:t>The Columbia River Treaty is a key example of successful transboundary river management</a:t>
            </a:r>
          </a:p>
        </p:txBody>
      </p:sp>
      <p:pic>
        <p:nvPicPr>
          <p:cNvPr id="10" name="Picture 9">
            <a:extLst>
              <a:ext uri="{FF2B5EF4-FFF2-40B4-BE49-F238E27FC236}">
                <a16:creationId xmlns:a16="http://schemas.microsoft.com/office/drawing/2014/main" id="{ACEA1C61-5D9F-467F-9446-5E10611A77C7}"/>
              </a:ext>
            </a:extLst>
          </p:cNvPr>
          <p:cNvPicPr>
            <a:picLocks noChangeAspect="1"/>
          </p:cNvPicPr>
          <p:nvPr/>
        </p:nvPicPr>
        <p:blipFill>
          <a:blip r:embed="rId5"/>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265088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E679-1FEE-47BF-B7A2-15D7BF4A9AF8}"/>
              </a:ext>
            </a:extLst>
          </p:cNvPr>
          <p:cNvSpPr>
            <a:spLocks noGrp="1"/>
          </p:cNvSpPr>
          <p:nvPr>
            <p:ph type="title"/>
          </p:nvPr>
        </p:nvSpPr>
        <p:spPr>
          <a:xfrm>
            <a:off x="554636" y="335146"/>
            <a:ext cx="10799164" cy="1337957"/>
          </a:xfrm>
        </p:spPr>
        <p:txBody>
          <a:bodyPr>
            <a:noAutofit/>
          </a:bodyPr>
          <a:lstStyle/>
          <a:p>
            <a:r>
              <a:rPr lang="en-US" sz="3700" b="1" dirty="0">
                <a:solidFill>
                  <a:schemeClr val="tx2"/>
                </a:solidFill>
                <a:latin typeface="+mn-lt"/>
              </a:rPr>
              <a:t>Hypothesis: Social drivers have altered the relative share of benefits between Canada and the U.S., which influences their willingness to cooperate</a:t>
            </a:r>
          </a:p>
        </p:txBody>
      </p:sp>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id="{628580C0-81F9-4DB0-AE05-75F364AA8A02}"/>
              </a:ext>
            </a:extLst>
          </p:cNvPr>
          <p:cNvGraphicFramePr/>
          <p:nvPr>
            <p:extLst>
              <p:ext uri="{D42A27DB-BD31-4B8C-83A1-F6EECF244321}">
                <p14:modId xmlns:p14="http://schemas.microsoft.com/office/powerpoint/2010/main" val="2177079317"/>
              </p:ext>
            </p:extLst>
          </p:nvPr>
        </p:nvGraphicFramePr>
        <p:xfrm>
          <a:off x="1308241" y="1873283"/>
          <a:ext cx="5356831" cy="45786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3E303F1C-B36C-4187-83E3-2B89E39B20CE}"/>
              </a:ext>
            </a:extLst>
          </p:cNvPr>
          <p:cNvGraphicFramePr/>
          <p:nvPr>
            <p:extLst>
              <p:ext uri="{D42A27DB-BD31-4B8C-83A1-F6EECF244321}">
                <p14:modId xmlns:p14="http://schemas.microsoft.com/office/powerpoint/2010/main" val="59298383"/>
              </p:ext>
            </p:extLst>
          </p:nvPr>
        </p:nvGraphicFramePr>
        <p:xfrm>
          <a:off x="6585732" y="2220282"/>
          <a:ext cx="5356832" cy="4231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7">
            <a:extLst>
              <a:ext uri="{FF2B5EF4-FFF2-40B4-BE49-F238E27FC236}">
                <a16:creationId xmlns:a16="http://schemas.microsoft.com/office/drawing/2014/main" id="{9F161445-39D9-4ECF-BDD8-321002D189F0}"/>
              </a:ext>
            </a:extLst>
          </p:cNvPr>
          <p:cNvPicPr>
            <a:picLocks noChangeAspect="1"/>
          </p:cNvPicPr>
          <p:nvPr/>
        </p:nvPicPr>
        <p:blipFill>
          <a:blip r:embed="rId14"/>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37765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Diagram 63">
            <a:extLst>
              <a:ext uri="{FF2B5EF4-FFF2-40B4-BE49-F238E27FC236}">
                <a16:creationId xmlns:a16="http://schemas.microsoft.com/office/drawing/2014/main" id="{737C1774-7FDB-401B-9972-3F1982EF7293}"/>
              </a:ext>
            </a:extLst>
          </p:cNvPr>
          <p:cNvGraphicFramePr/>
          <p:nvPr>
            <p:extLst>
              <p:ext uri="{D42A27DB-BD31-4B8C-83A1-F6EECF244321}">
                <p14:modId xmlns:p14="http://schemas.microsoft.com/office/powerpoint/2010/main" val="3437780555"/>
              </p:ext>
            </p:extLst>
          </p:nvPr>
        </p:nvGraphicFramePr>
        <p:xfrm>
          <a:off x="625033" y="1132134"/>
          <a:ext cx="10289894" cy="521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Arrow: Bent 66">
            <a:extLst>
              <a:ext uri="{FF2B5EF4-FFF2-40B4-BE49-F238E27FC236}">
                <a16:creationId xmlns:a16="http://schemas.microsoft.com/office/drawing/2014/main" id="{CD1DF819-3C3E-4143-817D-C1EA858852FA}"/>
              </a:ext>
            </a:extLst>
          </p:cNvPr>
          <p:cNvSpPr/>
          <p:nvPr/>
        </p:nvSpPr>
        <p:spPr>
          <a:xfrm rot="15404541" flipH="1">
            <a:off x="7183521" y="1171634"/>
            <a:ext cx="1132746" cy="1558011"/>
          </a:xfrm>
          <a:prstGeom prst="bentArrow">
            <a:avLst>
              <a:gd name="adj1" fmla="val 8675"/>
              <a:gd name="adj2" fmla="val 16926"/>
              <a:gd name="adj3" fmla="val 35060"/>
              <a:gd name="adj4" fmla="val 4164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0A6D01BF-8F3B-489E-8B3E-86E3CBA1640F}"/>
              </a:ext>
            </a:extLst>
          </p:cNvPr>
          <p:cNvSpPr>
            <a:spLocks noGrp="1"/>
          </p:cNvSpPr>
          <p:nvPr>
            <p:ph type="title"/>
          </p:nvPr>
        </p:nvSpPr>
        <p:spPr>
          <a:xfrm>
            <a:off x="494675" y="287636"/>
            <a:ext cx="10859125" cy="856976"/>
          </a:xfrm>
        </p:spPr>
        <p:txBody>
          <a:bodyPr>
            <a:normAutofit/>
          </a:bodyPr>
          <a:lstStyle/>
          <a:p>
            <a:r>
              <a:rPr lang="en-US" b="1" dirty="0">
                <a:solidFill>
                  <a:schemeClr val="tx2"/>
                </a:solidFill>
                <a:latin typeface="+mn-lt"/>
              </a:rPr>
              <a:t>Causal Loop Diagram</a:t>
            </a:r>
          </a:p>
        </p:txBody>
      </p:sp>
      <p:pic>
        <p:nvPicPr>
          <p:cNvPr id="3" name="Graphic 2" descr="Handshake">
            <a:extLst>
              <a:ext uri="{FF2B5EF4-FFF2-40B4-BE49-F238E27FC236}">
                <a16:creationId xmlns:a16="http://schemas.microsoft.com/office/drawing/2014/main" id="{E9F75D27-2B02-44FD-9220-C6313F848C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84036" y="2102843"/>
            <a:ext cx="1157527" cy="1157527"/>
          </a:xfrm>
          <a:prstGeom prst="rect">
            <a:avLst/>
          </a:prstGeom>
        </p:spPr>
      </p:pic>
      <p:pic>
        <p:nvPicPr>
          <p:cNvPr id="5" name="Graphic 4" descr="Battery charging">
            <a:extLst>
              <a:ext uri="{FF2B5EF4-FFF2-40B4-BE49-F238E27FC236}">
                <a16:creationId xmlns:a16="http://schemas.microsoft.com/office/drawing/2014/main" id="{179E0A50-68B4-40B2-A825-CEAF062421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75387" y="4977749"/>
            <a:ext cx="793486" cy="793486"/>
          </a:xfrm>
          <a:prstGeom prst="rect">
            <a:avLst/>
          </a:prstGeom>
        </p:spPr>
      </p:pic>
      <p:pic>
        <p:nvPicPr>
          <p:cNvPr id="25" name="Graphic 24" descr="Scales of justice">
            <a:extLst>
              <a:ext uri="{FF2B5EF4-FFF2-40B4-BE49-F238E27FC236}">
                <a16:creationId xmlns:a16="http://schemas.microsoft.com/office/drawing/2014/main" id="{D333DA22-F6DE-4A70-813B-3C20C33FBD6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56738" y="3765690"/>
            <a:ext cx="914400" cy="914400"/>
          </a:xfrm>
          <a:prstGeom prst="rect">
            <a:avLst/>
          </a:prstGeom>
        </p:spPr>
      </p:pic>
      <p:pic>
        <p:nvPicPr>
          <p:cNvPr id="29" name="Graphic 28" descr="House">
            <a:extLst>
              <a:ext uri="{FF2B5EF4-FFF2-40B4-BE49-F238E27FC236}">
                <a16:creationId xmlns:a16="http://schemas.microsoft.com/office/drawing/2014/main" id="{D22EEE22-5BDA-4A88-904D-A2B0D209E49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68872" y="4975384"/>
            <a:ext cx="997293" cy="997293"/>
          </a:xfrm>
          <a:prstGeom prst="rect">
            <a:avLst/>
          </a:prstGeom>
        </p:spPr>
      </p:pic>
      <p:grpSp>
        <p:nvGrpSpPr>
          <p:cNvPr id="32" name="Group 31">
            <a:extLst>
              <a:ext uri="{FF2B5EF4-FFF2-40B4-BE49-F238E27FC236}">
                <a16:creationId xmlns:a16="http://schemas.microsoft.com/office/drawing/2014/main" id="{82750B9D-950C-47C8-BB78-F6B12D0651B3}"/>
              </a:ext>
            </a:extLst>
          </p:cNvPr>
          <p:cNvGrpSpPr/>
          <p:nvPr/>
        </p:nvGrpSpPr>
        <p:grpSpPr>
          <a:xfrm>
            <a:off x="8310644" y="4000686"/>
            <a:ext cx="1110218" cy="45719"/>
            <a:chOff x="6462433" y="2548499"/>
            <a:chExt cx="1440000" cy="130068"/>
          </a:xfrm>
        </p:grpSpPr>
        <p:sp>
          <p:nvSpPr>
            <p:cNvPr id="33" name="Forma livre 43">
              <a:extLst>
                <a:ext uri="{FF2B5EF4-FFF2-40B4-BE49-F238E27FC236}">
                  <a16:creationId xmlns:a16="http://schemas.microsoft.com/office/drawing/2014/main" id="{B707CE7C-5063-436E-A1CF-79B272F260D2}"/>
                </a:ext>
              </a:extLst>
            </p:cNvPr>
            <p:cNvSpPr/>
            <p:nvPr/>
          </p:nvSpPr>
          <p:spPr>
            <a:xfrm>
              <a:off x="6462433" y="2552501"/>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Forma livre 45">
              <a:extLst>
                <a:ext uri="{FF2B5EF4-FFF2-40B4-BE49-F238E27FC236}">
                  <a16:creationId xmlns:a16="http://schemas.microsoft.com/office/drawing/2014/main" id="{0A80330B-3998-4DCB-B9BB-C55559D7E73B}"/>
                </a:ext>
              </a:extLst>
            </p:cNvPr>
            <p:cNvSpPr/>
            <p:nvPr/>
          </p:nvSpPr>
          <p:spPr>
            <a:xfrm rot="10800000">
              <a:off x="6776732" y="2550500"/>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Forma livre 46">
              <a:extLst>
                <a:ext uri="{FF2B5EF4-FFF2-40B4-BE49-F238E27FC236}">
                  <a16:creationId xmlns:a16="http://schemas.microsoft.com/office/drawing/2014/main" id="{5FA747F1-DFF2-4AA7-9453-9009E66C733B}"/>
                </a:ext>
              </a:extLst>
            </p:cNvPr>
            <p:cNvSpPr/>
            <p:nvPr/>
          </p:nvSpPr>
          <p:spPr>
            <a:xfrm>
              <a:off x="7132722" y="2550500"/>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Forma livre 47">
              <a:extLst>
                <a:ext uri="{FF2B5EF4-FFF2-40B4-BE49-F238E27FC236}">
                  <a16:creationId xmlns:a16="http://schemas.microsoft.com/office/drawing/2014/main" id="{464A41EB-5C8A-4EA5-8BC4-F8E52E583CE7}"/>
                </a:ext>
              </a:extLst>
            </p:cNvPr>
            <p:cNvSpPr/>
            <p:nvPr/>
          </p:nvSpPr>
          <p:spPr>
            <a:xfrm rot="10800000">
              <a:off x="7447021" y="2548499"/>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7" name="Trapezoid 36">
            <a:extLst>
              <a:ext uri="{FF2B5EF4-FFF2-40B4-BE49-F238E27FC236}">
                <a16:creationId xmlns:a16="http://schemas.microsoft.com/office/drawing/2014/main" id="{A90208B7-F0E1-4AD6-8001-1F876F4F13E5}"/>
              </a:ext>
            </a:extLst>
          </p:cNvPr>
          <p:cNvSpPr/>
          <p:nvPr/>
        </p:nvSpPr>
        <p:spPr>
          <a:xfrm>
            <a:off x="9054564" y="3707963"/>
            <a:ext cx="450249" cy="800509"/>
          </a:xfrm>
          <a:prstGeom prst="trapezoid">
            <a:avLst>
              <a:gd name="adj" fmla="val 27299"/>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7B734C55-CAFC-45ED-996A-DB1ECC943271}"/>
              </a:ext>
            </a:extLst>
          </p:cNvPr>
          <p:cNvGrpSpPr/>
          <p:nvPr/>
        </p:nvGrpSpPr>
        <p:grpSpPr>
          <a:xfrm flipV="1">
            <a:off x="9324334" y="4290426"/>
            <a:ext cx="734066" cy="45719"/>
            <a:chOff x="6462433" y="2548499"/>
            <a:chExt cx="1440000" cy="130068"/>
          </a:xfrm>
        </p:grpSpPr>
        <p:sp>
          <p:nvSpPr>
            <p:cNvPr id="39" name="Forma livre 43">
              <a:extLst>
                <a:ext uri="{FF2B5EF4-FFF2-40B4-BE49-F238E27FC236}">
                  <a16:creationId xmlns:a16="http://schemas.microsoft.com/office/drawing/2014/main" id="{42D74E29-58EA-4A8F-BDEB-623428A4A923}"/>
                </a:ext>
              </a:extLst>
            </p:cNvPr>
            <p:cNvSpPr/>
            <p:nvPr/>
          </p:nvSpPr>
          <p:spPr>
            <a:xfrm>
              <a:off x="6462433" y="2552501"/>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45">
              <a:extLst>
                <a:ext uri="{FF2B5EF4-FFF2-40B4-BE49-F238E27FC236}">
                  <a16:creationId xmlns:a16="http://schemas.microsoft.com/office/drawing/2014/main" id="{3B7E8F2E-506D-4882-8D8E-1BF5CA035121}"/>
                </a:ext>
              </a:extLst>
            </p:cNvPr>
            <p:cNvSpPr/>
            <p:nvPr/>
          </p:nvSpPr>
          <p:spPr>
            <a:xfrm rot="10800000">
              <a:off x="6776732" y="2550500"/>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46">
              <a:extLst>
                <a:ext uri="{FF2B5EF4-FFF2-40B4-BE49-F238E27FC236}">
                  <a16:creationId xmlns:a16="http://schemas.microsoft.com/office/drawing/2014/main" id="{3F29E788-95E0-4530-ADEC-97FCC2583451}"/>
                </a:ext>
              </a:extLst>
            </p:cNvPr>
            <p:cNvSpPr/>
            <p:nvPr/>
          </p:nvSpPr>
          <p:spPr>
            <a:xfrm>
              <a:off x="7132722" y="2550500"/>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Forma livre 47">
              <a:extLst>
                <a:ext uri="{FF2B5EF4-FFF2-40B4-BE49-F238E27FC236}">
                  <a16:creationId xmlns:a16="http://schemas.microsoft.com/office/drawing/2014/main" id="{234C22D7-FBDB-45CE-BE95-4CA63B3A7FC4}"/>
                </a:ext>
              </a:extLst>
            </p:cNvPr>
            <p:cNvSpPr/>
            <p:nvPr/>
          </p:nvSpPr>
          <p:spPr>
            <a:xfrm rot="10800000">
              <a:off x="7447021" y="2548499"/>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43" name="Straight Arrow Connector 42">
            <a:extLst>
              <a:ext uri="{FF2B5EF4-FFF2-40B4-BE49-F238E27FC236}">
                <a16:creationId xmlns:a16="http://schemas.microsoft.com/office/drawing/2014/main" id="{9FD1D74B-3B67-42CE-BE06-34423ED0F70D}"/>
              </a:ext>
            </a:extLst>
          </p:cNvPr>
          <p:cNvCxnSpPr>
            <a:cxnSpLocks/>
          </p:cNvCxnSpPr>
          <p:nvPr/>
        </p:nvCxnSpPr>
        <p:spPr>
          <a:xfrm>
            <a:off x="8831292" y="3492155"/>
            <a:ext cx="0" cy="1105685"/>
          </a:xfrm>
          <a:prstGeom prst="straightConnector1">
            <a:avLst/>
          </a:prstGeom>
          <a:ln w="825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5D67C21B-5683-46D8-86C7-56C06431CDC4}"/>
              </a:ext>
            </a:extLst>
          </p:cNvPr>
          <p:cNvGrpSpPr/>
          <p:nvPr/>
        </p:nvGrpSpPr>
        <p:grpSpPr>
          <a:xfrm flipV="1">
            <a:off x="5646724" y="5724508"/>
            <a:ext cx="1041591" cy="281407"/>
            <a:chOff x="6462433" y="2548499"/>
            <a:chExt cx="1440000" cy="130068"/>
          </a:xfrm>
        </p:grpSpPr>
        <p:sp>
          <p:nvSpPr>
            <p:cNvPr id="55" name="Forma livre 43">
              <a:extLst>
                <a:ext uri="{FF2B5EF4-FFF2-40B4-BE49-F238E27FC236}">
                  <a16:creationId xmlns:a16="http://schemas.microsoft.com/office/drawing/2014/main" id="{1A68671D-33FE-4DE3-95A3-D8CB59165FB6}"/>
                </a:ext>
              </a:extLst>
            </p:cNvPr>
            <p:cNvSpPr/>
            <p:nvPr/>
          </p:nvSpPr>
          <p:spPr>
            <a:xfrm>
              <a:off x="6462433" y="2552501"/>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Forma livre 45">
              <a:extLst>
                <a:ext uri="{FF2B5EF4-FFF2-40B4-BE49-F238E27FC236}">
                  <a16:creationId xmlns:a16="http://schemas.microsoft.com/office/drawing/2014/main" id="{82B7938F-9270-4CC9-98F7-5B3D7E922E36}"/>
                </a:ext>
              </a:extLst>
            </p:cNvPr>
            <p:cNvSpPr/>
            <p:nvPr/>
          </p:nvSpPr>
          <p:spPr>
            <a:xfrm rot="10800000">
              <a:off x="6776732" y="2550500"/>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Forma livre 46">
              <a:extLst>
                <a:ext uri="{FF2B5EF4-FFF2-40B4-BE49-F238E27FC236}">
                  <a16:creationId xmlns:a16="http://schemas.microsoft.com/office/drawing/2014/main" id="{E52CF1B3-7EDD-44D7-A829-1B2FE1943DDD}"/>
                </a:ext>
              </a:extLst>
            </p:cNvPr>
            <p:cNvSpPr/>
            <p:nvPr/>
          </p:nvSpPr>
          <p:spPr>
            <a:xfrm>
              <a:off x="7132722" y="2550500"/>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Forma livre 47">
              <a:extLst>
                <a:ext uri="{FF2B5EF4-FFF2-40B4-BE49-F238E27FC236}">
                  <a16:creationId xmlns:a16="http://schemas.microsoft.com/office/drawing/2014/main" id="{D27309EC-BDE0-4668-A7A1-383F09AB7869}"/>
                </a:ext>
              </a:extLst>
            </p:cNvPr>
            <p:cNvSpPr/>
            <p:nvPr/>
          </p:nvSpPr>
          <p:spPr>
            <a:xfrm rot="10800000">
              <a:off x="7447021" y="2548499"/>
              <a:ext cx="455412" cy="126066"/>
            </a:xfrm>
            <a:custGeom>
              <a:avLst/>
              <a:gdLst>
                <a:gd name="connsiteX0" fmla="*/ 0 w 655782"/>
                <a:gd name="connsiteY0" fmla="*/ 138642 h 157127"/>
                <a:gd name="connsiteX1" fmla="*/ 230909 w 655782"/>
                <a:gd name="connsiteY1" fmla="*/ 96 h 157127"/>
                <a:gd name="connsiteX2" fmla="*/ 424872 w 655782"/>
                <a:gd name="connsiteY2" fmla="*/ 157115 h 157127"/>
                <a:gd name="connsiteX3" fmla="*/ 655782 w 655782"/>
                <a:gd name="connsiteY3" fmla="*/ 9333 h 157127"/>
              </a:gdLst>
              <a:ahLst/>
              <a:cxnLst>
                <a:cxn ang="0">
                  <a:pos x="connsiteX0" y="connsiteY0"/>
                </a:cxn>
                <a:cxn ang="0">
                  <a:pos x="connsiteX1" y="connsiteY1"/>
                </a:cxn>
                <a:cxn ang="0">
                  <a:pos x="connsiteX2" y="connsiteY2"/>
                </a:cxn>
                <a:cxn ang="0">
                  <a:pos x="connsiteX3" y="connsiteY3"/>
                </a:cxn>
              </a:cxnLst>
              <a:rect l="l" t="t" r="r" b="b"/>
              <a:pathLst>
                <a:path w="655782" h="157127">
                  <a:moveTo>
                    <a:pt x="0" y="138642"/>
                  </a:moveTo>
                  <a:cubicBezTo>
                    <a:pt x="80048" y="67829"/>
                    <a:pt x="160097" y="-2983"/>
                    <a:pt x="230909" y="96"/>
                  </a:cubicBezTo>
                  <a:cubicBezTo>
                    <a:pt x="301721" y="3175"/>
                    <a:pt x="354060" y="155576"/>
                    <a:pt x="424872" y="157115"/>
                  </a:cubicBezTo>
                  <a:cubicBezTo>
                    <a:pt x="495684" y="158654"/>
                    <a:pt x="586509" y="12412"/>
                    <a:pt x="655782" y="933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6" name="Isosceles Triangle 65">
            <a:extLst>
              <a:ext uri="{FF2B5EF4-FFF2-40B4-BE49-F238E27FC236}">
                <a16:creationId xmlns:a16="http://schemas.microsoft.com/office/drawing/2014/main" id="{A8CDFAB1-C940-4442-A9A5-DA6AF5BC5F47}"/>
              </a:ext>
            </a:extLst>
          </p:cNvPr>
          <p:cNvSpPr/>
          <p:nvPr/>
        </p:nvSpPr>
        <p:spPr>
          <a:xfrm>
            <a:off x="7686566" y="316147"/>
            <a:ext cx="2472211" cy="1678213"/>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1" name="TextBox 50">
            <a:extLst>
              <a:ext uri="{FF2B5EF4-FFF2-40B4-BE49-F238E27FC236}">
                <a16:creationId xmlns:a16="http://schemas.microsoft.com/office/drawing/2014/main" id="{37D63C28-1D88-4812-8724-F7EAFE80164F}"/>
              </a:ext>
            </a:extLst>
          </p:cNvPr>
          <p:cNvSpPr txBox="1"/>
          <p:nvPr/>
        </p:nvSpPr>
        <p:spPr>
          <a:xfrm>
            <a:off x="7717518" y="1392581"/>
            <a:ext cx="2410305" cy="646331"/>
          </a:xfrm>
          <a:prstGeom prst="rect">
            <a:avLst/>
          </a:prstGeom>
          <a:noFill/>
        </p:spPr>
        <p:txBody>
          <a:bodyPr wrap="square" rtlCol="0">
            <a:spAutoFit/>
          </a:bodyPr>
          <a:lstStyle/>
          <a:p>
            <a:pPr algn="ctr"/>
            <a:r>
              <a:rPr lang="en-US" dirty="0"/>
              <a:t>Social and environmental pressure </a:t>
            </a:r>
          </a:p>
        </p:txBody>
      </p:sp>
      <p:pic>
        <p:nvPicPr>
          <p:cNvPr id="53" name="Graphic 52" descr="Fish">
            <a:extLst>
              <a:ext uri="{FF2B5EF4-FFF2-40B4-BE49-F238E27FC236}">
                <a16:creationId xmlns:a16="http://schemas.microsoft.com/office/drawing/2014/main" id="{B0FFCDBF-758D-4233-BD2A-60342BA9C93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34015" y="589582"/>
            <a:ext cx="960588" cy="960588"/>
          </a:xfrm>
          <a:prstGeom prst="rect">
            <a:avLst/>
          </a:prstGeom>
        </p:spPr>
      </p:pic>
      <p:pic>
        <p:nvPicPr>
          <p:cNvPr id="31" name="Picture 30">
            <a:extLst>
              <a:ext uri="{FF2B5EF4-FFF2-40B4-BE49-F238E27FC236}">
                <a16:creationId xmlns:a16="http://schemas.microsoft.com/office/drawing/2014/main" id="{05CBC2DD-1AB5-4641-9BA0-E0F7E8F2434D}"/>
              </a:ext>
            </a:extLst>
          </p:cNvPr>
          <p:cNvPicPr>
            <a:picLocks noChangeAspect="1"/>
          </p:cNvPicPr>
          <p:nvPr/>
        </p:nvPicPr>
        <p:blipFill>
          <a:blip r:embed="rId19"/>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38496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6"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C25CC1A-8054-495E-8E51-972F8DA0646C}"/>
              </a:ext>
            </a:extLst>
          </p:cNvPr>
          <p:cNvPicPr>
            <a:picLocks noChangeAspect="1"/>
          </p:cNvPicPr>
          <p:nvPr/>
        </p:nvPicPr>
        <p:blipFill>
          <a:blip r:embed="rId4"/>
          <a:stretch>
            <a:fillRect/>
          </a:stretch>
        </p:blipFill>
        <p:spPr>
          <a:xfrm>
            <a:off x="212445" y="1950023"/>
            <a:ext cx="6878961" cy="4501937"/>
          </a:xfrm>
          <a:prstGeom prst="rect">
            <a:avLst/>
          </a:prstGeom>
        </p:spPr>
      </p:pic>
      <p:sp>
        <p:nvSpPr>
          <p:cNvPr id="11" name="Google Shape;385;p69">
            <a:extLst>
              <a:ext uri="{FF2B5EF4-FFF2-40B4-BE49-F238E27FC236}">
                <a16:creationId xmlns:a16="http://schemas.microsoft.com/office/drawing/2014/main" id="{73D27496-8A58-4DDE-A71E-EAB8EF217D6F}"/>
              </a:ext>
            </a:extLst>
          </p:cNvPr>
          <p:cNvSpPr txBox="1"/>
          <p:nvPr/>
        </p:nvSpPr>
        <p:spPr>
          <a:xfrm>
            <a:off x="7268073" y="2385723"/>
            <a:ext cx="3244246" cy="8075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dirty="0" err="1">
                <a:solidFill>
                  <a:srgbClr val="000000"/>
                </a:solidFill>
                <a:latin typeface="Arial"/>
                <a:ea typeface="Arial"/>
                <a:cs typeface="Arial"/>
                <a:sym typeface="Arial"/>
              </a:rPr>
              <a:t>Sca</a:t>
            </a:r>
            <a:r>
              <a:rPr lang="en-US" sz="1600" b="1" i="0" u="none" strike="noStrike" cap="none" dirty="0">
                <a:solidFill>
                  <a:srgbClr val="000000"/>
                </a:solidFill>
                <a:latin typeface="Arial"/>
                <a:ea typeface="Arial"/>
                <a:cs typeface="Arial"/>
                <a:sym typeface="Arial"/>
              </a:rPr>
              <a:t>: Storage Canada (m</a:t>
            </a:r>
            <a:r>
              <a:rPr lang="en-US" sz="1600" b="1" i="0" u="none" strike="noStrike" cap="none" baseline="30000" dirty="0">
                <a:solidFill>
                  <a:srgbClr val="000000"/>
                </a:solidFill>
                <a:latin typeface="Arial"/>
                <a:ea typeface="Arial"/>
                <a:cs typeface="Arial"/>
                <a:sym typeface="Arial"/>
              </a:rPr>
              <a:t>3</a:t>
            </a:r>
            <a:r>
              <a:rPr lang="en-US" sz="1600" b="1" i="0" u="none" strike="noStrike" cap="none" dirty="0">
                <a:solidFill>
                  <a:srgbClr val="000000"/>
                </a:solidFill>
                <a:latin typeface="Arial"/>
                <a:ea typeface="Arial"/>
                <a:cs typeface="Arial"/>
                <a:sym typeface="Arial"/>
              </a:rPr>
              <a:t>)</a:t>
            </a:r>
            <a:endParaRPr sz="2400" dirty="0"/>
          </a:p>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Sus: Storage U.S. (m</a:t>
            </a:r>
            <a:r>
              <a:rPr lang="en-US" sz="1600" b="1" i="0" u="none" strike="noStrike" cap="none" baseline="30000" dirty="0">
                <a:solidFill>
                  <a:srgbClr val="000000"/>
                </a:solidFill>
                <a:latin typeface="Arial"/>
                <a:ea typeface="Arial"/>
                <a:cs typeface="Arial"/>
                <a:sym typeface="Arial"/>
              </a:rPr>
              <a:t>3</a:t>
            </a:r>
            <a:r>
              <a:rPr lang="en-US" sz="1600" b="1" i="0" u="none" strike="noStrike" cap="none" dirty="0">
                <a:solidFill>
                  <a:srgbClr val="000000"/>
                </a:solidFill>
                <a:latin typeface="Arial"/>
                <a:ea typeface="Arial"/>
                <a:cs typeface="Arial"/>
                <a:sym typeface="Arial"/>
              </a:rPr>
              <a:t>)</a:t>
            </a:r>
            <a:endParaRPr sz="2400" dirty="0"/>
          </a:p>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C: Willingness to cooperate</a:t>
            </a:r>
            <a:endParaRPr sz="2400" dirty="0"/>
          </a:p>
        </p:txBody>
      </p:sp>
      <p:sp>
        <p:nvSpPr>
          <p:cNvPr id="12" name="Google Shape;386;p69">
            <a:extLst>
              <a:ext uri="{FF2B5EF4-FFF2-40B4-BE49-F238E27FC236}">
                <a16:creationId xmlns:a16="http://schemas.microsoft.com/office/drawing/2014/main" id="{AAA05E40-D3F0-454F-8997-4BAFBF8696E1}"/>
              </a:ext>
            </a:extLst>
          </p:cNvPr>
          <p:cNvSpPr txBox="1"/>
          <p:nvPr/>
        </p:nvSpPr>
        <p:spPr>
          <a:xfrm>
            <a:off x="7176069" y="1985524"/>
            <a:ext cx="8835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1" i="0" u="none" strike="noStrike" cap="none" dirty="0">
                <a:solidFill>
                  <a:srgbClr val="000000"/>
                </a:solidFill>
                <a:latin typeface="Arial"/>
                <a:ea typeface="Arial"/>
                <a:cs typeface="Arial"/>
                <a:sym typeface="Arial"/>
              </a:rPr>
              <a:t>Stock</a:t>
            </a:r>
            <a:endParaRPr sz="1400" b="0" i="0" u="none" strike="noStrike" cap="none" dirty="0">
              <a:solidFill>
                <a:srgbClr val="000000"/>
              </a:solidFill>
              <a:latin typeface="Arial"/>
              <a:ea typeface="Arial"/>
              <a:cs typeface="Arial"/>
              <a:sym typeface="Arial"/>
            </a:endParaRPr>
          </a:p>
        </p:txBody>
      </p:sp>
      <p:sp>
        <p:nvSpPr>
          <p:cNvPr id="13" name="Google Shape;387;p69">
            <a:extLst>
              <a:ext uri="{FF2B5EF4-FFF2-40B4-BE49-F238E27FC236}">
                <a16:creationId xmlns:a16="http://schemas.microsoft.com/office/drawing/2014/main" id="{0ACEDCC2-1A86-4149-A838-97081F89E73C}"/>
              </a:ext>
            </a:extLst>
          </p:cNvPr>
          <p:cNvSpPr/>
          <p:nvPr/>
        </p:nvSpPr>
        <p:spPr>
          <a:xfrm>
            <a:off x="8105619" y="2044023"/>
            <a:ext cx="463800" cy="2757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100" b="0" i="0" u="none" strike="noStrike" cap="none" baseline="-25000" dirty="0">
              <a:solidFill>
                <a:schemeClr val="dk1"/>
              </a:solidFill>
              <a:latin typeface="Arial"/>
              <a:ea typeface="Arial"/>
              <a:cs typeface="Arial"/>
              <a:sym typeface="Arial"/>
            </a:endParaRPr>
          </a:p>
        </p:txBody>
      </p:sp>
      <p:sp>
        <p:nvSpPr>
          <p:cNvPr id="14" name="Google Shape;388;p69">
            <a:extLst>
              <a:ext uri="{FF2B5EF4-FFF2-40B4-BE49-F238E27FC236}">
                <a16:creationId xmlns:a16="http://schemas.microsoft.com/office/drawing/2014/main" id="{0A8667E5-DD0F-4A9F-970C-506421F5FDE9}"/>
              </a:ext>
            </a:extLst>
          </p:cNvPr>
          <p:cNvSpPr txBox="1"/>
          <p:nvPr/>
        </p:nvSpPr>
        <p:spPr>
          <a:xfrm>
            <a:off x="7167545" y="3549345"/>
            <a:ext cx="11817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1" i="0" u="none" strike="noStrike" cap="none">
                <a:solidFill>
                  <a:srgbClr val="000000"/>
                </a:solidFill>
                <a:latin typeface="Arial"/>
                <a:ea typeface="Arial"/>
                <a:cs typeface="Arial"/>
                <a:sym typeface="Arial"/>
              </a:rPr>
              <a:t>Variable</a:t>
            </a:r>
            <a:endParaRPr sz="1400" b="0" i="0" u="none" strike="noStrike" cap="none">
              <a:solidFill>
                <a:srgbClr val="000000"/>
              </a:solidFill>
              <a:latin typeface="Arial"/>
              <a:ea typeface="Arial"/>
              <a:cs typeface="Arial"/>
              <a:sym typeface="Arial"/>
            </a:endParaRPr>
          </a:p>
        </p:txBody>
      </p:sp>
      <p:sp>
        <p:nvSpPr>
          <p:cNvPr id="15" name="Google Shape;389;p69">
            <a:extLst>
              <a:ext uri="{FF2B5EF4-FFF2-40B4-BE49-F238E27FC236}">
                <a16:creationId xmlns:a16="http://schemas.microsoft.com/office/drawing/2014/main" id="{4C88B725-7AEF-4A03-946C-876CB695F987}"/>
              </a:ext>
            </a:extLst>
          </p:cNvPr>
          <p:cNvSpPr/>
          <p:nvPr/>
        </p:nvSpPr>
        <p:spPr>
          <a:xfrm>
            <a:off x="8349245" y="3568734"/>
            <a:ext cx="423300" cy="354000"/>
          </a:xfrm>
          <a:prstGeom prst="diamond">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b="0" i="0" u="none" strike="noStrike" cap="none" baseline="-25000">
              <a:solidFill>
                <a:schemeClr val="dk1"/>
              </a:solidFill>
              <a:latin typeface="Arial"/>
              <a:ea typeface="Arial"/>
              <a:cs typeface="Arial"/>
              <a:sym typeface="Arial"/>
            </a:endParaRPr>
          </a:p>
        </p:txBody>
      </p:sp>
      <p:sp>
        <p:nvSpPr>
          <p:cNvPr id="16" name="Google Shape;391;p69">
            <a:extLst>
              <a:ext uri="{FF2B5EF4-FFF2-40B4-BE49-F238E27FC236}">
                <a16:creationId xmlns:a16="http://schemas.microsoft.com/office/drawing/2014/main" id="{A6BD51E4-A9DA-469C-AB7F-A0BACA8FB8E3}"/>
              </a:ext>
            </a:extLst>
          </p:cNvPr>
          <p:cNvSpPr/>
          <p:nvPr/>
        </p:nvSpPr>
        <p:spPr>
          <a:xfrm>
            <a:off x="7306384" y="3989197"/>
            <a:ext cx="3629417" cy="12440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HP: Hydropower benefit (US$)</a:t>
            </a:r>
            <a:endParaRPr sz="2400" dirty="0"/>
          </a:p>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FC: Flood prevention benefit (US$)</a:t>
            </a:r>
            <a:endParaRPr sz="2400" dirty="0"/>
          </a:p>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E: Entitlement (US$)</a:t>
            </a:r>
            <a:endParaRPr sz="2400" dirty="0"/>
          </a:p>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OR: Operation rules (m</a:t>
            </a:r>
            <a:r>
              <a:rPr lang="en-US" sz="1600" b="1" i="0" u="none" strike="noStrike" cap="none" baseline="30000" dirty="0">
                <a:solidFill>
                  <a:srgbClr val="000000"/>
                </a:solidFill>
                <a:latin typeface="Arial"/>
                <a:ea typeface="Arial"/>
                <a:cs typeface="Arial"/>
                <a:sym typeface="Arial"/>
              </a:rPr>
              <a:t>3</a:t>
            </a:r>
            <a:r>
              <a:rPr lang="en-US" sz="1600" b="1" i="0" u="none" strike="noStrike" cap="none" dirty="0">
                <a:solidFill>
                  <a:srgbClr val="000000"/>
                </a:solidFill>
                <a:latin typeface="Arial"/>
                <a:ea typeface="Arial"/>
                <a:cs typeface="Arial"/>
                <a:sym typeface="Arial"/>
              </a:rPr>
              <a:t>)</a:t>
            </a:r>
            <a:endParaRPr sz="2400" dirty="0"/>
          </a:p>
        </p:txBody>
      </p:sp>
      <p:sp>
        <p:nvSpPr>
          <p:cNvPr id="17" name="Google Shape;392;p69">
            <a:extLst>
              <a:ext uri="{FF2B5EF4-FFF2-40B4-BE49-F238E27FC236}">
                <a16:creationId xmlns:a16="http://schemas.microsoft.com/office/drawing/2014/main" id="{359331CB-2345-47B5-88EE-A2EBF838A6D2}"/>
              </a:ext>
            </a:extLst>
          </p:cNvPr>
          <p:cNvSpPr txBox="1"/>
          <p:nvPr/>
        </p:nvSpPr>
        <p:spPr>
          <a:xfrm>
            <a:off x="7165359" y="5320459"/>
            <a:ext cx="1714939"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1" i="0" u="none" strike="noStrike" cap="none" dirty="0">
                <a:solidFill>
                  <a:srgbClr val="000000"/>
                </a:solidFill>
                <a:latin typeface="Arial"/>
                <a:ea typeface="Arial"/>
                <a:cs typeface="Arial"/>
                <a:sym typeface="Arial"/>
              </a:rPr>
              <a:t>Parameter</a:t>
            </a:r>
            <a:endParaRPr sz="1400" b="0" i="0" u="none" strike="noStrike" cap="none" dirty="0">
              <a:solidFill>
                <a:srgbClr val="000000"/>
              </a:solidFill>
              <a:latin typeface="Arial"/>
              <a:ea typeface="Arial"/>
              <a:cs typeface="Arial"/>
              <a:sym typeface="Arial"/>
            </a:endParaRPr>
          </a:p>
        </p:txBody>
      </p:sp>
      <p:sp>
        <p:nvSpPr>
          <p:cNvPr id="18" name="Google Shape;393;p69">
            <a:extLst>
              <a:ext uri="{FF2B5EF4-FFF2-40B4-BE49-F238E27FC236}">
                <a16:creationId xmlns:a16="http://schemas.microsoft.com/office/drawing/2014/main" id="{52E2197C-76A9-4D58-9E9A-161CB7F2F2B4}"/>
              </a:ext>
            </a:extLst>
          </p:cNvPr>
          <p:cNvSpPr/>
          <p:nvPr/>
        </p:nvSpPr>
        <p:spPr>
          <a:xfrm>
            <a:off x="7351771" y="5726847"/>
            <a:ext cx="2682632" cy="4326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dirty="0"/>
              <a:t>𝜳: Monthly f</a:t>
            </a:r>
            <a:r>
              <a:rPr lang="en-US" sz="1600" b="1" i="0" u="none" strike="noStrike" cap="none" dirty="0">
                <a:solidFill>
                  <a:srgbClr val="000000"/>
                </a:solidFill>
                <a:latin typeface="Arial"/>
                <a:ea typeface="Arial"/>
                <a:cs typeface="Arial"/>
                <a:sym typeface="Arial"/>
              </a:rPr>
              <a:t>ish</a:t>
            </a:r>
            <a:r>
              <a:rPr lang="en-US" sz="1600" b="1" dirty="0"/>
              <a:t> </a:t>
            </a:r>
            <a:r>
              <a:rPr lang="en-US" sz="1600" b="1" i="0" u="none" strike="noStrike" cap="none" dirty="0">
                <a:solidFill>
                  <a:srgbClr val="000000"/>
                </a:solidFill>
                <a:latin typeface="Arial"/>
                <a:ea typeface="Arial"/>
                <a:cs typeface="Arial"/>
                <a:sym typeface="Arial"/>
              </a:rPr>
              <a:t>spill(%)</a:t>
            </a:r>
            <a:endParaRPr sz="2400" dirty="0"/>
          </a:p>
        </p:txBody>
      </p:sp>
      <p:sp>
        <p:nvSpPr>
          <p:cNvPr id="19" name="Rectangle 18">
            <a:extLst>
              <a:ext uri="{FF2B5EF4-FFF2-40B4-BE49-F238E27FC236}">
                <a16:creationId xmlns:a16="http://schemas.microsoft.com/office/drawing/2014/main" id="{44BC7EAF-0B12-4CFD-8475-12A0DC0AB64C}"/>
              </a:ext>
            </a:extLst>
          </p:cNvPr>
          <p:cNvSpPr/>
          <p:nvPr/>
        </p:nvSpPr>
        <p:spPr>
          <a:xfrm>
            <a:off x="639341" y="1948638"/>
            <a:ext cx="6116711" cy="18603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CA00A8A-4C9B-42B0-A4FA-27F589F1B717}"/>
              </a:ext>
            </a:extLst>
          </p:cNvPr>
          <p:cNvSpPr/>
          <p:nvPr/>
        </p:nvSpPr>
        <p:spPr>
          <a:xfrm>
            <a:off x="2285963" y="1486280"/>
            <a:ext cx="2732992" cy="461665"/>
          </a:xfrm>
          <a:prstGeom prst="rect">
            <a:avLst/>
          </a:prstGeom>
        </p:spPr>
        <p:txBody>
          <a:bodyPr wrap="none">
            <a:spAutoFit/>
          </a:bodyPr>
          <a:lstStyle/>
          <a:p>
            <a:r>
              <a:rPr lang="en-US" sz="2400" b="1" dirty="0">
                <a:solidFill>
                  <a:schemeClr val="accent6"/>
                </a:solidFill>
              </a:rPr>
              <a:t>Hydrological system</a:t>
            </a:r>
          </a:p>
        </p:txBody>
      </p:sp>
      <p:sp>
        <p:nvSpPr>
          <p:cNvPr id="21" name="Rectangle 20">
            <a:extLst>
              <a:ext uri="{FF2B5EF4-FFF2-40B4-BE49-F238E27FC236}">
                <a16:creationId xmlns:a16="http://schemas.microsoft.com/office/drawing/2014/main" id="{A0505B39-CCD6-41DC-A377-9C6383FD5542}"/>
              </a:ext>
            </a:extLst>
          </p:cNvPr>
          <p:cNvSpPr/>
          <p:nvPr/>
        </p:nvSpPr>
        <p:spPr>
          <a:xfrm>
            <a:off x="639341" y="3917499"/>
            <a:ext cx="6116711" cy="18603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2EFD2-A4DB-4B05-AEDB-60068440A9FD}"/>
              </a:ext>
            </a:extLst>
          </p:cNvPr>
          <p:cNvSpPr/>
          <p:nvPr/>
        </p:nvSpPr>
        <p:spPr>
          <a:xfrm>
            <a:off x="2587062" y="5886360"/>
            <a:ext cx="1887633" cy="461665"/>
          </a:xfrm>
          <a:prstGeom prst="rect">
            <a:avLst/>
          </a:prstGeom>
        </p:spPr>
        <p:txBody>
          <a:bodyPr wrap="none">
            <a:spAutoFit/>
          </a:bodyPr>
          <a:lstStyle/>
          <a:p>
            <a:r>
              <a:rPr lang="en-US" sz="2400" b="1" dirty="0">
                <a:solidFill>
                  <a:schemeClr val="accent2"/>
                </a:solidFill>
              </a:rPr>
              <a:t>Social system</a:t>
            </a:r>
          </a:p>
        </p:txBody>
      </p:sp>
      <p:sp>
        <p:nvSpPr>
          <p:cNvPr id="23" name="Title 1">
            <a:extLst>
              <a:ext uri="{FF2B5EF4-FFF2-40B4-BE49-F238E27FC236}">
                <a16:creationId xmlns:a16="http://schemas.microsoft.com/office/drawing/2014/main" id="{0A6D01BF-8F3B-489E-8B3E-86E3CBA1640F}"/>
              </a:ext>
            </a:extLst>
          </p:cNvPr>
          <p:cNvSpPr>
            <a:spLocks noGrp="1"/>
          </p:cNvSpPr>
          <p:nvPr>
            <p:ph type="title"/>
          </p:nvPr>
        </p:nvSpPr>
        <p:spPr>
          <a:xfrm>
            <a:off x="494675" y="365126"/>
            <a:ext cx="10859125" cy="856976"/>
          </a:xfrm>
        </p:spPr>
        <p:txBody>
          <a:bodyPr>
            <a:normAutofit fontScale="90000"/>
          </a:bodyPr>
          <a:lstStyle/>
          <a:p>
            <a:r>
              <a:rPr lang="en-US" b="1" dirty="0">
                <a:solidFill>
                  <a:schemeClr val="tx2"/>
                </a:solidFill>
                <a:latin typeface="+mn-lt"/>
              </a:rPr>
              <a:t>A system dynamics model pairs hydrological and social system components</a:t>
            </a:r>
          </a:p>
        </p:txBody>
      </p:sp>
      <p:pic>
        <p:nvPicPr>
          <p:cNvPr id="24" name="Picture 23">
            <a:extLst>
              <a:ext uri="{FF2B5EF4-FFF2-40B4-BE49-F238E27FC236}">
                <a16:creationId xmlns:a16="http://schemas.microsoft.com/office/drawing/2014/main" id="{02CF46B5-3CAB-4DB9-A9C2-58E946877853}"/>
              </a:ext>
            </a:extLst>
          </p:cNvPr>
          <p:cNvPicPr>
            <a:picLocks noChangeAspect="1"/>
          </p:cNvPicPr>
          <p:nvPr/>
        </p:nvPicPr>
        <p:blipFill>
          <a:blip r:embed="rId5"/>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5665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15765"/>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47D3CC11-FA7C-4C18-B8BE-D57DF8085C41}"/>
              </a:ext>
            </a:extLst>
          </p:cNvPr>
          <p:cNvSpPr>
            <a:spLocks noGrp="1"/>
          </p:cNvSpPr>
          <p:nvPr>
            <p:ph type="title"/>
          </p:nvPr>
        </p:nvSpPr>
        <p:spPr>
          <a:xfrm>
            <a:off x="494675" y="365126"/>
            <a:ext cx="10859125" cy="856976"/>
          </a:xfrm>
        </p:spPr>
        <p:txBody>
          <a:bodyPr>
            <a:normAutofit fontScale="90000"/>
          </a:bodyPr>
          <a:lstStyle/>
          <a:p>
            <a:r>
              <a:rPr lang="en-US" b="1" dirty="0">
                <a:solidFill>
                  <a:schemeClr val="tx2"/>
                </a:solidFill>
                <a:latin typeface="+mn-lt"/>
              </a:rPr>
              <a:t>Cooperation is modelled based on shared benefits between two actors</a:t>
            </a:r>
          </a:p>
        </p:txBody>
      </p:sp>
      <p:sp>
        <p:nvSpPr>
          <p:cNvPr id="4" name="Rectangle 3">
            <a:extLst>
              <a:ext uri="{FF2B5EF4-FFF2-40B4-BE49-F238E27FC236}">
                <a16:creationId xmlns:a16="http://schemas.microsoft.com/office/drawing/2014/main" id="{1FC6CA4B-B0CF-492C-BFD9-C63A797CBC4B}"/>
              </a:ext>
            </a:extLst>
          </p:cNvPr>
          <p:cNvSpPr/>
          <p:nvPr/>
        </p:nvSpPr>
        <p:spPr>
          <a:xfrm>
            <a:off x="494675" y="1298768"/>
            <a:ext cx="11151436" cy="830997"/>
          </a:xfrm>
          <a:prstGeom prst="rect">
            <a:avLst/>
          </a:prstGeom>
        </p:spPr>
        <p:txBody>
          <a:bodyPr wrap="square">
            <a:spAutoFit/>
          </a:bodyPr>
          <a:lstStyle/>
          <a:p>
            <a:r>
              <a:rPr lang="en-US" sz="2400" dirty="0"/>
              <a:t>Inequity Aversion: Used in behavioral economics to describe preference for equal payoffs with others (Fehr and Schmidt, 1999)</a:t>
            </a:r>
          </a:p>
        </p:txBody>
      </p:sp>
      <p:sp>
        <p:nvSpPr>
          <p:cNvPr id="24" name="TextBox 23">
            <a:extLst>
              <a:ext uri="{FF2B5EF4-FFF2-40B4-BE49-F238E27FC236}">
                <a16:creationId xmlns:a16="http://schemas.microsoft.com/office/drawing/2014/main" id="{6E70A5A4-5E9B-4E29-8AC5-1AAD9A6BA8D2}"/>
              </a:ext>
            </a:extLst>
          </p:cNvPr>
          <p:cNvSpPr txBox="1"/>
          <p:nvPr/>
        </p:nvSpPr>
        <p:spPr>
          <a:xfrm>
            <a:off x="3088985" y="2129765"/>
            <a:ext cx="6014029" cy="461665"/>
          </a:xfrm>
          <a:prstGeom prst="rect">
            <a:avLst/>
          </a:prstGeom>
          <a:noFill/>
        </p:spPr>
        <p:txBody>
          <a:bodyPr wrap="square" rtlCol="0">
            <a:spAutoFit/>
          </a:bodyPr>
          <a:lstStyle/>
          <a:p>
            <a:r>
              <a:rPr lang="en-US" sz="2400" b="1" dirty="0"/>
              <a:t>Modeling Change in Willingness to Cooperate</a:t>
            </a:r>
          </a:p>
        </p:txBody>
      </p:sp>
      <mc:AlternateContent xmlns:mc="http://schemas.openxmlformats.org/markup-compatibility/2006" xmlns:a14="http://schemas.microsoft.com/office/drawing/2010/main">
        <mc:Choice Requires="a14">
          <p:sp>
            <p:nvSpPr>
              <p:cNvPr id="26" name="Google Shape;385;p69">
                <a:extLst>
                  <a:ext uri="{FF2B5EF4-FFF2-40B4-BE49-F238E27FC236}">
                    <a16:creationId xmlns:a16="http://schemas.microsoft.com/office/drawing/2014/main" id="{FFF6028E-C98A-49E0-A3A4-EA809392731C}"/>
                  </a:ext>
                </a:extLst>
              </p:cNvPr>
              <p:cNvSpPr txBox="1"/>
              <p:nvPr/>
            </p:nvSpPr>
            <p:spPr>
              <a:xfrm>
                <a:off x="3998981" y="4841496"/>
                <a:ext cx="3989735" cy="1651378"/>
              </a:xfrm>
              <a:prstGeom prst="rect">
                <a:avLst/>
              </a:prstGeom>
              <a:noFill/>
              <a:ln>
                <a:solidFill>
                  <a:schemeClr val="tx1"/>
                </a:solidFill>
              </a:ln>
            </p:spPr>
            <p:txBody>
              <a:bodyPr spcFirstLastPara="1" wrap="square" lIns="91425" tIns="45700" rIns="91425" bIns="45700" anchor="t" anchorCtr="0">
                <a:noAutofit/>
              </a:bodyPr>
              <a:lstStyle/>
              <a:p>
                <a:pPr lvl="0"/>
                <a14:m>
                  <m:oMath xmlns:m="http://schemas.openxmlformats.org/officeDocument/2006/math">
                    <m:r>
                      <a:rPr lang="en-US" sz="1600" i="1" smtClean="0">
                        <a:latin typeface="Cambria Math" panose="02040503050406030204" pitchFamily="18" charset="0"/>
                      </a:rPr>
                      <m:t>𝐶</m:t>
                    </m:r>
                    <m:r>
                      <a:rPr lang="en-US" sz="1600" i="1" smtClean="0">
                        <a:latin typeface="Cambria Math" panose="02040503050406030204" pitchFamily="18" charset="0"/>
                      </a:rPr>
                      <m:t> </m:t>
                    </m:r>
                  </m:oMath>
                </a14:m>
                <a:r>
                  <a:rPr lang="en-US" sz="1600" dirty="0">
                    <a:solidFill>
                      <a:srgbClr val="000000"/>
                    </a:solidFill>
                    <a:latin typeface="Arial"/>
                    <a:cs typeface="Arial"/>
                    <a:sym typeface="Arial"/>
                  </a:rPr>
                  <a:t>: Willingness to cooperate (0 &lt; </a:t>
                </a:r>
                <a14:m>
                  <m:oMath xmlns:m="http://schemas.openxmlformats.org/officeDocument/2006/math">
                    <m:r>
                      <a:rPr lang="en-US" sz="1600" i="1">
                        <a:latin typeface="Cambria Math" panose="02040503050406030204" pitchFamily="18" charset="0"/>
                      </a:rPr>
                      <m:t>𝐶</m:t>
                    </m:r>
                  </m:oMath>
                </a14:m>
                <a:r>
                  <a:rPr lang="en-US" sz="1600" dirty="0">
                    <a:solidFill>
                      <a:srgbClr val="000000"/>
                    </a:solidFill>
                    <a:latin typeface="Arial"/>
                    <a:cs typeface="Arial"/>
                    <a:sym typeface="Arial"/>
                  </a:rPr>
                  <a:t> &lt; 1)</a:t>
                </a:r>
              </a:p>
              <a:p>
                <a14:m>
                  <m:oMath xmlns:m="http://schemas.openxmlformats.org/officeDocument/2006/math">
                    <m:r>
                      <a:rPr lang="en-US" sz="1600" i="1">
                        <a:latin typeface="Cambria Math" panose="02040503050406030204" pitchFamily="18" charset="0"/>
                      </a:rPr>
                      <m:t>𝐸</m:t>
                    </m:r>
                    <m:r>
                      <a:rPr lang="en-US" sz="1600" i="1">
                        <a:latin typeface="Cambria Math" panose="02040503050406030204" pitchFamily="18" charset="0"/>
                      </a:rPr>
                      <m:t> </m:t>
                    </m:r>
                  </m:oMath>
                </a14:m>
                <a:r>
                  <a:rPr lang="en-US" sz="1600" dirty="0">
                    <a:solidFill>
                      <a:srgbClr val="000000"/>
                    </a:solidFill>
                    <a:latin typeface="Arial"/>
                    <a:cs typeface="Arial"/>
                    <a:sym typeface="Arial"/>
                  </a:rPr>
                  <a:t>: Canadian entitlement (US$)</a:t>
                </a:r>
                <a:endParaRPr lang="en-US" sz="1600" dirty="0">
                  <a:solidFill>
                    <a:srgbClr val="000000"/>
                  </a:solidFill>
                  <a:latin typeface="Arial"/>
                  <a:cs typeface="Arial"/>
                </a:endParaRPr>
              </a:p>
              <a:p>
                <a14:m>
                  <m:oMath xmlns:m="http://schemas.openxmlformats.org/officeDocument/2006/math">
                    <m:sSub>
                      <m:sSubPr>
                        <m:ctrlPr>
                          <a:rPr lang="ar-AE" sz="1600" i="1">
                            <a:latin typeface="Cambria Math" panose="02040503050406030204" pitchFamily="18" charset="0"/>
                          </a:rPr>
                        </m:ctrlPr>
                      </m:sSubPr>
                      <m:e>
                        <m:r>
                          <a:rPr lang="en-US" sz="1600" i="1">
                            <a:latin typeface="Cambria Math" panose="02040503050406030204" pitchFamily="18" charset="0"/>
                          </a:rPr>
                          <m:t>𝐻𝑃</m:t>
                        </m:r>
                      </m:e>
                      <m:sub>
                        <m:r>
                          <a:rPr lang="en-US" sz="1600" i="1">
                            <a:latin typeface="Cambria Math" panose="02040503050406030204" pitchFamily="18" charset="0"/>
                          </a:rPr>
                          <m:t>𝑢𝑠</m:t>
                        </m:r>
                      </m:sub>
                    </m:sSub>
                  </m:oMath>
                </a14:m>
                <a:r>
                  <a:rPr lang="en-US" sz="1600" dirty="0">
                    <a:solidFill>
                      <a:srgbClr val="000000"/>
                    </a:solidFill>
                    <a:latin typeface="Arial"/>
                    <a:cs typeface="Arial"/>
                    <a:sym typeface="Arial"/>
                  </a:rPr>
                  <a:t>: Hydropower benefit U.S. (US$)</a:t>
                </a:r>
                <a:endParaRPr lang="en-US" sz="1600" dirty="0">
                  <a:solidFill>
                    <a:srgbClr val="000000"/>
                  </a:solidFill>
                  <a:latin typeface="Arial"/>
                  <a:cs typeface="Arial"/>
                </a:endParaRPr>
              </a:p>
              <a:p>
                <a:pPr lvl="0"/>
                <a14:m>
                  <m:oMath xmlns:m="http://schemas.openxmlformats.org/officeDocument/2006/math">
                    <m:sSub>
                      <m:sSubPr>
                        <m:ctrlPr>
                          <a:rPr lang="ar-AE" sz="1600" i="1">
                            <a:latin typeface="Cambria Math" panose="02040503050406030204" pitchFamily="18" charset="0"/>
                          </a:rPr>
                        </m:ctrlPr>
                      </m:sSubPr>
                      <m:e>
                        <m:r>
                          <a:rPr lang="en-US" sz="1600" b="0" i="1" smtClean="0">
                            <a:latin typeface="Cambria Math" panose="02040503050406030204" pitchFamily="18" charset="0"/>
                          </a:rPr>
                          <m:t>𝐻𝑃</m:t>
                        </m:r>
                      </m:e>
                      <m:sub>
                        <m:r>
                          <a:rPr lang="en-US" sz="1600" b="0" i="1" smtClean="0">
                            <a:latin typeface="Cambria Math" panose="02040503050406030204" pitchFamily="18" charset="0"/>
                          </a:rPr>
                          <m:t>𝑐𝑎</m:t>
                        </m:r>
                      </m:sub>
                    </m:sSub>
                  </m:oMath>
                </a14:m>
                <a:r>
                  <a:rPr lang="en-US" sz="1600" dirty="0">
                    <a:solidFill>
                      <a:srgbClr val="000000"/>
                    </a:solidFill>
                    <a:latin typeface="Arial"/>
                    <a:cs typeface="Arial"/>
                    <a:sym typeface="Arial"/>
                  </a:rPr>
                  <a:t>: Hydropower benefit CA (US$)</a:t>
                </a:r>
              </a:p>
              <a:p>
                <a:pPr lvl="0"/>
                <a14:m>
                  <m:oMath xmlns:m="http://schemas.openxmlformats.org/officeDocument/2006/math">
                    <m:sSub>
                      <m:sSubPr>
                        <m:ctrlPr>
                          <a:rPr lang="ar-AE" sz="1600" i="1">
                            <a:latin typeface="Cambria Math" panose="02040503050406030204" pitchFamily="18" charset="0"/>
                          </a:rPr>
                        </m:ctrlPr>
                      </m:sSubPr>
                      <m:e>
                        <m:r>
                          <a:rPr lang="en-US" sz="1600" b="0" i="1" smtClean="0">
                            <a:latin typeface="Cambria Math" panose="02040503050406030204" pitchFamily="18" charset="0"/>
                          </a:rPr>
                          <m:t>𝐹𝐶</m:t>
                        </m:r>
                      </m:e>
                      <m:sub>
                        <m:r>
                          <a:rPr lang="en-US" sz="1600" i="1">
                            <a:latin typeface="Cambria Math" panose="02040503050406030204" pitchFamily="18" charset="0"/>
                          </a:rPr>
                          <m:t>𝑢𝑠</m:t>
                        </m:r>
                      </m:sub>
                    </m:sSub>
                  </m:oMath>
                </a14:m>
                <a:r>
                  <a:rPr lang="en-US" sz="1600" dirty="0">
                    <a:solidFill>
                      <a:srgbClr val="000000"/>
                    </a:solidFill>
                    <a:latin typeface="Arial"/>
                    <a:cs typeface="Arial"/>
                    <a:sym typeface="Arial"/>
                  </a:rPr>
                  <a:t>: Flood prevention benefit U.S. (US$)</a:t>
                </a:r>
              </a:p>
              <a:p>
                <a14:m>
                  <m:oMath xmlns:m="http://schemas.openxmlformats.org/officeDocument/2006/math">
                    <m:sSub>
                      <m:sSubPr>
                        <m:ctrlPr>
                          <a:rPr lang="ar-AE" sz="1600" i="1">
                            <a:latin typeface="Cambria Math" panose="02040503050406030204" pitchFamily="18" charset="0"/>
                          </a:rPr>
                        </m:ctrlPr>
                      </m:sSubPr>
                      <m:e>
                        <m:r>
                          <a:rPr lang="en-US" sz="1600" i="1">
                            <a:latin typeface="Cambria Math" panose="02040503050406030204" pitchFamily="18" charset="0"/>
                          </a:rPr>
                          <m:t>𝐹𝐶</m:t>
                        </m:r>
                      </m:e>
                      <m:sub>
                        <m:r>
                          <a:rPr lang="en-US" sz="1600" i="1">
                            <a:latin typeface="Cambria Math" panose="02040503050406030204" pitchFamily="18" charset="0"/>
                          </a:rPr>
                          <m:t>𝑐𝑎</m:t>
                        </m:r>
                      </m:sub>
                    </m:sSub>
                  </m:oMath>
                </a14:m>
                <a:r>
                  <a:rPr lang="en-US" sz="1600" dirty="0">
                    <a:solidFill>
                      <a:srgbClr val="000000"/>
                    </a:solidFill>
                    <a:latin typeface="Arial"/>
                    <a:cs typeface="Arial"/>
                    <a:sym typeface="Arial"/>
                  </a:rPr>
                  <a:t>: Flood prevention benefit CA (US$)</a:t>
                </a:r>
                <a:endParaRPr lang="en-US" sz="1600" dirty="0">
                  <a:solidFill>
                    <a:srgbClr val="000000"/>
                  </a:solidFill>
                  <a:latin typeface="Arial"/>
                  <a:cs typeface="Arial"/>
                </a:endParaRPr>
              </a:p>
              <a:p>
                <a:endParaRPr lang="en-US" sz="1600" dirty="0">
                  <a:solidFill>
                    <a:srgbClr val="000000"/>
                  </a:solidFill>
                  <a:latin typeface="Arial"/>
                  <a:cs typeface="Arial"/>
                </a:endParaRPr>
              </a:p>
            </p:txBody>
          </p:sp>
        </mc:Choice>
        <mc:Fallback xmlns="">
          <p:sp>
            <p:nvSpPr>
              <p:cNvPr id="26" name="Google Shape;385;p69">
                <a:extLst>
                  <a:ext uri="{FF2B5EF4-FFF2-40B4-BE49-F238E27FC236}">
                    <a16:creationId xmlns:a16="http://schemas.microsoft.com/office/drawing/2014/main" id="{FFF6028E-C98A-49E0-A3A4-EA809392731C}"/>
                  </a:ext>
                </a:extLst>
              </p:cNvPr>
              <p:cNvSpPr txBox="1">
                <a:spLocks noRot="1" noChangeAspect="1" noMove="1" noResize="1" noEditPoints="1" noAdjustHandles="1" noChangeArrowheads="1" noChangeShapeType="1" noTextEdit="1"/>
              </p:cNvSpPr>
              <p:nvPr/>
            </p:nvSpPr>
            <p:spPr>
              <a:xfrm>
                <a:off x="3998981" y="4841496"/>
                <a:ext cx="3989735" cy="1651378"/>
              </a:xfrm>
              <a:prstGeom prst="rect">
                <a:avLst/>
              </a:prstGeom>
              <a:blipFill>
                <a:blip r:embed="rId4"/>
                <a:stretch>
                  <a:fillRect t="-73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16672443-29BC-4F8B-A71F-7BEF5D0832DF}"/>
                  </a:ext>
                </a:extLst>
              </p:cNvPr>
              <p:cNvSpPr/>
              <p:nvPr/>
            </p:nvSpPr>
            <p:spPr>
              <a:xfrm>
                <a:off x="2325011" y="2791207"/>
                <a:ext cx="7541978" cy="178318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𝑑𝐶</m:t>
                          </m:r>
                        </m:num>
                        <m:den>
                          <m:r>
                            <a:rPr lang="en-US" sz="2000" i="1">
                              <a:latin typeface="Cambria Math" panose="02040503050406030204" pitchFamily="18" charset="0"/>
                            </a:rPr>
                            <m:t>𝑑𝑡</m:t>
                          </m:r>
                        </m:den>
                      </m:f>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𝜒</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m:t>
                              </m:r>
                              <m:r>
                                <a:rPr lang="en-US" sz="2000" b="0" i="1" smtClean="0">
                                  <a:latin typeface="Cambria Math" panose="02040503050406030204" pitchFamily="18" charset="0"/>
                                </a:rPr>
                                <m:t> </m:t>
                              </m:r>
                              <m:r>
                                <a:rPr lang="en-US" sz="2000" i="1" smtClean="0">
                                  <a:solidFill>
                                    <a:srgbClr val="C00000"/>
                                  </a:solidFill>
                                  <a:latin typeface="Cambria Math" panose="02040503050406030204" pitchFamily="18" charset="0"/>
                                </a:rPr>
                                <m:t>𝑁𝑒𝑡</m:t>
                              </m:r>
                              <m:r>
                                <a:rPr lang="en-US" sz="2000">
                                  <a:solidFill>
                                    <a:srgbClr val="C00000"/>
                                  </a:solidFill>
                                  <a:latin typeface="Cambria Math" panose="02040503050406030204" pitchFamily="18" charset="0"/>
                                </a:rPr>
                                <m:t> </m:t>
                              </m:r>
                              <m:r>
                                <a:rPr lang="en-US" sz="2000" i="1">
                                  <a:solidFill>
                                    <a:srgbClr val="C00000"/>
                                  </a:solidFill>
                                  <a:latin typeface="Cambria Math" panose="02040503050406030204" pitchFamily="18" charset="0"/>
                                </a:rPr>
                                <m:t>𝐵𝑒𝑛𝑒𝑓𝑖𝑡</m:t>
                              </m:r>
                              <m:r>
                                <a:rPr lang="en-US" sz="2000">
                                  <a:solidFill>
                                    <a:srgbClr val="C00000"/>
                                  </a:solidFill>
                                  <a:latin typeface="Cambria Math" panose="02040503050406030204" pitchFamily="18" charset="0"/>
                                </a:rPr>
                                <m:t> </m:t>
                              </m:r>
                              <m:r>
                                <a:rPr lang="en-US" sz="2000" i="1">
                                  <a:solidFill>
                                    <a:srgbClr val="C00000"/>
                                  </a:solidFill>
                                  <a:latin typeface="Cambria Math" panose="02040503050406030204" pitchFamily="18" charset="0"/>
                                </a:rPr>
                                <m:t>𝐶𝐴</m:t>
                              </m:r>
                              <m:r>
                                <a:rPr lang="en-US" sz="2000" b="0" i="0" smtClean="0">
                                  <a:solidFill>
                                    <a:srgbClr val="C00000"/>
                                  </a:solidFill>
                                  <a:latin typeface="Cambria Math" panose="02040503050406030204" pitchFamily="18" charset="0"/>
                                </a:rPr>
                                <m:t>    </m:t>
                              </m:r>
                              <m:r>
                                <a:rPr lang="en-US" sz="2000">
                                  <a:latin typeface="Cambria Math" panose="02040503050406030204" pitchFamily="18" charset="0"/>
                                </a:rPr>
                                <m:t>−</m:t>
                              </m:r>
                              <m:r>
                                <a:rPr lang="en-US" sz="2000" b="0" i="1" smtClean="0">
                                  <a:latin typeface="Cambria Math" panose="02040503050406030204" pitchFamily="18" charset="0"/>
                                </a:rPr>
                                <m:t>   </m:t>
                              </m:r>
                              <m:r>
                                <a:rPr lang="en-US" sz="2000" i="1" smtClean="0">
                                  <a:solidFill>
                                    <a:srgbClr val="0000FF"/>
                                  </a:solidFill>
                                  <a:latin typeface="Cambria Math" panose="02040503050406030204" pitchFamily="18" charset="0"/>
                                </a:rPr>
                                <m:t>𝑁𝑒𝑡</m:t>
                              </m:r>
                              <m:r>
                                <a:rPr lang="en-US" sz="2000">
                                  <a:solidFill>
                                    <a:srgbClr val="0000FF"/>
                                  </a:solidFill>
                                  <a:latin typeface="Cambria Math" panose="02040503050406030204" pitchFamily="18" charset="0"/>
                                </a:rPr>
                                <m:t> </m:t>
                              </m:r>
                              <m:r>
                                <a:rPr lang="en-US" sz="2000" i="1">
                                  <a:solidFill>
                                    <a:srgbClr val="0000FF"/>
                                  </a:solidFill>
                                  <a:latin typeface="Cambria Math" panose="02040503050406030204" pitchFamily="18" charset="0"/>
                                </a:rPr>
                                <m:t>𝐵𝑒𝑛𝑒𝑓𝑖𝑡</m:t>
                              </m:r>
                              <m:r>
                                <a:rPr lang="en-US" sz="2000">
                                  <a:solidFill>
                                    <a:srgbClr val="0000FF"/>
                                  </a:solidFill>
                                  <a:latin typeface="Cambria Math" panose="02040503050406030204" pitchFamily="18" charset="0"/>
                                </a:rPr>
                                <m:t> </m:t>
                              </m:r>
                              <m:r>
                                <a:rPr lang="en-US" sz="2000" i="1">
                                  <a:solidFill>
                                    <a:srgbClr val="0000FF"/>
                                  </a:solidFill>
                                  <a:latin typeface="Cambria Math" panose="02040503050406030204" pitchFamily="18" charset="0"/>
                                </a:rPr>
                                <m:t>𝑈𝑆</m:t>
                              </m:r>
                              <m:r>
                                <a:rPr lang="en-US" sz="2000" b="0" i="0" smtClean="0">
                                  <a:solidFill>
                                    <a:srgbClr val="0000FF"/>
                                  </a:solidFill>
                                  <a:latin typeface="Cambria Math" panose="02040503050406030204" pitchFamily="18" charset="0"/>
                                </a:rPr>
                                <m:t> </m:t>
                              </m:r>
                              <m:r>
                                <a:rPr lang="en-US" sz="2000">
                                  <a:latin typeface="Cambria Math" panose="02040503050406030204" pitchFamily="18" charset="0"/>
                                </a:rPr>
                                <m:t>|</m:t>
                              </m:r>
                            </m:num>
                            <m:den>
                              <m:r>
                                <a:rPr lang="en-US" sz="2000" i="1">
                                  <a:latin typeface="Cambria Math" panose="02040503050406030204" pitchFamily="18" charset="0"/>
                                </a:rPr>
                                <m:t>𝐵𝑒𝑛𝑒𝑓𝑖𝑡</m:t>
                              </m:r>
                              <m:r>
                                <a:rPr lang="en-US" sz="2000">
                                  <a:latin typeface="Cambria Math" panose="02040503050406030204" pitchFamily="18" charset="0"/>
                                </a:rPr>
                                <m:t> </m:t>
                              </m:r>
                              <m:r>
                                <a:rPr lang="en-US" sz="2000" i="1">
                                  <a:latin typeface="Cambria Math" panose="02040503050406030204" pitchFamily="18" charset="0"/>
                                </a:rPr>
                                <m:t>𝐶𝐴</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rPr>
                                <m:t>𝐵𝑒𝑛𝑒𝑓𝑖𝑡</m:t>
                              </m:r>
                              <m:r>
                                <a:rPr lang="en-US" sz="2000">
                                  <a:latin typeface="Cambria Math" panose="02040503050406030204" pitchFamily="18" charset="0"/>
                                </a:rPr>
                                <m:t> </m:t>
                              </m:r>
                              <m:r>
                                <a:rPr lang="en-US" sz="2000" i="1">
                                  <a:latin typeface="Cambria Math" panose="02040503050406030204" pitchFamily="18" charset="0"/>
                                </a:rPr>
                                <m:t>𝑈𝑆</m:t>
                              </m:r>
                            </m:den>
                          </m:f>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𝐶</m:t>
                          </m:r>
                          <m:r>
                            <a:rPr lang="en-US" sz="2000">
                              <a:latin typeface="Cambria Math" panose="02040503050406030204" pitchFamily="18" charset="0"/>
                            </a:rPr>
                            <m:t>−</m:t>
                          </m:r>
                          <m:r>
                            <a:rPr lang="en-US" sz="2000">
                              <a:latin typeface="Cambria Math" panose="02040503050406030204" pitchFamily="18" charset="0"/>
                            </a:rPr>
                            <m:t>1</m:t>
                          </m:r>
                        </m:e>
                      </m:d>
                      <m:r>
                        <a:rPr lang="en-US" sz="2000">
                          <a:latin typeface="Cambria Math" panose="02040503050406030204" pitchFamily="18" charset="0"/>
                        </a:rPr>
                        <m:t>∗</m:t>
                      </m:r>
                      <m:r>
                        <a:rPr lang="en-US" sz="2000" i="1" smtClean="0">
                          <a:latin typeface="Cambria Math" panose="02040503050406030204" pitchFamily="18" charset="0"/>
                        </a:rPr>
                        <m:t>𝐶</m:t>
                      </m:r>
                      <m:r>
                        <a:rPr lang="en-US" sz="2000" b="0" i="1" smtClean="0">
                          <a:latin typeface="Cambria Math" panose="02040503050406030204" pitchFamily="18" charset="0"/>
                        </a:rPr>
                        <m:t> </m:t>
                      </m:r>
                    </m:oMath>
                  </m:oMathPara>
                </a14:m>
                <a:endParaRPr lang="en-US" sz="2000" b="0" i="1" dirty="0">
                  <a:latin typeface="Cambria Math" panose="02040503050406030204" pitchFamily="18" charset="0"/>
                </a:endParaRPr>
              </a:p>
              <a:p>
                <a:endParaRPr lang="en-US"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𝜒</m:t>
                          </m:r>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m:t>
                              </m:r>
                              <m:d>
                                <m:dPr>
                                  <m:ctrlPr>
                                    <a:rPr lang="en-US" sz="2000" i="1" smtClean="0">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𝐻𝑃</m:t>
                                      </m:r>
                                    </m:e>
                                    <m:sub>
                                      <m:r>
                                        <a:rPr lang="en-US" sz="2000" i="1">
                                          <a:solidFill>
                                            <a:srgbClr val="C00000"/>
                                          </a:solidFill>
                                          <a:latin typeface="Cambria Math" panose="02040503050406030204" pitchFamily="18" charset="0"/>
                                        </a:rPr>
                                        <m:t>𝑐𝑎</m:t>
                                      </m:r>
                                    </m:sub>
                                  </m:sSub>
                                  <m:r>
                                    <a:rPr lang="en-US" sz="2000" i="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𝐹𝐶</m:t>
                                      </m:r>
                                    </m:e>
                                    <m:sub>
                                      <m:r>
                                        <a:rPr lang="en-US" sz="2000" i="1">
                                          <a:solidFill>
                                            <a:srgbClr val="C00000"/>
                                          </a:solidFill>
                                          <a:latin typeface="Cambria Math" panose="02040503050406030204" pitchFamily="18" charset="0"/>
                                        </a:rPr>
                                        <m:t>𝑐𝑎</m:t>
                                      </m:r>
                                    </m:sub>
                                  </m:sSub>
                                  <m:r>
                                    <a:rPr lang="en-US" sz="2000" i="0">
                                      <a:solidFill>
                                        <a:srgbClr val="C00000"/>
                                      </a:solidFill>
                                      <a:latin typeface="Cambria Math" panose="02040503050406030204" pitchFamily="18" charset="0"/>
                                    </a:rPr>
                                    <m:t>+</m:t>
                                  </m:r>
                                  <m:r>
                                    <a:rPr lang="en-US" sz="2000" i="1">
                                      <a:solidFill>
                                        <a:srgbClr val="C00000"/>
                                      </a:solidFill>
                                      <a:latin typeface="Cambria Math" panose="02040503050406030204" pitchFamily="18" charset="0"/>
                                    </a:rPr>
                                    <m:t>𝐸</m:t>
                                  </m:r>
                                </m:e>
                              </m:d>
                              <m:r>
                                <a:rPr lang="en-US" sz="2000" i="0">
                                  <a:latin typeface="Cambria Math" panose="02040503050406030204" pitchFamily="18" charset="0"/>
                                </a:rPr>
                                <m:t>−</m:t>
                              </m:r>
                              <m:d>
                                <m:dPr>
                                  <m:ctrlPr>
                                    <a:rPr lang="en-US" sz="2000" i="1" smtClean="0">
                                      <a:solidFill>
                                        <a:srgbClr val="0000FF"/>
                                      </a:solidFill>
                                      <a:latin typeface="Cambria Math" panose="02040503050406030204" pitchFamily="18" charset="0"/>
                                    </a:rPr>
                                  </m:ctrlPr>
                                </m:dPr>
                                <m:e>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𝐻𝑃</m:t>
                                      </m:r>
                                    </m:e>
                                    <m:sub>
                                      <m:r>
                                        <a:rPr lang="en-US" sz="2000" i="1">
                                          <a:solidFill>
                                            <a:srgbClr val="0000FF"/>
                                          </a:solidFill>
                                          <a:latin typeface="Cambria Math" panose="02040503050406030204" pitchFamily="18" charset="0"/>
                                        </a:rPr>
                                        <m:t>𝑢𝑠</m:t>
                                      </m:r>
                                    </m:sub>
                                  </m:sSub>
                                  <m:r>
                                    <a:rPr lang="en-US" sz="2000" i="0">
                                      <a:solidFill>
                                        <a:srgbClr val="0000FF"/>
                                      </a:solidFill>
                                      <a:latin typeface="Cambria Math" panose="02040503050406030204" pitchFamily="18" charset="0"/>
                                    </a:rPr>
                                    <m:t>+</m:t>
                                  </m:r>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𝐹𝐶</m:t>
                                      </m:r>
                                    </m:e>
                                    <m:sub>
                                      <m:r>
                                        <a:rPr lang="en-US" sz="2000" i="1">
                                          <a:solidFill>
                                            <a:srgbClr val="0000FF"/>
                                          </a:solidFill>
                                          <a:latin typeface="Cambria Math" panose="02040503050406030204" pitchFamily="18" charset="0"/>
                                        </a:rPr>
                                        <m:t>𝑢𝑠</m:t>
                                      </m:r>
                                    </m:sub>
                                  </m:sSub>
                                  <m:r>
                                    <a:rPr lang="en-US" sz="2000" i="0">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𝐸</m:t>
                                  </m:r>
                                </m:e>
                              </m:d>
                              <m:r>
                                <a:rPr lang="en-US" sz="2000" i="0">
                                  <a:latin typeface="Cambria Math" panose="02040503050406030204" pitchFamily="18" charset="0"/>
                                </a:rPr>
                                <m:t>|</m:t>
                              </m:r>
                            </m:num>
                            <m:den>
                              <m:sSub>
                                <m:sSubPr>
                                  <m:ctrlPr>
                                    <a:rPr lang="en-US" sz="2000" i="1">
                                      <a:latin typeface="Cambria Math" panose="02040503050406030204" pitchFamily="18" charset="0"/>
                                    </a:rPr>
                                  </m:ctrlPr>
                                </m:sSubPr>
                                <m:e>
                                  <m:r>
                                    <a:rPr lang="en-US" sz="2000" i="1">
                                      <a:latin typeface="Cambria Math" panose="02040503050406030204" pitchFamily="18" charset="0"/>
                                    </a:rPr>
                                    <m:t>𝐻𝑃</m:t>
                                  </m:r>
                                </m:e>
                                <m:sub>
                                  <m:r>
                                    <a:rPr lang="en-US" sz="2000" i="1">
                                      <a:latin typeface="Cambria Math" panose="02040503050406030204" pitchFamily="18" charset="0"/>
                                    </a:rPr>
                                    <m:t>𝑐𝑎</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𝐹𝐶</m:t>
                                  </m:r>
                                </m:e>
                                <m:sub>
                                  <m:r>
                                    <a:rPr lang="en-US" sz="2000" i="1">
                                      <a:latin typeface="Cambria Math" panose="02040503050406030204" pitchFamily="18" charset="0"/>
                                    </a:rPr>
                                    <m:t>𝑐𝑎</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𝐻𝑃</m:t>
                                  </m:r>
                                </m:e>
                                <m:sub>
                                  <m:r>
                                    <a:rPr lang="en-US" sz="2000" i="1">
                                      <a:latin typeface="Cambria Math" panose="02040503050406030204" pitchFamily="18" charset="0"/>
                                    </a:rPr>
                                    <m:t>𝑢𝑠</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𝐹𝐶</m:t>
                                  </m:r>
                                </m:e>
                                <m:sub>
                                  <m:r>
                                    <a:rPr lang="en-US" sz="2000" i="1">
                                      <a:latin typeface="Cambria Math" panose="02040503050406030204" pitchFamily="18" charset="0"/>
                                    </a:rPr>
                                    <m:t>𝑢𝑠</m:t>
                                  </m:r>
                                </m:sub>
                              </m:sSub>
                            </m:den>
                          </m:f>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𝐶</m:t>
                          </m:r>
                          <m:r>
                            <a:rPr lang="en-US" sz="2000" i="0">
                              <a:latin typeface="Cambria Math" panose="02040503050406030204" pitchFamily="18" charset="0"/>
                            </a:rPr>
                            <m:t>−</m:t>
                          </m:r>
                          <m:r>
                            <a:rPr lang="en-US" sz="2000" i="0">
                              <a:latin typeface="Cambria Math" panose="02040503050406030204" pitchFamily="18" charset="0"/>
                            </a:rPr>
                            <m:t>1</m:t>
                          </m:r>
                        </m:e>
                      </m:d>
                      <m:r>
                        <a:rPr lang="en-US" sz="2000" i="0" smtClean="0">
                          <a:latin typeface="Cambria Math" panose="02040503050406030204" pitchFamily="18" charset="0"/>
                        </a:rPr>
                        <m:t>∗</m:t>
                      </m:r>
                      <m:r>
                        <a:rPr lang="en-US" sz="2000" i="1" smtClean="0">
                          <a:latin typeface="Cambria Math" panose="02040503050406030204" pitchFamily="18" charset="0"/>
                        </a:rPr>
                        <m:t>𝐶</m:t>
                      </m:r>
                    </m:oMath>
                  </m:oMathPara>
                </a14:m>
                <a:endParaRPr lang="en-US" sz="2000" dirty="0"/>
              </a:p>
            </p:txBody>
          </p:sp>
        </mc:Choice>
        <mc:Fallback xmlns="">
          <p:sp>
            <p:nvSpPr>
              <p:cNvPr id="29" name="Rectangle 28">
                <a:extLst>
                  <a:ext uri="{FF2B5EF4-FFF2-40B4-BE49-F238E27FC236}">
                    <a16:creationId xmlns:a16="http://schemas.microsoft.com/office/drawing/2014/main" id="{16672443-29BC-4F8B-A71F-7BEF5D0832DF}"/>
                  </a:ext>
                </a:extLst>
              </p:cNvPr>
              <p:cNvSpPr>
                <a:spLocks noRot="1" noChangeAspect="1" noMove="1" noResize="1" noEditPoints="1" noAdjustHandles="1" noChangeArrowheads="1" noChangeShapeType="1" noTextEdit="1"/>
              </p:cNvSpPr>
              <p:nvPr/>
            </p:nvSpPr>
            <p:spPr>
              <a:xfrm>
                <a:off x="2325011" y="2791207"/>
                <a:ext cx="7541978" cy="1783180"/>
              </a:xfrm>
              <a:prstGeom prst="rect">
                <a:avLst/>
              </a:prstGeom>
              <a:blipFill>
                <a:blip r:embed="rId5"/>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30D2E923-70EB-48DA-9CE2-7FA02D58B04E}"/>
              </a:ext>
            </a:extLst>
          </p:cNvPr>
          <p:cNvPicPr>
            <a:picLocks noChangeAspect="1"/>
          </p:cNvPicPr>
          <p:nvPr/>
        </p:nvPicPr>
        <p:blipFill>
          <a:blip r:embed="rId6"/>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172874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E679-1FEE-47BF-B7A2-15D7BF4A9AF8}"/>
              </a:ext>
            </a:extLst>
          </p:cNvPr>
          <p:cNvSpPr>
            <a:spLocks noGrp="1"/>
          </p:cNvSpPr>
          <p:nvPr>
            <p:ph type="title"/>
          </p:nvPr>
        </p:nvSpPr>
        <p:spPr>
          <a:xfrm>
            <a:off x="609600" y="365125"/>
            <a:ext cx="10744200" cy="862221"/>
          </a:xfrm>
        </p:spPr>
        <p:txBody>
          <a:bodyPr>
            <a:normAutofit fontScale="90000"/>
          </a:bodyPr>
          <a:lstStyle/>
          <a:p>
            <a:r>
              <a:rPr lang="en-US" b="1" dirty="0">
                <a:solidFill>
                  <a:schemeClr val="tx2"/>
                </a:solidFill>
                <a:latin typeface="+mn-lt"/>
              </a:rPr>
              <a:t>Under cooperation, Canada lowers storage to provide flood control</a:t>
            </a:r>
          </a:p>
        </p:txBody>
      </p:sp>
      <p:pic>
        <p:nvPicPr>
          <p:cNvPr id="6" name="Picture 2">
            <a:extLst>
              <a:ext uri="{FF2B5EF4-FFF2-40B4-BE49-F238E27FC236}">
                <a16:creationId xmlns:a16="http://schemas.microsoft.com/office/drawing/2014/main" id="{1A29497F-9B9F-4E45-BD66-2A5C40EC6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52" b="33122"/>
          <a:stretch/>
        </p:blipFill>
        <p:spPr bwMode="auto">
          <a:xfrm>
            <a:off x="0" y="6451960"/>
            <a:ext cx="1681238" cy="4060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EC01C9-36A4-471A-A452-79794339076B}"/>
              </a:ext>
            </a:extLst>
          </p:cNvPr>
          <p:cNvSpPr/>
          <p:nvPr/>
        </p:nvSpPr>
        <p:spPr>
          <a:xfrm>
            <a:off x="11569566" y="0"/>
            <a:ext cx="622434" cy="6857999"/>
          </a:xfrm>
          <a:prstGeom prst="rect">
            <a:avLst/>
          </a:prstGeom>
          <a:solidFill>
            <a:srgbClr val="81C8FA"/>
          </a:solidFill>
          <a:ln>
            <a:solidFill>
              <a:srgbClr val="81C8FA"/>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AA011B2-BD08-4A09-91CA-4848CA5CB18E}"/>
              </a:ext>
            </a:extLst>
          </p:cNvPr>
          <p:cNvPicPr>
            <a:picLocks noChangeAspect="1"/>
          </p:cNvPicPr>
          <p:nvPr/>
        </p:nvPicPr>
        <p:blipFill>
          <a:blip r:embed="rId4"/>
          <a:stretch>
            <a:fillRect/>
          </a:stretch>
        </p:blipFill>
        <p:spPr>
          <a:xfrm>
            <a:off x="711200" y="1364743"/>
            <a:ext cx="4572000" cy="2856489"/>
          </a:xfrm>
          <a:prstGeom prst="rect">
            <a:avLst/>
          </a:prstGeom>
        </p:spPr>
      </p:pic>
      <p:pic>
        <p:nvPicPr>
          <p:cNvPr id="10" name="Picture 9">
            <a:extLst>
              <a:ext uri="{FF2B5EF4-FFF2-40B4-BE49-F238E27FC236}">
                <a16:creationId xmlns:a16="http://schemas.microsoft.com/office/drawing/2014/main" id="{2F93FF62-26B4-4188-B90D-E51BDCBD79DB}"/>
              </a:ext>
            </a:extLst>
          </p:cNvPr>
          <p:cNvPicPr>
            <a:picLocks noChangeAspect="1"/>
          </p:cNvPicPr>
          <p:nvPr/>
        </p:nvPicPr>
        <p:blipFill>
          <a:blip r:embed="rId5"/>
          <a:stretch>
            <a:fillRect/>
          </a:stretch>
        </p:blipFill>
        <p:spPr>
          <a:xfrm>
            <a:off x="6635683" y="1364743"/>
            <a:ext cx="4572000" cy="2856489"/>
          </a:xfrm>
          <a:prstGeom prst="rect">
            <a:avLst/>
          </a:prstGeom>
        </p:spPr>
      </p:pic>
      <p:pic>
        <p:nvPicPr>
          <p:cNvPr id="8" name="Picture 7">
            <a:extLst>
              <a:ext uri="{FF2B5EF4-FFF2-40B4-BE49-F238E27FC236}">
                <a16:creationId xmlns:a16="http://schemas.microsoft.com/office/drawing/2014/main" id="{B8A061F6-AF5D-4B0D-BEBF-1F0DFC38543C}"/>
              </a:ext>
            </a:extLst>
          </p:cNvPr>
          <p:cNvPicPr>
            <a:picLocks noChangeAspect="1"/>
          </p:cNvPicPr>
          <p:nvPr/>
        </p:nvPicPr>
        <p:blipFill>
          <a:blip r:embed="rId6"/>
          <a:stretch>
            <a:fillRect/>
          </a:stretch>
        </p:blipFill>
        <p:spPr>
          <a:xfrm>
            <a:off x="3796271" y="4001511"/>
            <a:ext cx="4572000" cy="2856489"/>
          </a:xfrm>
          <a:prstGeom prst="rect">
            <a:avLst/>
          </a:prstGeom>
        </p:spPr>
      </p:pic>
      <p:pic>
        <p:nvPicPr>
          <p:cNvPr id="11" name="Picture 10">
            <a:extLst>
              <a:ext uri="{FF2B5EF4-FFF2-40B4-BE49-F238E27FC236}">
                <a16:creationId xmlns:a16="http://schemas.microsoft.com/office/drawing/2014/main" id="{80FED6B6-21CC-4C0D-9CEB-482C1F48DB0B}"/>
              </a:ext>
            </a:extLst>
          </p:cNvPr>
          <p:cNvPicPr>
            <a:picLocks noChangeAspect="1"/>
          </p:cNvPicPr>
          <p:nvPr/>
        </p:nvPicPr>
        <p:blipFill>
          <a:blip r:embed="rId7"/>
          <a:stretch>
            <a:fillRect/>
          </a:stretch>
        </p:blipFill>
        <p:spPr>
          <a:xfrm>
            <a:off x="10995670" y="6435672"/>
            <a:ext cx="1141935" cy="399536"/>
          </a:xfrm>
          <a:prstGeom prst="rect">
            <a:avLst/>
          </a:prstGeom>
        </p:spPr>
      </p:pic>
    </p:spTree>
    <p:extLst>
      <p:ext uri="{BB962C8B-B14F-4D97-AF65-F5344CB8AC3E}">
        <p14:creationId xmlns:p14="http://schemas.microsoft.com/office/powerpoint/2010/main" val="2916280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4515</TotalTime>
  <Words>2162</Words>
  <Application>Microsoft Office PowerPoint</Application>
  <PresentationFormat>Widescreen</PresentationFormat>
  <Paragraphs>114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 Math</vt:lpstr>
      <vt:lpstr>Office Theme</vt:lpstr>
      <vt:lpstr>Socio-Hydrological Modelling of the Tradeoff Between Flood Control and Hydropower Provided by the Columbia River Treaty</vt:lpstr>
      <vt:lpstr>PowerPoint Presentation</vt:lpstr>
      <vt:lpstr>PowerPoint Presentation</vt:lpstr>
      <vt:lpstr>PowerPoint Presentation</vt:lpstr>
      <vt:lpstr>Hypothesis: Social drivers have altered the relative share of benefits between Canada and the U.S., which influences their willingness to cooperate</vt:lpstr>
      <vt:lpstr>Causal Loop Diagram</vt:lpstr>
      <vt:lpstr>A system dynamics model pairs hydrological and social system components</vt:lpstr>
      <vt:lpstr>Cooperation is modelled based on shared benefits between two actors</vt:lpstr>
      <vt:lpstr>Under cooperation, Canada lowers storage to provide flood control</vt:lpstr>
      <vt:lpstr>When fisheries are considered, storage changes and cooperation declines</vt:lpstr>
      <vt:lpstr>Cooperation is most sensitive to changes in “institutional capacity”</vt:lpstr>
      <vt:lpstr>Significant changes may be required to support cooperation during treaty renegotiation</vt:lpstr>
      <vt:lpstr>Next Steps</vt:lpstr>
      <vt:lpstr>Special 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Socio-Hydrological Modelling of the Tradeoff Between Flood Control and Hydropower Provided by the Columbia River Treaty</dc:title>
  <dc:creator>Charlotte Cherry</dc:creator>
  <cp:lastModifiedBy>Cherry, Charlotte</cp:lastModifiedBy>
  <cp:revision>25</cp:revision>
  <dcterms:created xsi:type="dcterms:W3CDTF">2019-12-12T00:21:42Z</dcterms:created>
  <dcterms:modified xsi:type="dcterms:W3CDTF">2020-05-05T05:05:56Z</dcterms:modified>
</cp:coreProperties>
</file>