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5" r:id="rId4"/>
    <p:sldId id="278" r:id="rId5"/>
    <p:sldId id="264" r:id="rId6"/>
    <p:sldId id="279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5" r:id="rId15"/>
    <p:sldId id="274" r:id="rId16"/>
    <p:sldId id="276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4"/>
    <p:restoredTop sz="94952"/>
  </p:normalViewPr>
  <p:slideViewPr>
    <p:cSldViewPr snapToGrid="0" snapToObjects="1">
      <p:cViewPr varScale="1">
        <p:scale>
          <a:sx n="253" d="100"/>
          <a:sy n="253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0A224-8D0A-1F4E-A80F-4601108B8391}" type="datetimeFigureOut">
              <a:rPr lang="en-US" smtClean="0"/>
              <a:t>4/25/20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08ADC-4C0B-1F41-834C-4DDB7BB4D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8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8ADC-4C0B-1F41-834C-4DDB7BB4D6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76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8ADC-4C0B-1F41-834C-4DDB7BB4D6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0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8ADC-4C0B-1F41-834C-4DDB7BB4D6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31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8ADC-4C0B-1F41-834C-4DDB7BB4D6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11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8ADC-4C0B-1F41-834C-4DDB7BB4D6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5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8ADC-4C0B-1F41-834C-4DDB7BB4D6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2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8ADC-4C0B-1F41-834C-4DDB7BB4D6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7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8ADC-4C0B-1F41-834C-4DDB7BB4D6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9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8ADC-4C0B-1F41-834C-4DDB7BB4D6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8ADC-4C0B-1F41-834C-4DDB7BB4D6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6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8ADC-4C0B-1F41-834C-4DDB7BB4D6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1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8ADC-4C0B-1F41-834C-4DDB7BB4D6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7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8ADC-4C0B-1F41-834C-4DDB7BB4D6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60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08ADC-4C0B-1F41-834C-4DDB7BB4D6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2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207-0364-E24D-96CB-C8E0D219A9FF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B06A-994B-0B44-99F5-3577BF35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9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207-0364-E24D-96CB-C8E0D219A9FF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B06A-994B-0B44-99F5-3577BF35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2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207-0364-E24D-96CB-C8E0D219A9FF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B06A-994B-0B44-99F5-3577BF35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7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207-0364-E24D-96CB-C8E0D219A9FF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B06A-994B-0B44-99F5-3577BF35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7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207-0364-E24D-96CB-C8E0D219A9FF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B06A-994B-0B44-99F5-3577BF35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6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207-0364-E24D-96CB-C8E0D219A9FF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B06A-994B-0B44-99F5-3577BF35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0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207-0364-E24D-96CB-C8E0D219A9FF}" type="datetimeFigureOut">
              <a:rPr lang="en-US" smtClean="0"/>
              <a:t>4/25/20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B06A-994B-0B44-99F5-3577BF35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2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207-0364-E24D-96CB-C8E0D219A9FF}" type="datetimeFigureOut">
              <a:rPr lang="en-US" smtClean="0"/>
              <a:t>4/25/20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B06A-994B-0B44-99F5-3577BF35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7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207-0364-E24D-96CB-C8E0D219A9FF}" type="datetimeFigureOut">
              <a:rPr lang="en-US" smtClean="0"/>
              <a:t>4/25/20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B06A-994B-0B44-99F5-3577BF35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7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207-0364-E24D-96CB-C8E0D219A9FF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B06A-994B-0B44-99F5-3577BF35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0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207-0364-E24D-96CB-C8E0D219A9FF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B06A-994B-0B44-99F5-3577BF35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6207-0364-E24D-96CB-C8E0D219A9FF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4B06A-994B-0B44-99F5-3577BF35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8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2">
            <a:extLst>
              <a:ext uri="{FF2B5EF4-FFF2-40B4-BE49-F238E27FC236}">
                <a16:creationId xmlns:a16="http://schemas.microsoft.com/office/drawing/2014/main" id="{71FB36CF-9A28-F945-96AC-0048C9A8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82" y="1296005"/>
            <a:ext cx="32496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Bookman Old Style" panose="02050604050505020204" pitchFamily="18" charset="0"/>
              </a:rPr>
              <a:t>Ilya </a:t>
            </a:r>
            <a:r>
              <a:rPr lang="en-US" altLang="en-US" sz="1400" dirty="0" err="1">
                <a:latin typeface="Bookman Old Style" panose="02050604050505020204" pitchFamily="18" charset="0"/>
              </a:rPr>
              <a:t>Zaliapin</a:t>
            </a:r>
            <a:r>
              <a:rPr lang="en-US" altLang="en-US" sz="1400" dirty="0">
                <a:latin typeface="Bookman Old Style" panose="02050604050505020204" pitchFamily="18" charset="0"/>
              </a:rPr>
              <a:t> and Karla Henricksen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1D1B127D-BF7B-7E49-AC15-544D8E475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04" y="1524605"/>
            <a:ext cx="31005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Department of Mathematics and Statistics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University of Nevada, Reno</a:t>
            </a: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B7AD4BBF-CF7C-9448-B619-15F87C7B4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710" y="4821432"/>
            <a:ext cx="23807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EGU2020-12091</a:t>
            </a:r>
            <a:r>
              <a:rPr lang="en-US" altLang="en-US" sz="8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 | SM3.2 | Monday, May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F28-CC9F-1844-8D78-77B3D4A31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838" y="2125565"/>
            <a:ext cx="39180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Bookman Old Style" panose="02050604050505020204" pitchFamily="18" charset="0"/>
              </a:rPr>
              <a:t>Konstantin </a:t>
            </a:r>
            <a:r>
              <a:rPr lang="en-US" altLang="en-US" sz="1400" dirty="0" err="1">
                <a:latin typeface="Bookman Old Style" panose="02050604050505020204" pitchFamily="18" charset="0"/>
              </a:rPr>
              <a:t>Zuev</a:t>
            </a:r>
            <a:endParaRPr lang="en-US" altLang="en-US" sz="1100" dirty="0"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Department of Computing and Mathematical Sciences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California Institute of Technology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556AD6BC-7CF0-EE4F-950A-2A513D07E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man Old Style" panose="02050604050505020204" pitchFamily="18" charset="0"/>
              </a:rPr>
              <a:t> Hyperbolic geometry of earthquake networks</a:t>
            </a:r>
          </a:p>
        </p:txBody>
      </p:sp>
      <p:pic>
        <p:nvPicPr>
          <p:cNvPr id="9" name="Picture 7" descr="earth.gif">
            <a:extLst>
              <a:ext uri="{FF2B5EF4-FFF2-40B4-BE49-F238E27FC236}">
                <a16:creationId xmlns:a16="http://schemas.microsoft.com/office/drawing/2014/main" id="{30A12ADB-9426-CB41-B3A8-72403C934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25317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35AB9D-4C89-AC40-9CE0-5EEB3B08B5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31000"/>
                    </a14:imgEffect>
                    <a14:imgEffect>
                      <a14:saturation sat="86000"/>
                    </a14:imgEffect>
                    <a14:imgEffect>
                      <a14:brightnessContrast bright="-19000" contras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5815" y="64736"/>
            <a:ext cx="4361985" cy="4974000"/>
          </a:xfrm>
          <a:prstGeom prst="rect">
            <a:avLst/>
          </a:prstGeom>
          <a:effectLst>
            <a:outerShdw blurRad="419100" dist="50800" dir="12780000" sx="92000" sy="92000" algn="ctr" rotWithShape="0">
              <a:schemeClr val="bg1">
                <a:alpha val="27000"/>
              </a:scheme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E2D4AF-A5D5-CC46-828A-29B2AE0943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31000"/>
                    </a14:imgEffect>
                    <a14:imgEffect>
                      <a14:saturation sat="86000"/>
                    </a14:imgEffect>
                    <a14:imgEffect>
                      <a14:brightnessContrast bright="-19000" contras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626" y="64736"/>
            <a:ext cx="4591165" cy="4974000"/>
          </a:xfrm>
          <a:prstGeom prst="rect">
            <a:avLst/>
          </a:prstGeom>
          <a:effectLst>
            <a:outerShdw blurRad="419100" dist="50800" dir="12780000" sx="92000" sy="92000" algn="ctr" rotWithShape="0">
              <a:schemeClr val="bg1">
                <a:alpha val="27000"/>
              </a:schemeClr>
            </a:outerShdw>
          </a:effectLst>
        </p:spPr>
      </p:pic>
      <p:pic>
        <p:nvPicPr>
          <p:cNvPr id="13" name="Picture 2" descr="EGU 2020 | SGIS">
            <a:extLst>
              <a:ext uri="{FF2B5EF4-FFF2-40B4-BE49-F238E27FC236}">
                <a16:creationId xmlns:a16="http://schemas.microsoft.com/office/drawing/2014/main" id="{6382F16C-2730-4A40-B8B2-56E8DEB90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644" y="4451275"/>
            <a:ext cx="1239941" cy="3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33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85872AC1-BAD2-4547-9AF6-A360FD1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26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anose="02050604050505020204" pitchFamily="18" charset="0"/>
              </a:rPr>
              <a:t> Earthquake proximity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2F7C5A-7E88-7C42-9A3B-85DCF6DE4C39}"/>
              </a:ext>
            </a:extLst>
          </p:cNvPr>
          <p:cNvSpPr/>
          <p:nvPr/>
        </p:nvSpPr>
        <p:spPr>
          <a:xfrm>
            <a:off x="1001864" y="1006980"/>
            <a:ext cx="759349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latin typeface="Bookman Old Style" panose="02050604050505020204" pitchFamily="18" charset="0"/>
              </a:rPr>
              <a:t>Studying scale-free structure of earthquake networks</a:t>
            </a:r>
          </a:p>
          <a:p>
            <a:pPr marL="1028700" lvl="2" indent="0"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Baiesi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and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Paczuski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 [2004] </a:t>
            </a:r>
          </a:p>
          <a:p>
            <a:pPr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latin typeface="Bookman Old Style" panose="02050604050505020204" pitchFamily="18" charset="0"/>
              </a:rPr>
              <a:t>Identification of earthquake clusters (aftershocks, foreshocks, swarms, etc.)</a:t>
            </a:r>
          </a:p>
          <a:p>
            <a:pPr marL="1028700" lvl="2" indent="0"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Zaliapin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et al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. [2008],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Zaliapin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and Ben-Zion 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[2013], 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Gu et al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. [2013], 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Ruhl et al.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 [2016]</a:t>
            </a:r>
          </a:p>
          <a:p>
            <a:pPr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latin typeface="Bookman Old Style" panose="02050604050505020204" pitchFamily="18" charset="0"/>
              </a:rPr>
              <a:t>Classification of seismic clustering in relation of the properties of the lithosphere</a:t>
            </a:r>
          </a:p>
          <a:p>
            <a:pPr marL="1028700" lvl="2" indent="0" algn="just"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Davidsen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et al. 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[2015],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Moradpour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et al. 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[2014],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Reverso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et al.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 [2015],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Zaliapin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and Ben-Zion 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[2016],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Trugman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et al.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 [2017],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Kossobokov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and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Nekrasova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 [2017],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Gentili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et al.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 [2017, 2019],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Peresan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and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Gentili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 [2018], 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Martinez-Garzon et al.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 [2018]</a:t>
            </a:r>
          </a:p>
          <a:p>
            <a:pPr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latin typeface="Bookman Old Style" panose="02050604050505020204" pitchFamily="18" charset="0"/>
              </a:rPr>
              <a:t>Discriminating between human-induced and natural seismicity</a:t>
            </a:r>
          </a:p>
          <a:p>
            <a:pPr marL="1028700" lvl="4" algn="just">
              <a:spcAft>
                <a:spcPts val="600"/>
              </a:spcAft>
              <a:buSzPts val="1800"/>
            </a:pP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Schoenball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et al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. [2015],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Zaliapin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and Ben-Zion 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[2016],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Schoenball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and Ellsworth 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[2017],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Vasylkivska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and Huerta 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[2017], 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Martínez-Garzón et al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. [2018]</a:t>
            </a:r>
            <a:r>
              <a:rPr lang="en-US" sz="1100" dirty="0">
                <a:solidFill>
                  <a:srgbClr val="0070C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endParaRPr lang="en-US" sz="1400" dirty="0">
              <a:latin typeface="Bookman Old Style" panose="02050604050505020204" pitchFamily="18" charset="0"/>
            </a:endParaRPr>
          </a:p>
          <a:p>
            <a:pPr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latin typeface="Bookman Old Style" panose="02050604050505020204" pitchFamily="18" charset="0"/>
              </a:rPr>
              <a:t>Studying laboratory fracture (AE) data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14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	      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Davidsen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et al.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 [2017]</a:t>
            </a:r>
            <a:r>
              <a:rPr lang="en-US" sz="1100" dirty="0">
                <a:solidFill>
                  <a:srgbClr val="0070C0"/>
                </a:solidFill>
                <a:effectLst/>
                <a:latin typeface="Bookman Old Style" panose="02050604050505020204" pitchFamily="18" charset="0"/>
              </a:rPr>
              <a:t> </a:t>
            </a:r>
            <a:endParaRPr lang="en-US" sz="1100" dirty="0">
              <a:latin typeface="Bookman Old Style" panose="02050604050505020204" pitchFamily="18" charset="0"/>
            </a:endParaRPr>
          </a:p>
          <a:p>
            <a:pPr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latin typeface="Bookman Old Style" panose="02050604050505020204" pitchFamily="18" charset="0"/>
              </a:rPr>
              <a:t>Developing earthquake catalog </a:t>
            </a:r>
            <a:r>
              <a:rPr lang="en-US" sz="1400" dirty="0" err="1">
                <a:latin typeface="Bookman Old Style" panose="02050604050505020204" pitchFamily="18" charset="0"/>
              </a:rPr>
              <a:t>declustering</a:t>
            </a:r>
            <a:r>
              <a:rPr lang="en-US" sz="1400" dirty="0">
                <a:latin typeface="Bookman Old Style" panose="02050604050505020204" pitchFamily="18" charset="0"/>
              </a:rPr>
              <a:t> techniques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	         </a:t>
            </a:r>
            <a:r>
              <a:rPr lang="en-US" sz="11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Zaliapin</a:t>
            </a:r>
            <a:r>
              <a:rPr lang="en-US" sz="11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and Ben-Zion </a:t>
            </a:r>
            <a:r>
              <a:rPr lang="en-US" sz="1100" dirty="0">
                <a:solidFill>
                  <a:srgbClr val="0070C0"/>
                </a:solidFill>
                <a:latin typeface="Bookman Old Style" panose="02050604050505020204" pitchFamily="18" charset="0"/>
              </a:rPr>
              <a:t>[2016, 2020]</a:t>
            </a:r>
            <a:r>
              <a:rPr lang="en-US" sz="1100" dirty="0">
                <a:solidFill>
                  <a:srgbClr val="0070C0"/>
                </a:solidFill>
                <a:effectLst/>
                <a:latin typeface="Bookman Old Style" panose="02050604050505020204" pitchFamily="18" charset="0"/>
              </a:rPr>
              <a:t> 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1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85872AC1-BAD2-4547-9AF6-A360FD1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26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anose="02050604050505020204" pitchFamily="18" charset="0"/>
              </a:rPr>
              <a:t> Estimating 𝜹-hyperbolicity for earthquakes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7B133E-3BAD-864D-AAC2-AF465F69F422}"/>
              </a:ext>
            </a:extLst>
          </p:cNvPr>
          <p:cNvSpPr/>
          <p:nvPr/>
        </p:nvSpPr>
        <p:spPr>
          <a:xfrm>
            <a:off x="1160895" y="2433099"/>
            <a:ext cx="119270" cy="1192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507170-975A-7640-AF9F-49242BB62801}"/>
              </a:ext>
            </a:extLst>
          </p:cNvPr>
          <p:cNvSpPr/>
          <p:nvPr/>
        </p:nvSpPr>
        <p:spPr>
          <a:xfrm>
            <a:off x="850794" y="3581739"/>
            <a:ext cx="119270" cy="1192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B11F7C-04B9-D045-B08A-1DA2E31C4D6C}"/>
              </a:ext>
            </a:extLst>
          </p:cNvPr>
          <p:cNvSpPr/>
          <p:nvPr/>
        </p:nvSpPr>
        <p:spPr>
          <a:xfrm>
            <a:off x="1892415" y="2552369"/>
            <a:ext cx="119270" cy="1192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AFA8F2-3767-A54A-87A9-3996EBE40976}"/>
              </a:ext>
            </a:extLst>
          </p:cNvPr>
          <p:cNvSpPr/>
          <p:nvPr/>
        </p:nvSpPr>
        <p:spPr>
          <a:xfrm>
            <a:off x="2031564" y="3513829"/>
            <a:ext cx="119270" cy="1192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4B4CD-BCA5-3E40-B592-A8636BF3BAF4}"/>
              </a:ext>
            </a:extLst>
          </p:cNvPr>
          <p:cNvSpPr txBox="1"/>
          <p:nvPr/>
        </p:nvSpPr>
        <p:spPr>
          <a:xfrm>
            <a:off x="644065" y="1654187"/>
            <a:ext cx="18501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(1) Actual proximity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700E19-B293-544C-BBCC-AF51DE6E02D6}"/>
              </a:ext>
            </a:extLst>
          </p:cNvPr>
          <p:cNvSpPr/>
          <p:nvPr/>
        </p:nvSpPr>
        <p:spPr>
          <a:xfrm>
            <a:off x="3969241" y="2433099"/>
            <a:ext cx="119270" cy="1192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BA549CE-17D8-8D40-99DE-7F265682A334}"/>
              </a:ext>
            </a:extLst>
          </p:cNvPr>
          <p:cNvSpPr/>
          <p:nvPr/>
        </p:nvSpPr>
        <p:spPr>
          <a:xfrm>
            <a:off x="3659140" y="3581739"/>
            <a:ext cx="119270" cy="1192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AFCDA4-C91F-844C-8DAC-697BF5BDC13D}"/>
              </a:ext>
            </a:extLst>
          </p:cNvPr>
          <p:cNvSpPr/>
          <p:nvPr/>
        </p:nvSpPr>
        <p:spPr>
          <a:xfrm>
            <a:off x="4700761" y="2552369"/>
            <a:ext cx="119270" cy="1192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9C92ECC-B5E4-4842-B918-4BD0B9B35C5C}"/>
              </a:ext>
            </a:extLst>
          </p:cNvPr>
          <p:cNvSpPr/>
          <p:nvPr/>
        </p:nvSpPr>
        <p:spPr>
          <a:xfrm>
            <a:off x="4839910" y="3513829"/>
            <a:ext cx="119270" cy="1192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AC6FB4-B5EA-FD44-9507-3C2AAB2F4E97}"/>
              </a:ext>
            </a:extLst>
          </p:cNvPr>
          <p:cNvSpPr txBox="1"/>
          <p:nvPr/>
        </p:nvSpPr>
        <p:spPr>
          <a:xfrm>
            <a:off x="2679140" y="1654187"/>
            <a:ext cx="3042821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(2) Unweighted proximity network</a:t>
            </a:r>
          </a:p>
          <a:p>
            <a:pPr algn="ctr"/>
            <a:r>
              <a:rPr lang="en-US" dirty="0">
                <a:latin typeface="Bookman Old Style" panose="02050604050505020204" pitchFamily="18" charset="0"/>
              </a:rPr>
              <a:t>(edge corresponds to </a:t>
            </a:r>
            <a:r>
              <a:rPr lang="en-US" sz="1400" dirty="0">
                <a:latin typeface="Bookman Old Style" panose="02050604050505020204" pitchFamily="18" charset="0"/>
              </a:rPr>
              <a:t>𝜂</a:t>
            </a:r>
            <a:r>
              <a:rPr lang="en-US" dirty="0">
                <a:latin typeface="Bookman Old Style" panose="02050604050505020204" pitchFamily="18" charset="0"/>
              </a:rPr>
              <a:t> &lt; </a:t>
            </a:r>
            <a:r>
              <a:rPr lang="en-US" sz="1400" dirty="0">
                <a:latin typeface="Bookman Old Style" panose="02050604050505020204" pitchFamily="18" charset="0"/>
              </a:rPr>
              <a:t>𝜂</a:t>
            </a:r>
            <a:r>
              <a:rPr lang="en-US" sz="1200" baseline="-25000" dirty="0">
                <a:latin typeface="Bookman Old Style" panose="02050604050505020204" pitchFamily="18" charset="0"/>
              </a:rPr>
              <a:t>0</a:t>
            </a:r>
            <a:r>
              <a:rPr lang="en-US" sz="1200" dirty="0">
                <a:latin typeface="Bookman Old Style" panose="02050604050505020204" pitchFamily="18" charset="0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8795BA-348E-384C-B8DC-46890CAB507E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V="1">
            <a:off x="3718775" y="2534902"/>
            <a:ext cx="267933" cy="104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388739-DEBC-EA4B-9BF7-11B9006EFA66}"/>
              </a:ext>
            </a:extLst>
          </p:cNvPr>
          <p:cNvCxnSpPr>
            <a:cxnSpLocks/>
            <a:stCxn id="12" idx="6"/>
            <a:endCxn id="14" idx="3"/>
          </p:cNvCxnSpPr>
          <p:nvPr/>
        </p:nvCxnSpPr>
        <p:spPr>
          <a:xfrm flipV="1">
            <a:off x="3778410" y="3615632"/>
            <a:ext cx="1078967" cy="25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999C2-914A-EA4B-AE37-5CBAFDC4774B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3760943" y="2654172"/>
            <a:ext cx="957285" cy="945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BD42CE-B3E8-D445-939E-CD3B43F1B7DD}"/>
              </a:ext>
            </a:extLst>
          </p:cNvPr>
          <p:cNvCxnSpPr>
            <a:cxnSpLocks/>
            <a:stCxn id="14" idx="1"/>
            <a:endCxn id="11" idx="5"/>
          </p:cNvCxnSpPr>
          <p:nvPr/>
        </p:nvCxnSpPr>
        <p:spPr>
          <a:xfrm flipH="1" flipV="1">
            <a:off x="4071044" y="2534902"/>
            <a:ext cx="786333" cy="996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3F78FD0-F92B-1544-A541-27505317159C}"/>
              </a:ext>
            </a:extLst>
          </p:cNvPr>
          <p:cNvSpPr txBox="1"/>
          <p:nvPr/>
        </p:nvSpPr>
        <p:spPr>
          <a:xfrm>
            <a:off x="3642865" y="2715106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0B0A50-DA97-5D48-BAF3-CC49A33158A9}"/>
              </a:ext>
            </a:extLst>
          </p:cNvPr>
          <p:cNvSpPr txBox="1"/>
          <p:nvPr/>
        </p:nvSpPr>
        <p:spPr>
          <a:xfrm>
            <a:off x="4046343" y="289459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149AF2-8D28-3F46-B2E7-1DB365AE54A2}"/>
              </a:ext>
            </a:extLst>
          </p:cNvPr>
          <p:cNvSpPr txBox="1"/>
          <p:nvPr/>
        </p:nvSpPr>
        <p:spPr>
          <a:xfrm>
            <a:off x="4169976" y="3596062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0C26FB-1514-724F-BC1F-A210C8352C65}"/>
              </a:ext>
            </a:extLst>
          </p:cNvPr>
          <p:cNvSpPr txBox="1"/>
          <p:nvPr/>
        </p:nvSpPr>
        <p:spPr>
          <a:xfrm>
            <a:off x="4577805" y="3067281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E069EDF-121B-364E-B2B3-C0C1D473B020}"/>
              </a:ext>
            </a:extLst>
          </p:cNvPr>
          <p:cNvSpPr/>
          <p:nvPr/>
        </p:nvSpPr>
        <p:spPr>
          <a:xfrm>
            <a:off x="7140516" y="2433099"/>
            <a:ext cx="119270" cy="1192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B9398BC-244F-3A4F-97F6-D4D220AE49DF}"/>
              </a:ext>
            </a:extLst>
          </p:cNvPr>
          <p:cNvSpPr/>
          <p:nvPr/>
        </p:nvSpPr>
        <p:spPr>
          <a:xfrm>
            <a:off x="6830415" y="3581739"/>
            <a:ext cx="119270" cy="1192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8160B39-895C-FA4E-9379-820E9C166505}"/>
              </a:ext>
            </a:extLst>
          </p:cNvPr>
          <p:cNvSpPr/>
          <p:nvPr/>
        </p:nvSpPr>
        <p:spPr>
          <a:xfrm>
            <a:off x="7872036" y="2552369"/>
            <a:ext cx="119270" cy="1192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7D5E616-8249-A545-999F-D79358F1E880}"/>
              </a:ext>
            </a:extLst>
          </p:cNvPr>
          <p:cNvSpPr/>
          <p:nvPr/>
        </p:nvSpPr>
        <p:spPr>
          <a:xfrm>
            <a:off x="8011185" y="3513829"/>
            <a:ext cx="119270" cy="1192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975399-2AA3-8C41-B599-9B15239CEB7E}"/>
              </a:ext>
            </a:extLst>
          </p:cNvPr>
          <p:cNvSpPr txBox="1"/>
          <p:nvPr/>
        </p:nvSpPr>
        <p:spPr>
          <a:xfrm>
            <a:off x="5850415" y="1654187"/>
            <a:ext cx="2826415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(3) Weighted proximity network</a:t>
            </a:r>
          </a:p>
          <a:p>
            <a:pPr algn="ctr"/>
            <a:r>
              <a:rPr lang="en-US" dirty="0">
                <a:latin typeface="Bookman Old Style" panose="02050604050505020204" pitchFamily="18" charset="0"/>
              </a:rPr>
              <a:t>(edge corresponds to </a:t>
            </a:r>
            <a:r>
              <a:rPr lang="en-US" sz="1400" dirty="0">
                <a:latin typeface="Bookman Old Style" panose="02050604050505020204" pitchFamily="18" charset="0"/>
              </a:rPr>
              <a:t>𝜂</a:t>
            </a:r>
            <a:r>
              <a:rPr lang="en-US" dirty="0">
                <a:latin typeface="Bookman Old Style" panose="02050604050505020204" pitchFamily="18" charset="0"/>
              </a:rPr>
              <a:t> &lt; </a:t>
            </a:r>
            <a:r>
              <a:rPr lang="en-US" sz="1400" dirty="0">
                <a:latin typeface="Bookman Old Style" panose="02050604050505020204" pitchFamily="18" charset="0"/>
              </a:rPr>
              <a:t>𝜂</a:t>
            </a:r>
            <a:r>
              <a:rPr lang="en-US" sz="1200" baseline="-25000" dirty="0">
                <a:latin typeface="Bookman Old Style" panose="02050604050505020204" pitchFamily="18" charset="0"/>
              </a:rPr>
              <a:t>0</a:t>
            </a:r>
            <a:r>
              <a:rPr lang="en-US" sz="1200" dirty="0">
                <a:latin typeface="Bookman Old Style" panose="02050604050505020204" pitchFamily="18" charset="0"/>
              </a:rPr>
              <a:t>)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61FA1BF-4045-3349-BEBB-A63C46A9425C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6890050" y="2534902"/>
            <a:ext cx="267933" cy="104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294448-94B3-CB41-B6BC-BB148402E88F}"/>
              </a:ext>
            </a:extLst>
          </p:cNvPr>
          <p:cNvCxnSpPr>
            <a:cxnSpLocks/>
            <a:stCxn id="34" idx="6"/>
            <a:endCxn id="36" idx="3"/>
          </p:cNvCxnSpPr>
          <p:nvPr/>
        </p:nvCxnSpPr>
        <p:spPr>
          <a:xfrm flipV="1">
            <a:off x="6949685" y="3615632"/>
            <a:ext cx="1078967" cy="25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A18BCBB-E21E-444E-BB1E-FD0B57C4D4C7}"/>
              </a:ext>
            </a:extLst>
          </p:cNvPr>
          <p:cNvCxnSpPr>
            <a:cxnSpLocks/>
            <a:stCxn id="34" idx="7"/>
            <a:endCxn id="35" idx="3"/>
          </p:cNvCxnSpPr>
          <p:nvPr/>
        </p:nvCxnSpPr>
        <p:spPr>
          <a:xfrm flipV="1">
            <a:off x="6932218" y="2654172"/>
            <a:ext cx="957285" cy="945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F80D6FC-FAF2-8A47-9569-A0EC8A374CC6}"/>
              </a:ext>
            </a:extLst>
          </p:cNvPr>
          <p:cNvCxnSpPr>
            <a:cxnSpLocks/>
            <a:stCxn id="36" idx="1"/>
            <a:endCxn id="33" idx="5"/>
          </p:cNvCxnSpPr>
          <p:nvPr/>
        </p:nvCxnSpPr>
        <p:spPr>
          <a:xfrm flipH="1" flipV="1">
            <a:off x="7242319" y="2534902"/>
            <a:ext cx="786333" cy="996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14F1BBF-2B75-F740-B940-C5E8FDA5D0E6}"/>
              </a:ext>
            </a:extLst>
          </p:cNvPr>
          <p:cNvSpPr txBox="1"/>
          <p:nvPr/>
        </p:nvSpPr>
        <p:spPr>
          <a:xfrm>
            <a:off x="6738846" y="2662970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𝜂</a:t>
            </a:r>
            <a:r>
              <a:rPr lang="en-US" sz="1400" baseline="-25000" dirty="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2BC45D-ABC9-1848-8C34-2FB19E9DAAA4}"/>
              </a:ext>
            </a:extLst>
          </p:cNvPr>
          <p:cNvSpPr txBox="1"/>
          <p:nvPr/>
        </p:nvSpPr>
        <p:spPr>
          <a:xfrm>
            <a:off x="7391786" y="3587138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𝜂</a:t>
            </a:r>
            <a:r>
              <a:rPr lang="en-US" sz="1400" baseline="-25000" dirty="0"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53427C5-56A4-A646-BE99-8FCFE56DC948}"/>
              </a:ext>
            </a:extLst>
          </p:cNvPr>
          <p:cNvSpPr txBox="1"/>
          <p:nvPr/>
        </p:nvSpPr>
        <p:spPr>
          <a:xfrm>
            <a:off x="7583954" y="3202230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𝜂</a:t>
            </a:r>
            <a:r>
              <a:rPr lang="en-US" sz="1400" baseline="-25000" dirty="0"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981F6B-3783-6849-986A-E67FAEDD185E}"/>
              </a:ext>
            </a:extLst>
          </p:cNvPr>
          <p:cNvSpPr txBox="1"/>
          <p:nvPr/>
        </p:nvSpPr>
        <p:spPr>
          <a:xfrm>
            <a:off x="7120037" y="2901978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𝜂</a:t>
            </a:r>
            <a:r>
              <a:rPr lang="en-US" sz="1400" baseline="-25000" dirty="0">
                <a:latin typeface="Bookman Old Style" panose="02050604050505020204" pitchFamily="18" charset="0"/>
              </a:rPr>
              <a:t>4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49B33B1-3463-944C-9089-06E0E8798EDB}"/>
              </a:ext>
            </a:extLst>
          </p:cNvPr>
          <p:cNvCxnSpPr>
            <a:cxnSpLocks/>
          </p:cNvCxnSpPr>
          <p:nvPr/>
        </p:nvCxnSpPr>
        <p:spPr>
          <a:xfrm flipV="1">
            <a:off x="910358" y="2534902"/>
            <a:ext cx="267933" cy="104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23EFB86-FACE-D445-B693-DFAF8622F68B}"/>
              </a:ext>
            </a:extLst>
          </p:cNvPr>
          <p:cNvCxnSpPr>
            <a:cxnSpLocks/>
          </p:cNvCxnSpPr>
          <p:nvPr/>
        </p:nvCxnSpPr>
        <p:spPr>
          <a:xfrm flipV="1">
            <a:off x="969993" y="3615632"/>
            <a:ext cx="1078967" cy="25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6B660B6-3853-EE44-9BCA-021A2FEB626D}"/>
              </a:ext>
            </a:extLst>
          </p:cNvPr>
          <p:cNvCxnSpPr>
            <a:cxnSpLocks/>
          </p:cNvCxnSpPr>
          <p:nvPr/>
        </p:nvCxnSpPr>
        <p:spPr>
          <a:xfrm flipV="1">
            <a:off x="952526" y="2654172"/>
            <a:ext cx="957285" cy="945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6B10121-1981-5247-9B91-D736416A309E}"/>
              </a:ext>
            </a:extLst>
          </p:cNvPr>
          <p:cNvCxnSpPr>
            <a:cxnSpLocks/>
          </p:cNvCxnSpPr>
          <p:nvPr/>
        </p:nvCxnSpPr>
        <p:spPr>
          <a:xfrm flipH="1" flipV="1">
            <a:off x="1262627" y="2534902"/>
            <a:ext cx="786333" cy="996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02EC8A6-7717-DA4D-BDD0-823FC097FC1A}"/>
              </a:ext>
            </a:extLst>
          </p:cNvPr>
          <p:cNvCxnSpPr>
            <a:cxnSpLocks/>
            <a:stCxn id="2" idx="6"/>
            <a:endCxn id="7" idx="2"/>
          </p:cNvCxnSpPr>
          <p:nvPr/>
        </p:nvCxnSpPr>
        <p:spPr>
          <a:xfrm>
            <a:off x="1280165" y="2492734"/>
            <a:ext cx="612250" cy="119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9F04B9B-5F4D-2E48-B141-CEBD270F8758}"/>
              </a:ext>
            </a:extLst>
          </p:cNvPr>
          <p:cNvCxnSpPr>
            <a:cxnSpLocks/>
            <a:stCxn id="8" idx="0"/>
            <a:endCxn id="7" idx="4"/>
          </p:cNvCxnSpPr>
          <p:nvPr/>
        </p:nvCxnSpPr>
        <p:spPr>
          <a:xfrm flipH="1" flipV="1">
            <a:off x="1952050" y="2671639"/>
            <a:ext cx="139149" cy="842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A375393-7FB2-3C4B-BC20-BC5B1E02E86B}"/>
              </a:ext>
            </a:extLst>
          </p:cNvPr>
          <p:cNvSpPr txBox="1"/>
          <p:nvPr/>
        </p:nvSpPr>
        <p:spPr>
          <a:xfrm>
            <a:off x="772269" y="2692271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𝜂</a:t>
            </a:r>
            <a:r>
              <a:rPr lang="en-US" sz="1400" baseline="-25000" dirty="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39569E-8703-704E-A361-91ECB1FFC7F5}"/>
              </a:ext>
            </a:extLst>
          </p:cNvPr>
          <p:cNvSpPr txBox="1"/>
          <p:nvPr/>
        </p:nvSpPr>
        <p:spPr>
          <a:xfrm>
            <a:off x="1375808" y="356430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𝜂</a:t>
            </a:r>
            <a:r>
              <a:rPr lang="en-US" sz="1400" baseline="-25000" dirty="0"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0AEAA1-5AD8-114F-9789-2E1D75E6C546}"/>
              </a:ext>
            </a:extLst>
          </p:cNvPr>
          <p:cNvSpPr txBox="1"/>
          <p:nvPr/>
        </p:nvSpPr>
        <p:spPr>
          <a:xfrm>
            <a:off x="1546237" y="3138678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𝜂</a:t>
            </a:r>
            <a:r>
              <a:rPr lang="en-US" sz="1400" baseline="-25000" dirty="0"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CFD0817-C314-B848-8A29-EAC85A2E0D22}"/>
              </a:ext>
            </a:extLst>
          </p:cNvPr>
          <p:cNvSpPr txBox="1"/>
          <p:nvPr/>
        </p:nvSpPr>
        <p:spPr>
          <a:xfrm>
            <a:off x="1104059" y="287914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𝜂</a:t>
            </a:r>
            <a:r>
              <a:rPr lang="en-US" sz="1400" baseline="-25000" dirty="0">
                <a:latin typeface="Bookman Old Style" panose="02050604050505020204" pitchFamily="18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7E1D36-52F2-8143-B845-1B4FC59D42DC}"/>
              </a:ext>
            </a:extLst>
          </p:cNvPr>
          <p:cNvSpPr txBox="1"/>
          <p:nvPr/>
        </p:nvSpPr>
        <p:spPr>
          <a:xfrm>
            <a:off x="1964246" y="2740710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𝜂</a:t>
            </a:r>
            <a:r>
              <a:rPr lang="en-US" sz="1400" baseline="-25000" dirty="0">
                <a:latin typeface="Bookman Old Style" panose="02050604050505020204" pitchFamily="18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D7F0D46-FD95-3847-A60B-A92339969E17}"/>
              </a:ext>
            </a:extLst>
          </p:cNvPr>
          <p:cNvSpPr txBox="1"/>
          <p:nvPr/>
        </p:nvSpPr>
        <p:spPr>
          <a:xfrm>
            <a:off x="1446686" y="2255200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𝜂</a:t>
            </a:r>
            <a:r>
              <a:rPr lang="en-US" sz="1400" baseline="-25000" dirty="0">
                <a:latin typeface="Bookman Old Style" panose="02050604050505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487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85872AC1-BAD2-4547-9AF6-A360FD1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26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anose="02050604050505020204" pitchFamily="18" charset="0"/>
              </a:rPr>
              <a:t> Estimating 𝜹-hyperbolicity: San Jacinto Fault Zone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D7118-6E25-EF47-9DBA-6292B5A80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86" y="950067"/>
            <a:ext cx="4011704" cy="402294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2D4DE86-9789-B147-9CF0-29B646D35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01" r="6146"/>
          <a:stretch/>
        </p:blipFill>
        <p:spPr>
          <a:xfrm>
            <a:off x="4572000" y="950067"/>
            <a:ext cx="4054104" cy="2845139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C880448-E05B-2241-B391-9D1CB67FA297}"/>
              </a:ext>
            </a:extLst>
          </p:cNvPr>
          <p:cNvCxnSpPr>
            <a:cxnSpLocks/>
          </p:cNvCxnSpPr>
          <p:nvPr/>
        </p:nvCxnSpPr>
        <p:spPr>
          <a:xfrm>
            <a:off x="6571068" y="2207456"/>
            <a:ext cx="17321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EEDA69C-E85B-A845-98F6-23EEAA2CBE08}"/>
              </a:ext>
            </a:extLst>
          </p:cNvPr>
          <p:cNvSpPr txBox="1"/>
          <p:nvPr/>
        </p:nvSpPr>
        <p:spPr>
          <a:xfrm>
            <a:off x="7149305" y="1995459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Slope 0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3C080FB-A752-8642-9EE7-253E2D71A925}"/>
              </a:ext>
            </a:extLst>
          </p:cNvPr>
          <p:cNvCxnSpPr>
            <a:cxnSpLocks/>
          </p:cNvCxnSpPr>
          <p:nvPr/>
        </p:nvCxnSpPr>
        <p:spPr>
          <a:xfrm flipV="1">
            <a:off x="5333476" y="2272458"/>
            <a:ext cx="1054353" cy="554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3EF0144-A72A-E843-9050-7D7E246C3937}"/>
              </a:ext>
            </a:extLst>
          </p:cNvPr>
          <p:cNvSpPr txBox="1"/>
          <p:nvPr/>
        </p:nvSpPr>
        <p:spPr>
          <a:xfrm rot="19792729">
            <a:off x="5433616" y="2288704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Slope 0.1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DEF62-6BDC-7843-871A-84FAE83B00A8}"/>
              </a:ext>
            </a:extLst>
          </p:cNvPr>
          <p:cNvSpPr txBox="1"/>
          <p:nvPr/>
        </p:nvSpPr>
        <p:spPr>
          <a:xfrm>
            <a:off x="4733692" y="3921624"/>
            <a:ext cx="4222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10,000,000 uniform random quadruples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Weighted proximity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Values of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Δ</a:t>
            </a:r>
            <a:r>
              <a:rPr lang="en-US" sz="1200" i="1" baseline="-25000" dirty="0" err="1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 are examined within uniform bins for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Time span 38.5 years, magnitude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m ≥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1.5 </a:t>
            </a:r>
          </a:p>
        </p:txBody>
      </p:sp>
    </p:spTree>
    <p:extLst>
      <p:ext uri="{BB962C8B-B14F-4D97-AF65-F5344CB8AC3E}">
        <p14:creationId xmlns:p14="http://schemas.microsoft.com/office/powerpoint/2010/main" val="324200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85872AC1-BAD2-4547-9AF6-A360FD1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26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anose="02050604050505020204" pitchFamily="18" charset="0"/>
              </a:rPr>
              <a:t> Estimating 𝜹-hyperbolicity: Alternative catalogs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C8F8A-0139-2341-8B0F-0930D765B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35" y="1471253"/>
            <a:ext cx="7092564" cy="1605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81741-CC40-764A-8FED-3134220EE338}"/>
              </a:ext>
            </a:extLst>
          </p:cNvPr>
          <p:cNvSpPr txBox="1"/>
          <p:nvPr/>
        </p:nvSpPr>
        <p:spPr>
          <a:xfrm>
            <a:off x="1470993" y="2714044"/>
            <a:ext cx="20666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North-West Pacific Ocean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45BAD4-6C63-664D-8B1E-B29FF055C944}"/>
              </a:ext>
            </a:extLst>
          </p:cNvPr>
          <p:cNvCxnSpPr/>
          <p:nvPr/>
        </p:nvCxnSpPr>
        <p:spPr>
          <a:xfrm>
            <a:off x="1304015" y="2966164"/>
            <a:ext cx="268754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52EA1D-625C-3B48-974B-C062E9043715}"/>
              </a:ext>
            </a:extLst>
          </p:cNvPr>
          <p:cNvCxnSpPr/>
          <p:nvPr/>
        </p:nvCxnSpPr>
        <p:spPr>
          <a:xfrm>
            <a:off x="1440513" y="3010121"/>
            <a:ext cx="268754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35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85872AC1-BAD2-4547-9AF6-A360FD1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26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anose="02050604050505020204" pitchFamily="18" charset="0"/>
              </a:rPr>
              <a:t> Estimating 𝜹-hyperbolicity: Alternative catalogs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AF618-9444-144E-A90C-E5CB4E351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68469" y="-405806"/>
            <a:ext cx="2568518" cy="62937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56E8BE-CA6D-7448-A54A-FCFB847990B0}"/>
              </a:ext>
            </a:extLst>
          </p:cNvPr>
          <p:cNvSpPr/>
          <p:nvPr/>
        </p:nvSpPr>
        <p:spPr>
          <a:xfrm>
            <a:off x="7052807" y="1612807"/>
            <a:ext cx="544354" cy="19966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92209-54E7-C24D-BFB5-93CF674AD423}"/>
              </a:ext>
            </a:extLst>
          </p:cNvPr>
          <p:cNvSpPr txBox="1"/>
          <p:nvPr/>
        </p:nvSpPr>
        <p:spPr>
          <a:xfrm>
            <a:off x="1614112" y="3268950"/>
            <a:ext cx="181289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N-W Pacific Ocean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A85D7-E3B8-C843-B541-1A2C4BF4B37A}"/>
              </a:ext>
            </a:extLst>
          </p:cNvPr>
          <p:cNvSpPr txBox="1"/>
          <p:nvPr/>
        </p:nvSpPr>
        <p:spPr>
          <a:xfrm>
            <a:off x="1622062" y="2890152"/>
            <a:ext cx="180494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California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1141E7-0F92-2E43-9CEE-110F379F1858}"/>
              </a:ext>
            </a:extLst>
          </p:cNvPr>
          <p:cNvSpPr txBox="1"/>
          <p:nvPr/>
        </p:nvSpPr>
        <p:spPr>
          <a:xfrm>
            <a:off x="1653872" y="2558887"/>
            <a:ext cx="180494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Landers FZ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D544B-3B52-5D4E-89B5-F7D5759810B0}"/>
              </a:ext>
            </a:extLst>
          </p:cNvPr>
          <p:cNvSpPr txBox="1"/>
          <p:nvPr/>
        </p:nvSpPr>
        <p:spPr>
          <a:xfrm>
            <a:off x="1653872" y="2227844"/>
            <a:ext cx="180494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1680A-7067-6044-A24C-4B534E61B2F8}"/>
              </a:ext>
            </a:extLst>
          </p:cNvPr>
          <p:cNvSpPr txBox="1"/>
          <p:nvPr/>
        </p:nvSpPr>
        <p:spPr>
          <a:xfrm>
            <a:off x="1622062" y="1864948"/>
            <a:ext cx="180494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Jacinto FZ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9B2E0B-3B21-A54E-A111-1FD370A8A2A0}"/>
              </a:ext>
            </a:extLst>
          </p:cNvPr>
          <p:cNvSpPr/>
          <p:nvPr/>
        </p:nvSpPr>
        <p:spPr>
          <a:xfrm>
            <a:off x="1884459" y="3705312"/>
            <a:ext cx="5375082" cy="32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4A1D25-1DF0-B744-BDC1-41E503BDD80E}"/>
              </a:ext>
            </a:extLst>
          </p:cNvPr>
          <p:cNvSpPr txBox="1"/>
          <p:nvPr/>
        </p:nvSpPr>
        <p:spPr>
          <a:xfrm>
            <a:off x="4146206" y="1274666"/>
            <a:ext cx="8130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10682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85872AC1-BAD2-4547-9AF6-A360FD1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26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anose="02050604050505020204" pitchFamily="18" charset="0"/>
              </a:rPr>
              <a:t> Hyperbolic geometry of earthquakes: Implications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662511-9704-3C42-BBAB-0EADACD6E1DA}"/>
              </a:ext>
            </a:extLst>
          </p:cNvPr>
          <p:cNvSpPr txBox="1"/>
          <p:nvPr/>
        </p:nvSpPr>
        <p:spPr>
          <a:xfrm>
            <a:off x="675861" y="1233894"/>
            <a:ext cx="779227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Bookman Old Style" panose="02050604050505020204" pitchFamily="18" charset="0"/>
              </a:rPr>
              <a:t>Explains power-law degree distributions and high value of cluster coefficient in earthquake networks </a:t>
            </a:r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[</a:t>
            </a:r>
            <a:r>
              <a:rPr lang="en-US" sz="14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Baiesi</a:t>
            </a:r>
            <a:r>
              <a:rPr lang="en-US" sz="14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and </a:t>
            </a:r>
            <a:r>
              <a:rPr lang="en-US" sz="14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Paczuski</a:t>
            </a:r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, 2004; </a:t>
            </a:r>
            <a:r>
              <a:rPr lang="en-US" sz="14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Baiesi</a:t>
            </a:r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, 2006]</a:t>
            </a:r>
            <a:r>
              <a:rPr lang="en-US" sz="1400" dirty="0">
                <a:latin typeface="Bookman Old Style" panose="02050604050505020204" pitchFamily="18" charset="0"/>
              </a:rPr>
              <a:t>  via theoretical results of  </a:t>
            </a:r>
            <a:r>
              <a:rPr lang="en-US" sz="14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Krioukov</a:t>
            </a:r>
            <a:r>
              <a:rPr lang="en-US" sz="14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et al</a:t>
            </a:r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. [2010].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Bookman Old Style" panose="02050604050505020204" pitchFamily="18" charset="0"/>
              </a:rPr>
              <a:t>Suggests a natural (hyperbolic) neighborhood of an earthquake in space-time-magnitude domain. This can be used for identifying aftershocks/foreshocks, triggered event in areas of induced seismicity, etc.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Bookman Old Style" panose="02050604050505020204" pitchFamily="18" charset="0"/>
              </a:rPr>
              <a:t>Explains </a:t>
            </a:r>
            <a:r>
              <a:rPr lang="en-US" sz="1400" i="1" dirty="0">
                <a:latin typeface="Bookman Old Style" panose="02050604050505020204" pitchFamily="18" charset="0"/>
              </a:rPr>
              <a:t>concave shape </a:t>
            </a:r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[</a:t>
            </a:r>
            <a:r>
              <a:rPr lang="en-US" sz="14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Baiesi</a:t>
            </a:r>
            <a:r>
              <a:rPr lang="en-US" sz="14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and </a:t>
            </a:r>
            <a:r>
              <a:rPr lang="en-US" sz="14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Paczuski</a:t>
            </a:r>
            <a:r>
              <a:rPr lang="en-US" sz="14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2004;</a:t>
            </a:r>
            <a:r>
              <a:rPr lang="en-US" sz="14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Zaliapin</a:t>
            </a:r>
            <a:r>
              <a:rPr lang="en-US" sz="14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and Ben-Zion</a:t>
            </a:r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, 2013]</a:t>
            </a:r>
            <a:r>
              <a:rPr lang="en-US" sz="1400" dirty="0">
                <a:latin typeface="Bookman Old Style" panose="02050604050505020204" pitchFamily="18" charset="0"/>
              </a:rPr>
              <a:t> of an earthquake neighborhood (e.g., aftershock zone is wide at short times after the mainshock and narrows down at later times).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Bookman Old Style" panose="02050604050505020204" pitchFamily="18" charset="0"/>
              </a:rPr>
              <a:t>Suggests an actual </a:t>
            </a:r>
            <a:r>
              <a:rPr lang="en-US" sz="1400" i="1" dirty="0">
                <a:latin typeface="Bookman Old Style" panose="02050604050505020204" pitchFamily="18" charset="0"/>
              </a:rPr>
              <a:t>hyperbolic</a:t>
            </a:r>
            <a:r>
              <a:rPr lang="en-US" sz="1400" dirty="0">
                <a:latin typeface="Bookman Old Style" panose="02050604050505020204" pitchFamily="18" charset="0"/>
              </a:rPr>
              <a:t> </a:t>
            </a:r>
            <a:r>
              <a:rPr lang="en-US" sz="1400" i="1" dirty="0">
                <a:latin typeface="Bookman Old Style" panose="02050604050505020204" pitchFamily="18" charset="0"/>
              </a:rPr>
              <a:t>distance</a:t>
            </a:r>
            <a:r>
              <a:rPr lang="en-US" sz="1400" dirty="0">
                <a:latin typeface="Bookman Old Style" panose="02050604050505020204" pitchFamily="18" charset="0"/>
              </a:rPr>
              <a:t> that is approximated by the earthquake proximity of this talk (which is not a proper distance) for well separated events.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Bookman Old Style" panose="02050604050505020204" pitchFamily="18" charset="0"/>
              </a:rPr>
              <a:t>Simplifies parameterization of earthquake models.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AE12F-B427-494A-B595-7FBE416A36A2}"/>
              </a:ext>
            </a:extLst>
          </p:cNvPr>
          <p:cNvSpPr txBox="1"/>
          <p:nvPr/>
        </p:nvSpPr>
        <p:spPr>
          <a:xfrm>
            <a:off x="1040004" y="4481565"/>
            <a:ext cx="4991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Ref: </a:t>
            </a:r>
          </a:p>
        </p:txBody>
      </p:sp>
    </p:spTree>
    <p:extLst>
      <p:ext uri="{BB962C8B-B14F-4D97-AF65-F5344CB8AC3E}">
        <p14:creationId xmlns:p14="http://schemas.microsoft.com/office/powerpoint/2010/main" val="155972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85872AC1-BAD2-4547-9AF6-A360FD1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15662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Bookman Old Style" panose="02050604050505020204" pitchFamily="18" charset="0"/>
              </a:rPr>
              <a:t> Thank you!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B0039D-AFE3-5E4C-AAF5-1E5F9ACF2672}"/>
              </a:ext>
            </a:extLst>
          </p:cNvPr>
          <p:cNvGrpSpPr/>
          <p:nvPr/>
        </p:nvGrpSpPr>
        <p:grpSpPr>
          <a:xfrm>
            <a:off x="114650" y="64736"/>
            <a:ext cx="8953150" cy="4974000"/>
            <a:chOff x="114650" y="64736"/>
            <a:chExt cx="8953150" cy="4974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C5EB22-CB28-C345-863F-F725F72F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1000"/>
                      </a14:imgEffect>
                      <a14:imgEffect>
                        <a14:saturation sat="86000"/>
                      </a14:imgEffect>
                      <a14:imgEffect>
                        <a14:brightnessContrast bright="-19000" contrast="-1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650" y="64736"/>
              <a:ext cx="4591165" cy="4974000"/>
            </a:xfrm>
            <a:prstGeom prst="rect">
              <a:avLst/>
            </a:prstGeom>
            <a:effectLst>
              <a:outerShdw blurRad="419100" dist="50800" dir="12780000" sx="92000" sy="92000" algn="ctr" rotWithShape="0">
                <a:schemeClr val="bg1">
                  <a:alpha val="27000"/>
                </a:scheme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63DA0D-A1AA-BA46-9C9E-8C64FCEAE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1000"/>
                      </a14:imgEffect>
                      <a14:imgEffect>
                        <a14:saturation sat="86000"/>
                      </a14:imgEffect>
                      <a14:imgEffect>
                        <a14:brightnessContrast bright="-19000" contrast="-1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05815" y="64736"/>
              <a:ext cx="4361985" cy="4974000"/>
            </a:xfrm>
            <a:prstGeom prst="rect">
              <a:avLst/>
            </a:prstGeom>
            <a:effectLst>
              <a:outerShdw blurRad="419100" dist="50800" dir="12780000" sx="92000" sy="92000" algn="ctr" rotWithShape="0">
                <a:schemeClr val="bg1">
                  <a:alpha val="27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399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9545013-05D0-6F4A-B5FA-8FF5B4A0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6" y="1207227"/>
            <a:ext cx="3871383" cy="363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89C6B9-650E-2440-9893-F6B948D7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79" y="1236041"/>
            <a:ext cx="4806124" cy="1627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2111FA-D48E-424F-B6EE-E2194D8F1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389" y="3199431"/>
            <a:ext cx="4742514" cy="1625655"/>
          </a:xfrm>
          <a:prstGeom prst="rect">
            <a:avLst/>
          </a:prstGeom>
        </p:spPr>
      </p:pic>
      <p:sp>
        <p:nvSpPr>
          <p:cNvPr id="15" name="Text Box 42">
            <a:extLst>
              <a:ext uri="{FF2B5EF4-FFF2-40B4-BE49-F238E27FC236}">
                <a16:creationId xmlns:a16="http://schemas.microsoft.com/office/drawing/2014/main" id="{85872AC1-BAD2-4547-9AF6-A360FD1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3013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anose="02050604050505020204" pitchFamily="18" charset="0"/>
              </a:rPr>
              <a:t> Earthquakes: complex dynamics in space-time-magnitude domain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37E7E7-9710-2848-95E0-B12685AAC300}"/>
              </a:ext>
            </a:extLst>
          </p:cNvPr>
          <p:cNvSpPr txBox="1"/>
          <p:nvPr/>
        </p:nvSpPr>
        <p:spPr>
          <a:xfrm>
            <a:off x="2393343" y="497462"/>
            <a:ext cx="4746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Catalog of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Hauksson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 et al.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[2012] extended to 1981–2019.5,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m ≥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699DE-EBA9-724F-B4A8-8A27C935835B}"/>
              </a:ext>
            </a:extLst>
          </p:cNvPr>
          <p:cNvSpPr txBox="1"/>
          <p:nvPr/>
        </p:nvSpPr>
        <p:spPr>
          <a:xfrm>
            <a:off x="442201" y="968488"/>
            <a:ext cx="3740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Southern California (map view), 1981–2019.5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52274-4FC9-0245-B04D-4DECEEC60389}"/>
              </a:ext>
            </a:extLst>
          </p:cNvPr>
          <p:cNvSpPr txBox="1"/>
          <p:nvPr/>
        </p:nvSpPr>
        <p:spPr>
          <a:xfrm>
            <a:off x="4794758" y="1006603"/>
            <a:ext cx="3740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Time-latitude sequence (Landers fault zone)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CD0D7-1DE4-6E4F-BDC0-F2CF14AB9D6F}"/>
              </a:ext>
            </a:extLst>
          </p:cNvPr>
          <p:cNvSpPr txBox="1"/>
          <p:nvPr/>
        </p:nvSpPr>
        <p:spPr>
          <a:xfrm>
            <a:off x="4683552" y="2947950"/>
            <a:ext cx="3740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Time-magnitude sequence (Landers fault zone)</a:t>
            </a:r>
          </a:p>
        </p:txBody>
      </p:sp>
    </p:spTree>
    <p:extLst>
      <p:ext uri="{BB962C8B-B14F-4D97-AF65-F5344CB8AC3E}">
        <p14:creationId xmlns:p14="http://schemas.microsoft.com/office/powerpoint/2010/main" val="5338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001509A3-C732-FE4B-B85A-755385E0A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1765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anose="02050604050505020204" pitchFamily="18" charset="0"/>
              </a:rPr>
              <a:t> Large-scale view: hyperbolic spaces are </a:t>
            </a:r>
            <a:r>
              <a:rPr lang="en-US" altLang="en-US" sz="2000" i="1" dirty="0">
                <a:latin typeface="Bookman Old Style" panose="02050604050505020204" pitchFamily="18" charset="0"/>
              </a:rPr>
              <a:t>approximately trees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0B09BDF-A267-C342-AC99-5E7B7A46A763}"/>
              </a:ext>
            </a:extLst>
          </p:cNvPr>
          <p:cNvGrpSpPr/>
          <p:nvPr/>
        </p:nvGrpSpPr>
        <p:grpSpPr>
          <a:xfrm>
            <a:off x="941766" y="1259166"/>
            <a:ext cx="2715225" cy="2574057"/>
            <a:chOff x="1025719" y="1313884"/>
            <a:chExt cx="2878372" cy="278103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6786162-E56E-7D47-876C-01414B431597}"/>
                </a:ext>
              </a:extLst>
            </p:cNvPr>
            <p:cNvCxnSpPr/>
            <p:nvPr/>
          </p:nvCxnSpPr>
          <p:spPr>
            <a:xfrm>
              <a:off x="1025719" y="1661823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D5FD76E-29F6-C14D-9092-2E663A58D1E7}"/>
                </a:ext>
              </a:extLst>
            </p:cNvPr>
            <p:cNvCxnSpPr/>
            <p:nvPr/>
          </p:nvCxnSpPr>
          <p:spPr>
            <a:xfrm>
              <a:off x="1025719" y="1957347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E3018C-30DA-2143-8DA0-9A19FDAAF8E2}"/>
                </a:ext>
              </a:extLst>
            </p:cNvPr>
            <p:cNvCxnSpPr/>
            <p:nvPr/>
          </p:nvCxnSpPr>
          <p:spPr>
            <a:xfrm>
              <a:off x="1025719" y="2259496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3B7129-A31A-E842-BF72-E09797615294}"/>
                </a:ext>
              </a:extLst>
            </p:cNvPr>
            <p:cNvCxnSpPr/>
            <p:nvPr/>
          </p:nvCxnSpPr>
          <p:spPr>
            <a:xfrm>
              <a:off x="1025719" y="2555020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95B9693-3F5F-8449-B4F7-2F1625E3016B}"/>
                </a:ext>
              </a:extLst>
            </p:cNvPr>
            <p:cNvCxnSpPr/>
            <p:nvPr/>
          </p:nvCxnSpPr>
          <p:spPr>
            <a:xfrm>
              <a:off x="1025719" y="2855844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86A581-351E-1D46-9F99-10E32E35DD7D}"/>
                </a:ext>
              </a:extLst>
            </p:cNvPr>
            <p:cNvCxnSpPr/>
            <p:nvPr/>
          </p:nvCxnSpPr>
          <p:spPr>
            <a:xfrm>
              <a:off x="1025719" y="3151368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754D774-602B-B54D-BF2B-1CA4D29CAE46}"/>
                </a:ext>
              </a:extLst>
            </p:cNvPr>
            <p:cNvCxnSpPr/>
            <p:nvPr/>
          </p:nvCxnSpPr>
          <p:spPr>
            <a:xfrm>
              <a:off x="1025719" y="3453517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B122B8A-AF73-4243-BADF-27D329320A8F}"/>
                </a:ext>
              </a:extLst>
            </p:cNvPr>
            <p:cNvCxnSpPr/>
            <p:nvPr/>
          </p:nvCxnSpPr>
          <p:spPr>
            <a:xfrm>
              <a:off x="1025719" y="3749041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852B99-7624-CE4D-9BFA-F5E22F5A4B47}"/>
                </a:ext>
              </a:extLst>
            </p:cNvPr>
            <p:cNvGrpSpPr/>
            <p:nvPr/>
          </p:nvGrpSpPr>
          <p:grpSpPr>
            <a:xfrm rot="5400000">
              <a:off x="1074386" y="1660794"/>
              <a:ext cx="2781038" cy="2087218"/>
              <a:chOff x="1178119" y="1814223"/>
              <a:chExt cx="2878372" cy="2087218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32EC8C9-22D4-994D-B0D3-738C5967D061}"/>
                  </a:ext>
                </a:extLst>
              </p:cNvPr>
              <p:cNvCxnSpPr/>
              <p:nvPr/>
            </p:nvCxnSpPr>
            <p:spPr>
              <a:xfrm>
                <a:off x="1178119" y="1814223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9C4BBAC-C7BA-0740-B97A-98B9AFEE3FBF}"/>
                  </a:ext>
                </a:extLst>
              </p:cNvPr>
              <p:cNvCxnSpPr/>
              <p:nvPr/>
            </p:nvCxnSpPr>
            <p:spPr>
              <a:xfrm>
                <a:off x="1178119" y="2109747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9FCE9FF-C115-7C4A-A759-35F62EC87ADE}"/>
                  </a:ext>
                </a:extLst>
              </p:cNvPr>
              <p:cNvCxnSpPr/>
              <p:nvPr/>
            </p:nvCxnSpPr>
            <p:spPr>
              <a:xfrm>
                <a:off x="1178119" y="2411896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5973E27-6E7F-324A-A8EE-14AF149E6DBD}"/>
                  </a:ext>
                </a:extLst>
              </p:cNvPr>
              <p:cNvCxnSpPr/>
              <p:nvPr/>
            </p:nvCxnSpPr>
            <p:spPr>
              <a:xfrm>
                <a:off x="1178119" y="2707420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7864BC6-BF96-E547-8795-F5F815544A83}"/>
                  </a:ext>
                </a:extLst>
              </p:cNvPr>
              <p:cNvCxnSpPr/>
              <p:nvPr/>
            </p:nvCxnSpPr>
            <p:spPr>
              <a:xfrm>
                <a:off x="1178119" y="3008244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B9D1CFE-6E1F-294D-BC04-464CEC51E68E}"/>
                  </a:ext>
                </a:extLst>
              </p:cNvPr>
              <p:cNvCxnSpPr/>
              <p:nvPr/>
            </p:nvCxnSpPr>
            <p:spPr>
              <a:xfrm>
                <a:off x="1178119" y="3303768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5F9D067-97E2-F74D-90AE-B32A2E289A9E}"/>
                  </a:ext>
                </a:extLst>
              </p:cNvPr>
              <p:cNvCxnSpPr/>
              <p:nvPr/>
            </p:nvCxnSpPr>
            <p:spPr>
              <a:xfrm>
                <a:off x="1178119" y="3605917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ED6A77E-BB8C-D644-9CC2-79390553CCE2}"/>
                  </a:ext>
                </a:extLst>
              </p:cNvPr>
              <p:cNvCxnSpPr/>
              <p:nvPr/>
            </p:nvCxnSpPr>
            <p:spPr>
              <a:xfrm>
                <a:off x="1178119" y="3901441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333B693-9956-AC40-A786-83A4FEDB5FD6}"/>
              </a:ext>
            </a:extLst>
          </p:cNvPr>
          <p:cNvSpPr txBox="1"/>
          <p:nvPr/>
        </p:nvSpPr>
        <p:spPr>
          <a:xfrm>
            <a:off x="309058" y="4156513"/>
            <a:ext cx="445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(Flat) Euclidean plane and rectangular grid are the same</a:t>
            </a:r>
          </a:p>
          <a:p>
            <a:pPr algn="ctr"/>
            <a:r>
              <a:rPr lang="en-US" sz="1200" dirty="0">
                <a:latin typeface="Bookman Old Style" panose="02050604050505020204" pitchFamily="18" charset="0"/>
              </a:rPr>
              <a:t>when looked at from afar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C820CF8-C6CF-BA4D-8A7F-1E14585F8308}"/>
              </a:ext>
            </a:extLst>
          </p:cNvPr>
          <p:cNvGrpSpPr/>
          <p:nvPr/>
        </p:nvGrpSpPr>
        <p:grpSpPr>
          <a:xfrm>
            <a:off x="4895712" y="1615894"/>
            <a:ext cx="3456287" cy="2754246"/>
            <a:chOff x="4434743" y="991170"/>
            <a:chExt cx="4006715" cy="307156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B91942B8-E7E4-944B-8671-0B8496BEC3C9}"/>
                </a:ext>
              </a:extLst>
            </p:cNvPr>
            <p:cNvGrpSpPr/>
            <p:nvPr/>
          </p:nvGrpSpPr>
          <p:grpSpPr>
            <a:xfrm>
              <a:off x="5405318" y="991170"/>
              <a:ext cx="3036140" cy="3071563"/>
              <a:chOff x="5406224" y="985388"/>
              <a:chExt cx="3036140" cy="307156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4352837-23D9-5041-A81B-963F2EB6E1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85945" y="1991508"/>
                <a:ext cx="1" cy="607899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6E696B5-B349-FA42-896C-94F94CA14503}"/>
                  </a:ext>
                </a:extLst>
              </p:cNvPr>
              <p:cNvGrpSpPr/>
              <p:nvPr/>
            </p:nvGrpSpPr>
            <p:grpSpPr>
              <a:xfrm rot="6199788">
                <a:off x="6109871" y="1503759"/>
                <a:ext cx="496135" cy="454925"/>
                <a:chOff x="5536442" y="2929720"/>
                <a:chExt cx="496135" cy="454925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0BFE9FA-B2E1-5F43-BBF7-9C291BEFFA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0B08F7B1-234E-E84E-B390-899CEF0B9F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8B5EC4F9-05E9-CF46-85D5-869BD4AD41F5}"/>
                  </a:ext>
                </a:extLst>
              </p:cNvPr>
              <p:cNvGrpSpPr/>
              <p:nvPr/>
            </p:nvGrpSpPr>
            <p:grpSpPr>
              <a:xfrm rot="4968240">
                <a:off x="5778212" y="1399108"/>
                <a:ext cx="347487" cy="384053"/>
                <a:chOff x="5536442" y="2929720"/>
                <a:chExt cx="496135" cy="454925"/>
              </a:xfrm>
            </p:grpSpPr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800E75FE-B99F-8447-B7EC-ECD43849BC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E0F1A084-F2C5-104A-9D91-D72EEAE70B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68546D0-CB80-A34B-BD6C-065EB9106629}"/>
                  </a:ext>
                </a:extLst>
              </p:cNvPr>
              <p:cNvGrpSpPr/>
              <p:nvPr/>
            </p:nvGrpSpPr>
            <p:grpSpPr>
              <a:xfrm rot="8220516">
                <a:off x="6474835" y="1131867"/>
                <a:ext cx="347487" cy="384053"/>
                <a:chOff x="5536442" y="2929720"/>
                <a:chExt cx="496135" cy="454925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5DED6D3-4DA9-4A43-9044-02E0BE229B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0EC6FE9-767A-5545-845C-3C7B9721E1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81ACCC-1279-484C-AB10-3707EECB1DF9}"/>
                  </a:ext>
                </a:extLst>
              </p:cNvPr>
              <p:cNvGrpSpPr/>
              <p:nvPr/>
            </p:nvGrpSpPr>
            <p:grpSpPr>
              <a:xfrm rot="20545807">
                <a:off x="5406224" y="2726979"/>
                <a:ext cx="1304181" cy="1329972"/>
                <a:chOff x="5061003" y="2551686"/>
                <a:chExt cx="1430730" cy="1414715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273EDA09-8B70-5942-9FFE-54D911E9E7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27761" y="2592370"/>
                  <a:ext cx="463972" cy="382842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73AC774-2722-FC4E-B2DB-47FD0EDC02FD}"/>
                    </a:ext>
                  </a:extLst>
                </p:cNvPr>
                <p:cNvGrpSpPr/>
                <p:nvPr/>
              </p:nvGrpSpPr>
              <p:grpSpPr>
                <a:xfrm>
                  <a:off x="5536442" y="2929720"/>
                  <a:ext cx="496135" cy="454925"/>
                  <a:chOff x="5536442" y="2929720"/>
                  <a:chExt cx="496135" cy="454925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8FC6F5D-1F7E-864A-BE5A-F2F3FED328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62FE98D1-1BF3-CC4E-8678-223478D41C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C4E4B433-15F4-8247-87A2-588F5BC2D586}"/>
                    </a:ext>
                  </a:extLst>
                </p:cNvPr>
                <p:cNvGrpSpPr/>
                <p:nvPr/>
              </p:nvGrpSpPr>
              <p:grpSpPr>
                <a:xfrm rot="1711768">
                  <a:off x="5142380" y="2795297"/>
                  <a:ext cx="347487" cy="384053"/>
                  <a:chOff x="5536442" y="2929720"/>
                  <a:chExt cx="496135" cy="454925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2DECBC20-E8A5-1142-B9FE-025016D671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26D6FAFB-0B0B-C64D-87B8-EA37B57F33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17A5029A-6ED1-114C-9DED-89F9F5452BEA}"/>
                    </a:ext>
                  </a:extLst>
                </p:cNvPr>
                <p:cNvGrpSpPr/>
                <p:nvPr/>
              </p:nvGrpSpPr>
              <p:grpSpPr>
                <a:xfrm rot="20499927">
                  <a:off x="5558249" y="3380354"/>
                  <a:ext cx="347487" cy="384053"/>
                  <a:chOff x="5536442" y="2929720"/>
                  <a:chExt cx="496135" cy="454925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CF278D88-A9FC-8549-8212-60B0947212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826612AF-D631-9D4D-91B7-16C01CDA6D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38F5A3EE-611F-B842-A499-BDB29740398D}"/>
                    </a:ext>
                  </a:extLst>
                </p:cNvPr>
                <p:cNvGrpSpPr/>
                <p:nvPr/>
              </p:nvGrpSpPr>
              <p:grpSpPr>
                <a:xfrm rot="21195640">
                  <a:off x="5061003" y="3168663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096673CC-6350-3543-8DA6-33649310AC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529324A2-2693-B64D-8E8D-51BC446B55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FB2082AF-DFEB-2B40-9502-4C9E066A3CFA}"/>
                    </a:ext>
                  </a:extLst>
                </p:cNvPr>
                <p:cNvGrpSpPr/>
                <p:nvPr/>
              </p:nvGrpSpPr>
              <p:grpSpPr>
                <a:xfrm rot="4429247">
                  <a:off x="5062604" y="2570956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7775E57B-C105-1643-A653-7E3F99D8E4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2F09A87D-B3B5-F846-82D4-B521A4E703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E0EFC4DB-AE6D-D64D-8907-69B5A4C4C2B0}"/>
                    </a:ext>
                  </a:extLst>
                </p:cNvPr>
                <p:cNvGrpSpPr/>
                <p:nvPr/>
              </p:nvGrpSpPr>
              <p:grpSpPr>
                <a:xfrm>
                  <a:off x="5302958" y="3429301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53B6EB8B-3174-1D48-A2D8-90E69A56CD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1C2E1780-611D-8946-AC42-F69F8885E9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2B7A64EE-A659-C047-AC7A-A96DD9F6FA3B}"/>
                    </a:ext>
                  </a:extLst>
                </p:cNvPr>
                <p:cNvGrpSpPr/>
                <p:nvPr/>
              </p:nvGrpSpPr>
              <p:grpSpPr>
                <a:xfrm rot="18460508">
                  <a:off x="5715656" y="3768139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6B556D60-0E9B-9F4A-9BE4-682EE9394D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4B3F21B7-87C2-F545-94DE-01C566F816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51608B83-1569-FF44-9F95-A165B3EADDA3}"/>
                  </a:ext>
                </a:extLst>
              </p:cNvPr>
              <p:cNvGrpSpPr/>
              <p:nvPr/>
            </p:nvGrpSpPr>
            <p:grpSpPr>
              <a:xfrm rot="2777855">
                <a:off x="5542555" y="1544130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E7A36F75-3315-EA4F-BC7B-DEE56F3B22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94C89203-492F-FC46-9E30-F496DD8270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518FD7A-E633-3846-94B4-26B461639DDE}"/>
                  </a:ext>
                </a:extLst>
              </p:cNvPr>
              <p:cNvGrpSpPr/>
              <p:nvPr/>
            </p:nvGrpSpPr>
            <p:grpSpPr>
              <a:xfrm rot="6192130">
                <a:off x="5966582" y="1190043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B329066-F355-284F-B8E2-A67D2BB101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50230900-0E78-CE4B-918B-E18C90C3ED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0DBF684-1B45-524A-90F9-0D533096A4DC}"/>
                  </a:ext>
                </a:extLst>
              </p:cNvPr>
              <p:cNvGrpSpPr/>
              <p:nvPr/>
            </p:nvGrpSpPr>
            <p:grpSpPr>
              <a:xfrm rot="6507876">
                <a:off x="6345940" y="1004658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3464B6BD-BA0D-314B-A539-8760BCD1CA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D3D7CD54-5B9E-434A-BCAE-9CB2B3B197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4F2F8676-557F-314A-A7A6-9F0B7D5EA717}"/>
                  </a:ext>
                </a:extLst>
              </p:cNvPr>
              <p:cNvGrpSpPr/>
              <p:nvPr/>
            </p:nvGrpSpPr>
            <p:grpSpPr>
              <a:xfrm rot="10476902">
                <a:off x="6894018" y="1178197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23CEA7DC-8C0A-4646-9919-93302744CD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46F0B44-646B-A343-ADC8-052BEB0A8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B51B80F-8C8F-A34E-BAFA-3BCC32EE2621}"/>
                  </a:ext>
                </a:extLst>
              </p:cNvPr>
              <p:cNvGrpSpPr/>
              <p:nvPr/>
            </p:nvGrpSpPr>
            <p:grpSpPr>
              <a:xfrm>
                <a:off x="6486887" y="2592372"/>
                <a:ext cx="1535591" cy="1426138"/>
                <a:chOff x="6486887" y="2592372"/>
                <a:chExt cx="1535591" cy="1426138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93360152-455B-2640-823F-942885B4B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86887" y="2592372"/>
                  <a:ext cx="537161" cy="38284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0F81035C-4342-D446-964A-1F65B46BD2F1}"/>
                    </a:ext>
                  </a:extLst>
                </p:cNvPr>
                <p:cNvGrpSpPr/>
                <p:nvPr/>
              </p:nvGrpSpPr>
              <p:grpSpPr>
                <a:xfrm rot="15248740">
                  <a:off x="7017016" y="2929155"/>
                  <a:ext cx="496135" cy="454925"/>
                  <a:chOff x="5536442" y="2929720"/>
                  <a:chExt cx="496135" cy="454925"/>
                </a:xfrm>
              </p:grpSpPr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274CB8E8-2AD9-E840-9946-AEC044C60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8A2BA5D-4CA1-F64C-A01D-BA83F85FEA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ECB56814-B88B-7F46-B2F4-C9207B7FEDED}"/>
                    </a:ext>
                  </a:extLst>
                </p:cNvPr>
                <p:cNvGrpSpPr/>
                <p:nvPr/>
              </p:nvGrpSpPr>
              <p:grpSpPr>
                <a:xfrm rot="16838407">
                  <a:off x="7063152" y="3453273"/>
                  <a:ext cx="347487" cy="384053"/>
                  <a:chOff x="5536442" y="2929720"/>
                  <a:chExt cx="496135" cy="454925"/>
                </a:xfrm>
              </p:grpSpPr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225B5C60-DC23-E24A-A1FC-60006AF78E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043F3AE6-603A-ED49-AA42-FC2318465B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DAFDD2F3-378B-4349-952E-61C14D46FF4C}"/>
                    </a:ext>
                  </a:extLst>
                </p:cNvPr>
                <p:cNvGrpSpPr/>
                <p:nvPr/>
              </p:nvGrpSpPr>
              <p:grpSpPr>
                <a:xfrm rot="13804818">
                  <a:off x="7506248" y="2878299"/>
                  <a:ext cx="347487" cy="384053"/>
                  <a:chOff x="5536442" y="2929720"/>
                  <a:chExt cx="496135" cy="454925"/>
                </a:xfrm>
              </p:grpSpPr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9EDA57D2-B219-2F4B-B6F1-4907F31F61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189399E6-2100-484A-956B-6BEE67F2D9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37671F90-A7F6-4240-A2A3-6491E7B6A41F}"/>
                    </a:ext>
                  </a:extLst>
                </p:cNvPr>
                <p:cNvGrpSpPr/>
                <p:nvPr/>
              </p:nvGrpSpPr>
              <p:grpSpPr>
                <a:xfrm rot="18795464">
                  <a:off x="6886261" y="3820248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5A48E15B-6AF9-3142-B692-47FF093402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3694D135-16DD-2149-A55C-E7ED07D053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6ACB720-953C-9B46-8EA3-CD561BACBF3F}"/>
                    </a:ext>
                  </a:extLst>
                </p:cNvPr>
                <p:cNvGrpSpPr/>
                <p:nvPr/>
              </p:nvGrpSpPr>
              <p:grpSpPr>
                <a:xfrm rot="14301080">
                  <a:off x="7431058" y="3598057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BC4B7C4E-3F8B-1441-9193-297A798FF3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E2D8095C-2E3B-4744-AE32-D86C84574A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A6FA4EF2-7E55-CA49-B2B5-A9D8602D5FF5}"/>
                    </a:ext>
                  </a:extLst>
                </p:cNvPr>
                <p:cNvGrpSpPr/>
                <p:nvPr/>
              </p:nvGrpSpPr>
              <p:grpSpPr>
                <a:xfrm rot="15952758">
                  <a:off x="7618054" y="3339805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F95DCB13-F293-9E46-BFBF-628A6E23B4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617F5AC4-830E-C349-8EE9-C9C1192CD7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99383606-F901-A64A-A8E9-1E2B3A8391DC}"/>
                    </a:ext>
                  </a:extLst>
                </p:cNvPr>
                <p:cNvGrpSpPr/>
                <p:nvPr/>
              </p:nvGrpSpPr>
              <p:grpSpPr>
                <a:xfrm rot="11384198">
                  <a:off x="7804946" y="2774091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1712E79C-8BED-6B4B-96E6-2D35E2DB29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620BC843-726C-224E-973C-FCD787974E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1E36176F-F411-8C49-ACA7-3E590ED2D746}"/>
                  </a:ext>
                </a:extLst>
              </p:cNvPr>
              <p:cNvGrpSpPr/>
              <p:nvPr/>
            </p:nvGrpSpPr>
            <p:grpSpPr>
              <a:xfrm rot="17443666">
                <a:off x="6706960" y="1219630"/>
                <a:ext cx="1779640" cy="1691169"/>
                <a:chOff x="6486887" y="2592372"/>
                <a:chExt cx="1535591" cy="1426138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F39475A1-9A01-B04D-BCF2-13EFBBA47B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86887" y="2592372"/>
                  <a:ext cx="537161" cy="38284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2DE3D4A6-B3B1-6749-81C0-F506422A1852}"/>
                    </a:ext>
                  </a:extLst>
                </p:cNvPr>
                <p:cNvGrpSpPr/>
                <p:nvPr/>
              </p:nvGrpSpPr>
              <p:grpSpPr>
                <a:xfrm rot="15248740">
                  <a:off x="7017016" y="2929155"/>
                  <a:ext cx="496135" cy="454925"/>
                  <a:chOff x="5536442" y="2929720"/>
                  <a:chExt cx="496135" cy="454925"/>
                </a:xfrm>
              </p:grpSpPr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AA6CFB94-476A-5D4B-ADD9-F5F10AC661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6F452F76-66CD-0347-A9AF-D2E87F9208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C1B1E1A7-3D79-8149-BBC2-A5C249E9AC53}"/>
                    </a:ext>
                  </a:extLst>
                </p:cNvPr>
                <p:cNvGrpSpPr/>
                <p:nvPr/>
              </p:nvGrpSpPr>
              <p:grpSpPr>
                <a:xfrm rot="16838407">
                  <a:off x="7063152" y="3453273"/>
                  <a:ext cx="347487" cy="384053"/>
                  <a:chOff x="5536442" y="2929720"/>
                  <a:chExt cx="496135" cy="454925"/>
                </a:xfrm>
              </p:grpSpPr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6F7B13EA-8A64-8A4E-8888-7D4C0AE2A7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95FE6197-F451-C644-BD8E-38A321AA44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19DAA578-5E33-E542-9409-88F402E963EE}"/>
                    </a:ext>
                  </a:extLst>
                </p:cNvPr>
                <p:cNvGrpSpPr/>
                <p:nvPr/>
              </p:nvGrpSpPr>
              <p:grpSpPr>
                <a:xfrm rot="13804818">
                  <a:off x="7506248" y="2878299"/>
                  <a:ext cx="347487" cy="384053"/>
                  <a:chOff x="5536442" y="2929720"/>
                  <a:chExt cx="496135" cy="454925"/>
                </a:xfrm>
              </p:grpSpPr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3C4BC74D-4352-DC40-9A1D-5B5D2AF19A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895A6CDB-87D9-2048-8471-C066C4CC14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291FA86A-E0B0-1E45-9037-ECFD89885EB9}"/>
                    </a:ext>
                  </a:extLst>
                </p:cNvPr>
                <p:cNvGrpSpPr/>
                <p:nvPr/>
              </p:nvGrpSpPr>
              <p:grpSpPr>
                <a:xfrm rot="18795464">
                  <a:off x="6886261" y="3820248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57759C74-27B5-E44D-833F-C45037FE65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539717C9-AA82-CF41-B1DE-80C9D5F8CF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86B5CE32-C80A-FD49-919C-D19B8DA40CC5}"/>
                    </a:ext>
                  </a:extLst>
                </p:cNvPr>
                <p:cNvGrpSpPr/>
                <p:nvPr/>
              </p:nvGrpSpPr>
              <p:grpSpPr>
                <a:xfrm rot="14301080">
                  <a:off x="7431058" y="3598057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2BAF6264-588F-FA47-B258-28975CC9C6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2BCE383C-C203-964D-B8F3-31E95B6439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71CE3F9C-B783-F04F-AF54-BEFBBA252CBA}"/>
                    </a:ext>
                  </a:extLst>
                </p:cNvPr>
                <p:cNvGrpSpPr/>
                <p:nvPr/>
              </p:nvGrpSpPr>
              <p:grpSpPr>
                <a:xfrm rot="15952758">
                  <a:off x="7618054" y="3339805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86A33178-A45F-7148-9467-5002A5B9BD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3210DC2A-3088-5147-AD54-201846172F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2C455798-0339-6F4B-9F88-7DEA6297710A}"/>
                    </a:ext>
                  </a:extLst>
                </p:cNvPr>
                <p:cNvGrpSpPr/>
                <p:nvPr/>
              </p:nvGrpSpPr>
              <p:grpSpPr>
                <a:xfrm rot="11384198">
                  <a:off x="7804946" y="2774091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7E98CE5A-3DC9-F941-8856-BE7C4F733A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A7D47E9F-FD9D-D749-935F-B1C621E97A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87C6B3A-D89C-2148-89CC-A2A5069B8C6E}"/>
                </a:ext>
              </a:extLst>
            </p:cNvPr>
            <p:cNvGrpSpPr/>
            <p:nvPr/>
          </p:nvGrpSpPr>
          <p:grpSpPr>
            <a:xfrm rot="3150290">
              <a:off x="4421799" y="1531027"/>
              <a:ext cx="1769982" cy="1744093"/>
              <a:chOff x="5061003" y="2551686"/>
              <a:chExt cx="1430730" cy="1414715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D82823E3-1F0E-4540-91E9-F9D244DDA9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7761" y="2592370"/>
                <a:ext cx="463972" cy="38284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9560DFE6-6D57-C14E-A044-33B72CEDC1BA}"/>
                  </a:ext>
                </a:extLst>
              </p:cNvPr>
              <p:cNvGrpSpPr/>
              <p:nvPr/>
            </p:nvGrpSpPr>
            <p:grpSpPr>
              <a:xfrm>
                <a:off x="5536442" y="2929720"/>
                <a:ext cx="496135" cy="454925"/>
                <a:chOff x="5536442" y="2929720"/>
                <a:chExt cx="496135" cy="454925"/>
              </a:xfrm>
            </p:grpSpPr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F01242F4-37E5-654A-AF48-009C762758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621EB776-81AC-1E4F-A0C4-05D281CBA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CE1613C4-5F28-DE4B-858C-D37791D5F96D}"/>
                  </a:ext>
                </a:extLst>
              </p:cNvPr>
              <p:cNvGrpSpPr/>
              <p:nvPr/>
            </p:nvGrpSpPr>
            <p:grpSpPr>
              <a:xfrm rot="1711768">
                <a:off x="5142380" y="2795297"/>
                <a:ext cx="347487" cy="384053"/>
                <a:chOff x="5536442" y="2929720"/>
                <a:chExt cx="496135" cy="454925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8DBA9B5F-781C-5E49-9DDF-8543541448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B60A6A5E-E328-5240-B973-7E18616422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FC52601A-89D3-B345-9F0B-DAC684C8CE9C}"/>
                  </a:ext>
                </a:extLst>
              </p:cNvPr>
              <p:cNvGrpSpPr/>
              <p:nvPr/>
            </p:nvGrpSpPr>
            <p:grpSpPr>
              <a:xfrm rot="20499927">
                <a:off x="5558249" y="3380354"/>
                <a:ext cx="347487" cy="384053"/>
                <a:chOff x="5536442" y="2929720"/>
                <a:chExt cx="496135" cy="454925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55BB95F1-6F42-C145-8B4B-B162BDB452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9EE1857C-2C5C-5E49-BE91-673B22C3E7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B6DAF897-ECC9-1049-8E2F-F7FF17239557}"/>
                  </a:ext>
                </a:extLst>
              </p:cNvPr>
              <p:cNvGrpSpPr/>
              <p:nvPr/>
            </p:nvGrpSpPr>
            <p:grpSpPr>
              <a:xfrm rot="21195640">
                <a:off x="5061003" y="3168663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A2DEFCC-A3F6-FF47-A12F-BE807BE4E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421066E3-0D54-924A-B4C4-4BDE94BD6A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5647738-C8AC-0D40-A566-C4E7BC9F10F5}"/>
                  </a:ext>
                </a:extLst>
              </p:cNvPr>
              <p:cNvGrpSpPr/>
              <p:nvPr/>
            </p:nvGrpSpPr>
            <p:grpSpPr>
              <a:xfrm rot="4429247">
                <a:off x="5062604" y="2570956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4C3A6DF1-7490-DD4A-9F65-01CC64CC6E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101A85F9-6453-694F-A867-FF9B85568C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D712BE30-165C-B149-8CA9-B7429221E315}"/>
                  </a:ext>
                </a:extLst>
              </p:cNvPr>
              <p:cNvGrpSpPr/>
              <p:nvPr/>
            </p:nvGrpSpPr>
            <p:grpSpPr>
              <a:xfrm>
                <a:off x="5302958" y="3429301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9E530E8-C466-B54D-9AC8-B3E4496D0B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5FFC44C9-F213-D948-8971-7E7FA623EF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E68D7DD-FDBE-E446-9D22-B357A4D146D8}"/>
                  </a:ext>
                </a:extLst>
              </p:cNvPr>
              <p:cNvGrpSpPr/>
              <p:nvPr/>
            </p:nvGrpSpPr>
            <p:grpSpPr>
              <a:xfrm rot="18460508">
                <a:off x="5715656" y="3768139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76083E69-F011-B54F-BDDF-C91F965D0B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BAE49EEB-C500-DA49-B285-536674A67E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05E1D0B5-F685-454E-8317-56285DE9E378}"/>
              </a:ext>
            </a:extLst>
          </p:cNvPr>
          <p:cNvSpPr txBox="1"/>
          <p:nvPr/>
        </p:nvSpPr>
        <p:spPr>
          <a:xfrm>
            <a:off x="4247215" y="1070872"/>
            <a:ext cx="458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(Negatively curved) hyperbolic plane and tree are the same</a:t>
            </a:r>
          </a:p>
          <a:p>
            <a:pPr algn="ctr"/>
            <a:r>
              <a:rPr lang="en-US" sz="1200" dirty="0">
                <a:latin typeface="Bookman Old Style" panose="02050604050505020204" pitchFamily="18" charset="0"/>
              </a:rPr>
              <a:t>when looked at from afar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25A6C86-FA25-BD44-987D-BFAE12D3AA96}"/>
              </a:ext>
            </a:extLst>
          </p:cNvPr>
          <p:cNvSpPr/>
          <p:nvPr/>
        </p:nvSpPr>
        <p:spPr>
          <a:xfrm>
            <a:off x="6055437" y="4763798"/>
            <a:ext cx="30123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Bridson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and </a:t>
            </a:r>
            <a:r>
              <a:rPr lang="en-US" sz="10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Haefliger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[1999], </a:t>
            </a:r>
            <a:r>
              <a:rPr lang="en-US" sz="10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Gromov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[1987]</a:t>
            </a:r>
            <a:r>
              <a:rPr lang="en-US" sz="10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96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>
            <a:extLst>
              <a:ext uri="{FF2B5EF4-FFF2-40B4-BE49-F238E27FC236}">
                <a16:creationId xmlns:a16="http://schemas.microsoft.com/office/drawing/2014/main" id="{AB5A0633-FA82-4A43-9AA5-59784D149009}"/>
              </a:ext>
            </a:extLst>
          </p:cNvPr>
          <p:cNvSpPr/>
          <p:nvPr/>
        </p:nvSpPr>
        <p:spPr>
          <a:xfrm rot="5400000">
            <a:off x="7528549" y="2870190"/>
            <a:ext cx="1117876" cy="307375"/>
          </a:xfrm>
          <a:custGeom>
            <a:avLst/>
            <a:gdLst>
              <a:gd name="connsiteX0" fmla="*/ 0 w 2037145"/>
              <a:gd name="connsiteY0" fmla="*/ 17362 h 17362"/>
              <a:gd name="connsiteX1" fmla="*/ 2037145 w 2037145"/>
              <a:gd name="connsiteY1" fmla="*/ 0 h 17362"/>
              <a:gd name="connsiteX2" fmla="*/ 2037145 w 2037145"/>
              <a:gd name="connsiteY2" fmla="*/ 0 h 17362"/>
              <a:gd name="connsiteX0" fmla="*/ 0 w 2037145"/>
              <a:gd name="connsiteY0" fmla="*/ 17362 h 454009"/>
              <a:gd name="connsiteX1" fmla="*/ 2037145 w 2037145"/>
              <a:gd name="connsiteY1" fmla="*/ 0 h 454009"/>
              <a:gd name="connsiteX2" fmla="*/ 2037145 w 2037145"/>
              <a:gd name="connsiteY2" fmla="*/ 0 h 454009"/>
              <a:gd name="connsiteX0" fmla="*/ 0 w 2037145"/>
              <a:gd name="connsiteY0" fmla="*/ 17362 h 548798"/>
              <a:gd name="connsiteX1" fmla="*/ 2037145 w 2037145"/>
              <a:gd name="connsiteY1" fmla="*/ 0 h 548798"/>
              <a:gd name="connsiteX2" fmla="*/ 2037145 w 2037145"/>
              <a:gd name="connsiteY2" fmla="*/ 0 h 548798"/>
              <a:gd name="connsiteX0" fmla="*/ 0 w 2037145"/>
              <a:gd name="connsiteY0" fmla="*/ 17362 h 432167"/>
              <a:gd name="connsiteX1" fmla="*/ 2037145 w 2037145"/>
              <a:gd name="connsiteY1" fmla="*/ 0 h 432167"/>
              <a:gd name="connsiteX2" fmla="*/ 2037145 w 2037145"/>
              <a:gd name="connsiteY2" fmla="*/ 0 h 432167"/>
              <a:gd name="connsiteX0" fmla="*/ 0 w 2037145"/>
              <a:gd name="connsiteY0" fmla="*/ 17362 h 399669"/>
              <a:gd name="connsiteX1" fmla="*/ 2037145 w 2037145"/>
              <a:gd name="connsiteY1" fmla="*/ 0 h 399669"/>
              <a:gd name="connsiteX2" fmla="*/ 2037145 w 2037145"/>
              <a:gd name="connsiteY2" fmla="*/ 0 h 399669"/>
              <a:gd name="connsiteX0" fmla="*/ -1 w 1687658"/>
              <a:gd name="connsiteY0" fmla="*/ 0 h 322852"/>
              <a:gd name="connsiteX1" fmla="*/ 1687658 w 1687658"/>
              <a:gd name="connsiteY1" fmla="*/ 17360 h 322852"/>
              <a:gd name="connsiteX2" fmla="*/ 1687658 w 1687658"/>
              <a:gd name="connsiteY2" fmla="*/ 17360 h 322852"/>
              <a:gd name="connsiteX0" fmla="*/ 1 w 1687660"/>
              <a:gd name="connsiteY0" fmla="*/ 0 h 199420"/>
              <a:gd name="connsiteX1" fmla="*/ 1687660 w 1687660"/>
              <a:gd name="connsiteY1" fmla="*/ 17360 h 199420"/>
              <a:gd name="connsiteX2" fmla="*/ 1687660 w 1687660"/>
              <a:gd name="connsiteY2" fmla="*/ 17360 h 199420"/>
              <a:gd name="connsiteX0" fmla="*/ -1 w 1687658"/>
              <a:gd name="connsiteY0" fmla="*/ 0 h 307375"/>
              <a:gd name="connsiteX1" fmla="*/ 1687658 w 1687658"/>
              <a:gd name="connsiteY1" fmla="*/ 17360 h 307375"/>
              <a:gd name="connsiteX2" fmla="*/ 1687658 w 1687658"/>
              <a:gd name="connsiteY2" fmla="*/ 17360 h 30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7658" h="307375">
                <a:moveTo>
                  <a:pt x="-1" y="0"/>
                </a:moveTo>
                <a:cubicBezTo>
                  <a:pt x="755518" y="439838"/>
                  <a:pt x="1056895" y="373285"/>
                  <a:pt x="1687658" y="17360"/>
                </a:cubicBezTo>
                <a:lnTo>
                  <a:pt x="1687658" y="1736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162A15F3-0326-3040-80C5-BA59C9CC4FCB}"/>
              </a:ext>
            </a:extLst>
          </p:cNvPr>
          <p:cNvSpPr/>
          <p:nvPr/>
        </p:nvSpPr>
        <p:spPr>
          <a:xfrm rot="10800000">
            <a:off x="6201749" y="3081851"/>
            <a:ext cx="2037145" cy="523809"/>
          </a:xfrm>
          <a:custGeom>
            <a:avLst/>
            <a:gdLst>
              <a:gd name="connsiteX0" fmla="*/ 0 w 2037145"/>
              <a:gd name="connsiteY0" fmla="*/ 17362 h 17362"/>
              <a:gd name="connsiteX1" fmla="*/ 2037145 w 2037145"/>
              <a:gd name="connsiteY1" fmla="*/ 0 h 17362"/>
              <a:gd name="connsiteX2" fmla="*/ 2037145 w 2037145"/>
              <a:gd name="connsiteY2" fmla="*/ 0 h 17362"/>
              <a:gd name="connsiteX0" fmla="*/ 0 w 2037145"/>
              <a:gd name="connsiteY0" fmla="*/ 17362 h 454009"/>
              <a:gd name="connsiteX1" fmla="*/ 2037145 w 2037145"/>
              <a:gd name="connsiteY1" fmla="*/ 0 h 454009"/>
              <a:gd name="connsiteX2" fmla="*/ 2037145 w 2037145"/>
              <a:gd name="connsiteY2" fmla="*/ 0 h 454009"/>
              <a:gd name="connsiteX0" fmla="*/ 0 w 2037145"/>
              <a:gd name="connsiteY0" fmla="*/ 17362 h 548798"/>
              <a:gd name="connsiteX1" fmla="*/ 2037145 w 2037145"/>
              <a:gd name="connsiteY1" fmla="*/ 0 h 548798"/>
              <a:gd name="connsiteX2" fmla="*/ 2037145 w 2037145"/>
              <a:gd name="connsiteY2" fmla="*/ 0 h 548798"/>
              <a:gd name="connsiteX0" fmla="*/ 0 w 2037145"/>
              <a:gd name="connsiteY0" fmla="*/ 17362 h 432167"/>
              <a:gd name="connsiteX1" fmla="*/ 2037145 w 2037145"/>
              <a:gd name="connsiteY1" fmla="*/ 0 h 432167"/>
              <a:gd name="connsiteX2" fmla="*/ 2037145 w 2037145"/>
              <a:gd name="connsiteY2" fmla="*/ 0 h 432167"/>
              <a:gd name="connsiteX0" fmla="*/ 0 w 2037145"/>
              <a:gd name="connsiteY0" fmla="*/ 17362 h 503060"/>
              <a:gd name="connsiteX1" fmla="*/ 2037145 w 2037145"/>
              <a:gd name="connsiteY1" fmla="*/ 0 h 503060"/>
              <a:gd name="connsiteX2" fmla="*/ 2037145 w 2037145"/>
              <a:gd name="connsiteY2" fmla="*/ 0 h 503060"/>
              <a:gd name="connsiteX0" fmla="*/ 0 w 2037145"/>
              <a:gd name="connsiteY0" fmla="*/ 17362 h 523809"/>
              <a:gd name="connsiteX1" fmla="*/ 2037145 w 2037145"/>
              <a:gd name="connsiteY1" fmla="*/ 0 h 523809"/>
              <a:gd name="connsiteX2" fmla="*/ 2037145 w 2037145"/>
              <a:gd name="connsiteY2" fmla="*/ 0 h 52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7145" h="523809">
                <a:moveTo>
                  <a:pt x="0" y="17362"/>
                </a:moveTo>
                <a:cubicBezTo>
                  <a:pt x="719559" y="787078"/>
                  <a:pt x="1601166" y="596096"/>
                  <a:pt x="2037145" y="0"/>
                </a:cubicBezTo>
                <a:lnTo>
                  <a:pt x="2037145" y="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35A8E5FB-15B8-4740-AFE0-68EE2640881C}"/>
              </a:ext>
            </a:extLst>
          </p:cNvPr>
          <p:cNvSpPr/>
          <p:nvPr/>
        </p:nvSpPr>
        <p:spPr>
          <a:xfrm rot="16200000">
            <a:off x="5788212" y="2891354"/>
            <a:ext cx="1117876" cy="307375"/>
          </a:xfrm>
          <a:custGeom>
            <a:avLst/>
            <a:gdLst>
              <a:gd name="connsiteX0" fmla="*/ 0 w 2037145"/>
              <a:gd name="connsiteY0" fmla="*/ 17362 h 17362"/>
              <a:gd name="connsiteX1" fmla="*/ 2037145 w 2037145"/>
              <a:gd name="connsiteY1" fmla="*/ 0 h 17362"/>
              <a:gd name="connsiteX2" fmla="*/ 2037145 w 2037145"/>
              <a:gd name="connsiteY2" fmla="*/ 0 h 17362"/>
              <a:gd name="connsiteX0" fmla="*/ 0 w 2037145"/>
              <a:gd name="connsiteY0" fmla="*/ 17362 h 454009"/>
              <a:gd name="connsiteX1" fmla="*/ 2037145 w 2037145"/>
              <a:gd name="connsiteY1" fmla="*/ 0 h 454009"/>
              <a:gd name="connsiteX2" fmla="*/ 2037145 w 2037145"/>
              <a:gd name="connsiteY2" fmla="*/ 0 h 454009"/>
              <a:gd name="connsiteX0" fmla="*/ 0 w 2037145"/>
              <a:gd name="connsiteY0" fmla="*/ 17362 h 548798"/>
              <a:gd name="connsiteX1" fmla="*/ 2037145 w 2037145"/>
              <a:gd name="connsiteY1" fmla="*/ 0 h 548798"/>
              <a:gd name="connsiteX2" fmla="*/ 2037145 w 2037145"/>
              <a:gd name="connsiteY2" fmla="*/ 0 h 548798"/>
              <a:gd name="connsiteX0" fmla="*/ 0 w 2037145"/>
              <a:gd name="connsiteY0" fmla="*/ 17362 h 432167"/>
              <a:gd name="connsiteX1" fmla="*/ 2037145 w 2037145"/>
              <a:gd name="connsiteY1" fmla="*/ 0 h 432167"/>
              <a:gd name="connsiteX2" fmla="*/ 2037145 w 2037145"/>
              <a:gd name="connsiteY2" fmla="*/ 0 h 432167"/>
              <a:gd name="connsiteX0" fmla="*/ 0 w 2037145"/>
              <a:gd name="connsiteY0" fmla="*/ 17362 h 399669"/>
              <a:gd name="connsiteX1" fmla="*/ 2037145 w 2037145"/>
              <a:gd name="connsiteY1" fmla="*/ 0 h 399669"/>
              <a:gd name="connsiteX2" fmla="*/ 2037145 w 2037145"/>
              <a:gd name="connsiteY2" fmla="*/ 0 h 399669"/>
              <a:gd name="connsiteX0" fmla="*/ -1 w 1687658"/>
              <a:gd name="connsiteY0" fmla="*/ 0 h 322852"/>
              <a:gd name="connsiteX1" fmla="*/ 1687658 w 1687658"/>
              <a:gd name="connsiteY1" fmla="*/ 17360 h 322852"/>
              <a:gd name="connsiteX2" fmla="*/ 1687658 w 1687658"/>
              <a:gd name="connsiteY2" fmla="*/ 17360 h 322852"/>
              <a:gd name="connsiteX0" fmla="*/ 1 w 1687660"/>
              <a:gd name="connsiteY0" fmla="*/ 0 h 199420"/>
              <a:gd name="connsiteX1" fmla="*/ 1687660 w 1687660"/>
              <a:gd name="connsiteY1" fmla="*/ 17360 h 199420"/>
              <a:gd name="connsiteX2" fmla="*/ 1687660 w 1687660"/>
              <a:gd name="connsiteY2" fmla="*/ 17360 h 199420"/>
              <a:gd name="connsiteX0" fmla="*/ -1 w 1687658"/>
              <a:gd name="connsiteY0" fmla="*/ 0 h 307375"/>
              <a:gd name="connsiteX1" fmla="*/ 1687658 w 1687658"/>
              <a:gd name="connsiteY1" fmla="*/ 17360 h 307375"/>
              <a:gd name="connsiteX2" fmla="*/ 1687658 w 1687658"/>
              <a:gd name="connsiteY2" fmla="*/ 17360 h 30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7658" h="307375">
                <a:moveTo>
                  <a:pt x="-1" y="0"/>
                </a:moveTo>
                <a:cubicBezTo>
                  <a:pt x="755518" y="439838"/>
                  <a:pt x="1056895" y="373285"/>
                  <a:pt x="1687658" y="17360"/>
                </a:cubicBezTo>
                <a:lnTo>
                  <a:pt x="1687658" y="1736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346F3D7-8259-A748-A92B-F697713B1350}"/>
              </a:ext>
            </a:extLst>
          </p:cNvPr>
          <p:cNvSpPr/>
          <p:nvPr/>
        </p:nvSpPr>
        <p:spPr>
          <a:xfrm>
            <a:off x="6204030" y="2465409"/>
            <a:ext cx="2037145" cy="537084"/>
          </a:xfrm>
          <a:custGeom>
            <a:avLst/>
            <a:gdLst>
              <a:gd name="connsiteX0" fmla="*/ 0 w 2037145"/>
              <a:gd name="connsiteY0" fmla="*/ 17362 h 17362"/>
              <a:gd name="connsiteX1" fmla="*/ 2037145 w 2037145"/>
              <a:gd name="connsiteY1" fmla="*/ 0 h 17362"/>
              <a:gd name="connsiteX2" fmla="*/ 2037145 w 2037145"/>
              <a:gd name="connsiteY2" fmla="*/ 0 h 17362"/>
              <a:gd name="connsiteX0" fmla="*/ 0 w 2037145"/>
              <a:gd name="connsiteY0" fmla="*/ 17362 h 454009"/>
              <a:gd name="connsiteX1" fmla="*/ 2037145 w 2037145"/>
              <a:gd name="connsiteY1" fmla="*/ 0 h 454009"/>
              <a:gd name="connsiteX2" fmla="*/ 2037145 w 2037145"/>
              <a:gd name="connsiteY2" fmla="*/ 0 h 454009"/>
              <a:gd name="connsiteX0" fmla="*/ 0 w 2037145"/>
              <a:gd name="connsiteY0" fmla="*/ 17362 h 548798"/>
              <a:gd name="connsiteX1" fmla="*/ 2037145 w 2037145"/>
              <a:gd name="connsiteY1" fmla="*/ 0 h 548798"/>
              <a:gd name="connsiteX2" fmla="*/ 2037145 w 2037145"/>
              <a:gd name="connsiteY2" fmla="*/ 0 h 548798"/>
              <a:gd name="connsiteX0" fmla="*/ 0 w 2037145"/>
              <a:gd name="connsiteY0" fmla="*/ 17362 h 432167"/>
              <a:gd name="connsiteX1" fmla="*/ 2037145 w 2037145"/>
              <a:gd name="connsiteY1" fmla="*/ 0 h 432167"/>
              <a:gd name="connsiteX2" fmla="*/ 2037145 w 2037145"/>
              <a:gd name="connsiteY2" fmla="*/ 0 h 432167"/>
              <a:gd name="connsiteX0" fmla="*/ 0 w 2037145"/>
              <a:gd name="connsiteY0" fmla="*/ 17362 h 496980"/>
              <a:gd name="connsiteX1" fmla="*/ 2037145 w 2037145"/>
              <a:gd name="connsiteY1" fmla="*/ 0 h 496980"/>
              <a:gd name="connsiteX2" fmla="*/ 2037145 w 2037145"/>
              <a:gd name="connsiteY2" fmla="*/ 0 h 496980"/>
              <a:gd name="connsiteX0" fmla="*/ 0 w 2037145"/>
              <a:gd name="connsiteY0" fmla="*/ 17362 h 527202"/>
              <a:gd name="connsiteX1" fmla="*/ 2037145 w 2037145"/>
              <a:gd name="connsiteY1" fmla="*/ 0 h 527202"/>
              <a:gd name="connsiteX2" fmla="*/ 2037145 w 2037145"/>
              <a:gd name="connsiteY2" fmla="*/ 0 h 527202"/>
              <a:gd name="connsiteX0" fmla="*/ 0 w 2037145"/>
              <a:gd name="connsiteY0" fmla="*/ 17362 h 537084"/>
              <a:gd name="connsiteX1" fmla="*/ 2037145 w 2037145"/>
              <a:gd name="connsiteY1" fmla="*/ 0 h 537084"/>
              <a:gd name="connsiteX2" fmla="*/ 2037145 w 2037145"/>
              <a:gd name="connsiteY2" fmla="*/ 0 h 53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7145" h="537084">
                <a:moveTo>
                  <a:pt x="0" y="17362"/>
                </a:moveTo>
                <a:cubicBezTo>
                  <a:pt x="684835" y="810228"/>
                  <a:pt x="1606953" y="607670"/>
                  <a:pt x="2037145" y="0"/>
                </a:cubicBezTo>
                <a:lnTo>
                  <a:pt x="2037145" y="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001509A3-C732-FE4B-B85A-755385E0A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1765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anose="02050604050505020204" pitchFamily="18" charset="0"/>
              </a:rPr>
              <a:t> Large-scale view: hyperbolic spaces are </a:t>
            </a:r>
            <a:r>
              <a:rPr lang="en-US" altLang="en-US" sz="2000" i="1" dirty="0">
                <a:latin typeface="Bookman Old Style" panose="02050604050505020204" pitchFamily="18" charset="0"/>
              </a:rPr>
              <a:t>approximately trees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430E40-70D0-1143-BAC2-27EE4540D42C}"/>
              </a:ext>
            </a:extLst>
          </p:cNvPr>
          <p:cNvGrpSpPr/>
          <p:nvPr/>
        </p:nvGrpSpPr>
        <p:grpSpPr>
          <a:xfrm>
            <a:off x="1073431" y="1276798"/>
            <a:ext cx="3037398" cy="3263396"/>
            <a:chOff x="1073431" y="1276798"/>
            <a:chExt cx="3037398" cy="32633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CECE113-FA8E-684E-BE56-3E2B3EAD23D7}"/>
                </a:ext>
              </a:extLst>
            </p:cNvPr>
            <p:cNvCxnSpPr>
              <a:cxnSpLocks/>
            </p:cNvCxnSpPr>
            <p:nvPr/>
          </p:nvCxnSpPr>
          <p:spPr>
            <a:xfrm>
              <a:off x="2313834" y="3609892"/>
              <a:ext cx="0" cy="930302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3BF767-BFB7-2C48-80DD-33EA5782A5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3431" y="2287381"/>
              <a:ext cx="1240403" cy="132251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501702-952D-0A46-A510-D1301E031A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3834" y="1276798"/>
              <a:ext cx="1796995" cy="233309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609319C-C304-B043-9469-7314197AF7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4120" y="2417197"/>
              <a:ext cx="286246" cy="46250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5556FD2-F8DE-C04B-A1F7-6964A69EED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83246" y="1518699"/>
              <a:ext cx="1017768" cy="1049572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E523AA-A3A3-2C4E-814C-06BBC6D42F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863" y="1276798"/>
              <a:ext cx="348533" cy="56790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7D94416-9187-2B4B-BC7C-0EB7E4AA9E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5043" y="1900362"/>
              <a:ext cx="222636" cy="25709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010FD708-6A34-CB49-820F-83795B9A53B9}"/>
              </a:ext>
            </a:extLst>
          </p:cNvPr>
          <p:cNvSpPr/>
          <p:nvPr/>
        </p:nvSpPr>
        <p:spPr>
          <a:xfrm>
            <a:off x="1327869" y="2568271"/>
            <a:ext cx="119270" cy="1192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F0EADD0-9FFC-E944-9813-37513F0820EC}"/>
              </a:ext>
            </a:extLst>
          </p:cNvPr>
          <p:cNvSpPr/>
          <p:nvPr/>
        </p:nvSpPr>
        <p:spPr>
          <a:xfrm>
            <a:off x="3832532" y="1518699"/>
            <a:ext cx="119270" cy="119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9C48BB7-EB25-F14D-81F7-BF899D58B71F}"/>
              </a:ext>
            </a:extLst>
          </p:cNvPr>
          <p:cNvCxnSpPr>
            <a:stCxn id="46" idx="5"/>
          </p:cNvCxnSpPr>
          <p:nvPr/>
        </p:nvCxnSpPr>
        <p:spPr>
          <a:xfrm>
            <a:off x="1429672" y="2670074"/>
            <a:ext cx="884162" cy="939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A633E58-3556-0E4A-8B0A-B41EA22748AF}"/>
              </a:ext>
            </a:extLst>
          </p:cNvPr>
          <p:cNvCxnSpPr>
            <a:cxnSpLocks/>
            <a:endCxn id="48" idx="3"/>
          </p:cNvCxnSpPr>
          <p:nvPr/>
        </p:nvCxnSpPr>
        <p:spPr>
          <a:xfrm flipV="1">
            <a:off x="2313833" y="1620502"/>
            <a:ext cx="1536166" cy="19846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78A6E72-9760-8141-8541-6381A1BD6ACC}"/>
              </a:ext>
            </a:extLst>
          </p:cNvPr>
          <p:cNvCxnSpPr>
            <a:cxnSpLocks/>
          </p:cNvCxnSpPr>
          <p:nvPr/>
        </p:nvCxnSpPr>
        <p:spPr>
          <a:xfrm flipH="1">
            <a:off x="2413888" y="1560749"/>
            <a:ext cx="178242" cy="283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CBAF51C-9127-3845-8FFF-1A893B681DB1}"/>
              </a:ext>
            </a:extLst>
          </p:cNvPr>
          <p:cNvCxnSpPr>
            <a:cxnSpLocks/>
          </p:cNvCxnSpPr>
          <p:nvPr/>
        </p:nvCxnSpPr>
        <p:spPr>
          <a:xfrm flipH="1" flipV="1">
            <a:off x="2405920" y="1844701"/>
            <a:ext cx="691119" cy="7235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21C6D727-801A-A943-9D4E-A176E8B03C91}"/>
              </a:ext>
            </a:extLst>
          </p:cNvPr>
          <p:cNvSpPr/>
          <p:nvPr/>
        </p:nvSpPr>
        <p:spPr>
          <a:xfrm>
            <a:off x="2537445" y="1471356"/>
            <a:ext cx="119270" cy="1192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4023B03-0FDC-864C-AA8E-C65F98E3CD3D}"/>
              </a:ext>
            </a:extLst>
          </p:cNvPr>
          <p:cNvCxnSpPr>
            <a:cxnSpLocks/>
          </p:cNvCxnSpPr>
          <p:nvPr/>
        </p:nvCxnSpPr>
        <p:spPr>
          <a:xfrm>
            <a:off x="4481001" y="3139983"/>
            <a:ext cx="909320" cy="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D24679C0-F6E0-1D4D-8CEA-DDED49E2AA0D}"/>
              </a:ext>
            </a:extLst>
          </p:cNvPr>
          <p:cNvSpPr txBox="1"/>
          <p:nvPr/>
        </p:nvSpPr>
        <p:spPr>
          <a:xfrm>
            <a:off x="1756905" y="4687355"/>
            <a:ext cx="6535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Any quadruple on a tree is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geodesically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 connected as shown on the right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57C172-6D16-2044-99D9-F09F74C6A517}"/>
              </a:ext>
            </a:extLst>
          </p:cNvPr>
          <p:cNvSpPr/>
          <p:nvPr/>
        </p:nvSpPr>
        <p:spPr>
          <a:xfrm>
            <a:off x="2254198" y="4096274"/>
            <a:ext cx="119270" cy="119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F71F85-3AFC-C742-B056-EF33DCE49FB0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2304685" y="3587056"/>
            <a:ext cx="9148" cy="509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AC13CCDB-AC84-E846-BAB1-8B0F70B33066}"/>
              </a:ext>
            </a:extLst>
          </p:cNvPr>
          <p:cNvSpPr/>
          <p:nvPr/>
        </p:nvSpPr>
        <p:spPr>
          <a:xfrm>
            <a:off x="8173399" y="3544323"/>
            <a:ext cx="119270" cy="119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CFC530D-97F9-B94F-8382-D1249E7E81B0}"/>
              </a:ext>
            </a:extLst>
          </p:cNvPr>
          <p:cNvSpPr/>
          <p:nvPr/>
        </p:nvSpPr>
        <p:spPr>
          <a:xfrm>
            <a:off x="8173399" y="2401291"/>
            <a:ext cx="119270" cy="1192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434E5A5-98A0-AB4B-92F2-2B8153D2516F}"/>
              </a:ext>
            </a:extLst>
          </p:cNvPr>
          <p:cNvSpPr/>
          <p:nvPr/>
        </p:nvSpPr>
        <p:spPr>
          <a:xfrm>
            <a:off x="6142114" y="3544323"/>
            <a:ext cx="119270" cy="119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8BF400-D2B5-FD4A-87AE-7F28BF9ABAF6}"/>
              </a:ext>
            </a:extLst>
          </p:cNvPr>
          <p:cNvCxnSpPr>
            <a:cxnSpLocks/>
          </p:cNvCxnSpPr>
          <p:nvPr/>
        </p:nvCxnSpPr>
        <p:spPr>
          <a:xfrm>
            <a:off x="6233122" y="2515803"/>
            <a:ext cx="445974" cy="521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AB8657-C2A0-D84D-88A0-98BB06EE2570}"/>
              </a:ext>
            </a:extLst>
          </p:cNvPr>
          <p:cNvCxnSpPr>
            <a:cxnSpLocks/>
            <a:stCxn id="35" idx="7"/>
          </p:cNvCxnSpPr>
          <p:nvPr/>
        </p:nvCxnSpPr>
        <p:spPr>
          <a:xfrm flipV="1">
            <a:off x="6243917" y="3030064"/>
            <a:ext cx="435179" cy="531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1BE0A14-557C-314C-B70B-D1E309A8A64C}"/>
              </a:ext>
            </a:extLst>
          </p:cNvPr>
          <p:cNvSpPr/>
          <p:nvPr/>
        </p:nvSpPr>
        <p:spPr>
          <a:xfrm>
            <a:off x="6142114" y="2426469"/>
            <a:ext cx="119270" cy="1192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DCD3687-AF05-8940-8262-24B8DDB66A77}"/>
              </a:ext>
            </a:extLst>
          </p:cNvPr>
          <p:cNvCxnSpPr>
            <a:cxnSpLocks/>
          </p:cNvCxnSpPr>
          <p:nvPr/>
        </p:nvCxnSpPr>
        <p:spPr>
          <a:xfrm>
            <a:off x="6673947" y="3031666"/>
            <a:ext cx="1004331" cy="57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CABF48-C3F9-794C-A88C-318601E8C61F}"/>
              </a:ext>
            </a:extLst>
          </p:cNvPr>
          <p:cNvCxnSpPr>
            <a:cxnSpLocks/>
            <a:stCxn id="33" idx="3"/>
          </p:cNvCxnSpPr>
          <p:nvPr/>
        </p:nvCxnSpPr>
        <p:spPr>
          <a:xfrm flipH="1">
            <a:off x="7678278" y="2503094"/>
            <a:ext cx="512588" cy="534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9E3A979-0CE7-7C47-90C5-AFD96B283EE6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7678278" y="3037398"/>
            <a:ext cx="512588" cy="524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81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0" grpId="0" animBg="1"/>
      <p:bldP spid="5" grpId="0" animBg="1"/>
      <p:bldP spid="46" grpId="0" animBg="1"/>
      <p:bldP spid="48" grpId="0" animBg="1"/>
      <p:bldP spid="47" grpId="0" animBg="1"/>
      <p:bldP spid="27" grpId="0" animBg="1"/>
      <p:bldP spid="32" grpId="0" animBg="1"/>
      <p:bldP spid="33" grpId="0" animBg="1"/>
      <p:bldP spid="35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0E6DF4E-5CDD-2B41-B63D-D7A69264A98C}"/>
              </a:ext>
            </a:extLst>
          </p:cNvPr>
          <p:cNvGrpSpPr/>
          <p:nvPr/>
        </p:nvGrpSpPr>
        <p:grpSpPr>
          <a:xfrm>
            <a:off x="1416278" y="1233894"/>
            <a:ext cx="3164981" cy="1526502"/>
            <a:chOff x="5401359" y="3769915"/>
            <a:chExt cx="2300478" cy="1102969"/>
          </a:xfrm>
        </p:grpSpPr>
        <p:pic>
          <p:nvPicPr>
            <p:cNvPr id="8" name="Picture 7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BAF71AD-9C54-554C-8E02-27791C5F2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1359" y="3769915"/>
              <a:ext cx="2300478" cy="110296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5464F-B9C6-A74A-A01D-528F33553F30}"/>
                </a:ext>
              </a:extLst>
            </p:cNvPr>
            <p:cNvSpPr/>
            <p:nvPr/>
          </p:nvSpPr>
          <p:spPr>
            <a:xfrm>
              <a:off x="5599767" y="4022963"/>
              <a:ext cx="45719" cy="45719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A4BB1D-1E3F-734E-B43B-735DB6BB402D}"/>
                </a:ext>
              </a:extLst>
            </p:cNvPr>
            <p:cNvSpPr/>
            <p:nvPr/>
          </p:nvSpPr>
          <p:spPr>
            <a:xfrm>
              <a:off x="5606890" y="4545496"/>
              <a:ext cx="45719" cy="45719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3CD0F-2B86-1742-ABB5-B5512DB2BD74}"/>
                </a:ext>
              </a:extLst>
            </p:cNvPr>
            <p:cNvSpPr/>
            <p:nvPr/>
          </p:nvSpPr>
          <p:spPr>
            <a:xfrm>
              <a:off x="7410408" y="3891963"/>
              <a:ext cx="45719" cy="45719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B6D79A7-FE79-AA41-9E0B-84A8EF19B708}"/>
                </a:ext>
              </a:extLst>
            </p:cNvPr>
            <p:cNvSpPr/>
            <p:nvPr/>
          </p:nvSpPr>
          <p:spPr>
            <a:xfrm>
              <a:off x="7410408" y="4641642"/>
              <a:ext cx="45719" cy="45719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85872AC1-BAD2-4547-9AF6-A360FD1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26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anose="02050604050505020204" pitchFamily="18" charset="0"/>
              </a:rPr>
              <a:t> Large-scale view: </a:t>
            </a:r>
            <a:r>
              <a:rPr lang="en-US" altLang="en-US" sz="2000" dirty="0" err="1">
                <a:latin typeface="Bookman Old Style" panose="02050604050505020204" pitchFamily="18" charset="0"/>
              </a:rPr>
              <a:t>Gromov</a:t>
            </a:r>
            <a:r>
              <a:rPr lang="en-US" altLang="en-US" sz="2000" dirty="0">
                <a:latin typeface="Bookman Old Style" panose="02050604050505020204" pitchFamily="18" charset="0"/>
              </a:rPr>
              <a:t> 𝜹-hyperbolicity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5EB52-AC22-8547-A1FA-347DA026A565}"/>
              </a:ext>
            </a:extLst>
          </p:cNvPr>
          <p:cNvSpPr txBox="1"/>
          <p:nvPr/>
        </p:nvSpPr>
        <p:spPr>
          <a:xfrm>
            <a:off x="1243646" y="3287271"/>
            <a:ext cx="7130161" cy="9541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1 [Four-point condition]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metric space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quadruple define L ≥ M ≥ S as shown above.</a:t>
            </a:r>
          </a:p>
          <a:p>
            <a:pPr lvl="1"/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quadruple satisfies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𝜹</a:t>
            </a:r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-four point condition if 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– M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)/2 ≤ 𝜹. </a:t>
            </a:r>
          </a:p>
          <a:p>
            <a:pPr lvl="1"/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metric space is said to be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𝜹-</a:t>
            </a:r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hyperbolic if each quadruple satisfies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𝜹</a:t>
            </a:r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-four point condition.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458290-C584-A946-9FB2-B06C2358FB73}"/>
              </a:ext>
            </a:extLst>
          </p:cNvPr>
          <p:cNvSpPr/>
          <p:nvPr/>
        </p:nvSpPr>
        <p:spPr>
          <a:xfrm>
            <a:off x="6055437" y="4763798"/>
            <a:ext cx="30123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Bridson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and </a:t>
            </a:r>
            <a:r>
              <a:rPr lang="en-US" sz="10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Haefliger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[1999], </a:t>
            </a:r>
            <a:r>
              <a:rPr lang="en-US" sz="10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Gromov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[1987]</a:t>
            </a:r>
            <a:r>
              <a:rPr lang="en-US" sz="1000" dirty="0">
                <a:latin typeface="Bookman Old Style" panose="02050604050505020204" pitchFamily="18" charset="0"/>
              </a:rPr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91AF37-7A58-4847-9DBD-37FBCE80CFC3}"/>
              </a:ext>
            </a:extLst>
          </p:cNvPr>
          <p:cNvGrpSpPr/>
          <p:nvPr/>
        </p:nvGrpSpPr>
        <p:grpSpPr>
          <a:xfrm>
            <a:off x="5460440" y="1492853"/>
            <a:ext cx="2126116" cy="863057"/>
            <a:chOff x="7601801" y="3983602"/>
            <a:chExt cx="1248771" cy="647407"/>
          </a:xfrm>
        </p:grpSpPr>
        <p:pic>
          <p:nvPicPr>
            <p:cNvPr id="17" name="Google Shape;194;p21" descr="L=d(A,B)+d(C,D)" title="MathEquation,#008040">
              <a:extLst>
                <a:ext uri="{FF2B5EF4-FFF2-40B4-BE49-F238E27FC236}">
                  <a16:creationId xmlns:a16="http://schemas.microsoft.com/office/drawing/2014/main" id="{19E3F58D-83C4-974D-8362-7D1D4094553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01803" y="3983602"/>
              <a:ext cx="1248769" cy="186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96;p21" descr="M=d(A,C)+d(B,D)" title="MathEquation,#0080ff">
              <a:extLst>
                <a:ext uri="{FF2B5EF4-FFF2-40B4-BE49-F238E27FC236}">
                  <a16:creationId xmlns:a16="http://schemas.microsoft.com/office/drawing/2014/main" id="{2FA2CF20-80A2-4B4F-8F0F-23C5241964D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01801" y="4208627"/>
              <a:ext cx="1248769" cy="186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7;p21" descr="S=d(A,D)+d(B,C)" title="MathEquation,#ff0000">
              <a:extLst>
                <a:ext uri="{FF2B5EF4-FFF2-40B4-BE49-F238E27FC236}">
                  <a16:creationId xmlns:a16="http://schemas.microsoft.com/office/drawing/2014/main" id="{4057F043-BEBC-BE40-80F2-0B3D8D34131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01803" y="4444671"/>
              <a:ext cx="1248765" cy="18633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4559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85872AC1-BAD2-4547-9AF6-A360FD1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26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anose="02050604050505020204" pitchFamily="18" charset="0"/>
              </a:rPr>
              <a:t> Large-scale view: </a:t>
            </a:r>
            <a:r>
              <a:rPr lang="en-US" altLang="en-US" sz="2000" dirty="0" err="1">
                <a:latin typeface="Bookman Old Style" panose="02050604050505020204" pitchFamily="18" charset="0"/>
              </a:rPr>
              <a:t>Gromov</a:t>
            </a:r>
            <a:r>
              <a:rPr lang="en-US" altLang="en-US" sz="2000" dirty="0">
                <a:latin typeface="Bookman Old Style" panose="02050604050505020204" pitchFamily="18" charset="0"/>
              </a:rPr>
              <a:t> 𝜹-hyperbolicity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458290-C584-A946-9FB2-B06C2358FB73}"/>
              </a:ext>
            </a:extLst>
          </p:cNvPr>
          <p:cNvSpPr/>
          <p:nvPr/>
        </p:nvSpPr>
        <p:spPr>
          <a:xfrm>
            <a:off x="6055437" y="4763798"/>
            <a:ext cx="30123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Bridson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and </a:t>
            </a:r>
            <a:r>
              <a:rPr lang="en-US" sz="10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Haefliger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[1999], </a:t>
            </a:r>
            <a:r>
              <a:rPr lang="en-US" sz="10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Gromov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[1987]</a:t>
            </a:r>
            <a:r>
              <a:rPr lang="en-US" sz="1000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BDA1F5-C1CD-0940-B6ED-AC350F457F40}"/>
              </a:ext>
            </a:extLst>
          </p:cNvPr>
          <p:cNvSpPr txBox="1"/>
          <p:nvPr/>
        </p:nvSpPr>
        <p:spPr>
          <a:xfrm>
            <a:off x="1795549" y="3708347"/>
            <a:ext cx="603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𝛅 =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1F3AEC-3705-2D47-99D1-2216A7380422}"/>
              </a:ext>
            </a:extLst>
          </p:cNvPr>
          <p:cNvSpPr txBox="1"/>
          <p:nvPr/>
        </p:nvSpPr>
        <p:spPr>
          <a:xfrm>
            <a:off x="4382116" y="3701525"/>
            <a:ext cx="603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𝛅 &gt; 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46781-5217-024E-9788-D9E62F7452C6}"/>
              </a:ext>
            </a:extLst>
          </p:cNvPr>
          <p:cNvSpPr txBox="1"/>
          <p:nvPr/>
        </p:nvSpPr>
        <p:spPr>
          <a:xfrm>
            <a:off x="6769201" y="3689202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𝛅 = ∞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8EEB7E-8185-6E40-8ED3-243025994FEB}"/>
              </a:ext>
            </a:extLst>
          </p:cNvPr>
          <p:cNvGrpSpPr/>
          <p:nvPr/>
        </p:nvGrpSpPr>
        <p:grpSpPr>
          <a:xfrm>
            <a:off x="1150489" y="1851906"/>
            <a:ext cx="1827446" cy="1492020"/>
            <a:chOff x="4434744" y="991170"/>
            <a:chExt cx="4006715" cy="307156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F67EBC1-4AA8-0848-B0C9-AC90A2B7C92E}"/>
                </a:ext>
              </a:extLst>
            </p:cNvPr>
            <p:cNvGrpSpPr/>
            <p:nvPr/>
          </p:nvGrpSpPr>
          <p:grpSpPr>
            <a:xfrm>
              <a:off x="5405319" y="991170"/>
              <a:ext cx="3036140" cy="3071563"/>
              <a:chOff x="5406224" y="985388"/>
              <a:chExt cx="3036140" cy="3071563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C9139D9-9DF0-0940-B98B-A6D44EC349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85945" y="1991508"/>
                <a:ext cx="1" cy="607899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2B9363A9-D42C-E24F-92C5-6FB38B2BA5E3}"/>
                  </a:ext>
                </a:extLst>
              </p:cNvPr>
              <p:cNvGrpSpPr/>
              <p:nvPr/>
            </p:nvGrpSpPr>
            <p:grpSpPr>
              <a:xfrm rot="6199788">
                <a:off x="6109871" y="1503759"/>
                <a:ext cx="496135" cy="454925"/>
                <a:chOff x="5536442" y="2929720"/>
                <a:chExt cx="496135" cy="454925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9D5A3B80-F8D3-744A-9509-BF44A164F9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A2F23510-9CCD-E74E-A8D2-218F819048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CF4DC41-492A-F940-9056-6DEF6B12463F}"/>
                  </a:ext>
                </a:extLst>
              </p:cNvPr>
              <p:cNvGrpSpPr/>
              <p:nvPr/>
            </p:nvGrpSpPr>
            <p:grpSpPr>
              <a:xfrm rot="4968240">
                <a:off x="5778212" y="1399108"/>
                <a:ext cx="347487" cy="384053"/>
                <a:chOff x="5536442" y="2929720"/>
                <a:chExt cx="496135" cy="454925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FF14771E-3AC8-0547-B672-496AE2971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88031D85-EE5D-6F46-B0A5-136C436D06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09EBCC7-D177-F640-AC05-8E47591623B5}"/>
                  </a:ext>
                </a:extLst>
              </p:cNvPr>
              <p:cNvGrpSpPr/>
              <p:nvPr/>
            </p:nvGrpSpPr>
            <p:grpSpPr>
              <a:xfrm rot="8220516">
                <a:off x="6474835" y="1131867"/>
                <a:ext cx="347487" cy="384053"/>
                <a:chOff x="5536442" y="2929720"/>
                <a:chExt cx="496135" cy="454925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DE771F30-270F-F848-94E0-C86E78951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09A9619F-44A6-174F-89E5-A48D803851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3C74069-D1E4-7F4A-8014-E64C0AA4C572}"/>
                  </a:ext>
                </a:extLst>
              </p:cNvPr>
              <p:cNvGrpSpPr/>
              <p:nvPr/>
            </p:nvGrpSpPr>
            <p:grpSpPr>
              <a:xfrm rot="20545807">
                <a:off x="5406224" y="2726979"/>
                <a:ext cx="1304181" cy="1329972"/>
                <a:chOff x="5061003" y="2551686"/>
                <a:chExt cx="1430730" cy="1414715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82EF766E-7958-0647-BEEA-2C31EB57DA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27761" y="2592370"/>
                  <a:ext cx="463972" cy="382842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D4134482-936D-B34A-B872-0A282F095425}"/>
                    </a:ext>
                  </a:extLst>
                </p:cNvPr>
                <p:cNvGrpSpPr/>
                <p:nvPr/>
              </p:nvGrpSpPr>
              <p:grpSpPr>
                <a:xfrm>
                  <a:off x="5536442" y="2929720"/>
                  <a:ext cx="496135" cy="454925"/>
                  <a:chOff x="5536442" y="2929720"/>
                  <a:chExt cx="496135" cy="454925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D7DEFF6B-581A-9841-8464-CD951CF55A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E8F34EAA-87E0-0C41-B43A-E6771F5997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CCC673E1-71E9-8745-942A-EBADDCA6BB1F}"/>
                    </a:ext>
                  </a:extLst>
                </p:cNvPr>
                <p:cNvGrpSpPr/>
                <p:nvPr/>
              </p:nvGrpSpPr>
              <p:grpSpPr>
                <a:xfrm rot="1711768">
                  <a:off x="5142380" y="2795297"/>
                  <a:ext cx="347487" cy="384053"/>
                  <a:chOff x="5536442" y="2929720"/>
                  <a:chExt cx="496135" cy="454925"/>
                </a:xfrm>
              </p:grpSpPr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9DFAEC57-A5BA-B844-91F3-3D2DD6DFE4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120C056F-7CDD-724F-8427-8BBA88B760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4E323922-3ECC-0541-84C6-D44876109068}"/>
                    </a:ext>
                  </a:extLst>
                </p:cNvPr>
                <p:cNvGrpSpPr/>
                <p:nvPr/>
              </p:nvGrpSpPr>
              <p:grpSpPr>
                <a:xfrm rot="20499927">
                  <a:off x="5558249" y="3380354"/>
                  <a:ext cx="347487" cy="384053"/>
                  <a:chOff x="5536442" y="2929720"/>
                  <a:chExt cx="496135" cy="454925"/>
                </a:xfrm>
              </p:grpSpPr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2542E9CC-EB9F-8640-98A7-0B88FE63F3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2A0E0EF6-C67C-0141-8F41-1B215FCBD1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8A162981-CC01-B541-827E-76E139E00397}"/>
                    </a:ext>
                  </a:extLst>
                </p:cNvPr>
                <p:cNvGrpSpPr/>
                <p:nvPr/>
              </p:nvGrpSpPr>
              <p:grpSpPr>
                <a:xfrm rot="21195640">
                  <a:off x="5061003" y="3168663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3A122E30-D595-1640-95FD-3CDA353A84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E2E0A03D-F2B8-034B-9AF4-F0CE63E4A5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2AA5AD8C-3E26-594F-9446-631185AA093D}"/>
                    </a:ext>
                  </a:extLst>
                </p:cNvPr>
                <p:cNvGrpSpPr/>
                <p:nvPr/>
              </p:nvGrpSpPr>
              <p:grpSpPr>
                <a:xfrm rot="4429247">
                  <a:off x="5062604" y="2570956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0562B7B4-080F-AB41-972C-C42916D99C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CF6985BD-CE49-8F4E-93B8-7FDF5CB791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EE1F1FFD-BF24-FA46-ADE7-00C3E709E79B}"/>
                    </a:ext>
                  </a:extLst>
                </p:cNvPr>
                <p:cNvGrpSpPr/>
                <p:nvPr/>
              </p:nvGrpSpPr>
              <p:grpSpPr>
                <a:xfrm>
                  <a:off x="5302958" y="3429301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837BA744-45CB-D24C-82C1-E64C667EF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16FE54F0-55DB-884C-8A4F-84461D750B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AF03DA6-E152-F449-9DDD-0B8D1EB3DB77}"/>
                    </a:ext>
                  </a:extLst>
                </p:cNvPr>
                <p:cNvGrpSpPr/>
                <p:nvPr/>
              </p:nvGrpSpPr>
              <p:grpSpPr>
                <a:xfrm rot="18460508">
                  <a:off x="5715656" y="3768139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886660B9-4C31-034B-BF83-0FBEBA99D1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84A13C6C-0EE5-0B41-8FC5-132FBD880B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5A6E32-950C-6B44-9559-15ABEB9284A2}"/>
                  </a:ext>
                </a:extLst>
              </p:cNvPr>
              <p:cNvGrpSpPr/>
              <p:nvPr/>
            </p:nvGrpSpPr>
            <p:grpSpPr>
              <a:xfrm rot="2777855">
                <a:off x="5542555" y="1544130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7FF29E8C-4FC9-4F48-9CCA-58BAA07554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722A9213-D37C-E943-8A65-048EBB696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FCA41A8-12C1-004D-A973-A05603128A50}"/>
                  </a:ext>
                </a:extLst>
              </p:cNvPr>
              <p:cNvGrpSpPr/>
              <p:nvPr/>
            </p:nvGrpSpPr>
            <p:grpSpPr>
              <a:xfrm rot="6192130">
                <a:off x="5966582" y="1190043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B36A6C7D-89D9-E84C-9E4E-8621C78CC3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B107B10F-A5BF-C34B-9C9A-625661747D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DE853E4-F444-984E-ADDD-39A97242E7E0}"/>
                  </a:ext>
                </a:extLst>
              </p:cNvPr>
              <p:cNvGrpSpPr/>
              <p:nvPr/>
            </p:nvGrpSpPr>
            <p:grpSpPr>
              <a:xfrm rot="6507876">
                <a:off x="6345940" y="1004658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DAAE26E7-EE01-F146-ADAE-27C6695AB7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A4B4AE1D-B06D-4D48-BF6D-1792FEDC3B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D687486-FCA8-ED42-82E2-1A3ABF699B33}"/>
                  </a:ext>
                </a:extLst>
              </p:cNvPr>
              <p:cNvGrpSpPr/>
              <p:nvPr/>
            </p:nvGrpSpPr>
            <p:grpSpPr>
              <a:xfrm rot="10476902">
                <a:off x="6894018" y="1178197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C067779C-B79C-2545-B8F9-07624BFBC0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1BA55A28-3AAC-0743-8D33-7D8DF5DF09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131F9F1-54AB-F846-9772-93B4406B1148}"/>
                  </a:ext>
                </a:extLst>
              </p:cNvPr>
              <p:cNvGrpSpPr/>
              <p:nvPr/>
            </p:nvGrpSpPr>
            <p:grpSpPr>
              <a:xfrm>
                <a:off x="6486242" y="2592978"/>
                <a:ext cx="1536236" cy="1425532"/>
                <a:chOff x="6486242" y="2592978"/>
                <a:chExt cx="1536236" cy="1425532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86993533-1687-D542-9F3D-26D24FF89C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86242" y="2592978"/>
                  <a:ext cx="537161" cy="38283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3812886D-FA7C-BE41-81FB-2090264184E2}"/>
                    </a:ext>
                  </a:extLst>
                </p:cNvPr>
                <p:cNvGrpSpPr/>
                <p:nvPr/>
              </p:nvGrpSpPr>
              <p:grpSpPr>
                <a:xfrm rot="15248740">
                  <a:off x="7017016" y="2929155"/>
                  <a:ext cx="496135" cy="454925"/>
                  <a:chOff x="5536442" y="2929720"/>
                  <a:chExt cx="496135" cy="454925"/>
                </a:xfrm>
              </p:grpSpPr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DE655C56-B239-0A46-BA7B-FCCF0BC8C0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A13CEC11-3406-8941-AEA6-020A268D95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6A344214-C8F8-904B-914C-F837F2A9E4A6}"/>
                    </a:ext>
                  </a:extLst>
                </p:cNvPr>
                <p:cNvGrpSpPr/>
                <p:nvPr/>
              </p:nvGrpSpPr>
              <p:grpSpPr>
                <a:xfrm rot="16838407">
                  <a:off x="7063152" y="3453273"/>
                  <a:ext cx="347487" cy="384053"/>
                  <a:chOff x="5536442" y="2929720"/>
                  <a:chExt cx="496135" cy="454925"/>
                </a:xfrm>
              </p:grpSpPr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8A106379-5200-0343-9BE0-4F09ECCD87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29106F52-94E0-9747-82A8-5D5CB57849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C9C0C4D4-22A4-0D44-B356-251804B0D5F0}"/>
                    </a:ext>
                  </a:extLst>
                </p:cNvPr>
                <p:cNvGrpSpPr/>
                <p:nvPr/>
              </p:nvGrpSpPr>
              <p:grpSpPr>
                <a:xfrm rot="13804818">
                  <a:off x="7506248" y="2878299"/>
                  <a:ext cx="347487" cy="384053"/>
                  <a:chOff x="5536442" y="2929720"/>
                  <a:chExt cx="496135" cy="454925"/>
                </a:xfrm>
              </p:grpSpPr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AD52243D-2C4F-9548-852D-A5E158D9EB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16D17422-824F-EE42-8D31-BEBB0BE00B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36C15499-5186-B14A-9D95-658303F8D4AC}"/>
                    </a:ext>
                  </a:extLst>
                </p:cNvPr>
                <p:cNvGrpSpPr/>
                <p:nvPr/>
              </p:nvGrpSpPr>
              <p:grpSpPr>
                <a:xfrm rot="18795464">
                  <a:off x="6886261" y="3820248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B7BD0808-96D6-1943-8FE1-1AB368BA45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79B23494-AFBF-1947-BE72-2C801903B1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996B4A94-F7C6-0D44-AD8C-95A8F7FE494A}"/>
                    </a:ext>
                  </a:extLst>
                </p:cNvPr>
                <p:cNvGrpSpPr/>
                <p:nvPr/>
              </p:nvGrpSpPr>
              <p:grpSpPr>
                <a:xfrm rot="14301080">
                  <a:off x="7431058" y="3598057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7CE31E31-3ACC-8D4F-B121-79A9727334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0502CE53-A38F-8E45-B265-DC575C453D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E89AE54D-8DF8-BE4C-96C0-A407820777E5}"/>
                    </a:ext>
                  </a:extLst>
                </p:cNvPr>
                <p:cNvGrpSpPr/>
                <p:nvPr/>
              </p:nvGrpSpPr>
              <p:grpSpPr>
                <a:xfrm rot="15952758">
                  <a:off x="7618054" y="3339805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54BEA475-8127-B44E-AA87-BE08AB103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3C718DD8-3F07-3C47-B48E-4CF2FBB6C5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B5D74D31-8999-E641-BCE2-7A194CC8EBE4}"/>
                    </a:ext>
                  </a:extLst>
                </p:cNvPr>
                <p:cNvGrpSpPr/>
                <p:nvPr/>
              </p:nvGrpSpPr>
              <p:grpSpPr>
                <a:xfrm rot="11384198">
                  <a:off x="7804946" y="2774091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83DB172D-4963-D34C-87EC-9721231D64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8A10EC01-B487-7B4C-8475-E8225FAA99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69BAFD0-8AA9-E447-A702-2BE6969CF564}"/>
                  </a:ext>
                </a:extLst>
              </p:cNvPr>
              <p:cNvGrpSpPr/>
              <p:nvPr/>
            </p:nvGrpSpPr>
            <p:grpSpPr>
              <a:xfrm rot="17443666">
                <a:off x="6706960" y="1219630"/>
                <a:ext cx="1779640" cy="1691169"/>
                <a:chOff x="6486887" y="2592372"/>
                <a:chExt cx="1535591" cy="1426138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4C0D7BB3-0605-8640-BAF6-A85A3EA143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86887" y="2592372"/>
                  <a:ext cx="537161" cy="38284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D2198272-20A4-F749-B17E-B0E6EC6ED8ED}"/>
                    </a:ext>
                  </a:extLst>
                </p:cNvPr>
                <p:cNvGrpSpPr/>
                <p:nvPr/>
              </p:nvGrpSpPr>
              <p:grpSpPr>
                <a:xfrm rot="15248740">
                  <a:off x="7017016" y="2929155"/>
                  <a:ext cx="496135" cy="454925"/>
                  <a:chOff x="5536442" y="2929720"/>
                  <a:chExt cx="496135" cy="454925"/>
                </a:xfrm>
              </p:grpSpPr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8528F798-AEB5-FF45-99D7-3583AA6946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04211B79-C131-2242-B687-30F2D6C4E1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4BCE49E8-85BB-8A41-BA91-C0FDB6859185}"/>
                    </a:ext>
                  </a:extLst>
                </p:cNvPr>
                <p:cNvGrpSpPr/>
                <p:nvPr/>
              </p:nvGrpSpPr>
              <p:grpSpPr>
                <a:xfrm rot="16838407">
                  <a:off x="7063152" y="3453273"/>
                  <a:ext cx="347487" cy="384053"/>
                  <a:chOff x="5536442" y="2929720"/>
                  <a:chExt cx="496135" cy="454925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1A7A2B96-4BB2-7F49-944F-29724082C7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2A61CDF1-0810-E84D-ABFD-7F5BAF1B28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7CAB65BD-C95E-EF40-800A-45132257AEED}"/>
                    </a:ext>
                  </a:extLst>
                </p:cNvPr>
                <p:cNvGrpSpPr/>
                <p:nvPr/>
              </p:nvGrpSpPr>
              <p:grpSpPr>
                <a:xfrm rot="13804818">
                  <a:off x="7506248" y="2878299"/>
                  <a:ext cx="347487" cy="384053"/>
                  <a:chOff x="5536442" y="2929720"/>
                  <a:chExt cx="496135" cy="454925"/>
                </a:xfrm>
              </p:grpSpPr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8CEED02D-5164-574A-A986-2AD643B47E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7C544434-272F-9A49-A86C-77205FED60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2B5360F8-B3D6-BD48-A719-1118F0AB28CD}"/>
                    </a:ext>
                  </a:extLst>
                </p:cNvPr>
                <p:cNvGrpSpPr/>
                <p:nvPr/>
              </p:nvGrpSpPr>
              <p:grpSpPr>
                <a:xfrm rot="18795464">
                  <a:off x="6886261" y="3820248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C4783F7A-A187-D54F-806D-3E489F1D2A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2DC5C598-B2BF-C849-9C76-4D1D2AFA5E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9CD19F0D-6453-DF4F-B147-A757F0F543F4}"/>
                    </a:ext>
                  </a:extLst>
                </p:cNvPr>
                <p:cNvGrpSpPr/>
                <p:nvPr/>
              </p:nvGrpSpPr>
              <p:grpSpPr>
                <a:xfrm rot="14301080">
                  <a:off x="7431058" y="3598057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C73D0BE4-4BFF-3641-B4F7-566852CA66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E54CF53D-9C4E-844B-BAFE-8CCB708F46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8FDF0E16-1320-0945-B95E-5A0D83CF5242}"/>
                    </a:ext>
                  </a:extLst>
                </p:cNvPr>
                <p:cNvGrpSpPr/>
                <p:nvPr/>
              </p:nvGrpSpPr>
              <p:grpSpPr>
                <a:xfrm rot="15952758">
                  <a:off x="7618054" y="3339805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D1072A27-CBE8-9D46-9EAD-FDEFCD69D7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972391A1-0D3B-D840-A9E5-5B49AAD057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C5C58E73-917C-874C-96E9-5B4DBAAFA83F}"/>
                    </a:ext>
                  </a:extLst>
                </p:cNvPr>
                <p:cNvGrpSpPr/>
                <p:nvPr/>
              </p:nvGrpSpPr>
              <p:grpSpPr>
                <a:xfrm rot="11384198">
                  <a:off x="7804946" y="2774091"/>
                  <a:ext cx="217532" cy="178992"/>
                  <a:chOff x="5536442" y="2929720"/>
                  <a:chExt cx="496135" cy="454925"/>
                </a:xfrm>
              </p:grpSpPr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32CE6D28-AB0C-B246-81B3-73537AC12E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36442" y="2929720"/>
                    <a:ext cx="493416" cy="4342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786A1D9B-3365-2248-A8B4-A8527E2567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845791" y="2968600"/>
                    <a:ext cx="186786" cy="416045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E43E484-F13C-3141-B05A-DFE0633F8363}"/>
                </a:ext>
              </a:extLst>
            </p:cNvPr>
            <p:cNvGrpSpPr/>
            <p:nvPr/>
          </p:nvGrpSpPr>
          <p:grpSpPr>
            <a:xfrm rot="3150290">
              <a:off x="4421799" y="1531027"/>
              <a:ext cx="1769983" cy="1744094"/>
              <a:chOff x="5061003" y="2551686"/>
              <a:chExt cx="1430730" cy="1414715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60F71A2-98F6-1043-A4CE-46758C04BE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7761" y="2592370"/>
                <a:ext cx="463972" cy="38284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EA40CD3-FD6F-104B-86AA-687137560D6A}"/>
                  </a:ext>
                </a:extLst>
              </p:cNvPr>
              <p:cNvGrpSpPr/>
              <p:nvPr/>
            </p:nvGrpSpPr>
            <p:grpSpPr>
              <a:xfrm>
                <a:off x="5536442" y="2929720"/>
                <a:ext cx="496135" cy="454925"/>
                <a:chOff x="5536442" y="2929720"/>
                <a:chExt cx="496135" cy="454925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E6E0B92-3E78-1E40-8D74-5EEFF5148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291C25D6-7532-3F49-90DC-EA4BC63234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1B98366-F34C-354B-BBAB-047C32F40D09}"/>
                  </a:ext>
                </a:extLst>
              </p:cNvPr>
              <p:cNvGrpSpPr/>
              <p:nvPr/>
            </p:nvGrpSpPr>
            <p:grpSpPr>
              <a:xfrm rot="1711768">
                <a:off x="5142380" y="2795297"/>
                <a:ext cx="347487" cy="384053"/>
                <a:chOff x="5536442" y="2929720"/>
                <a:chExt cx="496135" cy="454925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30F0E66D-90D0-534B-8B72-5E8DE5239D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09430F5-EA1D-484A-A76E-EAB3C6121C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B04E72A-956A-D941-9793-278CF9F6F499}"/>
                  </a:ext>
                </a:extLst>
              </p:cNvPr>
              <p:cNvGrpSpPr/>
              <p:nvPr/>
            </p:nvGrpSpPr>
            <p:grpSpPr>
              <a:xfrm rot="20499927">
                <a:off x="5558249" y="3380354"/>
                <a:ext cx="347487" cy="384053"/>
                <a:chOff x="5536442" y="2929720"/>
                <a:chExt cx="496135" cy="454925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3C8E63F-FBF8-4340-81AF-10BF78618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17D55EC-1C8A-FF47-A228-22CD806503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31E7EDD-6930-7B44-AD07-56E9DE3918EF}"/>
                  </a:ext>
                </a:extLst>
              </p:cNvPr>
              <p:cNvGrpSpPr/>
              <p:nvPr/>
            </p:nvGrpSpPr>
            <p:grpSpPr>
              <a:xfrm rot="21195640">
                <a:off x="5061003" y="3168663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0DFA6842-5F92-2D41-A633-081AABF31B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D7A94F7-76BF-F743-AC7E-8DCD66A2B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9470D23-9F03-2246-858D-A379F71533B0}"/>
                  </a:ext>
                </a:extLst>
              </p:cNvPr>
              <p:cNvGrpSpPr/>
              <p:nvPr/>
            </p:nvGrpSpPr>
            <p:grpSpPr>
              <a:xfrm rot="4429247">
                <a:off x="5062604" y="2570956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FCC43F1-1D6B-6C4F-8EB8-8B5CBBAFFA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C12B4CDA-ADCA-434B-BBEC-C6F7501B66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5C1E6CC-8084-3646-BBFB-1C96A2C9E0BC}"/>
                  </a:ext>
                </a:extLst>
              </p:cNvPr>
              <p:cNvGrpSpPr/>
              <p:nvPr/>
            </p:nvGrpSpPr>
            <p:grpSpPr>
              <a:xfrm>
                <a:off x="5302958" y="3429301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5961A4AD-48F3-724C-B13B-A4CDF52EC4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807EE47-4D12-E44A-B87E-232ABA3FCD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F2DF308-C712-9D4F-8984-1DA42A44A90F}"/>
                  </a:ext>
                </a:extLst>
              </p:cNvPr>
              <p:cNvGrpSpPr/>
              <p:nvPr/>
            </p:nvGrpSpPr>
            <p:grpSpPr>
              <a:xfrm rot="18460508">
                <a:off x="5715656" y="3768139"/>
                <a:ext cx="217532" cy="178992"/>
                <a:chOff x="5536442" y="2929720"/>
                <a:chExt cx="496135" cy="454925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74EBE3D-FB54-7A40-8B68-57561221BF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36442" y="2929720"/>
                  <a:ext cx="493416" cy="4342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7DFAB92-BF21-CB44-9362-2331732C9E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5791" y="2968600"/>
                  <a:ext cx="186786" cy="416045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359725B-8209-364D-9937-BBA3D423CCF5}"/>
              </a:ext>
            </a:extLst>
          </p:cNvPr>
          <p:cNvGrpSpPr/>
          <p:nvPr/>
        </p:nvGrpSpPr>
        <p:grpSpPr>
          <a:xfrm>
            <a:off x="6219163" y="1859842"/>
            <a:ext cx="1610241" cy="1454637"/>
            <a:chOff x="1025719" y="1313884"/>
            <a:chExt cx="2878372" cy="2781038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8C1F870-28FF-104D-A998-E16C63966899}"/>
                </a:ext>
              </a:extLst>
            </p:cNvPr>
            <p:cNvCxnSpPr/>
            <p:nvPr/>
          </p:nvCxnSpPr>
          <p:spPr>
            <a:xfrm>
              <a:off x="1025719" y="1661823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A3621D8-346C-344B-AA54-BB1D973A3E07}"/>
                </a:ext>
              </a:extLst>
            </p:cNvPr>
            <p:cNvCxnSpPr/>
            <p:nvPr/>
          </p:nvCxnSpPr>
          <p:spPr>
            <a:xfrm>
              <a:off x="1025719" y="1957347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6238F0A-B58A-9144-9B5D-D0903656D66C}"/>
                </a:ext>
              </a:extLst>
            </p:cNvPr>
            <p:cNvCxnSpPr/>
            <p:nvPr/>
          </p:nvCxnSpPr>
          <p:spPr>
            <a:xfrm>
              <a:off x="1025719" y="2259496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3CB1E2F-B609-2E42-955B-1E53554DCE92}"/>
                </a:ext>
              </a:extLst>
            </p:cNvPr>
            <p:cNvCxnSpPr/>
            <p:nvPr/>
          </p:nvCxnSpPr>
          <p:spPr>
            <a:xfrm>
              <a:off x="1025719" y="2555020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502C90E-9575-2848-954D-61F75799087F}"/>
                </a:ext>
              </a:extLst>
            </p:cNvPr>
            <p:cNvCxnSpPr/>
            <p:nvPr/>
          </p:nvCxnSpPr>
          <p:spPr>
            <a:xfrm>
              <a:off x="1025719" y="2855844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5709011-B89D-0547-BD4C-F05AD2361AA1}"/>
                </a:ext>
              </a:extLst>
            </p:cNvPr>
            <p:cNvCxnSpPr/>
            <p:nvPr/>
          </p:nvCxnSpPr>
          <p:spPr>
            <a:xfrm>
              <a:off x="1025719" y="3151368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48AEEAA-072F-7341-B31A-6D292214E2DB}"/>
                </a:ext>
              </a:extLst>
            </p:cNvPr>
            <p:cNvCxnSpPr/>
            <p:nvPr/>
          </p:nvCxnSpPr>
          <p:spPr>
            <a:xfrm>
              <a:off x="1025719" y="3453517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326CF7B-74B2-7048-A02B-49D16D58BF4F}"/>
                </a:ext>
              </a:extLst>
            </p:cNvPr>
            <p:cNvCxnSpPr/>
            <p:nvPr/>
          </p:nvCxnSpPr>
          <p:spPr>
            <a:xfrm>
              <a:off x="1025719" y="3749041"/>
              <a:ext cx="28783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17E4A6C-3965-0E4F-98BC-E82F2E7D947C}"/>
                </a:ext>
              </a:extLst>
            </p:cNvPr>
            <p:cNvGrpSpPr/>
            <p:nvPr/>
          </p:nvGrpSpPr>
          <p:grpSpPr>
            <a:xfrm rot="5400000">
              <a:off x="1074386" y="1660794"/>
              <a:ext cx="2781038" cy="2087218"/>
              <a:chOff x="1178119" y="1814223"/>
              <a:chExt cx="2878372" cy="2087218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0688534-12F5-ED44-BE73-809E7AB843B9}"/>
                  </a:ext>
                </a:extLst>
              </p:cNvPr>
              <p:cNvCxnSpPr/>
              <p:nvPr/>
            </p:nvCxnSpPr>
            <p:spPr>
              <a:xfrm>
                <a:off x="1178119" y="1814223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E7A40804-3678-1847-86D9-804D4CDBEA13}"/>
                  </a:ext>
                </a:extLst>
              </p:cNvPr>
              <p:cNvCxnSpPr/>
              <p:nvPr/>
            </p:nvCxnSpPr>
            <p:spPr>
              <a:xfrm>
                <a:off x="1178119" y="2109747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4F93F299-716E-064F-87F5-665A3B6233A1}"/>
                  </a:ext>
                </a:extLst>
              </p:cNvPr>
              <p:cNvCxnSpPr/>
              <p:nvPr/>
            </p:nvCxnSpPr>
            <p:spPr>
              <a:xfrm>
                <a:off x="1178119" y="2411896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014CA124-DCCC-CC4E-B36B-E5D8E41EC05C}"/>
                  </a:ext>
                </a:extLst>
              </p:cNvPr>
              <p:cNvCxnSpPr/>
              <p:nvPr/>
            </p:nvCxnSpPr>
            <p:spPr>
              <a:xfrm>
                <a:off x="1178119" y="2707420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DF3974F-A454-5B49-B707-9B32A7C0783B}"/>
                  </a:ext>
                </a:extLst>
              </p:cNvPr>
              <p:cNvCxnSpPr/>
              <p:nvPr/>
            </p:nvCxnSpPr>
            <p:spPr>
              <a:xfrm>
                <a:off x="1178119" y="3008244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4643690D-7B77-EE4A-A2B7-17AB295D1B9B}"/>
                  </a:ext>
                </a:extLst>
              </p:cNvPr>
              <p:cNvCxnSpPr/>
              <p:nvPr/>
            </p:nvCxnSpPr>
            <p:spPr>
              <a:xfrm>
                <a:off x="1178119" y="3303768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CF039C2-11B0-C04F-9FF7-1CC61C40B06E}"/>
                  </a:ext>
                </a:extLst>
              </p:cNvPr>
              <p:cNvCxnSpPr/>
              <p:nvPr/>
            </p:nvCxnSpPr>
            <p:spPr>
              <a:xfrm>
                <a:off x="1178119" y="3605917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1B08BB07-3A1B-654E-A69F-62403DA5ADAF}"/>
                  </a:ext>
                </a:extLst>
              </p:cNvPr>
              <p:cNvCxnSpPr/>
              <p:nvPr/>
            </p:nvCxnSpPr>
            <p:spPr>
              <a:xfrm>
                <a:off x="1178119" y="3901441"/>
                <a:ext cx="287837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CBB8A7D-BC15-BF42-9AD5-95BA098E973D}"/>
              </a:ext>
            </a:extLst>
          </p:cNvPr>
          <p:cNvCxnSpPr>
            <a:cxnSpLocks/>
          </p:cNvCxnSpPr>
          <p:nvPr/>
        </p:nvCxnSpPr>
        <p:spPr>
          <a:xfrm>
            <a:off x="4190055" y="2708973"/>
            <a:ext cx="909320" cy="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18B9F0-93CA-2F44-A7F9-2023AB2AC5DB}"/>
              </a:ext>
            </a:extLst>
          </p:cNvPr>
          <p:cNvSpPr txBox="1"/>
          <p:nvPr/>
        </p:nvSpPr>
        <p:spPr>
          <a:xfrm>
            <a:off x="1783286" y="1362809"/>
            <a:ext cx="5485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Tree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9CB9EDE-14DD-9246-9948-BA12EBCA5FF8}"/>
              </a:ext>
            </a:extLst>
          </p:cNvPr>
          <p:cNvSpPr txBox="1"/>
          <p:nvPr/>
        </p:nvSpPr>
        <p:spPr>
          <a:xfrm>
            <a:off x="3780074" y="1362809"/>
            <a:ext cx="16193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Hyperbolic space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07A36847-A0CF-B442-9456-4F1DCAA160DD}"/>
              </a:ext>
            </a:extLst>
          </p:cNvPr>
          <p:cNvSpPr txBox="1"/>
          <p:nvPr/>
        </p:nvSpPr>
        <p:spPr>
          <a:xfrm>
            <a:off x="6180522" y="1344553"/>
            <a:ext cx="15648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Euclidean space</a:t>
            </a:r>
          </a:p>
        </p:txBody>
      </p:sp>
    </p:spTree>
    <p:extLst>
      <p:ext uri="{BB962C8B-B14F-4D97-AF65-F5344CB8AC3E}">
        <p14:creationId xmlns:p14="http://schemas.microsoft.com/office/powerpoint/2010/main" val="132241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C591732-8D94-E345-B581-715079F56B4D}"/>
              </a:ext>
            </a:extLst>
          </p:cNvPr>
          <p:cNvGrpSpPr/>
          <p:nvPr/>
        </p:nvGrpSpPr>
        <p:grpSpPr>
          <a:xfrm>
            <a:off x="5915771" y="1697280"/>
            <a:ext cx="2870420" cy="1264257"/>
            <a:chOff x="5401359" y="3769915"/>
            <a:chExt cx="2300478" cy="1102969"/>
          </a:xfrm>
        </p:grpSpPr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2D89CDA5-1704-4644-A1C7-C3BBB9F35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1359" y="3769915"/>
              <a:ext cx="2300478" cy="1102969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13E2B7-E706-AB45-86EB-C066613CD1CD}"/>
                </a:ext>
              </a:extLst>
            </p:cNvPr>
            <p:cNvSpPr/>
            <p:nvPr/>
          </p:nvSpPr>
          <p:spPr>
            <a:xfrm>
              <a:off x="5599767" y="4022963"/>
              <a:ext cx="45719" cy="45719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A419AF3-2A82-7143-B652-7C0FD11B727D}"/>
                </a:ext>
              </a:extLst>
            </p:cNvPr>
            <p:cNvSpPr/>
            <p:nvPr/>
          </p:nvSpPr>
          <p:spPr>
            <a:xfrm>
              <a:off x="5606890" y="4545496"/>
              <a:ext cx="45719" cy="45719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AA4D1F2-BA47-F24F-A614-D424720C2B87}"/>
                </a:ext>
              </a:extLst>
            </p:cNvPr>
            <p:cNvSpPr/>
            <p:nvPr/>
          </p:nvSpPr>
          <p:spPr>
            <a:xfrm>
              <a:off x="7410408" y="3891963"/>
              <a:ext cx="45719" cy="45719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E64F814-D000-4446-8B35-3D3DE08FA148}"/>
                </a:ext>
              </a:extLst>
            </p:cNvPr>
            <p:cNvSpPr/>
            <p:nvPr/>
          </p:nvSpPr>
          <p:spPr>
            <a:xfrm>
              <a:off x="7410408" y="4641642"/>
              <a:ext cx="45719" cy="45719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85872AC1-BAD2-4547-9AF6-A360FD1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26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anose="02050604050505020204" pitchFamily="18" charset="0"/>
              </a:rPr>
              <a:t> Estimating 𝜹-hyperbolicity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ADBEB3-5070-E74C-A85F-7B7C2F382FB0}"/>
              </a:ext>
            </a:extLst>
          </p:cNvPr>
          <p:cNvSpPr txBox="1"/>
          <p:nvPr/>
        </p:nvSpPr>
        <p:spPr>
          <a:xfrm>
            <a:off x="691764" y="1423282"/>
            <a:ext cx="6766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Bookman Old Style" panose="02050604050505020204" pitchFamily="18" charset="0"/>
              </a:rPr>
              <a:t>Consider multiple (uniform random) quadruples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Bookman Old Style" panose="02050604050505020204" pitchFamily="18" charset="0"/>
              </a:rPr>
              <a:t>For each quadruple </a:t>
            </a:r>
            <a:r>
              <a:rPr lang="en-US" sz="1600" i="1" dirty="0" err="1">
                <a:latin typeface="Bookman Old Style" panose="02050604050505020204" pitchFamily="18" charset="0"/>
              </a:rPr>
              <a:t>i</a:t>
            </a:r>
            <a:r>
              <a:rPr lang="en-US" sz="1600" dirty="0">
                <a:latin typeface="Bookman Old Style" panose="02050604050505020204" pitchFamily="18" charset="0"/>
              </a:rPr>
              <a:t>, find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</a:t>
            </a:r>
            <a:r>
              <a:rPr lang="en-US" alt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The estimator of </a:t>
            </a:r>
            <a:r>
              <a:rPr lang="en-US" altLang="en-US" sz="1600" dirty="0">
                <a:latin typeface="Bookman Old Style" panose="02050604050505020204" pitchFamily="18" charset="0"/>
              </a:rPr>
              <a:t>𝜹 is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max(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altLang="en-US" sz="1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en-US" sz="1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Tested in multiple applied networks:</a:t>
            </a:r>
          </a:p>
          <a:p>
            <a:pPr lvl="1">
              <a:spcAft>
                <a:spcPts val="600"/>
              </a:spcAft>
            </a:pP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Kennedy, Narayan,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Saniee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[2013] – Facebook, Google, AT&amp;T IP;</a:t>
            </a:r>
          </a:p>
          <a:p>
            <a:pPr lvl="1">
              <a:spcAft>
                <a:spcPts val="600"/>
              </a:spcAft>
            </a:pP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Boguna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et al.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[2009] – Internet;</a:t>
            </a:r>
          </a:p>
          <a:p>
            <a:pPr lvl="1">
              <a:spcAft>
                <a:spcPts val="600"/>
              </a:spcAft>
            </a:pP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Montgolfier et al.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[2011],</a:t>
            </a:r>
            <a:r>
              <a:rPr lang="en-US" sz="1200" dirty="0">
                <a:latin typeface="Bookman Old Style" panose="02050604050505020204" pitchFamily="18" charset="0"/>
              </a:rPr>
              <a:t>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Coudert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et al.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[2016],</a:t>
            </a:r>
            <a:r>
              <a:rPr lang="en-US" sz="1200" dirty="0">
                <a:latin typeface="Bookman Old Style" panose="02050604050505020204" pitchFamily="18" charset="0"/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Cohen et al.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[2017], etc.</a:t>
            </a:r>
          </a:p>
          <a:p>
            <a:pPr>
              <a:spcAft>
                <a:spcPts val="600"/>
              </a:spcAft>
            </a:pPr>
            <a:endParaRPr lang="en-US" altLang="en-US" sz="12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2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85872AC1-BAD2-4547-9AF6-A360FD1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26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anose="02050604050505020204" pitchFamily="18" charset="0"/>
              </a:rPr>
              <a:t> Estimating 𝜹-hyperbolicity in Euclidean and hyperbolic spaces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86D7693-C923-494E-BC56-8A909E4E18AB}"/>
              </a:ext>
            </a:extLst>
          </p:cNvPr>
          <p:cNvSpPr txBox="1">
            <a:spLocks/>
          </p:cNvSpPr>
          <p:nvPr/>
        </p:nvSpPr>
        <p:spPr>
          <a:xfrm>
            <a:off x="326469" y="1695518"/>
            <a:ext cx="3417414" cy="2057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-9144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For Euclidean space, </a:t>
            </a:r>
            <a:r>
              <a:rPr lang="el-GR" sz="1200" dirty="0">
                <a:latin typeface="Bookman Old Style" panose="02050604050505020204" pitchFamily="18" charset="0"/>
              </a:rPr>
              <a:t>δ</a:t>
            </a:r>
            <a:r>
              <a:rPr lang="en-US" sz="1200" dirty="0">
                <a:latin typeface="Bookman Old Style" panose="02050604050505020204" pitchFamily="18" charset="0"/>
              </a:rPr>
              <a:t> increases linearly with quadruple size </a:t>
            </a:r>
            <a:r>
              <a:rPr lang="en-US" sz="1200" i="1" dirty="0">
                <a:latin typeface="Bookman Old Style" panose="02050604050505020204" pitchFamily="18" charset="0"/>
              </a:rPr>
              <a:t>L</a:t>
            </a:r>
          </a:p>
          <a:p>
            <a:pPr marL="91440" lvl="1" indent="-9144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For hyperbolic space, </a:t>
            </a:r>
            <a:r>
              <a:rPr lang="el-GR" sz="1200" dirty="0">
                <a:latin typeface="Bookman Old Style" panose="02050604050505020204" pitchFamily="18" charset="0"/>
              </a:rPr>
              <a:t>δ</a:t>
            </a:r>
            <a:r>
              <a:rPr lang="en-US" sz="1200" dirty="0">
                <a:latin typeface="Bookman Old Style" panose="02050604050505020204" pitchFamily="18" charset="0"/>
              </a:rPr>
              <a:t> saturates for large quadruples (large </a:t>
            </a:r>
            <a:r>
              <a:rPr lang="en-US" sz="1200" i="1" dirty="0">
                <a:latin typeface="Bookman Old Style" panose="02050604050505020204" pitchFamily="18" charset="0"/>
              </a:rPr>
              <a:t>L</a:t>
            </a:r>
            <a:r>
              <a:rPr lang="en-US" sz="1200" dirty="0">
                <a:latin typeface="Bookman Old Style" panose="02050604050505020204" pitchFamily="18" charset="0"/>
              </a:rPr>
              <a:t>)</a:t>
            </a:r>
          </a:p>
          <a:p>
            <a:pPr marL="91440" lvl="1" indent="-9144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For hyperbolic space, as curvature decreases, the space becomes “more Euclidean” and max(</a:t>
            </a:r>
            <a:r>
              <a:rPr lang="el-GR" sz="1200" dirty="0">
                <a:latin typeface="Bookman Old Style" panose="02050604050505020204" pitchFamily="18" charset="0"/>
              </a:rPr>
              <a:t>δ</a:t>
            </a:r>
            <a:r>
              <a:rPr lang="en-US" sz="1200" dirty="0">
                <a:latin typeface="Bookman Old Style" panose="02050604050505020204" pitchFamily="18" charset="0"/>
              </a:rPr>
              <a:t>) increases</a:t>
            </a:r>
          </a:p>
          <a:p>
            <a:pPr marL="91440" lvl="1" indent="-9144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Curves for both spaces overlap for small quadruples (small neighborhoods are always Euclidean)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38F4D11D-AC55-404D-AB2D-A04102E48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23" y="1000438"/>
            <a:ext cx="5288800" cy="35258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FF879F-507E-034F-B008-924514302C82}"/>
              </a:ext>
            </a:extLst>
          </p:cNvPr>
          <p:cNvSpPr/>
          <p:nvPr/>
        </p:nvSpPr>
        <p:spPr>
          <a:xfrm>
            <a:off x="4797453" y="2648466"/>
            <a:ext cx="675860" cy="76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6096CF-6649-BF48-85D5-D27771DD22D7}"/>
                  </a:ext>
                </a:extLst>
              </p:cNvPr>
              <p:cNvSpPr txBox="1"/>
              <p:nvPr/>
            </p:nvSpPr>
            <p:spPr>
              <a:xfrm>
                <a:off x="4924613" y="2780156"/>
                <a:ext cx="5487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</m:func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6096CF-6649-BF48-85D5-D27771DD2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13" y="2780156"/>
                <a:ext cx="548700" cy="276999"/>
              </a:xfrm>
              <a:prstGeom prst="rect">
                <a:avLst/>
              </a:prstGeom>
              <a:blipFill>
                <a:blip r:embed="rId4"/>
                <a:stretch>
                  <a:fillRect r="-2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94D495F-20FB-4447-8FAC-78F8FA904212}"/>
              </a:ext>
            </a:extLst>
          </p:cNvPr>
          <p:cNvSpPr txBox="1"/>
          <p:nvPr/>
        </p:nvSpPr>
        <p:spPr>
          <a:xfrm>
            <a:off x="4381169" y="4608709"/>
            <a:ext cx="4086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Numerical simulations: </a:t>
            </a: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Uniform quadruples in 2D Hyperbolic and Euclidean circles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42AA6-1BB3-474E-BFCE-867B2EE18F76}"/>
              </a:ext>
            </a:extLst>
          </p:cNvPr>
          <p:cNvCxnSpPr>
            <a:cxnSpLocks/>
          </p:cNvCxnSpPr>
          <p:nvPr/>
        </p:nvCxnSpPr>
        <p:spPr>
          <a:xfrm flipV="1">
            <a:off x="4381169" y="1582306"/>
            <a:ext cx="4086970" cy="23345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FAA4C678-5851-8140-BA9C-A1F6437FDD08}"/>
              </a:ext>
            </a:extLst>
          </p:cNvPr>
          <p:cNvSpPr/>
          <p:nvPr/>
        </p:nvSpPr>
        <p:spPr>
          <a:xfrm>
            <a:off x="4381169" y="3009304"/>
            <a:ext cx="4079019" cy="902733"/>
          </a:xfrm>
          <a:custGeom>
            <a:avLst/>
            <a:gdLst>
              <a:gd name="connsiteX0" fmla="*/ 0 w 4079019"/>
              <a:gd name="connsiteY0" fmla="*/ 890546 h 890546"/>
              <a:gd name="connsiteX1" fmla="*/ 4079019 w 4079019"/>
              <a:gd name="connsiteY1" fmla="*/ 0 h 890546"/>
              <a:gd name="connsiteX2" fmla="*/ 4079019 w 4079019"/>
              <a:gd name="connsiteY2" fmla="*/ 0 h 890546"/>
              <a:gd name="connsiteX0" fmla="*/ 0 w 4079019"/>
              <a:gd name="connsiteY0" fmla="*/ 890759 h 890759"/>
              <a:gd name="connsiteX1" fmla="*/ 4079019 w 4079019"/>
              <a:gd name="connsiteY1" fmla="*/ 213 h 890759"/>
              <a:gd name="connsiteX2" fmla="*/ 4079019 w 4079019"/>
              <a:gd name="connsiteY2" fmla="*/ 213 h 890759"/>
              <a:gd name="connsiteX0" fmla="*/ 0 w 4079019"/>
              <a:gd name="connsiteY0" fmla="*/ 913588 h 913588"/>
              <a:gd name="connsiteX1" fmla="*/ 4079019 w 4079019"/>
              <a:gd name="connsiteY1" fmla="*/ 23042 h 913588"/>
              <a:gd name="connsiteX2" fmla="*/ 4079019 w 4079019"/>
              <a:gd name="connsiteY2" fmla="*/ 23042 h 913588"/>
              <a:gd name="connsiteX0" fmla="*/ 0 w 4079019"/>
              <a:gd name="connsiteY0" fmla="*/ 910116 h 910116"/>
              <a:gd name="connsiteX1" fmla="*/ 4079019 w 4079019"/>
              <a:gd name="connsiteY1" fmla="*/ 19570 h 910116"/>
              <a:gd name="connsiteX2" fmla="*/ 4079019 w 4079019"/>
              <a:gd name="connsiteY2" fmla="*/ 19570 h 910116"/>
              <a:gd name="connsiteX0" fmla="*/ 0 w 4079019"/>
              <a:gd name="connsiteY0" fmla="*/ 902733 h 902733"/>
              <a:gd name="connsiteX1" fmla="*/ 4079019 w 4079019"/>
              <a:gd name="connsiteY1" fmla="*/ 12187 h 902733"/>
              <a:gd name="connsiteX2" fmla="*/ 4079019 w 4079019"/>
              <a:gd name="connsiteY2" fmla="*/ 12187 h 9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9019" h="902733">
                <a:moveTo>
                  <a:pt x="0" y="902733"/>
                </a:moveTo>
                <a:cubicBezTo>
                  <a:pt x="1860606" y="-157441"/>
                  <a:pt x="1208598" y="6887"/>
                  <a:pt x="4079019" y="12187"/>
                </a:cubicBezTo>
                <a:lnTo>
                  <a:pt x="4079019" y="12187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731C60-A45D-4F41-96C3-59112BD1DF22}"/>
              </a:ext>
            </a:extLst>
          </p:cNvPr>
          <p:cNvSpPr/>
          <p:nvPr/>
        </p:nvSpPr>
        <p:spPr>
          <a:xfrm>
            <a:off x="4492256" y="2259138"/>
            <a:ext cx="754911" cy="132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E5D081-0E72-BC4D-8CE0-84F442175352}"/>
              </a:ext>
            </a:extLst>
          </p:cNvPr>
          <p:cNvCxnSpPr>
            <a:cxnSpLocks/>
          </p:cNvCxnSpPr>
          <p:nvPr/>
        </p:nvCxnSpPr>
        <p:spPr>
          <a:xfrm>
            <a:off x="4492256" y="1335819"/>
            <a:ext cx="38802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13CCC8-A189-A54B-BD4C-DFBB4B27F341}"/>
              </a:ext>
            </a:extLst>
          </p:cNvPr>
          <p:cNvCxnSpPr>
            <a:cxnSpLocks/>
          </p:cNvCxnSpPr>
          <p:nvPr/>
        </p:nvCxnSpPr>
        <p:spPr>
          <a:xfrm>
            <a:off x="4512358" y="1895542"/>
            <a:ext cx="36791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D44B459-762E-8648-AE10-FF3B532C13DA}"/>
              </a:ext>
            </a:extLst>
          </p:cNvPr>
          <p:cNvSpPr txBox="1"/>
          <p:nvPr/>
        </p:nvSpPr>
        <p:spPr>
          <a:xfrm>
            <a:off x="5506277" y="4340431"/>
            <a:ext cx="18765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Quadruple diameter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EDDE84-ED8D-3741-9984-3F5013662E75}"/>
              </a:ext>
            </a:extLst>
          </p:cNvPr>
          <p:cNvSpPr txBox="1"/>
          <p:nvPr/>
        </p:nvSpPr>
        <p:spPr>
          <a:xfrm rot="16200000">
            <a:off x="3055899" y="2382060"/>
            <a:ext cx="18765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D0F6B4-96A9-BD4B-88B0-257660B2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4736"/>
            <a:ext cx="8991600" cy="500897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41275" dist="23000" dir="54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85872AC1-BAD2-4547-9AF6-A360FD1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1309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anose="02050604050505020204" pitchFamily="18" charset="0"/>
              </a:rPr>
              <a:t> Earthquake proximity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2">
                <a:extLst>
                  <a:ext uri="{FF2B5EF4-FFF2-40B4-BE49-F238E27FC236}">
                    <a16:creationId xmlns:a16="http://schemas.microsoft.com/office/drawing/2014/main" id="{8CF31CD7-ED4E-954A-915B-F317E81026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2574" y="929076"/>
                <a:ext cx="7688700" cy="22780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1400" dirty="0">
                    <a:latin typeface="Bookman Old Style" panose="02050604050505020204" pitchFamily="18" charset="0"/>
                  </a:rPr>
                  <a:t>For any earthquake </a:t>
                </a:r>
                <a:r>
                  <a:rPr lang="en-US" sz="1400" i="1" dirty="0">
                    <a:latin typeface="Bookman Old Style" panose="02050604050505020204" pitchFamily="18" charset="0"/>
                  </a:rPr>
                  <a:t>j</a:t>
                </a:r>
                <a:r>
                  <a:rPr lang="en-US" sz="1400" dirty="0">
                    <a:latin typeface="Bookman Old Style" panose="02050604050505020204" pitchFamily="18" charset="0"/>
                  </a:rPr>
                  <a:t> define its proximity to an earlier earthquake </a:t>
                </a:r>
                <a:r>
                  <a:rPr lang="en-US" sz="1400" i="1" dirty="0" err="1">
                    <a:latin typeface="Bookman Old Style" panose="02050604050505020204" pitchFamily="18" charset="0"/>
                  </a:rPr>
                  <a:t>i</a:t>
                </a:r>
                <a:r>
                  <a:rPr lang="en-US" sz="1400" dirty="0">
                    <a:latin typeface="Bookman Old Style" panose="02050604050505020204" pitchFamily="18" charset="0"/>
                  </a:rPr>
                  <a:t> as:</a:t>
                </a:r>
              </a:p>
              <a:p>
                <a:pPr marL="420370"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ɳ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sz="1400" i="1" smtClean="0">
                                    <a:latin typeface="Cambria Math"/>
                                  </a:rPr>
                                  <m:t>𝑓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d>
                                  <m:d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</m:sSubSup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/>
                                    </m:sSubSup>
                                  </m:e>
                                </m:d>
                              </m:sup>
                            </m:sSup>
                            <m:r>
                              <a:rPr lang="en-US" sz="14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                                           ,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400" dirty="0">
                    <a:latin typeface="Bookman Old Style" panose="02050604050505020204" pitchFamily="18" charset="0"/>
                  </a:rPr>
                  <a:t> ,</a:t>
                </a:r>
              </a:p>
              <a:p>
                <a:pPr marL="420370" algn="just">
                  <a:lnSpc>
                    <a:spcPct val="120000"/>
                  </a:lnSpc>
                  <a:spcBef>
                    <a:spcPts val="0"/>
                  </a:spcBef>
                </a:pPr>
                <a:endParaRPr lang="en-US" sz="1400" dirty="0">
                  <a:latin typeface="Bookman Old Style" panose="02050604050505020204" pitchFamily="18" charset="0"/>
                </a:endParaRPr>
              </a:p>
              <a:p>
                <a:pPr marL="146050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1400" dirty="0">
                    <a:latin typeface="Bookman Old Style" panose="02050604050505020204" pitchFamily="18" charset="0"/>
                  </a:rPr>
                  <a:t>where </a:t>
                </a:r>
                <a:r>
                  <a:rPr lang="en-US" sz="1400" i="1" dirty="0" err="1">
                    <a:latin typeface="Bookman Old Style" panose="02050604050505020204" pitchFamily="18" charset="0"/>
                  </a:rPr>
                  <a:t>t</a:t>
                </a:r>
                <a:r>
                  <a:rPr lang="en-US" sz="1400" i="1" baseline="-25000" dirty="0" err="1">
                    <a:latin typeface="Bookman Old Style" panose="02050604050505020204" pitchFamily="18" charset="0"/>
                  </a:rPr>
                  <a:t>i</a:t>
                </a:r>
                <a:r>
                  <a:rPr lang="en-US" sz="1400" i="1" dirty="0">
                    <a:latin typeface="Bookman Old Style" panose="02050604050505020204" pitchFamily="18" charset="0"/>
                  </a:rPr>
                  <a:t> </a:t>
                </a:r>
                <a:r>
                  <a:rPr lang="en-US" sz="1400" dirty="0">
                    <a:latin typeface="Bookman Old Style" panose="02050604050505020204" pitchFamily="18" charset="0"/>
                  </a:rPr>
                  <a:t>is the occurrence time, </a:t>
                </a:r>
                <a:r>
                  <a:rPr lang="en-US" sz="1400" i="1" dirty="0">
                    <a:latin typeface="Bookman Old Style" panose="02050604050505020204" pitchFamily="18" charset="0"/>
                  </a:rPr>
                  <a:t>m</a:t>
                </a:r>
                <a:r>
                  <a:rPr lang="en-US" sz="1400" i="1" baseline="-25000" dirty="0">
                    <a:latin typeface="Bookman Old Style" panose="02050604050505020204" pitchFamily="18" charset="0"/>
                  </a:rPr>
                  <a:t>i</a:t>
                </a:r>
                <a:r>
                  <a:rPr lang="en-US" sz="1400" i="1" dirty="0">
                    <a:latin typeface="Bookman Old Style" panose="02050604050505020204" pitchFamily="18" charset="0"/>
                  </a:rPr>
                  <a:t> </a:t>
                </a:r>
                <a:r>
                  <a:rPr lang="en-US" sz="1400" dirty="0">
                    <a:latin typeface="Bookman Old Style" panose="02050604050505020204" pitchFamily="18" charset="0"/>
                  </a:rPr>
                  <a:t>is the  magnitude of earthquake </a:t>
                </a:r>
                <a:r>
                  <a:rPr lang="en-US" sz="1400" i="1" dirty="0" err="1">
                    <a:latin typeface="Bookman Old Style" panose="02050604050505020204" pitchFamily="18" charset="0"/>
                  </a:rPr>
                  <a:t>i</a:t>
                </a:r>
                <a:r>
                  <a:rPr lang="en-US" sz="1400" dirty="0">
                    <a:latin typeface="Bookman Old Style" panose="02050604050505020204" pitchFamily="18" charset="0"/>
                  </a:rPr>
                  <a:t>, </a:t>
                </a:r>
                <a:r>
                  <a:rPr lang="en-US" sz="1400" i="1" dirty="0" err="1">
                    <a:latin typeface="Bookman Old Style" panose="02050604050505020204" pitchFamily="18" charset="0"/>
                  </a:rPr>
                  <a:t>r</a:t>
                </a:r>
                <a:r>
                  <a:rPr lang="en-US" sz="1400" i="1" baseline="-25000" dirty="0" err="1">
                    <a:latin typeface="Bookman Old Style" panose="02050604050505020204" pitchFamily="18" charset="0"/>
                  </a:rPr>
                  <a:t>ij</a:t>
                </a:r>
                <a:r>
                  <a:rPr lang="en-US" sz="1400" dirty="0">
                    <a:latin typeface="Bookman Old Style" panose="02050604050505020204" pitchFamily="18" charset="0"/>
                  </a:rPr>
                  <a:t> is the surface distance between earthquakes, </a:t>
                </a:r>
                <a:r>
                  <a:rPr lang="en-US" sz="1400" i="1" dirty="0">
                    <a:latin typeface="Bookman Old Style" panose="02050604050505020204" pitchFamily="18" charset="0"/>
                  </a:rPr>
                  <a:t>f </a:t>
                </a:r>
                <a:r>
                  <a:rPr lang="en-US" sz="1400" dirty="0">
                    <a:latin typeface="Bookman Old Style" panose="02050604050505020204" pitchFamily="18" charset="0"/>
                  </a:rPr>
                  <a:t>is the fractal dimension of the epicenters, and </a:t>
                </a:r>
                <a:r>
                  <a:rPr lang="en-US" sz="1400" i="1" dirty="0">
                    <a:latin typeface="Bookman Old Style" panose="02050604050505020204" pitchFamily="18" charset="0"/>
                  </a:rPr>
                  <a:t>b</a:t>
                </a:r>
                <a:r>
                  <a:rPr lang="en-US" sz="1400" dirty="0">
                    <a:latin typeface="Bookman Old Style" panose="02050604050505020204" pitchFamily="18" charset="0"/>
                  </a:rPr>
                  <a:t> is the parameter of the Gutenberg-Richter law.</a:t>
                </a:r>
              </a:p>
              <a:p>
                <a:pPr marL="146050" algn="just"/>
                <a:endParaRPr lang="en-US" sz="1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8" name="Text Placeholder 2">
                <a:extLst>
                  <a:ext uri="{FF2B5EF4-FFF2-40B4-BE49-F238E27FC236}">
                    <a16:creationId xmlns:a16="http://schemas.microsoft.com/office/drawing/2014/main" id="{8CF31CD7-ED4E-954A-915B-F317E8102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74" y="929076"/>
                <a:ext cx="7688700" cy="2278051"/>
              </a:xfrm>
              <a:prstGeom prst="rect">
                <a:avLst/>
              </a:prstGeom>
              <a:blipFill>
                <a:blip r:embed="rId3"/>
                <a:stretch>
                  <a:fillRect l="-4620" t="-50829" r="-165" b="-50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312E528-E32D-A24C-A42C-AB51D67A5361}"/>
              </a:ext>
            </a:extLst>
          </p:cNvPr>
          <p:cNvGrpSpPr/>
          <p:nvPr/>
        </p:nvGrpSpPr>
        <p:grpSpPr>
          <a:xfrm>
            <a:off x="1199885" y="3381998"/>
            <a:ext cx="2449160" cy="1302892"/>
            <a:chOff x="2051189" y="3655004"/>
            <a:chExt cx="2449160" cy="130289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9BEB89F-4298-2F47-8276-BB339FFF8683}"/>
                </a:ext>
              </a:extLst>
            </p:cNvPr>
            <p:cNvGrpSpPr/>
            <p:nvPr/>
          </p:nvGrpSpPr>
          <p:grpSpPr>
            <a:xfrm>
              <a:off x="2051189" y="3655004"/>
              <a:ext cx="2449160" cy="1302892"/>
              <a:chOff x="3744817" y="934804"/>
              <a:chExt cx="2449160" cy="130289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8A398E9-1A44-174C-9364-39F37E50A1AA}"/>
                  </a:ext>
                </a:extLst>
              </p:cNvPr>
              <p:cNvSpPr/>
              <p:nvPr/>
            </p:nvSpPr>
            <p:spPr>
              <a:xfrm>
                <a:off x="5805994" y="1987399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6C93745-BC71-3C43-AC0B-6A2B0DE9C68B}"/>
                  </a:ext>
                </a:extLst>
              </p:cNvPr>
              <p:cNvSpPr/>
              <p:nvPr/>
            </p:nvSpPr>
            <p:spPr>
              <a:xfrm>
                <a:off x="3965821" y="1165943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14A9E5-7FBA-554F-8CE9-9EA3CFE9AE7B}"/>
                  </a:ext>
                </a:extLst>
              </p:cNvPr>
              <p:cNvSpPr txBox="1"/>
              <p:nvPr/>
            </p:nvSpPr>
            <p:spPr>
              <a:xfrm>
                <a:off x="5851713" y="1960838"/>
                <a:ext cx="20471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/>
                  <a:t>j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1EE7A3-2955-0F44-8D6C-26CE6DB65C65}"/>
                  </a:ext>
                </a:extLst>
              </p:cNvPr>
              <p:cNvSpPr txBox="1"/>
              <p:nvPr/>
            </p:nvSpPr>
            <p:spPr>
              <a:xfrm>
                <a:off x="3761104" y="965441"/>
                <a:ext cx="20471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/>
                  <a:t>i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E1BD6A9-A8F7-D54D-A89C-533A47404FED}"/>
                  </a:ext>
                </a:extLst>
              </p:cNvPr>
              <p:cNvGrpSpPr/>
              <p:nvPr/>
            </p:nvGrpSpPr>
            <p:grpSpPr>
              <a:xfrm>
                <a:off x="3744817" y="934804"/>
                <a:ext cx="2449160" cy="1302892"/>
                <a:chOff x="3489270" y="1412164"/>
                <a:chExt cx="2449160" cy="1302892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ABE142C2-20BE-454B-B817-54209DEC62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2999" y="1669815"/>
                  <a:ext cx="18423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2A861B5-DF11-5C42-B788-842B0CFE25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75355" y="1669815"/>
                  <a:ext cx="0" cy="8244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8797A45-A073-A346-95B8-4CE33410CA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2999" y="2494229"/>
                  <a:ext cx="1842356" cy="0"/>
                </a:xfrm>
                <a:prstGeom prst="line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B783A76E-1445-7346-A7E1-0877CD024F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2999" y="1669815"/>
                  <a:ext cx="0" cy="824414"/>
                </a:xfrm>
                <a:prstGeom prst="line">
                  <a:avLst/>
                </a:prstGeom>
                <a:ln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1840742-6396-7146-9A71-09842A627A64}"/>
                    </a:ext>
                  </a:extLst>
                </p:cNvPr>
                <p:cNvSpPr txBox="1"/>
                <p:nvPr/>
              </p:nvSpPr>
              <p:spPr>
                <a:xfrm>
                  <a:off x="5572419" y="1961243"/>
                  <a:ext cx="3660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en-US" sz="1000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ij</a:t>
                  </a:r>
                  <a:endParaRPr lang="en-US" sz="1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D75DB21-A1ED-154F-97C5-D37EB8D652BB}"/>
                    </a:ext>
                  </a:extLst>
                </p:cNvPr>
                <p:cNvSpPr txBox="1"/>
                <p:nvPr/>
              </p:nvSpPr>
              <p:spPr>
                <a:xfrm>
                  <a:off x="4482225" y="1412164"/>
                  <a:ext cx="3660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lang="en-US" sz="1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EC7460A-8D71-2148-AD04-5B3A8A9A34F9}"/>
                    </a:ext>
                  </a:extLst>
                </p:cNvPr>
                <p:cNvSpPr txBox="1"/>
                <p:nvPr/>
              </p:nvSpPr>
              <p:spPr>
                <a:xfrm rot="16200000">
                  <a:off x="3353227" y="1966606"/>
                  <a:ext cx="50291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space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6F94376-D146-AA44-AD0B-34BBA090A9C4}"/>
                    </a:ext>
                  </a:extLst>
                </p:cNvPr>
                <p:cNvSpPr txBox="1"/>
                <p:nvPr/>
              </p:nvSpPr>
              <p:spPr>
                <a:xfrm>
                  <a:off x="4434772" y="2484224"/>
                  <a:ext cx="460917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time</a:t>
                  </a:r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F59F7F3-6B4C-C148-BE3D-FD6AB980BA22}"/>
                </a:ext>
              </a:extLst>
            </p:cNvPr>
            <p:cNvGrpSpPr/>
            <p:nvPr/>
          </p:nvGrpSpPr>
          <p:grpSpPr>
            <a:xfrm>
              <a:off x="2272193" y="3886143"/>
              <a:ext cx="1885892" cy="867175"/>
              <a:chOff x="3073021" y="3905535"/>
              <a:chExt cx="1885892" cy="8671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13D786F-FB9C-EF4B-B522-89F2D614AB19}"/>
                  </a:ext>
                </a:extLst>
              </p:cNvPr>
              <p:cNvSpPr/>
              <p:nvPr/>
            </p:nvSpPr>
            <p:spPr>
              <a:xfrm>
                <a:off x="4913194" y="4726991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E30265A-2494-9A4C-BC2F-76FF03D9CD00}"/>
                  </a:ext>
                </a:extLst>
              </p:cNvPr>
              <p:cNvSpPr/>
              <p:nvPr/>
            </p:nvSpPr>
            <p:spPr>
              <a:xfrm>
                <a:off x="3073021" y="3905535"/>
                <a:ext cx="45719" cy="4571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9806D45-DC08-D94B-AE44-0E6C8FDBD30A}"/>
                </a:ext>
              </a:extLst>
            </p:cNvPr>
            <p:cNvGrpSpPr/>
            <p:nvPr/>
          </p:nvGrpSpPr>
          <p:grpSpPr>
            <a:xfrm>
              <a:off x="2421773" y="4009057"/>
              <a:ext cx="1605768" cy="671981"/>
              <a:chOff x="6236320" y="3948341"/>
              <a:chExt cx="1605768" cy="67198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58BBA45-D487-214D-90A9-5825E33ADD61}"/>
                  </a:ext>
                </a:extLst>
              </p:cNvPr>
              <p:cNvSpPr/>
              <p:nvPr/>
            </p:nvSpPr>
            <p:spPr>
              <a:xfrm>
                <a:off x="7796369" y="3948341"/>
                <a:ext cx="45719" cy="49215"/>
              </a:xfrm>
              <a:prstGeom prst="ellipse">
                <a:avLst/>
              </a:prstGeom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25F967E-954A-C644-BA87-53A2DA050E0A}"/>
                  </a:ext>
                </a:extLst>
              </p:cNvPr>
              <p:cNvSpPr/>
              <p:nvPr/>
            </p:nvSpPr>
            <p:spPr>
              <a:xfrm>
                <a:off x="6236320" y="4571107"/>
                <a:ext cx="45719" cy="49215"/>
              </a:xfrm>
              <a:prstGeom prst="ellipse">
                <a:avLst/>
              </a:prstGeom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2DF280E-26C9-754E-B9E0-D3372B99179C}"/>
                  </a:ext>
                </a:extLst>
              </p:cNvPr>
              <p:cNvSpPr/>
              <p:nvPr/>
            </p:nvSpPr>
            <p:spPr>
              <a:xfrm>
                <a:off x="7016344" y="4341728"/>
                <a:ext cx="45719" cy="49215"/>
              </a:xfrm>
              <a:prstGeom prst="ellipse">
                <a:avLst/>
              </a:prstGeom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B002292-5CA4-C44A-BBC3-C29A4C1C800A}"/>
                  </a:ext>
                </a:extLst>
              </p:cNvPr>
              <p:cNvSpPr/>
              <p:nvPr/>
            </p:nvSpPr>
            <p:spPr>
              <a:xfrm>
                <a:off x="6423193" y="4087346"/>
                <a:ext cx="45719" cy="49215"/>
              </a:xfrm>
              <a:prstGeom prst="ellipse">
                <a:avLst/>
              </a:prstGeom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AA67278-BA10-D841-A4EE-4F8996B903B1}"/>
                  </a:ext>
                </a:extLst>
              </p:cNvPr>
              <p:cNvSpPr/>
              <p:nvPr/>
            </p:nvSpPr>
            <p:spPr>
              <a:xfrm>
                <a:off x="7203545" y="4016453"/>
                <a:ext cx="45719" cy="49215"/>
              </a:xfrm>
              <a:prstGeom prst="ellipse">
                <a:avLst/>
              </a:prstGeom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2F81EF1-79B0-3D40-8572-B1A1FFAB2D7F}"/>
                  </a:ext>
                </a:extLst>
              </p:cNvPr>
              <p:cNvSpPr/>
              <p:nvPr/>
            </p:nvSpPr>
            <p:spPr>
              <a:xfrm>
                <a:off x="7336120" y="4490566"/>
                <a:ext cx="45719" cy="49215"/>
              </a:xfrm>
              <a:prstGeom prst="ellipse">
                <a:avLst/>
              </a:prstGeom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81EA0BE-C80D-824F-8519-09AC75D26759}"/>
                  </a:ext>
                </a:extLst>
              </p:cNvPr>
              <p:cNvSpPr/>
              <p:nvPr/>
            </p:nvSpPr>
            <p:spPr>
              <a:xfrm>
                <a:off x="7548230" y="4154575"/>
                <a:ext cx="45719" cy="49215"/>
              </a:xfrm>
              <a:prstGeom prst="ellipse">
                <a:avLst/>
              </a:prstGeom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523F8E7-CDA3-474C-B668-605F2D6EE543}"/>
              </a:ext>
            </a:extLst>
          </p:cNvPr>
          <p:cNvSpPr txBox="1"/>
          <p:nvPr/>
        </p:nvSpPr>
        <p:spPr>
          <a:xfrm>
            <a:off x="3996993" y="3556391"/>
            <a:ext cx="4530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The proximity equals the average number of events with magnitude </a:t>
            </a:r>
            <a:r>
              <a:rPr lang="en-US" sz="1400" i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m</a:t>
            </a:r>
            <a:r>
              <a:rPr lang="en-US" sz="1400" i="1" baseline="-25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i</a:t>
            </a:r>
            <a:r>
              <a:rPr lang="en-US" sz="14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 “between” </a:t>
            </a:r>
            <a:r>
              <a:rPr lang="en-US" sz="1400" i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i</a:t>
            </a:r>
            <a:r>
              <a:rPr lang="en-US" sz="14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 and </a:t>
            </a:r>
            <a:r>
              <a:rPr lang="en-US" sz="1400" i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j</a:t>
            </a:r>
            <a:r>
              <a:rPr lang="en-US" sz="14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 in a catalog with uniform time, homogeneous space, and exponential magnitude coordinates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C1CF8E-E6DD-7143-8705-B54CE6ECB0A7}"/>
              </a:ext>
            </a:extLst>
          </p:cNvPr>
          <p:cNvSpPr/>
          <p:nvPr/>
        </p:nvSpPr>
        <p:spPr>
          <a:xfrm>
            <a:off x="5345983" y="4784903"/>
            <a:ext cx="3751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Lato"/>
                <a:cs typeface="Lato"/>
                <a:sym typeface="Lato"/>
              </a:rPr>
              <a:t>Baiesi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Lato"/>
                <a:cs typeface="Lato"/>
                <a:sym typeface="Lato"/>
              </a:rPr>
              <a:t> and </a:t>
            </a:r>
            <a:r>
              <a:rPr lang="en-US" sz="10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Lato"/>
                <a:cs typeface="Lato"/>
                <a:sym typeface="Lato"/>
              </a:rPr>
              <a:t>Paczuski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Lato"/>
                <a:cs typeface="Lato"/>
                <a:sym typeface="Lato"/>
              </a:rPr>
              <a:t>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Lato"/>
                <a:cs typeface="Lato"/>
                <a:sym typeface="Lato"/>
              </a:rPr>
              <a:t>[2004], </a:t>
            </a:r>
            <a:r>
              <a:rPr lang="en-US" sz="1000" i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Lato"/>
                <a:cs typeface="Lato"/>
                <a:sym typeface="Lato"/>
              </a:rPr>
              <a:t>Zaliapin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Lato"/>
                <a:cs typeface="Lato"/>
                <a:sym typeface="Lato"/>
              </a:rPr>
              <a:t> and Ben-Zion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Lato"/>
                <a:cs typeface="Lato"/>
                <a:sym typeface="Lato"/>
              </a:rPr>
              <a:t> [2013]</a:t>
            </a:r>
          </a:p>
        </p:txBody>
      </p:sp>
    </p:spTree>
    <p:extLst>
      <p:ext uri="{BB962C8B-B14F-4D97-AF65-F5344CB8AC3E}">
        <p14:creationId xmlns:p14="http://schemas.microsoft.com/office/powerpoint/2010/main" val="3710185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11023</TotalTime>
  <Words>1078</Words>
  <Application>Microsoft Macintosh PowerPoint</Application>
  <PresentationFormat>On-screen Show (16:9)</PresentationFormat>
  <Paragraphs>138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Bookman Old Style</vt:lpstr>
      <vt:lpstr>Calibri</vt:lpstr>
      <vt:lpstr>Calibri Light</vt:lpstr>
      <vt:lpstr>Cambria Math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Ilya Zaliapin</cp:lastModifiedBy>
  <cp:revision>78</cp:revision>
  <dcterms:created xsi:type="dcterms:W3CDTF">2019-12-11T19:58:34Z</dcterms:created>
  <dcterms:modified xsi:type="dcterms:W3CDTF">2020-05-02T04:41:32Z</dcterms:modified>
</cp:coreProperties>
</file>