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1" r:id="rId5"/>
    <p:sldId id="262" r:id="rId6"/>
    <p:sldId id="259" r:id="rId7"/>
    <p:sldId id="263" r:id="rId8"/>
    <p:sldId id="260" r:id="rId9"/>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FF"/>
    <a:srgbClr val="FF3F3F"/>
    <a:srgbClr val="FFC5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81" autoAdjust="0"/>
    <p:restoredTop sz="94660"/>
  </p:normalViewPr>
  <p:slideViewPr>
    <p:cSldViewPr snapToGrid="0">
      <p:cViewPr varScale="1">
        <p:scale>
          <a:sx n="74" d="100"/>
          <a:sy n="74" d="100"/>
        </p:scale>
        <p:origin x="90" y="9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0C634A8-E659-4EC4-8285-58ECB4943362}"/>
              </a:ext>
            </a:extLst>
          </p:cNvPr>
          <p:cNvSpPr>
            <a:spLocks noGrp="1"/>
          </p:cNvSpPr>
          <p:nvPr>
            <p:ph type="ctrTitle"/>
          </p:nvPr>
        </p:nvSpPr>
        <p:spPr>
          <a:xfrm>
            <a:off x="1524000" y="1122363"/>
            <a:ext cx="9144000" cy="2387600"/>
          </a:xfrm>
        </p:spPr>
        <p:txBody>
          <a:bodyPr anchor="b"/>
          <a:lstStyle>
            <a:lvl1pPr algn="ctr">
              <a:defRPr sz="6000"/>
            </a:lvl1pPr>
          </a:lstStyle>
          <a:p>
            <a:r>
              <a:rPr lang="ko-KR" altLang="en-US"/>
              <a:t>마스터 제목 스타일 편집</a:t>
            </a:r>
          </a:p>
        </p:txBody>
      </p:sp>
      <p:sp>
        <p:nvSpPr>
          <p:cNvPr id="3" name="부제목 2">
            <a:extLst>
              <a:ext uri="{FF2B5EF4-FFF2-40B4-BE49-F238E27FC236}">
                <a16:creationId xmlns:a16="http://schemas.microsoft.com/office/drawing/2014/main" id="{4D03FC0C-093E-4FC1-9801-4BF4E83AE2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p>
        </p:txBody>
      </p:sp>
      <p:sp>
        <p:nvSpPr>
          <p:cNvPr id="4" name="날짜 개체 틀 3">
            <a:extLst>
              <a:ext uri="{FF2B5EF4-FFF2-40B4-BE49-F238E27FC236}">
                <a16:creationId xmlns:a16="http://schemas.microsoft.com/office/drawing/2014/main" id="{F9C926EC-DD91-4838-BA86-783D4056E39C}"/>
              </a:ext>
            </a:extLst>
          </p:cNvPr>
          <p:cNvSpPr>
            <a:spLocks noGrp="1"/>
          </p:cNvSpPr>
          <p:nvPr>
            <p:ph type="dt" sz="half" idx="10"/>
          </p:nvPr>
        </p:nvSpPr>
        <p:spPr/>
        <p:txBody>
          <a:bodyPr/>
          <a:lstStyle/>
          <a:p>
            <a:fld id="{60303BC9-7B4C-47E7-A0A9-91A06F0CE420}" type="datetimeFigureOut">
              <a:rPr lang="ko-KR" altLang="en-US" smtClean="0"/>
              <a:t>2020-05-14</a:t>
            </a:fld>
            <a:endParaRPr lang="ko-KR" altLang="en-US"/>
          </a:p>
        </p:txBody>
      </p:sp>
      <p:sp>
        <p:nvSpPr>
          <p:cNvPr id="5" name="바닥글 개체 틀 4">
            <a:extLst>
              <a:ext uri="{FF2B5EF4-FFF2-40B4-BE49-F238E27FC236}">
                <a16:creationId xmlns:a16="http://schemas.microsoft.com/office/drawing/2014/main" id="{8338B0CE-1F3E-4067-B824-9CD029C6E7D9}"/>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4D10BB17-860B-4D78-B21A-44EFEF1A74C7}"/>
              </a:ext>
            </a:extLst>
          </p:cNvPr>
          <p:cNvSpPr>
            <a:spLocks noGrp="1"/>
          </p:cNvSpPr>
          <p:nvPr>
            <p:ph type="sldNum" sz="quarter" idx="12"/>
          </p:nvPr>
        </p:nvSpPr>
        <p:spPr/>
        <p:txBody>
          <a:bodyPr/>
          <a:lstStyle/>
          <a:p>
            <a:fld id="{E574F6B5-C7D4-4939-A0C8-67322FA9C272}" type="slidenum">
              <a:rPr lang="ko-KR" altLang="en-US" smtClean="0"/>
              <a:t>‹#›</a:t>
            </a:fld>
            <a:endParaRPr lang="ko-KR" altLang="en-US"/>
          </a:p>
        </p:txBody>
      </p:sp>
    </p:spTree>
    <p:extLst>
      <p:ext uri="{BB962C8B-B14F-4D97-AF65-F5344CB8AC3E}">
        <p14:creationId xmlns:p14="http://schemas.microsoft.com/office/powerpoint/2010/main" val="1622175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AB00124-D4F0-449B-BFDD-9FF472B71A5D}"/>
              </a:ext>
            </a:extLst>
          </p:cNvPr>
          <p:cNvSpPr>
            <a:spLocks noGrp="1"/>
          </p:cNvSpPr>
          <p:nvPr>
            <p:ph type="title"/>
          </p:nvPr>
        </p:nvSpPr>
        <p:spPr/>
        <p:txBody>
          <a:bodyPr/>
          <a:lstStyle/>
          <a:p>
            <a:r>
              <a:rPr lang="ko-KR" altLang="en-US"/>
              <a:t>마스터 제목 스타일 편집</a:t>
            </a:r>
          </a:p>
        </p:txBody>
      </p:sp>
      <p:sp>
        <p:nvSpPr>
          <p:cNvPr id="3" name="세로 텍스트 개체 틀 2">
            <a:extLst>
              <a:ext uri="{FF2B5EF4-FFF2-40B4-BE49-F238E27FC236}">
                <a16:creationId xmlns:a16="http://schemas.microsoft.com/office/drawing/2014/main" id="{19F653EE-4362-4CB6-B312-BDFD9E8B9F8A}"/>
              </a:ext>
            </a:extLst>
          </p:cNvPr>
          <p:cNvSpPr>
            <a:spLocks noGrp="1"/>
          </p:cNvSpPr>
          <p:nvPr>
            <p:ph type="body" orient="vert" idx="1"/>
          </p:nvPr>
        </p:nvSpPr>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a:extLst>
              <a:ext uri="{FF2B5EF4-FFF2-40B4-BE49-F238E27FC236}">
                <a16:creationId xmlns:a16="http://schemas.microsoft.com/office/drawing/2014/main" id="{68F54668-D03C-4E7E-8D7D-C61EB8AB20C3}"/>
              </a:ext>
            </a:extLst>
          </p:cNvPr>
          <p:cNvSpPr>
            <a:spLocks noGrp="1"/>
          </p:cNvSpPr>
          <p:nvPr>
            <p:ph type="dt" sz="half" idx="10"/>
          </p:nvPr>
        </p:nvSpPr>
        <p:spPr/>
        <p:txBody>
          <a:bodyPr/>
          <a:lstStyle/>
          <a:p>
            <a:fld id="{60303BC9-7B4C-47E7-A0A9-91A06F0CE420}" type="datetimeFigureOut">
              <a:rPr lang="ko-KR" altLang="en-US" smtClean="0"/>
              <a:t>2020-05-14</a:t>
            </a:fld>
            <a:endParaRPr lang="ko-KR" altLang="en-US"/>
          </a:p>
        </p:txBody>
      </p:sp>
      <p:sp>
        <p:nvSpPr>
          <p:cNvPr id="5" name="바닥글 개체 틀 4">
            <a:extLst>
              <a:ext uri="{FF2B5EF4-FFF2-40B4-BE49-F238E27FC236}">
                <a16:creationId xmlns:a16="http://schemas.microsoft.com/office/drawing/2014/main" id="{C2FAF202-AF1E-4CA8-BB94-267DD0DDC807}"/>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C2B5EC62-9B70-49FA-A4E0-EFA8511B6E2C}"/>
              </a:ext>
            </a:extLst>
          </p:cNvPr>
          <p:cNvSpPr>
            <a:spLocks noGrp="1"/>
          </p:cNvSpPr>
          <p:nvPr>
            <p:ph type="sldNum" sz="quarter" idx="12"/>
          </p:nvPr>
        </p:nvSpPr>
        <p:spPr/>
        <p:txBody>
          <a:bodyPr/>
          <a:lstStyle/>
          <a:p>
            <a:fld id="{E574F6B5-C7D4-4939-A0C8-67322FA9C272}" type="slidenum">
              <a:rPr lang="ko-KR" altLang="en-US" smtClean="0"/>
              <a:t>‹#›</a:t>
            </a:fld>
            <a:endParaRPr lang="ko-KR" altLang="en-US"/>
          </a:p>
        </p:txBody>
      </p:sp>
    </p:spTree>
    <p:extLst>
      <p:ext uri="{BB962C8B-B14F-4D97-AF65-F5344CB8AC3E}">
        <p14:creationId xmlns:p14="http://schemas.microsoft.com/office/powerpoint/2010/main" val="1276133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a:extLst>
              <a:ext uri="{FF2B5EF4-FFF2-40B4-BE49-F238E27FC236}">
                <a16:creationId xmlns:a16="http://schemas.microsoft.com/office/drawing/2014/main" id="{1351D15A-2312-41D3-AC2C-E893E0B47892}"/>
              </a:ext>
            </a:extLst>
          </p:cNvPr>
          <p:cNvSpPr>
            <a:spLocks noGrp="1"/>
          </p:cNvSpPr>
          <p:nvPr>
            <p:ph type="title" orient="vert"/>
          </p:nvPr>
        </p:nvSpPr>
        <p:spPr>
          <a:xfrm>
            <a:off x="8724900" y="365125"/>
            <a:ext cx="2628900" cy="5811838"/>
          </a:xfrm>
        </p:spPr>
        <p:txBody>
          <a:bodyPr vert="eaVert"/>
          <a:lstStyle/>
          <a:p>
            <a:r>
              <a:rPr lang="ko-KR" altLang="en-US"/>
              <a:t>마스터 제목 스타일 편집</a:t>
            </a:r>
          </a:p>
        </p:txBody>
      </p:sp>
      <p:sp>
        <p:nvSpPr>
          <p:cNvPr id="3" name="세로 텍스트 개체 틀 2">
            <a:extLst>
              <a:ext uri="{FF2B5EF4-FFF2-40B4-BE49-F238E27FC236}">
                <a16:creationId xmlns:a16="http://schemas.microsoft.com/office/drawing/2014/main" id="{24179F95-554D-4925-9A20-61B72C7BA176}"/>
              </a:ext>
            </a:extLst>
          </p:cNvPr>
          <p:cNvSpPr>
            <a:spLocks noGrp="1"/>
          </p:cNvSpPr>
          <p:nvPr>
            <p:ph type="body" orient="vert" idx="1"/>
          </p:nvPr>
        </p:nvSpPr>
        <p:spPr>
          <a:xfrm>
            <a:off x="838200" y="365125"/>
            <a:ext cx="7734300" cy="5811838"/>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a:extLst>
              <a:ext uri="{FF2B5EF4-FFF2-40B4-BE49-F238E27FC236}">
                <a16:creationId xmlns:a16="http://schemas.microsoft.com/office/drawing/2014/main" id="{AB797A6A-FCAE-4F80-962B-C0BC2D40B197}"/>
              </a:ext>
            </a:extLst>
          </p:cNvPr>
          <p:cNvSpPr>
            <a:spLocks noGrp="1"/>
          </p:cNvSpPr>
          <p:nvPr>
            <p:ph type="dt" sz="half" idx="10"/>
          </p:nvPr>
        </p:nvSpPr>
        <p:spPr/>
        <p:txBody>
          <a:bodyPr/>
          <a:lstStyle/>
          <a:p>
            <a:fld id="{60303BC9-7B4C-47E7-A0A9-91A06F0CE420}" type="datetimeFigureOut">
              <a:rPr lang="ko-KR" altLang="en-US" smtClean="0"/>
              <a:t>2020-05-14</a:t>
            </a:fld>
            <a:endParaRPr lang="ko-KR" altLang="en-US"/>
          </a:p>
        </p:txBody>
      </p:sp>
      <p:sp>
        <p:nvSpPr>
          <p:cNvPr id="5" name="바닥글 개체 틀 4">
            <a:extLst>
              <a:ext uri="{FF2B5EF4-FFF2-40B4-BE49-F238E27FC236}">
                <a16:creationId xmlns:a16="http://schemas.microsoft.com/office/drawing/2014/main" id="{EA454B40-87AB-401B-AD76-6806762CF218}"/>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F0199174-E50B-45C9-AD41-A840B21F06CF}"/>
              </a:ext>
            </a:extLst>
          </p:cNvPr>
          <p:cNvSpPr>
            <a:spLocks noGrp="1"/>
          </p:cNvSpPr>
          <p:nvPr>
            <p:ph type="sldNum" sz="quarter" idx="12"/>
          </p:nvPr>
        </p:nvSpPr>
        <p:spPr/>
        <p:txBody>
          <a:bodyPr/>
          <a:lstStyle/>
          <a:p>
            <a:fld id="{E574F6B5-C7D4-4939-A0C8-67322FA9C272}" type="slidenum">
              <a:rPr lang="ko-KR" altLang="en-US" smtClean="0"/>
              <a:t>‹#›</a:t>
            </a:fld>
            <a:endParaRPr lang="ko-KR" altLang="en-US"/>
          </a:p>
        </p:txBody>
      </p:sp>
    </p:spTree>
    <p:extLst>
      <p:ext uri="{BB962C8B-B14F-4D97-AF65-F5344CB8AC3E}">
        <p14:creationId xmlns:p14="http://schemas.microsoft.com/office/powerpoint/2010/main" val="4224662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0384A7D-63FB-4E39-9317-D96DD8151B7F}"/>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id="{7C056C95-5C93-44B3-8F41-3A31A2488742}"/>
              </a:ext>
            </a:extLst>
          </p:cNvPr>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a:extLst>
              <a:ext uri="{FF2B5EF4-FFF2-40B4-BE49-F238E27FC236}">
                <a16:creationId xmlns:a16="http://schemas.microsoft.com/office/drawing/2014/main" id="{5437DAA9-01CF-43AC-8A36-2089C9882180}"/>
              </a:ext>
            </a:extLst>
          </p:cNvPr>
          <p:cNvSpPr>
            <a:spLocks noGrp="1"/>
          </p:cNvSpPr>
          <p:nvPr>
            <p:ph type="dt" sz="half" idx="10"/>
          </p:nvPr>
        </p:nvSpPr>
        <p:spPr/>
        <p:txBody>
          <a:bodyPr/>
          <a:lstStyle/>
          <a:p>
            <a:fld id="{60303BC9-7B4C-47E7-A0A9-91A06F0CE420}" type="datetimeFigureOut">
              <a:rPr lang="ko-KR" altLang="en-US" smtClean="0"/>
              <a:t>2020-05-14</a:t>
            </a:fld>
            <a:endParaRPr lang="ko-KR" altLang="en-US"/>
          </a:p>
        </p:txBody>
      </p:sp>
      <p:sp>
        <p:nvSpPr>
          <p:cNvPr id="5" name="바닥글 개체 틀 4">
            <a:extLst>
              <a:ext uri="{FF2B5EF4-FFF2-40B4-BE49-F238E27FC236}">
                <a16:creationId xmlns:a16="http://schemas.microsoft.com/office/drawing/2014/main" id="{D4918CD3-8ED1-4892-BA7E-E3BA91B08B99}"/>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FB915FD8-D8EA-4575-9224-BA0AB4980DF3}"/>
              </a:ext>
            </a:extLst>
          </p:cNvPr>
          <p:cNvSpPr>
            <a:spLocks noGrp="1"/>
          </p:cNvSpPr>
          <p:nvPr>
            <p:ph type="sldNum" sz="quarter" idx="12"/>
          </p:nvPr>
        </p:nvSpPr>
        <p:spPr/>
        <p:txBody>
          <a:bodyPr/>
          <a:lstStyle/>
          <a:p>
            <a:fld id="{E574F6B5-C7D4-4939-A0C8-67322FA9C272}" type="slidenum">
              <a:rPr lang="ko-KR" altLang="en-US" smtClean="0"/>
              <a:t>‹#›</a:t>
            </a:fld>
            <a:endParaRPr lang="ko-KR" altLang="en-US"/>
          </a:p>
        </p:txBody>
      </p:sp>
    </p:spTree>
    <p:extLst>
      <p:ext uri="{BB962C8B-B14F-4D97-AF65-F5344CB8AC3E}">
        <p14:creationId xmlns:p14="http://schemas.microsoft.com/office/powerpoint/2010/main" val="1776899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1AAC335-9DAF-4534-8916-1C9D4E7CCAD2}"/>
              </a:ext>
            </a:extLst>
          </p:cNvPr>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p>
        </p:txBody>
      </p:sp>
      <p:sp>
        <p:nvSpPr>
          <p:cNvPr id="3" name="텍스트 개체 틀 2">
            <a:extLst>
              <a:ext uri="{FF2B5EF4-FFF2-40B4-BE49-F238E27FC236}">
                <a16:creationId xmlns:a16="http://schemas.microsoft.com/office/drawing/2014/main" id="{6226FD73-74AC-437C-A031-62FA56174A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 편집</a:t>
            </a:r>
          </a:p>
        </p:txBody>
      </p:sp>
      <p:sp>
        <p:nvSpPr>
          <p:cNvPr id="4" name="날짜 개체 틀 3">
            <a:extLst>
              <a:ext uri="{FF2B5EF4-FFF2-40B4-BE49-F238E27FC236}">
                <a16:creationId xmlns:a16="http://schemas.microsoft.com/office/drawing/2014/main" id="{A2D7FD36-57F1-4AB3-BAB9-5A6A2E480AC5}"/>
              </a:ext>
            </a:extLst>
          </p:cNvPr>
          <p:cNvSpPr>
            <a:spLocks noGrp="1"/>
          </p:cNvSpPr>
          <p:nvPr>
            <p:ph type="dt" sz="half" idx="10"/>
          </p:nvPr>
        </p:nvSpPr>
        <p:spPr/>
        <p:txBody>
          <a:bodyPr/>
          <a:lstStyle/>
          <a:p>
            <a:fld id="{60303BC9-7B4C-47E7-A0A9-91A06F0CE420}" type="datetimeFigureOut">
              <a:rPr lang="ko-KR" altLang="en-US" smtClean="0"/>
              <a:t>2020-05-14</a:t>
            </a:fld>
            <a:endParaRPr lang="ko-KR" altLang="en-US"/>
          </a:p>
        </p:txBody>
      </p:sp>
      <p:sp>
        <p:nvSpPr>
          <p:cNvPr id="5" name="바닥글 개체 틀 4">
            <a:extLst>
              <a:ext uri="{FF2B5EF4-FFF2-40B4-BE49-F238E27FC236}">
                <a16:creationId xmlns:a16="http://schemas.microsoft.com/office/drawing/2014/main" id="{687213E9-CC29-4DC9-9FF9-DED181245567}"/>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DDCE6D90-3CD5-415E-BC00-10E0F897A008}"/>
              </a:ext>
            </a:extLst>
          </p:cNvPr>
          <p:cNvSpPr>
            <a:spLocks noGrp="1"/>
          </p:cNvSpPr>
          <p:nvPr>
            <p:ph type="sldNum" sz="quarter" idx="12"/>
          </p:nvPr>
        </p:nvSpPr>
        <p:spPr/>
        <p:txBody>
          <a:bodyPr/>
          <a:lstStyle/>
          <a:p>
            <a:fld id="{E574F6B5-C7D4-4939-A0C8-67322FA9C272}" type="slidenum">
              <a:rPr lang="ko-KR" altLang="en-US" smtClean="0"/>
              <a:t>‹#›</a:t>
            </a:fld>
            <a:endParaRPr lang="ko-KR" altLang="en-US"/>
          </a:p>
        </p:txBody>
      </p:sp>
    </p:spTree>
    <p:extLst>
      <p:ext uri="{BB962C8B-B14F-4D97-AF65-F5344CB8AC3E}">
        <p14:creationId xmlns:p14="http://schemas.microsoft.com/office/powerpoint/2010/main" val="4185787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FEAFA84-2E14-4853-8341-B76DB6C66306}"/>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id="{3D82AE9A-C837-41C4-93EF-9B0ADB40DCB6}"/>
              </a:ext>
            </a:extLst>
          </p:cNvPr>
          <p:cNvSpPr>
            <a:spLocks noGrp="1"/>
          </p:cNvSpPr>
          <p:nvPr>
            <p:ph sz="half" idx="1"/>
          </p:nvPr>
        </p:nvSpPr>
        <p:spPr>
          <a:xfrm>
            <a:off x="838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a:extLst>
              <a:ext uri="{FF2B5EF4-FFF2-40B4-BE49-F238E27FC236}">
                <a16:creationId xmlns:a16="http://schemas.microsoft.com/office/drawing/2014/main" id="{775B16A2-D663-40AD-BCE4-105C4D3D6F2C}"/>
              </a:ext>
            </a:extLst>
          </p:cNvPr>
          <p:cNvSpPr>
            <a:spLocks noGrp="1"/>
          </p:cNvSpPr>
          <p:nvPr>
            <p:ph sz="half" idx="2"/>
          </p:nvPr>
        </p:nvSpPr>
        <p:spPr>
          <a:xfrm>
            <a:off x="6172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a:extLst>
              <a:ext uri="{FF2B5EF4-FFF2-40B4-BE49-F238E27FC236}">
                <a16:creationId xmlns:a16="http://schemas.microsoft.com/office/drawing/2014/main" id="{12784FF1-440D-4D11-985E-FEDFA2632AC7}"/>
              </a:ext>
            </a:extLst>
          </p:cNvPr>
          <p:cNvSpPr>
            <a:spLocks noGrp="1"/>
          </p:cNvSpPr>
          <p:nvPr>
            <p:ph type="dt" sz="half" idx="10"/>
          </p:nvPr>
        </p:nvSpPr>
        <p:spPr/>
        <p:txBody>
          <a:bodyPr/>
          <a:lstStyle/>
          <a:p>
            <a:fld id="{60303BC9-7B4C-47E7-A0A9-91A06F0CE420}" type="datetimeFigureOut">
              <a:rPr lang="ko-KR" altLang="en-US" smtClean="0"/>
              <a:t>2020-05-14</a:t>
            </a:fld>
            <a:endParaRPr lang="ko-KR" altLang="en-US"/>
          </a:p>
        </p:txBody>
      </p:sp>
      <p:sp>
        <p:nvSpPr>
          <p:cNvPr id="6" name="바닥글 개체 틀 5">
            <a:extLst>
              <a:ext uri="{FF2B5EF4-FFF2-40B4-BE49-F238E27FC236}">
                <a16:creationId xmlns:a16="http://schemas.microsoft.com/office/drawing/2014/main" id="{8CF7BA17-4A96-4AED-8869-9CF73BCCD060}"/>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F63FA4B1-4FA3-4CCF-9D2D-A9EDB02796A5}"/>
              </a:ext>
            </a:extLst>
          </p:cNvPr>
          <p:cNvSpPr>
            <a:spLocks noGrp="1"/>
          </p:cNvSpPr>
          <p:nvPr>
            <p:ph type="sldNum" sz="quarter" idx="12"/>
          </p:nvPr>
        </p:nvSpPr>
        <p:spPr/>
        <p:txBody>
          <a:bodyPr/>
          <a:lstStyle/>
          <a:p>
            <a:fld id="{E574F6B5-C7D4-4939-A0C8-67322FA9C272}" type="slidenum">
              <a:rPr lang="ko-KR" altLang="en-US" smtClean="0"/>
              <a:t>‹#›</a:t>
            </a:fld>
            <a:endParaRPr lang="ko-KR" altLang="en-US"/>
          </a:p>
        </p:txBody>
      </p:sp>
    </p:spTree>
    <p:extLst>
      <p:ext uri="{BB962C8B-B14F-4D97-AF65-F5344CB8AC3E}">
        <p14:creationId xmlns:p14="http://schemas.microsoft.com/office/powerpoint/2010/main" val="818656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A968EC5-EA22-4E9E-8939-97EC0C99D1F0}"/>
              </a:ext>
            </a:extLst>
          </p:cNvPr>
          <p:cNvSpPr>
            <a:spLocks noGrp="1"/>
          </p:cNvSpPr>
          <p:nvPr>
            <p:ph type="title"/>
          </p:nvPr>
        </p:nvSpPr>
        <p:spPr>
          <a:xfrm>
            <a:off x="839788" y="365125"/>
            <a:ext cx="10515600" cy="1325563"/>
          </a:xfrm>
        </p:spPr>
        <p:txBody>
          <a:bodyPr/>
          <a:lstStyle/>
          <a:p>
            <a:r>
              <a:rPr lang="ko-KR" altLang="en-US"/>
              <a:t>마스터 제목 스타일 편집</a:t>
            </a:r>
          </a:p>
        </p:txBody>
      </p:sp>
      <p:sp>
        <p:nvSpPr>
          <p:cNvPr id="3" name="텍스트 개체 틀 2">
            <a:extLst>
              <a:ext uri="{FF2B5EF4-FFF2-40B4-BE49-F238E27FC236}">
                <a16:creationId xmlns:a16="http://schemas.microsoft.com/office/drawing/2014/main" id="{B6F53CFA-0F01-4DD1-B66E-7D99A01A45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4" name="내용 개체 틀 3">
            <a:extLst>
              <a:ext uri="{FF2B5EF4-FFF2-40B4-BE49-F238E27FC236}">
                <a16:creationId xmlns:a16="http://schemas.microsoft.com/office/drawing/2014/main" id="{3817C12F-8AD0-44B0-AEC3-82CC5AB0BC4F}"/>
              </a:ext>
            </a:extLst>
          </p:cNvPr>
          <p:cNvSpPr>
            <a:spLocks noGrp="1"/>
          </p:cNvSpPr>
          <p:nvPr>
            <p:ph sz="half" idx="2"/>
          </p:nvPr>
        </p:nvSpPr>
        <p:spPr>
          <a:xfrm>
            <a:off x="839788" y="2505075"/>
            <a:ext cx="5157787"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a:extLst>
              <a:ext uri="{FF2B5EF4-FFF2-40B4-BE49-F238E27FC236}">
                <a16:creationId xmlns:a16="http://schemas.microsoft.com/office/drawing/2014/main" id="{22D32FCE-0CE0-4668-B463-F71E7F1A2E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6" name="내용 개체 틀 5">
            <a:extLst>
              <a:ext uri="{FF2B5EF4-FFF2-40B4-BE49-F238E27FC236}">
                <a16:creationId xmlns:a16="http://schemas.microsoft.com/office/drawing/2014/main" id="{3B7E7232-4116-4253-808C-62868BFA6645}"/>
              </a:ext>
            </a:extLst>
          </p:cNvPr>
          <p:cNvSpPr>
            <a:spLocks noGrp="1"/>
          </p:cNvSpPr>
          <p:nvPr>
            <p:ph sz="quarter" idx="4"/>
          </p:nvPr>
        </p:nvSpPr>
        <p:spPr>
          <a:xfrm>
            <a:off x="6172200" y="2505075"/>
            <a:ext cx="5183188"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a:extLst>
              <a:ext uri="{FF2B5EF4-FFF2-40B4-BE49-F238E27FC236}">
                <a16:creationId xmlns:a16="http://schemas.microsoft.com/office/drawing/2014/main" id="{BF6E2930-E82F-4459-B899-88B376F96F09}"/>
              </a:ext>
            </a:extLst>
          </p:cNvPr>
          <p:cNvSpPr>
            <a:spLocks noGrp="1"/>
          </p:cNvSpPr>
          <p:nvPr>
            <p:ph type="dt" sz="half" idx="10"/>
          </p:nvPr>
        </p:nvSpPr>
        <p:spPr/>
        <p:txBody>
          <a:bodyPr/>
          <a:lstStyle/>
          <a:p>
            <a:fld id="{60303BC9-7B4C-47E7-A0A9-91A06F0CE420}" type="datetimeFigureOut">
              <a:rPr lang="ko-KR" altLang="en-US" smtClean="0"/>
              <a:t>2020-05-14</a:t>
            </a:fld>
            <a:endParaRPr lang="ko-KR" altLang="en-US"/>
          </a:p>
        </p:txBody>
      </p:sp>
      <p:sp>
        <p:nvSpPr>
          <p:cNvPr id="8" name="바닥글 개체 틀 7">
            <a:extLst>
              <a:ext uri="{FF2B5EF4-FFF2-40B4-BE49-F238E27FC236}">
                <a16:creationId xmlns:a16="http://schemas.microsoft.com/office/drawing/2014/main" id="{2BBA4C0F-B981-4EDF-A500-74B389CB3D8A}"/>
              </a:ext>
            </a:extLst>
          </p:cNvPr>
          <p:cNvSpPr>
            <a:spLocks noGrp="1"/>
          </p:cNvSpPr>
          <p:nvPr>
            <p:ph type="ftr" sz="quarter" idx="11"/>
          </p:nvPr>
        </p:nvSpPr>
        <p:spPr/>
        <p:txBody>
          <a:bodyPr/>
          <a:lstStyle/>
          <a:p>
            <a:endParaRPr lang="ko-KR" altLang="en-US"/>
          </a:p>
        </p:txBody>
      </p:sp>
      <p:sp>
        <p:nvSpPr>
          <p:cNvPr id="9" name="슬라이드 번호 개체 틀 8">
            <a:extLst>
              <a:ext uri="{FF2B5EF4-FFF2-40B4-BE49-F238E27FC236}">
                <a16:creationId xmlns:a16="http://schemas.microsoft.com/office/drawing/2014/main" id="{3A777443-EC3A-425A-B524-385137609E3C}"/>
              </a:ext>
            </a:extLst>
          </p:cNvPr>
          <p:cNvSpPr>
            <a:spLocks noGrp="1"/>
          </p:cNvSpPr>
          <p:nvPr>
            <p:ph type="sldNum" sz="quarter" idx="12"/>
          </p:nvPr>
        </p:nvSpPr>
        <p:spPr/>
        <p:txBody>
          <a:bodyPr/>
          <a:lstStyle/>
          <a:p>
            <a:fld id="{E574F6B5-C7D4-4939-A0C8-67322FA9C272}" type="slidenum">
              <a:rPr lang="ko-KR" altLang="en-US" smtClean="0"/>
              <a:t>‹#›</a:t>
            </a:fld>
            <a:endParaRPr lang="ko-KR" altLang="en-US"/>
          </a:p>
        </p:txBody>
      </p:sp>
    </p:spTree>
    <p:extLst>
      <p:ext uri="{BB962C8B-B14F-4D97-AF65-F5344CB8AC3E}">
        <p14:creationId xmlns:p14="http://schemas.microsoft.com/office/powerpoint/2010/main" val="693283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767341E-AC4B-4B5A-B1CA-5C6C798FC7A3}"/>
              </a:ext>
            </a:extLst>
          </p:cNvPr>
          <p:cNvSpPr>
            <a:spLocks noGrp="1"/>
          </p:cNvSpPr>
          <p:nvPr>
            <p:ph type="title"/>
          </p:nvPr>
        </p:nvSpPr>
        <p:spPr/>
        <p:txBody>
          <a:bodyPr/>
          <a:lstStyle/>
          <a:p>
            <a:r>
              <a:rPr lang="ko-KR" altLang="en-US"/>
              <a:t>마스터 제목 스타일 편집</a:t>
            </a:r>
          </a:p>
        </p:txBody>
      </p:sp>
      <p:sp>
        <p:nvSpPr>
          <p:cNvPr id="3" name="날짜 개체 틀 2">
            <a:extLst>
              <a:ext uri="{FF2B5EF4-FFF2-40B4-BE49-F238E27FC236}">
                <a16:creationId xmlns:a16="http://schemas.microsoft.com/office/drawing/2014/main" id="{9F372EAD-679E-4EAA-8844-C95D90BE38F0}"/>
              </a:ext>
            </a:extLst>
          </p:cNvPr>
          <p:cNvSpPr>
            <a:spLocks noGrp="1"/>
          </p:cNvSpPr>
          <p:nvPr>
            <p:ph type="dt" sz="half" idx="10"/>
          </p:nvPr>
        </p:nvSpPr>
        <p:spPr/>
        <p:txBody>
          <a:bodyPr/>
          <a:lstStyle/>
          <a:p>
            <a:fld id="{60303BC9-7B4C-47E7-A0A9-91A06F0CE420}" type="datetimeFigureOut">
              <a:rPr lang="ko-KR" altLang="en-US" smtClean="0"/>
              <a:t>2020-05-14</a:t>
            </a:fld>
            <a:endParaRPr lang="ko-KR" altLang="en-US"/>
          </a:p>
        </p:txBody>
      </p:sp>
      <p:sp>
        <p:nvSpPr>
          <p:cNvPr id="4" name="바닥글 개체 틀 3">
            <a:extLst>
              <a:ext uri="{FF2B5EF4-FFF2-40B4-BE49-F238E27FC236}">
                <a16:creationId xmlns:a16="http://schemas.microsoft.com/office/drawing/2014/main" id="{E6475133-3B7D-41B5-AA0C-D0B5F25BF0AB}"/>
              </a:ext>
            </a:extLst>
          </p:cNvPr>
          <p:cNvSpPr>
            <a:spLocks noGrp="1"/>
          </p:cNvSpPr>
          <p:nvPr>
            <p:ph type="ftr" sz="quarter" idx="11"/>
          </p:nvPr>
        </p:nvSpPr>
        <p:spPr/>
        <p:txBody>
          <a:bodyPr/>
          <a:lstStyle/>
          <a:p>
            <a:endParaRPr lang="ko-KR" altLang="en-US"/>
          </a:p>
        </p:txBody>
      </p:sp>
      <p:sp>
        <p:nvSpPr>
          <p:cNvPr id="5" name="슬라이드 번호 개체 틀 4">
            <a:extLst>
              <a:ext uri="{FF2B5EF4-FFF2-40B4-BE49-F238E27FC236}">
                <a16:creationId xmlns:a16="http://schemas.microsoft.com/office/drawing/2014/main" id="{994D9421-AB73-4F5F-8D38-833739FD4658}"/>
              </a:ext>
            </a:extLst>
          </p:cNvPr>
          <p:cNvSpPr>
            <a:spLocks noGrp="1"/>
          </p:cNvSpPr>
          <p:nvPr>
            <p:ph type="sldNum" sz="quarter" idx="12"/>
          </p:nvPr>
        </p:nvSpPr>
        <p:spPr/>
        <p:txBody>
          <a:bodyPr/>
          <a:lstStyle/>
          <a:p>
            <a:fld id="{E574F6B5-C7D4-4939-A0C8-67322FA9C272}" type="slidenum">
              <a:rPr lang="ko-KR" altLang="en-US" smtClean="0"/>
              <a:t>‹#›</a:t>
            </a:fld>
            <a:endParaRPr lang="ko-KR" altLang="en-US"/>
          </a:p>
        </p:txBody>
      </p:sp>
    </p:spTree>
    <p:extLst>
      <p:ext uri="{BB962C8B-B14F-4D97-AF65-F5344CB8AC3E}">
        <p14:creationId xmlns:p14="http://schemas.microsoft.com/office/powerpoint/2010/main" val="3434532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a:extLst>
              <a:ext uri="{FF2B5EF4-FFF2-40B4-BE49-F238E27FC236}">
                <a16:creationId xmlns:a16="http://schemas.microsoft.com/office/drawing/2014/main" id="{1C71176A-1739-4DC2-99F2-429A89862280}"/>
              </a:ext>
            </a:extLst>
          </p:cNvPr>
          <p:cNvSpPr>
            <a:spLocks noGrp="1"/>
          </p:cNvSpPr>
          <p:nvPr>
            <p:ph type="dt" sz="half" idx="10"/>
          </p:nvPr>
        </p:nvSpPr>
        <p:spPr/>
        <p:txBody>
          <a:bodyPr/>
          <a:lstStyle/>
          <a:p>
            <a:fld id="{60303BC9-7B4C-47E7-A0A9-91A06F0CE420}" type="datetimeFigureOut">
              <a:rPr lang="ko-KR" altLang="en-US" smtClean="0"/>
              <a:t>2020-05-14</a:t>
            </a:fld>
            <a:endParaRPr lang="ko-KR" altLang="en-US"/>
          </a:p>
        </p:txBody>
      </p:sp>
      <p:sp>
        <p:nvSpPr>
          <p:cNvPr id="3" name="바닥글 개체 틀 2">
            <a:extLst>
              <a:ext uri="{FF2B5EF4-FFF2-40B4-BE49-F238E27FC236}">
                <a16:creationId xmlns:a16="http://schemas.microsoft.com/office/drawing/2014/main" id="{32CADAA3-26C3-4695-A2A5-E2D6C8C097E2}"/>
              </a:ext>
            </a:extLst>
          </p:cNvPr>
          <p:cNvSpPr>
            <a:spLocks noGrp="1"/>
          </p:cNvSpPr>
          <p:nvPr>
            <p:ph type="ftr" sz="quarter" idx="11"/>
          </p:nvPr>
        </p:nvSpPr>
        <p:spPr/>
        <p:txBody>
          <a:bodyPr/>
          <a:lstStyle/>
          <a:p>
            <a:endParaRPr lang="ko-KR" altLang="en-US"/>
          </a:p>
        </p:txBody>
      </p:sp>
      <p:sp>
        <p:nvSpPr>
          <p:cNvPr id="4" name="슬라이드 번호 개체 틀 3">
            <a:extLst>
              <a:ext uri="{FF2B5EF4-FFF2-40B4-BE49-F238E27FC236}">
                <a16:creationId xmlns:a16="http://schemas.microsoft.com/office/drawing/2014/main" id="{EE11B811-112A-4E93-9C53-AD54B7866A05}"/>
              </a:ext>
            </a:extLst>
          </p:cNvPr>
          <p:cNvSpPr>
            <a:spLocks noGrp="1"/>
          </p:cNvSpPr>
          <p:nvPr>
            <p:ph type="sldNum" sz="quarter" idx="12"/>
          </p:nvPr>
        </p:nvSpPr>
        <p:spPr/>
        <p:txBody>
          <a:bodyPr/>
          <a:lstStyle/>
          <a:p>
            <a:fld id="{E574F6B5-C7D4-4939-A0C8-67322FA9C272}" type="slidenum">
              <a:rPr lang="ko-KR" altLang="en-US" smtClean="0"/>
              <a:t>‹#›</a:t>
            </a:fld>
            <a:endParaRPr lang="ko-KR" altLang="en-US"/>
          </a:p>
        </p:txBody>
      </p:sp>
    </p:spTree>
    <p:extLst>
      <p:ext uri="{BB962C8B-B14F-4D97-AF65-F5344CB8AC3E}">
        <p14:creationId xmlns:p14="http://schemas.microsoft.com/office/powerpoint/2010/main" val="1364452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DA5C2C0-DF00-44C7-BFE0-B1FE0E5F55E5}"/>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내용 개체 틀 2">
            <a:extLst>
              <a:ext uri="{FF2B5EF4-FFF2-40B4-BE49-F238E27FC236}">
                <a16:creationId xmlns:a16="http://schemas.microsoft.com/office/drawing/2014/main" id="{903AD26E-684F-4AC0-B681-9BFAFEC133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a:extLst>
              <a:ext uri="{FF2B5EF4-FFF2-40B4-BE49-F238E27FC236}">
                <a16:creationId xmlns:a16="http://schemas.microsoft.com/office/drawing/2014/main" id="{42E1CB02-70C9-459A-9396-F74AD6414D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날짜 개체 틀 4">
            <a:extLst>
              <a:ext uri="{FF2B5EF4-FFF2-40B4-BE49-F238E27FC236}">
                <a16:creationId xmlns:a16="http://schemas.microsoft.com/office/drawing/2014/main" id="{3B39265C-A656-46C0-9B9C-BEC1A6B7EDB1}"/>
              </a:ext>
            </a:extLst>
          </p:cNvPr>
          <p:cNvSpPr>
            <a:spLocks noGrp="1"/>
          </p:cNvSpPr>
          <p:nvPr>
            <p:ph type="dt" sz="half" idx="10"/>
          </p:nvPr>
        </p:nvSpPr>
        <p:spPr/>
        <p:txBody>
          <a:bodyPr/>
          <a:lstStyle/>
          <a:p>
            <a:fld id="{60303BC9-7B4C-47E7-A0A9-91A06F0CE420}" type="datetimeFigureOut">
              <a:rPr lang="ko-KR" altLang="en-US" smtClean="0"/>
              <a:t>2020-05-14</a:t>
            </a:fld>
            <a:endParaRPr lang="ko-KR" altLang="en-US"/>
          </a:p>
        </p:txBody>
      </p:sp>
      <p:sp>
        <p:nvSpPr>
          <p:cNvPr id="6" name="바닥글 개체 틀 5">
            <a:extLst>
              <a:ext uri="{FF2B5EF4-FFF2-40B4-BE49-F238E27FC236}">
                <a16:creationId xmlns:a16="http://schemas.microsoft.com/office/drawing/2014/main" id="{6DECA3E0-9473-49D6-B7C1-C2517B5BDFDC}"/>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3D966B7D-AC71-4142-AB3D-C37283FD60C4}"/>
              </a:ext>
            </a:extLst>
          </p:cNvPr>
          <p:cNvSpPr>
            <a:spLocks noGrp="1"/>
          </p:cNvSpPr>
          <p:nvPr>
            <p:ph type="sldNum" sz="quarter" idx="12"/>
          </p:nvPr>
        </p:nvSpPr>
        <p:spPr/>
        <p:txBody>
          <a:bodyPr/>
          <a:lstStyle/>
          <a:p>
            <a:fld id="{E574F6B5-C7D4-4939-A0C8-67322FA9C272}" type="slidenum">
              <a:rPr lang="ko-KR" altLang="en-US" smtClean="0"/>
              <a:t>‹#›</a:t>
            </a:fld>
            <a:endParaRPr lang="ko-KR" altLang="en-US"/>
          </a:p>
        </p:txBody>
      </p:sp>
    </p:spTree>
    <p:extLst>
      <p:ext uri="{BB962C8B-B14F-4D97-AF65-F5344CB8AC3E}">
        <p14:creationId xmlns:p14="http://schemas.microsoft.com/office/powerpoint/2010/main" val="2268658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A991AA0-4A6F-4682-BC6D-006FE7A93DBE}"/>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그림 개체 틀 2">
            <a:extLst>
              <a:ext uri="{FF2B5EF4-FFF2-40B4-BE49-F238E27FC236}">
                <a16:creationId xmlns:a16="http://schemas.microsoft.com/office/drawing/2014/main" id="{591B47B8-A60B-49CB-96DD-E18C980C09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a:extLst>
              <a:ext uri="{FF2B5EF4-FFF2-40B4-BE49-F238E27FC236}">
                <a16:creationId xmlns:a16="http://schemas.microsoft.com/office/drawing/2014/main" id="{C0F637E0-D423-49CD-AD85-46DE1FB7F2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날짜 개체 틀 4">
            <a:extLst>
              <a:ext uri="{FF2B5EF4-FFF2-40B4-BE49-F238E27FC236}">
                <a16:creationId xmlns:a16="http://schemas.microsoft.com/office/drawing/2014/main" id="{CD8EF0FD-6799-49C0-8121-44AEFD3EB193}"/>
              </a:ext>
            </a:extLst>
          </p:cNvPr>
          <p:cNvSpPr>
            <a:spLocks noGrp="1"/>
          </p:cNvSpPr>
          <p:nvPr>
            <p:ph type="dt" sz="half" idx="10"/>
          </p:nvPr>
        </p:nvSpPr>
        <p:spPr/>
        <p:txBody>
          <a:bodyPr/>
          <a:lstStyle/>
          <a:p>
            <a:fld id="{60303BC9-7B4C-47E7-A0A9-91A06F0CE420}" type="datetimeFigureOut">
              <a:rPr lang="ko-KR" altLang="en-US" smtClean="0"/>
              <a:t>2020-05-14</a:t>
            </a:fld>
            <a:endParaRPr lang="ko-KR" altLang="en-US"/>
          </a:p>
        </p:txBody>
      </p:sp>
      <p:sp>
        <p:nvSpPr>
          <p:cNvPr id="6" name="바닥글 개체 틀 5">
            <a:extLst>
              <a:ext uri="{FF2B5EF4-FFF2-40B4-BE49-F238E27FC236}">
                <a16:creationId xmlns:a16="http://schemas.microsoft.com/office/drawing/2014/main" id="{B4D47538-885A-4C00-8218-795D2D3AC70A}"/>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6F0133FB-4208-4534-81D1-78ADDC35250E}"/>
              </a:ext>
            </a:extLst>
          </p:cNvPr>
          <p:cNvSpPr>
            <a:spLocks noGrp="1"/>
          </p:cNvSpPr>
          <p:nvPr>
            <p:ph type="sldNum" sz="quarter" idx="12"/>
          </p:nvPr>
        </p:nvSpPr>
        <p:spPr/>
        <p:txBody>
          <a:bodyPr/>
          <a:lstStyle/>
          <a:p>
            <a:fld id="{E574F6B5-C7D4-4939-A0C8-67322FA9C272}" type="slidenum">
              <a:rPr lang="ko-KR" altLang="en-US" smtClean="0"/>
              <a:t>‹#›</a:t>
            </a:fld>
            <a:endParaRPr lang="ko-KR" altLang="en-US"/>
          </a:p>
        </p:txBody>
      </p:sp>
    </p:spTree>
    <p:extLst>
      <p:ext uri="{BB962C8B-B14F-4D97-AF65-F5344CB8AC3E}">
        <p14:creationId xmlns:p14="http://schemas.microsoft.com/office/powerpoint/2010/main" val="2683432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a:extLst>
              <a:ext uri="{FF2B5EF4-FFF2-40B4-BE49-F238E27FC236}">
                <a16:creationId xmlns:a16="http://schemas.microsoft.com/office/drawing/2014/main" id="{F19195ED-035F-4235-ABEF-150A0FA7EC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a:extLst>
              <a:ext uri="{FF2B5EF4-FFF2-40B4-BE49-F238E27FC236}">
                <a16:creationId xmlns:a16="http://schemas.microsoft.com/office/drawing/2014/main" id="{C0469AA7-0A03-405D-95AA-8E53631B14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a:extLst>
              <a:ext uri="{FF2B5EF4-FFF2-40B4-BE49-F238E27FC236}">
                <a16:creationId xmlns:a16="http://schemas.microsoft.com/office/drawing/2014/main" id="{659904BB-EB0C-42B5-966E-F60ED4F3BF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303BC9-7B4C-47E7-A0A9-91A06F0CE420}" type="datetimeFigureOut">
              <a:rPr lang="ko-KR" altLang="en-US" smtClean="0"/>
              <a:t>2020-05-14</a:t>
            </a:fld>
            <a:endParaRPr lang="ko-KR" altLang="en-US"/>
          </a:p>
        </p:txBody>
      </p:sp>
      <p:sp>
        <p:nvSpPr>
          <p:cNvPr id="5" name="바닥글 개체 틀 4">
            <a:extLst>
              <a:ext uri="{FF2B5EF4-FFF2-40B4-BE49-F238E27FC236}">
                <a16:creationId xmlns:a16="http://schemas.microsoft.com/office/drawing/2014/main" id="{5AB0C45D-ED14-4C5D-8064-A1E3553404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a:extLst>
              <a:ext uri="{FF2B5EF4-FFF2-40B4-BE49-F238E27FC236}">
                <a16:creationId xmlns:a16="http://schemas.microsoft.com/office/drawing/2014/main" id="{F06339AA-B232-49B3-BE77-9837B9016D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74F6B5-C7D4-4939-A0C8-67322FA9C272}" type="slidenum">
              <a:rPr lang="ko-KR" altLang="en-US" smtClean="0"/>
              <a:t>‹#›</a:t>
            </a:fld>
            <a:endParaRPr lang="ko-KR" altLang="en-US"/>
          </a:p>
        </p:txBody>
      </p:sp>
    </p:spTree>
    <p:extLst>
      <p:ext uri="{BB962C8B-B14F-4D97-AF65-F5344CB8AC3E}">
        <p14:creationId xmlns:p14="http://schemas.microsoft.com/office/powerpoint/2010/main" val="11489017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2.png"/><Relationship Id="rId12" Type="http://schemas.openxmlformats.org/officeDocument/2006/relationships/image" Target="../media/image17.gif"/><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gif"/><Relationship Id="rId5" Type="http://schemas.openxmlformats.org/officeDocument/2006/relationships/image" Target="../media/image10.png"/><Relationship Id="rId10" Type="http://schemas.openxmlformats.org/officeDocument/2006/relationships/image" Target="../media/image15.emf"/><Relationship Id="rId4" Type="http://schemas.openxmlformats.org/officeDocument/2006/relationships/image" Target="../media/image9.gif"/><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4.gif"/><Relationship Id="rId5" Type="http://schemas.openxmlformats.org/officeDocument/2006/relationships/image" Target="../media/image23.gif"/><Relationship Id="rId10" Type="http://schemas.openxmlformats.org/officeDocument/2006/relationships/image" Target="../media/image28.gif"/><Relationship Id="rId4" Type="http://schemas.openxmlformats.org/officeDocument/2006/relationships/image" Target="../media/image22.gif"/><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직사각형 3">
            <a:extLst>
              <a:ext uri="{FF2B5EF4-FFF2-40B4-BE49-F238E27FC236}">
                <a16:creationId xmlns:a16="http://schemas.microsoft.com/office/drawing/2014/main" id="{187A5C2E-D0E3-49CA-A193-5DE70F3BF2B2}"/>
              </a:ext>
            </a:extLst>
          </p:cNvPr>
          <p:cNvSpPr/>
          <p:nvPr/>
        </p:nvSpPr>
        <p:spPr>
          <a:xfrm>
            <a:off x="186083" y="1493874"/>
            <a:ext cx="11601605" cy="1938992"/>
          </a:xfrm>
          <a:prstGeom prst="rect">
            <a:avLst/>
          </a:prstGeom>
        </p:spPr>
        <p:txBody>
          <a:bodyPr wrap="square">
            <a:spAutoFit/>
          </a:bodyPr>
          <a:lstStyle/>
          <a:p>
            <a:pPr algn="ctr" fontAlgn="base" latinLnBrk="0"/>
            <a:r>
              <a:rPr lang="en-US" altLang="ko-KR" sz="4000" b="1" dirty="0">
                <a:solidFill>
                  <a:schemeClr val="accent3">
                    <a:lumMod val="50000"/>
                  </a:schemeClr>
                </a:solidFill>
                <a:effectLst>
                  <a:outerShdw blurRad="38100" dist="38100" dir="2700000" algn="tl">
                    <a:srgbClr val="000000">
                      <a:alpha val="43137"/>
                    </a:srgbClr>
                  </a:outerShdw>
                </a:effectLst>
              </a:rPr>
              <a:t>A Study on the Effects of the Anthropogenic Heat Fluxes on the Temperature Distribution in an Urban Area</a:t>
            </a:r>
            <a:endParaRPr lang="ko-KR" altLang="en-US" sz="3200" b="1" dirty="0">
              <a:solidFill>
                <a:schemeClr val="accent3">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 name="Picture 5" descr="F:\logo_ap\영문로고.jpg">
            <a:extLst>
              <a:ext uri="{FF2B5EF4-FFF2-40B4-BE49-F238E27FC236}">
                <a16:creationId xmlns:a16="http://schemas.microsoft.com/office/drawing/2014/main" id="{5C1C3324-E92E-4062-AB9F-42293EEBB467}"/>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1789" t="60323" r="7787" b="20936"/>
          <a:stretch/>
        </p:blipFill>
        <p:spPr bwMode="auto">
          <a:xfrm>
            <a:off x="-68565" y="0"/>
            <a:ext cx="1714500" cy="14938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a:extLst>
              <a:ext uri="{FF2B5EF4-FFF2-40B4-BE49-F238E27FC236}">
                <a16:creationId xmlns:a16="http://schemas.microsoft.com/office/drawing/2014/main" id="{25831CBB-AA1D-4E28-A26B-9EF98CA324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70169" y="287320"/>
            <a:ext cx="1621831" cy="91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889D8C2E-0ABA-4E77-A322-FB2FD6864836}"/>
              </a:ext>
            </a:extLst>
          </p:cNvPr>
          <p:cNvSpPr txBox="1"/>
          <p:nvPr/>
        </p:nvSpPr>
        <p:spPr>
          <a:xfrm>
            <a:off x="4670651" y="3961467"/>
            <a:ext cx="2839239" cy="369332"/>
          </a:xfrm>
          <a:prstGeom prst="rect">
            <a:avLst/>
          </a:prstGeom>
          <a:noFill/>
        </p:spPr>
        <p:txBody>
          <a:bodyPr wrap="none" rtlCol="0">
            <a:spAutoFit/>
          </a:bodyPr>
          <a:lstStyle/>
          <a:p>
            <a:pPr algn="ctr"/>
            <a:r>
              <a:rPr lang="en-US" altLang="ko-KR" b="1" dirty="0">
                <a:solidFill>
                  <a:schemeClr val="bg1"/>
                </a:solidFill>
                <a:latin typeface="Times New Roman" pitchFamily="18" charset="0"/>
                <a:cs typeface="Times New Roman" pitchFamily="18" charset="0"/>
              </a:rPr>
              <a:t>Da-</a:t>
            </a:r>
            <a:r>
              <a:rPr lang="en-US" altLang="ko-KR" b="1" dirty="0" err="1">
                <a:solidFill>
                  <a:schemeClr val="bg1"/>
                </a:solidFill>
                <a:latin typeface="Times New Roman" pitchFamily="18" charset="0"/>
                <a:cs typeface="Times New Roman" pitchFamily="18" charset="0"/>
              </a:rPr>
              <a:t>Som</a:t>
            </a:r>
            <a:r>
              <a:rPr lang="en-US" altLang="ko-KR" b="1" dirty="0">
                <a:solidFill>
                  <a:schemeClr val="bg1"/>
                </a:solidFill>
                <a:latin typeface="Times New Roman" pitchFamily="18" charset="0"/>
                <a:cs typeface="Times New Roman" pitchFamily="18" charset="0"/>
              </a:rPr>
              <a:t> Mun, Jae-</a:t>
            </a:r>
            <a:r>
              <a:rPr lang="en-US" altLang="ko-KR" b="1" dirty="0" err="1">
                <a:solidFill>
                  <a:schemeClr val="bg1"/>
                </a:solidFill>
                <a:latin typeface="Times New Roman" pitchFamily="18" charset="0"/>
                <a:cs typeface="Times New Roman" pitchFamily="18" charset="0"/>
              </a:rPr>
              <a:t>Jin</a:t>
            </a:r>
            <a:r>
              <a:rPr lang="en-US" altLang="ko-KR" b="1" dirty="0">
                <a:solidFill>
                  <a:schemeClr val="bg1"/>
                </a:solidFill>
                <a:latin typeface="Times New Roman" pitchFamily="18" charset="0"/>
                <a:cs typeface="Times New Roman" pitchFamily="18" charset="0"/>
              </a:rPr>
              <a:t> Kim</a:t>
            </a:r>
          </a:p>
        </p:txBody>
      </p:sp>
      <p:sp>
        <p:nvSpPr>
          <p:cNvPr id="9" name="TextBox 8">
            <a:extLst>
              <a:ext uri="{FF2B5EF4-FFF2-40B4-BE49-F238E27FC236}">
                <a16:creationId xmlns:a16="http://schemas.microsoft.com/office/drawing/2014/main" id="{389A3DB4-13BC-4F5C-8B10-DE6F81A9FA98}"/>
              </a:ext>
            </a:extLst>
          </p:cNvPr>
          <p:cNvSpPr txBox="1"/>
          <p:nvPr/>
        </p:nvSpPr>
        <p:spPr>
          <a:xfrm>
            <a:off x="2269696" y="4765157"/>
            <a:ext cx="7652608" cy="323165"/>
          </a:xfrm>
          <a:prstGeom prst="rect">
            <a:avLst/>
          </a:prstGeom>
          <a:noFill/>
        </p:spPr>
        <p:txBody>
          <a:bodyPr wrap="none" rtlCol="0">
            <a:spAutoFit/>
          </a:bodyPr>
          <a:lstStyle/>
          <a:p>
            <a:pPr algn="ctr"/>
            <a:endParaRPr lang="en-US" altLang="ko-KR" sz="100" b="1" dirty="0">
              <a:solidFill>
                <a:schemeClr val="bg1"/>
              </a:solidFill>
              <a:latin typeface="Times New Roman" pitchFamily="18" charset="0"/>
              <a:cs typeface="Times New Roman" pitchFamily="18" charset="0"/>
            </a:endParaRPr>
          </a:p>
          <a:p>
            <a:pPr algn="ctr"/>
            <a:r>
              <a:rPr lang="en-US" altLang="ko-KR" sz="1400" b="1" dirty="0">
                <a:solidFill>
                  <a:schemeClr val="bg1"/>
                </a:solidFill>
                <a:latin typeface="Times New Roman" pitchFamily="18" charset="0"/>
                <a:cs typeface="Times New Roman" pitchFamily="18" charset="0"/>
              </a:rPr>
              <a:t>Division of Earth Environmental System Science (Major of Environmental Atmospheric Sciences)</a:t>
            </a:r>
          </a:p>
        </p:txBody>
      </p:sp>
      <p:sp>
        <p:nvSpPr>
          <p:cNvPr id="10" name="TextBox 9">
            <a:extLst>
              <a:ext uri="{FF2B5EF4-FFF2-40B4-BE49-F238E27FC236}">
                <a16:creationId xmlns:a16="http://schemas.microsoft.com/office/drawing/2014/main" id="{76023144-1847-4101-B902-E676F8190D94}"/>
              </a:ext>
            </a:extLst>
          </p:cNvPr>
          <p:cNvSpPr txBox="1"/>
          <p:nvPr/>
        </p:nvSpPr>
        <p:spPr>
          <a:xfrm>
            <a:off x="4670651" y="5261070"/>
            <a:ext cx="2987031" cy="523220"/>
          </a:xfrm>
          <a:prstGeom prst="rect">
            <a:avLst/>
          </a:prstGeom>
          <a:noFill/>
        </p:spPr>
        <p:txBody>
          <a:bodyPr wrap="square" rtlCol="0">
            <a:spAutoFit/>
          </a:bodyPr>
          <a:lstStyle/>
          <a:p>
            <a:pPr algn="ctr"/>
            <a:r>
              <a:rPr lang="en-US" altLang="ko-KR" sz="1400" b="1" dirty="0">
                <a:solidFill>
                  <a:schemeClr val="bg1"/>
                </a:solidFill>
                <a:latin typeface="Times New Roman" pitchFamily="18" charset="0"/>
                <a:cs typeface="Times New Roman" pitchFamily="18" charset="0"/>
              </a:rPr>
              <a:t>ksektha@gmail.com</a:t>
            </a:r>
          </a:p>
          <a:p>
            <a:pPr algn="ctr"/>
            <a:r>
              <a:rPr lang="en-US" altLang="ko-KR" sz="1400" b="1" dirty="0">
                <a:solidFill>
                  <a:schemeClr val="bg1"/>
                </a:solidFill>
                <a:latin typeface="Times New Roman" pitchFamily="18" charset="0"/>
                <a:cs typeface="Times New Roman" pitchFamily="18" charset="0"/>
              </a:rPr>
              <a:t>jjkim@pknu.ac.kr</a:t>
            </a:r>
          </a:p>
        </p:txBody>
      </p:sp>
    </p:spTree>
    <p:extLst>
      <p:ext uri="{BB962C8B-B14F-4D97-AF65-F5344CB8AC3E}">
        <p14:creationId xmlns:p14="http://schemas.microsoft.com/office/powerpoint/2010/main" val="1725574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직선 연결선 4">
            <a:extLst>
              <a:ext uri="{FF2B5EF4-FFF2-40B4-BE49-F238E27FC236}">
                <a16:creationId xmlns:a16="http://schemas.microsoft.com/office/drawing/2014/main" id="{BBCC430E-34A3-4CBC-A218-EFD2F454FA2F}"/>
              </a:ext>
            </a:extLst>
          </p:cNvPr>
          <p:cNvCxnSpPr/>
          <p:nvPr/>
        </p:nvCxnSpPr>
        <p:spPr>
          <a:xfrm>
            <a:off x="-19050" y="647700"/>
            <a:ext cx="5648325" cy="0"/>
          </a:xfrm>
          <a:prstGeom prst="line">
            <a:avLst/>
          </a:prstGeom>
          <a:ln w="38100">
            <a:solidFill>
              <a:schemeClr val="tx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6CD647C-7006-49AD-92D8-B37B05C596DD}"/>
              </a:ext>
            </a:extLst>
          </p:cNvPr>
          <p:cNvSpPr txBox="1"/>
          <p:nvPr/>
        </p:nvSpPr>
        <p:spPr>
          <a:xfrm>
            <a:off x="85725" y="15300"/>
            <a:ext cx="1828800" cy="584775"/>
          </a:xfrm>
          <a:prstGeom prst="rect">
            <a:avLst/>
          </a:prstGeom>
          <a:noFill/>
        </p:spPr>
        <p:txBody>
          <a:bodyPr wrap="square" rtlCol="0">
            <a:spAutoFit/>
          </a:bodyPr>
          <a:lstStyle/>
          <a:p>
            <a:r>
              <a:rPr lang="en-US" altLang="ko-KR" sz="3200" b="1" dirty="0">
                <a:solidFill>
                  <a:schemeClr val="tx2"/>
                </a:solidFill>
                <a:effectLst>
                  <a:outerShdw blurRad="38100" dist="38100" dir="2700000" algn="tl">
                    <a:srgbClr val="000000">
                      <a:alpha val="43137"/>
                    </a:srgbClr>
                  </a:outerShdw>
                </a:effectLst>
              </a:rPr>
              <a:t>Abstract</a:t>
            </a:r>
            <a:endParaRPr lang="ko-KR" altLang="en-US" sz="3200" b="1" dirty="0">
              <a:solidFill>
                <a:schemeClr val="tx2"/>
              </a:solidFill>
              <a:effectLst>
                <a:outerShdw blurRad="38100" dist="38100" dir="2700000" algn="tl">
                  <a:srgbClr val="000000">
                    <a:alpha val="43137"/>
                  </a:srgbClr>
                </a:outerShdw>
              </a:effectLst>
            </a:endParaRPr>
          </a:p>
        </p:txBody>
      </p:sp>
      <p:sp>
        <p:nvSpPr>
          <p:cNvPr id="9" name="직사각형 8">
            <a:extLst>
              <a:ext uri="{FF2B5EF4-FFF2-40B4-BE49-F238E27FC236}">
                <a16:creationId xmlns:a16="http://schemas.microsoft.com/office/drawing/2014/main" id="{89249E92-4D96-42A0-87FD-6D6634E7C219}"/>
              </a:ext>
            </a:extLst>
          </p:cNvPr>
          <p:cNvSpPr/>
          <p:nvPr/>
        </p:nvSpPr>
        <p:spPr>
          <a:xfrm>
            <a:off x="309562" y="1120673"/>
            <a:ext cx="11572875" cy="4107343"/>
          </a:xfrm>
          <a:prstGeom prst="rect">
            <a:avLst/>
          </a:prstGeom>
        </p:spPr>
        <p:txBody>
          <a:bodyPr wrap="square">
            <a:spAutoFit/>
          </a:bodyPr>
          <a:lstStyle/>
          <a:p>
            <a:pPr algn="just" fontAlgn="base">
              <a:lnSpc>
                <a:spcPct val="150000"/>
              </a:lnSpc>
            </a:pPr>
            <a:r>
              <a:rPr lang="en-US" altLang="ko-KR" sz="1600" b="1" dirty="0">
                <a:solidFill>
                  <a:schemeClr val="tx2">
                    <a:lumMod val="50000"/>
                  </a:schemeClr>
                </a:solidFill>
              </a:rPr>
              <a:t>In this study, we investigated the effects of the anthropogenic heat caused by the energy usage on the air temperature distributions in an urban area using a CFD model. We calculated the anthropogenic heat fluxes using a top-down method with monthly and hourly allocation coefficients and the total amount of the yearly electrical energy usage of buildings. To construct the buildings and to estimate the anthropogenic heat fluxes in the CFD model for the target area, we used the land use and GIS data. We conducted the CFD simulations for the heatwave period (2018.08.02 ~ 2018.08.08) in a building-congested district around the Seoul ASOS (ASOS 108) to see how the anthropogenic heat fluxes affected the thermal environment in the target area. The target area is mostly composed of the commercial and residential areas. The temperature increased near the roads and buildings. At the night time, the temperature increase near the buildings with high anthropogenic heat fluxes was more significant than the daytime. The comparison with the ASOS-observed temperatures showed that the inclusion of the anthropogenic heat fluxes improved the CFD simulations of temperatures. </a:t>
            </a:r>
            <a:endParaRPr lang="ko-KR" altLang="en-US" sz="1600" b="1" dirty="0">
              <a:solidFill>
                <a:schemeClr val="tx2">
                  <a:lumMod val="50000"/>
                </a:schemeClr>
              </a:solidFill>
            </a:endParaRPr>
          </a:p>
        </p:txBody>
      </p:sp>
      <p:sp>
        <p:nvSpPr>
          <p:cNvPr id="12" name="직사각형 11">
            <a:extLst>
              <a:ext uri="{FF2B5EF4-FFF2-40B4-BE49-F238E27FC236}">
                <a16:creationId xmlns:a16="http://schemas.microsoft.com/office/drawing/2014/main" id="{6105F1EB-DCFA-42FA-957F-6419E5C5A7D5}"/>
              </a:ext>
            </a:extLst>
          </p:cNvPr>
          <p:cNvSpPr/>
          <p:nvPr/>
        </p:nvSpPr>
        <p:spPr>
          <a:xfrm>
            <a:off x="309562" y="5493976"/>
            <a:ext cx="11572875" cy="414024"/>
          </a:xfrm>
          <a:prstGeom prst="rect">
            <a:avLst/>
          </a:prstGeom>
        </p:spPr>
        <p:txBody>
          <a:bodyPr wrap="square">
            <a:spAutoFit/>
          </a:bodyPr>
          <a:lstStyle/>
          <a:p>
            <a:pPr algn="just" fontAlgn="base">
              <a:lnSpc>
                <a:spcPct val="150000"/>
              </a:lnSpc>
            </a:pPr>
            <a:r>
              <a:rPr lang="en-US" altLang="ko-KR" sz="1600" b="1" dirty="0">
                <a:solidFill>
                  <a:schemeClr val="accent1">
                    <a:lumMod val="75000"/>
                  </a:schemeClr>
                </a:solidFill>
              </a:rPr>
              <a:t>Key words: CFD model, heat wave, anthropogenic heat fluxes, temperature distribution </a:t>
            </a:r>
          </a:p>
        </p:txBody>
      </p:sp>
      <p:pic>
        <p:nvPicPr>
          <p:cNvPr id="13" name="Picture 5" descr="F:\logo_ap\영문로고.jpg">
            <a:extLst>
              <a:ext uri="{FF2B5EF4-FFF2-40B4-BE49-F238E27FC236}">
                <a16:creationId xmlns:a16="http://schemas.microsoft.com/office/drawing/2014/main" id="{184D59F1-5352-43C4-B744-05EE9B4B1C62}"/>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1789" t="60323" r="7787" b="20936"/>
          <a:stretch/>
        </p:blipFill>
        <p:spPr bwMode="auto">
          <a:xfrm>
            <a:off x="9939821" y="31990"/>
            <a:ext cx="963915" cy="8398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a:extLst>
              <a:ext uri="{FF2B5EF4-FFF2-40B4-BE49-F238E27FC236}">
                <a16:creationId xmlns:a16="http://schemas.microsoft.com/office/drawing/2014/main" id="{05CC4A06-DFBB-41AB-97A9-D1779F243F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89270" y="181555"/>
            <a:ext cx="1202730" cy="681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7951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직사각형 34">
            <a:extLst>
              <a:ext uri="{FF2B5EF4-FFF2-40B4-BE49-F238E27FC236}">
                <a16:creationId xmlns:a16="http://schemas.microsoft.com/office/drawing/2014/main" id="{87C8B7CF-FEB9-42F9-953C-649FB6B67E47}"/>
              </a:ext>
            </a:extLst>
          </p:cNvPr>
          <p:cNvSpPr/>
          <p:nvPr/>
        </p:nvSpPr>
        <p:spPr>
          <a:xfrm>
            <a:off x="6768004" y="1842187"/>
            <a:ext cx="4681046" cy="1164908"/>
          </a:xfrm>
          <a:prstGeom prst="rect">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 name="직사각형 33">
            <a:extLst>
              <a:ext uri="{FF2B5EF4-FFF2-40B4-BE49-F238E27FC236}">
                <a16:creationId xmlns:a16="http://schemas.microsoft.com/office/drawing/2014/main" id="{62838D32-8209-4224-8314-0CE834D72200}"/>
              </a:ext>
            </a:extLst>
          </p:cNvPr>
          <p:cNvSpPr/>
          <p:nvPr/>
        </p:nvSpPr>
        <p:spPr>
          <a:xfrm>
            <a:off x="1123950" y="1438284"/>
            <a:ext cx="4350118" cy="2228841"/>
          </a:xfrm>
          <a:prstGeom prst="rect">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5" name="직선 연결선 4">
            <a:extLst>
              <a:ext uri="{FF2B5EF4-FFF2-40B4-BE49-F238E27FC236}">
                <a16:creationId xmlns:a16="http://schemas.microsoft.com/office/drawing/2014/main" id="{BBCC430E-34A3-4CBC-A218-EFD2F454FA2F}"/>
              </a:ext>
            </a:extLst>
          </p:cNvPr>
          <p:cNvCxnSpPr/>
          <p:nvPr/>
        </p:nvCxnSpPr>
        <p:spPr>
          <a:xfrm>
            <a:off x="-19050" y="647700"/>
            <a:ext cx="5648325" cy="0"/>
          </a:xfrm>
          <a:prstGeom prst="line">
            <a:avLst/>
          </a:prstGeom>
          <a:ln w="38100">
            <a:solidFill>
              <a:schemeClr val="tx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6CD647C-7006-49AD-92D8-B37B05C596DD}"/>
              </a:ext>
            </a:extLst>
          </p:cNvPr>
          <p:cNvSpPr txBox="1"/>
          <p:nvPr/>
        </p:nvSpPr>
        <p:spPr>
          <a:xfrm>
            <a:off x="85725" y="15300"/>
            <a:ext cx="2228850" cy="584775"/>
          </a:xfrm>
          <a:prstGeom prst="rect">
            <a:avLst/>
          </a:prstGeom>
          <a:noFill/>
        </p:spPr>
        <p:txBody>
          <a:bodyPr wrap="square" rtlCol="0">
            <a:spAutoFit/>
          </a:bodyPr>
          <a:lstStyle/>
          <a:p>
            <a:r>
              <a:rPr lang="en-US" altLang="ko-KR" sz="3200" b="1" dirty="0">
                <a:solidFill>
                  <a:schemeClr val="tx2"/>
                </a:solidFill>
                <a:effectLst>
                  <a:outerShdw blurRad="38100" dist="38100" dir="2700000" algn="tl">
                    <a:srgbClr val="000000">
                      <a:alpha val="43137"/>
                    </a:srgbClr>
                  </a:outerShdw>
                </a:effectLst>
              </a:rPr>
              <a:t>Methods</a:t>
            </a:r>
            <a:endParaRPr lang="ko-KR" altLang="en-US" sz="3200" b="1" dirty="0">
              <a:solidFill>
                <a:schemeClr val="tx2"/>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4E91C938-68DD-47A7-95FE-4EF6CE25E345}"/>
              </a:ext>
            </a:extLst>
          </p:cNvPr>
          <p:cNvSpPr txBox="1"/>
          <p:nvPr/>
        </p:nvSpPr>
        <p:spPr>
          <a:xfrm>
            <a:off x="200025" y="775638"/>
            <a:ext cx="2695575" cy="307777"/>
          </a:xfrm>
          <a:prstGeom prst="rect">
            <a:avLst/>
          </a:prstGeom>
          <a:noFill/>
        </p:spPr>
        <p:txBody>
          <a:bodyPr wrap="square" rtlCol="0">
            <a:spAutoFit/>
          </a:bodyPr>
          <a:lstStyle/>
          <a:p>
            <a:pPr marL="285750" indent="-285750">
              <a:buFont typeface="Wingdings" panose="05000000000000000000" pitchFamily="2" charset="2"/>
              <a:buChar char="l"/>
            </a:pPr>
            <a:r>
              <a:rPr lang="en-US" altLang="ko-KR" sz="1400" b="1" dirty="0">
                <a:effectLst>
                  <a:outerShdw blurRad="38100" dist="38100" dir="2700000" algn="tl">
                    <a:srgbClr val="000000">
                      <a:alpha val="43137"/>
                    </a:srgbClr>
                  </a:outerShdw>
                </a:effectLst>
              </a:rPr>
              <a:t>LDAPS-UFS model</a:t>
            </a:r>
            <a:endParaRPr lang="ko-KR" altLang="en-US" sz="1400" b="1" dirty="0">
              <a:effectLst>
                <a:outerShdw blurRad="38100" dist="38100" dir="2700000" algn="tl">
                  <a:srgbClr val="000000">
                    <a:alpha val="43137"/>
                  </a:srgbClr>
                </a:outerShdw>
              </a:effectLst>
            </a:endParaRPr>
          </a:p>
        </p:txBody>
      </p:sp>
      <p:grpSp>
        <p:nvGrpSpPr>
          <p:cNvPr id="6" name="그룹 5">
            <a:extLst>
              <a:ext uri="{FF2B5EF4-FFF2-40B4-BE49-F238E27FC236}">
                <a16:creationId xmlns:a16="http://schemas.microsoft.com/office/drawing/2014/main" id="{89D8030E-59BD-4178-8A15-28BA0E72E194}"/>
              </a:ext>
            </a:extLst>
          </p:cNvPr>
          <p:cNvGrpSpPr/>
          <p:nvPr/>
        </p:nvGrpSpPr>
        <p:grpSpPr>
          <a:xfrm>
            <a:off x="1438275" y="1249452"/>
            <a:ext cx="1752600" cy="386149"/>
            <a:chOff x="795337" y="1392822"/>
            <a:chExt cx="1752600" cy="386149"/>
          </a:xfrm>
        </p:grpSpPr>
        <p:sp>
          <p:nvSpPr>
            <p:cNvPr id="4" name="사각형: 둥근 모서리 3">
              <a:extLst>
                <a:ext uri="{FF2B5EF4-FFF2-40B4-BE49-F238E27FC236}">
                  <a16:creationId xmlns:a16="http://schemas.microsoft.com/office/drawing/2014/main" id="{BD74164A-FFFC-4BA2-90FB-1E14E5DC40E9}"/>
                </a:ext>
              </a:extLst>
            </p:cNvPr>
            <p:cNvSpPr/>
            <p:nvPr/>
          </p:nvSpPr>
          <p:spPr>
            <a:xfrm>
              <a:off x="795337" y="1392822"/>
              <a:ext cx="1752600" cy="386149"/>
            </a:xfrm>
            <a:prstGeom prst="round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TextBox 2">
              <a:extLst>
                <a:ext uri="{FF2B5EF4-FFF2-40B4-BE49-F238E27FC236}">
                  <a16:creationId xmlns:a16="http://schemas.microsoft.com/office/drawing/2014/main" id="{5C6C2642-448D-4C64-99CD-A0D9C13814EB}"/>
                </a:ext>
              </a:extLst>
            </p:cNvPr>
            <p:cNvSpPr txBox="1"/>
            <p:nvPr/>
          </p:nvSpPr>
          <p:spPr>
            <a:xfrm>
              <a:off x="907255" y="1452175"/>
              <a:ext cx="1509713" cy="276999"/>
            </a:xfrm>
            <a:prstGeom prst="rect">
              <a:avLst/>
            </a:prstGeom>
            <a:noFill/>
          </p:spPr>
          <p:txBody>
            <a:bodyPr wrap="square" rtlCol="0">
              <a:spAutoFit/>
            </a:bodyPr>
            <a:lstStyle/>
            <a:p>
              <a:pPr algn="ctr"/>
              <a:r>
                <a:rPr lang="en-US" altLang="ko-KR" sz="1200" b="1" dirty="0"/>
                <a:t>LDAPS (UM based)</a:t>
              </a:r>
              <a:endParaRPr lang="ko-KR" altLang="en-US" sz="1200" b="1" dirty="0"/>
            </a:p>
          </p:txBody>
        </p:sp>
      </p:grpSp>
      <p:grpSp>
        <p:nvGrpSpPr>
          <p:cNvPr id="12" name="그룹 11">
            <a:extLst>
              <a:ext uri="{FF2B5EF4-FFF2-40B4-BE49-F238E27FC236}">
                <a16:creationId xmlns:a16="http://schemas.microsoft.com/office/drawing/2014/main" id="{981A9112-FB84-4EC5-94DB-4B63186FEC0B}"/>
              </a:ext>
            </a:extLst>
          </p:cNvPr>
          <p:cNvGrpSpPr/>
          <p:nvPr/>
        </p:nvGrpSpPr>
        <p:grpSpPr>
          <a:xfrm>
            <a:off x="3448050" y="1249452"/>
            <a:ext cx="1752600" cy="386149"/>
            <a:chOff x="795337" y="1392822"/>
            <a:chExt cx="1752600" cy="386149"/>
          </a:xfrm>
        </p:grpSpPr>
        <p:sp>
          <p:nvSpPr>
            <p:cNvPr id="13" name="사각형: 둥근 모서리 12">
              <a:extLst>
                <a:ext uri="{FF2B5EF4-FFF2-40B4-BE49-F238E27FC236}">
                  <a16:creationId xmlns:a16="http://schemas.microsoft.com/office/drawing/2014/main" id="{DE3F1F88-B41C-42B3-A805-E6069651D932}"/>
                </a:ext>
              </a:extLst>
            </p:cNvPr>
            <p:cNvSpPr/>
            <p:nvPr/>
          </p:nvSpPr>
          <p:spPr>
            <a:xfrm>
              <a:off x="795337" y="1392822"/>
              <a:ext cx="1752600" cy="386149"/>
            </a:xfrm>
            <a:prstGeom prst="round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TextBox 13">
              <a:extLst>
                <a:ext uri="{FF2B5EF4-FFF2-40B4-BE49-F238E27FC236}">
                  <a16:creationId xmlns:a16="http://schemas.microsoft.com/office/drawing/2014/main" id="{A3F2326F-6FFF-42BE-BF5A-59DD098E6235}"/>
                </a:ext>
              </a:extLst>
            </p:cNvPr>
            <p:cNvSpPr txBox="1"/>
            <p:nvPr/>
          </p:nvSpPr>
          <p:spPr>
            <a:xfrm>
              <a:off x="907255" y="1452175"/>
              <a:ext cx="1509713" cy="276999"/>
            </a:xfrm>
            <a:prstGeom prst="rect">
              <a:avLst/>
            </a:prstGeom>
            <a:noFill/>
          </p:spPr>
          <p:txBody>
            <a:bodyPr wrap="square" rtlCol="0">
              <a:spAutoFit/>
            </a:bodyPr>
            <a:lstStyle/>
            <a:p>
              <a:pPr algn="ctr"/>
              <a:r>
                <a:rPr lang="en-US" altLang="ko-KR" sz="1200" b="1" dirty="0"/>
                <a:t>GIS</a:t>
              </a:r>
              <a:endParaRPr lang="ko-KR" altLang="en-US" sz="1200" b="1" dirty="0"/>
            </a:p>
          </p:txBody>
        </p:sp>
      </p:grpSp>
      <p:sp>
        <p:nvSpPr>
          <p:cNvPr id="15" name="TextBox 14">
            <a:extLst>
              <a:ext uri="{FF2B5EF4-FFF2-40B4-BE49-F238E27FC236}">
                <a16:creationId xmlns:a16="http://schemas.microsoft.com/office/drawing/2014/main" id="{5C6FE690-2608-44F4-926B-DF0E05BFC7CE}"/>
              </a:ext>
            </a:extLst>
          </p:cNvPr>
          <p:cNvSpPr txBox="1"/>
          <p:nvPr/>
        </p:nvSpPr>
        <p:spPr>
          <a:xfrm>
            <a:off x="1352548" y="1707898"/>
            <a:ext cx="1905002" cy="610616"/>
          </a:xfrm>
          <a:prstGeom prst="rect">
            <a:avLst/>
          </a:prstGeom>
          <a:noFill/>
        </p:spPr>
        <p:txBody>
          <a:bodyPr wrap="square" rtlCol="0">
            <a:spAutoFit/>
          </a:bodyPr>
          <a:lstStyle/>
          <a:p>
            <a:pPr algn="ctr">
              <a:lnSpc>
                <a:spcPct val="150000"/>
              </a:lnSpc>
            </a:pPr>
            <a:r>
              <a:rPr lang="en-US" altLang="ko-KR" sz="1200" b="1" dirty="0"/>
              <a:t>U, V (wind data)</a:t>
            </a:r>
          </a:p>
          <a:p>
            <a:pPr algn="ctr">
              <a:lnSpc>
                <a:spcPct val="150000"/>
              </a:lnSpc>
            </a:pPr>
            <a:r>
              <a:rPr lang="en-US" altLang="ko-KR" sz="1200" b="1" dirty="0"/>
              <a:t>T (temperature data)</a:t>
            </a:r>
            <a:endParaRPr lang="ko-KR" altLang="en-US" sz="1200" b="1" dirty="0"/>
          </a:p>
        </p:txBody>
      </p:sp>
      <p:sp>
        <p:nvSpPr>
          <p:cNvPr id="16" name="TextBox 15">
            <a:extLst>
              <a:ext uri="{FF2B5EF4-FFF2-40B4-BE49-F238E27FC236}">
                <a16:creationId xmlns:a16="http://schemas.microsoft.com/office/drawing/2014/main" id="{2D82E422-236D-4FD6-B191-D4A2670053CC}"/>
              </a:ext>
            </a:extLst>
          </p:cNvPr>
          <p:cNvSpPr txBox="1"/>
          <p:nvPr/>
        </p:nvSpPr>
        <p:spPr>
          <a:xfrm>
            <a:off x="3262311" y="1707898"/>
            <a:ext cx="2076452" cy="610613"/>
          </a:xfrm>
          <a:prstGeom prst="rect">
            <a:avLst/>
          </a:prstGeom>
          <a:noFill/>
        </p:spPr>
        <p:txBody>
          <a:bodyPr wrap="square" rtlCol="0">
            <a:spAutoFit/>
          </a:bodyPr>
          <a:lstStyle/>
          <a:p>
            <a:pPr algn="ctr">
              <a:lnSpc>
                <a:spcPct val="150000"/>
              </a:lnSpc>
            </a:pPr>
            <a:r>
              <a:rPr lang="en-US" altLang="ko-KR" sz="1200" b="1" dirty="0"/>
              <a:t>Building data</a:t>
            </a:r>
          </a:p>
          <a:p>
            <a:pPr algn="ctr">
              <a:lnSpc>
                <a:spcPct val="150000"/>
              </a:lnSpc>
            </a:pPr>
            <a:r>
              <a:rPr lang="en-US" altLang="ko-KR" sz="1200" b="1" dirty="0"/>
              <a:t>Contour line data</a:t>
            </a:r>
            <a:endParaRPr lang="ko-KR" altLang="en-US" sz="1200" b="1" dirty="0"/>
          </a:p>
        </p:txBody>
      </p:sp>
      <p:sp>
        <p:nvSpPr>
          <p:cNvPr id="17" name="TextBox 16">
            <a:extLst>
              <a:ext uri="{FF2B5EF4-FFF2-40B4-BE49-F238E27FC236}">
                <a16:creationId xmlns:a16="http://schemas.microsoft.com/office/drawing/2014/main" id="{D86D4964-473D-46D9-9DE4-90C5330CB52D}"/>
              </a:ext>
            </a:extLst>
          </p:cNvPr>
          <p:cNvSpPr txBox="1"/>
          <p:nvPr/>
        </p:nvSpPr>
        <p:spPr>
          <a:xfrm>
            <a:off x="1347785" y="2706059"/>
            <a:ext cx="1905002" cy="887615"/>
          </a:xfrm>
          <a:prstGeom prst="rect">
            <a:avLst/>
          </a:prstGeom>
          <a:noFill/>
        </p:spPr>
        <p:txBody>
          <a:bodyPr wrap="square" rtlCol="0">
            <a:spAutoFit/>
          </a:bodyPr>
          <a:lstStyle/>
          <a:p>
            <a:pPr algn="ctr">
              <a:lnSpc>
                <a:spcPct val="150000"/>
              </a:lnSpc>
            </a:pPr>
            <a:r>
              <a:rPr lang="en-US" altLang="ko-KR" sz="1200" b="1" dirty="0"/>
              <a:t>Horizontal and vertical interpolation to fit </a:t>
            </a:r>
          </a:p>
          <a:p>
            <a:pPr algn="ctr">
              <a:lnSpc>
                <a:spcPct val="150000"/>
              </a:lnSpc>
            </a:pPr>
            <a:r>
              <a:rPr lang="en-US" altLang="ko-KR" sz="1200" b="1" dirty="0"/>
              <a:t>UFS model grids</a:t>
            </a:r>
            <a:endParaRPr lang="ko-KR" altLang="en-US" sz="1200" b="1" dirty="0"/>
          </a:p>
        </p:txBody>
      </p:sp>
      <p:grpSp>
        <p:nvGrpSpPr>
          <p:cNvPr id="18" name="그룹 17">
            <a:extLst>
              <a:ext uri="{FF2B5EF4-FFF2-40B4-BE49-F238E27FC236}">
                <a16:creationId xmlns:a16="http://schemas.microsoft.com/office/drawing/2014/main" id="{BB7A5D8A-030A-4673-B025-40D4664AC2A4}"/>
              </a:ext>
            </a:extLst>
          </p:cNvPr>
          <p:cNvGrpSpPr/>
          <p:nvPr/>
        </p:nvGrpSpPr>
        <p:grpSpPr>
          <a:xfrm>
            <a:off x="8219382" y="1621627"/>
            <a:ext cx="1752600" cy="386149"/>
            <a:chOff x="795337" y="1392822"/>
            <a:chExt cx="1752600" cy="386149"/>
          </a:xfrm>
        </p:grpSpPr>
        <p:sp>
          <p:nvSpPr>
            <p:cNvPr id="19" name="사각형: 둥근 모서리 18">
              <a:extLst>
                <a:ext uri="{FF2B5EF4-FFF2-40B4-BE49-F238E27FC236}">
                  <a16:creationId xmlns:a16="http://schemas.microsoft.com/office/drawing/2014/main" id="{3A5DE9E3-DCAC-4A5A-87B0-06E711F27F2E}"/>
                </a:ext>
              </a:extLst>
            </p:cNvPr>
            <p:cNvSpPr/>
            <p:nvPr/>
          </p:nvSpPr>
          <p:spPr>
            <a:xfrm>
              <a:off x="795337" y="1392822"/>
              <a:ext cx="1752600" cy="386149"/>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TextBox 19">
              <a:extLst>
                <a:ext uri="{FF2B5EF4-FFF2-40B4-BE49-F238E27FC236}">
                  <a16:creationId xmlns:a16="http://schemas.microsoft.com/office/drawing/2014/main" id="{4817AF00-43BB-426E-BFB5-E7A03B342A11}"/>
                </a:ext>
              </a:extLst>
            </p:cNvPr>
            <p:cNvSpPr txBox="1"/>
            <p:nvPr/>
          </p:nvSpPr>
          <p:spPr>
            <a:xfrm>
              <a:off x="907255" y="1452175"/>
              <a:ext cx="1509713" cy="276999"/>
            </a:xfrm>
            <a:prstGeom prst="rect">
              <a:avLst/>
            </a:prstGeom>
            <a:noFill/>
          </p:spPr>
          <p:txBody>
            <a:bodyPr wrap="square" rtlCol="0">
              <a:spAutoFit/>
            </a:bodyPr>
            <a:lstStyle/>
            <a:p>
              <a:pPr algn="ctr"/>
              <a:r>
                <a:rPr lang="en-US" altLang="ko-KR" sz="1200" b="1" dirty="0"/>
                <a:t>LDAPS-UFS model</a:t>
              </a:r>
              <a:endParaRPr lang="ko-KR" altLang="en-US" sz="1200" b="1" dirty="0"/>
            </a:p>
          </p:txBody>
        </p:sp>
      </p:grpSp>
      <p:sp>
        <p:nvSpPr>
          <p:cNvPr id="21" name="직사각형 20">
            <a:extLst>
              <a:ext uri="{FF2B5EF4-FFF2-40B4-BE49-F238E27FC236}">
                <a16:creationId xmlns:a16="http://schemas.microsoft.com/office/drawing/2014/main" id="{F84C068D-0178-4F77-9F4B-622E8B763B18}"/>
              </a:ext>
            </a:extLst>
          </p:cNvPr>
          <p:cNvSpPr/>
          <p:nvPr/>
        </p:nvSpPr>
        <p:spPr>
          <a:xfrm>
            <a:off x="6815987" y="2141230"/>
            <a:ext cx="4559390" cy="610616"/>
          </a:xfrm>
          <a:prstGeom prst="rect">
            <a:avLst/>
          </a:prstGeom>
        </p:spPr>
        <p:txBody>
          <a:bodyPr wrap="none">
            <a:spAutoFit/>
          </a:bodyPr>
          <a:lstStyle/>
          <a:p>
            <a:pPr marL="171450" indent="-171450">
              <a:lnSpc>
                <a:spcPct val="150000"/>
              </a:lnSpc>
              <a:buFont typeface="Wingdings" panose="05000000000000000000" pitchFamily="2" charset="2"/>
              <a:buChar char="§"/>
            </a:pPr>
            <a:r>
              <a:rPr lang="en-US" altLang="ko-KR" sz="1200" b="1" dirty="0">
                <a:solidFill>
                  <a:srgbClr val="C00000"/>
                </a:solidFill>
              </a:rPr>
              <a:t>Realistic meteorological fields</a:t>
            </a:r>
          </a:p>
          <a:p>
            <a:pPr marL="171450" indent="-171450">
              <a:lnSpc>
                <a:spcPct val="150000"/>
              </a:lnSpc>
              <a:buFont typeface="Wingdings" panose="05000000000000000000" pitchFamily="2" charset="2"/>
              <a:buChar char="§"/>
            </a:pPr>
            <a:r>
              <a:rPr lang="en-US" altLang="ko-KR" sz="1200" b="1" dirty="0">
                <a:solidFill>
                  <a:srgbClr val="C00000"/>
                </a:solidFill>
              </a:rPr>
              <a:t>Used for thermal environment analysis and risk mapping</a:t>
            </a:r>
            <a:endParaRPr lang="ko-KR" altLang="en-US" sz="1200" b="1" dirty="0">
              <a:solidFill>
                <a:srgbClr val="C00000"/>
              </a:solidFill>
            </a:endParaRPr>
          </a:p>
        </p:txBody>
      </p:sp>
      <p:sp>
        <p:nvSpPr>
          <p:cNvPr id="23" name="TextBox 22">
            <a:extLst>
              <a:ext uri="{FF2B5EF4-FFF2-40B4-BE49-F238E27FC236}">
                <a16:creationId xmlns:a16="http://schemas.microsoft.com/office/drawing/2014/main" id="{AB18182E-8C7F-4EF1-ABBE-A091B6F67048}"/>
              </a:ext>
            </a:extLst>
          </p:cNvPr>
          <p:cNvSpPr txBox="1"/>
          <p:nvPr/>
        </p:nvSpPr>
        <p:spPr>
          <a:xfrm>
            <a:off x="3348036" y="2706059"/>
            <a:ext cx="1905002" cy="887615"/>
          </a:xfrm>
          <a:prstGeom prst="rect">
            <a:avLst/>
          </a:prstGeom>
          <a:noFill/>
        </p:spPr>
        <p:txBody>
          <a:bodyPr wrap="square" rtlCol="0">
            <a:spAutoFit/>
          </a:bodyPr>
          <a:lstStyle/>
          <a:p>
            <a:pPr algn="ctr">
              <a:lnSpc>
                <a:spcPct val="150000"/>
              </a:lnSpc>
            </a:pPr>
            <a:r>
              <a:rPr lang="en-US" altLang="ko-KR" sz="1200" b="1" dirty="0"/>
              <a:t>Surface temperature input to terrain and buildings</a:t>
            </a:r>
            <a:endParaRPr lang="ko-KR" altLang="en-US" sz="1200" b="1" dirty="0"/>
          </a:p>
        </p:txBody>
      </p:sp>
      <p:sp>
        <p:nvSpPr>
          <p:cNvPr id="24" name="화살표: 오른쪽 23">
            <a:extLst>
              <a:ext uri="{FF2B5EF4-FFF2-40B4-BE49-F238E27FC236}">
                <a16:creationId xmlns:a16="http://schemas.microsoft.com/office/drawing/2014/main" id="{50A0D913-8EED-41B8-A16D-44B89FB07936}"/>
              </a:ext>
            </a:extLst>
          </p:cNvPr>
          <p:cNvSpPr/>
          <p:nvPr/>
        </p:nvSpPr>
        <p:spPr>
          <a:xfrm>
            <a:off x="5643137" y="2118447"/>
            <a:ext cx="863593" cy="806923"/>
          </a:xfrm>
          <a:prstGeom prst="rightArrow">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9" name="직선 화살표 연결선 28">
            <a:extLst>
              <a:ext uri="{FF2B5EF4-FFF2-40B4-BE49-F238E27FC236}">
                <a16:creationId xmlns:a16="http://schemas.microsoft.com/office/drawing/2014/main" id="{F2EF00E2-53D9-4706-8FC3-B5D32EC994AE}"/>
              </a:ext>
            </a:extLst>
          </p:cNvPr>
          <p:cNvCxnSpPr>
            <a:cxnSpLocks/>
          </p:cNvCxnSpPr>
          <p:nvPr/>
        </p:nvCxnSpPr>
        <p:spPr>
          <a:xfrm>
            <a:off x="2276420" y="2291972"/>
            <a:ext cx="0" cy="459874"/>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2" name="직선 화살표 연결선 31">
            <a:extLst>
              <a:ext uri="{FF2B5EF4-FFF2-40B4-BE49-F238E27FC236}">
                <a16:creationId xmlns:a16="http://schemas.microsoft.com/office/drawing/2014/main" id="{38CBA765-735E-49E4-A5AA-6C6A5E015CFE}"/>
              </a:ext>
            </a:extLst>
          </p:cNvPr>
          <p:cNvCxnSpPr>
            <a:cxnSpLocks/>
          </p:cNvCxnSpPr>
          <p:nvPr/>
        </p:nvCxnSpPr>
        <p:spPr>
          <a:xfrm>
            <a:off x="4300537" y="2291972"/>
            <a:ext cx="0" cy="459874"/>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3" name="직사각형 32">
            <a:extLst>
              <a:ext uri="{FF2B5EF4-FFF2-40B4-BE49-F238E27FC236}">
                <a16:creationId xmlns:a16="http://schemas.microsoft.com/office/drawing/2014/main" id="{F7B195E4-19F3-4200-A8BE-D304B544D8B9}"/>
              </a:ext>
            </a:extLst>
          </p:cNvPr>
          <p:cNvSpPr/>
          <p:nvPr/>
        </p:nvSpPr>
        <p:spPr>
          <a:xfrm>
            <a:off x="3950412" y="3850417"/>
            <a:ext cx="4468995" cy="261610"/>
          </a:xfrm>
          <a:prstGeom prst="rect">
            <a:avLst/>
          </a:prstGeom>
        </p:spPr>
        <p:txBody>
          <a:bodyPr wrap="square">
            <a:spAutoFit/>
          </a:bodyPr>
          <a:lstStyle/>
          <a:p>
            <a:pPr algn="ctr"/>
            <a:r>
              <a:rPr lang="en-US" altLang="ko-KR" sz="1100" b="1" dirty="0">
                <a:effectLst>
                  <a:outerShdw blurRad="38100" dist="38100" dir="2700000" algn="tl">
                    <a:srgbClr val="000000">
                      <a:alpha val="43137"/>
                    </a:srgbClr>
                  </a:outerShdw>
                </a:effectLst>
              </a:rPr>
              <a:t>&lt;LDAPS-UFS</a:t>
            </a:r>
            <a:r>
              <a:rPr lang="ko-KR" altLang="en-US" sz="1100" b="1" dirty="0">
                <a:effectLst>
                  <a:outerShdw blurRad="38100" dist="38100" dir="2700000" algn="tl">
                    <a:srgbClr val="000000">
                      <a:alpha val="43137"/>
                    </a:srgbClr>
                  </a:outerShdw>
                </a:effectLst>
              </a:rPr>
              <a:t> </a:t>
            </a:r>
            <a:r>
              <a:rPr lang="ko-KR" altLang="en-US" sz="1100" b="1" dirty="0" err="1">
                <a:effectLst>
                  <a:outerShdw blurRad="38100" dist="38100" dir="2700000" algn="tl">
                    <a:srgbClr val="000000">
                      <a:alpha val="43137"/>
                    </a:srgbClr>
                  </a:outerShdw>
                </a:effectLst>
              </a:rPr>
              <a:t>Modeling</a:t>
            </a:r>
            <a:r>
              <a:rPr lang="ko-KR" altLang="en-US" sz="1100" b="1" dirty="0">
                <a:effectLst>
                  <a:outerShdw blurRad="38100" dist="38100" dir="2700000" algn="tl">
                    <a:srgbClr val="000000">
                      <a:alpha val="43137"/>
                    </a:srgbClr>
                  </a:outerShdw>
                </a:effectLst>
              </a:rPr>
              <a:t> System </a:t>
            </a:r>
            <a:r>
              <a:rPr lang="ko-KR" altLang="en-US" sz="1100" b="1" dirty="0" err="1">
                <a:effectLst>
                  <a:outerShdw blurRad="38100" dist="38100" dir="2700000" algn="tl">
                    <a:srgbClr val="000000">
                      <a:alpha val="43137"/>
                    </a:srgbClr>
                  </a:outerShdw>
                </a:effectLst>
              </a:rPr>
              <a:t>Flowchart</a:t>
            </a:r>
            <a:r>
              <a:rPr lang="en-US" altLang="ko-KR" sz="1100" b="1" dirty="0">
                <a:effectLst>
                  <a:outerShdw blurRad="38100" dist="38100" dir="2700000" algn="tl">
                    <a:srgbClr val="000000">
                      <a:alpha val="43137"/>
                    </a:srgbClr>
                  </a:outerShdw>
                </a:effectLst>
              </a:rPr>
              <a:t>&gt;</a:t>
            </a:r>
            <a:endParaRPr lang="ko-KR" altLang="en-US" sz="1100" b="1" dirty="0">
              <a:effectLst>
                <a:outerShdw blurRad="38100" dist="38100" dir="2700000" algn="tl">
                  <a:srgbClr val="000000">
                    <a:alpha val="43137"/>
                  </a:srgbClr>
                </a:outerShdw>
              </a:effectLst>
            </a:endParaRPr>
          </a:p>
        </p:txBody>
      </p:sp>
      <p:sp>
        <p:nvSpPr>
          <p:cNvPr id="36" name="TextBox 35">
            <a:extLst>
              <a:ext uri="{FF2B5EF4-FFF2-40B4-BE49-F238E27FC236}">
                <a16:creationId xmlns:a16="http://schemas.microsoft.com/office/drawing/2014/main" id="{9C8D70CB-50D4-474B-8446-6797B16F269A}"/>
              </a:ext>
            </a:extLst>
          </p:cNvPr>
          <p:cNvSpPr txBox="1"/>
          <p:nvPr/>
        </p:nvSpPr>
        <p:spPr>
          <a:xfrm>
            <a:off x="364331" y="4303819"/>
            <a:ext cx="8903494" cy="307777"/>
          </a:xfrm>
          <a:prstGeom prst="rect">
            <a:avLst/>
          </a:prstGeom>
          <a:noFill/>
        </p:spPr>
        <p:txBody>
          <a:bodyPr wrap="square" rtlCol="0">
            <a:spAutoFit/>
          </a:bodyPr>
          <a:lstStyle/>
          <a:p>
            <a:pPr marL="285750" indent="-285750">
              <a:buFont typeface="Wingdings" panose="05000000000000000000" pitchFamily="2" charset="2"/>
              <a:buChar char="l"/>
            </a:pPr>
            <a:r>
              <a:rPr lang="en-US" altLang="ko-KR" sz="1400" b="1" dirty="0">
                <a:effectLst>
                  <a:outerShdw blurRad="38100" dist="38100" dir="2700000" algn="tl">
                    <a:srgbClr val="000000">
                      <a:alpha val="43137"/>
                    </a:srgbClr>
                  </a:outerShdw>
                </a:effectLst>
              </a:rPr>
              <a:t>Produce temperature distribution data considering energy use in urban areas</a:t>
            </a:r>
            <a:endParaRPr lang="ko-KR" altLang="en-US" sz="1400" b="1" dirty="0">
              <a:effectLst>
                <a:outerShdw blurRad="38100" dist="38100" dir="2700000" algn="tl">
                  <a:srgbClr val="000000">
                    <a:alpha val="43137"/>
                  </a:srgbClr>
                </a:outerShdw>
              </a:effectLst>
            </a:endParaRPr>
          </a:p>
        </p:txBody>
      </p:sp>
      <p:sp>
        <p:nvSpPr>
          <p:cNvPr id="37" name="직사각형 36">
            <a:extLst>
              <a:ext uri="{FF2B5EF4-FFF2-40B4-BE49-F238E27FC236}">
                <a16:creationId xmlns:a16="http://schemas.microsoft.com/office/drawing/2014/main" id="{CB19AD4D-BB38-4106-AB0C-4A80981B035E}"/>
              </a:ext>
            </a:extLst>
          </p:cNvPr>
          <p:cNvSpPr/>
          <p:nvPr/>
        </p:nvSpPr>
        <p:spPr>
          <a:xfrm>
            <a:off x="1329653" y="4904729"/>
            <a:ext cx="2436018" cy="992538"/>
          </a:xfrm>
          <a:prstGeom prst="rect">
            <a:avLst/>
          </a:prstGeom>
          <a:solidFill>
            <a:schemeClr val="accent3">
              <a:lumMod val="20000"/>
              <a:lumOff val="8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a:solidFill>
                  <a:schemeClr val="tx2"/>
                </a:solidFill>
                <a:effectLst>
                  <a:outerShdw blurRad="38100" dist="38100" dir="2700000" algn="tl">
                    <a:srgbClr val="000000">
                      <a:alpha val="43137"/>
                    </a:srgbClr>
                  </a:outerShdw>
                </a:effectLst>
              </a:rPr>
              <a:t>By each city, total electrical energy usage</a:t>
            </a:r>
            <a:endParaRPr lang="ko-KR" altLang="en-US" sz="1600" b="1" dirty="0">
              <a:solidFill>
                <a:schemeClr val="tx2"/>
              </a:solidFill>
              <a:effectLst>
                <a:outerShdw blurRad="38100" dist="38100" dir="2700000" algn="tl">
                  <a:srgbClr val="000000">
                    <a:alpha val="43137"/>
                  </a:srgbClr>
                </a:outerShdw>
              </a:effectLst>
            </a:endParaRPr>
          </a:p>
        </p:txBody>
      </p:sp>
      <p:sp>
        <p:nvSpPr>
          <p:cNvPr id="38" name="직사각형 37">
            <a:extLst>
              <a:ext uri="{FF2B5EF4-FFF2-40B4-BE49-F238E27FC236}">
                <a16:creationId xmlns:a16="http://schemas.microsoft.com/office/drawing/2014/main" id="{EABCA9FA-72FF-4855-A406-65E96BBDF77F}"/>
              </a:ext>
            </a:extLst>
          </p:cNvPr>
          <p:cNvSpPr/>
          <p:nvPr/>
        </p:nvSpPr>
        <p:spPr>
          <a:xfrm>
            <a:off x="4316116" y="4904729"/>
            <a:ext cx="2436018" cy="992538"/>
          </a:xfrm>
          <a:prstGeom prst="rect">
            <a:avLst/>
          </a:prstGeom>
          <a:solidFill>
            <a:schemeClr val="accent3">
              <a:lumMod val="20000"/>
              <a:lumOff val="8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a:solidFill>
                  <a:schemeClr val="tx2"/>
                </a:solidFill>
                <a:effectLst>
                  <a:outerShdw blurRad="38100" dist="38100" dir="2700000" algn="tl">
                    <a:srgbClr val="000000">
                      <a:alpha val="43137"/>
                    </a:srgbClr>
                  </a:outerShdw>
                </a:effectLst>
              </a:rPr>
              <a:t>Classification of building use in the target area</a:t>
            </a:r>
            <a:endParaRPr lang="ko-KR" altLang="en-US" sz="1600" b="1" dirty="0">
              <a:solidFill>
                <a:schemeClr val="tx2"/>
              </a:solidFill>
              <a:effectLst>
                <a:outerShdw blurRad="38100" dist="38100" dir="2700000" algn="tl">
                  <a:srgbClr val="000000">
                    <a:alpha val="43137"/>
                  </a:srgbClr>
                </a:outerShdw>
              </a:effectLst>
            </a:endParaRPr>
          </a:p>
        </p:txBody>
      </p:sp>
      <p:sp>
        <p:nvSpPr>
          <p:cNvPr id="39" name="직사각형 38">
            <a:extLst>
              <a:ext uri="{FF2B5EF4-FFF2-40B4-BE49-F238E27FC236}">
                <a16:creationId xmlns:a16="http://schemas.microsoft.com/office/drawing/2014/main" id="{6AC67692-3A3D-4271-BD8B-F0D3D31F557B}"/>
              </a:ext>
            </a:extLst>
          </p:cNvPr>
          <p:cNvSpPr/>
          <p:nvPr/>
        </p:nvSpPr>
        <p:spPr>
          <a:xfrm>
            <a:off x="7390708" y="4887041"/>
            <a:ext cx="3742127" cy="992538"/>
          </a:xfrm>
          <a:prstGeom prst="rect">
            <a:avLst/>
          </a:prstGeom>
          <a:solidFill>
            <a:schemeClr val="accent3">
              <a:lumMod val="20000"/>
              <a:lumOff val="8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a:solidFill>
                  <a:schemeClr val="tx2"/>
                </a:solidFill>
                <a:effectLst>
                  <a:outerShdw blurRad="38100" dist="38100" dir="2700000" algn="tl">
                    <a:srgbClr val="000000">
                      <a:alpha val="43137"/>
                    </a:srgbClr>
                  </a:outerShdw>
                </a:effectLst>
              </a:rPr>
              <a:t>Calculate anthropogenic heat according to the purpose of the building in the target area</a:t>
            </a:r>
            <a:endParaRPr lang="ko-KR" altLang="en-US" sz="1600" b="1" dirty="0">
              <a:solidFill>
                <a:schemeClr val="tx2"/>
              </a:solidFill>
              <a:effectLst>
                <a:outerShdw blurRad="38100" dist="38100" dir="2700000" algn="tl">
                  <a:srgbClr val="000000">
                    <a:alpha val="43137"/>
                  </a:srgbClr>
                </a:outerShdw>
              </a:effectLst>
            </a:endParaRPr>
          </a:p>
        </p:txBody>
      </p:sp>
      <p:sp>
        <p:nvSpPr>
          <p:cNvPr id="40" name="화살표: 오른쪽 39">
            <a:extLst>
              <a:ext uri="{FF2B5EF4-FFF2-40B4-BE49-F238E27FC236}">
                <a16:creationId xmlns:a16="http://schemas.microsoft.com/office/drawing/2014/main" id="{9684D354-932A-460A-9C19-1AB5A376A7AD}"/>
              </a:ext>
            </a:extLst>
          </p:cNvPr>
          <p:cNvSpPr/>
          <p:nvPr/>
        </p:nvSpPr>
        <p:spPr>
          <a:xfrm>
            <a:off x="3801390" y="5229423"/>
            <a:ext cx="361950" cy="307773"/>
          </a:xfrm>
          <a:prstGeom prst="rightArrow">
            <a:avLst/>
          </a:prstGeom>
          <a:solidFill>
            <a:schemeClr val="tx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화살표: 오른쪽 40">
            <a:extLst>
              <a:ext uri="{FF2B5EF4-FFF2-40B4-BE49-F238E27FC236}">
                <a16:creationId xmlns:a16="http://schemas.microsoft.com/office/drawing/2014/main" id="{2AA06F2B-697D-4B31-B666-62F70676CD91}"/>
              </a:ext>
            </a:extLst>
          </p:cNvPr>
          <p:cNvSpPr/>
          <p:nvPr/>
        </p:nvSpPr>
        <p:spPr>
          <a:xfrm>
            <a:off x="6795563" y="5229423"/>
            <a:ext cx="361950" cy="307773"/>
          </a:xfrm>
          <a:prstGeom prst="rightArrow">
            <a:avLst/>
          </a:prstGeom>
          <a:solidFill>
            <a:schemeClr val="tx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2" name="직사각형 41">
            <a:extLst>
              <a:ext uri="{FF2B5EF4-FFF2-40B4-BE49-F238E27FC236}">
                <a16:creationId xmlns:a16="http://schemas.microsoft.com/office/drawing/2014/main" id="{028A5227-518B-4ECE-BA49-0B6838312688}"/>
              </a:ext>
            </a:extLst>
          </p:cNvPr>
          <p:cNvSpPr/>
          <p:nvPr/>
        </p:nvSpPr>
        <p:spPr>
          <a:xfrm>
            <a:off x="8154998" y="6071311"/>
            <a:ext cx="3086742" cy="276999"/>
          </a:xfrm>
          <a:prstGeom prst="rect">
            <a:avLst/>
          </a:prstGeom>
        </p:spPr>
        <p:txBody>
          <a:bodyPr wrap="none">
            <a:spAutoFit/>
          </a:bodyPr>
          <a:lstStyle/>
          <a:p>
            <a:r>
              <a:rPr lang="en-US" altLang="ko-KR" sz="1200" b="1" dirty="0"/>
              <a:t>Details are explained on the next page.</a:t>
            </a:r>
            <a:endParaRPr lang="ko-KR" altLang="en-US" sz="1200" b="1" dirty="0"/>
          </a:p>
        </p:txBody>
      </p:sp>
      <p:pic>
        <p:nvPicPr>
          <p:cNvPr id="43" name="Picture 5" descr="F:\logo_ap\영문로고.jpg">
            <a:extLst>
              <a:ext uri="{FF2B5EF4-FFF2-40B4-BE49-F238E27FC236}">
                <a16:creationId xmlns:a16="http://schemas.microsoft.com/office/drawing/2014/main" id="{EBC25EDA-0B10-4105-AC1D-C2908BE12308}"/>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1789" t="60323" r="7787" b="20936"/>
          <a:stretch/>
        </p:blipFill>
        <p:spPr bwMode="auto">
          <a:xfrm>
            <a:off x="9939821" y="31990"/>
            <a:ext cx="963915" cy="8398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9">
            <a:extLst>
              <a:ext uri="{FF2B5EF4-FFF2-40B4-BE49-F238E27FC236}">
                <a16:creationId xmlns:a16="http://schemas.microsoft.com/office/drawing/2014/main" id="{487A50E0-DBD9-44CB-9300-2A3E28AC89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89270" y="181555"/>
            <a:ext cx="1202730" cy="681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356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폭발: 8pt 24">
            <a:extLst>
              <a:ext uri="{FF2B5EF4-FFF2-40B4-BE49-F238E27FC236}">
                <a16:creationId xmlns:a16="http://schemas.microsoft.com/office/drawing/2014/main" id="{E72ECDC8-E5D1-4C2A-AAF0-CE0328D59703}"/>
              </a:ext>
            </a:extLst>
          </p:cNvPr>
          <p:cNvSpPr/>
          <p:nvPr/>
        </p:nvSpPr>
        <p:spPr>
          <a:xfrm>
            <a:off x="8219069" y="4497743"/>
            <a:ext cx="844609" cy="713551"/>
          </a:xfrm>
          <a:prstGeom prst="irregularSeal1">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5" name="직선 연결선 4">
            <a:extLst>
              <a:ext uri="{FF2B5EF4-FFF2-40B4-BE49-F238E27FC236}">
                <a16:creationId xmlns:a16="http://schemas.microsoft.com/office/drawing/2014/main" id="{BBCC430E-34A3-4CBC-A218-EFD2F454FA2F}"/>
              </a:ext>
            </a:extLst>
          </p:cNvPr>
          <p:cNvCxnSpPr/>
          <p:nvPr/>
        </p:nvCxnSpPr>
        <p:spPr>
          <a:xfrm>
            <a:off x="-19050" y="647700"/>
            <a:ext cx="5648325" cy="0"/>
          </a:xfrm>
          <a:prstGeom prst="line">
            <a:avLst/>
          </a:prstGeom>
          <a:ln w="38100">
            <a:solidFill>
              <a:schemeClr val="tx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6CD647C-7006-49AD-92D8-B37B05C596DD}"/>
              </a:ext>
            </a:extLst>
          </p:cNvPr>
          <p:cNvSpPr txBox="1"/>
          <p:nvPr/>
        </p:nvSpPr>
        <p:spPr>
          <a:xfrm>
            <a:off x="85725" y="15300"/>
            <a:ext cx="2228850" cy="584775"/>
          </a:xfrm>
          <a:prstGeom prst="rect">
            <a:avLst/>
          </a:prstGeom>
          <a:noFill/>
        </p:spPr>
        <p:txBody>
          <a:bodyPr wrap="square" rtlCol="0">
            <a:spAutoFit/>
          </a:bodyPr>
          <a:lstStyle/>
          <a:p>
            <a:r>
              <a:rPr lang="en-US" altLang="ko-KR" sz="3200" b="1" dirty="0">
                <a:solidFill>
                  <a:schemeClr val="tx2"/>
                </a:solidFill>
                <a:effectLst>
                  <a:outerShdw blurRad="38100" dist="38100" dir="2700000" algn="tl">
                    <a:srgbClr val="000000">
                      <a:alpha val="43137"/>
                    </a:srgbClr>
                  </a:outerShdw>
                </a:effectLst>
              </a:rPr>
              <a:t>Methods</a:t>
            </a:r>
            <a:endParaRPr lang="ko-KR" altLang="en-US" sz="3200" b="1" dirty="0">
              <a:solidFill>
                <a:schemeClr val="tx2"/>
              </a:solidFill>
              <a:effectLst>
                <a:outerShdw blurRad="38100" dist="38100" dir="2700000" algn="tl">
                  <a:srgbClr val="000000">
                    <a:alpha val="43137"/>
                  </a:srgbClr>
                </a:outerShdw>
              </a:effectLst>
            </a:endParaRPr>
          </a:p>
        </p:txBody>
      </p:sp>
      <p:pic>
        <p:nvPicPr>
          <p:cNvPr id="10" name="Picture 5" descr="F:\logo_ap\영문로고.jpg">
            <a:extLst>
              <a:ext uri="{FF2B5EF4-FFF2-40B4-BE49-F238E27FC236}">
                <a16:creationId xmlns:a16="http://schemas.microsoft.com/office/drawing/2014/main" id="{EBDE590D-778C-417D-99E8-BF83315022B6}"/>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1789" t="60323" r="7787" b="20936"/>
          <a:stretch/>
        </p:blipFill>
        <p:spPr bwMode="auto">
          <a:xfrm>
            <a:off x="9939821" y="31990"/>
            <a:ext cx="963915" cy="8398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a:extLst>
              <a:ext uri="{FF2B5EF4-FFF2-40B4-BE49-F238E27FC236}">
                <a16:creationId xmlns:a16="http://schemas.microsoft.com/office/drawing/2014/main" id="{573D180A-B024-4D8C-BE95-E9E2E25C16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89270" y="181555"/>
            <a:ext cx="1202730" cy="681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4E91C938-68DD-47A7-95FE-4EF6CE25E345}"/>
              </a:ext>
            </a:extLst>
          </p:cNvPr>
          <p:cNvSpPr txBox="1"/>
          <p:nvPr/>
        </p:nvSpPr>
        <p:spPr>
          <a:xfrm>
            <a:off x="200025" y="775638"/>
            <a:ext cx="7858125" cy="307777"/>
          </a:xfrm>
          <a:prstGeom prst="rect">
            <a:avLst/>
          </a:prstGeom>
          <a:noFill/>
        </p:spPr>
        <p:txBody>
          <a:bodyPr wrap="square" rtlCol="0">
            <a:spAutoFit/>
          </a:bodyPr>
          <a:lstStyle/>
          <a:p>
            <a:pPr marL="285750" indent="-285750">
              <a:buFont typeface="Wingdings" panose="05000000000000000000" pitchFamily="2" charset="2"/>
              <a:buChar char="l"/>
            </a:pPr>
            <a:r>
              <a:rPr lang="en-US" altLang="ko-KR" sz="1400" b="1" dirty="0">
                <a:effectLst>
                  <a:outerShdw blurRad="38100" dist="38100" dir="2700000" algn="tl">
                    <a:srgbClr val="000000">
                      <a:alpha val="43137"/>
                    </a:srgbClr>
                  </a:outerShdw>
                </a:effectLst>
              </a:rPr>
              <a:t>Produce temperature distribution data considering energy use in urban areas</a:t>
            </a:r>
            <a:endParaRPr lang="ko-KR" altLang="en-US" sz="1400" b="1" dirty="0">
              <a:effectLst>
                <a:outerShdw blurRad="38100" dist="38100" dir="2700000" algn="tl">
                  <a:srgbClr val="000000">
                    <a:alpha val="43137"/>
                  </a:srgbClr>
                </a:outerShdw>
              </a:effectLst>
            </a:endParaRPr>
          </a:p>
        </p:txBody>
      </p:sp>
      <p:sp>
        <p:nvSpPr>
          <p:cNvPr id="8" name="직사각형 7">
            <a:extLst>
              <a:ext uri="{FF2B5EF4-FFF2-40B4-BE49-F238E27FC236}">
                <a16:creationId xmlns:a16="http://schemas.microsoft.com/office/drawing/2014/main" id="{D4A167CA-AC79-476E-80BE-0B4A4C1EE281}"/>
              </a:ext>
            </a:extLst>
          </p:cNvPr>
          <p:cNvSpPr/>
          <p:nvPr/>
        </p:nvSpPr>
        <p:spPr>
          <a:xfrm>
            <a:off x="398080" y="1157241"/>
            <a:ext cx="11639551" cy="611834"/>
          </a:xfrm>
          <a:prstGeom prst="rect">
            <a:avLst/>
          </a:prstGeom>
        </p:spPr>
        <p:txBody>
          <a:bodyPr wrap="square">
            <a:spAutoFit/>
          </a:bodyPr>
          <a:lstStyle/>
          <a:p>
            <a:pPr marL="171450" indent="-171450">
              <a:lnSpc>
                <a:spcPct val="150000"/>
              </a:lnSpc>
              <a:buFont typeface="Wingdings" panose="05000000000000000000" pitchFamily="2" charset="2"/>
              <a:buChar char="§"/>
            </a:pPr>
            <a:r>
              <a:rPr lang="en-US" altLang="ko-KR" sz="1200" b="1" dirty="0"/>
              <a:t>Utilizes national hourly / sectoral power consumption and monthly trial/sector power consumption provided by KEPCO(Korea Electric Power Corporation)</a:t>
            </a:r>
          </a:p>
          <a:p>
            <a:pPr marL="171450" indent="-171450">
              <a:lnSpc>
                <a:spcPct val="150000"/>
              </a:lnSpc>
              <a:buFont typeface="Wingdings" panose="05000000000000000000" pitchFamily="2" charset="2"/>
              <a:buChar char="§"/>
            </a:pPr>
            <a:r>
              <a:rPr lang="en-US" altLang="ko-KR" sz="1200" b="1" dirty="0">
                <a:sym typeface="Wingdings" panose="05000000000000000000" pitchFamily="2" charset="2"/>
              </a:rPr>
              <a:t> Artificial heat calculation by hourly sector</a:t>
            </a:r>
            <a:endParaRPr lang="ko-KR" altLang="en-US" sz="1200" b="1" dirty="0"/>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0DB453BC-4678-4108-90E8-EA07C70AA8F6}"/>
                  </a:ext>
                </a:extLst>
              </p:cNvPr>
              <p:cNvSpPr txBox="1"/>
              <p:nvPr/>
            </p:nvSpPr>
            <p:spPr>
              <a:xfrm>
                <a:off x="4026615" y="2249788"/>
                <a:ext cx="4382482" cy="62299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ko-KR" sz="1600" b="1" i="1" smtClean="0">
                              <a:solidFill>
                                <a:srgbClr val="C00000"/>
                              </a:solidFill>
                              <a:latin typeface="Cambria Math" panose="02040503050406030204" pitchFamily="18" charset="0"/>
                            </a:rPr>
                          </m:ctrlPr>
                        </m:sSubPr>
                        <m:e>
                          <m:r>
                            <a:rPr lang="en-US" altLang="ko-KR" sz="1600" b="1" i="1" smtClean="0">
                              <a:solidFill>
                                <a:srgbClr val="C00000"/>
                              </a:solidFill>
                              <a:latin typeface="Cambria Math"/>
                            </a:rPr>
                            <m:t>𝑯𝑩</m:t>
                          </m:r>
                        </m:e>
                        <m:sub>
                          <m:r>
                            <a:rPr lang="en-US" altLang="ko-KR" sz="1600" b="1" i="1" smtClean="0">
                              <a:solidFill>
                                <a:srgbClr val="C00000"/>
                              </a:solidFill>
                              <a:latin typeface="Cambria Math"/>
                            </a:rPr>
                            <m:t>𝒉</m:t>
                          </m:r>
                        </m:sub>
                      </m:sSub>
                      <m:r>
                        <a:rPr lang="en-US" altLang="ko-KR" sz="1600" b="1" i="1" smtClean="0">
                          <a:latin typeface="Cambria Math"/>
                        </a:rPr>
                        <m:t>=</m:t>
                      </m:r>
                      <m:sSub>
                        <m:sSubPr>
                          <m:ctrlPr>
                            <a:rPr lang="en-US" altLang="ko-KR" sz="1600" b="1" i="1" smtClean="0">
                              <a:solidFill>
                                <a:srgbClr val="0070C0"/>
                              </a:solidFill>
                              <a:latin typeface="Cambria Math" panose="02040503050406030204" pitchFamily="18" charset="0"/>
                            </a:rPr>
                          </m:ctrlPr>
                        </m:sSubPr>
                        <m:e>
                          <m:r>
                            <a:rPr lang="en-US" altLang="ko-KR" sz="1600" b="1" i="1" smtClean="0">
                              <a:solidFill>
                                <a:srgbClr val="0070C0"/>
                              </a:solidFill>
                              <a:latin typeface="Cambria Math"/>
                            </a:rPr>
                            <m:t>𝒁</m:t>
                          </m:r>
                        </m:e>
                        <m:sub>
                          <m:r>
                            <a:rPr lang="en-US" altLang="ko-KR" sz="1600" b="1" i="1" smtClean="0">
                              <a:solidFill>
                                <a:srgbClr val="0070C0"/>
                              </a:solidFill>
                              <a:latin typeface="Cambria Math"/>
                            </a:rPr>
                            <m:t>𝒅𝒓</m:t>
                          </m:r>
                        </m:sub>
                      </m:sSub>
                      <m:r>
                        <a:rPr lang="en-US" altLang="ko-KR" sz="1600" b="1" i="1" smtClean="0">
                          <a:latin typeface="Cambria Math"/>
                          <a:ea typeface="Cambria Math"/>
                        </a:rPr>
                        <m:t>×</m:t>
                      </m:r>
                      <m:sSub>
                        <m:sSubPr>
                          <m:ctrlPr>
                            <a:rPr lang="en-US" altLang="ko-KR" sz="1600" b="1" i="1" smtClean="0">
                              <a:latin typeface="Cambria Math" panose="02040503050406030204" pitchFamily="18" charset="0"/>
                              <a:ea typeface="Cambria Math"/>
                            </a:rPr>
                          </m:ctrlPr>
                        </m:sSubPr>
                        <m:e>
                          <m:r>
                            <a:rPr lang="en-US" altLang="ko-KR" sz="1600" b="1" i="1" smtClean="0">
                              <a:latin typeface="Cambria Math"/>
                              <a:ea typeface="Cambria Math"/>
                            </a:rPr>
                            <m:t>(</m:t>
                          </m:r>
                          <m:r>
                            <a:rPr lang="en-US" altLang="ko-KR" sz="1600" b="1" i="1" smtClean="0">
                              <a:solidFill>
                                <a:srgbClr val="008000"/>
                              </a:solidFill>
                              <a:latin typeface="Cambria Math"/>
                              <a:ea typeface="Cambria Math"/>
                            </a:rPr>
                            <m:t>𝑯𝑩</m:t>
                          </m:r>
                        </m:e>
                        <m:sub>
                          <m:r>
                            <a:rPr lang="en-US" altLang="ko-KR" sz="1600" b="1" i="1" smtClean="0">
                              <a:solidFill>
                                <a:srgbClr val="008000"/>
                              </a:solidFill>
                              <a:latin typeface="Cambria Math"/>
                              <a:ea typeface="Cambria Math"/>
                            </a:rPr>
                            <m:t>𝒎</m:t>
                          </m:r>
                        </m:sub>
                      </m:sSub>
                      <m:r>
                        <a:rPr lang="en-US" altLang="ko-KR" sz="1600" b="1" i="1" smtClean="0">
                          <a:latin typeface="Cambria Math"/>
                          <a:ea typeface="Cambria Math"/>
                        </a:rPr>
                        <m:t>/</m:t>
                      </m:r>
                      <m:r>
                        <a:rPr lang="en-US" altLang="ko-KR" sz="1600" b="1" i="1" smtClean="0">
                          <a:latin typeface="Cambria Math"/>
                        </a:rPr>
                        <m:t>𝒅𝒂𝒚𝒔</m:t>
                      </m:r>
                      <m:r>
                        <a:rPr lang="en-US" altLang="ko-KR" sz="1600" b="1" i="1" smtClean="0">
                          <a:latin typeface="Cambria Math"/>
                          <a:ea typeface="Cambria Math"/>
                        </a:rPr>
                        <m:t>),  </m:t>
                      </m:r>
                      <m:sSub>
                        <m:sSubPr>
                          <m:ctrlPr>
                            <a:rPr lang="en-US" altLang="ko-KR" sz="1600" b="1" i="1" smtClean="0">
                              <a:solidFill>
                                <a:schemeClr val="accent1"/>
                              </a:solidFill>
                              <a:latin typeface="Cambria Math" panose="02040503050406030204" pitchFamily="18" charset="0"/>
                            </a:rPr>
                          </m:ctrlPr>
                        </m:sSubPr>
                        <m:e>
                          <m:r>
                            <a:rPr lang="en-US" altLang="ko-KR" sz="1600" b="1" i="1">
                              <a:solidFill>
                                <a:schemeClr val="accent1"/>
                              </a:solidFill>
                              <a:latin typeface="Cambria Math"/>
                            </a:rPr>
                            <m:t>𝒁</m:t>
                          </m:r>
                        </m:e>
                        <m:sub>
                          <m:r>
                            <a:rPr lang="en-US" altLang="ko-KR" sz="1600" b="1" i="1">
                              <a:solidFill>
                                <a:schemeClr val="accent1"/>
                              </a:solidFill>
                              <a:latin typeface="Cambria Math"/>
                            </a:rPr>
                            <m:t>𝒅𝒓</m:t>
                          </m:r>
                        </m:sub>
                      </m:sSub>
                      <m:r>
                        <a:rPr lang="en-US" altLang="ko-KR" sz="1600" b="1" i="1">
                          <a:solidFill>
                            <a:schemeClr val="tx1"/>
                          </a:solidFill>
                          <a:latin typeface="Cambria Math"/>
                        </a:rPr>
                        <m:t>=</m:t>
                      </m:r>
                      <m:f>
                        <m:fPr>
                          <m:ctrlPr>
                            <a:rPr lang="en-US" altLang="ko-KR" sz="1600" b="1" i="1">
                              <a:solidFill>
                                <a:schemeClr val="tx1"/>
                              </a:solidFill>
                              <a:latin typeface="Cambria Math" panose="02040503050406030204" pitchFamily="18" charset="0"/>
                            </a:rPr>
                          </m:ctrlPr>
                        </m:fPr>
                        <m:num>
                          <m:sSub>
                            <m:sSubPr>
                              <m:ctrlPr>
                                <a:rPr lang="en-US" altLang="ko-KR" sz="1600" b="1" i="1" smtClean="0">
                                  <a:solidFill>
                                    <a:srgbClr val="F57D2F"/>
                                  </a:solidFill>
                                  <a:latin typeface="Cambria Math" panose="02040503050406030204" pitchFamily="18" charset="0"/>
                                </a:rPr>
                              </m:ctrlPr>
                            </m:sSubPr>
                            <m:e>
                              <m:r>
                                <a:rPr lang="en-US" altLang="ko-KR" sz="1600" b="1" i="1">
                                  <a:solidFill>
                                    <a:srgbClr val="F57D2F"/>
                                  </a:solidFill>
                                  <a:latin typeface="Cambria Math"/>
                                </a:rPr>
                                <m:t>𝒁</m:t>
                              </m:r>
                            </m:e>
                            <m:sub>
                              <m:r>
                                <a:rPr lang="en-US" altLang="ko-KR" sz="1600" b="1" i="1">
                                  <a:solidFill>
                                    <a:srgbClr val="F57D2F"/>
                                  </a:solidFill>
                                  <a:latin typeface="Cambria Math"/>
                                </a:rPr>
                                <m:t>𝒕</m:t>
                              </m:r>
                            </m:sub>
                          </m:sSub>
                        </m:num>
                        <m:den>
                          <m:nary>
                            <m:naryPr>
                              <m:chr m:val="∑"/>
                              <m:ctrlPr>
                                <a:rPr lang="en-US" altLang="ko-KR" sz="1600" b="1" i="1" smtClean="0">
                                  <a:solidFill>
                                    <a:schemeClr val="tx1"/>
                                  </a:solidFill>
                                  <a:latin typeface="Cambria Math" panose="02040503050406030204" pitchFamily="18" charset="0"/>
                                </a:rPr>
                              </m:ctrlPr>
                            </m:naryPr>
                            <m:sub>
                              <m:r>
                                <m:rPr>
                                  <m:brk m:alnAt="23"/>
                                </m:rPr>
                                <a:rPr lang="en-US" altLang="ko-KR" sz="1600" b="1" i="1">
                                  <a:solidFill>
                                    <a:schemeClr val="tx1"/>
                                  </a:solidFill>
                                  <a:latin typeface="Cambria Math"/>
                                </a:rPr>
                                <m:t>𝒕</m:t>
                              </m:r>
                              <m:r>
                                <a:rPr lang="en-US" altLang="ko-KR" sz="1600" b="1" i="1">
                                  <a:solidFill>
                                    <a:schemeClr val="tx1"/>
                                  </a:solidFill>
                                  <a:latin typeface="Cambria Math"/>
                                </a:rPr>
                                <m:t>=</m:t>
                              </m:r>
                              <m:r>
                                <a:rPr lang="en-US" altLang="ko-KR" sz="1600" b="1" i="1">
                                  <a:solidFill>
                                    <a:schemeClr val="tx1"/>
                                  </a:solidFill>
                                  <a:latin typeface="Cambria Math"/>
                                </a:rPr>
                                <m:t>𝟏</m:t>
                              </m:r>
                            </m:sub>
                            <m:sup>
                              <m:r>
                                <a:rPr lang="en-US" altLang="ko-KR" sz="1600" b="1" i="1">
                                  <a:solidFill>
                                    <a:schemeClr val="tx1"/>
                                  </a:solidFill>
                                  <a:latin typeface="Cambria Math"/>
                                </a:rPr>
                                <m:t>𝟐𝟒</m:t>
                              </m:r>
                            </m:sup>
                            <m:e>
                              <m:sSub>
                                <m:sSubPr>
                                  <m:ctrlPr>
                                    <a:rPr lang="en-US" altLang="ko-KR" sz="1600" b="1" i="1" smtClean="0">
                                      <a:solidFill>
                                        <a:srgbClr val="F57D2F"/>
                                      </a:solidFill>
                                      <a:latin typeface="Cambria Math" panose="02040503050406030204" pitchFamily="18" charset="0"/>
                                    </a:rPr>
                                  </m:ctrlPr>
                                </m:sSubPr>
                                <m:e>
                                  <m:r>
                                    <a:rPr lang="en-US" altLang="ko-KR" sz="1600" b="1" i="1" smtClean="0">
                                      <a:solidFill>
                                        <a:srgbClr val="F57D2F"/>
                                      </a:solidFill>
                                      <a:latin typeface="Cambria Math"/>
                                    </a:rPr>
                                    <m:t>𝒁</m:t>
                                  </m:r>
                                </m:e>
                                <m:sub>
                                  <m:r>
                                    <a:rPr lang="en-US" altLang="ko-KR" sz="1600" b="1" i="1" smtClean="0">
                                      <a:solidFill>
                                        <a:srgbClr val="F57D2F"/>
                                      </a:solidFill>
                                      <a:latin typeface="Cambria Math"/>
                                    </a:rPr>
                                    <m:t>𝒕</m:t>
                                  </m:r>
                                </m:sub>
                              </m:sSub>
                            </m:e>
                          </m:nary>
                        </m:den>
                      </m:f>
                    </m:oMath>
                  </m:oMathPara>
                </a14:m>
                <a:endParaRPr lang="ko-KR" altLang="en-US" b="1" dirty="0">
                  <a:solidFill>
                    <a:schemeClr val="tx1"/>
                  </a:solidFill>
                </a:endParaRPr>
              </a:p>
            </p:txBody>
          </p:sp>
        </mc:Choice>
        <mc:Fallback xmlns="">
          <p:sp>
            <p:nvSpPr>
              <p:cNvPr id="44" name="TextBox 43">
                <a:extLst>
                  <a:ext uri="{FF2B5EF4-FFF2-40B4-BE49-F238E27FC236}">
                    <a16:creationId xmlns:a16="http://schemas.microsoft.com/office/drawing/2014/main" id="{0DB453BC-4678-4108-90E8-EA07C70AA8F6}"/>
                  </a:ext>
                </a:extLst>
              </p:cNvPr>
              <p:cNvSpPr txBox="1">
                <a:spLocks noRot="1" noChangeAspect="1" noMove="1" noResize="1" noEditPoints="1" noAdjustHandles="1" noChangeArrowheads="1" noChangeShapeType="1" noTextEdit="1"/>
              </p:cNvSpPr>
              <p:nvPr/>
            </p:nvSpPr>
            <p:spPr>
              <a:xfrm>
                <a:off x="4026615" y="2249788"/>
                <a:ext cx="4382482" cy="622991"/>
              </a:xfrm>
              <a:prstGeom prst="rect">
                <a:avLst/>
              </a:prstGeom>
              <a:blipFill>
                <a:blip r:embed="rId4"/>
                <a:stretch>
                  <a:fillRect/>
                </a:stretch>
              </a:blipFill>
            </p:spPr>
            <p:txBody>
              <a:bodyPr/>
              <a:lstStyle/>
              <a:p>
                <a:r>
                  <a:rPr lang="ko-KR" altLang="en-US">
                    <a:noFill/>
                  </a:rPr>
                  <a:t> </a:t>
                </a:r>
              </a:p>
            </p:txBody>
          </p:sp>
        </mc:Fallback>
      </mc:AlternateContent>
      <p:sp>
        <p:nvSpPr>
          <p:cNvPr id="45" name="직사각형 44">
            <a:extLst>
              <a:ext uri="{FF2B5EF4-FFF2-40B4-BE49-F238E27FC236}">
                <a16:creationId xmlns:a16="http://schemas.microsoft.com/office/drawing/2014/main" id="{2101BC12-1E33-4CEB-9D95-53034E9920C1}"/>
              </a:ext>
            </a:extLst>
          </p:cNvPr>
          <p:cNvSpPr/>
          <p:nvPr/>
        </p:nvSpPr>
        <p:spPr>
          <a:xfrm>
            <a:off x="9434285" y="1760445"/>
            <a:ext cx="1435134" cy="313547"/>
          </a:xfrm>
          <a:prstGeom prst="rect">
            <a:avLst/>
          </a:prstGeom>
        </p:spPr>
        <p:txBody>
          <a:bodyPr wrap="square">
            <a:spAutoFit/>
          </a:bodyPr>
          <a:lstStyle/>
          <a:p>
            <a:pPr>
              <a:lnSpc>
                <a:spcPct val="150000"/>
              </a:lnSpc>
            </a:pPr>
            <a:r>
              <a:rPr lang="en-US" altLang="ko-KR" sz="1050" b="1" dirty="0"/>
              <a:t>[</a:t>
            </a:r>
            <a:r>
              <a:rPr lang="en-US" altLang="ko-KR" sz="1050" b="1" dirty="0" err="1"/>
              <a:t>Ahn</a:t>
            </a:r>
            <a:r>
              <a:rPr lang="en-US" altLang="ko-KR" sz="1050" b="1" dirty="0"/>
              <a:t> et al., 2002]</a:t>
            </a:r>
            <a:endParaRPr lang="ko-KR" altLang="en-US" sz="1050" b="1" dirty="0"/>
          </a:p>
        </p:txBody>
      </p:sp>
      <p:sp>
        <p:nvSpPr>
          <p:cNvPr id="46" name="직사각형 45">
            <a:extLst>
              <a:ext uri="{FF2B5EF4-FFF2-40B4-BE49-F238E27FC236}">
                <a16:creationId xmlns:a16="http://schemas.microsoft.com/office/drawing/2014/main" id="{4767D456-7644-4FA5-AFBF-981A47D50195}"/>
              </a:ext>
            </a:extLst>
          </p:cNvPr>
          <p:cNvSpPr/>
          <p:nvPr/>
        </p:nvSpPr>
        <p:spPr>
          <a:xfrm>
            <a:off x="1581149" y="2076852"/>
            <a:ext cx="9037335" cy="1618847"/>
          </a:xfrm>
          <a:prstGeom prst="rect">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4C1C6E95-D667-4900-B441-A2470D89BD51}"/>
                  </a:ext>
                </a:extLst>
              </p:cNvPr>
              <p:cNvSpPr txBox="1"/>
              <p:nvPr/>
            </p:nvSpPr>
            <p:spPr>
              <a:xfrm>
                <a:off x="2381249" y="2995387"/>
                <a:ext cx="4124326" cy="491032"/>
              </a:xfrm>
              <a:prstGeom prst="rect">
                <a:avLst/>
              </a:prstGeom>
              <a:noFill/>
            </p:spPr>
            <p:txBody>
              <a:bodyPr wrap="square" rtlCol="0">
                <a:spAutoFit/>
              </a:bodyPr>
              <a:lstStyle/>
              <a:p>
                <a:pPr>
                  <a:lnSpc>
                    <a:spcPct val="150000"/>
                  </a:lnSpc>
                </a:pPr>
                <a14:m>
                  <m:oMath xmlns:m="http://schemas.openxmlformats.org/officeDocument/2006/math">
                    <m:sSub>
                      <m:sSubPr>
                        <m:ctrlPr>
                          <a:rPr lang="en-US" altLang="ko-KR" sz="900" b="1" i="1" smtClean="0">
                            <a:latin typeface="Cambria Math" panose="02040503050406030204" pitchFamily="18" charset="0"/>
                          </a:rPr>
                        </m:ctrlPr>
                      </m:sSubPr>
                      <m:e>
                        <m:r>
                          <a:rPr lang="en-US" altLang="ko-KR" sz="900" b="1" i="1">
                            <a:latin typeface="Cambria Math"/>
                          </a:rPr>
                          <m:t>𝑯𝑩</m:t>
                        </m:r>
                      </m:e>
                      <m:sub>
                        <m:r>
                          <a:rPr lang="en-US" altLang="ko-KR" sz="900" b="1" i="1">
                            <a:latin typeface="Cambria Math"/>
                          </a:rPr>
                          <m:t>𝒎</m:t>
                        </m:r>
                      </m:sub>
                    </m:sSub>
                  </m:oMath>
                </a14:m>
                <a:r>
                  <a:rPr lang="en-US" altLang="ko-KR" sz="900" b="1" dirty="0">
                    <a:latin typeface="Times New Roman" panose="02020603050405020304" pitchFamily="18" charset="0"/>
                    <a:cs typeface="Times New Roman" panose="02020603050405020304" pitchFamily="18" charset="0"/>
                  </a:rPr>
                  <a:t> = Anthropogenic heat by building use (per monthly) (</a:t>
                </a:r>
                <a14:m>
                  <m:oMath xmlns:m="http://schemas.openxmlformats.org/officeDocument/2006/math">
                    <m:r>
                      <a:rPr lang="en-US" altLang="ko-KR" sz="900" b="1">
                        <a:latin typeface="Cambria Math"/>
                      </a:rPr>
                      <m:t>𝐊𝐉</m:t>
                    </m:r>
                    <m:r>
                      <a:rPr lang="en-US" altLang="ko-KR" sz="900" b="1" i="1">
                        <a:latin typeface="Cambria Math"/>
                      </a:rPr>
                      <m:t>/</m:t>
                    </m:r>
                    <m:sSup>
                      <m:sSupPr>
                        <m:ctrlPr>
                          <a:rPr lang="en-US" altLang="ko-KR" sz="900" b="1" i="1">
                            <a:latin typeface="Cambria Math" panose="02040503050406030204" pitchFamily="18" charset="0"/>
                          </a:rPr>
                        </m:ctrlPr>
                      </m:sSupPr>
                      <m:e>
                        <m:r>
                          <a:rPr lang="en-US" altLang="ko-KR" sz="900" b="1" i="1">
                            <a:latin typeface="Cambria Math"/>
                          </a:rPr>
                          <m:t>𝒎</m:t>
                        </m:r>
                      </m:e>
                      <m:sup>
                        <m:r>
                          <a:rPr lang="en-US" altLang="ko-KR" sz="900" b="1" i="1">
                            <a:latin typeface="Cambria Math"/>
                          </a:rPr>
                          <m:t>𝟐</m:t>
                        </m:r>
                      </m:sup>
                    </m:sSup>
                    <m:r>
                      <a:rPr lang="en-US" altLang="ko-KR" sz="900" b="1" i="1">
                        <a:latin typeface="Cambria Math"/>
                        <a:ea typeface="Cambria Math"/>
                      </a:rPr>
                      <m:t>∙</m:t>
                    </m:r>
                    <m:r>
                      <a:rPr lang="en-US" altLang="ko-KR" sz="900" b="1" i="1" smtClean="0">
                        <a:latin typeface="Cambria Math"/>
                        <a:ea typeface="Cambria Math"/>
                      </a:rPr>
                      <m:t>𝒎𝒐𝒏𝒕𝒉</m:t>
                    </m:r>
                  </m:oMath>
                </a14:m>
                <a:r>
                  <a:rPr lang="en-US" altLang="ko-KR" sz="900" b="1" dirty="0">
                    <a:latin typeface="Times New Roman" panose="02020603050405020304" pitchFamily="18" charset="0"/>
                    <a:cs typeface="Times New Roman" panose="02020603050405020304" pitchFamily="18" charset="0"/>
                  </a:rPr>
                  <a:t>)</a:t>
                </a:r>
              </a:p>
              <a:p>
                <a:pPr>
                  <a:lnSpc>
                    <a:spcPct val="150000"/>
                  </a:lnSpc>
                </a:pPr>
                <a14:m>
                  <m:oMath xmlns:m="http://schemas.openxmlformats.org/officeDocument/2006/math">
                    <m:sSub>
                      <m:sSubPr>
                        <m:ctrlPr>
                          <a:rPr lang="en-US" altLang="ko-KR" sz="900" b="1" i="1">
                            <a:latin typeface="Cambria Math" panose="02040503050406030204" pitchFamily="18" charset="0"/>
                          </a:rPr>
                        </m:ctrlPr>
                      </m:sSubPr>
                      <m:e>
                        <m:r>
                          <a:rPr lang="en-US" altLang="ko-KR" sz="900" b="1" i="1">
                            <a:latin typeface="Cambria Math"/>
                          </a:rPr>
                          <m:t>𝑯𝑩</m:t>
                        </m:r>
                      </m:e>
                      <m:sub>
                        <m:r>
                          <a:rPr lang="en-US" altLang="ko-KR" sz="900" b="1" i="1" smtClean="0">
                            <a:latin typeface="Cambria Math"/>
                          </a:rPr>
                          <m:t>𝒉</m:t>
                        </m:r>
                      </m:sub>
                    </m:sSub>
                  </m:oMath>
                </a14:m>
                <a:r>
                  <a:rPr lang="en-US" altLang="ko-KR" sz="900" b="1" dirty="0">
                    <a:latin typeface="Times New Roman" panose="02020603050405020304" pitchFamily="18" charset="0"/>
                    <a:cs typeface="Times New Roman" panose="02020603050405020304" pitchFamily="18" charset="0"/>
                  </a:rPr>
                  <a:t> = Anthropogenic heat by building use (per hourly) (</a:t>
                </a:r>
                <a14:m>
                  <m:oMath xmlns:m="http://schemas.openxmlformats.org/officeDocument/2006/math">
                    <m:r>
                      <a:rPr lang="en-US" altLang="ko-KR" sz="900" b="1">
                        <a:latin typeface="Cambria Math"/>
                      </a:rPr>
                      <m:t>𝐊𝐉</m:t>
                    </m:r>
                    <m:r>
                      <a:rPr lang="en-US" altLang="ko-KR" sz="900" b="1" i="1">
                        <a:latin typeface="Cambria Math"/>
                      </a:rPr>
                      <m:t>/</m:t>
                    </m:r>
                    <m:sSup>
                      <m:sSupPr>
                        <m:ctrlPr>
                          <a:rPr lang="en-US" altLang="ko-KR" sz="900" b="1" i="1">
                            <a:latin typeface="Cambria Math" panose="02040503050406030204" pitchFamily="18" charset="0"/>
                          </a:rPr>
                        </m:ctrlPr>
                      </m:sSupPr>
                      <m:e>
                        <m:r>
                          <a:rPr lang="en-US" altLang="ko-KR" sz="900" b="1" i="1">
                            <a:latin typeface="Cambria Math"/>
                          </a:rPr>
                          <m:t>𝒎</m:t>
                        </m:r>
                      </m:e>
                      <m:sup>
                        <m:r>
                          <a:rPr lang="en-US" altLang="ko-KR" sz="900" b="1" i="1">
                            <a:latin typeface="Cambria Math"/>
                          </a:rPr>
                          <m:t>𝟐</m:t>
                        </m:r>
                      </m:sup>
                    </m:sSup>
                    <m:r>
                      <a:rPr lang="en-US" altLang="ko-KR" sz="900" b="1" i="1">
                        <a:latin typeface="Cambria Math"/>
                        <a:ea typeface="Cambria Math"/>
                      </a:rPr>
                      <m:t>∙</m:t>
                    </m:r>
                    <m:r>
                      <a:rPr lang="en-US" altLang="ko-KR" sz="900" b="1" i="1" smtClean="0">
                        <a:latin typeface="Cambria Math" panose="02040503050406030204" pitchFamily="18" charset="0"/>
                        <a:ea typeface="Cambria Math"/>
                      </a:rPr>
                      <m:t>𝒉𝒐𝒖𝒓</m:t>
                    </m:r>
                  </m:oMath>
                </a14:m>
                <a:r>
                  <a:rPr lang="en-US" altLang="ko-KR" sz="900" b="1" dirty="0">
                    <a:latin typeface="Times New Roman" panose="02020603050405020304" pitchFamily="18" charset="0"/>
                    <a:cs typeface="Times New Roman" panose="02020603050405020304" pitchFamily="18" charset="0"/>
                  </a:rPr>
                  <a:t>)</a:t>
                </a:r>
              </a:p>
            </p:txBody>
          </p:sp>
        </mc:Choice>
        <mc:Fallback xmlns="">
          <p:sp>
            <p:nvSpPr>
              <p:cNvPr id="47" name="TextBox 46">
                <a:extLst>
                  <a:ext uri="{FF2B5EF4-FFF2-40B4-BE49-F238E27FC236}">
                    <a16:creationId xmlns:a16="http://schemas.microsoft.com/office/drawing/2014/main" id="{4C1C6E95-D667-4900-B441-A2470D89BD51}"/>
                  </a:ext>
                </a:extLst>
              </p:cNvPr>
              <p:cNvSpPr txBox="1">
                <a:spLocks noRot="1" noChangeAspect="1" noMove="1" noResize="1" noEditPoints="1" noAdjustHandles="1" noChangeArrowheads="1" noChangeShapeType="1" noTextEdit="1"/>
              </p:cNvSpPr>
              <p:nvPr/>
            </p:nvSpPr>
            <p:spPr>
              <a:xfrm>
                <a:off x="2381249" y="2995387"/>
                <a:ext cx="4124326" cy="491032"/>
              </a:xfrm>
              <a:prstGeom prst="rect">
                <a:avLst/>
              </a:prstGeom>
              <a:blipFill>
                <a:blip r:embed="rId5"/>
                <a:stretch>
                  <a:fillRect b="-3704"/>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235C0513-89D6-4B48-8E60-55FC6C4306E0}"/>
                  </a:ext>
                </a:extLst>
              </p:cNvPr>
              <p:cNvSpPr txBox="1"/>
              <p:nvPr/>
            </p:nvSpPr>
            <p:spPr>
              <a:xfrm>
                <a:off x="6417837" y="2995387"/>
                <a:ext cx="3602464" cy="486223"/>
              </a:xfrm>
              <a:prstGeom prst="rect">
                <a:avLst/>
              </a:prstGeom>
              <a:noFill/>
            </p:spPr>
            <p:txBody>
              <a:bodyPr wrap="square" rtlCol="0">
                <a:spAutoFit/>
              </a:bodyPr>
              <a:lstStyle/>
              <a:p>
                <a:pPr>
                  <a:lnSpc>
                    <a:spcPct val="150000"/>
                  </a:lnSpc>
                </a:pPr>
                <a14:m>
                  <m:oMath xmlns:m="http://schemas.openxmlformats.org/officeDocument/2006/math">
                    <m:sSub>
                      <m:sSubPr>
                        <m:ctrlPr>
                          <a:rPr lang="en-US" altLang="ko-KR" sz="900" b="1" i="1" smtClean="0">
                            <a:latin typeface="Cambria Math" panose="02040503050406030204" pitchFamily="18" charset="0"/>
                          </a:rPr>
                        </m:ctrlPr>
                      </m:sSubPr>
                      <m:e>
                        <m:r>
                          <a:rPr lang="en-US" altLang="ko-KR" sz="900" b="1" i="1">
                            <a:latin typeface="Cambria Math"/>
                          </a:rPr>
                          <m:t>𝒁</m:t>
                        </m:r>
                      </m:e>
                      <m:sub>
                        <m:r>
                          <a:rPr lang="en-US" altLang="ko-KR" sz="900" b="1" i="1">
                            <a:latin typeface="Cambria Math"/>
                          </a:rPr>
                          <m:t>𝒕</m:t>
                        </m:r>
                      </m:sub>
                    </m:sSub>
                  </m:oMath>
                </a14:m>
                <a:r>
                  <a:rPr lang="ko-KR" altLang="en-US" sz="900" b="1" dirty="0">
                    <a:latin typeface="Times New Roman" panose="02020603050405020304" pitchFamily="18" charset="0"/>
                    <a:cs typeface="Times New Roman" panose="02020603050405020304" pitchFamily="18" charset="0"/>
                  </a:rPr>
                  <a:t> </a:t>
                </a:r>
                <a:r>
                  <a:rPr lang="en-US" altLang="ko-KR" sz="900" b="1" dirty="0">
                    <a:latin typeface="Times New Roman" panose="02020603050405020304" pitchFamily="18" charset="0"/>
                    <a:cs typeface="Times New Roman" panose="02020603050405020304" pitchFamily="18" charset="0"/>
                  </a:rPr>
                  <a:t>= Hourly electrical consumptions by building use (</a:t>
                </a:r>
                <a14:m>
                  <m:oMath xmlns:m="http://schemas.openxmlformats.org/officeDocument/2006/math">
                    <m:r>
                      <a:rPr lang="en-US" altLang="ko-KR" sz="900" b="1">
                        <a:latin typeface="Cambria Math"/>
                      </a:rPr>
                      <m:t>𝐊𝐉</m:t>
                    </m:r>
                    <m:r>
                      <a:rPr lang="en-US" altLang="ko-KR" sz="900" b="1" i="1">
                        <a:latin typeface="Cambria Math"/>
                      </a:rPr>
                      <m:t>/</m:t>
                    </m:r>
                    <m:sSup>
                      <m:sSupPr>
                        <m:ctrlPr>
                          <a:rPr lang="en-US" altLang="ko-KR" sz="900" b="1" i="1">
                            <a:latin typeface="Cambria Math" panose="02040503050406030204" pitchFamily="18" charset="0"/>
                          </a:rPr>
                        </m:ctrlPr>
                      </m:sSupPr>
                      <m:e>
                        <m:r>
                          <a:rPr lang="en-US" altLang="ko-KR" sz="900" b="1" i="1">
                            <a:latin typeface="Cambria Math"/>
                          </a:rPr>
                          <m:t>𝒎</m:t>
                        </m:r>
                      </m:e>
                      <m:sup>
                        <m:r>
                          <a:rPr lang="en-US" altLang="ko-KR" sz="900" b="1" i="1">
                            <a:latin typeface="Cambria Math"/>
                          </a:rPr>
                          <m:t>𝟐</m:t>
                        </m:r>
                      </m:sup>
                    </m:sSup>
                    <m:r>
                      <a:rPr lang="en-US" altLang="ko-KR" sz="900" b="1" i="1">
                        <a:latin typeface="Cambria Math"/>
                        <a:ea typeface="Cambria Math"/>
                      </a:rPr>
                      <m:t>∙</m:t>
                    </m:r>
                    <m:r>
                      <a:rPr lang="en-US" altLang="ko-KR" sz="900" b="1" i="1" smtClean="0">
                        <a:latin typeface="Cambria Math"/>
                        <a:ea typeface="Cambria Math"/>
                      </a:rPr>
                      <m:t>𝒉𝒐𝒖𝒓</m:t>
                    </m:r>
                  </m:oMath>
                </a14:m>
                <a:r>
                  <a:rPr lang="en-US" altLang="ko-KR" sz="900" b="1" dirty="0">
                    <a:latin typeface="Times New Roman" panose="02020603050405020304" pitchFamily="18" charset="0"/>
                    <a:cs typeface="Times New Roman" panose="02020603050405020304" pitchFamily="18" charset="0"/>
                  </a:rPr>
                  <a:t>)</a:t>
                </a:r>
              </a:p>
              <a:p>
                <a:pPr>
                  <a:lnSpc>
                    <a:spcPct val="150000"/>
                  </a:lnSpc>
                </a:pPr>
                <a14:m>
                  <m:oMath xmlns:m="http://schemas.openxmlformats.org/officeDocument/2006/math">
                    <m:sSub>
                      <m:sSubPr>
                        <m:ctrlPr>
                          <a:rPr lang="en-US" altLang="ko-KR" sz="900" b="1" i="1">
                            <a:latin typeface="Cambria Math" panose="02040503050406030204" pitchFamily="18" charset="0"/>
                            <a:ea typeface="Cambria Math"/>
                          </a:rPr>
                        </m:ctrlPr>
                      </m:sSubPr>
                      <m:e>
                        <m:r>
                          <a:rPr lang="en-US" altLang="ko-KR" sz="900" b="1" i="1">
                            <a:latin typeface="Cambria Math"/>
                            <a:ea typeface="Cambria Math"/>
                          </a:rPr>
                          <m:t>𝒁</m:t>
                        </m:r>
                      </m:e>
                      <m:sub>
                        <m:r>
                          <a:rPr lang="en-US" altLang="ko-KR" sz="900" b="1" i="1">
                            <a:latin typeface="Cambria Math"/>
                            <a:ea typeface="Cambria Math"/>
                          </a:rPr>
                          <m:t>𝒅𝒓</m:t>
                        </m:r>
                      </m:sub>
                    </m:sSub>
                  </m:oMath>
                </a14:m>
                <a:r>
                  <a:rPr lang="en-US" altLang="ko-KR" sz="900" b="1" dirty="0">
                    <a:latin typeface="Times New Roman" panose="02020603050405020304" pitchFamily="18" charset="0"/>
                    <a:cs typeface="Times New Roman" panose="02020603050405020304" pitchFamily="18" charset="0"/>
                  </a:rPr>
                  <a:t> = Time variation coefficient</a:t>
                </a:r>
              </a:p>
            </p:txBody>
          </p:sp>
        </mc:Choice>
        <mc:Fallback xmlns="">
          <p:sp>
            <p:nvSpPr>
              <p:cNvPr id="48" name="TextBox 47">
                <a:extLst>
                  <a:ext uri="{FF2B5EF4-FFF2-40B4-BE49-F238E27FC236}">
                    <a16:creationId xmlns:a16="http://schemas.microsoft.com/office/drawing/2014/main" id="{235C0513-89D6-4B48-8E60-55FC6C4306E0}"/>
                  </a:ext>
                </a:extLst>
              </p:cNvPr>
              <p:cNvSpPr txBox="1">
                <a:spLocks noRot="1" noChangeAspect="1" noMove="1" noResize="1" noEditPoints="1" noAdjustHandles="1" noChangeArrowheads="1" noChangeShapeType="1" noTextEdit="1"/>
              </p:cNvSpPr>
              <p:nvPr/>
            </p:nvSpPr>
            <p:spPr>
              <a:xfrm>
                <a:off x="6417837" y="2995387"/>
                <a:ext cx="3602464" cy="486223"/>
              </a:xfrm>
              <a:prstGeom prst="rect">
                <a:avLst/>
              </a:prstGeom>
              <a:blipFill>
                <a:blip r:embed="rId6"/>
                <a:stretch>
                  <a:fillRect b="-5000"/>
                </a:stretch>
              </a:blipFill>
            </p:spPr>
            <p:txBody>
              <a:bodyPr/>
              <a:lstStyle/>
              <a:p>
                <a:r>
                  <a:rPr lang="ko-KR" altLang="en-US">
                    <a:noFill/>
                  </a:rPr>
                  <a:t> </a:t>
                </a:r>
              </a:p>
            </p:txBody>
          </p:sp>
        </mc:Fallback>
      </mc:AlternateContent>
      <p:sp>
        <p:nvSpPr>
          <p:cNvPr id="61" name="직사각형 60">
            <a:extLst>
              <a:ext uri="{FF2B5EF4-FFF2-40B4-BE49-F238E27FC236}">
                <a16:creationId xmlns:a16="http://schemas.microsoft.com/office/drawing/2014/main" id="{DF7EF32C-5A7A-4EB2-B512-6F7FF1178309}"/>
              </a:ext>
            </a:extLst>
          </p:cNvPr>
          <p:cNvSpPr/>
          <p:nvPr/>
        </p:nvSpPr>
        <p:spPr>
          <a:xfrm>
            <a:off x="410626" y="3816166"/>
            <a:ext cx="4352389" cy="333617"/>
          </a:xfrm>
          <a:prstGeom prst="rect">
            <a:avLst/>
          </a:prstGeom>
        </p:spPr>
        <p:txBody>
          <a:bodyPr wrap="square">
            <a:spAutoFit/>
          </a:bodyPr>
          <a:lstStyle/>
          <a:p>
            <a:pPr marL="171450" indent="-171450">
              <a:lnSpc>
                <a:spcPct val="150000"/>
              </a:lnSpc>
              <a:buFont typeface="Wingdings" panose="05000000000000000000" pitchFamily="2" charset="2"/>
              <a:buChar char="§"/>
            </a:pPr>
            <a:r>
              <a:rPr lang="en-US" altLang="ko-KR" sz="1200" b="1" dirty="0"/>
              <a:t>LDAPS-UFS</a:t>
            </a:r>
            <a:r>
              <a:rPr lang="ko-KR" altLang="en-US" sz="1200" b="1" dirty="0"/>
              <a:t> </a:t>
            </a:r>
            <a:r>
              <a:rPr lang="en-US" altLang="ko-KR" sz="1200" b="1" dirty="0"/>
              <a:t>Model</a:t>
            </a:r>
            <a:r>
              <a:rPr lang="ko-KR" altLang="en-US" sz="1200" b="1" dirty="0"/>
              <a:t> </a:t>
            </a:r>
            <a:r>
              <a:rPr lang="en-US" altLang="ko-KR" sz="1200" b="1" dirty="0"/>
              <a:t>Thermodynamic</a:t>
            </a:r>
            <a:r>
              <a:rPr lang="ko-KR" altLang="en-US" sz="1200" b="1" dirty="0"/>
              <a:t> </a:t>
            </a:r>
            <a:r>
              <a:rPr lang="en-US" altLang="ko-KR" sz="1200" b="1" dirty="0"/>
              <a:t>Energy</a:t>
            </a:r>
            <a:r>
              <a:rPr lang="ko-KR" altLang="en-US" sz="1200" b="1" dirty="0"/>
              <a:t> </a:t>
            </a:r>
            <a:r>
              <a:rPr lang="en-US" altLang="ko-KR" sz="1200" b="1" dirty="0"/>
              <a:t>Equations</a:t>
            </a:r>
            <a:endParaRPr lang="ko-KR" altLang="en-US" sz="1200" b="1" dirty="0"/>
          </a:p>
        </p:txBody>
      </p:sp>
      <mc:AlternateContent xmlns:mc="http://schemas.openxmlformats.org/markup-compatibility/2006">
        <mc:Choice xmlns:a14="http://schemas.microsoft.com/office/drawing/2010/main" Requires="a14">
          <p:sp>
            <p:nvSpPr>
              <p:cNvPr id="62" name="TextBox 61">
                <a:extLst>
                  <a:ext uri="{FF2B5EF4-FFF2-40B4-BE49-F238E27FC236}">
                    <a16:creationId xmlns:a16="http://schemas.microsoft.com/office/drawing/2014/main" id="{2836B702-4A29-4B81-80DE-5723BB271F14}"/>
                  </a:ext>
                </a:extLst>
              </p:cNvPr>
              <p:cNvSpPr txBox="1"/>
              <p:nvPr/>
            </p:nvSpPr>
            <p:spPr>
              <a:xfrm>
                <a:off x="2743098" y="4425710"/>
                <a:ext cx="6949514" cy="80900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ko-KR" sz="2000" b="1" i="1" smtClean="0">
                              <a:latin typeface="Cambria Math" panose="02040503050406030204" pitchFamily="18" charset="0"/>
                            </a:rPr>
                          </m:ctrlPr>
                        </m:fPr>
                        <m:num>
                          <m:r>
                            <a:rPr lang="ko-KR" altLang="en-US" sz="2000" b="1" i="1" smtClean="0">
                              <a:latin typeface="Cambria Math"/>
                            </a:rPr>
                            <m:t>𝝏</m:t>
                          </m:r>
                          <m:r>
                            <a:rPr lang="en-US" altLang="ko-KR" sz="2000" b="1" i="1" smtClean="0">
                              <a:latin typeface="Cambria Math"/>
                            </a:rPr>
                            <m:t>𝑻</m:t>
                          </m:r>
                        </m:num>
                        <m:den>
                          <m:r>
                            <a:rPr lang="ko-KR" altLang="en-US" sz="2000" b="1" i="1">
                              <a:latin typeface="Cambria Math"/>
                            </a:rPr>
                            <m:t>𝝏</m:t>
                          </m:r>
                          <m:r>
                            <a:rPr lang="en-US" altLang="ko-KR" sz="2000" b="1" i="1" smtClean="0">
                              <a:latin typeface="Cambria Math"/>
                            </a:rPr>
                            <m:t>𝒕</m:t>
                          </m:r>
                        </m:den>
                      </m:f>
                      <m:r>
                        <a:rPr lang="en-US" altLang="ko-KR" sz="2000" b="1" dirty="0">
                          <a:latin typeface="Cambria Math"/>
                          <a:ea typeface="Cambria Math"/>
                        </a:rPr>
                        <m:t>+</m:t>
                      </m:r>
                      <m:sSub>
                        <m:sSubPr>
                          <m:ctrlPr>
                            <a:rPr lang="en-US" altLang="ko-KR" sz="2000" b="1" i="1" dirty="0" smtClean="0">
                              <a:latin typeface="Cambria Math" panose="02040503050406030204" pitchFamily="18" charset="0"/>
                              <a:ea typeface="Cambria Math"/>
                            </a:rPr>
                          </m:ctrlPr>
                        </m:sSubPr>
                        <m:e>
                          <m:r>
                            <a:rPr lang="en-US" altLang="ko-KR" sz="2000" b="1" i="1" dirty="0" smtClean="0">
                              <a:latin typeface="Cambria Math"/>
                              <a:ea typeface="Cambria Math"/>
                            </a:rPr>
                            <m:t>𝑼</m:t>
                          </m:r>
                        </m:e>
                        <m:sub>
                          <m:r>
                            <a:rPr lang="en-US" altLang="ko-KR" sz="2000" b="1" i="1" dirty="0" smtClean="0">
                              <a:latin typeface="Cambria Math"/>
                              <a:ea typeface="Cambria Math"/>
                            </a:rPr>
                            <m:t>𝒋</m:t>
                          </m:r>
                        </m:sub>
                      </m:sSub>
                      <m:f>
                        <m:fPr>
                          <m:ctrlPr>
                            <a:rPr lang="en-US" altLang="ko-KR" sz="2000" b="1" i="1" dirty="0" smtClean="0">
                              <a:latin typeface="Cambria Math" panose="02040503050406030204" pitchFamily="18" charset="0"/>
                              <a:ea typeface="Cambria Math"/>
                            </a:rPr>
                          </m:ctrlPr>
                        </m:fPr>
                        <m:num>
                          <m:r>
                            <a:rPr lang="ko-KR" altLang="en-US" sz="2000" b="1" i="1">
                              <a:latin typeface="Cambria Math"/>
                            </a:rPr>
                            <m:t>𝝏</m:t>
                          </m:r>
                          <m:r>
                            <a:rPr lang="en-US" altLang="ko-KR" sz="2000" b="1" i="1">
                              <a:latin typeface="Cambria Math"/>
                            </a:rPr>
                            <m:t>𝑻</m:t>
                          </m:r>
                        </m:num>
                        <m:den>
                          <m:r>
                            <a:rPr lang="ko-KR" altLang="en-US" sz="2000" b="1" i="1">
                              <a:latin typeface="Cambria Math"/>
                            </a:rPr>
                            <m:t>𝝏</m:t>
                          </m:r>
                          <m:sSub>
                            <m:sSubPr>
                              <m:ctrlPr>
                                <a:rPr lang="en-US" altLang="ko-KR" sz="2000" b="1" i="1" smtClean="0">
                                  <a:latin typeface="Cambria Math" panose="02040503050406030204" pitchFamily="18" charset="0"/>
                                </a:rPr>
                              </m:ctrlPr>
                            </m:sSubPr>
                            <m:e>
                              <m:r>
                                <a:rPr lang="en-US" altLang="ko-KR" sz="2000" b="1" i="1" smtClean="0">
                                  <a:latin typeface="Cambria Math"/>
                                </a:rPr>
                                <m:t>𝒙</m:t>
                              </m:r>
                            </m:e>
                            <m:sub>
                              <m:r>
                                <a:rPr lang="en-US" altLang="ko-KR" sz="2000" b="1" i="1" smtClean="0">
                                  <a:latin typeface="Cambria Math"/>
                                </a:rPr>
                                <m:t>𝒋</m:t>
                              </m:r>
                            </m:sub>
                          </m:sSub>
                        </m:den>
                      </m:f>
                      <m:r>
                        <a:rPr lang="en-US" altLang="ko-KR" sz="2000" b="1" i="1" dirty="0" smtClean="0">
                          <a:latin typeface="Cambria Math"/>
                          <a:ea typeface="Cambria Math"/>
                        </a:rPr>
                        <m:t>=</m:t>
                      </m:r>
                      <m:r>
                        <a:rPr lang="el-GR" altLang="ko-KR" sz="2000" b="1" i="1" dirty="0" smtClean="0">
                          <a:latin typeface="Cambria Math"/>
                          <a:ea typeface="Cambria Math"/>
                        </a:rPr>
                        <m:t>𝜿</m:t>
                      </m:r>
                      <m:f>
                        <m:fPr>
                          <m:ctrlPr>
                            <a:rPr lang="en-US" altLang="ko-KR" sz="2000" b="1" i="1" dirty="0">
                              <a:latin typeface="Cambria Math" panose="02040503050406030204" pitchFamily="18" charset="0"/>
                              <a:ea typeface="Cambria Math"/>
                            </a:rPr>
                          </m:ctrlPr>
                        </m:fPr>
                        <m:num>
                          <m:sSup>
                            <m:sSupPr>
                              <m:ctrlPr>
                                <a:rPr lang="en-US" altLang="ko-KR" sz="2000" b="1" i="1" dirty="0" smtClean="0">
                                  <a:latin typeface="Cambria Math" panose="02040503050406030204" pitchFamily="18" charset="0"/>
                                  <a:ea typeface="Cambria Math"/>
                                </a:rPr>
                              </m:ctrlPr>
                            </m:sSupPr>
                            <m:e>
                              <m:r>
                                <a:rPr lang="ko-KR" altLang="en-US" sz="2000" b="1" i="1">
                                  <a:latin typeface="Cambria Math"/>
                                </a:rPr>
                                <m:t>𝝏</m:t>
                              </m:r>
                            </m:e>
                            <m:sup>
                              <m:r>
                                <a:rPr lang="en-US" altLang="ko-KR" sz="2000" b="1" i="1" dirty="0" smtClean="0">
                                  <a:latin typeface="Cambria Math"/>
                                  <a:ea typeface="Cambria Math"/>
                                </a:rPr>
                                <m:t>𝟐</m:t>
                              </m:r>
                            </m:sup>
                          </m:sSup>
                          <m:r>
                            <a:rPr lang="en-US" altLang="ko-KR" sz="2000" b="1" i="1">
                              <a:latin typeface="Cambria Math"/>
                            </a:rPr>
                            <m:t>𝑻</m:t>
                          </m:r>
                        </m:num>
                        <m:den>
                          <m:r>
                            <a:rPr lang="ko-KR" altLang="en-US" sz="2000" b="1" i="1">
                              <a:latin typeface="Cambria Math"/>
                            </a:rPr>
                            <m:t>𝝏</m:t>
                          </m:r>
                          <m:sSub>
                            <m:sSubPr>
                              <m:ctrlPr>
                                <a:rPr lang="en-US" altLang="ko-KR" sz="2000" b="1" i="1">
                                  <a:latin typeface="Cambria Math" panose="02040503050406030204" pitchFamily="18" charset="0"/>
                                </a:rPr>
                              </m:ctrlPr>
                            </m:sSubPr>
                            <m:e>
                              <m:r>
                                <a:rPr lang="en-US" altLang="ko-KR" sz="2000" b="1" i="1">
                                  <a:latin typeface="Cambria Math"/>
                                </a:rPr>
                                <m:t>𝒙</m:t>
                              </m:r>
                            </m:e>
                            <m:sub>
                              <m:r>
                                <a:rPr lang="en-US" altLang="ko-KR" sz="2000" b="1" i="1">
                                  <a:latin typeface="Cambria Math"/>
                                </a:rPr>
                                <m:t>𝒋</m:t>
                              </m:r>
                            </m:sub>
                          </m:sSub>
                          <m:r>
                            <a:rPr lang="ko-KR" altLang="en-US" sz="2000" b="1" i="1">
                              <a:latin typeface="Cambria Math"/>
                            </a:rPr>
                            <m:t>𝝏</m:t>
                          </m:r>
                          <m:sSub>
                            <m:sSubPr>
                              <m:ctrlPr>
                                <a:rPr lang="en-US" altLang="ko-KR" sz="2000" b="1" i="1">
                                  <a:latin typeface="Cambria Math" panose="02040503050406030204" pitchFamily="18" charset="0"/>
                                </a:rPr>
                              </m:ctrlPr>
                            </m:sSubPr>
                            <m:e>
                              <m:r>
                                <a:rPr lang="en-US" altLang="ko-KR" sz="2000" b="1" i="1">
                                  <a:latin typeface="Cambria Math"/>
                                </a:rPr>
                                <m:t>𝒙</m:t>
                              </m:r>
                            </m:e>
                            <m:sub>
                              <m:r>
                                <a:rPr lang="en-US" altLang="ko-KR" sz="2000" b="1" i="1">
                                  <a:latin typeface="Cambria Math"/>
                                </a:rPr>
                                <m:t>𝒋</m:t>
                              </m:r>
                            </m:sub>
                          </m:sSub>
                        </m:den>
                      </m:f>
                      <m:r>
                        <a:rPr lang="en-US" altLang="ko-KR" sz="2000" b="1" i="1" smtClean="0">
                          <a:latin typeface="Cambria Math"/>
                        </a:rPr>
                        <m:t>−</m:t>
                      </m:r>
                      <m:f>
                        <m:fPr>
                          <m:ctrlPr>
                            <a:rPr lang="en-US" altLang="ko-KR" sz="2000" b="1" i="1" dirty="0">
                              <a:latin typeface="Cambria Math" panose="02040503050406030204" pitchFamily="18" charset="0"/>
                              <a:ea typeface="Cambria Math"/>
                            </a:rPr>
                          </m:ctrlPr>
                        </m:fPr>
                        <m:num>
                          <m:r>
                            <a:rPr lang="ko-KR" altLang="en-US" sz="2000" b="1" i="1">
                              <a:latin typeface="Cambria Math"/>
                            </a:rPr>
                            <m:t>𝝏</m:t>
                          </m:r>
                        </m:num>
                        <m:den>
                          <m:r>
                            <a:rPr lang="ko-KR" altLang="en-US" sz="2000" b="1" i="1">
                              <a:latin typeface="Cambria Math"/>
                            </a:rPr>
                            <m:t>𝝏</m:t>
                          </m:r>
                          <m:sSub>
                            <m:sSubPr>
                              <m:ctrlPr>
                                <a:rPr lang="en-US" altLang="ko-KR" sz="2000" b="1" i="1">
                                  <a:latin typeface="Cambria Math" panose="02040503050406030204" pitchFamily="18" charset="0"/>
                                </a:rPr>
                              </m:ctrlPr>
                            </m:sSubPr>
                            <m:e>
                              <m:r>
                                <a:rPr lang="en-US" altLang="ko-KR" sz="2000" b="1" i="1">
                                  <a:latin typeface="Cambria Math"/>
                                </a:rPr>
                                <m:t>𝒙</m:t>
                              </m:r>
                            </m:e>
                            <m:sub>
                              <m:r>
                                <a:rPr lang="en-US" altLang="ko-KR" sz="2000" b="1" i="1">
                                  <a:latin typeface="Cambria Math"/>
                                </a:rPr>
                                <m:t>𝒋</m:t>
                              </m:r>
                            </m:sub>
                          </m:sSub>
                        </m:den>
                      </m:f>
                      <m:d>
                        <m:dPr>
                          <m:ctrlPr>
                            <a:rPr lang="en-US" altLang="ko-KR" sz="2000" b="1" i="1" smtClean="0">
                              <a:latin typeface="Cambria Math" panose="02040503050406030204" pitchFamily="18" charset="0"/>
                            </a:rPr>
                          </m:ctrlPr>
                        </m:dPr>
                        <m:e>
                          <m:acc>
                            <m:accPr>
                              <m:chr m:val="̅"/>
                              <m:ctrlPr>
                                <a:rPr lang="en-US" altLang="ko-KR" sz="2000" b="1" i="1" smtClean="0">
                                  <a:latin typeface="Cambria Math" panose="02040503050406030204" pitchFamily="18" charset="0"/>
                                </a:rPr>
                              </m:ctrlPr>
                            </m:accPr>
                            <m:e>
                              <m:sSup>
                                <m:sSupPr>
                                  <m:ctrlPr>
                                    <a:rPr lang="en-US" altLang="ko-KR" sz="2000" b="1" i="1" smtClean="0">
                                      <a:latin typeface="Cambria Math" panose="02040503050406030204" pitchFamily="18" charset="0"/>
                                    </a:rPr>
                                  </m:ctrlPr>
                                </m:sSupPr>
                                <m:e>
                                  <m:r>
                                    <a:rPr lang="en-US" altLang="ko-KR" sz="2000" b="1" i="1" smtClean="0">
                                      <a:latin typeface="Cambria Math"/>
                                    </a:rPr>
                                    <m:t>𝑻</m:t>
                                  </m:r>
                                </m:e>
                                <m:sup>
                                  <m:r>
                                    <a:rPr lang="en-US" altLang="ko-KR" sz="2000" b="1" i="1" smtClean="0">
                                      <a:latin typeface="Cambria Math"/>
                                    </a:rPr>
                                    <m:t>′</m:t>
                                  </m:r>
                                </m:sup>
                              </m:sSup>
                              <m:sSub>
                                <m:sSubPr>
                                  <m:ctrlPr>
                                    <a:rPr lang="en-US" altLang="ko-KR" sz="2000" b="1" i="1" smtClean="0">
                                      <a:latin typeface="Cambria Math" panose="02040503050406030204" pitchFamily="18" charset="0"/>
                                    </a:rPr>
                                  </m:ctrlPr>
                                </m:sSubPr>
                                <m:e>
                                  <m:r>
                                    <a:rPr lang="en-US" altLang="ko-KR" sz="2000" b="1" i="1" smtClean="0">
                                      <a:latin typeface="Cambria Math"/>
                                    </a:rPr>
                                    <m:t>𝒖</m:t>
                                  </m:r>
                                </m:e>
                                <m:sub>
                                  <m:r>
                                    <a:rPr lang="en-US" altLang="ko-KR" sz="2000" b="1" i="1">
                                      <a:latin typeface="Cambria Math"/>
                                    </a:rPr>
                                    <m:t>𝒋</m:t>
                                  </m:r>
                                </m:sub>
                              </m:sSub>
                            </m:e>
                          </m:acc>
                        </m:e>
                      </m:d>
                      <m:r>
                        <a:rPr lang="en-US" altLang="ko-KR" sz="2000" b="1" i="1" smtClean="0">
                          <a:latin typeface="Cambria Math"/>
                        </a:rPr>
                        <m:t>+</m:t>
                      </m:r>
                      <m:sSub>
                        <m:sSubPr>
                          <m:ctrlPr>
                            <a:rPr lang="en-US" altLang="ko-KR" sz="2000" b="1" i="1" smtClean="0">
                              <a:latin typeface="Cambria Math" panose="02040503050406030204" pitchFamily="18" charset="0"/>
                            </a:rPr>
                          </m:ctrlPr>
                        </m:sSubPr>
                        <m:e>
                          <m:r>
                            <a:rPr lang="en-US" altLang="ko-KR" sz="2000" b="1" i="1" smtClean="0">
                              <a:latin typeface="Cambria Math"/>
                            </a:rPr>
                            <m:t>𝑺</m:t>
                          </m:r>
                        </m:e>
                        <m:sub>
                          <m:r>
                            <a:rPr lang="en-US" altLang="ko-KR" sz="2000" b="1" i="1" smtClean="0">
                              <a:latin typeface="Cambria Math"/>
                            </a:rPr>
                            <m:t>𝒉</m:t>
                          </m:r>
                        </m:sub>
                      </m:sSub>
                      <m:r>
                        <a:rPr lang="en-US" altLang="ko-KR" sz="2000" b="1" i="1" smtClean="0">
                          <a:latin typeface="Cambria Math"/>
                        </a:rPr>
                        <m:t>+</m:t>
                      </m:r>
                      <m:sSub>
                        <m:sSubPr>
                          <m:ctrlPr>
                            <a:rPr lang="en-US" altLang="ko-KR" sz="2000" b="1" i="1" smtClean="0">
                              <a:solidFill>
                                <a:srgbClr val="C00000"/>
                              </a:solidFill>
                              <a:latin typeface="Cambria Math" panose="02040503050406030204" pitchFamily="18" charset="0"/>
                            </a:rPr>
                          </m:ctrlPr>
                        </m:sSubPr>
                        <m:e>
                          <m:r>
                            <a:rPr lang="en-US" altLang="ko-KR" sz="2000" b="1" i="1" smtClean="0">
                              <a:solidFill>
                                <a:srgbClr val="C00000"/>
                              </a:solidFill>
                              <a:latin typeface="Cambria Math"/>
                            </a:rPr>
                            <m:t>𝑯𝑩</m:t>
                          </m:r>
                        </m:e>
                        <m:sub>
                          <m:r>
                            <a:rPr lang="en-US" altLang="ko-KR" sz="2000" b="1" i="1" smtClean="0">
                              <a:solidFill>
                                <a:srgbClr val="C00000"/>
                              </a:solidFill>
                              <a:latin typeface="Cambria Math"/>
                            </a:rPr>
                            <m:t>𝒉</m:t>
                          </m:r>
                        </m:sub>
                      </m:sSub>
                    </m:oMath>
                  </m:oMathPara>
                </a14:m>
                <a:endParaRPr lang="ko-KR" altLang="en-US" sz="2000" b="1" dirty="0"/>
              </a:p>
            </p:txBody>
          </p:sp>
        </mc:Choice>
        <mc:Fallback>
          <p:sp>
            <p:nvSpPr>
              <p:cNvPr id="62" name="TextBox 61">
                <a:extLst>
                  <a:ext uri="{FF2B5EF4-FFF2-40B4-BE49-F238E27FC236}">
                    <a16:creationId xmlns:a16="http://schemas.microsoft.com/office/drawing/2014/main" id="{2836B702-4A29-4B81-80DE-5723BB271F14}"/>
                  </a:ext>
                </a:extLst>
              </p:cNvPr>
              <p:cNvSpPr txBox="1">
                <a:spLocks noRot="1" noChangeAspect="1" noMove="1" noResize="1" noEditPoints="1" noAdjustHandles="1" noChangeArrowheads="1" noChangeShapeType="1" noTextEdit="1"/>
              </p:cNvSpPr>
              <p:nvPr/>
            </p:nvSpPr>
            <p:spPr>
              <a:xfrm>
                <a:off x="2743098" y="4425710"/>
                <a:ext cx="6949514" cy="809004"/>
              </a:xfrm>
              <a:prstGeom prst="rect">
                <a:avLst/>
              </a:prstGeom>
              <a:blipFill>
                <a:blip r:embed="rId7"/>
                <a:stretch>
                  <a:fillRect/>
                </a:stretch>
              </a:blipFill>
            </p:spPr>
            <p:txBody>
              <a:bodyPr/>
              <a:lstStyle/>
              <a:p>
                <a:r>
                  <a:rPr lang="ko-KR" altLang="en-US">
                    <a:noFill/>
                  </a:rPr>
                  <a:t> </a:t>
                </a:r>
              </a:p>
            </p:txBody>
          </p:sp>
        </mc:Fallback>
      </mc:AlternateContent>
      <p:cxnSp>
        <p:nvCxnSpPr>
          <p:cNvPr id="4" name="직선 화살표 연결선 3">
            <a:extLst>
              <a:ext uri="{FF2B5EF4-FFF2-40B4-BE49-F238E27FC236}">
                <a16:creationId xmlns:a16="http://schemas.microsoft.com/office/drawing/2014/main" id="{DF2B9B04-3BCF-4A8A-B46B-CA9F5CCD9D19}"/>
              </a:ext>
            </a:extLst>
          </p:cNvPr>
          <p:cNvCxnSpPr>
            <a:cxnSpLocks/>
          </p:cNvCxnSpPr>
          <p:nvPr/>
        </p:nvCxnSpPr>
        <p:spPr>
          <a:xfrm>
            <a:off x="4548132" y="2761449"/>
            <a:ext cx="3847507" cy="1736294"/>
          </a:xfrm>
          <a:prstGeom prst="straightConnector1">
            <a:avLst/>
          </a:prstGeom>
          <a:ln w="19050">
            <a:solidFill>
              <a:schemeClr val="tx1"/>
            </a:solidFill>
            <a:prstDash val="sysDot"/>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직사각형 12">
            <a:extLst>
              <a:ext uri="{FF2B5EF4-FFF2-40B4-BE49-F238E27FC236}">
                <a16:creationId xmlns:a16="http://schemas.microsoft.com/office/drawing/2014/main" id="{61898779-FF0B-4013-9BF8-C86C94781F6D}"/>
              </a:ext>
            </a:extLst>
          </p:cNvPr>
          <p:cNvSpPr/>
          <p:nvPr/>
        </p:nvSpPr>
        <p:spPr>
          <a:xfrm>
            <a:off x="8219069" y="5234714"/>
            <a:ext cx="2504916" cy="307777"/>
          </a:xfrm>
          <a:prstGeom prst="rect">
            <a:avLst/>
          </a:prstGeom>
        </p:spPr>
        <p:txBody>
          <a:bodyPr wrap="none">
            <a:spAutoFit/>
          </a:bodyPr>
          <a:lstStyle/>
          <a:p>
            <a:r>
              <a:rPr lang="ko-KR" altLang="en-US" sz="1400" b="1" dirty="0" err="1">
                <a:solidFill>
                  <a:srgbClr val="FF0000"/>
                </a:solidFill>
                <a:effectLst>
                  <a:outerShdw blurRad="38100" dist="38100" dir="2700000" algn="tl">
                    <a:srgbClr val="000000">
                      <a:alpha val="43137"/>
                    </a:srgbClr>
                  </a:outerShdw>
                </a:effectLst>
              </a:rPr>
              <a:t>Hourly</a:t>
            </a:r>
            <a:r>
              <a:rPr lang="ko-KR" altLang="en-US" sz="1400" b="1" dirty="0">
                <a:solidFill>
                  <a:srgbClr val="FF0000"/>
                </a:solidFill>
                <a:effectLst>
                  <a:outerShdw blurRad="38100" dist="38100" dir="2700000" algn="tl">
                    <a:srgbClr val="000000">
                      <a:alpha val="43137"/>
                    </a:srgbClr>
                  </a:outerShdw>
                </a:effectLst>
              </a:rPr>
              <a:t> </a:t>
            </a:r>
            <a:r>
              <a:rPr lang="en-US" altLang="ko-KR" sz="1400" b="1" dirty="0">
                <a:solidFill>
                  <a:srgbClr val="FF0000"/>
                </a:solidFill>
                <a:effectLst>
                  <a:outerShdw blurRad="38100" dist="38100" dir="2700000" algn="tl">
                    <a:srgbClr val="000000">
                      <a:alpha val="43137"/>
                    </a:srgbClr>
                  </a:outerShdw>
                </a:effectLst>
              </a:rPr>
              <a:t>anthropogenic</a:t>
            </a:r>
            <a:r>
              <a:rPr lang="ko-KR" altLang="en-US" sz="1400" b="1" dirty="0">
                <a:solidFill>
                  <a:srgbClr val="FF0000"/>
                </a:solidFill>
                <a:effectLst>
                  <a:outerShdw blurRad="38100" dist="38100" dir="2700000" algn="tl">
                    <a:srgbClr val="000000">
                      <a:alpha val="43137"/>
                    </a:srgbClr>
                  </a:outerShdw>
                </a:effectLst>
              </a:rPr>
              <a:t> </a:t>
            </a:r>
            <a:r>
              <a:rPr lang="en-US" altLang="ko-KR" sz="1400" b="1" dirty="0">
                <a:solidFill>
                  <a:srgbClr val="FF0000"/>
                </a:solidFill>
                <a:effectLst>
                  <a:outerShdw blurRad="38100" dist="38100" dir="2700000" algn="tl">
                    <a:srgbClr val="000000">
                      <a:alpha val="43137"/>
                    </a:srgbClr>
                  </a:outerShdw>
                </a:effectLst>
              </a:rPr>
              <a:t>h</a:t>
            </a:r>
            <a:r>
              <a:rPr lang="ko-KR" altLang="en-US" sz="1400" b="1" dirty="0" err="1">
                <a:solidFill>
                  <a:srgbClr val="FF0000"/>
                </a:solidFill>
                <a:effectLst>
                  <a:outerShdw blurRad="38100" dist="38100" dir="2700000" algn="tl">
                    <a:srgbClr val="000000">
                      <a:alpha val="43137"/>
                    </a:srgbClr>
                  </a:outerShdw>
                </a:effectLst>
              </a:rPr>
              <a:t>eat</a:t>
            </a:r>
            <a:endParaRPr lang="ko-KR" altLang="en-US" sz="1400" b="1" dirty="0">
              <a:solidFill>
                <a:srgbClr val="FF0000"/>
              </a:solidFill>
              <a:effectLst>
                <a:outerShdw blurRad="38100" dist="38100" dir="2700000" algn="tl">
                  <a:srgbClr val="000000">
                    <a:alpha val="43137"/>
                  </a:srgbClr>
                </a:outerShdw>
              </a:effectLst>
            </a:endParaRPr>
          </a:p>
        </p:txBody>
      </p:sp>
      <p:sp>
        <p:nvSpPr>
          <p:cNvPr id="14" name="직사각형 13">
            <a:extLst>
              <a:ext uri="{FF2B5EF4-FFF2-40B4-BE49-F238E27FC236}">
                <a16:creationId xmlns:a16="http://schemas.microsoft.com/office/drawing/2014/main" id="{9164078E-A07A-46EA-8EF7-216B74D3647C}"/>
              </a:ext>
            </a:extLst>
          </p:cNvPr>
          <p:cNvSpPr/>
          <p:nvPr/>
        </p:nvSpPr>
        <p:spPr>
          <a:xfrm>
            <a:off x="7124795" y="5979977"/>
            <a:ext cx="4693464" cy="307777"/>
          </a:xfrm>
          <a:prstGeom prst="rect">
            <a:avLst/>
          </a:prstGeom>
        </p:spPr>
        <p:txBody>
          <a:bodyPr wrap="none">
            <a:spAutoFit/>
          </a:bodyPr>
          <a:lstStyle/>
          <a:p>
            <a:r>
              <a:rPr lang="ko-KR" altLang="en-US" sz="1400" b="1" dirty="0" err="1">
                <a:effectLst>
                  <a:outerShdw blurRad="38100" dist="38100" dir="2700000" algn="tl">
                    <a:srgbClr val="000000">
                      <a:alpha val="43137"/>
                    </a:srgbClr>
                  </a:outerShdw>
                </a:effectLst>
              </a:rPr>
              <a:t>Used</a:t>
            </a:r>
            <a:r>
              <a:rPr lang="ko-KR" altLang="en-US" sz="1400" b="1" dirty="0">
                <a:effectLst>
                  <a:outerShdw blurRad="38100" dist="38100" dir="2700000" algn="tl">
                    <a:srgbClr val="000000">
                      <a:alpha val="43137"/>
                    </a:srgbClr>
                  </a:outerShdw>
                </a:effectLst>
              </a:rPr>
              <a:t> </a:t>
            </a:r>
            <a:r>
              <a:rPr lang="ko-KR" altLang="en-US" sz="1400" b="1" dirty="0" err="1">
                <a:effectLst>
                  <a:outerShdw blurRad="38100" dist="38100" dir="2700000" algn="tl">
                    <a:srgbClr val="000000">
                      <a:alpha val="43137"/>
                    </a:srgbClr>
                  </a:outerShdw>
                </a:effectLst>
              </a:rPr>
              <a:t>as</a:t>
            </a:r>
            <a:r>
              <a:rPr lang="ko-KR" altLang="en-US" sz="1400" b="1" dirty="0">
                <a:effectLst>
                  <a:outerShdw blurRad="38100" dist="38100" dir="2700000" algn="tl">
                    <a:srgbClr val="000000">
                      <a:alpha val="43137"/>
                    </a:srgbClr>
                  </a:outerShdw>
                </a:effectLst>
              </a:rPr>
              <a:t> </a:t>
            </a:r>
            <a:r>
              <a:rPr lang="ko-KR" altLang="en-US" sz="1400" b="1" dirty="0" err="1">
                <a:effectLst>
                  <a:outerShdw blurRad="38100" dist="38100" dir="2700000" algn="tl">
                    <a:srgbClr val="000000">
                      <a:alpha val="43137"/>
                    </a:srgbClr>
                  </a:outerShdw>
                </a:effectLst>
              </a:rPr>
              <a:t>a</a:t>
            </a:r>
            <a:r>
              <a:rPr lang="ko-KR" altLang="en-US" sz="1400" b="1" dirty="0">
                <a:effectLst>
                  <a:outerShdw blurRad="38100" dist="38100" dir="2700000" algn="tl">
                    <a:srgbClr val="000000">
                      <a:alpha val="43137"/>
                    </a:srgbClr>
                  </a:outerShdw>
                </a:effectLst>
              </a:rPr>
              <a:t> </a:t>
            </a:r>
            <a:r>
              <a:rPr lang="ko-KR" altLang="en-US" sz="1400" b="1" dirty="0" err="1">
                <a:effectLst>
                  <a:outerShdw blurRad="38100" dist="38100" dir="2700000" algn="tl">
                    <a:srgbClr val="000000">
                      <a:alpha val="43137"/>
                    </a:srgbClr>
                  </a:outerShdw>
                </a:effectLst>
              </a:rPr>
              <a:t>heat</a:t>
            </a:r>
            <a:r>
              <a:rPr lang="ko-KR" altLang="en-US" sz="1400" b="1" dirty="0">
                <a:effectLst>
                  <a:outerShdw blurRad="38100" dist="38100" dir="2700000" algn="tl">
                    <a:srgbClr val="000000">
                      <a:alpha val="43137"/>
                    </a:srgbClr>
                  </a:outerShdw>
                </a:effectLst>
              </a:rPr>
              <a:t> </a:t>
            </a:r>
            <a:r>
              <a:rPr lang="ko-KR" altLang="en-US" sz="1400" b="1" dirty="0" err="1">
                <a:effectLst>
                  <a:outerShdw blurRad="38100" dist="38100" dir="2700000" algn="tl">
                    <a:srgbClr val="000000">
                      <a:alpha val="43137"/>
                    </a:srgbClr>
                  </a:outerShdw>
                </a:effectLst>
              </a:rPr>
              <a:t>source</a:t>
            </a:r>
            <a:r>
              <a:rPr lang="ko-KR" altLang="en-US" sz="1400" b="1" dirty="0">
                <a:effectLst>
                  <a:outerShdw blurRad="38100" dist="38100" dir="2700000" algn="tl">
                    <a:srgbClr val="000000">
                      <a:alpha val="43137"/>
                    </a:srgbClr>
                  </a:outerShdw>
                </a:effectLst>
              </a:rPr>
              <a:t> </a:t>
            </a:r>
            <a:r>
              <a:rPr lang="ko-KR" altLang="en-US" sz="1400" b="1" dirty="0" err="1">
                <a:effectLst>
                  <a:outerShdw blurRad="38100" dist="38100" dir="2700000" algn="tl">
                    <a:srgbClr val="000000">
                      <a:alpha val="43137"/>
                    </a:srgbClr>
                  </a:outerShdw>
                </a:effectLst>
              </a:rPr>
              <a:t>for</a:t>
            </a:r>
            <a:r>
              <a:rPr lang="ko-KR" altLang="en-US" sz="1400" b="1" dirty="0">
                <a:effectLst>
                  <a:outerShdw blurRad="38100" dist="38100" dir="2700000" algn="tl">
                    <a:srgbClr val="000000">
                      <a:alpha val="43137"/>
                    </a:srgbClr>
                  </a:outerShdw>
                </a:effectLst>
              </a:rPr>
              <a:t> </a:t>
            </a:r>
            <a:r>
              <a:rPr lang="ko-KR" altLang="en-US" sz="1400" b="1" dirty="0" err="1">
                <a:effectLst>
                  <a:outerShdw blurRad="38100" dist="38100" dir="2700000" algn="tl">
                    <a:srgbClr val="000000">
                      <a:alpha val="43137"/>
                    </a:srgbClr>
                  </a:outerShdw>
                </a:effectLst>
              </a:rPr>
              <a:t>thermodynamic</a:t>
            </a:r>
            <a:r>
              <a:rPr lang="ko-KR" altLang="en-US" sz="1400" b="1" dirty="0">
                <a:effectLst>
                  <a:outerShdw blurRad="38100" dist="38100" dir="2700000" algn="tl">
                    <a:srgbClr val="000000">
                      <a:alpha val="43137"/>
                    </a:srgbClr>
                  </a:outerShdw>
                </a:effectLst>
              </a:rPr>
              <a:t> </a:t>
            </a:r>
            <a:r>
              <a:rPr lang="ko-KR" altLang="en-US" sz="1400" b="1" dirty="0" err="1">
                <a:effectLst>
                  <a:outerShdw blurRad="38100" dist="38100" dir="2700000" algn="tl">
                    <a:srgbClr val="000000">
                      <a:alpha val="43137"/>
                    </a:srgbClr>
                  </a:outerShdw>
                </a:effectLst>
              </a:rPr>
              <a:t>equations</a:t>
            </a:r>
            <a:endParaRPr lang="ko-KR" altLang="en-US" sz="1400" b="1" dirty="0">
              <a:effectLst>
                <a:outerShdw blurRad="38100" dist="38100" dir="2700000" algn="tl">
                  <a:srgbClr val="000000">
                    <a:alpha val="43137"/>
                  </a:srgbClr>
                </a:outerShdw>
              </a:effectLst>
            </a:endParaRPr>
          </a:p>
        </p:txBody>
      </p:sp>
      <p:cxnSp>
        <p:nvCxnSpPr>
          <p:cNvPr id="26" name="직선 화살표 연결선 25">
            <a:extLst>
              <a:ext uri="{FF2B5EF4-FFF2-40B4-BE49-F238E27FC236}">
                <a16:creationId xmlns:a16="http://schemas.microsoft.com/office/drawing/2014/main" id="{B199E3BF-E15B-4AA3-8F1D-5673B8772E5E}"/>
              </a:ext>
            </a:extLst>
          </p:cNvPr>
          <p:cNvCxnSpPr>
            <a:cxnSpLocks/>
          </p:cNvCxnSpPr>
          <p:nvPr/>
        </p:nvCxnSpPr>
        <p:spPr>
          <a:xfrm flipH="1">
            <a:off x="9434285" y="5542491"/>
            <a:ext cx="2" cy="501227"/>
          </a:xfrm>
          <a:prstGeom prst="straightConnector1">
            <a:avLst/>
          </a:prstGeom>
          <a:ln w="38100">
            <a:solidFill>
              <a:schemeClr val="tx1"/>
            </a:solidFill>
            <a:prstDash val="sysDot"/>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0809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직선 연결선 4">
            <a:extLst>
              <a:ext uri="{FF2B5EF4-FFF2-40B4-BE49-F238E27FC236}">
                <a16:creationId xmlns:a16="http://schemas.microsoft.com/office/drawing/2014/main" id="{BBCC430E-34A3-4CBC-A218-EFD2F454FA2F}"/>
              </a:ext>
            </a:extLst>
          </p:cNvPr>
          <p:cNvCxnSpPr/>
          <p:nvPr/>
        </p:nvCxnSpPr>
        <p:spPr>
          <a:xfrm>
            <a:off x="-19050" y="647700"/>
            <a:ext cx="5648325" cy="0"/>
          </a:xfrm>
          <a:prstGeom prst="line">
            <a:avLst/>
          </a:prstGeom>
          <a:ln w="38100">
            <a:solidFill>
              <a:schemeClr val="tx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6CD647C-7006-49AD-92D8-B37B05C596DD}"/>
              </a:ext>
            </a:extLst>
          </p:cNvPr>
          <p:cNvSpPr txBox="1"/>
          <p:nvPr/>
        </p:nvSpPr>
        <p:spPr>
          <a:xfrm>
            <a:off x="85725" y="15300"/>
            <a:ext cx="2228850" cy="584775"/>
          </a:xfrm>
          <a:prstGeom prst="rect">
            <a:avLst/>
          </a:prstGeom>
          <a:noFill/>
        </p:spPr>
        <p:txBody>
          <a:bodyPr wrap="square" rtlCol="0">
            <a:spAutoFit/>
          </a:bodyPr>
          <a:lstStyle/>
          <a:p>
            <a:r>
              <a:rPr lang="en-US" altLang="ko-KR" sz="3200" b="1" dirty="0">
                <a:solidFill>
                  <a:schemeClr val="tx2"/>
                </a:solidFill>
                <a:effectLst>
                  <a:outerShdw blurRad="38100" dist="38100" dir="2700000" algn="tl">
                    <a:srgbClr val="000000">
                      <a:alpha val="43137"/>
                    </a:srgbClr>
                  </a:outerShdw>
                </a:effectLst>
              </a:rPr>
              <a:t>Methods</a:t>
            </a:r>
            <a:endParaRPr lang="ko-KR" altLang="en-US" sz="3200" b="1" dirty="0">
              <a:solidFill>
                <a:schemeClr val="tx2"/>
              </a:solidFill>
              <a:effectLst>
                <a:outerShdw blurRad="38100" dist="38100" dir="2700000" algn="tl">
                  <a:srgbClr val="000000">
                    <a:alpha val="43137"/>
                  </a:srgbClr>
                </a:outerShdw>
              </a:effectLst>
            </a:endParaRPr>
          </a:p>
        </p:txBody>
      </p:sp>
      <p:pic>
        <p:nvPicPr>
          <p:cNvPr id="10" name="Picture 5" descr="F:\logo_ap\영문로고.jpg">
            <a:extLst>
              <a:ext uri="{FF2B5EF4-FFF2-40B4-BE49-F238E27FC236}">
                <a16:creationId xmlns:a16="http://schemas.microsoft.com/office/drawing/2014/main" id="{EBDE590D-778C-417D-99E8-BF83315022B6}"/>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1789" t="60323" r="7787" b="20936"/>
          <a:stretch/>
        </p:blipFill>
        <p:spPr bwMode="auto">
          <a:xfrm>
            <a:off x="9939821" y="31990"/>
            <a:ext cx="963915" cy="8398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a:extLst>
              <a:ext uri="{FF2B5EF4-FFF2-40B4-BE49-F238E27FC236}">
                <a16:creationId xmlns:a16="http://schemas.microsoft.com/office/drawing/2014/main" id="{573D180A-B024-4D8C-BE95-E9E2E25C16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89270" y="181555"/>
            <a:ext cx="1202730" cy="681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4E91C938-68DD-47A7-95FE-4EF6CE25E345}"/>
              </a:ext>
            </a:extLst>
          </p:cNvPr>
          <p:cNvSpPr txBox="1"/>
          <p:nvPr/>
        </p:nvSpPr>
        <p:spPr>
          <a:xfrm>
            <a:off x="200025" y="775638"/>
            <a:ext cx="7858125" cy="307777"/>
          </a:xfrm>
          <a:prstGeom prst="rect">
            <a:avLst/>
          </a:prstGeom>
          <a:noFill/>
        </p:spPr>
        <p:txBody>
          <a:bodyPr wrap="square" rtlCol="0">
            <a:spAutoFit/>
          </a:bodyPr>
          <a:lstStyle/>
          <a:p>
            <a:pPr marL="285750" indent="-285750">
              <a:buFont typeface="Wingdings" panose="05000000000000000000" pitchFamily="2" charset="2"/>
              <a:buChar char="l"/>
            </a:pPr>
            <a:r>
              <a:rPr lang="en-US" altLang="ko-KR" sz="1400" b="1" dirty="0">
                <a:effectLst>
                  <a:outerShdw blurRad="38100" dist="38100" dir="2700000" algn="tl">
                    <a:srgbClr val="000000">
                      <a:alpha val="43137"/>
                    </a:srgbClr>
                  </a:outerShdw>
                </a:effectLst>
              </a:rPr>
              <a:t>Produce temperature distribution data considering energy use in urban areas</a:t>
            </a:r>
            <a:endParaRPr lang="ko-KR" altLang="en-US" sz="1400" b="1" dirty="0">
              <a:effectLst>
                <a:outerShdw blurRad="38100" dist="38100" dir="2700000" algn="tl">
                  <a:srgbClr val="000000">
                    <a:alpha val="43137"/>
                  </a:srgbClr>
                </a:outerShdw>
              </a:effectLst>
            </a:endParaRPr>
          </a:p>
        </p:txBody>
      </p:sp>
      <p:sp>
        <p:nvSpPr>
          <p:cNvPr id="8" name="직사각형 7">
            <a:extLst>
              <a:ext uri="{FF2B5EF4-FFF2-40B4-BE49-F238E27FC236}">
                <a16:creationId xmlns:a16="http://schemas.microsoft.com/office/drawing/2014/main" id="{D4A167CA-AC79-476E-80BE-0B4A4C1EE281}"/>
              </a:ext>
            </a:extLst>
          </p:cNvPr>
          <p:cNvSpPr/>
          <p:nvPr/>
        </p:nvSpPr>
        <p:spPr>
          <a:xfrm>
            <a:off x="200025" y="1080216"/>
            <a:ext cx="12330949" cy="333617"/>
          </a:xfrm>
          <a:prstGeom prst="rect">
            <a:avLst/>
          </a:prstGeom>
        </p:spPr>
        <p:txBody>
          <a:bodyPr wrap="square">
            <a:spAutoFit/>
          </a:bodyPr>
          <a:lstStyle/>
          <a:p>
            <a:pPr marL="171450" indent="-171450">
              <a:lnSpc>
                <a:spcPct val="150000"/>
              </a:lnSpc>
              <a:buFont typeface="Wingdings" panose="05000000000000000000" pitchFamily="2" charset="2"/>
              <a:buChar char="§"/>
            </a:pPr>
            <a:r>
              <a:rPr lang="en-US" altLang="ko-KR" sz="1200" b="1" dirty="0">
                <a:latin typeface="Times New Roman" panose="02020603050405020304" pitchFamily="18" charset="0"/>
                <a:cs typeface="Times New Roman" panose="02020603050405020304" pitchFamily="18" charset="0"/>
              </a:rPr>
              <a:t>Construction of artificial heat input data for each grid of the LDAPS-UFS model using artificial heat for each building used by time and classified building use</a:t>
            </a:r>
            <a:endParaRPr lang="ko-KR" altLang="en-US" sz="1200" b="1" dirty="0">
              <a:latin typeface="Times New Roman" panose="02020603050405020304" pitchFamily="18" charset="0"/>
              <a:cs typeface="Times New Roman" panose="02020603050405020304" pitchFamily="18" charset="0"/>
            </a:endParaRPr>
          </a:p>
        </p:txBody>
      </p:sp>
      <p:sp>
        <p:nvSpPr>
          <p:cNvPr id="52" name="직사각형 51">
            <a:extLst>
              <a:ext uri="{FF2B5EF4-FFF2-40B4-BE49-F238E27FC236}">
                <a16:creationId xmlns:a16="http://schemas.microsoft.com/office/drawing/2014/main" id="{B8DAAD95-E527-486B-B54F-FBEDA59670D6}"/>
              </a:ext>
            </a:extLst>
          </p:cNvPr>
          <p:cNvSpPr/>
          <p:nvPr/>
        </p:nvSpPr>
        <p:spPr>
          <a:xfrm>
            <a:off x="391996" y="1585763"/>
            <a:ext cx="6810348" cy="755079"/>
          </a:xfrm>
          <a:prstGeom prst="rect">
            <a:avLst/>
          </a:prstGeom>
        </p:spPr>
        <p:txBody>
          <a:bodyPr wrap="square">
            <a:spAutoFit/>
          </a:bodyPr>
          <a:lstStyle/>
          <a:p>
            <a:pPr marL="171450" indent="-171450" algn="just">
              <a:lnSpc>
                <a:spcPct val="150000"/>
              </a:lnSpc>
              <a:buFont typeface="Wingdings" panose="05000000000000000000" pitchFamily="2" charset="2"/>
              <a:buChar char="Ø"/>
            </a:pPr>
            <a:r>
              <a:rPr lang="en-US" altLang="ko-KR" sz="1000" b="1" dirty="0"/>
              <a:t>It is classified into residential, industrial, commercial, and public areas by using the subdivision land cover data provided by the Ministry of Environment's Environmental Spatial Information Service and the digital topographical map of the National Geographic Information Institute.</a:t>
            </a:r>
            <a:endParaRPr lang="ko-KR" altLang="en-US" sz="1000" b="1" dirty="0"/>
          </a:p>
        </p:txBody>
      </p:sp>
      <p:sp>
        <p:nvSpPr>
          <p:cNvPr id="53" name="직사각형 52">
            <a:extLst>
              <a:ext uri="{FF2B5EF4-FFF2-40B4-BE49-F238E27FC236}">
                <a16:creationId xmlns:a16="http://schemas.microsoft.com/office/drawing/2014/main" id="{8F817C9B-44CD-40ED-8539-550B6083CF07}"/>
              </a:ext>
            </a:extLst>
          </p:cNvPr>
          <p:cNvSpPr/>
          <p:nvPr/>
        </p:nvSpPr>
        <p:spPr>
          <a:xfrm>
            <a:off x="396537" y="1556362"/>
            <a:ext cx="6810348" cy="5102346"/>
          </a:xfrm>
          <a:prstGeom prst="rect">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55" name="그룹 54">
            <a:extLst>
              <a:ext uri="{FF2B5EF4-FFF2-40B4-BE49-F238E27FC236}">
                <a16:creationId xmlns:a16="http://schemas.microsoft.com/office/drawing/2014/main" id="{9B94FA7B-B24A-4BB7-A104-22C0B4CFB4B1}"/>
              </a:ext>
            </a:extLst>
          </p:cNvPr>
          <p:cNvGrpSpPr/>
          <p:nvPr/>
        </p:nvGrpSpPr>
        <p:grpSpPr>
          <a:xfrm>
            <a:off x="11053811" y="903913"/>
            <a:ext cx="986944" cy="509288"/>
            <a:chOff x="8085822" y="3896840"/>
            <a:chExt cx="986944" cy="509288"/>
          </a:xfrm>
        </p:grpSpPr>
        <p:pic>
          <p:nvPicPr>
            <p:cNvPr id="56" name="Picture 7" descr="E:\★★졸업하자★★\그림\시간움짤_dt0.5\time_0.5s.gif">
              <a:extLst>
                <a:ext uri="{FF2B5EF4-FFF2-40B4-BE49-F238E27FC236}">
                  <a16:creationId xmlns:a16="http://schemas.microsoft.com/office/drawing/2014/main" id="{EEF51442-97FF-41B7-BED9-192972FFE96C}"/>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85822" y="3896840"/>
              <a:ext cx="536398" cy="509288"/>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8EB02756-ACCC-455F-8B2E-8DD17B7C61BD}"/>
                </a:ext>
              </a:extLst>
            </p:cNvPr>
            <p:cNvSpPr txBox="1"/>
            <p:nvPr/>
          </p:nvSpPr>
          <p:spPr>
            <a:xfrm>
              <a:off x="8426435" y="3931729"/>
              <a:ext cx="646331" cy="369332"/>
            </a:xfrm>
            <a:prstGeom prst="rect">
              <a:avLst/>
            </a:prstGeom>
            <a:noFill/>
          </p:spPr>
          <p:txBody>
            <a:bodyPr wrap="none" rtlCol="0">
              <a:spAutoFit/>
            </a:bodyPr>
            <a:lstStyle/>
            <a:p>
              <a:r>
                <a:rPr lang="en-US" altLang="ko-KR" b="1" dirty="0">
                  <a:latin typeface="Times New Roman" pitchFamily="18" charset="0"/>
                  <a:cs typeface="Times New Roman" pitchFamily="18" charset="0"/>
                </a:rPr>
                <a:t>KST</a:t>
              </a:r>
              <a:endParaRPr lang="ko-KR" altLang="en-US" b="1" dirty="0">
                <a:latin typeface="Times New Roman" pitchFamily="18" charset="0"/>
                <a:cs typeface="Times New Roman" pitchFamily="18" charset="0"/>
              </a:endParaRPr>
            </a:p>
          </p:txBody>
        </p:sp>
      </p:grpSp>
      <p:pic>
        <p:nvPicPr>
          <p:cNvPr id="58" name="Picture 9">
            <a:extLst>
              <a:ext uri="{FF2B5EF4-FFF2-40B4-BE49-F238E27FC236}">
                <a16:creationId xmlns:a16="http://schemas.microsoft.com/office/drawing/2014/main" id="{3763EC4E-3B3B-459D-AB35-504590268B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25978" y="1690716"/>
            <a:ext cx="495864" cy="2292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직사각형 12">
            <a:extLst>
              <a:ext uri="{FF2B5EF4-FFF2-40B4-BE49-F238E27FC236}">
                <a16:creationId xmlns:a16="http://schemas.microsoft.com/office/drawing/2014/main" id="{028E9E89-C649-4D8C-9DC8-ECFF9A7651AB}"/>
              </a:ext>
            </a:extLst>
          </p:cNvPr>
          <p:cNvSpPr/>
          <p:nvPr/>
        </p:nvSpPr>
        <p:spPr>
          <a:xfrm>
            <a:off x="616818" y="2401907"/>
            <a:ext cx="2640731" cy="481029"/>
          </a:xfrm>
          <a:prstGeom prst="rect">
            <a:avLst/>
          </a:prstGeom>
        </p:spPr>
        <p:txBody>
          <a:bodyPr wrap="square">
            <a:spAutoFit/>
          </a:bodyPr>
          <a:lstStyle/>
          <a:p>
            <a:pPr algn="ctr">
              <a:lnSpc>
                <a:spcPct val="150000"/>
              </a:lnSpc>
            </a:pPr>
            <a:r>
              <a:rPr lang="ko-KR" altLang="en-US" sz="900" b="1" dirty="0" err="1">
                <a:solidFill>
                  <a:srgbClr val="C00000"/>
                </a:solidFill>
                <a:effectLst>
                  <a:outerShdw blurRad="38100" dist="38100" dir="2700000" algn="tl">
                    <a:srgbClr val="000000">
                      <a:alpha val="43137"/>
                    </a:srgbClr>
                  </a:outerShdw>
                </a:effectLst>
              </a:rPr>
              <a:t>Subdivision</a:t>
            </a:r>
            <a:r>
              <a:rPr lang="ko-KR" altLang="en-US" sz="900" b="1" dirty="0">
                <a:solidFill>
                  <a:srgbClr val="C00000"/>
                </a:solidFill>
                <a:effectLst>
                  <a:outerShdw blurRad="38100" dist="38100" dir="2700000" algn="tl">
                    <a:srgbClr val="000000">
                      <a:alpha val="43137"/>
                    </a:srgbClr>
                  </a:outerShdw>
                </a:effectLst>
              </a:rPr>
              <a:t> </a:t>
            </a:r>
            <a:r>
              <a:rPr lang="ko-KR" altLang="en-US" sz="900" b="1" dirty="0" err="1">
                <a:solidFill>
                  <a:srgbClr val="C00000"/>
                </a:solidFill>
                <a:effectLst>
                  <a:outerShdw blurRad="38100" dist="38100" dir="2700000" algn="tl">
                    <a:srgbClr val="000000">
                      <a:alpha val="43137"/>
                    </a:srgbClr>
                  </a:outerShdw>
                </a:effectLst>
              </a:rPr>
              <a:t>land</a:t>
            </a:r>
            <a:r>
              <a:rPr lang="ko-KR" altLang="en-US" sz="900" b="1" dirty="0">
                <a:solidFill>
                  <a:srgbClr val="C00000"/>
                </a:solidFill>
                <a:effectLst>
                  <a:outerShdw blurRad="38100" dist="38100" dir="2700000" algn="tl">
                    <a:srgbClr val="000000">
                      <a:alpha val="43137"/>
                    </a:srgbClr>
                  </a:outerShdw>
                </a:effectLst>
              </a:rPr>
              <a:t> </a:t>
            </a:r>
            <a:r>
              <a:rPr lang="ko-KR" altLang="en-US" sz="900" b="1" dirty="0" err="1">
                <a:solidFill>
                  <a:srgbClr val="C00000"/>
                </a:solidFill>
                <a:effectLst>
                  <a:outerShdw blurRad="38100" dist="38100" dir="2700000" algn="tl">
                    <a:srgbClr val="000000">
                      <a:alpha val="43137"/>
                    </a:srgbClr>
                  </a:outerShdw>
                </a:effectLst>
              </a:rPr>
              <a:t>cover</a:t>
            </a:r>
            <a:r>
              <a:rPr lang="ko-KR" altLang="en-US" sz="900" b="1" dirty="0">
                <a:solidFill>
                  <a:srgbClr val="C00000"/>
                </a:solidFill>
                <a:effectLst>
                  <a:outerShdw blurRad="38100" dist="38100" dir="2700000" algn="tl">
                    <a:srgbClr val="000000">
                      <a:alpha val="43137"/>
                    </a:srgbClr>
                  </a:outerShdw>
                </a:effectLst>
              </a:rPr>
              <a:t> </a:t>
            </a:r>
            <a:r>
              <a:rPr lang="ko-KR" altLang="en-US" sz="900" b="1" dirty="0" err="1">
                <a:solidFill>
                  <a:srgbClr val="C00000"/>
                </a:solidFill>
                <a:effectLst>
                  <a:outerShdw blurRad="38100" dist="38100" dir="2700000" algn="tl">
                    <a:srgbClr val="000000">
                      <a:alpha val="43137"/>
                    </a:srgbClr>
                  </a:outerShdw>
                </a:effectLst>
              </a:rPr>
              <a:t>data</a:t>
            </a:r>
            <a:endParaRPr lang="ko-KR" altLang="en-US" sz="900" b="1" dirty="0">
              <a:solidFill>
                <a:srgbClr val="C00000"/>
              </a:solidFill>
              <a:effectLst>
                <a:outerShdw blurRad="38100" dist="38100" dir="2700000" algn="tl">
                  <a:srgbClr val="000000">
                    <a:alpha val="43137"/>
                  </a:srgbClr>
                </a:outerShdw>
              </a:effectLst>
            </a:endParaRPr>
          </a:p>
          <a:p>
            <a:pPr algn="ctr">
              <a:lnSpc>
                <a:spcPct val="150000"/>
              </a:lnSpc>
            </a:pPr>
            <a:r>
              <a:rPr lang="ko-KR" altLang="en-US" sz="900" b="1" dirty="0">
                <a:solidFill>
                  <a:srgbClr val="C00000"/>
                </a:solidFill>
                <a:effectLst>
                  <a:outerShdw blurRad="38100" dist="38100" dir="2700000" algn="tl">
                    <a:srgbClr val="000000">
                      <a:alpha val="43137"/>
                    </a:srgbClr>
                  </a:outerShdw>
                </a:effectLst>
              </a:rPr>
              <a:t>Land </a:t>
            </a:r>
            <a:r>
              <a:rPr lang="ko-KR" altLang="en-US" sz="900" b="1" dirty="0" err="1">
                <a:solidFill>
                  <a:srgbClr val="C00000"/>
                </a:solidFill>
                <a:effectLst>
                  <a:outerShdw blurRad="38100" dist="38100" dir="2700000" algn="tl">
                    <a:srgbClr val="000000">
                      <a:alpha val="43137"/>
                    </a:srgbClr>
                  </a:outerShdw>
                </a:effectLst>
              </a:rPr>
              <a:t>cover</a:t>
            </a:r>
            <a:r>
              <a:rPr lang="ko-KR" altLang="en-US" sz="900" b="1" dirty="0">
                <a:solidFill>
                  <a:srgbClr val="C00000"/>
                </a:solidFill>
                <a:effectLst>
                  <a:outerShdw blurRad="38100" dist="38100" dir="2700000" algn="tl">
                    <a:srgbClr val="000000">
                      <a:alpha val="43137"/>
                    </a:srgbClr>
                  </a:outerShdw>
                </a:effectLst>
              </a:rPr>
              <a:t> </a:t>
            </a:r>
            <a:r>
              <a:rPr lang="ko-KR" altLang="en-US" sz="900" b="1" dirty="0" err="1">
                <a:solidFill>
                  <a:srgbClr val="C00000"/>
                </a:solidFill>
                <a:effectLst>
                  <a:outerShdw blurRad="38100" dist="38100" dir="2700000" algn="tl">
                    <a:srgbClr val="000000">
                      <a:alpha val="43137"/>
                    </a:srgbClr>
                  </a:outerShdw>
                </a:effectLst>
              </a:rPr>
              <a:t>classification</a:t>
            </a:r>
            <a:r>
              <a:rPr lang="ko-KR" altLang="en-US" sz="900" b="1" dirty="0">
                <a:solidFill>
                  <a:srgbClr val="C00000"/>
                </a:solidFill>
                <a:effectLst>
                  <a:outerShdw blurRad="38100" dist="38100" dir="2700000" algn="tl">
                    <a:srgbClr val="000000">
                      <a:alpha val="43137"/>
                    </a:srgbClr>
                  </a:outerShdw>
                </a:effectLst>
              </a:rPr>
              <a:t> </a:t>
            </a:r>
            <a:r>
              <a:rPr lang="ko-KR" altLang="en-US" sz="900" b="1" dirty="0" err="1">
                <a:solidFill>
                  <a:srgbClr val="C00000"/>
                </a:solidFill>
                <a:effectLst>
                  <a:outerShdw blurRad="38100" dist="38100" dir="2700000" algn="tl">
                    <a:srgbClr val="000000">
                      <a:alpha val="43137"/>
                    </a:srgbClr>
                  </a:outerShdw>
                </a:effectLst>
              </a:rPr>
              <a:t>system</a:t>
            </a:r>
            <a:endParaRPr lang="ko-KR" altLang="en-US" sz="900" b="1" dirty="0">
              <a:solidFill>
                <a:srgbClr val="C00000"/>
              </a:solidFill>
              <a:effectLst>
                <a:outerShdw blurRad="38100" dist="38100" dir="2700000" algn="tl">
                  <a:srgbClr val="000000">
                    <a:alpha val="43137"/>
                  </a:srgbClr>
                </a:outerShdw>
              </a:effectLst>
            </a:endParaRPr>
          </a:p>
        </p:txBody>
      </p:sp>
      <p:pic>
        <p:nvPicPr>
          <p:cNvPr id="60" name="Picture 3">
            <a:extLst>
              <a:ext uri="{FF2B5EF4-FFF2-40B4-BE49-F238E27FC236}">
                <a16:creationId xmlns:a16="http://schemas.microsoft.com/office/drawing/2014/main" id="{684B7EEB-0F59-4493-8975-31B0D789F63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8287" y="2944906"/>
            <a:ext cx="1419356" cy="1374593"/>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 name="Picture 4">
            <a:extLst>
              <a:ext uri="{FF2B5EF4-FFF2-40B4-BE49-F238E27FC236}">
                <a16:creationId xmlns:a16="http://schemas.microsoft.com/office/drawing/2014/main" id="{CDD6D2EE-203D-4A7F-A987-3D3E33F1B8E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59359" y="2932206"/>
            <a:ext cx="1620685" cy="1387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9">
            <a:extLst>
              <a:ext uri="{FF2B5EF4-FFF2-40B4-BE49-F238E27FC236}">
                <a16:creationId xmlns:a16="http://schemas.microsoft.com/office/drawing/2014/main" id="{D78E340C-D15E-426A-8249-1FFAA79EE11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34239" y="2932205"/>
            <a:ext cx="1387293" cy="138729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8">
            <a:extLst>
              <a:ext uri="{FF2B5EF4-FFF2-40B4-BE49-F238E27FC236}">
                <a16:creationId xmlns:a16="http://schemas.microsoft.com/office/drawing/2014/main" id="{4D0EDB3C-7B64-4AFD-8513-62404EC8176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42866" y="2934838"/>
            <a:ext cx="1387293" cy="138729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2">
            <a:extLst>
              <a:ext uri="{FF2B5EF4-FFF2-40B4-BE49-F238E27FC236}">
                <a16:creationId xmlns:a16="http://schemas.microsoft.com/office/drawing/2014/main" id="{51DFDF0B-932C-43B7-9801-52F0E65B87E3}"/>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83282" y="4648587"/>
            <a:ext cx="2476500" cy="1984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직사각형 14">
            <a:extLst>
              <a:ext uri="{FF2B5EF4-FFF2-40B4-BE49-F238E27FC236}">
                <a16:creationId xmlns:a16="http://schemas.microsoft.com/office/drawing/2014/main" id="{6F513208-E759-42B9-93E0-DACA6F90B611}"/>
              </a:ext>
            </a:extLst>
          </p:cNvPr>
          <p:cNvSpPr/>
          <p:nvPr/>
        </p:nvSpPr>
        <p:spPr>
          <a:xfrm>
            <a:off x="467136" y="4418036"/>
            <a:ext cx="3467103" cy="622543"/>
          </a:xfrm>
          <a:prstGeom prst="rect">
            <a:avLst/>
          </a:prstGeom>
        </p:spPr>
        <p:txBody>
          <a:bodyPr wrap="square">
            <a:spAutoFit/>
          </a:bodyPr>
          <a:lstStyle/>
          <a:p>
            <a:pPr marL="171450" indent="-171450">
              <a:lnSpc>
                <a:spcPct val="150000"/>
              </a:lnSpc>
              <a:buFont typeface="Wingdings" panose="05000000000000000000" pitchFamily="2" charset="2"/>
              <a:buChar char="§"/>
            </a:pPr>
            <a:r>
              <a:rPr lang="ko-KR" altLang="en-US" sz="800" b="1" dirty="0" err="1">
                <a:solidFill>
                  <a:srgbClr val="002060"/>
                </a:solidFill>
              </a:rPr>
              <a:t>Classify</a:t>
            </a:r>
            <a:r>
              <a:rPr lang="ko-KR" altLang="en-US" sz="800" b="1" dirty="0">
                <a:solidFill>
                  <a:srgbClr val="002060"/>
                </a:solidFill>
              </a:rPr>
              <a:t> </a:t>
            </a:r>
            <a:r>
              <a:rPr lang="ko-KR" altLang="en-US" sz="800" b="1" dirty="0" err="1">
                <a:solidFill>
                  <a:srgbClr val="002060"/>
                </a:solidFill>
              </a:rPr>
              <a:t>into</a:t>
            </a:r>
            <a:r>
              <a:rPr lang="ko-KR" altLang="en-US" sz="800" b="1" dirty="0">
                <a:solidFill>
                  <a:srgbClr val="002060"/>
                </a:solidFill>
              </a:rPr>
              <a:t> </a:t>
            </a:r>
            <a:r>
              <a:rPr lang="ko-KR" altLang="en-US" sz="800" b="1" dirty="0" err="1">
                <a:solidFill>
                  <a:srgbClr val="002060"/>
                </a:solidFill>
              </a:rPr>
              <a:t>residential</a:t>
            </a:r>
            <a:r>
              <a:rPr lang="ko-KR" altLang="en-US" sz="800" b="1" dirty="0">
                <a:solidFill>
                  <a:srgbClr val="002060"/>
                </a:solidFill>
              </a:rPr>
              <a:t>, </a:t>
            </a:r>
            <a:r>
              <a:rPr lang="ko-KR" altLang="en-US" sz="800" b="1" dirty="0" err="1">
                <a:solidFill>
                  <a:srgbClr val="002060"/>
                </a:solidFill>
              </a:rPr>
              <a:t>industrial</a:t>
            </a:r>
            <a:r>
              <a:rPr lang="ko-KR" altLang="en-US" sz="800" b="1" dirty="0">
                <a:solidFill>
                  <a:srgbClr val="002060"/>
                </a:solidFill>
              </a:rPr>
              <a:t>, </a:t>
            </a:r>
            <a:r>
              <a:rPr lang="ko-KR" altLang="en-US" sz="800" b="1" dirty="0" err="1">
                <a:solidFill>
                  <a:srgbClr val="002060"/>
                </a:solidFill>
              </a:rPr>
              <a:t>commercial</a:t>
            </a:r>
            <a:r>
              <a:rPr lang="ko-KR" altLang="en-US" sz="800" b="1" dirty="0">
                <a:solidFill>
                  <a:srgbClr val="002060"/>
                </a:solidFill>
              </a:rPr>
              <a:t>, and </a:t>
            </a:r>
            <a:r>
              <a:rPr lang="ko-KR" altLang="en-US" sz="800" b="1" dirty="0" err="1">
                <a:solidFill>
                  <a:srgbClr val="002060"/>
                </a:solidFill>
              </a:rPr>
              <a:t>public</a:t>
            </a:r>
            <a:r>
              <a:rPr lang="ko-KR" altLang="en-US" sz="800" b="1" dirty="0">
                <a:solidFill>
                  <a:srgbClr val="002060"/>
                </a:solidFill>
              </a:rPr>
              <a:t> </a:t>
            </a:r>
            <a:r>
              <a:rPr lang="ko-KR" altLang="en-US" sz="800" b="1" dirty="0" err="1">
                <a:solidFill>
                  <a:srgbClr val="002060"/>
                </a:solidFill>
              </a:rPr>
              <a:t>areas</a:t>
            </a:r>
            <a:r>
              <a:rPr lang="ko-KR" altLang="en-US" sz="800" b="1" dirty="0">
                <a:solidFill>
                  <a:srgbClr val="002060"/>
                </a:solidFill>
              </a:rPr>
              <a:t> </a:t>
            </a:r>
            <a:r>
              <a:rPr lang="ko-KR" altLang="en-US" sz="800" b="1" dirty="0" err="1">
                <a:solidFill>
                  <a:srgbClr val="002060"/>
                </a:solidFill>
              </a:rPr>
              <a:t>using</a:t>
            </a:r>
            <a:r>
              <a:rPr lang="ko-KR" altLang="en-US" sz="800" b="1" dirty="0">
                <a:solidFill>
                  <a:srgbClr val="002060"/>
                </a:solidFill>
              </a:rPr>
              <a:t> </a:t>
            </a:r>
            <a:r>
              <a:rPr lang="ko-KR" altLang="en-US" sz="800" b="1" dirty="0" err="1">
                <a:solidFill>
                  <a:srgbClr val="002060"/>
                </a:solidFill>
              </a:rPr>
              <a:t>the</a:t>
            </a:r>
            <a:r>
              <a:rPr lang="ko-KR" altLang="en-US" sz="800" b="1" dirty="0">
                <a:solidFill>
                  <a:srgbClr val="002060"/>
                </a:solidFill>
              </a:rPr>
              <a:t> </a:t>
            </a:r>
            <a:r>
              <a:rPr lang="ko-KR" altLang="en-US" sz="800" b="1" dirty="0" err="1">
                <a:solidFill>
                  <a:srgbClr val="002060"/>
                </a:solidFill>
              </a:rPr>
              <a:t>land</a:t>
            </a:r>
            <a:r>
              <a:rPr lang="ko-KR" altLang="en-US" sz="800" b="1" dirty="0">
                <a:solidFill>
                  <a:srgbClr val="002060"/>
                </a:solidFill>
              </a:rPr>
              <a:t> </a:t>
            </a:r>
            <a:r>
              <a:rPr lang="ko-KR" altLang="en-US" sz="800" b="1" dirty="0" err="1">
                <a:solidFill>
                  <a:srgbClr val="002060"/>
                </a:solidFill>
              </a:rPr>
              <a:t>cover</a:t>
            </a:r>
            <a:r>
              <a:rPr lang="ko-KR" altLang="en-US" sz="800" b="1" dirty="0">
                <a:solidFill>
                  <a:srgbClr val="002060"/>
                </a:solidFill>
              </a:rPr>
              <a:t> </a:t>
            </a:r>
            <a:r>
              <a:rPr lang="ko-KR" altLang="en-US" sz="800" b="1" dirty="0" err="1">
                <a:solidFill>
                  <a:srgbClr val="002060"/>
                </a:solidFill>
              </a:rPr>
              <a:t>classification</a:t>
            </a:r>
            <a:r>
              <a:rPr lang="ko-KR" altLang="en-US" sz="800" b="1" dirty="0">
                <a:solidFill>
                  <a:srgbClr val="002060"/>
                </a:solidFill>
              </a:rPr>
              <a:t> </a:t>
            </a:r>
            <a:r>
              <a:rPr lang="ko-KR" altLang="en-US" sz="800" b="1" dirty="0" err="1">
                <a:solidFill>
                  <a:srgbClr val="002060"/>
                </a:solidFill>
              </a:rPr>
              <a:t>system</a:t>
            </a:r>
            <a:endParaRPr lang="en-US" altLang="ko-KR" sz="800" b="1" dirty="0">
              <a:solidFill>
                <a:srgbClr val="002060"/>
              </a:solidFill>
            </a:endParaRPr>
          </a:p>
          <a:p>
            <a:pPr marL="171450" indent="-171450">
              <a:lnSpc>
                <a:spcPct val="150000"/>
              </a:lnSpc>
              <a:buFont typeface="Wingdings" panose="05000000000000000000" pitchFamily="2" charset="2"/>
              <a:buChar char="§"/>
            </a:pPr>
            <a:r>
              <a:rPr lang="en-US" altLang="ko-KR" sz="800" b="1" dirty="0">
                <a:solidFill>
                  <a:srgbClr val="002060"/>
                </a:solidFill>
              </a:rPr>
              <a:t>Classification of building uses to fit the LDAPS-UFS model grid</a:t>
            </a:r>
            <a:endParaRPr lang="ko-KR" altLang="en-US" sz="800" b="1" dirty="0">
              <a:solidFill>
                <a:srgbClr val="002060"/>
              </a:solidFill>
            </a:endParaRPr>
          </a:p>
        </p:txBody>
      </p:sp>
      <p:sp>
        <p:nvSpPr>
          <p:cNvPr id="65" name="직사각형 64">
            <a:extLst>
              <a:ext uri="{FF2B5EF4-FFF2-40B4-BE49-F238E27FC236}">
                <a16:creationId xmlns:a16="http://schemas.microsoft.com/office/drawing/2014/main" id="{E5981588-E964-4FF9-87B4-2209693F9E7A}"/>
              </a:ext>
            </a:extLst>
          </p:cNvPr>
          <p:cNvSpPr/>
          <p:nvPr/>
        </p:nvSpPr>
        <p:spPr>
          <a:xfrm>
            <a:off x="3980599" y="2609988"/>
            <a:ext cx="1307231" cy="273280"/>
          </a:xfrm>
          <a:prstGeom prst="rect">
            <a:avLst/>
          </a:prstGeom>
        </p:spPr>
        <p:txBody>
          <a:bodyPr wrap="square">
            <a:spAutoFit/>
          </a:bodyPr>
          <a:lstStyle/>
          <a:p>
            <a:pPr algn="ctr">
              <a:lnSpc>
                <a:spcPct val="150000"/>
              </a:lnSpc>
            </a:pPr>
            <a:r>
              <a:rPr lang="en-US" altLang="ko-KR" sz="900" b="1" dirty="0">
                <a:solidFill>
                  <a:srgbClr val="C00000"/>
                </a:solidFill>
                <a:effectLst>
                  <a:outerShdw blurRad="38100" dist="38100" dir="2700000" algn="tl">
                    <a:srgbClr val="000000">
                      <a:alpha val="43137"/>
                    </a:srgbClr>
                  </a:outerShdw>
                </a:effectLst>
              </a:rPr>
              <a:t>Building data</a:t>
            </a:r>
            <a:endParaRPr lang="ko-KR" altLang="en-US" sz="900" b="1" dirty="0">
              <a:solidFill>
                <a:srgbClr val="C00000"/>
              </a:solidFill>
              <a:effectLst>
                <a:outerShdw blurRad="38100" dist="38100" dir="2700000" algn="tl">
                  <a:srgbClr val="000000">
                    <a:alpha val="43137"/>
                  </a:srgbClr>
                </a:outerShdw>
              </a:effectLst>
            </a:endParaRPr>
          </a:p>
        </p:txBody>
      </p:sp>
      <p:sp>
        <p:nvSpPr>
          <p:cNvPr id="16" name="직사각형 15">
            <a:extLst>
              <a:ext uri="{FF2B5EF4-FFF2-40B4-BE49-F238E27FC236}">
                <a16:creationId xmlns:a16="http://schemas.microsoft.com/office/drawing/2014/main" id="{4C5D605A-6FA3-4C8F-A4F2-CFC5B2B6D157}"/>
              </a:ext>
            </a:extLst>
          </p:cNvPr>
          <p:cNvSpPr/>
          <p:nvPr/>
        </p:nvSpPr>
        <p:spPr>
          <a:xfrm>
            <a:off x="5542866" y="2401907"/>
            <a:ext cx="1387293" cy="481029"/>
          </a:xfrm>
          <a:prstGeom prst="rect">
            <a:avLst/>
          </a:prstGeom>
        </p:spPr>
        <p:txBody>
          <a:bodyPr wrap="square">
            <a:spAutoFit/>
          </a:bodyPr>
          <a:lstStyle/>
          <a:p>
            <a:pPr algn="ctr">
              <a:lnSpc>
                <a:spcPct val="150000"/>
              </a:lnSpc>
            </a:pPr>
            <a:r>
              <a:rPr lang="ko-KR" altLang="en-US" sz="900" b="1" dirty="0" err="1">
                <a:solidFill>
                  <a:srgbClr val="C00000"/>
                </a:solidFill>
                <a:effectLst>
                  <a:outerShdw blurRad="38100" dist="38100" dir="2700000" algn="tl">
                    <a:srgbClr val="000000">
                      <a:alpha val="43137"/>
                    </a:srgbClr>
                  </a:outerShdw>
                </a:effectLst>
              </a:rPr>
              <a:t>Classification</a:t>
            </a:r>
            <a:r>
              <a:rPr lang="ko-KR" altLang="en-US" sz="900" b="1" dirty="0">
                <a:solidFill>
                  <a:srgbClr val="C00000"/>
                </a:solidFill>
                <a:effectLst>
                  <a:outerShdw blurRad="38100" dist="38100" dir="2700000" algn="tl">
                    <a:srgbClr val="000000">
                      <a:alpha val="43137"/>
                    </a:srgbClr>
                  </a:outerShdw>
                </a:effectLst>
              </a:rPr>
              <a:t> of </a:t>
            </a:r>
            <a:r>
              <a:rPr lang="ko-KR" altLang="en-US" sz="900" b="1" dirty="0" err="1">
                <a:solidFill>
                  <a:srgbClr val="C00000"/>
                </a:solidFill>
                <a:effectLst>
                  <a:outerShdw blurRad="38100" dist="38100" dir="2700000" algn="tl">
                    <a:srgbClr val="000000">
                      <a:alpha val="43137"/>
                    </a:srgbClr>
                  </a:outerShdw>
                </a:effectLst>
              </a:rPr>
              <a:t>building</a:t>
            </a:r>
            <a:r>
              <a:rPr lang="ko-KR" altLang="en-US" sz="900" b="1" dirty="0">
                <a:solidFill>
                  <a:srgbClr val="C00000"/>
                </a:solidFill>
                <a:effectLst>
                  <a:outerShdw blurRad="38100" dist="38100" dir="2700000" algn="tl">
                    <a:srgbClr val="000000">
                      <a:alpha val="43137"/>
                    </a:srgbClr>
                  </a:outerShdw>
                </a:effectLst>
              </a:rPr>
              <a:t> </a:t>
            </a:r>
            <a:r>
              <a:rPr lang="ko-KR" altLang="en-US" sz="900" b="1" dirty="0" err="1">
                <a:solidFill>
                  <a:srgbClr val="C00000"/>
                </a:solidFill>
                <a:effectLst>
                  <a:outerShdw blurRad="38100" dist="38100" dir="2700000" algn="tl">
                    <a:srgbClr val="000000">
                      <a:alpha val="43137"/>
                    </a:srgbClr>
                  </a:outerShdw>
                </a:effectLst>
              </a:rPr>
              <a:t>use</a:t>
            </a:r>
            <a:endParaRPr lang="ko-KR" altLang="en-US" sz="900" b="1" dirty="0">
              <a:solidFill>
                <a:srgbClr val="C00000"/>
              </a:solidFill>
              <a:effectLst>
                <a:outerShdw blurRad="38100" dist="38100" dir="2700000" algn="tl">
                  <a:srgbClr val="000000">
                    <a:alpha val="43137"/>
                  </a:srgbClr>
                </a:outerShdw>
              </a:effectLst>
            </a:endParaRPr>
          </a:p>
        </p:txBody>
      </p:sp>
      <p:sp>
        <p:nvSpPr>
          <p:cNvPr id="66" name="덧셈 기호 17">
            <a:extLst>
              <a:ext uri="{FF2B5EF4-FFF2-40B4-BE49-F238E27FC236}">
                <a16:creationId xmlns:a16="http://schemas.microsoft.com/office/drawing/2014/main" id="{8986CEC1-890B-467E-B756-D7B12114E16F}"/>
              </a:ext>
            </a:extLst>
          </p:cNvPr>
          <p:cNvSpPr/>
          <p:nvPr/>
        </p:nvSpPr>
        <p:spPr>
          <a:xfrm>
            <a:off x="3179220" y="3220074"/>
            <a:ext cx="801379" cy="755079"/>
          </a:xfrm>
          <a:prstGeom prst="mathPlus">
            <a:avLst/>
          </a:prstGeom>
          <a:solidFill>
            <a:schemeClr val="accent4">
              <a:lumMod val="60000"/>
              <a:lumOff val="40000"/>
            </a:schemeClr>
          </a:solidFill>
          <a:ln>
            <a:noFill/>
          </a:ln>
          <a:effectLst/>
          <a:scene3d>
            <a:camera prst="orthographicFront"/>
            <a:lightRig rig="threePt" dir="t"/>
          </a:scene3d>
          <a:sp3d prstMaterial="matt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20000"/>
              </a:lnSpc>
            </a:pPr>
            <a:endParaRPr lang="ko-KR" altLang="en-US" sz="1200" dirty="0">
              <a:latin typeface="휴먼엑스포" panose="02030504000101010101" pitchFamily="18" charset="-127"/>
              <a:ea typeface="휴먼엑스포" panose="02030504000101010101" pitchFamily="18" charset="-127"/>
            </a:endParaRPr>
          </a:p>
        </p:txBody>
      </p:sp>
      <p:sp>
        <p:nvSpPr>
          <p:cNvPr id="67" name="자유형 26">
            <a:extLst>
              <a:ext uri="{FF2B5EF4-FFF2-40B4-BE49-F238E27FC236}">
                <a16:creationId xmlns:a16="http://schemas.microsoft.com/office/drawing/2014/main" id="{3A5ED378-EA80-4102-B983-4F4C63BEF6E9}"/>
              </a:ext>
            </a:extLst>
          </p:cNvPr>
          <p:cNvSpPr/>
          <p:nvPr/>
        </p:nvSpPr>
        <p:spPr bwMode="auto">
          <a:xfrm rot="5400000">
            <a:off x="4995223" y="3330180"/>
            <a:ext cx="926295" cy="570099"/>
          </a:xfrm>
          <a:custGeom>
            <a:avLst/>
            <a:gdLst>
              <a:gd name="connsiteX0" fmla="*/ 0 w 3892378"/>
              <a:gd name="connsiteY0" fmla="*/ 1297459 h 1297459"/>
              <a:gd name="connsiteX1" fmla="*/ 1359243 w 3892378"/>
              <a:gd name="connsiteY1" fmla="*/ 494270 h 1297459"/>
              <a:gd name="connsiteX2" fmla="*/ 939113 w 3892378"/>
              <a:gd name="connsiteY2" fmla="*/ 506627 h 1297459"/>
              <a:gd name="connsiteX3" fmla="*/ 1964724 w 3892378"/>
              <a:gd name="connsiteY3" fmla="*/ 0 h 1297459"/>
              <a:gd name="connsiteX4" fmla="*/ 2977978 w 3892378"/>
              <a:gd name="connsiteY4" fmla="*/ 506627 h 1297459"/>
              <a:gd name="connsiteX5" fmla="*/ 2520778 w 3892378"/>
              <a:gd name="connsiteY5" fmla="*/ 518983 h 1297459"/>
              <a:gd name="connsiteX6" fmla="*/ 3892378 w 3892378"/>
              <a:gd name="connsiteY6" fmla="*/ 1297459 h 1297459"/>
              <a:gd name="connsiteX7" fmla="*/ 0 w 3892378"/>
              <a:gd name="connsiteY7" fmla="*/ 1297459 h 1297459"/>
              <a:gd name="connsiteX0" fmla="*/ 0 w 3892378"/>
              <a:gd name="connsiteY0" fmla="*/ 1297459 h 1297459"/>
              <a:gd name="connsiteX1" fmla="*/ 1359243 w 3892378"/>
              <a:gd name="connsiteY1" fmla="*/ 494270 h 1297459"/>
              <a:gd name="connsiteX2" fmla="*/ 939113 w 3892378"/>
              <a:gd name="connsiteY2" fmla="*/ 506627 h 1297459"/>
              <a:gd name="connsiteX3" fmla="*/ 1964724 w 3892378"/>
              <a:gd name="connsiteY3" fmla="*/ 0 h 1297459"/>
              <a:gd name="connsiteX4" fmla="*/ 2977978 w 3892378"/>
              <a:gd name="connsiteY4" fmla="*/ 506627 h 1297459"/>
              <a:gd name="connsiteX5" fmla="*/ 2520778 w 3892378"/>
              <a:gd name="connsiteY5" fmla="*/ 518983 h 1297459"/>
              <a:gd name="connsiteX6" fmla="*/ 3892378 w 3892378"/>
              <a:gd name="connsiteY6" fmla="*/ 1297459 h 1297459"/>
              <a:gd name="connsiteX7" fmla="*/ 0 w 3892378"/>
              <a:gd name="connsiteY7" fmla="*/ 1297459 h 1297459"/>
              <a:gd name="connsiteX0" fmla="*/ 0 w 3892378"/>
              <a:gd name="connsiteY0" fmla="*/ 1297459 h 1297459"/>
              <a:gd name="connsiteX1" fmla="*/ 1359243 w 3892378"/>
              <a:gd name="connsiteY1" fmla="*/ 494270 h 1297459"/>
              <a:gd name="connsiteX2" fmla="*/ 939113 w 3892378"/>
              <a:gd name="connsiteY2" fmla="*/ 506627 h 1297459"/>
              <a:gd name="connsiteX3" fmla="*/ 1964724 w 3892378"/>
              <a:gd name="connsiteY3" fmla="*/ 0 h 1297459"/>
              <a:gd name="connsiteX4" fmla="*/ 2977978 w 3892378"/>
              <a:gd name="connsiteY4" fmla="*/ 506627 h 1297459"/>
              <a:gd name="connsiteX5" fmla="*/ 2520778 w 3892378"/>
              <a:gd name="connsiteY5" fmla="*/ 518983 h 1297459"/>
              <a:gd name="connsiteX6" fmla="*/ 3892378 w 3892378"/>
              <a:gd name="connsiteY6" fmla="*/ 1297459 h 1297459"/>
              <a:gd name="connsiteX7" fmla="*/ 0 w 3892378"/>
              <a:gd name="connsiteY7" fmla="*/ 1297459 h 1297459"/>
              <a:gd name="connsiteX0" fmla="*/ 0 w 3892378"/>
              <a:gd name="connsiteY0" fmla="*/ 1297459 h 1297459"/>
              <a:gd name="connsiteX1" fmla="*/ 1359243 w 3892378"/>
              <a:gd name="connsiteY1" fmla="*/ 494270 h 1297459"/>
              <a:gd name="connsiteX2" fmla="*/ 939113 w 3892378"/>
              <a:gd name="connsiteY2" fmla="*/ 506627 h 1297459"/>
              <a:gd name="connsiteX3" fmla="*/ 1964724 w 3892378"/>
              <a:gd name="connsiteY3" fmla="*/ 0 h 1297459"/>
              <a:gd name="connsiteX4" fmla="*/ 2977978 w 3892378"/>
              <a:gd name="connsiteY4" fmla="*/ 506627 h 1297459"/>
              <a:gd name="connsiteX5" fmla="*/ 2520778 w 3892378"/>
              <a:gd name="connsiteY5" fmla="*/ 518983 h 1297459"/>
              <a:gd name="connsiteX6" fmla="*/ 3892378 w 3892378"/>
              <a:gd name="connsiteY6" fmla="*/ 1297459 h 1297459"/>
              <a:gd name="connsiteX7" fmla="*/ 0 w 3892378"/>
              <a:gd name="connsiteY7" fmla="*/ 1297459 h 1297459"/>
              <a:gd name="connsiteX0" fmla="*/ 0 w 3892378"/>
              <a:gd name="connsiteY0" fmla="*/ 1297459 h 1297459"/>
              <a:gd name="connsiteX1" fmla="*/ 1359243 w 3892378"/>
              <a:gd name="connsiteY1" fmla="*/ 494270 h 1297459"/>
              <a:gd name="connsiteX2" fmla="*/ 939113 w 3892378"/>
              <a:gd name="connsiteY2" fmla="*/ 506627 h 1297459"/>
              <a:gd name="connsiteX3" fmla="*/ 1964724 w 3892378"/>
              <a:gd name="connsiteY3" fmla="*/ 0 h 1297459"/>
              <a:gd name="connsiteX4" fmla="*/ 2977978 w 3892378"/>
              <a:gd name="connsiteY4" fmla="*/ 506627 h 1297459"/>
              <a:gd name="connsiteX5" fmla="*/ 2520778 w 3892378"/>
              <a:gd name="connsiteY5" fmla="*/ 518983 h 1297459"/>
              <a:gd name="connsiteX6" fmla="*/ 3892378 w 3892378"/>
              <a:gd name="connsiteY6" fmla="*/ 1297459 h 1297459"/>
              <a:gd name="connsiteX7" fmla="*/ 0 w 3892378"/>
              <a:gd name="connsiteY7" fmla="*/ 1297459 h 1297459"/>
              <a:gd name="connsiteX0" fmla="*/ 0 w 3892378"/>
              <a:gd name="connsiteY0" fmla="*/ 1297459 h 1297459"/>
              <a:gd name="connsiteX1" fmla="*/ 1359243 w 3892378"/>
              <a:gd name="connsiteY1" fmla="*/ 494270 h 1297459"/>
              <a:gd name="connsiteX2" fmla="*/ 939113 w 3892378"/>
              <a:gd name="connsiteY2" fmla="*/ 506627 h 1297459"/>
              <a:gd name="connsiteX3" fmla="*/ 1964724 w 3892378"/>
              <a:gd name="connsiteY3" fmla="*/ 0 h 1297459"/>
              <a:gd name="connsiteX4" fmla="*/ 2977978 w 3892378"/>
              <a:gd name="connsiteY4" fmla="*/ 506627 h 1297459"/>
              <a:gd name="connsiteX5" fmla="*/ 2520778 w 3892378"/>
              <a:gd name="connsiteY5" fmla="*/ 518983 h 1297459"/>
              <a:gd name="connsiteX6" fmla="*/ 3892378 w 3892378"/>
              <a:gd name="connsiteY6" fmla="*/ 1297459 h 1297459"/>
              <a:gd name="connsiteX7" fmla="*/ 0 w 3892378"/>
              <a:gd name="connsiteY7" fmla="*/ 1297459 h 129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92378" h="1297459">
                <a:moveTo>
                  <a:pt x="0" y="1297459"/>
                </a:moveTo>
                <a:cubicBezTo>
                  <a:pt x="532252" y="1178393"/>
                  <a:pt x="1049251" y="973994"/>
                  <a:pt x="1359243" y="494270"/>
                </a:cubicBezTo>
                <a:lnTo>
                  <a:pt x="939113" y="506627"/>
                </a:lnTo>
                <a:lnTo>
                  <a:pt x="1964724" y="0"/>
                </a:lnTo>
                <a:lnTo>
                  <a:pt x="2977978" y="506627"/>
                </a:lnTo>
                <a:lnTo>
                  <a:pt x="2520778" y="518983"/>
                </a:lnTo>
                <a:cubicBezTo>
                  <a:pt x="2871958" y="993172"/>
                  <a:pt x="3331294" y="1127549"/>
                  <a:pt x="3892378" y="1297459"/>
                </a:cubicBezTo>
                <a:lnTo>
                  <a:pt x="0" y="1297459"/>
                </a:lnTo>
                <a:close/>
              </a:path>
            </a:pathLst>
          </a:custGeom>
          <a:gradFill>
            <a:gsLst>
              <a:gs pos="27000">
                <a:schemeClr val="accent4">
                  <a:lumMod val="60000"/>
                  <a:lumOff val="40000"/>
                </a:schemeClr>
              </a:gs>
              <a:gs pos="100000">
                <a:schemeClr val="bg1">
                  <a:alpha val="0"/>
                </a:schemeClr>
              </a:gs>
            </a:gsLst>
            <a:lin ang="5400000" scaled="1"/>
          </a:gradFill>
          <a:ln>
            <a:noFill/>
          </a:ln>
          <a:effectLst/>
          <a:scene3d>
            <a:camera prst="orthographicFront"/>
            <a:lightRig rig="threePt" dir="t"/>
          </a:scene3d>
          <a:sp3d prstMaterial="matt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20000"/>
              </a:lnSpc>
              <a:defRPr/>
            </a:pPr>
            <a:endParaRPr lang="ko-KR" altLang="en-US" sz="1200">
              <a:latin typeface="휴먼엑스포" panose="02030504000101010101" pitchFamily="18" charset="-127"/>
              <a:ea typeface="휴먼엑스포" panose="02030504000101010101" pitchFamily="18" charset="-127"/>
            </a:endParaRPr>
          </a:p>
        </p:txBody>
      </p:sp>
      <p:sp>
        <p:nvSpPr>
          <p:cNvPr id="68" name="덧셈 기호 17">
            <a:extLst>
              <a:ext uri="{FF2B5EF4-FFF2-40B4-BE49-F238E27FC236}">
                <a16:creationId xmlns:a16="http://schemas.microsoft.com/office/drawing/2014/main" id="{D28D3CB1-8A89-4C63-BE75-142DF75A2CC1}"/>
              </a:ext>
            </a:extLst>
          </p:cNvPr>
          <p:cNvSpPr/>
          <p:nvPr/>
        </p:nvSpPr>
        <p:spPr>
          <a:xfrm>
            <a:off x="5031510" y="4078377"/>
            <a:ext cx="801379" cy="755079"/>
          </a:xfrm>
          <a:prstGeom prst="mathPlus">
            <a:avLst/>
          </a:prstGeom>
          <a:solidFill>
            <a:schemeClr val="accent4">
              <a:lumMod val="60000"/>
              <a:lumOff val="40000"/>
            </a:schemeClr>
          </a:solidFill>
          <a:ln>
            <a:noFill/>
          </a:ln>
          <a:effectLst/>
          <a:scene3d>
            <a:camera prst="orthographicFront"/>
            <a:lightRig rig="threePt" dir="t"/>
          </a:scene3d>
          <a:sp3d prstMaterial="matt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20000"/>
              </a:lnSpc>
            </a:pPr>
            <a:endParaRPr lang="ko-KR" altLang="en-US" sz="1200" dirty="0">
              <a:latin typeface="휴먼엑스포" panose="02030504000101010101" pitchFamily="18" charset="-127"/>
              <a:ea typeface="휴먼엑스포" panose="02030504000101010101" pitchFamily="18" charset="-127"/>
            </a:endParaRPr>
          </a:p>
        </p:txBody>
      </p:sp>
      <p:sp>
        <p:nvSpPr>
          <p:cNvPr id="69" name="자유형 26">
            <a:extLst>
              <a:ext uri="{FF2B5EF4-FFF2-40B4-BE49-F238E27FC236}">
                <a16:creationId xmlns:a16="http://schemas.microsoft.com/office/drawing/2014/main" id="{1E41F265-114D-4F70-AA32-4B0A119A2838}"/>
              </a:ext>
            </a:extLst>
          </p:cNvPr>
          <p:cNvSpPr/>
          <p:nvPr/>
        </p:nvSpPr>
        <p:spPr bwMode="auto">
          <a:xfrm rot="5400000">
            <a:off x="6457799" y="3673704"/>
            <a:ext cx="2152453" cy="720624"/>
          </a:xfrm>
          <a:custGeom>
            <a:avLst/>
            <a:gdLst>
              <a:gd name="connsiteX0" fmla="*/ 0 w 3892378"/>
              <a:gd name="connsiteY0" fmla="*/ 1297459 h 1297459"/>
              <a:gd name="connsiteX1" fmla="*/ 1359243 w 3892378"/>
              <a:gd name="connsiteY1" fmla="*/ 494270 h 1297459"/>
              <a:gd name="connsiteX2" fmla="*/ 939113 w 3892378"/>
              <a:gd name="connsiteY2" fmla="*/ 506627 h 1297459"/>
              <a:gd name="connsiteX3" fmla="*/ 1964724 w 3892378"/>
              <a:gd name="connsiteY3" fmla="*/ 0 h 1297459"/>
              <a:gd name="connsiteX4" fmla="*/ 2977978 w 3892378"/>
              <a:gd name="connsiteY4" fmla="*/ 506627 h 1297459"/>
              <a:gd name="connsiteX5" fmla="*/ 2520778 w 3892378"/>
              <a:gd name="connsiteY5" fmla="*/ 518983 h 1297459"/>
              <a:gd name="connsiteX6" fmla="*/ 3892378 w 3892378"/>
              <a:gd name="connsiteY6" fmla="*/ 1297459 h 1297459"/>
              <a:gd name="connsiteX7" fmla="*/ 0 w 3892378"/>
              <a:gd name="connsiteY7" fmla="*/ 1297459 h 1297459"/>
              <a:gd name="connsiteX0" fmla="*/ 0 w 3892378"/>
              <a:gd name="connsiteY0" fmla="*/ 1297459 h 1297459"/>
              <a:gd name="connsiteX1" fmla="*/ 1359243 w 3892378"/>
              <a:gd name="connsiteY1" fmla="*/ 494270 h 1297459"/>
              <a:gd name="connsiteX2" fmla="*/ 939113 w 3892378"/>
              <a:gd name="connsiteY2" fmla="*/ 506627 h 1297459"/>
              <a:gd name="connsiteX3" fmla="*/ 1964724 w 3892378"/>
              <a:gd name="connsiteY3" fmla="*/ 0 h 1297459"/>
              <a:gd name="connsiteX4" fmla="*/ 2977978 w 3892378"/>
              <a:gd name="connsiteY4" fmla="*/ 506627 h 1297459"/>
              <a:gd name="connsiteX5" fmla="*/ 2520778 w 3892378"/>
              <a:gd name="connsiteY5" fmla="*/ 518983 h 1297459"/>
              <a:gd name="connsiteX6" fmla="*/ 3892378 w 3892378"/>
              <a:gd name="connsiteY6" fmla="*/ 1297459 h 1297459"/>
              <a:gd name="connsiteX7" fmla="*/ 0 w 3892378"/>
              <a:gd name="connsiteY7" fmla="*/ 1297459 h 1297459"/>
              <a:gd name="connsiteX0" fmla="*/ 0 w 3892378"/>
              <a:gd name="connsiteY0" fmla="*/ 1297459 h 1297459"/>
              <a:gd name="connsiteX1" fmla="*/ 1359243 w 3892378"/>
              <a:gd name="connsiteY1" fmla="*/ 494270 h 1297459"/>
              <a:gd name="connsiteX2" fmla="*/ 939113 w 3892378"/>
              <a:gd name="connsiteY2" fmla="*/ 506627 h 1297459"/>
              <a:gd name="connsiteX3" fmla="*/ 1964724 w 3892378"/>
              <a:gd name="connsiteY3" fmla="*/ 0 h 1297459"/>
              <a:gd name="connsiteX4" fmla="*/ 2977978 w 3892378"/>
              <a:gd name="connsiteY4" fmla="*/ 506627 h 1297459"/>
              <a:gd name="connsiteX5" fmla="*/ 2520778 w 3892378"/>
              <a:gd name="connsiteY5" fmla="*/ 518983 h 1297459"/>
              <a:gd name="connsiteX6" fmla="*/ 3892378 w 3892378"/>
              <a:gd name="connsiteY6" fmla="*/ 1297459 h 1297459"/>
              <a:gd name="connsiteX7" fmla="*/ 0 w 3892378"/>
              <a:gd name="connsiteY7" fmla="*/ 1297459 h 1297459"/>
              <a:gd name="connsiteX0" fmla="*/ 0 w 3892378"/>
              <a:gd name="connsiteY0" fmla="*/ 1297459 h 1297459"/>
              <a:gd name="connsiteX1" fmla="*/ 1359243 w 3892378"/>
              <a:gd name="connsiteY1" fmla="*/ 494270 h 1297459"/>
              <a:gd name="connsiteX2" fmla="*/ 939113 w 3892378"/>
              <a:gd name="connsiteY2" fmla="*/ 506627 h 1297459"/>
              <a:gd name="connsiteX3" fmla="*/ 1964724 w 3892378"/>
              <a:gd name="connsiteY3" fmla="*/ 0 h 1297459"/>
              <a:gd name="connsiteX4" fmla="*/ 2977978 w 3892378"/>
              <a:gd name="connsiteY4" fmla="*/ 506627 h 1297459"/>
              <a:gd name="connsiteX5" fmla="*/ 2520778 w 3892378"/>
              <a:gd name="connsiteY5" fmla="*/ 518983 h 1297459"/>
              <a:gd name="connsiteX6" fmla="*/ 3892378 w 3892378"/>
              <a:gd name="connsiteY6" fmla="*/ 1297459 h 1297459"/>
              <a:gd name="connsiteX7" fmla="*/ 0 w 3892378"/>
              <a:gd name="connsiteY7" fmla="*/ 1297459 h 1297459"/>
              <a:gd name="connsiteX0" fmla="*/ 0 w 3892378"/>
              <a:gd name="connsiteY0" fmla="*/ 1297459 h 1297459"/>
              <a:gd name="connsiteX1" fmla="*/ 1359243 w 3892378"/>
              <a:gd name="connsiteY1" fmla="*/ 494270 h 1297459"/>
              <a:gd name="connsiteX2" fmla="*/ 939113 w 3892378"/>
              <a:gd name="connsiteY2" fmla="*/ 506627 h 1297459"/>
              <a:gd name="connsiteX3" fmla="*/ 1964724 w 3892378"/>
              <a:gd name="connsiteY3" fmla="*/ 0 h 1297459"/>
              <a:gd name="connsiteX4" fmla="*/ 2977978 w 3892378"/>
              <a:gd name="connsiteY4" fmla="*/ 506627 h 1297459"/>
              <a:gd name="connsiteX5" fmla="*/ 2520778 w 3892378"/>
              <a:gd name="connsiteY5" fmla="*/ 518983 h 1297459"/>
              <a:gd name="connsiteX6" fmla="*/ 3892378 w 3892378"/>
              <a:gd name="connsiteY6" fmla="*/ 1297459 h 1297459"/>
              <a:gd name="connsiteX7" fmla="*/ 0 w 3892378"/>
              <a:gd name="connsiteY7" fmla="*/ 1297459 h 1297459"/>
              <a:gd name="connsiteX0" fmla="*/ 0 w 3892378"/>
              <a:gd name="connsiteY0" fmla="*/ 1297459 h 1297459"/>
              <a:gd name="connsiteX1" fmla="*/ 1359243 w 3892378"/>
              <a:gd name="connsiteY1" fmla="*/ 494270 h 1297459"/>
              <a:gd name="connsiteX2" fmla="*/ 939113 w 3892378"/>
              <a:gd name="connsiteY2" fmla="*/ 506627 h 1297459"/>
              <a:gd name="connsiteX3" fmla="*/ 1964724 w 3892378"/>
              <a:gd name="connsiteY3" fmla="*/ 0 h 1297459"/>
              <a:gd name="connsiteX4" fmla="*/ 2977978 w 3892378"/>
              <a:gd name="connsiteY4" fmla="*/ 506627 h 1297459"/>
              <a:gd name="connsiteX5" fmla="*/ 2520778 w 3892378"/>
              <a:gd name="connsiteY5" fmla="*/ 518983 h 1297459"/>
              <a:gd name="connsiteX6" fmla="*/ 3892378 w 3892378"/>
              <a:gd name="connsiteY6" fmla="*/ 1297459 h 1297459"/>
              <a:gd name="connsiteX7" fmla="*/ 0 w 3892378"/>
              <a:gd name="connsiteY7" fmla="*/ 1297459 h 129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92378" h="1297459">
                <a:moveTo>
                  <a:pt x="0" y="1297459"/>
                </a:moveTo>
                <a:cubicBezTo>
                  <a:pt x="532252" y="1178393"/>
                  <a:pt x="1049251" y="973994"/>
                  <a:pt x="1359243" y="494270"/>
                </a:cubicBezTo>
                <a:lnTo>
                  <a:pt x="939113" y="506627"/>
                </a:lnTo>
                <a:lnTo>
                  <a:pt x="1964724" y="0"/>
                </a:lnTo>
                <a:lnTo>
                  <a:pt x="2977978" y="506627"/>
                </a:lnTo>
                <a:lnTo>
                  <a:pt x="2520778" y="518983"/>
                </a:lnTo>
                <a:cubicBezTo>
                  <a:pt x="2871958" y="993172"/>
                  <a:pt x="3331294" y="1127549"/>
                  <a:pt x="3892378" y="1297459"/>
                </a:cubicBezTo>
                <a:lnTo>
                  <a:pt x="0" y="1297459"/>
                </a:lnTo>
                <a:close/>
              </a:path>
            </a:pathLst>
          </a:custGeom>
          <a:gradFill>
            <a:gsLst>
              <a:gs pos="27000">
                <a:schemeClr val="accent2">
                  <a:lumMod val="60000"/>
                  <a:lumOff val="40000"/>
                </a:schemeClr>
              </a:gs>
              <a:gs pos="100000">
                <a:schemeClr val="bg1">
                  <a:alpha val="0"/>
                </a:schemeClr>
              </a:gs>
            </a:gsLst>
            <a:lin ang="5400000" scaled="1"/>
          </a:gradFill>
          <a:ln>
            <a:noFill/>
          </a:ln>
          <a:effectLst/>
          <a:scene3d>
            <a:camera prst="orthographicFront"/>
            <a:lightRig rig="threePt" dir="t"/>
          </a:scene3d>
          <a:sp3d prstMaterial="matt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20000"/>
              </a:lnSpc>
              <a:defRPr/>
            </a:pPr>
            <a:endParaRPr lang="ko-KR" altLang="en-US" sz="1200">
              <a:latin typeface="휴먼엑스포" panose="02030504000101010101" pitchFamily="18" charset="-127"/>
              <a:ea typeface="휴먼엑스포" panose="02030504000101010101" pitchFamily="18" charset="-127"/>
            </a:endParaRPr>
          </a:p>
        </p:txBody>
      </p:sp>
      <p:sp>
        <p:nvSpPr>
          <p:cNvPr id="17" name="직사각형 16">
            <a:extLst>
              <a:ext uri="{FF2B5EF4-FFF2-40B4-BE49-F238E27FC236}">
                <a16:creationId xmlns:a16="http://schemas.microsoft.com/office/drawing/2014/main" id="{D6A48893-1881-44AB-A49B-9E38232FDBD5}"/>
              </a:ext>
            </a:extLst>
          </p:cNvPr>
          <p:cNvSpPr/>
          <p:nvPr/>
        </p:nvSpPr>
        <p:spPr>
          <a:xfrm>
            <a:off x="4082483" y="4516782"/>
            <a:ext cx="2824812" cy="230832"/>
          </a:xfrm>
          <a:prstGeom prst="rect">
            <a:avLst/>
          </a:prstGeom>
        </p:spPr>
        <p:txBody>
          <a:bodyPr wrap="none">
            <a:spAutoFit/>
          </a:bodyPr>
          <a:lstStyle/>
          <a:p>
            <a:r>
              <a:rPr lang="ko-KR" altLang="en-US" sz="900" b="1" dirty="0" err="1">
                <a:solidFill>
                  <a:srgbClr val="C00000"/>
                </a:solidFill>
                <a:effectLst>
                  <a:outerShdw blurRad="38100" dist="38100" dir="2700000" algn="tl">
                    <a:srgbClr val="000000">
                      <a:alpha val="43137"/>
                    </a:srgbClr>
                  </a:outerShdw>
                </a:effectLst>
              </a:rPr>
              <a:t>Anthropogenic</a:t>
            </a:r>
            <a:r>
              <a:rPr lang="ko-KR" altLang="en-US" sz="900" b="1" dirty="0">
                <a:solidFill>
                  <a:srgbClr val="C00000"/>
                </a:solidFill>
                <a:effectLst>
                  <a:outerShdw blurRad="38100" dist="38100" dir="2700000" algn="tl">
                    <a:srgbClr val="000000">
                      <a:alpha val="43137"/>
                    </a:srgbClr>
                  </a:outerShdw>
                </a:effectLst>
              </a:rPr>
              <a:t> </a:t>
            </a:r>
            <a:r>
              <a:rPr lang="ko-KR" altLang="en-US" sz="900" b="1" dirty="0" err="1">
                <a:solidFill>
                  <a:srgbClr val="C00000"/>
                </a:solidFill>
                <a:effectLst>
                  <a:outerShdw blurRad="38100" dist="38100" dir="2700000" algn="tl">
                    <a:srgbClr val="000000">
                      <a:alpha val="43137"/>
                    </a:srgbClr>
                  </a:outerShdw>
                </a:effectLst>
              </a:rPr>
              <a:t>heat</a:t>
            </a:r>
            <a:r>
              <a:rPr lang="ko-KR" altLang="en-US" sz="900" b="1" dirty="0">
                <a:solidFill>
                  <a:srgbClr val="C00000"/>
                </a:solidFill>
                <a:effectLst>
                  <a:outerShdw blurRad="38100" dist="38100" dir="2700000" algn="tl">
                    <a:srgbClr val="000000">
                      <a:alpha val="43137"/>
                    </a:srgbClr>
                  </a:outerShdw>
                </a:effectLst>
              </a:rPr>
              <a:t> </a:t>
            </a:r>
            <a:r>
              <a:rPr lang="ko-KR" altLang="en-US" sz="900" b="1" dirty="0" err="1">
                <a:solidFill>
                  <a:srgbClr val="C00000"/>
                </a:solidFill>
                <a:effectLst>
                  <a:outerShdw blurRad="38100" dist="38100" dir="2700000" algn="tl">
                    <a:srgbClr val="000000">
                      <a:alpha val="43137"/>
                    </a:srgbClr>
                  </a:outerShdw>
                </a:effectLst>
              </a:rPr>
              <a:t>by</a:t>
            </a:r>
            <a:r>
              <a:rPr lang="ko-KR" altLang="en-US" sz="900" b="1" dirty="0">
                <a:solidFill>
                  <a:srgbClr val="C00000"/>
                </a:solidFill>
                <a:effectLst>
                  <a:outerShdw blurRad="38100" dist="38100" dir="2700000" algn="tl">
                    <a:srgbClr val="000000">
                      <a:alpha val="43137"/>
                    </a:srgbClr>
                  </a:outerShdw>
                </a:effectLst>
              </a:rPr>
              <a:t> </a:t>
            </a:r>
            <a:r>
              <a:rPr lang="ko-KR" altLang="en-US" sz="900" b="1" dirty="0" err="1">
                <a:solidFill>
                  <a:srgbClr val="C00000"/>
                </a:solidFill>
                <a:effectLst>
                  <a:outerShdw blurRad="38100" dist="38100" dir="2700000" algn="tl">
                    <a:srgbClr val="000000">
                      <a:alpha val="43137"/>
                    </a:srgbClr>
                  </a:outerShdw>
                </a:effectLst>
              </a:rPr>
              <a:t>building</a:t>
            </a:r>
            <a:r>
              <a:rPr lang="ko-KR" altLang="en-US" sz="900" b="1" dirty="0">
                <a:solidFill>
                  <a:srgbClr val="C00000"/>
                </a:solidFill>
                <a:effectLst>
                  <a:outerShdw blurRad="38100" dist="38100" dir="2700000" algn="tl">
                    <a:srgbClr val="000000">
                      <a:alpha val="43137"/>
                    </a:srgbClr>
                  </a:outerShdw>
                </a:effectLst>
              </a:rPr>
              <a:t> </a:t>
            </a:r>
            <a:r>
              <a:rPr lang="ko-KR" altLang="en-US" sz="900" b="1" dirty="0" err="1">
                <a:solidFill>
                  <a:srgbClr val="C00000"/>
                </a:solidFill>
                <a:effectLst>
                  <a:outerShdw blurRad="38100" dist="38100" dir="2700000" algn="tl">
                    <a:srgbClr val="000000">
                      <a:alpha val="43137"/>
                    </a:srgbClr>
                  </a:outerShdw>
                </a:effectLst>
              </a:rPr>
              <a:t>use</a:t>
            </a:r>
            <a:r>
              <a:rPr lang="ko-KR" altLang="en-US" sz="900" b="1" dirty="0">
                <a:solidFill>
                  <a:srgbClr val="C00000"/>
                </a:solidFill>
                <a:effectLst>
                  <a:outerShdw blurRad="38100" dist="38100" dir="2700000" algn="tl">
                    <a:srgbClr val="000000">
                      <a:alpha val="43137"/>
                    </a:srgbClr>
                  </a:outerShdw>
                </a:effectLst>
              </a:rPr>
              <a:t> and </a:t>
            </a:r>
            <a:r>
              <a:rPr lang="ko-KR" altLang="en-US" sz="900" b="1" dirty="0" err="1">
                <a:solidFill>
                  <a:srgbClr val="C00000"/>
                </a:solidFill>
                <a:effectLst>
                  <a:outerShdw blurRad="38100" dist="38100" dir="2700000" algn="tl">
                    <a:srgbClr val="000000">
                      <a:alpha val="43137"/>
                    </a:srgbClr>
                  </a:outerShdw>
                </a:effectLst>
              </a:rPr>
              <a:t>hourly</a:t>
            </a:r>
            <a:endParaRPr lang="ko-KR" altLang="en-US" sz="900" b="1" dirty="0">
              <a:solidFill>
                <a:srgbClr val="C00000"/>
              </a:solidFill>
              <a:effectLst>
                <a:outerShdw blurRad="38100" dist="38100" dir="2700000" algn="tl">
                  <a:srgbClr val="000000">
                    <a:alpha val="43137"/>
                  </a:srgbClr>
                </a:outerShdw>
              </a:effectLst>
            </a:endParaRPr>
          </a:p>
        </p:txBody>
      </p:sp>
      <p:pic>
        <p:nvPicPr>
          <p:cNvPr id="71" name="그림 70">
            <a:extLst>
              <a:ext uri="{FF2B5EF4-FFF2-40B4-BE49-F238E27FC236}">
                <a16:creationId xmlns:a16="http://schemas.microsoft.com/office/drawing/2014/main" id="{8A58E4FB-9962-47AC-9C81-91DA548563D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06354" y="1718411"/>
            <a:ext cx="2182916" cy="2180149"/>
          </a:xfrm>
          <a:prstGeom prst="rect">
            <a:avLst/>
          </a:prstGeom>
        </p:spPr>
      </p:pic>
      <p:pic>
        <p:nvPicPr>
          <p:cNvPr id="73" name="그림 72">
            <a:extLst>
              <a:ext uri="{FF2B5EF4-FFF2-40B4-BE49-F238E27FC236}">
                <a16:creationId xmlns:a16="http://schemas.microsoft.com/office/drawing/2014/main" id="{2006557A-C221-49D6-A705-AE1CE440DA6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26197" y="3997619"/>
            <a:ext cx="3669266" cy="2752713"/>
          </a:xfrm>
          <a:prstGeom prst="rect">
            <a:avLst/>
          </a:prstGeom>
        </p:spPr>
      </p:pic>
      <p:sp>
        <p:nvSpPr>
          <p:cNvPr id="12" name="직사각형 11">
            <a:extLst>
              <a:ext uri="{FF2B5EF4-FFF2-40B4-BE49-F238E27FC236}">
                <a16:creationId xmlns:a16="http://schemas.microsoft.com/office/drawing/2014/main" id="{68C6282B-92C4-4E42-A20E-1E07973D00DF}"/>
              </a:ext>
            </a:extLst>
          </p:cNvPr>
          <p:cNvSpPr/>
          <p:nvPr/>
        </p:nvSpPr>
        <p:spPr>
          <a:xfrm rot="16200000">
            <a:off x="7008666" y="2509764"/>
            <a:ext cx="2603196" cy="610616"/>
          </a:xfrm>
          <a:prstGeom prst="rect">
            <a:avLst/>
          </a:prstGeom>
        </p:spPr>
        <p:txBody>
          <a:bodyPr wrap="square">
            <a:spAutoFit/>
          </a:bodyPr>
          <a:lstStyle/>
          <a:p>
            <a:pPr algn="ctr">
              <a:lnSpc>
                <a:spcPct val="150000"/>
              </a:lnSpc>
            </a:pPr>
            <a:r>
              <a:rPr lang="ko-KR" altLang="en-US" sz="1200" b="1" dirty="0" err="1">
                <a:effectLst>
                  <a:outerShdw blurRad="38100" dist="38100" dir="2700000" algn="tl">
                    <a:srgbClr val="000000">
                      <a:alpha val="43137"/>
                    </a:srgbClr>
                  </a:outerShdw>
                </a:effectLst>
              </a:rPr>
              <a:t>Anthropogenic</a:t>
            </a:r>
            <a:r>
              <a:rPr lang="ko-KR" altLang="en-US" sz="1200" b="1" dirty="0">
                <a:effectLst>
                  <a:outerShdw blurRad="38100" dist="38100" dir="2700000" algn="tl">
                    <a:srgbClr val="000000">
                      <a:alpha val="43137"/>
                    </a:srgbClr>
                  </a:outerShdw>
                </a:effectLst>
              </a:rPr>
              <a:t> </a:t>
            </a:r>
            <a:r>
              <a:rPr lang="ko-KR" altLang="en-US" sz="1200" b="1" dirty="0" err="1">
                <a:effectLst>
                  <a:outerShdw blurRad="38100" dist="38100" dir="2700000" algn="tl">
                    <a:srgbClr val="000000">
                      <a:alpha val="43137"/>
                    </a:srgbClr>
                  </a:outerShdw>
                </a:effectLst>
              </a:rPr>
              <a:t>heat</a:t>
            </a:r>
            <a:r>
              <a:rPr lang="ko-KR" altLang="en-US" sz="1200" b="1" dirty="0">
                <a:effectLst>
                  <a:outerShdw blurRad="38100" dist="38100" dir="2700000" algn="tl">
                    <a:srgbClr val="000000">
                      <a:alpha val="43137"/>
                    </a:srgbClr>
                  </a:outerShdw>
                </a:effectLst>
              </a:rPr>
              <a:t> </a:t>
            </a:r>
            <a:r>
              <a:rPr lang="ko-KR" altLang="en-US" sz="1200" b="1" dirty="0" err="1">
                <a:effectLst>
                  <a:outerShdw blurRad="38100" dist="38100" dir="2700000" algn="tl">
                    <a:srgbClr val="000000">
                      <a:alpha val="43137"/>
                    </a:srgbClr>
                  </a:outerShdw>
                </a:effectLst>
              </a:rPr>
              <a:t>input</a:t>
            </a:r>
            <a:r>
              <a:rPr lang="ko-KR" altLang="en-US" sz="1200" b="1" dirty="0">
                <a:effectLst>
                  <a:outerShdw blurRad="38100" dist="38100" dir="2700000" algn="tl">
                    <a:srgbClr val="000000">
                      <a:alpha val="43137"/>
                    </a:srgbClr>
                  </a:outerShdw>
                </a:effectLst>
              </a:rPr>
              <a:t> </a:t>
            </a:r>
            <a:r>
              <a:rPr lang="ko-KR" altLang="en-US" sz="1200" b="1" dirty="0" err="1">
                <a:effectLst>
                  <a:outerShdw blurRad="38100" dist="38100" dir="2700000" algn="tl">
                    <a:srgbClr val="000000">
                      <a:alpha val="43137"/>
                    </a:srgbClr>
                  </a:outerShdw>
                </a:effectLst>
              </a:rPr>
              <a:t>data</a:t>
            </a:r>
            <a:r>
              <a:rPr lang="ko-KR" altLang="en-US" sz="1200" b="1" dirty="0">
                <a:effectLst>
                  <a:outerShdw blurRad="38100" dist="38100" dir="2700000" algn="tl">
                    <a:srgbClr val="000000">
                      <a:alpha val="43137"/>
                    </a:srgbClr>
                  </a:outerShdw>
                </a:effectLst>
              </a:rPr>
              <a:t> </a:t>
            </a:r>
            <a:endParaRPr lang="en-US" altLang="ko-KR" sz="1200" b="1" dirty="0">
              <a:effectLst>
                <a:outerShdw blurRad="38100" dist="38100" dir="2700000" algn="tl">
                  <a:srgbClr val="000000">
                    <a:alpha val="43137"/>
                  </a:srgbClr>
                </a:outerShdw>
              </a:effectLst>
            </a:endParaRPr>
          </a:p>
          <a:p>
            <a:pPr algn="ctr">
              <a:lnSpc>
                <a:spcPct val="150000"/>
              </a:lnSpc>
            </a:pPr>
            <a:r>
              <a:rPr lang="ko-KR" altLang="en-US" sz="1200" b="1" dirty="0" err="1">
                <a:effectLst>
                  <a:outerShdw blurRad="38100" dist="38100" dir="2700000" algn="tl">
                    <a:srgbClr val="000000">
                      <a:alpha val="43137"/>
                    </a:srgbClr>
                  </a:outerShdw>
                </a:effectLst>
              </a:rPr>
              <a:t>by</a:t>
            </a:r>
            <a:r>
              <a:rPr lang="ko-KR" altLang="en-US" sz="1200" b="1" dirty="0">
                <a:effectLst>
                  <a:outerShdw blurRad="38100" dist="38100" dir="2700000" algn="tl">
                    <a:srgbClr val="000000">
                      <a:alpha val="43137"/>
                    </a:srgbClr>
                  </a:outerShdw>
                </a:effectLst>
              </a:rPr>
              <a:t> </a:t>
            </a:r>
            <a:r>
              <a:rPr lang="ko-KR" altLang="en-US" sz="1200" b="1" dirty="0" err="1">
                <a:effectLst>
                  <a:outerShdw blurRad="38100" dist="38100" dir="2700000" algn="tl">
                    <a:srgbClr val="000000">
                      <a:alpha val="43137"/>
                    </a:srgbClr>
                  </a:outerShdw>
                </a:effectLst>
              </a:rPr>
              <a:t>grids</a:t>
            </a:r>
            <a:r>
              <a:rPr lang="ko-KR" altLang="en-US" sz="1200" b="1" dirty="0">
                <a:effectLst>
                  <a:outerShdw blurRad="38100" dist="38100" dir="2700000" algn="tl">
                    <a:srgbClr val="000000">
                      <a:alpha val="43137"/>
                    </a:srgbClr>
                  </a:outerShdw>
                </a:effectLst>
              </a:rPr>
              <a:t> and </a:t>
            </a:r>
            <a:r>
              <a:rPr lang="ko-KR" altLang="en-US" sz="1200" b="1" dirty="0" err="1">
                <a:effectLst>
                  <a:outerShdw blurRad="38100" dist="38100" dir="2700000" algn="tl">
                    <a:srgbClr val="000000">
                      <a:alpha val="43137"/>
                    </a:srgbClr>
                  </a:outerShdw>
                </a:effectLst>
              </a:rPr>
              <a:t>hourly</a:t>
            </a:r>
            <a:r>
              <a:rPr lang="ko-KR" altLang="en-US" sz="1200" b="1" dirty="0">
                <a:effectLst>
                  <a:outerShdw blurRad="38100" dist="38100" dir="2700000" algn="tl">
                    <a:srgbClr val="000000">
                      <a:alpha val="43137"/>
                    </a:srgbClr>
                  </a:outerShdw>
                </a:effectLst>
              </a:rPr>
              <a:t> </a:t>
            </a:r>
          </a:p>
        </p:txBody>
      </p:sp>
      <p:sp>
        <p:nvSpPr>
          <p:cNvPr id="74" name="직사각형 73">
            <a:extLst>
              <a:ext uri="{FF2B5EF4-FFF2-40B4-BE49-F238E27FC236}">
                <a16:creationId xmlns:a16="http://schemas.microsoft.com/office/drawing/2014/main" id="{D868482D-38C7-4AE8-9A98-6713AE288D0A}"/>
              </a:ext>
            </a:extLst>
          </p:cNvPr>
          <p:cNvSpPr/>
          <p:nvPr/>
        </p:nvSpPr>
        <p:spPr>
          <a:xfrm>
            <a:off x="8141437" y="4154613"/>
            <a:ext cx="634437" cy="24462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5" name="직사각형 74">
            <a:extLst>
              <a:ext uri="{FF2B5EF4-FFF2-40B4-BE49-F238E27FC236}">
                <a16:creationId xmlns:a16="http://schemas.microsoft.com/office/drawing/2014/main" id="{97783295-5FA4-453D-8D97-4CCB95F799A6}"/>
              </a:ext>
            </a:extLst>
          </p:cNvPr>
          <p:cNvSpPr/>
          <p:nvPr/>
        </p:nvSpPr>
        <p:spPr>
          <a:xfrm rot="5400000">
            <a:off x="9701411" y="5356006"/>
            <a:ext cx="392801" cy="24462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6" name="직사각형 75">
            <a:extLst>
              <a:ext uri="{FF2B5EF4-FFF2-40B4-BE49-F238E27FC236}">
                <a16:creationId xmlns:a16="http://schemas.microsoft.com/office/drawing/2014/main" id="{5D5297E6-D284-416E-8165-CC17E16B8D20}"/>
              </a:ext>
            </a:extLst>
          </p:cNvPr>
          <p:cNvSpPr/>
          <p:nvPr/>
        </p:nvSpPr>
        <p:spPr>
          <a:xfrm rot="16200000">
            <a:off x="7019180" y="4996332"/>
            <a:ext cx="2603196" cy="610616"/>
          </a:xfrm>
          <a:prstGeom prst="rect">
            <a:avLst/>
          </a:prstGeom>
        </p:spPr>
        <p:txBody>
          <a:bodyPr wrap="square">
            <a:spAutoFit/>
          </a:bodyPr>
          <a:lstStyle/>
          <a:p>
            <a:pPr algn="ctr">
              <a:lnSpc>
                <a:spcPct val="150000"/>
              </a:lnSpc>
            </a:pPr>
            <a:r>
              <a:rPr lang="en-US" altLang="ko-KR" sz="1200" b="1" dirty="0">
                <a:effectLst>
                  <a:outerShdw blurRad="38100" dist="38100" dir="2700000" algn="tl">
                    <a:srgbClr val="000000">
                      <a:alpha val="43137"/>
                    </a:srgbClr>
                  </a:outerShdw>
                </a:effectLst>
              </a:rPr>
              <a:t>Surface</a:t>
            </a:r>
            <a:r>
              <a:rPr lang="ko-KR" altLang="en-US" sz="1200" b="1" dirty="0">
                <a:effectLst>
                  <a:outerShdw blurRad="38100" dist="38100" dir="2700000" algn="tl">
                    <a:srgbClr val="000000">
                      <a:alpha val="43137"/>
                    </a:srgbClr>
                  </a:outerShdw>
                </a:effectLst>
              </a:rPr>
              <a:t> </a:t>
            </a:r>
            <a:r>
              <a:rPr lang="en-US" altLang="ko-KR" sz="1200" b="1" dirty="0">
                <a:effectLst>
                  <a:outerShdw blurRad="38100" dist="38100" dir="2700000" algn="tl">
                    <a:srgbClr val="000000">
                      <a:alpha val="43137"/>
                    </a:srgbClr>
                  </a:outerShdw>
                </a:effectLst>
              </a:rPr>
              <a:t>temperature</a:t>
            </a:r>
            <a:r>
              <a:rPr lang="ko-KR" altLang="en-US" sz="1200" b="1" dirty="0">
                <a:effectLst>
                  <a:outerShdw blurRad="38100" dist="38100" dir="2700000" algn="tl">
                    <a:srgbClr val="000000">
                      <a:alpha val="43137"/>
                    </a:srgbClr>
                  </a:outerShdw>
                </a:effectLst>
              </a:rPr>
              <a:t> </a:t>
            </a:r>
            <a:r>
              <a:rPr lang="ko-KR" altLang="en-US" sz="1200" b="1" dirty="0" err="1">
                <a:effectLst>
                  <a:outerShdw blurRad="38100" dist="38100" dir="2700000" algn="tl">
                    <a:srgbClr val="000000">
                      <a:alpha val="43137"/>
                    </a:srgbClr>
                  </a:outerShdw>
                </a:effectLst>
              </a:rPr>
              <a:t>input</a:t>
            </a:r>
            <a:r>
              <a:rPr lang="ko-KR" altLang="en-US" sz="1200" b="1" dirty="0">
                <a:effectLst>
                  <a:outerShdw blurRad="38100" dist="38100" dir="2700000" algn="tl">
                    <a:srgbClr val="000000">
                      <a:alpha val="43137"/>
                    </a:srgbClr>
                  </a:outerShdw>
                </a:effectLst>
              </a:rPr>
              <a:t> </a:t>
            </a:r>
            <a:r>
              <a:rPr lang="ko-KR" altLang="en-US" sz="1200" b="1" dirty="0" err="1">
                <a:effectLst>
                  <a:outerShdw blurRad="38100" dist="38100" dir="2700000" algn="tl">
                    <a:srgbClr val="000000">
                      <a:alpha val="43137"/>
                    </a:srgbClr>
                  </a:outerShdw>
                </a:effectLst>
              </a:rPr>
              <a:t>data</a:t>
            </a:r>
            <a:r>
              <a:rPr lang="ko-KR" altLang="en-US" sz="1200" b="1" dirty="0">
                <a:effectLst>
                  <a:outerShdw blurRad="38100" dist="38100" dir="2700000" algn="tl">
                    <a:srgbClr val="000000">
                      <a:alpha val="43137"/>
                    </a:srgbClr>
                  </a:outerShdw>
                </a:effectLst>
              </a:rPr>
              <a:t> </a:t>
            </a:r>
            <a:endParaRPr lang="en-US" altLang="ko-KR" sz="1200" b="1" dirty="0">
              <a:effectLst>
                <a:outerShdw blurRad="38100" dist="38100" dir="2700000" algn="tl">
                  <a:srgbClr val="000000">
                    <a:alpha val="43137"/>
                  </a:srgbClr>
                </a:outerShdw>
              </a:effectLst>
            </a:endParaRPr>
          </a:p>
          <a:p>
            <a:pPr algn="ctr">
              <a:lnSpc>
                <a:spcPct val="150000"/>
              </a:lnSpc>
            </a:pPr>
            <a:r>
              <a:rPr lang="ko-KR" altLang="en-US" sz="1200" b="1" dirty="0" err="1">
                <a:effectLst>
                  <a:outerShdw blurRad="38100" dist="38100" dir="2700000" algn="tl">
                    <a:srgbClr val="000000">
                      <a:alpha val="43137"/>
                    </a:srgbClr>
                  </a:outerShdw>
                </a:effectLst>
              </a:rPr>
              <a:t>by</a:t>
            </a:r>
            <a:r>
              <a:rPr lang="ko-KR" altLang="en-US" sz="1200" b="1" dirty="0">
                <a:effectLst>
                  <a:outerShdw blurRad="38100" dist="38100" dir="2700000" algn="tl">
                    <a:srgbClr val="000000">
                      <a:alpha val="43137"/>
                    </a:srgbClr>
                  </a:outerShdw>
                </a:effectLst>
              </a:rPr>
              <a:t> </a:t>
            </a:r>
            <a:r>
              <a:rPr lang="ko-KR" altLang="en-US" sz="1200" b="1" dirty="0" err="1">
                <a:effectLst>
                  <a:outerShdw blurRad="38100" dist="38100" dir="2700000" algn="tl">
                    <a:srgbClr val="000000">
                      <a:alpha val="43137"/>
                    </a:srgbClr>
                  </a:outerShdw>
                </a:effectLst>
              </a:rPr>
              <a:t>grids</a:t>
            </a:r>
            <a:r>
              <a:rPr lang="ko-KR" altLang="en-US" sz="1200" b="1" dirty="0">
                <a:effectLst>
                  <a:outerShdw blurRad="38100" dist="38100" dir="2700000" algn="tl">
                    <a:srgbClr val="000000">
                      <a:alpha val="43137"/>
                    </a:srgbClr>
                  </a:outerShdw>
                </a:effectLst>
              </a:rPr>
              <a:t> and </a:t>
            </a:r>
            <a:r>
              <a:rPr lang="ko-KR" altLang="en-US" sz="1200" b="1" dirty="0" err="1">
                <a:effectLst>
                  <a:outerShdw blurRad="38100" dist="38100" dir="2700000" algn="tl">
                    <a:srgbClr val="000000">
                      <a:alpha val="43137"/>
                    </a:srgbClr>
                  </a:outerShdw>
                </a:effectLst>
              </a:rPr>
              <a:t>hourly</a:t>
            </a:r>
            <a:r>
              <a:rPr lang="ko-KR" altLang="en-US" sz="1200" b="1" dirty="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3590737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직선 연결선 4">
            <a:extLst>
              <a:ext uri="{FF2B5EF4-FFF2-40B4-BE49-F238E27FC236}">
                <a16:creationId xmlns:a16="http://schemas.microsoft.com/office/drawing/2014/main" id="{BBCC430E-34A3-4CBC-A218-EFD2F454FA2F}"/>
              </a:ext>
            </a:extLst>
          </p:cNvPr>
          <p:cNvCxnSpPr/>
          <p:nvPr/>
        </p:nvCxnSpPr>
        <p:spPr>
          <a:xfrm>
            <a:off x="-19050" y="647700"/>
            <a:ext cx="5648325" cy="0"/>
          </a:xfrm>
          <a:prstGeom prst="line">
            <a:avLst/>
          </a:prstGeom>
          <a:ln w="38100">
            <a:solidFill>
              <a:schemeClr val="tx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6CD647C-7006-49AD-92D8-B37B05C596DD}"/>
              </a:ext>
            </a:extLst>
          </p:cNvPr>
          <p:cNvSpPr txBox="1"/>
          <p:nvPr/>
        </p:nvSpPr>
        <p:spPr>
          <a:xfrm>
            <a:off x="85725" y="15300"/>
            <a:ext cx="2228850" cy="584775"/>
          </a:xfrm>
          <a:prstGeom prst="rect">
            <a:avLst/>
          </a:prstGeom>
          <a:noFill/>
        </p:spPr>
        <p:txBody>
          <a:bodyPr wrap="square" rtlCol="0">
            <a:spAutoFit/>
          </a:bodyPr>
          <a:lstStyle/>
          <a:p>
            <a:r>
              <a:rPr lang="en-US" altLang="ko-KR" sz="3200" b="1" dirty="0">
                <a:solidFill>
                  <a:schemeClr val="tx2"/>
                </a:solidFill>
                <a:effectLst>
                  <a:outerShdw blurRad="38100" dist="38100" dir="2700000" algn="tl">
                    <a:srgbClr val="000000">
                      <a:alpha val="43137"/>
                    </a:srgbClr>
                  </a:outerShdw>
                </a:effectLst>
              </a:rPr>
              <a:t>Results</a:t>
            </a:r>
            <a:endParaRPr lang="ko-KR" altLang="en-US" sz="3200" b="1" dirty="0">
              <a:solidFill>
                <a:schemeClr val="tx2"/>
              </a:solidFill>
              <a:effectLst>
                <a:outerShdw blurRad="38100" dist="38100" dir="2700000" algn="tl">
                  <a:srgbClr val="000000">
                    <a:alpha val="43137"/>
                  </a:srgbClr>
                </a:outerShdw>
              </a:effectLst>
            </a:endParaRPr>
          </a:p>
        </p:txBody>
      </p:sp>
      <p:pic>
        <p:nvPicPr>
          <p:cNvPr id="6" name="Picture 5" descr="F:\logo_ap\영문로고.jpg">
            <a:extLst>
              <a:ext uri="{FF2B5EF4-FFF2-40B4-BE49-F238E27FC236}">
                <a16:creationId xmlns:a16="http://schemas.microsoft.com/office/drawing/2014/main" id="{7ECF9C87-0E38-4B9A-B773-A6E2E1855352}"/>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1789" t="60323" r="7787" b="20936"/>
          <a:stretch/>
        </p:blipFill>
        <p:spPr bwMode="auto">
          <a:xfrm>
            <a:off x="9939821" y="31990"/>
            <a:ext cx="963915" cy="839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a:extLst>
              <a:ext uri="{FF2B5EF4-FFF2-40B4-BE49-F238E27FC236}">
                <a16:creationId xmlns:a16="http://schemas.microsoft.com/office/drawing/2014/main" id="{F67EC075-9548-4873-95DE-B425D2078C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89270" y="181555"/>
            <a:ext cx="1202730" cy="681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8DAF24E7-3CC0-4768-87D8-2DEFDE3D14DF}"/>
              </a:ext>
            </a:extLst>
          </p:cNvPr>
          <p:cNvSpPr txBox="1"/>
          <p:nvPr/>
        </p:nvSpPr>
        <p:spPr>
          <a:xfrm>
            <a:off x="200025" y="775638"/>
            <a:ext cx="7858125" cy="307777"/>
          </a:xfrm>
          <a:prstGeom prst="rect">
            <a:avLst/>
          </a:prstGeom>
          <a:noFill/>
        </p:spPr>
        <p:txBody>
          <a:bodyPr wrap="square" rtlCol="0">
            <a:spAutoFit/>
          </a:bodyPr>
          <a:lstStyle/>
          <a:p>
            <a:pPr marL="285750" indent="-285750">
              <a:buFont typeface="Wingdings" panose="05000000000000000000" pitchFamily="2" charset="2"/>
              <a:buChar char="l"/>
            </a:pPr>
            <a:r>
              <a:rPr lang="en-US" altLang="ko-KR" sz="1400" b="1" dirty="0">
                <a:effectLst>
                  <a:outerShdw blurRad="38100" dist="38100" dir="2700000" algn="tl">
                    <a:srgbClr val="000000">
                      <a:alpha val="43137"/>
                    </a:srgbClr>
                  </a:outerShdw>
                </a:effectLst>
              </a:rPr>
              <a:t>Comparison of observations and model results</a:t>
            </a:r>
            <a:endParaRPr lang="ko-KR" altLang="en-US" sz="1400" b="1" dirty="0">
              <a:effectLst>
                <a:outerShdw blurRad="38100" dist="38100" dir="2700000" algn="tl">
                  <a:srgbClr val="000000">
                    <a:alpha val="43137"/>
                  </a:srgbClr>
                </a:outerShdw>
              </a:effectLst>
            </a:endParaRPr>
          </a:p>
        </p:txBody>
      </p:sp>
      <p:pic>
        <p:nvPicPr>
          <p:cNvPr id="12" name="Picture 8">
            <a:extLst>
              <a:ext uri="{FF2B5EF4-FFF2-40B4-BE49-F238E27FC236}">
                <a16:creationId xmlns:a16="http://schemas.microsoft.com/office/drawing/2014/main" id="{DF5F570B-C1EC-4449-8FAC-EEFA30B0E14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1045" y="1278640"/>
            <a:ext cx="5377624" cy="2083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0">
            <a:extLst>
              <a:ext uri="{FF2B5EF4-FFF2-40B4-BE49-F238E27FC236}">
                <a16:creationId xmlns:a16="http://schemas.microsoft.com/office/drawing/2014/main" id="{2C9FC4E5-B664-43AC-BC25-6EBDB3AC63D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93631" y="1286788"/>
            <a:ext cx="5377624" cy="2080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1">
            <a:extLst>
              <a:ext uri="{FF2B5EF4-FFF2-40B4-BE49-F238E27FC236}">
                <a16:creationId xmlns:a16="http://schemas.microsoft.com/office/drawing/2014/main" id="{7F866751-5672-498E-BF6E-A8081ABC533C}"/>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1045" y="3246540"/>
            <a:ext cx="5377624" cy="2062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graphicFrame>
            <p:nvGraphicFramePr>
              <p:cNvPr id="15" name="표 14">
                <a:extLst>
                  <a:ext uri="{FF2B5EF4-FFF2-40B4-BE49-F238E27FC236}">
                    <a16:creationId xmlns:a16="http://schemas.microsoft.com/office/drawing/2014/main" id="{57ECD53E-FA18-48F4-AA08-DAEA8C447E18}"/>
                  </a:ext>
                </a:extLst>
              </p:cNvPr>
              <p:cNvGraphicFramePr>
                <a:graphicFrameLocks noGrp="1"/>
              </p:cNvGraphicFramePr>
              <p:nvPr>
                <p:extLst>
                  <p:ext uri="{D42A27DB-BD31-4B8C-83A1-F6EECF244321}">
                    <p14:modId xmlns:p14="http://schemas.microsoft.com/office/powerpoint/2010/main" val="894789386"/>
                  </p:ext>
                </p:extLst>
              </p:nvPr>
            </p:nvGraphicFramePr>
            <p:xfrm>
              <a:off x="6323333" y="3567809"/>
              <a:ext cx="4838152" cy="1346199"/>
            </p:xfrm>
            <a:graphic>
              <a:graphicData uri="http://schemas.openxmlformats.org/drawingml/2006/table">
                <a:tbl>
                  <a:tblPr firstRow="1" bandRow="1">
                    <a:tableStyleId>{9D7B26C5-4107-4FEC-AEDC-1716B250A1EF}</a:tableStyleId>
                  </a:tblPr>
                  <a:tblGrid>
                    <a:gridCol w="1209538">
                      <a:extLst>
                        <a:ext uri="{9D8B030D-6E8A-4147-A177-3AD203B41FA5}">
                          <a16:colId xmlns:a16="http://schemas.microsoft.com/office/drawing/2014/main" val="20000"/>
                        </a:ext>
                      </a:extLst>
                    </a:gridCol>
                    <a:gridCol w="1209538">
                      <a:extLst>
                        <a:ext uri="{9D8B030D-6E8A-4147-A177-3AD203B41FA5}">
                          <a16:colId xmlns:a16="http://schemas.microsoft.com/office/drawing/2014/main" val="20001"/>
                        </a:ext>
                      </a:extLst>
                    </a:gridCol>
                    <a:gridCol w="1209538">
                      <a:extLst>
                        <a:ext uri="{9D8B030D-6E8A-4147-A177-3AD203B41FA5}">
                          <a16:colId xmlns:a16="http://schemas.microsoft.com/office/drawing/2014/main" val="20002"/>
                        </a:ext>
                      </a:extLst>
                    </a:gridCol>
                    <a:gridCol w="1209538">
                      <a:extLst>
                        <a:ext uri="{9D8B030D-6E8A-4147-A177-3AD203B41FA5}">
                          <a16:colId xmlns:a16="http://schemas.microsoft.com/office/drawing/2014/main" val="20003"/>
                        </a:ext>
                      </a:extLst>
                    </a:gridCol>
                  </a:tblGrid>
                  <a:tr h="443843">
                    <a:tc>
                      <a:txBody>
                        <a:bodyPr/>
                        <a:lstStyle/>
                        <a:p>
                          <a:pPr algn="ctr" latinLnBrk="1"/>
                          <a:r>
                            <a:rPr lang="en-US" altLang="ko-KR" sz="1100" b="1" dirty="0">
                              <a:solidFill>
                                <a:schemeClr val="tx1"/>
                              </a:solidFill>
                              <a:latin typeface="Times New Roman" pitchFamily="18" charset="0"/>
                              <a:cs typeface="Times New Roman" pitchFamily="18" charset="0"/>
                            </a:rPr>
                            <a:t>RMSE</a:t>
                          </a:r>
                          <a:endParaRPr lang="ko-KR" altLang="en-US" sz="1100" b="1" dirty="0">
                            <a:solidFill>
                              <a:schemeClr val="tx1"/>
                            </a:solidFill>
                            <a:latin typeface="Times New Roman" pitchFamily="18" charset="0"/>
                            <a:cs typeface="Times New Roman" pitchFamily="18" charset="0"/>
                          </a:endParaRPr>
                        </a:p>
                      </a:txBody>
                      <a:tcPr anchor="ctr">
                        <a:solidFill>
                          <a:schemeClr val="accent3">
                            <a:lumMod val="20000"/>
                            <a:lumOff val="80000"/>
                          </a:schemeClr>
                        </a:solidFill>
                      </a:tcPr>
                    </a:tc>
                    <a:tc>
                      <a:txBody>
                        <a:bodyPr/>
                        <a:lstStyle/>
                        <a:p>
                          <a:pPr algn="ctr" latinLnBrk="1"/>
                          <a:r>
                            <a:rPr lang="en-US" altLang="ko-KR" sz="1100" b="1" dirty="0">
                              <a:solidFill>
                                <a:schemeClr val="tx1"/>
                              </a:solidFill>
                              <a:latin typeface="Times New Roman" panose="02020603050405020304" pitchFamily="18" charset="0"/>
                              <a:cs typeface="Times New Roman" panose="02020603050405020304" pitchFamily="18" charset="0"/>
                            </a:rPr>
                            <a:t>temperature </a:t>
                          </a:r>
                        </a:p>
                        <a:p>
                          <a:pPr algn="ctr" latinLnBrk="1"/>
                          <a:r>
                            <a:rPr lang="en-US" altLang="ko-KR" sz="1100" b="1" dirty="0">
                              <a:solidFill>
                                <a:schemeClr val="tx1"/>
                              </a:solidFill>
                              <a:latin typeface="Times New Roman" panose="02020603050405020304" pitchFamily="18" charset="0"/>
                              <a:cs typeface="Times New Roman" panose="02020603050405020304" pitchFamily="18" charset="0"/>
                            </a:rPr>
                            <a:t>(</a:t>
                          </a:r>
                          <a14:m>
                            <m:oMath xmlns:m="http://schemas.openxmlformats.org/officeDocument/2006/math">
                              <m:r>
                                <a:rPr lang="en-US" altLang="ko-KR" sz="1100" b="1" smtClean="0">
                                  <a:solidFill>
                                    <a:schemeClr val="tx1"/>
                                  </a:solidFill>
                                  <a:latin typeface="Cambria Math"/>
                                </a:rPr>
                                <m:t>℃</m:t>
                              </m:r>
                            </m:oMath>
                          </a14:m>
                          <a:r>
                            <a:rPr lang="en-US" altLang="ko-KR" sz="1100" b="1" dirty="0">
                              <a:solidFill>
                                <a:schemeClr val="tx1"/>
                              </a:solidFill>
                              <a:latin typeface="Times New Roman" pitchFamily="18" charset="0"/>
                              <a:cs typeface="Times New Roman" pitchFamily="18" charset="0"/>
                            </a:rPr>
                            <a:t>)</a:t>
                          </a:r>
                          <a:endParaRPr lang="ko-KR" altLang="en-US" sz="1100" b="1" dirty="0">
                            <a:solidFill>
                              <a:schemeClr val="tx1"/>
                            </a:solidFill>
                            <a:latin typeface="Times New Roman" pitchFamily="18" charset="0"/>
                            <a:cs typeface="Times New Roman" pitchFamily="18" charset="0"/>
                          </a:endParaRPr>
                        </a:p>
                      </a:txBody>
                      <a:tcPr anchor="ctr">
                        <a:solidFill>
                          <a:schemeClr val="accent3">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100" b="1" dirty="0">
                              <a:solidFill>
                                <a:schemeClr val="tx1"/>
                              </a:solidFill>
                              <a:latin typeface="Times New Roman" panose="02020603050405020304" pitchFamily="18" charset="0"/>
                              <a:cs typeface="Times New Roman" panose="02020603050405020304" pitchFamily="18" charset="0"/>
                            </a:rPr>
                            <a:t>wind speed </a:t>
                          </a:r>
                        </a:p>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100" b="1" dirty="0">
                              <a:solidFill>
                                <a:schemeClr val="tx1"/>
                              </a:solidFill>
                              <a:latin typeface="Times New Roman" panose="02020603050405020304" pitchFamily="18" charset="0"/>
                              <a:cs typeface="Times New Roman" panose="02020603050405020304" pitchFamily="18" charset="0"/>
                            </a:rPr>
                            <a:t>(m s</a:t>
                          </a:r>
                          <a:r>
                            <a:rPr lang="en-US" altLang="ko-KR" sz="1100" b="1" baseline="30000" dirty="0">
                              <a:solidFill>
                                <a:schemeClr val="tx1"/>
                              </a:solidFill>
                              <a:latin typeface="Times New Roman" panose="02020603050405020304" pitchFamily="18" charset="0"/>
                              <a:cs typeface="Times New Roman" panose="02020603050405020304" pitchFamily="18" charset="0"/>
                            </a:rPr>
                            <a:t>-1</a:t>
                          </a:r>
                          <a:r>
                            <a:rPr lang="en-US" altLang="ko-KR" sz="1100" b="1" dirty="0">
                              <a:solidFill>
                                <a:schemeClr val="tx1"/>
                              </a:solidFill>
                              <a:latin typeface="Times New Roman" panose="02020603050405020304" pitchFamily="18" charset="0"/>
                              <a:cs typeface="Times New Roman" panose="02020603050405020304" pitchFamily="18" charset="0"/>
                            </a:rPr>
                            <a:t>)</a:t>
                          </a:r>
                          <a:endParaRPr lang="ko-KR" altLang="en-US" sz="1100" b="1" dirty="0">
                            <a:solidFill>
                              <a:schemeClr val="tx1"/>
                            </a:solidFill>
                            <a:latin typeface="Times New Roman" panose="02020603050405020304" pitchFamily="18" charset="0"/>
                            <a:cs typeface="Times New Roman" panose="02020603050405020304" pitchFamily="18" charset="0"/>
                          </a:endParaRPr>
                        </a:p>
                      </a:txBody>
                      <a:tcPr anchor="ctr">
                        <a:solidFill>
                          <a:schemeClr val="accent3">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100" b="1" dirty="0">
                              <a:solidFill>
                                <a:schemeClr val="tx1"/>
                              </a:solidFill>
                              <a:latin typeface="Times New Roman" panose="02020603050405020304" pitchFamily="18" charset="0"/>
                              <a:cs typeface="Times New Roman" panose="02020603050405020304" pitchFamily="18" charset="0"/>
                            </a:rPr>
                            <a:t>wind</a:t>
                          </a:r>
                          <a:r>
                            <a:rPr lang="en-US" altLang="ko-KR" sz="1100" b="1" baseline="0" dirty="0">
                              <a:solidFill>
                                <a:schemeClr val="tx1"/>
                              </a:solidFill>
                              <a:latin typeface="Times New Roman" panose="02020603050405020304" pitchFamily="18" charset="0"/>
                              <a:cs typeface="Times New Roman" panose="02020603050405020304" pitchFamily="18" charset="0"/>
                            </a:rPr>
                            <a:t> direction (</a:t>
                          </a:r>
                          <a:r>
                            <a:rPr lang="en-US" altLang="ko-KR" sz="1100" b="1" baseline="0" dirty="0" err="1">
                              <a:solidFill>
                                <a:schemeClr val="tx1"/>
                              </a:solidFill>
                              <a:latin typeface="Times New Roman" panose="02020603050405020304" pitchFamily="18" charset="0"/>
                              <a:cs typeface="Times New Roman" panose="02020603050405020304" pitchFamily="18" charset="0"/>
                            </a:rPr>
                            <a:t>deg</a:t>
                          </a:r>
                          <a:r>
                            <a:rPr lang="en-US" altLang="ko-KR" sz="1100" b="1" baseline="0" dirty="0">
                              <a:solidFill>
                                <a:schemeClr val="tx1"/>
                              </a:solidFill>
                              <a:latin typeface="Times New Roman" panose="02020603050405020304" pitchFamily="18" charset="0"/>
                              <a:cs typeface="Times New Roman" panose="02020603050405020304" pitchFamily="18" charset="0"/>
                            </a:rPr>
                            <a:t>)</a:t>
                          </a:r>
                          <a:endParaRPr lang="ko-KR" altLang="en-US" sz="1100" b="1" dirty="0">
                            <a:solidFill>
                              <a:schemeClr val="tx1"/>
                            </a:solidFill>
                            <a:latin typeface="Times New Roman" panose="02020603050405020304" pitchFamily="18" charset="0"/>
                            <a:cs typeface="Times New Roman" panose="02020603050405020304" pitchFamily="18" charset="0"/>
                          </a:endParaRPr>
                        </a:p>
                      </a:txBody>
                      <a:tcPr anchor="ctr">
                        <a:solidFill>
                          <a:schemeClr val="accent3">
                            <a:lumMod val="20000"/>
                            <a:lumOff val="80000"/>
                          </a:schemeClr>
                        </a:solidFill>
                      </a:tcPr>
                    </a:tc>
                    <a:extLst>
                      <a:ext uri="{0D108BD9-81ED-4DB2-BD59-A6C34878D82A}">
                        <a16:rowId xmlns:a16="http://schemas.microsoft.com/office/drawing/2014/main" val="10000"/>
                      </a:ext>
                    </a:extLst>
                  </a:tr>
                  <a:tr h="266383">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100" b="1" dirty="0">
                              <a:solidFill>
                                <a:schemeClr val="tx1"/>
                              </a:solidFill>
                              <a:latin typeface="Times New Roman" pitchFamily="18" charset="0"/>
                              <a:cs typeface="Times New Roman" pitchFamily="18" charset="0"/>
                            </a:rPr>
                            <a:t>LDAPS</a:t>
                          </a:r>
                          <a:endParaRPr lang="ko-KR" altLang="en-US" sz="1100" b="1" dirty="0">
                            <a:solidFill>
                              <a:schemeClr val="tx1"/>
                            </a:solidFill>
                            <a:latin typeface="Times New Roman" pitchFamily="18" charset="0"/>
                            <a:cs typeface="Times New Roman" pitchFamily="18" charset="0"/>
                          </a:endParaRPr>
                        </a:p>
                      </a:txBody>
                      <a:tcPr anchor="ctr">
                        <a:lnB w="3175"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100" b="1" u="none" strike="noStrike" dirty="0">
                              <a:solidFill>
                                <a:schemeClr val="tx1"/>
                              </a:solidFill>
                              <a:effectLst/>
                              <a:latin typeface="Times New Roman" panose="02020603050405020304" pitchFamily="18" charset="0"/>
                              <a:cs typeface="Times New Roman" panose="02020603050405020304" pitchFamily="18" charset="0"/>
                            </a:rPr>
                            <a:t>1.5932</a:t>
                          </a:r>
                        </a:p>
                      </a:txBody>
                      <a:tcPr>
                        <a:lnB w="3175"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100" b="1" u="none" strike="noStrike" dirty="0">
                              <a:solidFill>
                                <a:schemeClr val="tx1"/>
                              </a:solidFill>
                              <a:effectLst/>
                              <a:latin typeface="Times New Roman" panose="02020603050405020304" pitchFamily="18" charset="0"/>
                              <a:cs typeface="Times New Roman" panose="02020603050405020304" pitchFamily="18" charset="0"/>
                            </a:rPr>
                            <a:t>2.7787</a:t>
                          </a:r>
                        </a:p>
                      </a:txBody>
                      <a:tcPr>
                        <a:lnB w="3175"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100" b="1" u="none" strike="noStrike" dirty="0">
                              <a:solidFill>
                                <a:schemeClr val="tx1"/>
                              </a:solidFill>
                              <a:effectLst/>
                              <a:latin typeface="Times New Roman" panose="02020603050405020304" pitchFamily="18" charset="0"/>
                              <a:cs typeface="Times New Roman" panose="02020603050405020304" pitchFamily="18" charset="0"/>
                            </a:rPr>
                            <a:t>62.7618</a:t>
                          </a:r>
                        </a:p>
                      </a:txBody>
                      <a:tcPr>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66383">
                    <a:tc>
                      <a:txBody>
                        <a:bodyPr/>
                        <a:lstStyle/>
                        <a:p>
                          <a:pPr algn="ctr" latinLnBrk="1"/>
                          <a:r>
                            <a:rPr lang="en-US" altLang="ko-KR" sz="1100" b="1" dirty="0">
                              <a:solidFill>
                                <a:schemeClr val="tx1"/>
                              </a:solidFill>
                              <a:latin typeface="Times New Roman" pitchFamily="18" charset="0"/>
                              <a:cs typeface="Times New Roman" pitchFamily="18" charset="0"/>
                            </a:rPr>
                            <a:t>LDAPS-UFS</a:t>
                          </a:r>
                          <a:endParaRPr lang="ko-KR" altLang="en-US" sz="1100" b="1" dirty="0">
                            <a:solidFill>
                              <a:schemeClr val="tx1"/>
                            </a:solidFill>
                            <a:latin typeface="Times New Roman" pitchFamily="18" charset="0"/>
                            <a:cs typeface="Times New Roman" pitchFamily="18" charset="0"/>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100" b="1" u="none" strike="noStrike" dirty="0">
                              <a:solidFill>
                                <a:schemeClr val="tx1"/>
                              </a:solidFill>
                              <a:effectLst/>
                              <a:latin typeface="Times New Roman" panose="02020603050405020304" pitchFamily="18" charset="0"/>
                              <a:cs typeface="Times New Roman" panose="02020603050405020304" pitchFamily="18" charset="0"/>
                            </a:rPr>
                            <a:t>2.1521</a:t>
                          </a:r>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latinLnBrk="1"/>
                          <a:r>
                            <a:rPr lang="en-US" altLang="ko-KR" sz="1100" b="1" u="none" strike="noStrike" dirty="0">
                              <a:solidFill>
                                <a:schemeClr val="tx1"/>
                              </a:solidFill>
                              <a:effectLst/>
                              <a:latin typeface="Times New Roman" panose="02020603050405020304" pitchFamily="18" charset="0"/>
                              <a:cs typeface="Times New Roman" panose="02020603050405020304" pitchFamily="18" charset="0"/>
                            </a:rPr>
                            <a:t>2.1194</a:t>
                          </a:r>
                          <a:endParaRPr lang="ko-KR" altLang="en-US" sz="1100" b="1" dirty="0">
                            <a:solidFill>
                              <a:schemeClr val="tx1"/>
                            </a:solidFill>
                            <a:latin typeface="Times New Roman" panose="02020603050405020304" pitchFamily="18" charset="0"/>
                            <a:cs typeface="Times New Roman" panose="02020603050405020304" pitchFamily="18" charset="0"/>
                          </a:endParaRPr>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100" b="1" u="none" strike="noStrike" dirty="0">
                              <a:solidFill>
                                <a:schemeClr val="tx1"/>
                              </a:solidFill>
                              <a:effectLst/>
                              <a:latin typeface="Times New Roman" panose="02020603050405020304" pitchFamily="18" charset="0"/>
                              <a:cs typeface="Times New Roman" panose="02020603050405020304" pitchFamily="18" charset="0"/>
                            </a:rPr>
                            <a:t>65.4945</a:t>
                          </a:r>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69590">
                    <a:tc>
                      <a:txBody>
                        <a:bodyPr/>
                        <a:lstStyle/>
                        <a:p>
                          <a:pPr algn="ctr" latinLnBrk="1"/>
                          <a:r>
                            <a:rPr lang="en-US" altLang="ko-KR" sz="1100" b="1" dirty="0">
                              <a:solidFill>
                                <a:schemeClr val="tx1"/>
                              </a:solidFill>
                              <a:latin typeface="Times New Roman" pitchFamily="18" charset="0"/>
                              <a:cs typeface="Times New Roman" pitchFamily="18" charset="0"/>
                            </a:rPr>
                            <a:t>with energy</a:t>
                          </a:r>
                          <a:r>
                            <a:rPr lang="en-US" altLang="ko-KR" sz="1100" b="1" baseline="0" dirty="0">
                              <a:solidFill>
                                <a:schemeClr val="tx1"/>
                              </a:solidFill>
                              <a:latin typeface="Times New Roman" pitchFamily="18" charset="0"/>
                              <a:cs typeface="Times New Roman" pitchFamily="18" charset="0"/>
                            </a:rPr>
                            <a:t> flux</a:t>
                          </a:r>
                          <a:endParaRPr lang="ko-KR" altLang="en-US" sz="1100" b="1" dirty="0">
                            <a:solidFill>
                              <a:schemeClr val="tx1"/>
                            </a:solidFill>
                            <a:latin typeface="Times New Roman" pitchFamily="18" charset="0"/>
                            <a:cs typeface="Times New Roman" pitchFamily="18" charset="0"/>
                          </a:endParaRPr>
                        </a:p>
                      </a:txBody>
                      <a:tcPr anchor="ctr">
                        <a:lnT w="3175" cap="flat" cmpd="sng" algn="ctr">
                          <a:solidFill>
                            <a:schemeClr val="tx1"/>
                          </a:solidFill>
                          <a:prstDash val="solid"/>
                          <a:round/>
                          <a:headEnd type="none" w="med" len="med"/>
                          <a:tailEnd type="none" w="med" len="med"/>
                        </a:lnT>
                        <a:noFill/>
                      </a:tcPr>
                    </a:tc>
                    <a:tc>
                      <a:txBody>
                        <a:bodyPr/>
                        <a:lstStyle/>
                        <a:p>
                          <a:pPr algn="ctr" latinLnBrk="1"/>
                          <a:r>
                            <a:rPr lang="en-US" altLang="ko-KR" sz="1100" b="1" dirty="0">
                              <a:solidFill>
                                <a:schemeClr val="tx1"/>
                              </a:solidFill>
                              <a:latin typeface="Times New Roman" pitchFamily="18" charset="0"/>
                              <a:cs typeface="Times New Roman" pitchFamily="18" charset="0"/>
                            </a:rPr>
                            <a:t>2.1502</a:t>
                          </a:r>
                          <a:endParaRPr lang="ko-KR" altLang="en-US" sz="1100" b="1" dirty="0">
                            <a:solidFill>
                              <a:schemeClr val="tx1"/>
                            </a:solidFill>
                            <a:latin typeface="Times New Roman" pitchFamily="18" charset="0"/>
                            <a:cs typeface="Times New Roman" pitchFamily="18" charset="0"/>
                          </a:endParaRPr>
                        </a:p>
                      </a:txBody>
                      <a:tcPr anchor="ctr">
                        <a:lnT w="3175" cap="flat" cmpd="sng" algn="ctr">
                          <a:solidFill>
                            <a:schemeClr val="tx1"/>
                          </a:solidFill>
                          <a:prstDash val="solid"/>
                          <a:round/>
                          <a:headEnd type="none" w="med" len="med"/>
                          <a:tailEnd type="none" w="med" len="med"/>
                        </a:lnT>
                        <a:noFill/>
                      </a:tcPr>
                    </a:tc>
                    <a:tc>
                      <a:txBody>
                        <a:bodyPr/>
                        <a:lstStyle/>
                        <a:p>
                          <a:pPr algn="ctr" latinLnBrk="1"/>
                          <a:r>
                            <a:rPr lang="en-US" altLang="ko-KR" sz="1100" b="1" dirty="0">
                              <a:solidFill>
                                <a:schemeClr val="tx1"/>
                              </a:solidFill>
                              <a:latin typeface="Times New Roman" pitchFamily="18" charset="0"/>
                              <a:cs typeface="Times New Roman" pitchFamily="18" charset="0"/>
                            </a:rPr>
                            <a:t>2.1120</a:t>
                          </a:r>
                          <a:endParaRPr lang="ko-KR" altLang="en-US" sz="1100" b="1" dirty="0">
                            <a:solidFill>
                              <a:schemeClr val="tx1"/>
                            </a:solidFill>
                            <a:latin typeface="Times New Roman" pitchFamily="18" charset="0"/>
                            <a:cs typeface="Times New Roman" pitchFamily="18" charset="0"/>
                          </a:endParaRPr>
                        </a:p>
                      </a:txBody>
                      <a:tcPr anchor="ctr">
                        <a:lnT w="3175" cap="flat" cmpd="sng" algn="ctr">
                          <a:solidFill>
                            <a:schemeClr val="tx1"/>
                          </a:solidFill>
                          <a:prstDash val="solid"/>
                          <a:round/>
                          <a:headEnd type="none" w="med" len="med"/>
                          <a:tailEnd type="none" w="med" len="med"/>
                        </a:lnT>
                        <a:noFill/>
                      </a:tcPr>
                    </a:tc>
                    <a:tc>
                      <a:txBody>
                        <a:bodyPr/>
                        <a:lstStyle/>
                        <a:p>
                          <a:pPr algn="ctr" latinLnBrk="1"/>
                          <a:r>
                            <a:rPr lang="en-US" altLang="ko-KR" sz="1100" b="1" dirty="0">
                              <a:solidFill>
                                <a:schemeClr val="tx1"/>
                              </a:solidFill>
                              <a:latin typeface="Times New Roman" pitchFamily="18" charset="0"/>
                              <a:cs typeface="Times New Roman" pitchFamily="18" charset="0"/>
                            </a:rPr>
                            <a:t>65.4915</a:t>
                          </a:r>
                          <a:endParaRPr lang="ko-KR" altLang="en-US" sz="1100" b="1" dirty="0">
                            <a:solidFill>
                              <a:schemeClr val="tx1"/>
                            </a:solidFill>
                            <a:latin typeface="Times New Roman" pitchFamily="18" charset="0"/>
                            <a:cs typeface="Times New Roman" pitchFamily="18" charset="0"/>
                          </a:endParaRPr>
                        </a:p>
                      </a:txBody>
                      <a:tcPr anchor="ctr">
                        <a:lnT w="3175"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3"/>
                      </a:ext>
                    </a:extLst>
                  </a:tr>
                </a:tbl>
              </a:graphicData>
            </a:graphic>
          </p:graphicFrame>
        </mc:Choice>
        <mc:Fallback xmlns="">
          <p:graphicFrame>
            <p:nvGraphicFramePr>
              <p:cNvPr id="15" name="표 14">
                <a:extLst>
                  <a:ext uri="{FF2B5EF4-FFF2-40B4-BE49-F238E27FC236}">
                    <a16:creationId xmlns:a16="http://schemas.microsoft.com/office/drawing/2014/main" id="{57ECD53E-FA18-48F4-AA08-DAEA8C447E18}"/>
                  </a:ext>
                </a:extLst>
              </p:cNvPr>
              <p:cNvGraphicFramePr>
                <a:graphicFrameLocks noGrp="1"/>
              </p:cNvGraphicFramePr>
              <p:nvPr>
                <p:extLst>
                  <p:ext uri="{D42A27DB-BD31-4B8C-83A1-F6EECF244321}">
                    <p14:modId xmlns:p14="http://schemas.microsoft.com/office/powerpoint/2010/main" val="894789386"/>
                  </p:ext>
                </p:extLst>
              </p:nvPr>
            </p:nvGraphicFramePr>
            <p:xfrm>
              <a:off x="6323333" y="3567809"/>
              <a:ext cx="4838152" cy="1346199"/>
            </p:xfrm>
            <a:graphic>
              <a:graphicData uri="http://schemas.openxmlformats.org/drawingml/2006/table">
                <a:tbl>
                  <a:tblPr firstRow="1" bandRow="1">
                    <a:tableStyleId>{9D7B26C5-4107-4FEC-AEDC-1716B250A1EF}</a:tableStyleId>
                  </a:tblPr>
                  <a:tblGrid>
                    <a:gridCol w="1209538">
                      <a:extLst>
                        <a:ext uri="{9D8B030D-6E8A-4147-A177-3AD203B41FA5}">
                          <a16:colId xmlns:a16="http://schemas.microsoft.com/office/drawing/2014/main" val="20000"/>
                        </a:ext>
                      </a:extLst>
                    </a:gridCol>
                    <a:gridCol w="1209538">
                      <a:extLst>
                        <a:ext uri="{9D8B030D-6E8A-4147-A177-3AD203B41FA5}">
                          <a16:colId xmlns:a16="http://schemas.microsoft.com/office/drawing/2014/main" val="20001"/>
                        </a:ext>
                      </a:extLst>
                    </a:gridCol>
                    <a:gridCol w="1209538">
                      <a:extLst>
                        <a:ext uri="{9D8B030D-6E8A-4147-A177-3AD203B41FA5}">
                          <a16:colId xmlns:a16="http://schemas.microsoft.com/office/drawing/2014/main" val="20002"/>
                        </a:ext>
                      </a:extLst>
                    </a:gridCol>
                    <a:gridCol w="1209538">
                      <a:extLst>
                        <a:ext uri="{9D8B030D-6E8A-4147-A177-3AD203B41FA5}">
                          <a16:colId xmlns:a16="http://schemas.microsoft.com/office/drawing/2014/main" val="20003"/>
                        </a:ext>
                      </a:extLst>
                    </a:gridCol>
                  </a:tblGrid>
                  <a:tr h="443843">
                    <a:tc>
                      <a:txBody>
                        <a:bodyPr/>
                        <a:lstStyle/>
                        <a:p>
                          <a:pPr algn="ctr" latinLnBrk="1"/>
                          <a:r>
                            <a:rPr lang="en-US" altLang="ko-KR" sz="1100" b="1" dirty="0">
                              <a:solidFill>
                                <a:schemeClr val="tx1"/>
                              </a:solidFill>
                              <a:latin typeface="Times New Roman" pitchFamily="18" charset="0"/>
                              <a:cs typeface="Times New Roman" pitchFamily="18" charset="0"/>
                            </a:rPr>
                            <a:t>RMSE</a:t>
                          </a:r>
                          <a:endParaRPr lang="ko-KR" altLang="en-US" sz="1100" b="1" dirty="0">
                            <a:solidFill>
                              <a:schemeClr val="tx1"/>
                            </a:solidFill>
                            <a:latin typeface="Times New Roman" pitchFamily="18" charset="0"/>
                            <a:cs typeface="Times New Roman" pitchFamily="18" charset="0"/>
                          </a:endParaRPr>
                        </a:p>
                      </a:txBody>
                      <a:tcPr anchor="ctr">
                        <a:solidFill>
                          <a:schemeClr val="accent3">
                            <a:lumMod val="20000"/>
                            <a:lumOff val="80000"/>
                          </a:schemeClr>
                        </a:solidFill>
                      </a:tcPr>
                    </a:tc>
                    <a:tc>
                      <a:txBody>
                        <a:bodyPr/>
                        <a:lstStyle/>
                        <a:p>
                          <a:endParaRPr lang="ko-KR"/>
                        </a:p>
                      </a:txBody>
                      <a:tcPr anchor="ctr">
                        <a:blipFill>
                          <a:blip r:embed="rId7"/>
                          <a:stretch>
                            <a:fillRect l="-100505" t="-1370" r="-201010" b="-205479"/>
                          </a:stretch>
                        </a:blip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100" b="1" dirty="0">
                              <a:solidFill>
                                <a:schemeClr val="tx1"/>
                              </a:solidFill>
                              <a:latin typeface="Times New Roman" panose="02020603050405020304" pitchFamily="18" charset="0"/>
                              <a:cs typeface="Times New Roman" panose="02020603050405020304" pitchFamily="18" charset="0"/>
                            </a:rPr>
                            <a:t>wind speed </a:t>
                          </a:r>
                        </a:p>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100" b="1" dirty="0">
                              <a:solidFill>
                                <a:schemeClr val="tx1"/>
                              </a:solidFill>
                              <a:latin typeface="Times New Roman" panose="02020603050405020304" pitchFamily="18" charset="0"/>
                              <a:cs typeface="Times New Roman" panose="02020603050405020304" pitchFamily="18" charset="0"/>
                            </a:rPr>
                            <a:t>(m s</a:t>
                          </a:r>
                          <a:r>
                            <a:rPr lang="en-US" altLang="ko-KR" sz="1100" b="1" baseline="30000" dirty="0">
                              <a:solidFill>
                                <a:schemeClr val="tx1"/>
                              </a:solidFill>
                              <a:latin typeface="Times New Roman" panose="02020603050405020304" pitchFamily="18" charset="0"/>
                              <a:cs typeface="Times New Roman" panose="02020603050405020304" pitchFamily="18" charset="0"/>
                            </a:rPr>
                            <a:t>-1</a:t>
                          </a:r>
                          <a:r>
                            <a:rPr lang="en-US" altLang="ko-KR" sz="1100" b="1" dirty="0">
                              <a:solidFill>
                                <a:schemeClr val="tx1"/>
                              </a:solidFill>
                              <a:latin typeface="Times New Roman" panose="02020603050405020304" pitchFamily="18" charset="0"/>
                              <a:cs typeface="Times New Roman" panose="02020603050405020304" pitchFamily="18" charset="0"/>
                            </a:rPr>
                            <a:t>)</a:t>
                          </a:r>
                          <a:endParaRPr lang="ko-KR" altLang="en-US" sz="1100" b="1" dirty="0">
                            <a:solidFill>
                              <a:schemeClr val="tx1"/>
                            </a:solidFill>
                            <a:latin typeface="Times New Roman" panose="02020603050405020304" pitchFamily="18" charset="0"/>
                            <a:cs typeface="Times New Roman" panose="02020603050405020304" pitchFamily="18" charset="0"/>
                          </a:endParaRPr>
                        </a:p>
                      </a:txBody>
                      <a:tcPr anchor="ctr">
                        <a:solidFill>
                          <a:schemeClr val="accent3">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100" b="1" dirty="0">
                              <a:solidFill>
                                <a:schemeClr val="tx1"/>
                              </a:solidFill>
                              <a:latin typeface="Times New Roman" panose="02020603050405020304" pitchFamily="18" charset="0"/>
                              <a:cs typeface="Times New Roman" panose="02020603050405020304" pitchFamily="18" charset="0"/>
                            </a:rPr>
                            <a:t>wind</a:t>
                          </a:r>
                          <a:r>
                            <a:rPr lang="en-US" altLang="ko-KR" sz="1100" b="1" baseline="0" dirty="0">
                              <a:solidFill>
                                <a:schemeClr val="tx1"/>
                              </a:solidFill>
                              <a:latin typeface="Times New Roman" panose="02020603050405020304" pitchFamily="18" charset="0"/>
                              <a:cs typeface="Times New Roman" panose="02020603050405020304" pitchFamily="18" charset="0"/>
                            </a:rPr>
                            <a:t> direction (</a:t>
                          </a:r>
                          <a:r>
                            <a:rPr lang="en-US" altLang="ko-KR" sz="1100" b="1" baseline="0" dirty="0" err="1">
                              <a:solidFill>
                                <a:schemeClr val="tx1"/>
                              </a:solidFill>
                              <a:latin typeface="Times New Roman" panose="02020603050405020304" pitchFamily="18" charset="0"/>
                              <a:cs typeface="Times New Roman" panose="02020603050405020304" pitchFamily="18" charset="0"/>
                            </a:rPr>
                            <a:t>deg</a:t>
                          </a:r>
                          <a:r>
                            <a:rPr lang="en-US" altLang="ko-KR" sz="1100" b="1" baseline="0" dirty="0">
                              <a:solidFill>
                                <a:schemeClr val="tx1"/>
                              </a:solidFill>
                              <a:latin typeface="Times New Roman" panose="02020603050405020304" pitchFamily="18" charset="0"/>
                              <a:cs typeface="Times New Roman" panose="02020603050405020304" pitchFamily="18" charset="0"/>
                            </a:rPr>
                            <a:t>)</a:t>
                          </a:r>
                          <a:endParaRPr lang="ko-KR" altLang="en-US" sz="1100" b="1" dirty="0">
                            <a:solidFill>
                              <a:schemeClr val="tx1"/>
                            </a:solidFill>
                            <a:latin typeface="Times New Roman" panose="02020603050405020304" pitchFamily="18" charset="0"/>
                            <a:cs typeface="Times New Roman" panose="02020603050405020304" pitchFamily="18" charset="0"/>
                          </a:endParaRPr>
                        </a:p>
                      </a:txBody>
                      <a:tcPr anchor="ctr">
                        <a:solidFill>
                          <a:schemeClr val="accent3">
                            <a:lumMod val="20000"/>
                            <a:lumOff val="80000"/>
                          </a:schemeClr>
                        </a:solidFill>
                      </a:tcPr>
                    </a:tc>
                    <a:extLst>
                      <a:ext uri="{0D108BD9-81ED-4DB2-BD59-A6C34878D82A}">
                        <a16:rowId xmlns:a16="http://schemas.microsoft.com/office/drawing/2014/main" val="10000"/>
                      </a:ext>
                    </a:extLst>
                  </a:tr>
                  <a:tr h="266383">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100" b="1" dirty="0">
                              <a:solidFill>
                                <a:schemeClr val="tx1"/>
                              </a:solidFill>
                              <a:latin typeface="Times New Roman" pitchFamily="18" charset="0"/>
                              <a:cs typeface="Times New Roman" pitchFamily="18" charset="0"/>
                            </a:rPr>
                            <a:t>LDAPS</a:t>
                          </a:r>
                          <a:endParaRPr lang="ko-KR" altLang="en-US" sz="1100" b="1" dirty="0">
                            <a:solidFill>
                              <a:schemeClr val="tx1"/>
                            </a:solidFill>
                            <a:latin typeface="Times New Roman" pitchFamily="18" charset="0"/>
                            <a:cs typeface="Times New Roman" pitchFamily="18" charset="0"/>
                          </a:endParaRPr>
                        </a:p>
                      </a:txBody>
                      <a:tcPr anchor="ctr">
                        <a:lnB w="3175"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100" b="1" u="none" strike="noStrike" dirty="0">
                              <a:solidFill>
                                <a:schemeClr val="tx1"/>
                              </a:solidFill>
                              <a:effectLst/>
                              <a:latin typeface="Times New Roman" panose="02020603050405020304" pitchFamily="18" charset="0"/>
                              <a:cs typeface="Times New Roman" panose="02020603050405020304" pitchFamily="18" charset="0"/>
                            </a:rPr>
                            <a:t>1.5932</a:t>
                          </a:r>
                        </a:p>
                      </a:txBody>
                      <a:tcPr>
                        <a:lnB w="3175"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100" b="1" u="none" strike="noStrike" dirty="0">
                              <a:solidFill>
                                <a:schemeClr val="tx1"/>
                              </a:solidFill>
                              <a:effectLst/>
                              <a:latin typeface="Times New Roman" panose="02020603050405020304" pitchFamily="18" charset="0"/>
                              <a:cs typeface="Times New Roman" panose="02020603050405020304" pitchFamily="18" charset="0"/>
                            </a:rPr>
                            <a:t>2.7787</a:t>
                          </a:r>
                        </a:p>
                      </a:txBody>
                      <a:tcPr>
                        <a:lnB w="3175"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100" b="1" u="none" strike="noStrike" dirty="0">
                              <a:solidFill>
                                <a:schemeClr val="tx1"/>
                              </a:solidFill>
                              <a:effectLst/>
                              <a:latin typeface="Times New Roman" panose="02020603050405020304" pitchFamily="18" charset="0"/>
                              <a:cs typeface="Times New Roman" panose="02020603050405020304" pitchFamily="18" charset="0"/>
                            </a:rPr>
                            <a:t>62.7618</a:t>
                          </a:r>
                        </a:p>
                      </a:txBody>
                      <a:tcPr>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66383">
                    <a:tc>
                      <a:txBody>
                        <a:bodyPr/>
                        <a:lstStyle/>
                        <a:p>
                          <a:pPr algn="ctr" latinLnBrk="1"/>
                          <a:r>
                            <a:rPr lang="en-US" altLang="ko-KR" sz="1100" b="1" dirty="0">
                              <a:solidFill>
                                <a:schemeClr val="tx1"/>
                              </a:solidFill>
                              <a:latin typeface="Times New Roman" pitchFamily="18" charset="0"/>
                              <a:cs typeface="Times New Roman" pitchFamily="18" charset="0"/>
                            </a:rPr>
                            <a:t>LDAPS-UFS</a:t>
                          </a:r>
                          <a:endParaRPr lang="ko-KR" altLang="en-US" sz="1100" b="1" dirty="0">
                            <a:solidFill>
                              <a:schemeClr val="tx1"/>
                            </a:solidFill>
                            <a:latin typeface="Times New Roman" pitchFamily="18" charset="0"/>
                            <a:cs typeface="Times New Roman" pitchFamily="18" charset="0"/>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100" b="1" u="none" strike="noStrike" dirty="0">
                              <a:solidFill>
                                <a:schemeClr val="tx1"/>
                              </a:solidFill>
                              <a:effectLst/>
                              <a:latin typeface="Times New Roman" panose="02020603050405020304" pitchFamily="18" charset="0"/>
                              <a:cs typeface="Times New Roman" panose="02020603050405020304" pitchFamily="18" charset="0"/>
                            </a:rPr>
                            <a:t>2.1521</a:t>
                          </a:r>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latinLnBrk="1"/>
                          <a:r>
                            <a:rPr lang="en-US" altLang="ko-KR" sz="1100" b="1" u="none" strike="noStrike" dirty="0">
                              <a:solidFill>
                                <a:schemeClr val="tx1"/>
                              </a:solidFill>
                              <a:effectLst/>
                              <a:latin typeface="Times New Roman" panose="02020603050405020304" pitchFamily="18" charset="0"/>
                              <a:cs typeface="Times New Roman" panose="02020603050405020304" pitchFamily="18" charset="0"/>
                            </a:rPr>
                            <a:t>2.1194</a:t>
                          </a:r>
                          <a:endParaRPr lang="ko-KR" altLang="en-US" sz="1100" b="1" dirty="0">
                            <a:solidFill>
                              <a:schemeClr val="tx1"/>
                            </a:solidFill>
                            <a:latin typeface="Times New Roman" panose="02020603050405020304" pitchFamily="18" charset="0"/>
                            <a:cs typeface="Times New Roman" panose="02020603050405020304" pitchFamily="18" charset="0"/>
                          </a:endParaRPr>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100" b="1" u="none" strike="noStrike" dirty="0">
                              <a:solidFill>
                                <a:schemeClr val="tx1"/>
                              </a:solidFill>
                              <a:effectLst/>
                              <a:latin typeface="Times New Roman" panose="02020603050405020304" pitchFamily="18" charset="0"/>
                              <a:cs typeface="Times New Roman" panose="02020603050405020304" pitchFamily="18" charset="0"/>
                            </a:rPr>
                            <a:t>65.4945</a:t>
                          </a:r>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69590">
                    <a:tc>
                      <a:txBody>
                        <a:bodyPr/>
                        <a:lstStyle/>
                        <a:p>
                          <a:pPr algn="ctr" latinLnBrk="1"/>
                          <a:r>
                            <a:rPr lang="en-US" altLang="ko-KR" sz="1100" b="1" dirty="0">
                              <a:solidFill>
                                <a:schemeClr val="tx1"/>
                              </a:solidFill>
                              <a:latin typeface="Times New Roman" pitchFamily="18" charset="0"/>
                              <a:cs typeface="Times New Roman" pitchFamily="18" charset="0"/>
                            </a:rPr>
                            <a:t>with energy</a:t>
                          </a:r>
                          <a:r>
                            <a:rPr lang="en-US" altLang="ko-KR" sz="1100" b="1" baseline="0" dirty="0">
                              <a:solidFill>
                                <a:schemeClr val="tx1"/>
                              </a:solidFill>
                              <a:latin typeface="Times New Roman" pitchFamily="18" charset="0"/>
                              <a:cs typeface="Times New Roman" pitchFamily="18" charset="0"/>
                            </a:rPr>
                            <a:t> flux</a:t>
                          </a:r>
                          <a:endParaRPr lang="ko-KR" altLang="en-US" sz="1100" b="1" dirty="0">
                            <a:solidFill>
                              <a:schemeClr val="tx1"/>
                            </a:solidFill>
                            <a:latin typeface="Times New Roman" pitchFamily="18" charset="0"/>
                            <a:cs typeface="Times New Roman" pitchFamily="18" charset="0"/>
                          </a:endParaRPr>
                        </a:p>
                      </a:txBody>
                      <a:tcPr anchor="ctr">
                        <a:lnT w="3175" cap="flat" cmpd="sng" algn="ctr">
                          <a:solidFill>
                            <a:schemeClr val="tx1"/>
                          </a:solidFill>
                          <a:prstDash val="solid"/>
                          <a:round/>
                          <a:headEnd type="none" w="med" len="med"/>
                          <a:tailEnd type="none" w="med" len="med"/>
                        </a:lnT>
                        <a:noFill/>
                      </a:tcPr>
                    </a:tc>
                    <a:tc>
                      <a:txBody>
                        <a:bodyPr/>
                        <a:lstStyle/>
                        <a:p>
                          <a:pPr algn="ctr" latinLnBrk="1"/>
                          <a:r>
                            <a:rPr lang="en-US" altLang="ko-KR" sz="1100" b="1" dirty="0">
                              <a:solidFill>
                                <a:schemeClr val="tx1"/>
                              </a:solidFill>
                              <a:latin typeface="Times New Roman" pitchFamily="18" charset="0"/>
                              <a:cs typeface="Times New Roman" pitchFamily="18" charset="0"/>
                            </a:rPr>
                            <a:t>2.1502</a:t>
                          </a:r>
                          <a:endParaRPr lang="ko-KR" altLang="en-US" sz="1100" b="1" dirty="0">
                            <a:solidFill>
                              <a:schemeClr val="tx1"/>
                            </a:solidFill>
                            <a:latin typeface="Times New Roman" pitchFamily="18" charset="0"/>
                            <a:cs typeface="Times New Roman" pitchFamily="18" charset="0"/>
                          </a:endParaRPr>
                        </a:p>
                      </a:txBody>
                      <a:tcPr anchor="ctr">
                        <a:lnT w="3175" cap="flat" cmpd="sng" algn="ctr">
                          <a:solidFill>
                            <a:schemeClr val="tx1"/>
                          </a:solidFill>
                          <a:prstDash val="solid"/>
                          <a:round/>
                          <a:headEnd type="none" w="med" len="med"/>
                          <a:tailEnd type="none" w="med" len="med"/>
                        </a:lnT>
                        <a:noFill/>
                      </a:tcPr>
                    </a:tc>
                    <a:tc>
                      <a:txBody>
                        <a:bodyPr/>
                        <a:lstStyle/>
                        <a:p>
                          <a:pPr algn="ctr" latinLnBrk="1"/>
                          <a:r>
                            <a:rPr lang="en-US" altLang="ko-KR" sz="1100" b="1" dirty="0">
                              <a:solidFill>
                                <a:schemeClr val="tx1"/>
                              </a:solidFill>
                              <a:latin typeface="Times New Roman" pitchFamily="18" charset="0"/>
                              <a:cs typeface="Times New Roman" pitchFamily="18" charset="0"/>
                            </a:rPr>
                            <a:t>2.1120</a:t>
                          </a:r>
                          <a:endParaRPr lang="ko-KR" altLang="en-US" sz="1100" b="1" dirty="0">
                            <a:solidFill>
                              <a:schemeClr val="tx1"/>
                            </a:solidFill>
                            <a:latin typeface="Times New Roman" pitchFamily="18" charset="0"/>
                            <a:cs typeface="Times New Roman" pitchFamily="18" charset="0"/>
                          </a:endParaRPr>
                        </a:p>
                      </a:txBody>
                      <a:tcPr anchor="ctr">
                        <a:lnT w="3175" cap="flat" cmpd="sng" algn="ctr">
                          <a:solidFill>
                            <a:schemeClr val="tx1"/>
                          </a:solidFill>
                          <a:prstDash val="solid"/>
                          <a:round/>
                          <a:headEnd type="none" w="med" len="med"/>
                          <a:tailEnd type="none" w="med" len="med"/>
                        </a:lnT>
                        <a:noFill/>
                      </a:tcPr>
                    </a:tc>
                    <a:tc>
                      <a:txBody>
                        <a:bodyPr/>
                        <a:lstStyle/>
                        <a:p>
                          <a:pPr algn="ctr" latinLnBrk="1"/>
                          <a:r>
                            <a:rPr lang="en-US" altLang="ko-KR" sz="1100" b="1" dirty="0">
                              <a:solidFill>
                                <a:schemeClr val="tx1"/>
                              </a:solidFill>
                              <a:latin typeface="Times New Roman" pitchFamily="18" charset="0"/>
                              <a:cs typeface="Times New Roman" pitchFamily="18" charset="0"/>
                            </a:rPr>
                            <a:t>65.4915</a:t>
                          </a:r>
                          <a:endParaRPr lang="ko-KR" altLang="en-US" sz="1100" b="1" dirty="0">
                            <a:solidFill>
                              <a:schemeClr val="tx1"/>
                            </a:solidFill>
                            <a:latin typeface="Times New Roman" pitchFamily="18" charset="0"/>
                            <a:cs typeface="Times New Roman" pitchFamily="18" charset="0"/>
                          </a:endParaRPr>
                        </a:p>
                      </a:txBody>
                      <a:tcPr anchor="ctr">
                        <a:lnT w="3175"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3"/>
                      </a:ext>
                    </a:extLst>
                  </a:tr>
                </a:tbl>
              </a:graphicData>
            </a:graphic>
          </p:graphicFrame>
        </mc:Fallback>
      </mc:AlternateContent>
      <p:pic>
        <p:nvPicPr>
          <p:cNvPr id="2" name="그림 1">
            <a:extLst>
              <a:ext uri="{FF2B5EF4-FFF2-40B4-BE49-F238E27FC236}">
                <a16:creationId xmlns:a16="http://schemas.microsoft.com/office/drawing/2014/main" id="{EDCB3EDA-5265-4544-BF87-7C9F0086830B}"/>
              </a:ext>
            </a:extLst>
          </p:cNvPr>
          <p:cNvPicPr>
            <a:picLocks noChangeAspect="1"/>
          </p:cNvPicPr>
          <p:nvPr/>
        </p:nvPicPr>
        <p:blipFill>
          <a:blip r:embed="rId8"/>
          <a:stretch>
            <a:fillRect/>
          </a:stretch>
        </p:blipFill>
        <p:spPr>
          <a:xfrm>
            <a:off x="3187703" y="1059024"/>
            <a:ext cx="5611855" cy="344454"/>
          </a:xfrm>
          <a:prstGeom prst="rect">
            <a:avLst/>
          </a:prstGeom>
        </p:spPr>
      </p:pic>
      <p:sp>
        <p:nvSpPr>
          <p:cNvPr id="3" name="직사각형 2">
            <a:extLst>
              <a:ext uri="{FF2B5EF4-FFF2-40B4-BE49-F238E27FC236}">
                <a16:creationId xmlns:a16="http://schemas.microsoft.com/office/drawing/2014/main" id="{F26585D5-ED0B-479F-A150-C9A55B2CB30D}"/>
              </a:ext>
            </a:extLst>
          </p:cNvPr>
          <p:cNvSpPr/>
          <p:nvPr/>
        </p:nvSpPr>
        <p:spPr>
          <a:xfrm>
            <a:off x="491046" y="5471746"/>
            <a:ext cx="11081830" cy="610616"/>
          </a:xfrm>
          <a:prstGeom prst="rect">
            <a:avLst/>
          </a:prstGeom>
        </p:spPr>
        <p:txBody>
          <a:bodyPr wrap="square">
            <a:spAutoFit/>
          </a:bodyPr>
          <a:lstStyle/>
          <a:p>
            <a:pPr algn="just">
              <a:lnSpc>
                <a:spcPct val="150000"/>
              </a:lnSpc>
            </a:pPr>
            <a:r>
              <a:rPr lang="en-US" altLang="ko-KR" sz="12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ko-KR" sz="1200" b="1" dirty="0">
                <a:latin typeface="Times New Roman" panose="02020603050405020304" pitchFamily="18" charset="0"/>
                <a:cs typeface="Times New Roman" panose="02020603050405020304" pitchFamily="18" charset="0"/>
              </a:rPr>
              <a:t>When comparing the time series at the observation point, there is little difference between the case of considering artificial heat emission (</a:t>
            </a:r>
            <a:r>
              <a:rPr lang="en-US" altLang="ko-KR" sz="1200" b="1" dirty="0">
                <a:solidFill>
                  <a:srgbClr val="FF00FF"/>
                </a:solidFill>
                <a:latin typeface="Times New Roman" panose="02020603050405020304" pitchFamily="18" charset="0"/>
                <a:cs typeface="Times New Roman" panose="02020603050405020304" pitchFamily="18" charset="0"/>
              </a:rPr>
              <a:t>LDAPS-UFS with A.H.</a:t>
            </a:r>
            <a:r>
              <a:rPr lang="en-US" altLang="ko-KR" sz="1200" b="1" dirty="0">
                <a:latin typeface="Times New Roman" panose="02020603050405020304" pitchFamily="18" charset="0"/>
                <a:cs typeface="Times New Roman" panose="02020603050405020304" pitchFamily="18" charset="0"/>
              </a:rPr>
              <a:t>) and the case of not considering (</a:t>
            </a:r>
            <a:r>
              <a:rPr lang="en-US" altLang="ko-KR" sz="1200" b="1" dirty="0">
                <a:solidFill>
                  <a:srgbClr val="0000FF"/>
                </a:solidFill>
                <a:latin typeface="Times New Roman" panose="02020603050405020304" pitchFamily="18" charset="0"/>
                <a:cs typeface="Times New Roman" panose="02020603050405020304" pitchFamily="18" charset="0"/>
              </a:rPr>
              <a:t>LDAPS-UFS</a:t>
            </a:r>
            <a:r>
              <a:rPr lang="en-US" altLang="ko-KR" sz="1200" b="1" dirty="0">
                <a:latin typeface="Times New Roman" panose="02020603050405020304" pitchFamily="18" charset="0"/>
                <a:cs typeface="Times New Roman" panose="02020603050405020304" pitchFamily="18" charset="0"/>
              </a:rPr>
              <a:t>).</a:t>
            </a:r>
            <a:endParaRPr lang="ko-KR" altLang="en-US"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0604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직선 연결선 4">
            <a:extLst>
              <a:ext uri="{FF2B5EF4-FFF2-40B4-BE49-F238E27FC236}">
                <a16:creationId xmlns:a16="http://schemas.microsoft.com/office/drawing/2014/main" id="{BBCC430E-34A3-4CBC-A218-EFD2F454FA2F}"/>
              </a:ext>
            </a:extLst>
          </p:cNvPr>
          <p:cNvCxnSpPr/>
          <p:nvPr/>
        </p:nvCxnSpPr>
        <p:spPr>
          <a:xfrm>
            <a:off x="-19050" y="647700"/>
            <a:ext cx="5648325" cy="0"/>
          </a:xfrm>
          <a:prstGeom prst="line">
            <a:avLst/>
          </a:prstGeom>
          <a:ln w="38100">
            <a:solidFill>
              <a:schemeClr val="tx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6CD647C-7006-49AD-92D8-B37B05C596DD}"/>
              </a:ext>
            </a:extLst>
          </p:cNvPr>
          <p:cNvSpPr txBox="1"/>
          <p:nvPr/>
        </p:nvSpPr>
        <p:spPr>
          <a:xfrm>
            <a:off x="85725" y="15300"/>
            <a:ext cx="2228850" cy="584775"/>
          </a:xfrm>
          <a:prstGeom prst="rect">
            <a:avLst/>
          </a:prstGeom>
          <a:noFill/>
        </p:spPr>
        <p:txBody>
          <a:bodyPr wrap="square" rtlCol="0">
            <a:spAutoFit/>
          </a:bodyPr>
          <a:lstStyle/>
          <a:p>
            <a:r>
              <a:rPr lang="en-US" altLang="ko-KR" sz="3200" b="1" dirty="0">
                <a:solidFill>
                  <a:schemeClr val="tx2"/>
                </a:solidFill>
                <a:effectLst>
                  <a:outerShdw blurRad="38100" dist="38100" dir="2700000" algn="tl">
                    <a:srgbClr val="000000">
                      <a:alpha val="43137"/>
                    </a:srgbClr>
                  </a:outerShdw>
                </a:effectLst>
              </a:rPr>
              <a:t>Results</a:t>
            </a:r>
            <a:endParaRPr lang="ko-KR" altLang="en-US" sz="3200" b="1" dirty="0">
              <a:solidFill>
                <a:schemeClr val="tx2"/>
              </a:solidFill>
              <a:effectLst>
                <a:outerShdw blurRad="38100" dist="38100" dir="2700000" algn="tl">
                  <a:srgbClr val="000000">
                    <a:alpha val="43137"/>
                  </a:srgbClr>
                </a:outerShdw>
              </a:effectLst>
            </a:endParaRPr>
          </a:p>
        </p:txBody>
      </p:sp>
      <p:pic>
        <p:nvPicPr>
          <p:cNvPr id="6" name="Picture 5" descr="F:\logo_ap\영문로고.jpg">
            <a:extLst>
              <a:ext uri="{FF2B5EF4-FFF2-40B4-BE49-F238E27FC236}">
                <a16:creationId xmlns:a16="http://schemas.microsoft.com/office/drawing/2014/main" id="{7ECF9C87-0E38-4B9A-B773-A6E2E1855352}"/>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1789" t="60323" r="7787" b="20936"/>
          <a:stretch/>
        </p:blipFill>
        <p:spPr bwMode="auto">
          <a:xfrm>
            <a:off x="9939821" y="31990"/>
            <a:ext cx="963915" cy="839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a:extLst>
              <a:ext uri="{FF2B5EF4-FFF2-40B4-BE49-F238E27FC236}">
                <a16:creationId xmlns:a16="http://schemas.microsoft.com/office/drawing/2014/main" id="{F67EC075-9548-4873-95DE-B425D2078C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89270" y="181555"/>
            <a:ext cx="1202730" cy="681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8DAF24E7-3CC0-4768-87D8-2DEFDE3D14DF}"/>
              </a:ext>
            </a:extLst>
          </p:cNvPr>
          <p:cNvSpPr txBox="1"/>
          <p:nvPr/>
        </p:nvSpPr>
        <p:spPr>
          <a:xfrm>
            <a:off x="212725" y="1558566"/>
            <a:ext cx="3600000" cy="523220"/>
          </a:xfrm>
          <a:prstGeom prst="rect">
            <a:avLst/>
          </a:prstGeom>
          <a:noFill/>
        </p:spPr>
        <p:txBody>
          <a:bodyPr wrap="square" rtlCol="0">
            <a:spAutoFit/>
          </a:bodyPr>
          <a:lstStyle/>
          <a:p>
            <a:pPr marL="342900" indent="-342900">
              <a:buFont typeface="+mj-ea"/>
              <a:buAutoNum type="circleNumDbPlain"/>
            </a:pPr>
            <a:r>
              <a:rPr lang="en-US" altLang="ko-KR" sz="1400" b="1" dirty="0">
                <a:effectLst>
                  <a:outerShdw blurRad="38100" dist="38100" dir="2700000" algn="tl">
                    <a:srgbClr val="000000">
                      <a:alpha val="43137"/>
                    </a:srgbClr>
                  </a:outerShdw>
                </a:effectLst>
              </a:rPr>
              <a:t>LDAPS-UFS Observation Altitude Temperature Field (z = 2.5 m)</a:t>
            </a:r>
            <a:endParaRPr lang="ko-KR" altLang="en-US" sz="1400" b="1" dirty="0">
              <a:effectLst>
                <a:outerShdw blurRad="38100" dist="38100" dir="2700000" algn="tl">
                  <a:srgbClr val="000000">
                    <a:alpha val="43137"/>
                  </a:srgbClr>
                </a:outerShdw>
              </a:effectLst>
            </a:endParaRPr>
          </a:p>
        </p:txBody>
      </p:sp>
      <p:sp>
        <p:nvSpPr>
          <p:cNvPr id="55" name="TextBox 54">
            <a:extLst>
              <a:ext uri="{FF2B5EF4-FFF2-40B4-BE49-F238E27FC236}">
                <a16:creationId xmlns:a16="http://schemas.microsoft.com/office/drawing/2014/main" id="{B2B88817-AC8B-49D4-8C1F-A44FDCFD597E}"/>
              </a:ext>
            </a:extLst>
          </p:cNvPr>
          <p:cNvSpPr txBox="1"/>
          <p:nvPr/>
        </p:nvSpPr>
        <p:spPr>
          <a:xfrm>
            <a:off x="4340225" y="1558566"/>
            <a:ext cx="3600000" cy="523220"/>
          </a:xfrm>
          <a:prstGeom prst="rect">
            <a:avLst/>
          </a:prstGeom>
          <a:noFill/>
        </p:spPr>
        <p:txBody>
          <a:bodyPr wrap="square" rtlCol="0">
            <a:spAutoFit/>
          </a:bodyPr>
          <a:lstStyle/>
          <a:p>
            <a:pPr marL="342900" indent="-342900">
              <a:buFont typeface="+mj-ea"/>
              <a:buAutoNum type="circleNumDbPlain" startAt="2"/>
            </a:pPr>
            <a:r>
              <a:rPr lang="en-US" altLang="ko-KR" sz="1400" b="1" dirty="0">
                <a:effectLst>
                  <a:outerShdw blurRad="38100" dist="38100" dir="2700000" algn="tl">
                    <a:srgbClr val="000000">
                      <a:alpha val="43137"/>
                    </a:srgbClr>
                  </a:outerShdw>
                </a:effectLst>
              </a:rPr>
              <a:t>LDAPS-UFS with A.H. Observation Altitude Temperature Field</a:t>
            </a:r>
            <a:endParaRPr lang="ko-KR" altLang="en-US" sz="1400" b="1" dirty="0">
              <a:effectLst>
                <a:outerShdw blurRad="38100" dist="38100" dir="2700000" algn="tl">
                  <a:srgbClr val="000000">
                    <a:alpha val="43137"/>
                  </a:srgbClr>
                </a:outerShdw>
              </a:effectLst>
            </a:endParaRPr>
          </a:p>
        </p:txBody>
      </p:sp>
      <p:sp>
        <p:nvSpPr>
          <p:cNvPr id="56" name="TextBox 55">
            <a:extLst>
              <a:ext uri="{FF2B5EF4-FFF2-40B4-BE49-F238E27FC236}">
                <a16:creationId xmlns:a16="http://schemas.microsoft.com/office/drawing/2014/main" id="{C20E9D2B-570E-4298-BB1F-5EB3C4C03C3C}"/>
              </a:ext>
            </a:extLst>
          </p:cNvPr>
          <p:cNvSpPr txBox="1"/>
          <p:nvPr/>
        </p:nvSpPr>
        <p:spPr>
          <a:xfrm>
            <a:off x="8467725" y="1558566"/>
            <a:ext cx="3600000" cy="307777"/>
          </a:xfrm>
          <a:prstGeom prst="rect">
            <a:avLst/>
          </a:prstGeom>
          <a:noFill/>
        </p:spPr>
        <p:txBody>
          <a:bodyPr wrap="square" rtlCol="0">
            <a:spAutoFit/>
          </a:bodyPr>
          <a:lstStyle/>
          <a:p>
            <a:pPr marL="342900" indent="-342900">
              <a:buFont typeface="+mj-ea"/>
              <a:buAutoNum type="circleNumDbPlain" startAt="3"/>
            </a:pPr>
            <a:r>
              <a:rPr lang="en-US" altLang="ko-KR" sz="1400" b="1" dirty="0">
                <a:effectLst>
                  <a:outerShdw blurRad="38100" dist="38100" dir="2700000" algn="tl">
                    <a:srgbClr val="000000">
                      <a:alpha val="43137"/>
                    </a:srgbClr>
                  </a:outerShdw>
                </a:effectLst>
              </a:rPr>
              <a:t>①-② (difference)</a:t>
            </a:r>
            <a:endParaRPr lang="ko-KR" altLang="en-US" sz="1400" b="1" dirty="0">
              <a:effectLst>
                <a:outerShdw blurRad="38100" dist="38100" dir="2700000" algn="tl">
                  <a:srgbClr val="000000">
                    <a:alpha val="43137"/>
                  </a:srgbClr>
                </a:outerShdw>
              </a:effectLst>
            </a:endParaRPr>
          </a:p>
        </p:txBody>
      </p:sp>
      <p:sp>
        <p:nvSpPr>
          <p:cNvPr id="60" name="직사각형 59">
            <a:extLst>
              <a:ext uri="{FF2B5EF4-FFF2-40B4-BE49-F238E27FC236}">
                <a16:creationId xmlns:a16="http://schemas.microsoft.com/office/drawing/2014/main" id="{86BD5BFF-7961-4483-B8B2-5D96AFB0890E}"/>
              </a:ext>
            </a:extLst>
          </p:cNvPr>
          <p:cNvSpPr/>
          <p:nvPr/>
        </p:nvSpPr>
        <p:spPr>
          <a:xfrm>
            <a:off x="308915" y="5210006"/>
            <a:ext cx="11662620" cy="1023165"/>
          </a:xfrm>
          <a:prstGeom prst="rect">
            <a:avLst/>
          </a:prstGeom>
        </p:spPr>
        <p:txBody>
          <a:bodyPr wrap="square">
            <a:spAutoFit/>
          </a:bodyPr>
          <a:lstStyle/>
          <a:p>
            <a:pPr marL="285750" indent="-285750">
              <a:lnSpc>
                <a:spcPct val="150000"/>
              </a:lnSpc>
              <a:buFont typeface="Wingdings" pitchFamily="2" charset="2"/>
              <a:buChar char="Ø"/>
            </a:pPr>
            <a:r>
              <a:rPr lang="en-US" altLang="ko-KR" sz="1400" b="1" dirty="0">
                <a:latin typeface="Times New Roman" pitchFamily="18" charset="0"/>
                <a:cs typeface="Times New Roman" pitchFamily="18" charset="0"/>
              </a:rPr>
              <a:t>Temperatures rise in areas with many buildings.</a:t>
            </a:r>
          </a:p>
          <a:p>
            <a:pPr marL="285750" indent="-285750">
              <a:lnSpc>
                <a:spcPct val="150000"/>
              </a:lnSpc>
              <a:buFont typeface="Wingdings" pitchFamily="2" charset="2"/>
              <a:buChar char="Ø"/>
            </a:pPr>
            <a:r>
              <a:rPr lang="en-US" altLang="ko-KR" sz="1400" b="1" dirty="0">
                <a:latin typeface="Times New Roman" pitchFamily="18" charset="0"/>
                <a:cs typeface="Times New Roman" pitchFamily="18" charset="0"/>
              </a:rPr>
              <a:t>In particular, the temperature rises in industrial and residential areas.</a:t>
            </a:r>
          </a:p>
          <a:p>
            <a:pPr marL="285750" indent="-285750">
              <a:lnSpc>
                <a:spcPct val="150000"/>
              </a:lnSpc>
              <a:buFont typeface="Wingdings" pitchFamily="2" charset="2"/>
              <a:buChar char="Ø"/>
            </a:pPr>
            <a:r>
              <a:rPr lang="en-US" altLang="ko-KR" sz="1400" b="1" dirty="0">
                <a:latin typeface="Times New Roman" pitchFamily="18" charset="0"/>
                <a:cs typeface="Times New Roman" pitchFamily="18" charset="0"/>
              </a:rPr>
              <a:t>In the case of nighttime, the nighttime temperature increases significantly near industrial facilities with high artificial heat compared to daytime.</a:t>
            </a:r>
            <a:endParaRPr lang="en-US" altLang="ko-KR" sz="400" b="1" dirty="0">
              <a:latin typeface="Times New Roman" pitchFamily="18" charset="0"/>
              <a:cs typeface="Times New Roman" pitchFamily="18" charset="0"/>
            </a:endParaRPr>
          </a:p>
        </p:txBody>
      </p:sp>
      <p:pic>
        <p:nvPicPr>
          <p:cNvPr id="10" name="그림 9">
            <a:extLst>
              <a:ext uri="{FF2B5EF4-FFF2-40B4-BE49-F238E27FC236}">
                <a16:creationId xmlns:a16="http://schemas.microsoft.com/office/drawing/2014/main" id="{4357FCD0-15E5-4897-BD53-196ACB569F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25" y="2129766"/>
            <a:ext cx="3960000" cy="2970824"/>
          </a:xfrm>
          <a:prstGeom prst="rect">
            <a:avLst/>
          </a:prstGeom>
        </p:spPr>
      </p:pic>
      <p:pic>
        <p:nvPicPr>
          <p:cNvPr id="12" name="그림 11">
            <a:extLst>
              <a:ext uri="{FF2B5EF4-FFF2-40B4-BE49-F238E27FC236}">
                <a16:creationId xmlns:a16="http://schemas.microsoft.com/office/drawing/2014/main" id="{CC00E45C-5AA9-479C-88E4-8EC5F87926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6725" y="2129766"/>
            <a:ext cx="3960000" cy="2970824"/>
          </a:xfrm>
          <a:prstGeom prst="rect">
            <a:avLst/>
          </a:prstGeom>
        </p:spPr>
      </p:pic>
      <p:pic>
        <p:nvPicPr>
          <p:cNvPr id="14" name="그림 13">
            <a:extLst>
              <a:ext uri="{FF2B5EF4-FFF2-40B4-BE49-F238E27FC236}">
                <a16:creationId xmlns:a16="http://schemas.microsoft.com/office/drawing/2014/main" id="{01978B4B-FCA7-434D-8129-2DE1A67CA7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7725" y="2129766"/>
            <a:ext cx="3960000" cy="2970824"/>
          </a:xfrm>
          <a:prstGeom prst="rect">
            <a:avLst/>
          </a:prstGeom>
        </p:spPr>
      </p:pic>
      <mc:AlternateContent xmlns:mc="http://schemas.openxmlformats.org/markup-compatibility/2006">
        <mc:Choice xmlns:a14="http://schemas.microsoft.com/office/drawing/2010/main" Requires="a14">
          <p:sp>
            <p:nvSpPr>
              <p:cNvPr id="61" name="TextBox 60">
                <a:extLst>
                  <a:ext uri="{FF2B5EF4-FFF2-40B4-BE49-F238E27FC236}">
                    <a16:creationId xmlns:a16="http://schemas.microsoft.com/office/drawing/2014/main" id="{635A96C1-829C-4559-AC7B-7F44DE315641}"/>
                  </a:ext>
                </a:extLst>
              </p:cNvPr>
              <p:cNvSpPr txBox="1"/>
              <p:nvPr/>
            </p:nvSpPr>
            <p:spPr>
              <a:xfrm>
                <a:off x="11136587" y="1920002"/>
                <a:ext cx="518091" cy="338554"/>
              </a:xfrm>
              <a:prstGeom prst="rect">
                <a:avLst/>
              </a:prstGeom>
              <a:noFill/>
            </p:spPr>
            <p:txBody>
              <a:bodyPr wrap="none" rtlCol="0">
                <a:spAutoFit/>
              </a:bodyPr>
              <a:lstStyle/>
              <a:p>
                <a:r>
                  <a:rPr lang="en-US" altLang="ko-KR" sz="1600" b="1" dirty="0"/>
                  <a:t>[</a:t>
                </a:r>
                <a14:m>
                  <m:oMath xmlns:m="http://schemas.openxmlformats.org/officeDocument/2006/math">
                    <m:r>
                      <a:rPr lang="ko-KR" altLang="en-US" sz="1600" b="1" i="1" smtClean="0">
                        <a:latin typeface="Cambria Math"/>
                      </a:rPr>
                      <m:t>℃</m:t>
                    </m:r>
                  </m:oMath>
                </a14:m>
                <a:r>
                  <a:rPr lang="en-US" altLang="ko-KR" sz="1600" b="1" dirty="0"/>
                  <a:t>]</a:t>
                </a:r>
                <a:endParaRPr lang="ko-KR" altLang="en-US" sz="1600" b="1" dirty="0"/>
              </a:p>
            </p:txBody>
          </p:sp>
        </mc:Choice>
        <mc:Fallback>
          <p:sp>
            <p:nvSpPr>
              <p:cNvPr id="61" name="TextBox 60">
                <a:extLst>
                  <a:ext uri="{FF2B5EF4-FFF2-40B4-BE49-F238E27FC236}">
                    <a16:creationId xmlns:a16="http://schemas.microsoft.com/office/drawing/2014/main" id="{635A96C1-829C-4559-AC7B-7F44DE315641}"/>
                  </a:ext>
                </a:extLst>
              </p:cNvPr>
              <p:cNvSpPr txBox="1">
                <a:spLocks noRot="1" noChangeAspect="1" noMove="1" noResize="1" noEditPoints="1" noAdjustHandles="1" noChangeArrowheads="1" noChangeShapeType="1" noTextEdit="1"/>
              </p:cNvSpPr>
              <p:nvPr/>
            </p:nvSpPr>
            <p:spPr>
              <a:xfrm>
                <a:off x="11136587" y="1920002"/>
                <a:ext cx="518091" cy="338554"/>
              </a:xfrm>
              <a:prstGeom prst="rect">
                <a:avLst/>
              </a:prstGeom>
              <a:blipFill>
                <a:blip r:embed="rId7"/>
                <a:stretch>
                  <a:fillRect l="-7059" t="-5455" r="-4706" b="-23636"/>
                </a:stretch>
              </a:blipFill>
            </p:spPr>
            <p:txBody>
              <a:bodyPr/>
              <a:lstStyle/>
              <a:p>
                <a:r>
                  <a:rPr lang="ko-KR" altLang="en-US">
                    <a:noFill/>
                  </a:rPr>
                  <a:t> </a:t>
                </a:r>
              </a:p>
            </p:txBody>
          </p:sp>
        </mc:Fallback>
      </mc:AlternateContent>
      <mc:AlternateContent xmlns:mc="http://schemas.openxmlformats.org/markup-compatibility/2006">
        <mc:Choice xmlns:a14="http://schemas.microsoft.com/office/drawing/2010/main" Requires="a14">
          <p:sp>
            <p:nvSpPr>
              <p:cNvPr id="63" name="TextBox 62">
                <a:extLst>
                  <a:ext uri="{FF2B5EF4-FFF2-40B4-BE49-F238E27FC236}">
                    <a16:creationId xmlns:a16="http://schemas.microsoft.com/office/drawing/2014/main" id="{DE4793E9-AC18-4B0F-A80D-5F42FDC8035A}"/>
                  </a:ext>
                </a:extLst>
              </p:cNvPr>
              <p:cNvSpPr txBox="1"/>
              <p:nvPr/>
            </p:nvSpPr>
            <p:spPr>
              <a:xfrm>
                <a:off x="7086950" y="1920002"/>
                <a:ext cx="518091" cy="338554"/>
              </a:xfrm>
              <a:prstGeom prst="rect">
                <a:avLst/>
              </a:prstGeom>
              <a:noFill/>
            </p:spPr>
            <p:txBody>
              <a:bodyPr wrap="none" rtlCol="0">
                <a:spAutoFit/>
              </a:bodyPr>
              <a:lstStyle/>
              <a:p>
                <a:r>
                  <a:rPr lang="en-US" altLang="ko-KR" sz="1600" b="1" dirty="0"/>
                  <a:t>[</a:t>
                </a:r>
                <a14:m>
                  <m:oMath xmlns:m="http://schemas.openxmlformats.org/officeDocument/2006/math">
                    <m:r>
                      <a:rPr lang="ko-KR" altLang="en-US" sz="1600" b="1" i="1" smtClean="0">
                        <a:latin typeface="Cambria Math"/>
                      </a:rPr>
                      <m:t>℃</m:t>
                    </m:r>
                  </m:oMath>
                </a14:m>
                <a:r>
                  <a:rPr lang="en-US" altLang="ko-KR" sz="1600" b="1" dirty="0"/>
                  <a:t>]</a:t>
                </a:r>
                <a:endParaRPr lang="ko-KR" altLang="en-US" sz="1600" b="1" dirty="0"/>
              </a:p>
            </p:txBody>
          </p:sp>
        </mc:Choice>
        <mc:Fallback>
          <p:sp>
            <p:nvSpPr>
              <p:cNvPr id="63" name="TextBox 62">
                <a:extLst>
                  <a:ext uri="{FF2B5EF4-FFF2-40B4-BE49-F238E27FC236}">
                    <a16:creationId xmlns:a16="http://schemas.microsoft.com/office/drawing/2014/main" id="{DE4793E9-AC18-4B0F-A80D-5F42FDC8035A}"/>
                  </a:ext>
                </a:extLst>
              </p:cNvPr>
              <p:cNvSpPr txBox="1">
                <a:spLocks noRot="1" noChangeAspect="1" noMove="1" noResize="1" noEditPoints="1" noAdjustHandles="1" noChangeArrowheads="1" noChangeShapeType="1" noTextEdit="1"/>
              </p:cNvSpPr>
              <p:nvPr/>
            </p:nvSpPr>
            <p:spPr>
              <a:xfrm>
                <a:off x="7086950" y="1920002"/>
                <a:ext cx="518091" cy="338554"/>
              </a:xfrm>
              <a:prstGeom prst="rect">
                <a:avLst/>
              </a:prstGeom>
              <a:blipFill>
                <a:blip r:embed="rId8"/>
                <a:stretch>
                  <a:fillRect l="-7059" t="-5455" r="-4706" b="-23636"/>
                </a:stretch>
              </a:blipFill>
            </p:spPr>
            <p:txBody>
              <a:bodyPr/>
              <a:lstStyle/>
              <a:p>
                <a:r>
                  <a:rPr lang="ko-KR" altLang="en-US">
                    <a:noFill/>
                  </a:rPr>
                  <a:t> </a:t>
                </a:r>
              </a:p>
            </p:txBody>
          </p:sp>
        </mc:Fallback>
      </mc:AlternateContent>
      <mc:AlternateContent xmlns:mc="http://schemas.openxmlformats.org/markup-compatibility/2006">
        <mc:Choice xmlns:a14="http://schemas.microsoft.com/office/drawing/2010/main" Requires="a14">
          <p:sp>
            <p:nvSpPr>
              <p:cNvPr id="64" name="TextBox 63">
                <a:extLst>
                  <a:ext uri="{FF2B5EF4-FFF2-40B4-BE49-F238E27FC236}">
                    <a16:creationId xmlns:a16="http://schemas.microsoft.com/office/drawing/2014/main" id="{B7C9A273-EB31-4FBB-9DFD-9B850860236B}"/>
                  </a:ext>
                </a:extLst>
              </p:cNvPr>
              <p:cNvSpPr txBox="1"/>
              <p:nvPr/>
            </p:nvSpPr>
            <p:spPr>
              <a:xfrm>
                <a:off x="3093188" y="1920002"/>
                <a:ext cx="462216" cy="338554"/>
              </a:xfrm>
              <a:prstGeom prst="rect">
                <a:avLst/>
              </a:prstGeom>
              <a:noFill/>
            </p:spPr>
            <p:txBody>
              <a:bodyPr wrap="square" rtlCol="0">
                <a:spAutoFit/>
              </a:bodyPr>
              <a:lstStyle/>
              <a:p>
                <a:r>
                  <a:rPr lang="en-US" altLang="ko-KR" sz="1600" b="1" dirty="0"/>
                  <a:t>[</a:t>
                </a:r>
                <a14:m>
                  <m:oMath xmlns:m="http://schemas.openxmlformats.org/officeDocument/2006/math">
                    <m:r>
                      <a:rPr lang="ko-KR" altLang="en-US" sz="1600" b="1" i="1" smtClean="0">
                        <a:latin typeface="Cambria Math"/>
                      </a:rPr>
                      <m:t>℃</m:t>
                    </m:r>
                  </m:oMath>
                </a14:m>
                <a:r>
                  <a:rPr lang="en-US" altLang="ko-KR" sz="1600" b="1" dirty="0"/>
                  <a:t>]</a:t>
                </a:r>
                <a:endParaRPr lang="ko-KR" altLang="en-US" sz="1600" b="1" dirty="0"/>
              </a:p>
            </p:txBody>
          </p:sp>
        </mc:Choice>
        <mc:Fallback>
          <p:sp>
            <p:nvSpPr>
              <p:cNvPr id="64" name="TextBox 63">
                <a:extLst>
                  <a:ext uri="{FF2B5EF4-FFF2-40B4-BE49-F238E27FC236}">
                    <a16:creationId xmlns:a16="http://schemas.microsoft.com/office/drawing/2014/main" id="{B7C9A273-EB31-4FBB-9DFD-9B850860236B}"/>
                  </a:ext>
                </a:extLst>
              </p:cNvPr>
              <p:cNvSpPr txBox="1">
                <a:spLocks noRot="1" noChangeAspect="1" noMove="1" noResize="1" noEditPoints="1" noAdjustHandles="1" noChangeArrowheads="1" noChangeShapeType="1" noTextEdit="1"/>
              </p:cNvSpPr>
              <p:nvPr/>
            </p:nvSpPr>
            <p:spPr>
              <a:xfrm>
                <a:off x="3093188" y="1920002"/>
                <a:ext cx="462216" cy="338554"/>
              </a:xfrm>
              <a:prstGeom prst="rect">
                <a:avLst/>
              </a:prstGeom>
              <a:blipFill>
                <a:blip r:embed="rId9"/>
                <a:stretch>
                  <a:fillRect l="-6579" t="-5455" r="-23684" b="-23636"/>
                </a:stretch>
              </a:blipFill>
            </p:spPr>
            <p:txBody>
              <a:bodyPr/>
              <a:lstStyle/>
              <a:p>
                <a:r>
                  <a:rPr lang="ko-KR" altLang="en-US">
                    <a:noFill/>
                  </a:rPr>
                  <a:t> </a:t>
                </a:r>
              </a:p>
            </p:txBody>
          </p:sp>
        </mc:Fallback>
      </mc:AlternateContent>
      <p:pic>
        <p:nvPicPr>
          <p:cNvPr id="65" name="그림 64">
            <a:extLst>
              <a:ext uri="{FF2B5EF4-FFF2-40B4-BE49-F238E27FC236}">
                <a16:creationId xmlns:a16="http://schemas.microsoft.com/office/drawing/2014/main" id="{A318FF68-C4AB-4F40-9120-6958228DFF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4193" y="892991"/>
            <a:ext cx="2143125" cy="504825"/>
          </a:xfrm>
          <a:prstGeom prst="rect">
            <a:avLst/>
          </a:prstGeom>
        </p:spPr>
      </p:pic>
    </p:spTree>
    <p:extLst>
      <p:ext uri="{BB962C8B-B14F-4D97-AF65-F5344CB8AC3E}">
        <p14:creationId xmlns:p14="http://schemas.microsoft.com/office/powerpoint/2010/main" val="4253709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그룹 13">
            <a:extLst>
              <a:ext uri="{FF2B5EF4-FFF2-40B4-BE49-F238E27FC236}">
                <a16:creationId xmlns:a16="http://schemas.microsoft.com/office/drawing/2014/main" id="{595D8F25-7011-4752-8184-66046343EC04}"/>
              </a:ext>
            </a:extLst>
          </p:cNvPr>
          <p:cNvGrpSpPr/>
          <p:nvPr/>
        </p:nvGrpSpPr>
        <p:grpSpPr>
          <a:xfrm>
            <a:off x="2581051" y="1773367"/>
            <a:ext cx="2613600" cy="2368951"/>
            <a:chOff x="167640" y="1331790"/>
            <a:chExt cx="2160000" cy="1957811"/>
          </a:xfrm>
        </p:grpSpPr>
        <p:pic>
          <p:nvPicPr>
            <p:cNvPr id="15" name="Picture 2" descr="E:\2_과제\2019_폭염센터\0_연구\1_results\0_위성온도\LST_예시.png">
              <a:extLst>
                <a:ext uri="{FF2B5EF4-FFF2-40B4-BE49-F238E27FC236}">
                  <a16:creationId xmlns:a16="http://schemas.microsoft.com/office/drawing/2014/main" id="{FE520579-C5A4-4158-901D-07F858429DB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197" r="23559"/>
            <a:stretch/>
          </p:blipFill>
          <p:spPr bwMode="auto">
            <a:xfrm>
              <a:off x="167640" y="1331790"/>
              <a:ext cx="2160000" cy="1957811"/>
            </a:xfrm>
            <a:prstGeom prst="rect">
              <a:avLst/>
            </a:prstGeom>
            <a:noFill/>
            <a:extLst>
              <a:ext uri="{909E8E84-426E-40DD-AFC4-6F175D3DCCD1}">
                <a14:hiddenFill xmlns:a14="http://schemas.microsoft.com/office/drawing/2010/main">
                  <a:solidFill>
                    <a:srgbClr val="FFFFFF"/>
                  </a:solidFill>
                </a14:hiddenFill>
              </a:ext>
            </a:extLst>
          </p:spPr>
        </p:pic>
        <p:sp>
          <p:nvSpPr>
            <p:cNvPr id="16" name="직사각형 15">
              <a:extLst>
                <a:ext uri="{FF2B5EF4-FFF2-40B4-BE49-F238E27FC236}">
                  <a16:creationId xmlns:a16="http://schemas.microsoft.com/office/drawing/2014/main" id="{ED22B27B-D85B-4300-B295-F7369DF0EE18}"/>
                </a:ext>
              </a:extLst>
            </p:cNvPr>
            <p:cNvSpPr/>
            <p:nvPr/>
          </p:nvSpPr>
          <p:spPr>
            <a:xfrm>
              <a:off x="447675" y="3092450"/>
              <a:ext cx="1730375" cy="142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사각형 16">
              <a:extLst>
                <a:ext uri="{FF2B5EF4-FFF2-40B4-BE49-F238E27FC236}">
                  <a16:creationId xmlns:a16="http://schemas.microsoft.com/office/drawing/2014/main" id="{59B85906-4E74-4D8C-A589-71DECB8C1153}"/>
                </a:ext>
              </a:extLst>
            </p:cNvPr>
            <p:cNvSpPr/>
            <p:nvPr/>
          </p:nvSpPr>
          <p:spPr>
            <a:xfrm rot="16200000">
              <a:off x="-505371" y="2162719"/>
              <a:ext cx="1730375" cy="243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1" name="직사각형 30">
            <a:extLst>
              <a:ext uri="{FF2B5EF4-FFF2-40B4-BE49-F238E27FC236}">
                <a16:creationId xmlns:a16="http://schemas.microsoft.com/office/drawing/2014/main" id="{464C93CA-2D8B-4AC4-B002-C42BD6ACA02A}"/>
              </a:ext>
            </a:extLst>
          </p:cNvPr>
          <p:cNvSpPr/>
          <p:nvPr/>
        </p:nvSpPr>
        <p:spPr>
          <a:xfrm>
            <a:off x="2222321" y="1717282"/>
            <a:ext cx="8026400" cy="2339137"/>
          </a:xfrm>
          <a:prstGeom prst="rect">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5" name="직선 연결선 4">
            <a:extLst>
              <a:ext uri="{FF2B5EF4-FFF2-40B4-BE49-F238E27FC236}">
                <a16:creationId xmlns:a16="http://schemas.microsoft.com/office/drawing/2014/main" id="{BBCC430E-34A3-4CBC-A218-EFD2F454FA2F}"/>
              </a:ext>
            </a:extLst>
          </p:cNvPr>
          <p:cNvCxnSpPr/>
          <p:nvPr/>
        </p:nvCxnSpPr>
        <p:spPr>
          <a:xfrm>
            <a:off x="-19050" y="647700"/>
            <a:ext cx="5648325" cy="0"/>
          </a:xfrm>
          <a:prstGeom prst="line">
            <a:avLst/>
          </a:prstGeom>
          <a:ln w="38100">
            <a:solidFill>
              <a:schemeClr val="tx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6CD647C-7006-49AD-92D8-B37B05C596DD}"/>
              </a:ext>
            </a:extLst>
          </p:cNvPr>
          <p:cNvSpPr txBox="1"/>
          <p:nvPr/>
        </p:nvSpPr>
        <p:spPr>
          <a:xfrm>
            <a:off x="85724" y="15300"/>
            <a:ext cx="3876675" cy="584775"/>
          </a:xfrm>
          <a:prstGeom prst="rect">
            <a:avLst/>
          </a:prstGeom>
          <a:noFill/>
        </p:spPr>
        <p:txBody>
          <a:bodyPr wrap="square" rtlCol="0">
            <a:spAutoFit/>
          </a:bodyPr>
          <a:lstStyle/>
          <a:p>
            <a:r>
              <a:rPr lang="en-US" altLang="ko-KR" sz="3200" b="1" dirty="0">
                <a:solidFill>
                  <a:schemeClr val="tx2"/>
                </a:solidFill>
                <a:effectLst>
                  <a:outerShdw blurRad="38100" dist="38100" dir="2700000" algn="tl">
                    <a:srgbClr val="000000">
                      <a:alpha val="43137"/>
                    </a:srgbClr>
                  </a:outerShdw>
                </a:effectLst>
              </a:rPr>
              <a:t>Future study …</a:t>
            </a:r>
            <a:endParaRPr lang="ko-KR" altLang="en-US" sz="3200" b="1" dirty="0">
              <a:solidFill>
                <a:schemeClr val="tx2"/>
              </a:solidFill>
              <a:effectLst>
                <a:outerShdw blurRad="38100" dist="38100" dir="2700000" algn="tl">
                  <a:srgbClr val="000000">
                    <a:alpha val="43137"/>
                  </a:srgbClr>
                </a:outerShdw>
              </a:effectLst>
            </a:endParaRPr>
          </a:p>
        </p:txBody>
      </p:sp>
      <p:pic>
        <p:nvPicPr>
          <p:cNvPr id="6" name="Picture 5" descr="F:\logo_ap\영문로고.jpg">
            <a:extLst>
              <a:ext uri="{FF2B5EF4-FFF2-40B4-BE49-F238E27FC236}">
                <a16:creationId xmlns:a16="http://schemas.microsoft.com/office/drawing/2014/main" id="{4A030EFD-9668-45C3-AFB8-FA883A1EC707}"/>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1789" t="60323" r="7787" b="20936"/>
          <a:stretch/>
        </p:blipFill>
        <p:spPr bwMode="auto">
          <a:xfrm>
            <a:off x="9939821" y="31990"/>
            <a:ext cx="963915" cy="839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a:extLst>
              <a:ext uri="{FF2B5EF4-FFF2-40B4-BE49-F238E27FC236}">
                <a16:creationId xmlns:a16="http://schemas.microsoft.com/office/drawing/2014/main" id="{5E581583-8BE6-452A-BC54-72310FE327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89270" y="181555"/>
            <a:ext cx="1202730" cy="681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그룹 8">
            <a:extLst>
              <a:ext uri="{FF2B5EF4-FFF2-40B4-BE49-F238E27FC236}">
                <a16:creationId xmlns:a16="http://schemas.microsoft.com/office/drawing/2014/main" id="{2E01D097-6BC4-44E4-9FF9-EBA52F5D8D10}"/>
              </a:ext>
            </a:extLst>
          </p:cNvPr>
          <p:cNvGrpSpPr/>
          <p:nvPr/>
        </p:nvGrpSpPr>
        <p:grpSpPr>
          <a:xfrm>
            <a:off x="7494103" y="1754325"/>
            <a:ext cx="2240542" cy="2221155"/>
            <a:chOff x="475953" y="3583447"/>
            <a:chExt cx="1851687" cy="1835665"/>
          </a:xfrm>
        </p:grpSpPr>
        <p:pic>
          <p:nvPicPr>
            <p:cNvPr id="10" name="Picture 4" descr="E:\2_과제\2019_폭염센터\0_연구\1_results\8_LDAPS_UFS_energy_LST_final (위성자료)\0_make_LST\pic_input_interp_LST\0802_interp_LST_temp.png">
              <a:extLst>
                <a:ext uri="{FF2B5EF4-FFF2-40B4-BE49-F238E27FC236}">
                  <a16:creationId xmlns:a16="http://schemas.microsoft.com/office/drawing/2014/main" id="{59262F28-5E6C-4E5D-8024-DE06ED89A06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541" t="6450" r="21604" b="13774"/>
            <a:stretch/>
          </p:blipFill>
          <p:spPr bwMode="auto">
            <a:xfrm>
              <a:off x="475953" y="3709782"/>
              <a:ext cx="1656580" cy="162957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그룹 10">
              <a:extLst>
                <a:ext uri="{FF2B5EF4-FFF2-40B4-BE49-F238E27FC236}">
                  <a16:creationId xmlns:a16="http://schemas.microsoft.com/office/drawing/2014/main" id="{811E6B6D-AB24-435F-BCDA-E5556DB57273}"/>
                </a:ext>
              </a:extLst>
            </p:cNvPr>
            <p:cNvGrpSpPr/>
            <p:nvPr/>
          </p:nvGrpSpPr>
          <p:grpSpPr>
            <a:xfrm>
              <a:off x="2098439" y="3583447"/>
              <a:ext cx="229201" cy="1835665"/>
              <a:chOff x="5674519" y="2089429"/>
              <a:chExt cx="229201" cy="1835665"/>
            </a:xfrm>
          </p:grpSpPr>
          <p:pic>
            <p:nvPicPr>
              <p:cNvPr id="12" name="Picture 2" descr="E:\2_과제\2019_폭염센터\0_연구\1_results\0_위성온도\LST_예시.png">
                <a:extLst>
                  <a:ext uri="{FF2B5EF4-FFF2-40B4-BE49-F238E27FC236}">
                    <a16:creationId xmlns:a16="http://schemas.microsoft.com/office/drawing/2014/main" id="{973B1A9F-7B1B-4088-BE0A-46D55679C6A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1147" r="23559" b="6239"/>
              <a:stretch/>
            </p:blipFill>
            <p:spPr bwMode="auto">
              <a:xfrm>
                <a:off x="5696744" y="2089429"/>
                <a:ext cx="206976" cy="1835665"/>
              </a:xfrm>
              <a:prstGeom prst="rect">
                <a:avLst/>
              </a:prstGeom>
              <a:noFill/>
              <a:extLst>
                <a:ext uri="{909E8E84-426E-40DD-AFC4-6F175D3DCCD1}">
                  <a14:hiddenFill xmlns:a14="http://schemas.microsoft.com/office/drawing/2010/main">
                    <a:solidFill>
                      <a:srgbClr val="FFFFFF"/>
                    </a:solidFill>
                  </a14:hiddenFill>
                </a:ext>
              </a:extLst>
            </p:spPr>
          </p:pic>
          <p:sp>
            <p:nvSpPr>
              <p:cNvPr id="13" name="직사각형 12">
                <a:extLst>
                  <a:ext uri="{FF2B5EF4-FFF2-40B4-BE49-F238E27FC236}">
                    <a16:creationId xmlns:a16="http://schemas.microsoft.com/office/drawing/2014/main" id="{ABE7FFAA-1455-4D6C-9A55-F26A294046A9}"/>
                  </a:ext>
                </a:extLst>
              </p:cNvPr>
              <p:cNvSpPr/>
              <p:nvPr/>
            </p:nvSpPr>
            <p:spPr>
              <a:xfrm>
                <a:off x="5674519" y="3848100"/>
                <a:ext cx="88106" cy="76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19" name="TextBox 18">
            <a:extLst>
              <a:ext uri="{FF2B5EF4-FFF2-40B4-BE49-F238E27FC236}">
                <a16:creationId xmlns:a16="http://schemas.microsoft.com/office/drawing/2014/main" id="{1D9FE250-6439-421B-AE9A-466A0ECDBDE1}"/>
              </a:ext>
            </a:extLst>
          </p:cNvPr>
          <p:cNvSpPr txBox="1"/>
          <p:nvPr/>
        </p:nvSpPr>
        <p:spPr>
          <a:xfrm>
            <a:off x="458355" y="1117121"/>
            <a:ext cx="11371695" cy="335605"/>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en-US" altLang="ko-KR" sz="1200" b="1" dirty="0">
                <a:latin typeface="Times New Roman" pitchFamily="18" charset="0"/>
                <a:cs typeface="Times New Roman" pitchFamily="18" charset="0"/>
              </a:rPr>
              <a:t>Constructing the LDAPS-UFS model surface temperature data using the satellite surface temperature calculated using machine learning</a:t>
            </a:r>
            <a:endParaRPr lang="ko-KR" altLang="en-US" sz="1200" b="1" dirty="0">
              <a:latin typeface="Times New Roman" pitchFamily="18" charset="0"/>
              <a:cs typeface="Times New Roman" pitchFamily="18" charset="0"/>
            </a:endParaRPr>
          </a:p>
        </p:txBody>
      </p:sp>
      <p:sp>
        <p:nvSpPr>
          <p:cNvPr id="21" name="TextBox 20">
            <a:extLst>
              <a:ext uri="{FF2B5EF4-FFF2-40B4-BE49-F238E27FC236}">
                <a16:creationId xmlns:a16="http://schemas.microsoft.com/office/drawing/2014/main" id="{B2C264FB-135F-487E-AF20-44C37B0B35EC}"/>
              </a:ext>
            </a:extLst>
          </p:cNvPr>
          <p:cNvSpPr txBox="1"/>
          <p:nvPr/>
        </p:nvSpPr>
        <p:spPr>
          <a:xfrm>
            <a:off x="4116208" y="1540429"/>
            <a:ext cx="4409266" cy="307777"/>
          </a:xfrm>
          <a:prstGeom prst="rect">
            <a:avLst/>
          </a:prstGeom>
          <a:solidFill>
            <a:schemeClr val="accent4">
              <a:lumMod val="40000"/>
              <a:lumOff val="60000"/>
            </a:schemeClr>
          </a:solidFill>
          <a:ln>
            <a:solidFill>
              <a:schemeClr val="tx1"/>
            </a:solidFill>
          </a:ln>
        </p:spPr>
        <p:txBody>
          <a:bodyPr wrap="square" rtlCol="0">
            <a:spAutoFit/>
          </a:bodyPr>
          <a:lstStyle/>
          <a:p>
            <a:pPr algn="ctr"/>
            <a:r>
              <a:rPr lang="en-US" altLang="ko-KR" sz="1400" b="1" dirty="0"/>
              <a:t>Surface temperature using machine learning</a:t>
            </a:r>
            <a:endParaRPr lang="ko-KR" altLang="en-US" sz="1400" b="1" dirty="0"/>
          </a:p>
        </p:txBody>
      </p:sp>
      <p:sp>
        <p:nvSpPr>
          <p:cNvPr id="22" name="자유형 343">
            <a:extLst>
              <a:ext uri="{FF2B5EF4-FFF2-40B4-BE49-F238E27FC236}">
                <a16:creationId xmlns:a16="http://schemas.microsoft.com/office/drawing/2014/main" id="{DE1BC116-0C4E-4018-86B6-214AAB29205C}"/>
              </a:ext>
            </a:extLst>
          </p:cNvPr>
          <p:cNvSpPr/>
          <p:nvPr/>
        </p:nvSpPr>
        <p:spPr bwMode="auto">
          <a:xfrm rot="5400000">
            <a:off x="5675667" y="1898012"/>
            <a:ext cx="1306696" cy="1355197"/>
          </a:xfrm>
          <a:custGeom>
            <a:avLst/>
            <a:gdLst>
              <a:gd name="connsiteX0" fmla="*/ 0 w 3892378"/>
              <a:gd name="connsiteY0" fmla="*/ 1297459 h 1297459"/>
              <a:gd name="connsiteX1" fmla="*/ 1359243 w 3892378"/>
              <a:gd name="connsiteY1" fmla="*/ 494270 h 1297459"/>
              <a:gd name="connsiteX2" fmla="*/ 939113 w 3892378"/>
              <a:gd name="connsiteY2" fmla="*/ 506627 h 1297459"/>
              <a:gd name="connsiteX3" fmla="*/ 1964724 w 3892378"/>
              <a:gd name="connsiteY3" fmla="*/ 0 h 1297459"/>
              <a:gd name="connsiteX4" fmla="*/ 2977978 w 3892378"/>
              <a:gd name="connsiteY4" fmla="*/ 506627 h 1297459"/>
              <a:gd name="connsiteX5" fmla="*/ 2520778 w 3892378"/>
              <a:gd name="connsiteY5" fmla="*/ 518983 h 1297459"/>
              <a:gd name="connsiteX6" fmla="*/ 3892378 w 3892378"/>
              <a:gd name="connsiteY6" fmla="*/ 1297459 h 1297459"/>
              <a:gd name="connsiteX7" fmla="*/ 0 w 3892378"/>
              <a:gd name="connsiteY7" fmla="*/ 1297459 h 1297459"/>
              <a:gd name="connsiteX0" fmla="*/ 0 w 3892378"/>
              <a:gd name="connsiteY0" fmla="*/ 1297459 h 1297459"/>
              <a:gd name="connsiteX1" fmla="*/ 1359243 w 3892378"/>
              <a:gd name="connsiteY1" fmla="*/ 494270 h 1297459"/>
              <a:gd name="connsiteX2" fmla="*/ 939113 w 3892378"/>
              <a:gd name="connsiteY2" fmla="*/ 506627 h 1297459"/>
              <a:gd name="connsiteX3" fmla="*/ 1964724 w 3892378"/>
              <a:gd name="connsiteY3" fmla="*/ 0 h 1297459"/>
              <a:gd name="connsiteX4" fmla="*/ 2977978 w 3892378"/>
              <a:gd name="connsiteY4" fmla="*/ 506627 h 1297459"/>
              <a:gd name="connsiteX5" fmla="*/ 2520778 w 3892378"/>
              <a:gd name="connsiteY5" fmla="*/ 518983 h 1297459"/>
              <a:gd name="connsiteX6" fmla="*/ 3892378 w 3892378"/>
              <a:gd name="connsiteY6" fmla="*/ 1297459 h 1297459"/>
              <a:gd name="connsiteX7" fmla="*/ 0 w 3892378"/>
              <a:gd name="connsiteY7" fmla="*/ 1297459 h 1297459"/>
              <a:gd name="connsiteX0" fmla="*/ 0 w 3892378"/>
              <a:gd name="connsiteY0" fmla="*/ 1297459 h 1297459"/>
              <a:gd name="connsiteX1" fmla="*/ 1359243 w 3892378"/>
              <a:gd name="connsiteY1" fmla="*/ 494270 h 1297459"/>
              <a:gd name="connsiteX2" fmla="*/ 939113 w 3892378"/>
              <a:gd name="connsiteY2" fmla="*/ 506627 h 1297459"/>
              <a:gd name="connsiteX3" fmla="*/ 1964724 w 3892378"/>
              <a:gd name="connsiteY3" fmla="*/ 0 h 1297459"/>
              <a:gd name="connsiteX4" fmla="*/ 2977978 w 3892378"/>
              <a:gd name="connsiteY4" fmla="*/ 506627 h 1297459"/>
              <a:gd name="connsiteX5" fmla="*/ 2520778 w 3892378"/>
              <a:gd name="connsiteY5" fmla="*/ 518983 h 1297459"/>
              <a:gd name="connsiteX6" fmla="*/ 3892378 w 3892378"/>
              <a:gd name="connsiteY6" fmla="*/ 1297459 h 1297459"/>
              <a:gd name="connsiteX7" fmla="*/ 0 w 3892378"/>
              <a:gd name="connsiteY7" fmla="*/ 1297459 h 1297459"/>
              <a:gd name="connsiteX0" fmla="*/ 0 w 3892378"/>
              <a:gd name="connsiteY0" fmla="*/ 1297459 h 1297459"/>
              <a:gd name="connsiteX1" fmla="*/ 1359243 w 3892378"/>
              <a:gd name="connsiteY1" fmla="*/ 494270 h 1297459"/>
              <a:gd name="connsiteX2" fmla="*/ 939113 w 3892378"/>
              <a:gd name="connsiteY2" fmla="*/ 506627 h 1297459"/>
              <a:gd name="connsiteX3" fmla="*/ 1964724 w 3892378"/>
              <a:gd name="connsiteY3" fmla="*/ 0 h 1297459"/>
              <a:gd name="connsiteX4" fmla="*/ 2977978 w 3892378"/>
              <a:gd name="connsiteY4" fmla="*/ 506627 h 1297459"/>
              <a:gd name="connsiteX5" fmla="*/ 2520778 w 3892378"/>
              <a:gd name="connsiteY5" fmla="*/ 518983 h 1297459"/>
              <a:gd name="connsiteX6" fmla="*/ 3892378 w 3892378"/>
              <a:gd name="connsiteY6" fmla="*/ 1297459 h 1297459"/>
              <a:gd name="connsiteX7" fmla="*/ 0 w 3892378"/>
              <a:gd name="connsiteY7" fmla="*/ 1297459 h 1297459"/>
              <a:gd name="connsiteX0" fmla="*/ 0 w 3892378"/>
              <a:gd name="connsiteY0" fmla="*/ 1297459 h 1297459"/>
              <a:gd name="connsiteX1" fmla="*/ 1359243 w 3892378"/>
              <a:gd name="connsiteY1" fmla="*/ 494270 h 1297459"/>
              <a:gd name="connsiteX2" fmla="*/ 939113 w 3892378"/>
              <a:gd name="connsiteY2" fmla="*/ 506627 h 1297459"/>
              <a:gd name="connsiteX3" fmla="*/ 1964724 w 3892378"/>
              <a:gd name="connsiteY3" fmla="*/ 0 h 1297459"/>
              <a:gd name="connsiteX4" fmla="*/ 2977978 w 3892378"/>
              <a:gd name="connsiteY4" fmla="*/ 506627 h 1297459"/>
              <a:gd name="connsiteX5" fmla="*/ 2520778 w 3892378"/>
              <a:gd name="connsiteY5" fmla="*/ 518983 h 1297459"/>
              <a:gd name="connsiteX6" fmla="*/ 3892378 w 3892378"/>
              <a:gd name="connsiteY6" fmla="*/ 1297459 h 1297459"/>
              <a:gd name="connsiteX7" fmla="*/ 0 w 3892378"/>
              <a:gd name="connsiteY7" fmla="*/ 1297459 h 1297459"/>
              <a:gd name="connsiteX0" fmla="*/ 0 w 3892378"/>
              <a:gd name="connsiteY0" fmla="*/ 1297459 h 1297459"/>
              <a:gd name="connsiteX1" fmla="*/ 1359243 w 3892378"/>
              <a:gd name="connsiteY1" fmla="*/ 494270 h 1297459"/>
              <a:gd name="connsiteX2" fmla="*/ 939113 w 3892378"/>
              <a:gd name="connsiteY2" fmla="*/ 506627 h 1297459"/>
              <a:gd name="connsiteX3" fmla="*/ 1964724 w 3892378"/>
              <a:gd name="connsiteY3" fmla="*/ 0 h 1297459"/>
              <a:gd name="connsiteX4" fmla="*/ 2977978 w 3892378"/>
              <a:gd name="connsiteY4" fmla="*/ 506627 h 1297459"/>
              <a:gd name="connsiteX5" fmla="*/ 2520778 w 3892378"/>
              <a:gd name="connsiteY5" fmla="*/ 518983 h 1297459"/>
              <a:gd name="connsiteX6" fmla="*/ 3892378 w 3892378"/>
              <a:gd name="connsiteY6" fmla="*/ 1297459 h 1297459"/>
              <a:gd name="connsiteX7" fmla="*/ 0 w 3892378"/>
              <a:gd name="connsiteY7" fmla="*/ 1297459 h 129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92378" h="1297459">
                <a:moveTo>
                  <a:pt x="0" y="1297459"/>
                </a:moveTo>
                <a:cubicBezTo>
                  <a:pt x="532252" y="1178393"/>
                  <a:pt x="1049251" y="973994"/>
                  <a:pt x="1359243" y="494270"/>
                </a:cubicBezTo>
                <a:lnTo>
                  <a:pt x="939113" y="506627"/>
                </a:lnTo>
                <a:lnTo>
                  <a:pt x="1964724" y="0"/>
                </a:lnTo>
                <a:lnTo>
                  <a:pt x="2977978" y="506627"/>
                </a:lnTo>
                <a:lnTo>
                  <a:pt x="2520778" y="518983"/>
                </a:lnTo>
                <a:cubicBezTo>
                  <a:pt x="2871958" y="993172"/>
                  <a:pt x="3331294" y="1127549"/>
                  <a:pt x="3892378" y="1297459"/>
                </a:cubicBezTo>
                <a:lnTo>
                  <a:pt x="0" y="1297459"/>
                </a:lnTo>
                <a:close/>
              </a:path>
            </a:pathLst>
          </a:custGeom>
          <a:gradFill>
            <a:gsLst>
              <a:gs pos="27000">
                <a:schemeClr val="accent4">
                  <a:lumMod val="40000"/>
                  <a:lumOff val="60000"/>
                </a:schemeClr>
              </a:gs>
              <a:gs pos="100000">
                <a:schemeClr val="bg1">
                  <a:alpha val="0"/>
                </a:schemeClr>
              </a:gs>
            </a:gsLst>
            <a:lin ang="5400000" scaled="1"/>
          </a:gradFill>
          <a:ln>
            <a:noFill/>
          </a:ln>
          <a:effectLst/>
          <a:scene3d>
            <a:camera prst="orthographicFront"/>
            <a:lightRig rig="threePt" dir="t"/>
          </a:scene3d>
          <a:sp3d prstMaterial="matt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20000"/>
              </a:lnSpc>
              <a:defRPr/>
            </a:pPr>
            <a:endParaRPr lang="ko-KR" altLang="en-US" sz="1200">
              <a:latin typeface="휴먼엑스포" panose="02030504000101010101" pitchFamily="18" charset="-127"/>
              <a:ea typeface="휴먼엑스포" panose="02030504000101010101" pitchFamily="18" charset="-127"/>
            </a:endParaRPr>
          </a:p>
        </p:txBody>
      </p:sp>
      <p:sp>
        <p:nvSpPr>
          <p:cNvPr id="23" name="TextBox 22">
            <a:extLst>
              <a:ext uri="{FF2B5EF4-FFF2-40B4-BE49-F238E27FC236}">
                <a16:creationId xmlns:a16="http://schemas.microsoft.com/office/drawing/2014/main" id="{421C6331-4AE9-40E7-83D8-46320D5F896C}"/>
              </a:ext>
            </a:extLst>
          </p:cNvPr>
          <p:cNvSpPr txBox="1"/>
          <p:nvPr/>
        </p:nvSpPr>
        <p:spPr>
          <a:xfrm>
            <a:off x="3013771" y="1988184"/>
            <a:ext cx="1440000" cy="276999"/>
          </a:xfrm>
          <a:prstGeom prst="rect">
            <a:avLst/>
          </a:prstGeom>
          <a:solidFill>
            <a:schemeClr val="accent5">
              <a:lumMod val="20000"/>
              <a:lumOff val="80000"/>
            </a:schemeClr>
          </a:solidFill>
        </p:spPr>
        <p:txBody>
          <a:bodyPr wrap="square" rtlCol="0">
            <a:spAutoFit/>
          </a:bodyPr>
          <a:lstStyle>
            <a:defPPr>
              <a:defRPr lang="en-US"/>
            </a:defPPr>
            <a:lvl1pPr algn="ctr">
              <a:defRPr sz="1400" b="1">
                <a:solidFill>
                  <a:srgbClr val="002060"/>
                </a:solidFill>
              </a:defRPr>
            </a:lvl1pPr>
          </a:lstStyle>
          <a:p>
            <a:r>
              <a:rPr lang="en-US" altLang="ko-KR" sz="1200" dirty="0"/>
              <a:t>DLST (100 m)</a:t>
            </a:r>
            <a:endParaRPr lang="ko-KR" altLang="en-US" sz="1200" dirty="0"/>
          </a:p>
        </p:txBody>
      </p:sp>
      <p:sp>
        <p:nvSpPr>
          <p:cNvPr id="24" name="TextBox 23">
            <a:extLst>
              <a:ext uri="{FF2B5EF4-FFF2-40B4-BE49-F238E27FC236}">
                <a16:creationId xmlns:a16="http://schemas.microsoft.com/office/drawing/2014/main" id="{1FC8725D-37B1-4806-8FC4-32D9100E0E67}"/>
              </a:ext>
            </a:extLst>
          </p:cNvPr>
          <p:cNvSpPr txBox="1"/>
          <p:nvPr/>
        </p:nvSpPr>
        <p:spPr>
          <a:xfrm>
            <a:off x="7566239" y="1988969"/>
            <a:ext cx="1440000" cy="276999"/>
          </a:xfrm>
          <a:prstGeom prst="rect">
            <a:avLst/>
          </a:prstGeom>
          <a:solidFill>
            <a:schemeClr val="accent5">
              <a:lumMod val="20000"/>
              <a:lumOff val="80000"/>
            </a:schemeClr>
          </a:solidFill>
        </p:spPr>
        <p:txBody>
          <a:bodyPr wrap="square" rtlCol="0">
            <a:spAutoFit/>
          </a:bodyPr>
          <a:lstStyle>
            <a:defPPr>
              <a:defRPr lang="en-US"/>
            </a:defPPr>
            <a:lvl1pPr algn="ctr">
              <a:defRPr sz="1400" b="1">
                <a:solidFill>
                  <a:srgbClr val="002060"/>
                </a:solidFill>
              </a:defRPr>
            </a:lvl1pPr>
          </a:lstStyle>
          <a:p>
            <a:r>
              <a:rPr lang="en-US" altLang="ko-KR" sz="1200" dirty="0"/>
              <a:t>LST (10 m)</a:t>
            </a:r>
            <a:endParaRPr lang="ko-KR" altLang="en-US" sz="1200" dirty="0"/>
          </a:p>
        </p:txBody>
      </p:sp>
      <p:sp>
        <p:nvSpPr>
          <p:cNvPr id="25" name="TextBox 24">
            <a:extLst>
              <a:ext uri="{FF2B5EF4-FFF2-40B4-BE49-F238E27FC236}">
                <a16:creationId xmlns:a16="http://schemas.microsoft.com/office/drawing/2014/main" id="{61A8DF2D-B0A4-4B31-A237-26B1BDB9EAA9}"/>
              </a:ext>
            </a:extLst>
          </p:cNvPr>
          <p:cNvSpPr txBox="1"/>
          <p:nvPr/>
        </p:nvSpPr>
        <p:spPr>
          <a:xfrm>
            <a:off x="5084839" y="3219715"/>
            <a:ext cx="2490466" cy="700000"/>
          </a:xfrm>
          <a:prstGeom prst="rect">
            <a:avLst/>
          </a:prstGeom>
          <a:noFill/>
        </p:spPr>
        <p:txBody>
          <a:bodyPr wrap="square" rtlCol="0">
            <a:spAutoFit/>
          </a:bodyPr>
          <a:lstStyle/>
          <a:p>
            <a:pPr algn="ctr">
              <a:lnSpc>
                <a:spcPct val="150000"/>
              </a:lnSpc>
            </a:pPr>
            <a:r>
              <a:rPr lang="en-US" altLang="ko-KR" sz="1400" b="1" dirty="0">
                <a:latin typeface="Times New Roman" panose="02020603050405020304" pitchFamily="18" charset="0"/>
                <a:cs typeface="Times New Roman" panose="02020603050405020304" pitchFamily="18" charset="0"/>
              </a:rPr>
              <a:t>Interpolate 100 m resolution  to 10 m resolution</a:t>
            </a:r>
            <a:endParaRPr lang="ko-KR" altLang="en-US" sz="1400" b="1" dirty="0">
              <a:latin typeface="Times New Roman" panose="02020603050405020304" pitchFamily="18" charset="0"/>
              <a:cs typeface="Times New Roman" panose="02020603050405020304" pitchFamily="18" charset="0"/>
            </a:endParaRPr>
          </a:p>
        </p:txBody>
      </p:sp>
      <p:pic>
        <p:nvPicPr>
          <p:cNvPr id="27" name="Picture 28">
            <a:extLst>
              <a:ext uri="{FF2B5EF4-FFF2-40B4-BE49-F238E27FC236}">
                <a16:creationId xmlns:a16="http://schemas.microsoft.com/office/drawing/2014/main" id="{7724674A-5F2E-45C5-9095-6B53E5870DCB}"/>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5519" y="4637279"/>
            <a:ext cx="10130644" cy="2139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29">
            <a:extLst>
              <a:ext uri="{FF2B5EF4-FFF2-40B4-BE49-F238E27FC236}">
                <a16:creationId xmlns:a16="http://schemas.microsoft.com/office/drawing/2014/main" id="{6E3693DB-99F9-41B5-81EA-E2D13CCE1CAD}"/>
              </a:ext>
            </a:extLst>
          </p:cNvPr>
          <p:cNvSpPr txBox="1"/>
          <p:nvPr/>
        </p:nvSpPr>
        <p:spPr>
          <a:xfrm>
            <a:off x="200025" y="775638"/>
            <a:ext cx="7858125" cy="307777"/>
          </a:xfrm>
          <a:prstGeom prst="rect">
            <a:avLst/>
          </a:prstGeom>
          <a:noFill/>
        </p:spPr>
        <p:txBody>
          <a:bodyPr wrap="square" rtlCol="0">
            <a:spAutoFit/>
          </a:bodyPr>
          <a:lstStyle/>
          <a:p>
            <a:pPr marL="285750" indent="-285750">
              <a:buFont typeface="Wingdings" panose="05000000000000000000" pitchFamily="2" charset="2"/>
              <a:buChar char="l"/>
            </a:pPr>
            <a:r>
              <a:rPr lang="en-US" altLang="ko-KR" sz="1400" b="1" dirty="0">
                <a:effectLst>
                  <a:outerShdw blurRad="38100" dist="38100" dir="2700000" algn="tl">
                    <a:srgbClr val="000000">
                      <a:alpha val="43137"/>
                    </a:srgbClr>
                  </a:outerShdw>
                </a:effectLst>
              </a:rPr>
              <a:t>Construction LDAPS-UFS-AI system</a:t>
            </a:r>
            <a:endParaRPr lang="ko-KR" altLang="en-US" sz="1400" b="1" dirty="0">
              <a:effectLst>
                <a:outerShdw blurRad="38100" dist="38100" dir="2700000" algn="tl">
                  <a:srgbClr val="000000">
                    <a:alpha val="43137"/>
                  </a:srgbClr>
                </a:outerShdw>
              </a:effectLst>
            </a:endParaRPr>
          </a:p>
        </p:txBody>
      </p:sp>
      <p:sp>
        <p:nvSpPr>
          <p:cNvPr id="32" name="자유형 343">
            <a:extLst>
              <a:ext uri="{FF2B5EF4-FFF2-40B4-BE49-F238E27FC236}">
                <a16:creationId xmlns:a16="http://schemas.microsoft.com/office/drawing/2014/main" id="{EF7FE1D7-2214-4B94-BF6D-4FB4E3F04AD0}"/>
              </a:ext>
            </a:extLst>
          </p:cNvPr>
          <p:cNvSpPr/>
          <p:nvPr/>
        </p:nvSpPr>
        <p:spPr bwMode="auto">
          <a:xfrm rot="10800000">
            <a:off x="5697052" y="3934016"/>
            <a:ext cx="1306696" cy="939445"/>
          </a:xfrm>
          <a:custGeom>
            <a:avLst/>
            <a:gdLst>
              <a:gd name="connsiteX0" fmla="*/ 0 w 3892378"/>
              <a:gd name="connsiteY0" fmla="*/ 1297459 h 1297459"/>
              <a:gd name="connsiteX1" fmla="*/ 1359243 w 3892378"/>
              <a:gd name="connsiteY1" fmla="*/ 494270 h 1297459"/>
              <a:gd name="connsiteX2" fmla="*/ 939113 w 3892378"/>
              <a:gd name="connsiteY2" fmla="*/ 506627 h 1297459"/>
              <a:gd name="connsiteX3" fmla="*/ 1964724 w 3892378"/>
              <a:gd name="connsiteY3" fmla="*/ 0 h 1297459"/>
              <a:gd name="connsiteX4" fmla="*/ 2977978 w 3892378"/>
              <a:gd name="connsiteY4" fmla="*/ 506627 h 1297459"/>
              <a:gd name="connsiteX5" fmla="*/ 2520778 w 3892378"/>
              <a:gd name="connsiteY5" fmla="*/ 518983 h 1297459"/>
              <a:gd name="connsiteX6" fmla="*/ 3892378 w 3892378"/>
              <a:gd name="connsiteY6" fmla="*/ 1297459 h 1297459"/>
              <a:gd name="connsiteX7" fmla="*/ 0 w 3892378"/>
              <a:gd name="connsiteY7" fmla="*/ 1297459 h 1297459"/>
              <a:gd name="connsiteX0" fmla="*/ 0 w 3892378"/>
              <a:gd name="connsiteY0" fmla="*/ 1297459 h 1297459"/>
              <a:gd name="connsiteX1" fmla="*/ 1359243 w 3892378"/>
              <a:gd name="connsiteY1" fmla="*/ 494270 h 1297459"/>
              <a:gd name="connsiteX2" fmla="*/ 939113 w 3892378"/>
              <a:gd name="connsiteY2" fmla="*/ 506627 h 1297459"/>
              <a:gd name="connsiteX3" fmla="*/ 1964724 w 3892378"/>
              <a:gd name="connsiteY3" fmla="*/ 0 h 1297459"/>
              <a:gd name="connsiteX4" fmla="*/ 2977978 w 3892378"/>
              <a:gd name="connsiteY4" fmla="*/ 506627 h 1297459"/>
              <a:gd name="connsiteX5" fmla="*/ 2520778 w 3892378"/>
              <a:gd name="connsiteY5" fmla="*/ 518983 h 1297459"/>
              <a:gd name="connsiteX6" fmla="*/ 3892378 w 3892378"/>
              <a:gd name="connsiteY6" fmla="*/ 1297459 h 1297459"/>
              <a:gd name="connsiteX7" fmla="*/ 0 w 3892378"/>
              <a:gd name="connsiteY7" fmla="*/ 1297459 h 1297459"/>
              <a:gd name="connsiteX0" fmla="*/ 0 w 3892378"/>
              <a:gd name="connsiteY0" fmla="*/ 1297459 h 1297459"/>
              <a:gd name="connsiteX1" fmla="*/ 1359243 w 3892378"/>
              <a:gd name="connsiteY1" fmla="*/ 494270 h 1297459"/>
              <a:gd name="connsiteX2" fmla="*/ 939113 w 3892378"/>
              <a:gd name="connsiteY2" fmla="*/ 506627 h 1297459"/>
              <a:gd name="connsiteX3" fmla="*/ 1964724 w 3892378"/>
              <a:gd name="connsiteY3" fmla="*/ 0 h 1297459"/>
              <a:gd name="connsiteX4" fmla="*/ 2977978 w 3892378"/>
              <a:gd name="connsiteY4" fmla="*/ 506627 h 1297459"/>
              <a:gd name="connsiteX5" fmla="*/ 2520778 w 3892378"/>
              <a:gd name="connsiteY5" fmla="*/ 518983 h 1297459"/>
              <a:gd name="connsiteX6" fmla="*/ 3892378 w 3892378"/>
              <a:gd name="connsiteY6" fmla="*/ 1297459 h 1297459"/>
              <a:gd name="connsiteX7" fmla="*/ 0 w 3892378"/>
              <a:gd name="connsiteY7" fmla="*/ 1297459 h 1297459"/>
              <a:gd name="connsiteX0" fmla="*/ 0 w 3892378"/>
              <a:gd name="connsiteY0" fmla="*/ 1297459 h 1297459"/>
              <a:gd name="connsiteX1" fmla="*/ 1359243 w 3892378"/>
              <a:gd name="connsiteY1" fmla="*/ 494270 h 1297459"/>
              <a:gd name="connsiteX2" fmla="*/ 939113 w 3892378"/>
              <a:gd name="connsiteY2" fmla="*/ 506627 h 1297459"/>
              <a:gd name="connsiteX3" fmla="*/ 1964724 w 3892378"/>
              <a:gd name="connsiteY3" fmla="*/ 0 h 1297459"/>
              <a:gd name="connsiteX4" fmla="*/ 2977978 w 3892378"/>
              <a:gd name="connsiteY4" fmla="*/ 506627 h 1297459"/>
              <a:gd name="connsiteX5" fmla="*/ 2520778 w 3892378"/>
              <a:gd name="connsiteY5" fmla="*/ 518983 h 1297459"/>
              <a:gd name="connsiteX6" fmla="*/ 3892378 w 3892378"/>
              <a:gd name="connsiteY6" fmla="*/ 1297459 h 1297459"/>
              <a:gd name="connsiteX7" fmla="*/ 0 w 3892378"/>
              <a:gd name="connsiteY7" fmla="*/ 1297459 h 1297459"/>
              <a:gd name="connsiteX0" fmla="*/ 0 w 3892378"/>
              <a:gd name="connsiteY0" fmla="*/ 1297459 h 1297459"/>
              <a:gd name="connsiteX1" fmla="*/ 1359243 w 3892378"/>
              <a:gd name="connsiteY1" fmla="*/ 494270 h 1297459"/>
              <a:gd name="connsiteX2" fmla="*/ 939113 w 3892378"/>
              <a:gd name="connsiteY2" fmla="*/ 506627 h 1297459"/>
              <a:gd name="connsiteX3" fmla="*/ 1964724 w 3892378"/>
              <a:gd name="connsiteY3" fmla="*/ 0 h 1297459"/>
              <a:gd name="connsiteX4" fmla="*/ 2977978 w 3892378"/>
              <a:gd name="connsiteY4" fmla="*/ 506627 h 1297459"/>
              <a:gd name="connsiteX5" fmla="*/ 2520778 w 3892378"/>
              <a:gd name="connsiteY5" fmla="*/ 518983 h 1297459"/>
              <a:gd name="connsiteX6" fmla="*/ 3892378 w 3892378"/>
              <a:gd name="connsiteY6" fmla="*/ 1297459 h 1297459"/>
              <a:gd name="connsiteX7" fmla="*/ 0 w 3892378"/>
              <a:gd name="connsiteY7" fmla="*/ 1297459 h 1297459"/>
              <a:gd name="connsiteX0" fmla="*/ 0 w 3892378"/>
              <a:gd name="connsiteY0" fmla="*/ 1297459 h 1297459"/>
              <a:gd name="connsiteX1" fmla="*/ 1359243 w 3892378"/>
              <a:gd name="connsiteY1" fmla="*/ 494270 h 1297459"/>
              <a:gd name="connsiteX2" fmla="*/ 939113 w 3892378"/>
              <a:gd name="connsiteY2" fmla="*/ 506627 h 1297459"/>
              <a:gd name="connsiteX3" fmla="*/ 1964724 w 3892378"/>
              <a:gd name="connsiteY3" fmla="*/ 0 h 1297459"/>
              <a:gd name="connsiteX4" fmla="*/ 2977978 w 3892378"/>
              <a:gd name="connsiteY4" fmla="*/ 506627 h 1297459"/>
              <a:gd name="connsiteX5" fmla="*/ 2520778 w 3892378"/>
              <a:gd name="connsiteY5" fmla="*/ 518983 h 1297459"/>
              <a:gd name="connsiteX6" fmla="*/ 3892378 w 3892378"/>
              <a:gd name="connsiteY6" fmla="*/ 1297459 h 1297459"/>
              <a:gd name="connsiteX7" fmla="*/ 0 w 3892378"/>
              <a:gd name="connsiteY7" fmla="*/ 1297459 h 129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92378" h="1297459">
                <a:moveTo>
                  <a:pt x="0" y="1297459"/>
                </a:moveTo>
                <a:cubicBezTo>
                  <a:pt x="532252" y="1178393"/>
                  <a:pt x="1049251" y="973994"/>
                  <a:pt x="1359243" y="494270"/>
                </a:cubicBezTo>
                <a:lnTo>
                  <a:pt x="939113" y="506627"/>
                </a:lnTo>
                <a:lnTo>
                  <a:pt x="1964724" y="0"/>
                </a:lnTo>
                <a:lnTo>
                  <a:pt x="2977978" y="506627"/>
                </a:lnTo>
                <a:lnTo>
                  <a:pt x="2520778" y="518983"/>
                </a:lnTo>
                <a:cubicBezTo>
                  <a:pt x="2871958" y="993172"/>
                  <a:pt x="3331294" y="1127549"/>
                  <a:pt x="3892378" y="1297459"/>
                </a:cubicBezTo>
                <a:lnTo>
                  <a:pt x="0" y="1297459"/>
                </a:lnTo>
                <a:close/>
              </a:path>
            </a:pathLst>
          </a:custGeom>
          <a:gradFill>
            <a:gsLst>
              <a:gs pos="27000">
                <a:schemeClr val="accent4">
                  <a:lumMod val="40000"/>
                  <a:lumOff val="60000"/>
                </a:schemeClr>
              </a:gs>
              <a:gs pos="100000">
                <a:schemeClr val="bg1">
                  <a:alpha val="0"/>
                </a:schemeClr>
              </a:gs>
            </a:gsLst>
            <a:lin ang="5400000" scaled="1"/>
          </a:gradFill>
          <a:ln>
            <a:noFill/>
          </a:ln>
          <a:effectLst/>
          <a:scene3d>
            <a:camera prst="orthographicFront"/>
            <a:lightRig rig="threePt" dir="t"/>
          </a:scene3d>
          <a:sp3d prstMaterial="matt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20000"/>
              </a:lnSpc>
              <a:defRPr/>
            </a:pPr>
            <a:endParaRPr lang="ko-KR" altLang="en-US" sz="1200">
              <a:latin typeface="휴먼엑스포" panose="02030504000101010101" pitchFamily="18" charset="-127"/>
              <a:ea typeface="휴먼엑스포" panose="02030504000101010101" pitchFamily="18" charset="-127"/>
            </a:endParaRPr>
          </a:p>
        </p:txBody>
      </p:sp>
      <p:sp>
        <p:nvSpPr>
          <p:cNvPr id="2" name="직사각형 1">
            <a:extLst>
              <a:ext uri="{FF2B5EF4-FFF2-40B4-BE49-F238E27FC236}">
                <a16:creationId xmlns:a16="http://schemas.microsoft.com/office/drawing/2014/main" id="{8E595302-8CB6-47E1-8274-61BFBBB0AD90}"/>
              </a:ext>
            </a:extLst>
          </p:cNvPr>
          <p:cNvSpPr/>
          <p:nvPr/>
        </p:nvSpPr>
        <p:spPr>
          <a:xfrm>
            <a:off x="2753649" y="4160098"/>
            <a:ext cx="7480300" cy="307777"/>
          </a:xfrm>
          <a:prstGeom prst="rect">
            <a:avLst/>
          </a:prstGeom>
        </p:spPr>
        <p:txBody>
          <a:bodyPr wrap="square">
            <a:spAutoFit/>
          </a:bodyPr>
          <a:lstStyle/>
          <a:p>
            <a:pPr algn="ctr"/>
            <a:r>
              <a:rPr lang="ko-KR" altLang="en-US" sz="1400" b="1" dirty="0">
                <a:solidFill>
                  <a:srgbClr val="C00000"/>
                </a:solidFill>
                <a:latin typeface="Times New Roman" panose="02020603050405020304" pitchFamily="18" charset="0"/>
                <a:cs typeface="Times New Roman" panose="02020603050405020304" pitchFamily="18" charset="0"/>
              </a:rPr>
              <a:t>LDAPS-UFS-AI </a:t>
            </a:r>
            <a:r>
              <a:rPr lang="ko-KR" altLang="en-US" sz="1400" b="1" dirty="0" err="1">
                <a:solidFill>
                  <a:srgbClr val="C00000"/>
                </a:solidFill>
                <a:latin typeface="Times New Roman" panose="02020603050405020304" pitchFamily="18" charset="0"/>
                <a:cs typeface="Times New Roman" panose="02020603050405020304" pitchFamily="18" charset="0"/>
              </a:rPr>
              <a:t>system</a:t>
            </a:r>
            <a:r>
              <a:rPr lang="ko-KR" altLang="en-US" sz="1400" b="1" dirty="0">
                <a:solidFill>
                  <a:srgbClr val="C00000"/>
                </a:solidFill>
                <a:latin typeface="Times New Roman" panose="02020603050405020304" pitchFamily="18" charset="0"/>
                <a:cs typeface="Times New Roman" panose="02020603050405020304" pitchFamily="18" charset="0"/>
              </a:rPr>
              <a:t> </a:t>
            </a:r>
            <a:r>
              <a:rPr lang="ko-KR" altLang="en-US" sz="1400" b="1" dirty="0" err="1">
                <a:solidFill>
                  <a:srgbClr val="C00000"/>
                </a:solidFill>
                <a:latin typeface="Times New Roman" panose="02020603050405020304" pitchFamily="18" charset="0"/>
                <a:cs typeface="Times New Roman" panose="02020603050405020304" pitchFamily="18" charset="0"/>
              </a:rPr>
              <a:t>surface</a:t>
            </a:r>
            <a:r>
              <a:rPr lang="ko-KR" altLang="en-US" sz="1400" b="1" dirty="0">
                <a:solidFill>
                  <a:srgbClr val="C00000"/>
                </a:solidFill>
                <a:latin typeface="Times New Roman" panose="02020603050405020304" pitchFamily="18" charset="0"/>
                <a:cs typeface="Times New Roman" panose="02020603050405020304" pitchFamily="18" charset="0"/>
              </a:rPr>
              <a:t> </a:t>
            </a:r>
            <a:r>
              <a:rPr lang="ko-KR" altLang="en-US" sz="1400" b="1" dirty="0" err="1">
                <a:solidFill>
                  <a:srgbClr val="C00000"/>
                </a:solidFill>
                <a:latin typeface="Times New Roman" panose="02020603050405020304" pitchFamily="18" charset="0"/>
                <a:cs typeface="Times New Roman" panose="02020603050405020304" pitchFamily="18" charset="0"/>
              </a:rPr>
              <a:t>temperature</a:t>
            </a:r>
            <a:r>
              <a:rPr lang="ko-KR" altLang="en-US" sz="1400" b="1" dirty="0">
                <a:solidFill>
                  <a:srgbClr val="C00000"/>
                </a:solidFill>
                <a:latin typeface="Times New Roman" panose="02020603050405020304" pitchFamily="18" charset="0"/>
                <a:cs typeface="Times New Roman" panose="02020603050405020304" pitchFamily="18" charset="0"/>
              </a:rPr>
              <a:t> </a:t>
            </a:r>
            <a:r>
              <a:rPr lang="ko-KR" altLang="en-US" sz="1400" b="1" dirty="0" err="1">
                <a:solidFill>
                  <a:srgbClr val="C00000"/>
                </a:solidFill>
                <a:latin typeface="Times New Roman" panose="02020603050405020304" pitchFamily="18" charset="0"/>
                <a:cs typeface="Times New Roman" panose="02020603050405020304" pitchFamily="18" charset="0"/>
              </a:rPr>
              <a:t>input</a:t>
            </a:r>
            <a:r>
              <a:rPr lang="ko-KR" altLang="en-US" sz="1400" b="1" dirty="0">
                <a:solidFill>
                  <a:srgbClr val="C00000"/>
                </a:solidFill>
                <a:latin typeface="Times New Roman" panose="02020603050405020304" pitchFamily="18" charset="0"/>
                <a:cs typeface="Times New Roman" panose="02020603050405020304" pitchFamily="18" charset="0"/>
              </a:rPr>
              <a:t> </a:t>
            </a:r>
            <a:r>
              <a:rPr lang="ko-KR" altLang="en-US" sz="1400" b="1" dirty="0" err="1">
                <a:solidFill>
                  <a:srgbClr val="C00000"/>
                </a:solidFill>
                <a:latin typeface="Times New Roman" panose="02020603050405020304" pitchFamily="18" charset="0"/>
                <a:cs typeface="Times New Roman" panose="02020603050405020304" pitchFamily="18" charset="0"/>
              </a:rPr>
              <a:t>data</a:t>
            </a:r>
            <a:r>
              <a:rPr lang="ko-KR" altLang="en-US" sz="1400" b="1" dirty="0">
                <a:solidFill>
                  <a:srgbClr val="C00000"/>
                </a:solidFill>
                <a:latin typeface="Times New Roman" panose="02020603050405020304" pitchFamily="18" charset="0"/>
                <a:cs typeface="Times New Roman" panose="02020603050405020304" pitchFamily="18" charset="0"/>
              </a:rPr>
              <a:t> </a:t>
            </a:r>
            <a:r>
              <a:rPr lang="ko-KR" altLang="en-US" sz="1400" b="1" dirty="0" err="1">
                <a:solidFill>
                  <a:srgbClr val="C00000"/>
                </a:solidFill>
                <a:latin typeface="Times New Roman" panose="02020603050405020304" pitchFamily="18" charset="0"/>
                <a:cs typeface="Times New Roman" panose="02020603050405020304" pitchFamily="18" charset="0"/>
              </a:rPr>
              <a:t>construction</a:t>
            </a:r>
            <a:endParaRPr lang="ko-KR" altLang="en-US" sz="1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3657076"/>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1361</TotalTime>
  <Words>868</Words>
  <Application>Microsoft Office PowerPoint</Application>
  <PresentationFormat>와이드스크린</PresentationFormat>
  <Paragraphs>98</Paragraphs>
  <Slides>8</Slides>
  <Notes>0</Notes>
  <HiddenSlides>0</HiddenSlides>
  <MMClips>0</MMClips>
  <ScaleCrop>false</ScaleCrop>
  <HeadingPairs>
    <vt:vector size="6" baseType="variant">
      <vt:variant>
        <vt:lpstr>사용한 글꼴</vt:lpstr>
      </vt:variant>
      <vt:variant>
        <vt:i4>6</vt:i4>
      </vt:variant>
      <vt:variant>
        <vt:lpstr>테마</vt:lpstr>
      </vt:variant>
      <vt:variant>
        <vt:i4>1</vt:i4>
      </vt:variant>
      <vt:variant>
        <vt:lpstr>슬라이드 제목</vt:lpstr>
      </vt:variant>
      <vt:variant>
        <vt:i4>8</vt:i4>
      </vt:variant>
    </vt:vector>
  </HeadingPairs>
  <TitlesOfParts>
    <vt:vector size="15" baseType="lpstr">
      <vt:lpstr>맑은 고딕</vt:lpstr>
      <vt:lpstr>휴먼엑스포</vt:lpstr>
      <vt:lpstr>Arial</vt:lpstr>
      <vt:lpstr>Cambria Math</vt:lpstr>
      <vt:lpstr>Times New Roman</vt:lpstr>
      <vt:lpstr>Wingdings</vt:lpstr>
      <vt:lpstr>Office 테마</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DASOM</dc:creator>
  <cp:lastModifiedBy>DASOM</cp:lastModifiedBy>
  <cp:revision>86</cp:revision>
  <dcterms:created xsi:type="dcterms:W3CDTF">2020-05-12T12:00:52Z</dcterms:created>
  <dcterms:modified xsi:type="dcterms:W3CDTF">2020-05-14T13:22:41Z</dcterms:modified>
</cp:coreProperties>
</file>