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6" r:id="rId4"/>
    <p:sldId id="260" r:id="rId5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68" d="100"/>
          <a:sy n="68" d="100"/>
        </p:scale>
        <p:origin x="5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5A164-DD55-490A-BC37-7457B3EDFA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698D57-3CEB-4CC4-AC2D-22D33C1028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8E57CF-3EEE-47DD-BC38-E5B6045E9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42696-02C0-4825-97D5-E0524EF75178}" type="datetimeFigureOut">
              <a:rPr lang="en-DE" smtClean="0"/>
              <a:t>02/05/2020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E8E956-37EC-433F-A7EA-5FFADB85D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159EB-0F48-4717-800B-C007E2FC3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CFBA-3135-4C5E-897D-DA896A27124F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529982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D2D50-150D-47E7-BD72-9177D703C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3B0126-081F-466C-8B06-E62B5BE28C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AD414-5173-49B0-93B9-08ED3CC66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42696-02C0-4825-97D5-E0524EF75178}" type="datetimeFigureOut">
              <a:rPr lang="en-DE" smtClean="0"/>
              <a:t>02/05/2020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161E5-BB5D-4F8E-BDF1-6B3AEBAD7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37A3A9-CE15-462F-A5E8-2773A0BEE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CFBA-3135-4C5E-897D-DA896A27124F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250100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6177E1-E0DD-48D8-8A9C-9FFE9EF588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1B52B8-0091-4947-A919-FD08B4ED3E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12D790-ECE9-4893-A0AA-BD8331107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42696-02C0-4825-97D5-E0524EF75178}" type="datetimeFigureOut">
              <a:rPr lang="en-DE" smtClean="0"/>
              <a:t>02/05/2020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379167-C2CE-44CF-BB02-9E02D459C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B2ED91-D70F-41C3-A35F-6E0CD6BE0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CFBA-3135-4C5E-897D-DA896A27124F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236351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77181-8829-46AE-A060-CD153CC62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2750E-FFBC-41DC-9C1F-0C6ABA120C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4D333-8A62-441D-BBB1-4BB79A437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42696-02C0-4825-97D5-E0524EF75178}" type="datetimeFigureOut">
              <a:rPr lang="en-DE" smtClean="0"/>
              <a:t>02/05/2020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5BC395-7464-4781-A3FA-CF40E8198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878CC-FEF2-454E-B1A3-6F6BFB752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CFBA-3135-4C5E-897D-DA896A27124F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254874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D3C6A-C60C-4ACD-97E8-1DC715867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AA55EF-3C11-4D68-8055-9C710470F3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4A6A40-66FD-475A-87FF-F59B7A02E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42696-02C0-4825-97D5-E0524EF75178}" type="datetimeFigureOut">
              <a:rPr lang="en-DE" smtClean="0"/>
              <a:t>02/05/2020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62FFC-992D-4CB3-BECA-7B7A3BF75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CE790E-B99C-41A5-A37D-36722400E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CFBA-3135-4C5E-897D-DA896A27124F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552932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72115-C672-4EF1-A5FC-DCAFE90BB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9BDF4-1EA7-4696-AA06-3A6C678A57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71F175-68CD-484A-8F42-0D4F646EE2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524381-0578-471C-80A8-09F45B85F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42696-02C0-4825-97D5-E0524EF75178}" type="datetimeFigureOut">
              <a:rPr lang="en-DE" smtClean="0"/>
              <a:t>02/05/2020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DFAB24-AE30-4E04-B4E3-F55FC3EC6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5780D1-FF12-4429-9C07-0D7A98B3E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CFBA-3135-4C5E-897D-DA896A27124F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416876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6F986-0A1D-4B7A-9C8F-C0D0E7441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4EBA5A-484D-44A1-853F-AEA01C8996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26A988-DA06-4578-A858-9729CCDD02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260317-FE3B-4842-980A-F07B803E70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E8B4EF-8669-4523-8EAA-A9FDB89F6E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D84690-2A49-492B-884F-48B89AE20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42696-02C0-4825-97D5-E0524EF75178}" type="datetimeFigureOut">
              <a:rPr lang="en-DE" smtClean="0"/>
              <a:t>02/05/2020</a:t>
            </a:fld>
            <a:endParaRPr lang="en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E4D74D-1BB8-4F9C-B936-24E743EF6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66C8D5-5DC8-4C8C-9BE6-18F4E12FF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CFBA-3135-4C5E-897D-DA896A27124F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312056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0DD71-1F6C-4B36-B100-7CF80A6B6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D5E2A0-82E0-4E86-9C03-1F9011049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42696-02C0-4825-97D5-E0524EF75178}" type="datetimeFigureOut">
              <a:rPr lang="en-DE" smtClean="0"/>
              <a:t>02/05/2020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812DE4-E5BC-41E4-B576-5B3032D0D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BE6730-803C-4D04-80EA-ABC9677B3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CFBA-3135-4C5E-897D-DA896A27124F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14196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3FD54F-A9E5-4428-980C-71DFB1298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42696-02C0-4825-97D5-E0524EF75178}" type="datetimeFigureOut">
              <a:rPr lang="en-DE" smtClean="0"/>
              <a:t>02/05/2020</a:t>
            </a:fld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A6554A-774C-4BDB-92E5-A6F6FABD6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633098-355C-4002-9BA4-860F5B10D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CFBA-3135-4C5E-897D-DA896A27124F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421262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65364-708A-4031-A50B-E748D83EA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9FF24-4CC5-4236-A879-D42401214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681E70-923B-4709-8665-088144D540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A8644-5581-45CC-8D28-AEA7873FC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42696-02C0-4825-97D5-E0524EF75178}" type="datetimeFigureOut">
              <a:rPr lang="en-DE" smtClean="0"/>
              <a:t>02/05/2020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1FCC11-6CD7-4E27-953A-2F4F2F7D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7E3E8C-7247-4634-A717-81591675C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CFBA-3135-4C5E-897D-DA896A27124F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5276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09DF0-C8ED-4F7B-8C94-FBDA8B0FD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1B4496-2D43-4B4A-AFF4-60406768D2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6EA833-C22E-41A6-9A4E-C9CE40A5AF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EEACE8-73A0-4DC2-B82B-2A3936ED3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42696-02C0-4825-97D5-E0524EF75178}" type="datetimeFigureOut">
              <a:rPr lang="en-DE" smtClean="0"/>
              <a:t>02/05/2020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6FA22E-F891-4F86-9B2D-87BD91888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CE1975-E40D-463D-A948-451B20A94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4CFBA-3135-4C5E-897D-DA896A27124F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772766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9C4A81-E7E5-48CA-B445-6FF5C7D72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A1CAD0-E213-477A-B9C2-5E5F3C347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648498-A8C6-4527-BC25-744401C60C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42696-02C0-4825-97D5-E0524EF75178}" type="datetimeFigureOut">
              <a:rPr lang="en-DE" smtClean="0"/>
              <a:t>02/05/2020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5EC141-951E-4C80-AD53-A85D1E2C5B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331420-A8BC-433A-B067-8AE8F81EA9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4CFBA-3135-4C5E-897D-DA896A27124F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660172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91F34EA-C8DF-4741-B9B1-8FF4425C3FC3}"/>
              </a:ext>
            </a:extLst>
          </p:cNvPr>
          <p:cNvSpPr txBox="1"/>
          <p:nvPr/>
        </p:nvSpPr>
        <p:spPr>
          <a:xfrm>
            <a:off x="2146852" y="161713"/>
            <a:ext cx="82614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Composition of the Earth’s inner core from high pressure </a:t>
            </a:r>
          </a:p>
          <a:p>
            <a:pPr algn="ctr"/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sound velocity measurements of Fe-Ni-Si alloys</a:t>
            </a:r>
            <a:endParaRPr lang="en-D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46790D-F132-4913-A7C0-F566535F3978}"/>
              </a:ext>
            </a:extLst>
          </p:cNvPr>
          <p:cNvSpPr txBox="1"/>
          <p:nvPr/>
        </p:nvSpPr>
        <p:spPr>
          <a:xfrm>
            <a:off x="3046730" y="983674"/>
            <a:ext cx="6784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 Dominijanni</a:t>
            </a:r>
            <a:r>
              <a:rPr lang="en-GB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C. McCammon</a:t>
            </a:r>
            <a:r>
              <a:rPr lang="en-GB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E. Ohtani</a:t>
            </a:r>
            <a:r>
              <a:rPr lang="en-GB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D. Ikuta</a:t>
            </a:r>
            <a:r>
              <a:rPr lang="en-GB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T. Sakamaki</a:t>
            </a:r>
            <a:r>
              <a:rPr lang="en-GB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T. Ishii</a:t>
            </a:r>
            <a:r>
              <a:rPr lang="en-GB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D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F7139A-D16D-4DAF-B4AC-701477B21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05" y="268052"/>
            <a:ext cx="2215888" cy="13318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8C7AD77-DF7C-483D-B279-E9A6D8BE7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1327" y="161713"/>
            <a:ext cx="1113708" cy="150350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15B3EC5-A3FB-433B-8E35-5E936E22E2A8}"/>
              </a:ext>
            </a:extLst>
          </p:cNvPr>
          <p:cNvSpPr/>
          <p:nvPr/>
        </p:nvSpPr>
        <p:spPr>
          <a:xfrm>
            <a:off x="9654126" y="6467449"/>
            <a:ext cx="2537874" cy="3361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Serena.Dominijanni@uni-bayreuth.de</a:t>
            </a:r>
            <a:endParaRPr lang="en-DE" sz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00BBEC-5B54-4878-9D86-2191330D23BA}"/>
              </a:ext>
            </a:extLst>
          </p:cNvPr>
          <p:cNvSpPr txBox="1"/>
          <p:nvPr/>
        </p:nvSpPr>
        <p:spPr>
          <a:xfrm>
            <a:off x="2982141" y="1280886"/>
            <a:ext cx="6634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Bayerisches Geoinstitut, University of Bayreuth, Germany </a:t>
            </a:r>
          </a:p>
          <a:p>
            <a:pPr algn="ctr"/>
            <a:r>
              <a:rPr lang="en-GB" sz="1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Department of Earth and Planetary Material Science, Graduate School of Science, Tohoku University, Sendai Miyagi, Japan.</a:t>
            </a:r>
            <a:endParaRPr lang="en-DE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A52F6D-50D2-46C7-ACF1-6E14D689834C}"/>
              </a:ext>
            </a:extLst>
          </p:cNvPr>
          <p:cNvSpPr txBox="1"/>
          <p:nvPr/>
        </p:nvSpPr>
        <p:spPr>
          <a:xfrm>
            <a:off x="5118237" y="1855714"/>
            <a:ext cx="2705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Scientific background</a:t>
            </a:r>
            <a:endParaRPr lang="en-DE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578B8F-9D47-447B-9774-2D35BB542D27}"/>
              </a:ext>
            </a:extLst>
          </p:cNvPr>
          <p:cNvSpPr txBox="1"/>
          <p:nvPr/>
        </p:nvSpPr>
        <p:spPr>
          <a:xfrm>
            <a:off x="254305" y="2220132"/>
            <a:ext cx="530345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Earth’s inner core</a:t>
            </a:r>
            <a:r>
              <a:rPr lang="en-GB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likely consist of </a:t>
            </a:r>
            <a:r>
              <a:rPr lang="en-GB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hcp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-Fe-Ni alloys + ~10 % of “light elements”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match the density and sound wave velocities of seismological models, like the Preliminary Reference Earth Model (PREM, Fig. 1);</a:t>
            </a:r>
          </a:p>
          <a:p>
            <a:pPr algn="just"/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Knowledge of the high-pressure and high-temperature behaviour and properties of Fe-Ni alloys that contain light elements, such as silicon,  is still limited;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therefore investigated the sound velocities and density of B2-Fe</a:t>
            </a:r>
            <a:r>
              <a:rPr lang="en-GB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0.78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n-GB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0.07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GB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0.15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alloy to clarify the role of Si as light element in the Earth inner core. </a:t>
            </a:r>
            <a:endParaRPr lang="en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E03F4D5-20A1-45F7-84E6-7ADFB4CB7E28}"/>
              </a:ext>
            </a:extLst>
          </p:cNvPr>
          <p:cNvGrpSpPr/>
          <p:nvPr/>
        </p:nvGrpSpPr>
        <p:grpSpPr>
          <a:xfrm>
            <a:off x="5907466" y="2299333"/>
            <a:ext cx="6708168" cy="3809744"/>
            <a:chOff x="703438" y="3482413"/>
            <a:chExt cx="5021562" cy="285187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A1CEE30-F642-4CFB-9F33-2DE2D437CEC9}"/>
                </a:ext>
              </a:extLst>
            </p:cNvPr>
            <p:cNvSpPr txBox="1"/>
            <p:nvPr/>
          </p:nvSpPr>
          <p:spPr>
            <a:xfrm>
              <a:off x="2288958" y="6072679"/>
              <a:ext cx="105284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Pressure (GPa)</a:t>
              </a:r>
              <a:endParaRPr lang="en-DE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2272A469-130E-4367-9156-742F419463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83408" y="3482413"/>
              <a:ext cx="3231708" cy="2586724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49EA16B-521C-481F-B225-497E3B00CD13}"/>
                </a:ext>
              </a:extLst>
            </p:cNvPr>
            <p:cNvSpPr txBox="1"/>
            <p:nvPr/>
          </p:nvSpPr>
          <p:spPr>
            <a:xfrm rot="16200000">
              <a:off x="264650" y="4506100"/>
              <a:ext cx="113918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Density (g/cm</a:t>
              </a:r>
              <a:r>
                <a:rPr lang="en-GB" sz="11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GB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DE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Right Brace 31">
              <a:extLst>
                <a:ext uri="{FF2B5EF4-FFF2-40B4-BE49-F238E27FC236}">
                  <a16:creationId xmlns:a16="http://schemas.microsoft.com/office/drawing/2014/main" id="{F35BD86F-1942-4F93-B917-E891051576D9}"/>
                </a:ext>
              </a:extLst>
            </p:cNvPr>
            <p:cNvSpPr/>
            <p:nvPr/>
          </p:nvSpPr>
          <p:spPr>
            <a:xfrm>
              <a:off x="4286547" y="3596185"/>
              <a:ext cx="129768" cy="293426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D1F3364-EB2C-4665-AC2F-F7411C512407}"/>
                </a:ext>
              </a:extLst>
            </p:cNvPr>
            <p:cNvSpPr txBox="1"/>
            <p:nvPr/>
          </p:nvSpPr>
          <p:spPr>
            <a:xfrm>
              <a:off x="4450842" y="3509834"/>
              <a:ext cx="1274158" cy="507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Density deficit </a:t>
              </a:r>
            </a:p>
            <a:p>
              <a:r>
                <a:rPr lang="en-GB" sz="1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(O, </a:t>
              </a:r>
              <a:r>
                <a:rPr lang="en-GB" sz="1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</a:t>
              </a:r>
              <a:r>
                <a:rPr lang="en-GB" sz="1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S, C, H)</a:t>
              </a:r>
              <a:endParaRPr lang="en-DE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822EA60-4B25-48E4-9253-B2C6896D32B0}"/>
                </a:ext>
              </a:extLst>
            </p:cNvPr>
            <p:cNvSpPr txBox="1"/>
            <p:nvPr/>
          </p:nvSpPr>
          <p:spPr>
            <a:xfrm rot="16200000">
              <a:off x="3606196" y="4158303"/>
              <a:ext cx="125690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center</a:t>
              </a:r>
              <a:r>
                <a:rPr lang="en-GB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of the Earth</a:t>
              </a:r>
              <a:endParaRPr lang="en-DE" sz="1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7D1D865-7D23-4211-AEEC-7FD9502C9CB8}"/>
                </a:ext>
              </a:extLst>
            </p:cNvPr>
            <p:cNvSpPr txBox="1"/>
            <p:nvPr/>
          </p:nvSpPr>
          <p:spPr>
            <a:xfrm rot="20390767">
              <a:off x="2107168" y="3883953"/>
              <a:ext cx="1212257" cy="268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Pure iron</a:t>
              </a:r>
              <a:endParaRPr lang="en-DE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F93D579-BC3B-4309-A0A6-D6A01996A227}"/>
                </a:ext>
              </a:extLst>
            </p:cNvPr>
            <p:cNvSpPr txBox="1"/>
            <p:nvPr/>
          </p:nvSpPr>
          <p:spPr>
            <a:xfrm rot="20622252">
              <a:off x="2235036" y="4247887"/>
              <a:ext cx="1430200" cy="268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Earth’s core</a:t>
              </a:r>
              <a:endParaRPr lang="en-DE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51FD2C1-490D-41A0-91FA-04C38CAFA7AE}"/>
                </a:ext>
              </a:extLst>
            </p:cNvPr>
            <p:cNvSpPr txBox="1"/>
            <p:nvPr/>
          </p:nvSpPr>
          <p:spPr>
            <a:xfrm rot="16200000">
              <a:off x="3537233" y="3980089"/>
              <a:ext cx="44966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ICB</a:t>
              </a:r>
              <a:endParaRPr lang="en-DE" sz="9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59502407-D016-4AE9-887A-97DC08B6989D}"/>
                </a:ext>
              </a:extLst>
            </p:cNvPr>
            <p:cNvCxnSpPr>
              <a:cxnSpLocks/>
            </p:cNvCxnSpPr>
            <p:nvPr/>
          </p:nvCxnSpPr>
          <p:spPr>
            <a:xfrm>
              <a:off x="1933567" y="4393146"/>
              <a:ext cx="133690" cy="382629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132EBB19-3680-4478-8685-BD11173C256F}"/>
                </a:ext>
              </a:extLst>
            </p:cNvPr>
            <p:cNvCxnSpPr>
              <a:cxnSpLocks/>
            </p:cNvCxnSpPr>
            <p:nvPr/>
          </p:nvCxnSpPr>
          <p:spPr>
            <a:xfrm>
              <a:off x="3944613" y="3698296"/>
              <a:ext cx="59309" cy="273203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8" name="Picture 4" descr="EGU 2020 | SGIS">
            <a:extLst>
              <a:ext uri="{FF2B5EF4-FFF2-40B4-BE49-F238E27FC236}">
                <a16:creationId xmlns:a16="http://schemas.microsoft.com/office/drawing/2014/main" id="{9D18151D-D698-47BA-89ED-17B84604C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10" y="6378185"/>
            <a:ext cx="1437095" cy="42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94CA23D-614E-4F6A-8B8D-F30FB11D8301}"/>
              </a:ext>
            </a:extLst>
          </p:cNvPr>
          <p:cNvCxnSpPr>
            <a:cxnSpLocks/>
          </p:cNvCxnSpPr>
          <p:nvPr/>
        </p:nvCxnSpPr>
        <p:spPr>
          <a:xfrm>
            <a:off x="0" y="1754372"/>
            <a:ext cx="12192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C508184A-362B-4183-911D-58F92EE4B54D}"/>
              </a:ext>
            </a:extLst>
          </p:cNvPr>
          <p:cNvSpPr/>
          <p:nvPr/>
        </p:nvSpPr>
        <p:spPr>
          <a:xfrm>
            <a:off x="6764475" y="6067521"/>
            <a:ext cx="39953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1.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Density profile of hcp-Fe (</a:t>
            </a:r>
            <a:r>
              <a:rPr lang="en-GB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Dewaele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2006) compared with the PREM (</a:t>
            </a:r>
            <a:r>
              <a:rPr lang="en-GB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Dzievonski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Anderson, 1981).  </a:t>
            </a:r>
            <a:endParaRPr lang="en-D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D0888E-B329-494D-A0C7-597E543637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6508" y="6434070"/>
            <a:ext cx="864970" cy="30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799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235A505-6605-4902-ACDA-3720C881C769}"/>
              </a:ext>
            </a:extLst>
          </p:cNvPr>
          <p:cNvSpPr txBox="1"/>
          <p:nvPr/>
        </p:nvSpPr>
        <p:spPr>
          <a:xfrm>
            <a:off x="4517312" y="182223"/>
            <a:ext cx="3157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methods</a:t>
            </a:r>
            <a:endParaRPr lang="en-D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E2A3A0-6B72-401B-B479-0E0D8CA587DE}"/>
              </a:ext>
            </a:extLst>
          </p:cNvPr>
          <p:cNvSpPr txBox="1"/>
          <p:nvPr/>
        </p:nvSpPr>
        <p:spPr>
          <a:xfrm>
            <a:off x="294518" y="829938"/>
            <a:ext cx="681329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Synthesis of the sample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 anvil apparatus – Pressure 8(1) GPa, Temperature 1200(50) °C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Starting material: Fe (0.78 wt. %), Ni (0.07 wt. %), Si (0.15 wt. %)</a:t>
            </a: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Analyses of the run products</a:t>
            </a:r>
          </a:p>
          <a:p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 analysis were performed to verify the homogeneity of the sample (Fig. 2)</a:t>
            </a: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   High pressure experiments in diamond anvil cell (DAC)</a:t>
            </a:r>
          </a:p>
          <a:p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Inelastic X-ray scattering (IXS): SPring-8 synchrotron facility (BL35XU beamline, JP)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Powder X-ray diffraction (XRD): DESY synchrotron facility  (P02.02, PETRA III, DE)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 startAt="4"/>
            </a:pP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processing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IXS spectra were fitted using Lorentzian functions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XRD patterns have been refined with the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LeBail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method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1F6D067-BCEC-4D26-8EA4-D53C9661E6C8}"/>
              </a:ext>
            </a:extLst>
          </p:cNvPr>
          <p:cNvGrpSpPr/>
          <p:nvPr/>
        </p:nvGrpSpPr>
        <p:grpSpPr>
          <a:xfrm>
            <a:off x="8321623" y="951329"/>
            <a:ext cx="3028059" cy="2113823"/>
            <a:chOff x="5667352" y="1246782"/>
            <a:chExt cx="5961998" cy="403415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3D27A24-2577-470C-9C57-97E76D653F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781"/>
            <a:stretch/>
          </p:blipFill>
          <p:spPr>
            <a:xfrm>
              <a:off x="5667352" y="1246782"/>
              <a:ext cx="5961998" cy="40341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24C2ACE-F1B4-4A58-8BA3-053590B90439}"/>
                </a:ext>
              </a:extLst>
            </p:cNvPr>
            <p:cNvCxnSpPr>
              <a:cxnSpLocks/>
            </p:cNvCxnSpPr>
            <p:nvPr/>
          </p:nvCxnSpPr>
          <p:spPr>
            <a:xfrm>
              <a:off x="6217392" y="5015662"/>
              <a:ext cx="662763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7DA3485-2D12-432A-B80F-68FA1E3AB1F1}"/>
                </a:ext>
              </a:extLst>
            </p:cNvPr>
            <p:cNvSpPr txBox="1"/>
            <p:nvPr/>
          </p:nvSpPr>
          <p:spPr>
            <a:xfrm>
              <a:off x="6002437" y="4503470"/>
              <a:ext cx="1751745" cy="512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bg1"/>
                  </a:solidFill>
                </a:rPr>
                <a:t>20 </a:t>
              </a:r>
              <a:r>
                <a:rPr lang="en-GB" sz="1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µm</a:t>
              </a:r>
              <a:endParaRPr lang="en-DE" sz="1200" b="1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80B7987-835E-45C0-A72F-EEC131BF1F37}"/>
              </a:ext>
            </a:extLst>
          </p:cNvPr>
          <p:cNvCxnSpPr>
            <a:cxnSpLocks/>
          </p:cNvCxnSpPr>
          <p:nvPr/>
        </p:nvCxnSpPr>
        <p:spPr>
          <a:xfrm>
            <a:off x="0" y="744556"/>
            <a:ext cx="12192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103F6C9E-5606-4B6B-A750-B709B541C0B7}"/>
              </a:ext>
            </a:extLst>
          </p:cNvPr>
          <p:cNvSpPr/>
          <p:nvPr/>
        </p:nvSpPr>
        <p:spPr>
          <a:xfrm>
            <a:off x="8229601" y="3111249"/>
            <a:ext cx="31200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2.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Backscattered electron image of the synthesized sample.</a:t>
            </a:r>
            <a:endParaRPr lang="en-D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C39BD67-F169-498A-85BD-0C19A28976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41983"/>
          <a:stretch/>
        </p:blipFill>
        <p:spPr>
          <a:xfrm>
            <a:off x="8321623" y="3784593"/>
            <a:ext cx="2600884" cy="257521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4F20AF9-AD5A-428A-9BDA-567F70683DB5}"/>
              </a:ext>
            </a:extLst>
          </p:cNvPr>
          <p:cNvSpPr/>
          <p:nvPr/>
        </p:nvSpPr>
        <p:spPr>
          <a:xfrm>
            <a:off x="8143524" y="6451998"/>
            <a:ext cx="40318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3.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Schematic diagram of a BX90 type diamond anvil cell.</a:t>
            </a:r>
            <a:endParaRPr lang="en-D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3D5CB7B-86FD-4074-A517-BFF2BE684E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78300" y="402253"/>
            <a:ext cx="864970" cy="30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395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797DFE2-DEFB-4CBF-9157-611BBB7B357D}"/>
              </a:ext>
            </a:extLst>
          </p:cNvPr>
          <p:cNvCxnSpPr>
            <a:cxnSpLocks/>
          </p:cNvCxnSpPr>
          <p:nvPr/>
        </p:nvCxnSpPr>
        <p:spPr>
          <a:xfrm>
            <a:off x="0" y="744556"/>
            <a:ext cx="12192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5E0B61C-3BA6-4373-BC1A-1106CA78DEA3}"/>
              </a:ext>
            </a:extLst>
          </p:cNvPr>
          <p:cNvSpPr txBox="1"/>
          <p:nvPr/>
        </p:nvSpPr>
        <p:spPr>
          <a:xfrm>
            <a:off x="4147423" y="148464"/>
            <a:ext cx="3897154" cy="46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Discussions and conclusions </a:t>
            </a:r>
            <a:endParaRPr lang="en-D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A78CB8-232C-44F4-8F48-AA115BE5B5B4}"/>
              </a:ext>
            </a:extLst>
          </p:cNvPr>
          <p:cNvSpPr/>
          <p:nvPr/>
        </p:nvSpPr>
        <p:spPr>
          <a:xfrm>
            <a:off x="2179981" y="6493448"/>
            <a:ext cx="80645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4.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Birch’s law of B2-Fe</a:t>
            </a:r>
            <a:r>
              <a:rPr lang="en-GB" sz="1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0.78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n-GB" sz="1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0.07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GB" sz="1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0.15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alloy compared with previous studies of  pure Fe (a) Fe-Si (b) and Fe-Ni-Si alloys (c). </a:t>
            </a:r>
            <a:endParaRPr lang="en-D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AA2EFC8-D523-4533-96AA-EFE67176275F}"/>
              </a:ext>
            </a:extLst>
          </p:cNvPr>
          <p:cNvGrpSpPr/>
          <p:nvPr/>
        </p:nvGrpSpPr>
        <p:grpSpPr>
          <a:xfrm>
            <a:off x="0" y="2941090"/>
            <a:ext cx="12139692" cy="3476033"/>
            <a:chOff x="0" y="2790258"/>
            <a:chExt cx="12139692" cy="347603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C9EA635-AD38-4BFC-86CE-B1BBE58596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77" t="9902" r="12848" b="2863"/>
            <a:stretch/>
          </p:blipFill>
          <p:spPr>
            <a:xfrm>
              <a:off x="3992595" y="2876676"/>
              <a:ext cx="3954996" cy="338961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F701D0F-EC98-4DC8-9320-11F6490269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9" t="7710" r="9617" b="3133"/>
            <a:stretch/>
          </p:blipFill>
          <p:spPr>
            <a:xfrm>
              <a:off x="7937350" y="2790258"/>
              <a:ext cx="4202342" cy="343674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97CC294-37E2-4D88-B2AB-48E51B6E84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59" t="8398" r="9945" b="4368"/>
            <a:stretch/>
          </p:blipFill>
          <p:spPr>
            <a:xfrm>
              <a:off x="0" y="2790259"/>
              <a:ext cx="4107445" cy="3389615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7F5D5880-7A7A-42FD-A0E1-282DE21670D6}"/>
              </a:ext>
            </a:extLst>
          </p:cNvPr>
          <p:cNvSpPr/>
          <p:nvPr/>
        </p:nvSpPr>
        <p:spPr>
          <a:xfrm>
            <a:off x="480767" y="954622"/>
            <a:ext cx="114629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relation of the sound wave velocities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GB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(m/s),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GB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(m/s) and density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(kg/m</a:t>
            </a:r>
            <a:r>
              <a:rPr lang="en-GB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follows Birch’s law (i.e. there is a linear relationship between density and sound velocities): </a:t>
            </a:r>
            <a:endParaRPr lang="en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3AC4B42-748E-4AD3-9346-F791EF81E8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3721" y="1811018"/>
            <a:ext cx="3490916" cy="30881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85576A3-5C7E-4277-B28C-E4257E3A21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5629" y="1733325"/>
            <a:ext cx="2454331" cy="3853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EC95B0-82DE-4A4E-A8B6-BA632609C5DB}"/>
              </a:ext>
            </a:extLst>
          </p:cNvPr>
          <p:cNvSpPr txBox="1"/>
          <p:nvPr/>
        </p:nvSpPr>
        <p:spPr>
          <a:xfrm>
            <a:off x="3637762" y="5505597"/>
            <a:ext cx="3228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2261E4-60C0-4AC4-8612-7ECE8D1B373D}"/>
              </a:ext>
            </a:extLst>
          </p:cNvPr>
          <p:cNvSpPr txBox="1"/>
          <p:nvPr/>
        </p:nvSpPr>
        <p:spPr>
          <a:xfrm>
            <a:off x="4681586" y="2502878"/>
            <a:ext cx="3061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 with Fe-Si alloys </a:t>
            </a:r>
            <a:endParaRPr lang="en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7FB4B6E-C304-4DFB-8CCC-A6ADD32F1A13}"/>
              </a:ext>
            </a:extLst>
          </p:cNvPr>
          <p:cNvSpPr txBox="1"/>
          <p:nvPr/>
        </p:nvSpPr>
        <p:spPr>
          <a:xfrm>
            <a:off x="8649848" y="2502878"/>
            <a:ext cx="3475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 with Fe-Ni-Si alloys </a:t>
            </a:r>
            <a:endParaRPr lang="en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7B6C01-CF03-44EA-839C-937065FD9DBB}"/>
              </a:ext>
            </a:extLst>
          </p:cNvPr>
          <p:cNvSpPr txBox="1"/>
          <p:nvPr/>
        </p:nvSpPr>
        <p:spPr>
          <a:xfrm>
            <a:off x="817808" y="2502878"/>
            <a:ext cx="2724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 with pure Fe </a:t>
            </a:r>
            <a:endParaRPr lang="en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545442-FEED-43F7-8EB1-D4FEDF1016F1}"/>
              </a:ext>
            </a:extLst>
          </p:cNvPr>
          <p:cNvSpPr txBox="1"/>
          <p:nvPr/>
        </p:nvSpPr>
        <p:spPr>
          <a:xfrm>
            <a:off x="7500217" y="5496131"/>
            <a:ext cx="3228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CBD9598-D91F-4AFE-A59D-E6021E382E96}"/>
              </a:ext>
            </a:extLst>
          </p:cNvPr>
          <p:cNvSpPr txBox="1"/>
          <p:nvPr/>
        </p:nvSpPr>
        <p:spPr>
          <a:xfrm>
            <a:off x="11606389" y="5496130"/>
            <a:ext cx="3228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338FBD5-0225-468C-8692-47EB4C2B48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78300" y="402253"/>
            <a:ext cx="864970" cy="30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916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99C92E2-8519-4BD6-A4E1-437ADB713AE9}"/>
              </a:ext>
            </a:extLst>
          </p:cNvPr>
          <p:cNvCxnSpPr>
            <a:cxnSpLocks/>
          </p:cNvCxnSpPr>
          <p:nvPr/>
        </p:nvCxnSpPr>
        <p:spPr>
          <a:xfrm>
            <a:off x="0" y="744556"/>
            <a:ext cx="12192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4A17B99-6AEA-4FF3-8FFE-B0E80CF62257}"/>
              </a:ext>
            </a:extLst>
          </p:cNvPr>
          <p:cNvSpPr txBox="1"/>
          <p:nvPr/>
        </p:nvSpPr>
        <p:spPr>
          <a:xfrm>
            <a:off x="4147423" y="148464"/>
            <a:ext cx="3897154" cy="46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Discussions and conclusions </a:t>
            </a:r>
            <a:endParaRPr lang="en-D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867034-EDE9-4CCF-8E91-28C39ED4700A}"/>
              </a:ext>
            </a:extLst>
          </p:cNvPr>
          <p:cNvSpPr/>
          <p:nvPr/>
        </p:nvSpPr>
        <p:spPr>
          <a:xfrm>
            <a:off x="432977" y="1084888"/>
            <a:ext cx="5223245" cy="5028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results compared with previous studies suggest that the presence of Si in the alloy reduces both density and sound velocities (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GB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GB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of iron in the Earth’s inner core. This can be clearly observed in Fig. 5, in which our Birch’s law extrapolated at inner core boundary (ICB) conditions provides a closer match to PREM than </a:t>
            </a:r>
            <a:r>
              <a:rPr lang="en-GB">
                <a:latin typeface="Times New Roman" panose="02020603050405020304" pitchFamily="18" charset="0"/>
                <a:cs typeface="Times New Roman" panose="02020603050405020304" pitchFamily="18" charset="0"/>
              </a:rPr>
              <a:t>pure iron.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the results of this study we suggest that a combination of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bcc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-Fe</a:t>
            </a:r>
            <a:r>
              <a:rPr lang="en-GB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0.78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n-GB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0.07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GB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0.15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alloy and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hcp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-Fe is a viable candidate to match with the geophysical observations of Earth’s inner core.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64E7024-5FAA-46BA-B372-0ED94CD53564}"/>
              </a:ext>
            </a:extLst>
          </p:cNvPr>
          <p:cNvSpPr/>
          <p:nvPr/>
        </p:nvSpPr>
        <p:spPr>
          <a:xfrm>
            <a:off x="6711885" y="6063205"/>
            <a:ext cx="5137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5.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Comparison of the proposed density dependence of the aggregate compressional (</a:t>
            </a:r>
            <a:r>
              <a:rPr lang="en-GB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GB" sz="12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and shear (</a:t>
            </a:r>
            <a:r>
              <a:rPr lang="en-GB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GB" sz="1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sound velocities with the PREM (</a:t>
            </a:r>
            <a:r>
              <a:rPr lang="en-GB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Dzievonski</a:t>
            </a:r>
            <a:r>
              <a:rPr lang="en-GB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Anderson, 1981).</a:t>
            </a:r>
            <a:endParaRPr lang="en-DE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0ED202-9CCA-4131-B994-2D48D9864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8300" y="402253"/>
            <a:ext cx="864970" cy="3027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FD11487-775B-4673-9D7D-9ED962FEC6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627" y="892377"/>
            <a:ext cx="5543866" cy="507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4912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3319</TotalTime>
  <Words>613</Words>
  <Application>Microsoft Office PowerPoint</Application>
  <PresentationFormat>Widescreen</PresentationFormat>
  <Paragraphs>57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Serena Dominijanni</dc:creator>
  <cp:lastModifiedBy>Serena Dominijanni</cp:lastModifiedBy>
  <cp:revision>83</cp:revision>
  <dcterms:created xsi:type="dcterms:W3CDTF">2020-04-27T08:02:24Z</dcterms:created>
  <dcterms:modified xsi:type="dcterms:W3CDTF">2020-05-02T17:25:44Z</dcterms:modified>
</cp:coreProperties>
</file>