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9">
  <p:sldMasterIdLst>
    <p:sldMasterId id="2147483682" r:id="rId1"/>
  </p:sldMasterIdLst>
  <p:notesMasterIdLst>
    <p:notesMasterId r:id="rId31"/>
  </p:notesMasterIdLst>
  <p:sldIdLst>
    <p:sldId id="256" r:id="rId2"/>
    <p:sldId id="390" r:id="rId3"/>
    <p:sldId id="306" r:id="rId4"/>
    <p:sldId id="398" r:id="rId5"/>
    <p:sldId id="307" r:id="rId6"/>
    <p:sldId id="385" r:id="rId7"/>
    <p:sldId id="317" r:id="rId8"/>
    <p:sldId id="360" r:id="rId9"/>
    <p:sldId id="374" r:id="rId10"/>
    <p:sldId id="361" r:id="rId11"/>
    <p:sldId id="372" r:id="rId12"/>
    <p:sldId id="373" r:id="rId13"/>
    <p:sldId id="316" r:id="rId14"/>
    <p:sldId id="387" r:id="rId15"/>
    <p:sldId id="400" r:id="rId16"/>
    <p:sldId id="388" r:id="rId17"/>
    <p:sldId id="401" r:id="rId18"/>
    <p:sldId id="402" r:id="rId19"/>
    <p:sldId id="405" r:id="rId20"/>
    <p:sldId id="403" r:id="rId21"/>
    <p:sldId id="404" r:id="rId22"/>
    <p:sldId id="389" r:id="rId23"/>
    <p:sldId id="396" r:id="rId24"/>
    <p:sldId id="395" r:id="rId25"/>
    <p:sldId id="399" r:id="rId26"/>
    <p:sldId id="394" r:id="rId27"/>
    <p:sldId id="397" r:id="rId28"/>
    <p:sldId id="391" r:id="rId29"/>
    <p:sldId id="304" r:id="rId30"/>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vin Mehr" initials="PM" lastIdx="15" clrIdx="0">
    <p:extLst>
      <p:ext uri="{19B8F6BF-5375-455C-9EA6-DF929625EA0E}">
        <p15:presenceInfo xmlns:p15="http://schemas.microsoft.com/office/powerpoint/2012/main" userId="Parvin Mehr" providerId="None"/>
      </p:ext>
    </p:extLst>
  </p:cmAuthor>
  <p:cmAuthor id="2" name="parv1n95 parv1n95" initials="pp" lastIdx="21" clrIdx="1">
    <p:extLst>
      <p:ext uri="{19B8F6BF-5375-455C-9EA6-DF929625EA0E}">
        <p15:presenceInfo xmlns:p15="http://schemas.microsoft.com/office/powerpoint/2012/main" userId="41e426358157ec88" providerId="Windows Live"/>
      </p:ext>
    </p:extLst>
  </p:cmAuthor>
  <p:cmAuthor id="3" name="Parvin Mehr" initials="PM [2]" lastIdx="2" clrIdx="2">
    <p:extLst>
      <p:ext uri="{19B8F6BF-5375-455C-9EA6-DF929625EA0E}">
        <p15:presenceInfo xmlns:p15="http://schemas.microsoft.com/office/powerpoint/2012/main" userId="S-1-5-21-1401381183-1044798059-1916815836-25501" providerId="AD"/>
      </p:ext>
    </p:extLst>
  </p:cmAuthor>
  <p:cmAuthor id="4" name="DELL" initials="D" lastIdx="1" clrIdx="3">
    <p:extLst>
      <p:ext uri="{19B8F6BF-5375-455C-9EA6-DF929625EA0E}">
        <p15:presenceInfo xmlns:p15="http://schemas.microsoft.com/office/powerpoint/2012/main" userId="a447411bd5ac0c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209"/>
    <a:srgbClr val="EA6B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51" autoAdjust="0"/>
    <p:restoredTop sz="79845" autoAdjust="0"/>
  </p:normalViewPr>
  <p:slideViewPr>
    <p:cSldViewPr snapToGrid="0">
      <p:cViewPr varScale="1">
        <p:scale>
          <a:sx n="67" d="100"/>
          <a:sy n="67" d="100"/>
        </p:scale>
        <p:origin x="1145"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22B72-6750-4392-9811-1132C6DD8D71}" type="datetimeFigureOut">
              <a:rPr lang="en-CA" smtClean="0"/>
              <a:t>2020-04-29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95D91-A3AC-4BED-B002-945B6117B471}" type="slidenum">
              <a:rPr lang="en-CA" smtClean="0"/>
              <a:t>‹#›</a:t>
            </a:fld>
            <a:endParaRPr lang="en-CA"/>
          </a:p>
        </p:txBody>
      </p:sp>
    </p:spTree>
    <p:extLst>
      <p:ext uri="{BB962C8B-B14F-4D97-AF65-F5344CB8AC3E}">
        <p14:creationId xmlns:p14="http://schemas.microsoft.com/office/powerpoint/2010/main" val="197285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E95D91-A3AC-4BED-B002-945B6117B471}" type="slidenum">
              <a:rPr lang="en-CA" smtClean="0"/>
              <a:t>1</a:t>
            </a:fld>
            <a:endParaRPr lang="en-CA"/>
          </a:p>
        </p:txBody>
      </p:sp>
    </p:spTree>
    <p:extLst>
      <p:ext uri="{BB962C8B-B14F-4D97-AF65-F5344CB8AC3E}">
        <p14:creationId xmlns:p14="http://schemas.microsoft.com/office/powerpoint/2010/main" val="1841709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These are some of the loss mechanisms incorporated in the code. The principle driving forces for these mechanisms are gravitational, inertial and diffusive. they are potentially important depending on the particle size distribution. generally speaking, larger particles are more strongly influenced by gravitational and inertial forces, whereas smaller particles with higher diffusion coefficients are more easily lost due to diffusion.</a:t>
            </a:r>
          </a:p>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10</a:t>
            </a:fld>
            <a:endParaRPr lang="en-CA"/>
          </a:p>
        </p:txBody>
      </p:sp>
    </p:spTree>
    <p:extLst>
      <p:ext uri="{BB962C8B-B14F-4D97-AF65-F5344CB8AC3E}">
        <p14:creationId xmlns:p14="http://schemas.microsoft.com/office/powerpoint/2010/main" val="202315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After calculating particle losses and penetration for each instrument using FPPC program, FMLC was created to quantify mass losses. For running the program, the user should provide the fitted curves coefficients of the penetration in the excel input folder for different dilution conditions and the raw data from the one point of the instrument measurements (SMPS).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11</a:t>
            </a:fld>
            <a:endParaRPr lang="en-CA"/>
          </a:p>
        </p:txBody>
      </p:sp>
    </p:spTree>
    <p:extLst>
      <p:ext uri="{BB962C8B-B14F-4D97-AF65-F5344CB8AC3E}">
        <p14:creationId xmlns:p14="http://schemas.microsoft.com/office/powerpoint/2010/main" val="1428260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B0E95D91-A3AC-4BED-B002-945B6117B471}" type="slidenum">
              <a:rPr lang="en-CA" smtClean="0"/>
              <a:t>12</a:t>
            </a:fld>
            <a:endParaRPr lang="en-CA"/>
          </a:p>
        </p:txBody>
      </p:sp>
    </p:spTree>
    <p:extLst>
      <p:ext uri="{BB962C8B-B14F-4D97-AF65-F5344CB8AC3E}">
        <p14:creationId xmlns:p14="http://schemas.microsoft.com/office/powerpoint/2010/main" val="254696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13</a:t>
            </a:fld>
            <a:endParaRPr lang="en-CA"/>
          </a:p>
        </p:txBody>
      </p:sp>
    </p:spTree>
    <p:extLst>
      <p:ext uri="{BB962C8B-B14F-4D97-AF65-F5344CB8AC3E}">
        <p14:creationId xmlns:p14="http://schemas.microsoft.com/office/powerpoint/2010/main" val="2553257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E95D91-A3AC-4BED-B002-945B6117B471}" type="slidenum">
              <a:rPr lang="en-CA" smtClean="0"/>
              <a:t>14</a:t>
            </a:fld>
            <a:endParaRPr lang="en-CA"/>
          </a:p>
        </p:txBody>
      </p:sp>
    </p:spTree>
    <p:extLst>
      <p:ext uri="{BB962C8B-B14F-4D97-AF65-F5344CB8AC3E}">
        <p14:creationId xmlns:p14="http://schemas.microsoft.com/office/powerpoint/2010/main" val="962587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CA"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figure shows some of the combinations tested for the 25.4mm burner. It can be seen that there is not much of a difference between the two figure however, the suitability of the model is defined based on its predicting capabilities. Curve fitting in MATLAB, it is apparent that the statistical parameters that define the goodness of fit are better in the LHS figure. The percentage error (E%) of each model was defined as: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a:t>
                </a:r>
                <a:r>
                  <a:rPr lang="en-CA"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BC yield</a:t>
                </a:r>
                <a:r>
                  <a:rPr lang="en-CA"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actual</a:t>
                </a:r>
                <a:r>
                  <a:rPr lang="en-US" sz="1200" kern="1200" dirty="0">
                    <a:solidFill>
                      <a:schemeClr val="tx1"/>
                    </a:solidFill>
                    <a:effectLst/>
                    <a:latin typeface="+mn-lt"/>
                    <a:ea typeface="+mn-ea"/>
                    <a:cs typeface="+mn-cs"/>
                  </a:rPr>
                  <a:t> are the experimental values whereas, </a:t>
                </a:r>
                <a:r>
                  <a:rPr lang="en-CA"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BC yield</a:t>
                </a:r>
                <a:r>
                  <a:rPr lang="en-CA"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theoretical</a:t>
                </a:r>
                <a:r>
                  <a:rPr lang="en-US" sz="1200" kern="1200" dirty="0">
                    <a:solidFill>
                      <a:schemeClr val="tx1"/>
                    </a:solidFill>
                    <a:effectLst/>
                    <a:latin typeface="+mn-lt"/>
                    <a:ea typeface="+mn-ea"/>
                    <a:cs typeface="+mn-cs"/>
                  </a:rPr>
                  <a:t> are values calculated from the fitted equation. </a:t>
                </a:r>
                <a:r>
                  <a:rPr lang="en-CA" sz="1200" kern="1200" dirty="0">
                    <a:solidFill>
                      <a:schemeClr val="tx1"/>
                    </a:solidFill>
                    <a:effectLst/>
                    <a:latin typeface="+mn-lt"/>
                    <a:ea typeface="+mn-ea"/>
                    <a:cs typeface="+mn-cs"/>
                  </a:rPr>
                  <a:t>Figure 4.3.2</a:t>
                </a:r>
                <a:r>
                  <a:rPr lang="en-US" sz="1200" kern="1200" dirty="0">
                    <a:solidFill>
                      <a:schemeClr val="tx1"/>
                    </a:solidFill>
                    <a:effectLst/>
                    <a:latin typeface="+mn-lt"/>
                    <a:ea typeface="+mn-ea"/>
                    <a:cs typeface="+mn-cs"/>
                  </a:rPr>
                  <a:t>c and d show the histogram of E%. It can be seen that both models are skewed left. However, </a:t>
                </a:r>
                <a:r>
                  <a:rPr lang="en-US" sz="1200" i="0" kern="1200">
                    <a:solidFill>
                      <a:schemeClr val="tx1"/>
                    </a:solidFill>
                    <a:effectLst/>
                    <a:latin typeface="+mn-lt"/>
                    <a:ea typeface="+mn-ea"/>
                    <a:cs typeface="+mn-cs"/>
                  </a:rPr>
                  <a:t>Fr</a:t>
                </a:r>
                <a:r>
                  <a:rPr lang="en-CA"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a:t>
                </a:r>
                <a:r>
                  <a:rPr lang="en-CA"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T</a:t>
                </a:r>
                <a:r>
                  <a:rPr lang="en-CA"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ratio/AF</a:t>
                </a:r>
                <a:r>
                  <a:rPr lang="en-CA"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𝑣</a:t>
                </a:r>
                <a:r>
                  <a:rPr lang="en-CA"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C#</a:t>
                </a:r>
                <a:r>
                  <a:rPr lang="en-CA"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a:t>
                </a:r>
                <a:r>
                  <a:rPr lang="en-US" sz="1200" kern="1200" dirty="0">
                    <a:solidFill>
                      <a:schemeClr val="tx1"/>
                    </a:solidFill>
                    <a:effectLst/>
                    <a:latin typeface="+mn-lt"/>
                    <a:ea typeface="+mn-ea"/>
                    <a:cs typeface="+mn-cs"/>
                  </a:rPr>
                  <a:t> is the more suitable scaling parameter among the tested combinations, since it has a lower range of percentage error (±30%).</a:t>
                </a:r>
                <a:endParaRPr lang="en-CA" sz="1200" kern="1200" dirty="0">
                  <a:solidFill>
                    <a:schemeClr val="tx1"/>
                  </a:solidFill>
                  <a:effectLst/>
                  <a:latin typeface="+mn-lt"/>
                  <a:ea typeface="+mn-ea"/>
                  <a:cs typeface="+mn-cs"/>
                </a:endParaRPr>
              </a:p>
              <a:p>
                <a:endParaRPr lang="en-CA" dirty="0"/>
              </a:p>
            </p:txBody>
          </p:sp>
        </mc:Fallback>
      </mc:AlternateContent>
      <p:sp>
        <p:nvSpPr>
          <p:cNvPr id="4" name="Slide Number Placeholder 3"/>
          <p:cNvSpPr>
            <a:spLocks noGrp="1"/>
          </p:cNvSpPr>
          <p:nvPr>
            <p:ph type="sldNum" sz="quarter" idx="10"/>
          </p:nvPr>
        </p:nvSpPr>
        <p:spPr/>
        <p:txBody>
          <a:bodyPr/>
          <a:lstStyle/>
          <a:p>
            <a:fld id="{B0E95D91-A3AC-4BED-B002-945B6117B471}" type="slidenum">
              <a:rPr lang="en-CA" smtClean="0"/>
              <a:t>16</a:t>
            </a:fld>
            <a:endParaRPr lang="en-CA"/>
          </a:p>
        </p:txBody>
      </p:sp>
    </p:spTree>
    <p:extLst>
      <p:ext uri="{BB962C8B-B14F-4D97-AF65-F5344CB8AC3E}">
        <p14:creationId xmlns:p14="http://schemas.microsoft.com/office/powerpoint/2010/main" val="57258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18</a:t>
            </a:fld>
            <a:endParaRPr lang="en-CA"/>
          </a:p>
        </p:txBody>
      </p:sp>
    </p:spTree>
    <p:extLst>
      <p:ext uri="{BB962C8B-B14F-4D97-AF65-F5344CB8AC3E}">
        <p14:creationId xmlns:p14="http://schemas.microsoft.com/office/powerpoint/2010/main" val="166112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E95D91-A3AC-4BED-B002-945B6117B471}" type="slidenum">
              <a:rPr lang="en-CA" smtClean="0"/>
              <a:t>19</a:t>
            </a:fld>
            <a:endParaRPr lang="en-CA"/>
          </a:p>
        </p:txBody>
      </p:sp>
    </p:spTree>
    <p:extLst>
      <p:ext uri="{BB962C8B-B14F-4D97-AF65-F5344CB8AC3E}">
        <p14:creationId xmlns:p14="http://schemas.microsoft.com/office/powerpoint/2010/main" val="192553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20</a:t>
            </a:fld>
            <a:endParaRPr lang="en-CA"/>
          </a:p>
        </p:txBody>
      </p:sp>
    </p:spTree>
    <p:extLst>
      <p:ext uri="{BB962C8B-B14F-4D97-AF65-F5344CB8AC3E}">
        <p14:creationId xmlns:p14="http://schemas.microsoft.com/office/powerpoint/2010/main" val="3519729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E95D91-A3AC-4BED-B002-945B6117B471}" type="slidenum">
              <a:rPr lang="en-CA" smtClean="0"/>
              <a:t>21</a:t>
            </a:fld>
            <a:endParaRPr lang="en-CA"/>
          </a:p>
        </p:txBody>
      </p:sp>
    </p:spTree>
    <p:extLst>
      <p:ext uri="{BB962C8B-B14F-4D97-AF65-F5344CB8AC3E}">
        <p14:creationId xmlns:p14="http://schemas.microsoft.com/office/powerpoint/2010/main" val="293428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2</a:t>
            </a:fld>
            <a:endParaRPr lang="en-CA"/>
          </a:p>
        </p:txBody>
      </p:sp>
    </p:spTree>
    <p:extLst>
      <p:ext uri="{BB962C8B-B14F-4D97-AF65-F5344CB8AC3E}">
        <p14:creationId xmlns:p14="http://schemas.microsoft.com/office/powerpoint/2010/main" val="398254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22</a:t>
            </a:fld>
            <a:endParaRPr lang="en-CA"/>
          </a:p>
        </p:txBody>
      </p:sp>
    </p:spTree>
    <p:extLst>
      <p:ext uri="{BB962C8B-B14F-4D97-AF65-F5344CB8AC3E}">
        <p14:creationId xmlns:p14="http://schemas.microsoft.com/office/powerpoint/2010/main" val="1751163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23</a:t>
            </a:fld>
            <a:endParaRPr lang="en-CA"/>
          </a:p>
        </p:txBody>
      </p:sp>
    </p:spTree>
    <p:extLst>
      <p:ext uri="{BB962C8B-B14F-4D97-AF65-F5344CB8AC3E}">
        <p14:creationId xmlns:p14="http://schemas.microsoft.com/office/powerpoint/2010/main" val="42977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CA" dirty="0"/>
              </a:p>
            </p:txBody>
          </p:sp>
        </mc:Choice>
        <mc:Fallback xmlns="">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n the right hand side of </a:t>
                </a:r>
                <a:r>
                  <a:rPr lang="en-CA" sz="1200" i="0" kern="1200">
                    <a:solidFill>
                      <a:schemeClr val="tx1"/>
                    </a:solidFill>
                    <a:effectLst/>
                    <a:latin typeface="+mn-lt"/>
                    <a:ea typeface="+mn-ea"/>
                    <a:cs typeface="+mn-cs"/>
                  </a:rPr>
                  <a:t>𝑉_𝑒/𝐿_𝑓 </a:t>
                </a:r>
                <a:r>
                  <a:rPr lang="en-CA" sz="1200" kern="1200" dirty="0">
                    <a:solidFill>
                      <a:schemeClr val="tx1"/>
                    </a:solidFill>
                    <a:effectLst/>
                    <a:latin typeface="+mn-lt"/>
                    <a:ea typeface="+mn-ea"/>
                    <a:cs typeface="+mn-cs"/>
                  </a:rPr>
                  <a:t> can be interpreted as the inverse of mixing time and </a:t>
                </a:r>
                <a:r>
                  <a:rPr lang="en-CA" sz="1200" i="0" kern="1200">
                    <a:solidFill>
                      <a:schemeClr val="tx1"/>
                    </a:solidFill>
                    <a:effectLst/>
                    <a:latin typeface="+mn-lt"/>
                    <a:ea typeface="+mn-ea"/>
                    <a:cs typeface="+mn-cs"/>
                  </a:rPr>
                  <a:t>〖D_𝑒〗^3/〖L_𝑓〗^0.646 </a:t>
                </a:r>
                <a:r>
                  <a:rPr lang="en-CA" sz="1200" kern="1200" dirty="0">
                    <a:solidFill>
                      <a:schemeClr val="tx1"/>
                    </a:solidFill>
                    <a:effectLst/>
                    <a:latin typeface="+mn-lt"/>
                    <a:ea typeface="+mn-ea"/>
                    <a:cs typeface="+mn-cs"/>
                  </a:rPr>
                  <a:t> as the mixing volume such </a:t>
                </a:r>
                <a:r>
                  <a:rPr lang="en-CA" sz="1200" kern="1200" dirty="0" err="1">
                    <a:solidFill>
                      <a:schemeClr val="tx1"/>
                    </a:solidFill>
                    <a:effectLst/>
                    <a:latin typeface="+mn-lt"/>
                    <a:ea typeface="+mn-ea"/>
                    <a:cs typeface="+mn-cs"/>
                  </a:rPr>
                  <a:t>that:</a:t>
                </a:r>
                <a:r>
                  <a:rPr lang="en-CA" sz="1200" kern="1200" dirty="0" err="1" smtClean="0">
                    <a:solidFill>
                      <a:schemeClr val="tx1"/>
                    </a:solidFill>
                    <a:effectLst/>
                    <a:latin typeface="+mn-lt"/>
                    <a:ea typeface="+mn-ea"/>
                    <a:cs typeface="+mn-cs"/>
                  </a:rPr>
                  <a:t>Note</a:t>
                </a:r>
                <a:r>
                  <a:rPr lang="en-CA" sz="1200" kern="1200" dirty="0" smtClean="0">
                    <a:solidFill>
                      <a:schemeClr val="tx1"/>
                    </a:solidFill>
                    <a:effectLst/>
                    <a:latin typeface="+mn-lt"/>
                    <a:ea typeface="+mn-ea"/>
                    <a:cs typeface="+mn-cs"/>
                  </a:rPr>
                  <a:t> that shear flames are S-shaped and therefore the length used in calculating the volume would not be same as the flame length which explains the term </a:t>
                </a:r>
                <a:r>
                  <a:rPr lang="en-CA" sz="1200" i="0" kern="1200">
                    <a:solidFill>
                      <a:schemeClr val="tx1"/>
                    </a:solidFill>
                    <a:effectLst/>
                    <a:latin typeface="+mn-lt"/>
                    <a:ea typeface="+mn-ea"/>
                    <a:cs typeface="+mn-cs"/>
                  </a:rPr>
                  <a:t>D_𝑒/〖L_𝑓〗^0.646 </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So when we flatten a S curve what’s the ratio of the length of that curve to say flame length…not sure of the wording of this section-need help.</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Another approach to explaining the physics behind the obtained model is taking the  </a:t>
                </a:r>
                <a:r>
                  <a:rPr lang="en-CA" sz="1200" i="0" kern="1200">
                    <a:solidFill>
                      <a:schemeClr val="tx1"/>
                    </a:solidFill>
                    <a:effectLst/>
                    <a:latin typeface="+mn-lt"/>
                    <a:ea typeface="+mn-ea"/>
                    <a:cs typeface="+mn-cs"/>
                  </a:rPr>
                  <a:t>〖D_𝑒〗^2/(L_𝑓/V_𝑒 )</a:t>
                </a:r>
                <a:r>
                  <a:rPr lang="en-CA" sz="1200" kern="1200" dirty="0">
                    <a:solidFill>
                      <a:schemeClr val="tx1"/>
                    </a:solidFill>
                    <a:effectLst/>
                    <a:latin typeface="+mn-lt"/>
                    <a:ea typeface="+mn-ea"/>
                    <a:cs typeface="+mn-cs"/>
                  </a:rPr>
                  <a:t> term as the turbulent mixing coefficient (eddy diffusivity) [7] and </a:t>
                </a:r>
                <a:r>
                  <a:rPr lang="en-CA" sz="1200" i="0" kern="1200">
                    <a:solidFill>
                      <a:schemeClr val="tx1"/>
                    </a:solidFill>
                    <a:effectLst/>
                    <a:latin typeface="+mn-lt"/>
                    <a:ea typeface="+mn-ea"/>
                    <a:cs typeface="+mn-cs"/>
                  </a:rPr>
                  <a:t>D_𝑒/〖L_𝑓〗^0.646 </a:t>
                </a:r>
                <a:r>
                  <a:rPr lang="en-CA" sz="1200" kern="1200" dirty="0">
                    <a:solidFill>
                      <a:schemeClr val="tx1"/>
                    </a:solidFill>
                    <a:effectLst/>
                    <a:latin typeface="+mn-lt"/>
                    <a:ea typeface="+mn-ea"/>
                    <a:cs typeface="+mn-cs"/>
                  </a:rPr>
                  <a:t> as the mixing length. Therefore, </a:t>
                </a: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which again suggests that the emission rate (corrected by carbon number for different fuels) in the transition shear regime is simply scaled by the mixing rate.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mc:Fallback>
      </mc:AlternateContent>
      <p:sp>
        <p:nvSpPr>
          <p:cNvPr id="4" name="Slide Number Placeholder 3"/>
          <p:cNvSpPr>
            <a:spLocks noGrp="1"/>
          </p:cNvSpPr>
          <p:nvPr>
            <p:ph type="sldNum" sz="quarter" idx="10"/>
          </p:nvPr>
        </p:nvSpPr>
        <p:spPr/>
        <p:txBody>
          <a:bodyPr/>
          <a:lstStyle/>
          <a:p>
            <a:fld id="{B0E95D91-A3AC-4BED-B002-945B6117B471}" type="slidenum">
              <a:rPr lang="en-CA" smtClean="0"/>
              <a:t>24</a:t>
            </a:fld>
            <a:endParaRPr lang="en-CA"/>
          </a:p>
        </p:txBody>
      </p:sp>
    </p:spTree>
    <p:extLst>
      <p:ext uri="{BB962C8B-B14F-4D97-AF65-F5344CB8AC3E}">
        <p14:creationId xmlns:p14="http://schemas.microsoft.com/office/powerpoint/2010/main" val="3187168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E95D91-A3AC-4BED-B002-945B6117B471}" type="slidenum">
              <a:rPr lang="en-CA" smtClean="0"/>
              <a:t>25</a:t>
            </a:fld>
            <a:endParaRPr lang="en-CA"/>
          </a:p>
        </p:txBody>
      </p:sp>
    </p:spTree>
    <p:extLst>
      <p:ext uri="{BB962C8B-B14F-4D97-AF65-F5344CB8AC3E}">
        <p14:creationId xmlns:p14="http://schemas.microsoft.com/office/powerpoint/2010/main" val="3085647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26</a:t>
            </a:fld>
            <a:endParaRPr lang="en-CA"/>
          </a:p>
        </p:txBody>
      </p:sp>
    </p:spTree>
    <p:extLst>
      <p:ext uri="{BB962C8B-B14F-4D97-AF65-F5344CB8AC3E}">
        <p14:creationId xmlns:p14="http://schemas.microsoft.com/office/powerpoint/2010/main" val="3460033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27</a:t>
            </a:fld>
            <a:endParaRPr lang="en-CA"/>
          </a:p>
        </p:txBody>
      </p:sp>
    </p:spTree>
    <p:extLst>
      <p:ext uri="{BB962C8B-B14F-4D97-AF65-F5344CB8AC3E}">
        <p14:creationId xmlns:p14="http://schemas.microsoft.com/office/powerpoint/2010/main" val="1809476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28</a:t>
            </a:fld>
            <a:endParaRPr lang="en-CA"/>
          </a:p>
        </p:txBody>
      </p:sp>
    </p:spTree>
    <p:extLst>
      <p:ext uri="{BB962C8B-B14F-4D97-AF65-F5344CB8AC3E}">
        <p14:creationId xmlns:p14="http://schemas.microsoft.com/office/powerpoint/2010/main" val="3499173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E95D91-A3AC-4BED-B002-945B6117B471}" type="slidenum">
              <a:rPr lang="en-CA" smtClean="0"/>
              <a:t>29</a:t>
            </a:fld>
            <a:endParaRPr lang="en-CA"/>
          </a:p>
        </p:txBody>
      </p:sp>
    </p:spTree>
    <p:extLst>
      <p:ext uri="{BB962C8B-B14F-4D97-AF65-F5344CB8AC3E}">
        <p14:creationId xmlns:p14="http://schemas.microsoft.com/office/powerpoint/2010/main" val="246506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E95D91-A3AC-4BED-B002-945B6117B471}" type="slidenum">
              <a:rPr lang="en-CA" smtClean="0"/>
              <a:t>3</a:t>
            </a:fld>
            <a:endParaRPr lang="en-CA"/>
          </a:p>
        </p:txBody>
      </p:sp>
    </p:spTree>
    <p:extLst>
      <p:ext uri="{BB962C8B-B14F-4D97-AF65-F5344CB8AC3E}">
        <p14:creationId xmlns:p14="http://schemas.microsoft.com/office/powerpoint/2010/main" val="78980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4</a:t>
            </a:fld>
            <a:endParaRPr lang="en-CA"/>
          </a:p>
        </p:txBody>
      </p:sp>
    </p:spTree>
    <p:extLst>
      <p:ext uri="{BB962C8B-B14F-4D97-AF65-F5344CB8AC3E}">
        <p14:creationId xmlns:p14="http://schemas.microsoft.com/office/powerpoint/2010/main" val="416820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5</a:t>
            </a:fld>
            <a:endParaRPr lang="en-CA"/>
          </a:p>
        </p:txBody>
      </p:sp>
    </p:spTree>
    <p:extLst>
      <p:ext uri="{BB962C8B-B14F-4D97-AF65-F5344CB8AC3E}">
        <p14:creationId xmlns:p14="http://schemas.microsoft.com/office/powerpoint/2010/main" val="217253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6</a:t>
            </a:fld>
            <a:endParaRPr lang="en-CA"/>
          </a:p>
        </p:txBody>
      </p:sp>
    </p:spTree>
    <p:extLst>
      <p:ext uri="{BB962C8B-B14F-4D97-AF65-F5344CB8AC3E}">
        <p14:creationId xmlns:p14="http://schemas.microsoft.com/office/powerpoint/2010/main" val="190387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7</a:t>
            </a:fld>
            <a:endParaRPr lang="en-CA"/>
          </a:p>
        </p:txBody>
      </p:sp>
    </p:spTree>
    <p:extLst>
      <p:ext uri="{BB962C8B-B14F-4D97-AF65-F5344CB8AC3E}">
        <p14:creationId xmlns:p14="http://schemas.microsoft.com/office/powerpoint/2010/main" val="79511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 detailed uncertainty analysis was conducted using the Monte Carlo method. And both bias and precision were considered. </a:t>
                </a:r>
              </a:p>
              <a:p>
                <a:endParaRPr lang="en-CA" dirty="0"/>
              </a:p>
            </p:txBody>
          </p:sp>
        </mc:Choice>
        <mc:Fallback xmlns="">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To compute BC yield (</a:t>
                </a:r>
                <a:r>
                  <a:rPr lang="en-CA" sz="1200" i="0" kern="1200">
                    <a:solidFill>
                      <a:schemeClr val="tx1"/>
                    </a:solidFill>
                    <a:effectLst/>
                    <a:latin typeface="+mn-lt"/>
                    <a:ea typeface="+mn-ea"/>
                    <a:cs typeface="+mn-cs"/>
                  </a:rPr>
                  <a:t>𝑌_𝐵𝐶</a:t>
                </a:r>
                <a:r>
                  <a:rPr lang="en-CA" sz="1200" kern="1200" dirty="0">
                    <a:solidFill>
                      <a:schemeClr val="tx1"/>
                    </a:solidFill>
                    <a:effectLst/>
                    <a:latin typeface="+mn-lt"/>
                    <a:ea typeface="+mn-ea"/>
                    <a:cs typeface="+mn-cs"/>
                  </a:rPr>
                  <a:t>) with precisely quantified uncertainties at the CUFF, simultaneous and accurate knowledge of three data is required: </a:t>
                </a:r>
              </a:p>
              <a:p>
                <a:pPr lvl="0"/>
                <a:r>
                  <a:rPr lang="en-CA" sz="1200" kern="1200" dirty="0">
                    <a:solidFill>
                      <a:schemeClr val="tx1"/>
                    </a:solidFill>
                    <a:effectLst/>
                    <a:latin typeface="+mn-lt"/>
                    <a:ea typeface="+mn-ea"/>
                    <a:cs typeface="+mn-cs"/>
                  </a:rPr>
                  <a:t>Carbon mass concentration in the solid-phase sampling and dilution tunnel (</a:t>
                </a:r>
                <a:r>
                  <a:rPr lang="en-CA" sz="1200" i="0" kern="1200">
                    <a:solidFill>
                      <a:schemeClr val="tx1"/>
                    </a:solidFill>
                    <a:effectLst/>
                    <a:latin typeface="+mn-lt"/>
                    <a:ea typeface="+mn-ea"/>
                    <a:cs typeface="+mn-cs"/>
                  </a:rPr>
                  <a:t>𝜚_𝐵𝐶</a:t>
                </a:r>
                <a:r>
                  <a:rPr lang="en-CA" sz="1200" kern="1200" dirty="0">
                    <a:solidFill>
                      <a:schemeClr val="tx1"/>
                    </a:solidFill>
                    <a:effectLst/>
                    <a:latin typeface="+mn-lt"/>
                    <a:ea typeface="+mn-ea"/>
                    <a:cs typeface="+mn-cs"/>
                  </a:rPr>
                  <a:t>, [g/m</a:t>
                </a:r>
                <a:r>
                  <a:rPr lang="en-CA" sz="1200" kern="1200" baseline="30000" dirty="0">
                    <a:solidFill>
                      <a:schemeClr val="tx1"/>
                    </a:solidFill>
                    <a:effectLst/>
                    <a:latin typeface="+mn-lt"/>
                    <a:ea typeface="+mn-ea"/>
                    <a:cs typeface="+mn-cs"/>
                  </a:rPr>
                  <a:t>3</a:t>
                </a:r>
                <a:r>
                  <a:rPr lang="en-CA" sz="1200" kern="1200" dirty="0">
                    <a:solidFill>
                      <a:schemeClr val="tx1"/>
                    </a:solidFill>
                    <a:effectLst/>
                    <a:latin typeface="+mn-lt"/>
                    <a:ea typeface="+mn-ea"/>
                    <a:cs typeface="+mn-cs"/>
                  </a:rPr>
                  <a:t>]), which was obtained by measuring the carbon mass present in the extracted sample using the </a:t>
                </a:r>
                <a:r>
                  <a:rPr lang="en-CA" sz="1200" kern="1200" dirty="0" err="1">
                    <a:solidFill>
                      <a:schemeClr val="tx1"/>
                    </a:solidFill>
                    <a:effectLst/>
                    <a:latin typeface="+mn-lt"/>
                    <a:ea typeface="+mn-ea"/>
                    <a:cs typeface="+mn-cs"/>
                  </a:rPr>
                  <a:t>ocec</a:t>
                </a:r>
                <a:r>
                  <a:rPr lang="en-CA" sz="1200" kern="1200" dirty="0">
                    <a:solidFill>
                      <a:schemeClr val="tx1"/>
                    </a:solidFill>
                    <a:effectLst/>
                    <a:latin typeface="+mn-lt"/>
                    <a:ea typeface="+mn-ea"/>
                    <a:cs typeface="+mn-cs"/>
                  </a:rPr>
                  <a:t> and measuring the sampled volume with a high-accuracy thermal mass flowmeter (</a:t>
                </a:r>
                <a:r>
                  <a:rPr lang="en-CA" sz="1200" kern="1200" dirty="0" err="1">
                    <a:solidFill>
                      <a:schemeClr val="tx1"/>
                    </a:solidFill>
                    <a:effectLst/>
                    <a:latin typeface="+mn-lt"/>
                    <a:ea typeface="+mn-ea"/>
                    <a:cs typeface="+mn-cs"/>
                  </a:rPr>
                  <a:t>Bronkhorst</a:t>
                </a:r>
                <a:r>
                  <a:rPr lang="en-CA" sz="1200" kern="1200" dirty="0">
                    <a:solidFill>
                      <a:schemeClr val="tx1"/>
                    </a:solidFill>
                    <a:effectLst/>
                    <a:latin typeface="+mn-lt"/>
                    <a:ea typeface="+mn-ea"/>
                    <a:cs typeface="+mn-cs"/>
                  </a:rPr>
                  <a:t> EL-FLOW Prestige). </a:t>
                </a:r>
              </a:p>
              <a:p>
                <a:pPr lvl="0"/>
                <a:r>
                  <a:rPr lang="en-CA" sz="1200" kern="1200" dirty="0">
                    <a:solidFill>
                      <a:schemeClr val="tx1"/>
                    </a:solidFill>
                    <a:effectLst/>
                    <a:latin typeface="+mn-lt"/>
                    <a:ea typeface="+mn-ea"/>
                    <a:cs typeface="+mn-cs"/>
                  </a:rPr>
                  <a:t>Volumetric dilution factor of the diluted combustion products as they enter the solid-phase sampling and dilution tunnel (</a:t>
                </a:r>
                <a:r>
                  <a:rPr lang="en-CA" sz="1200" i="0" kern="1200">
                    <a:solidFill>
                      <a:schemeClr val="tx1"/>
                    </a:solidFill>
                    <a:effectLst/>
                    <a:latin typeface="+mn-lt"/>
                    <a:ea typeface="+mn-ea"/>
                    <a:cs typeface="+mn-cs"/>
                  </a:rPr>
                  <a:t>𝛿_1</a:t>
                </a:r>
                <a:r>
                  <a:rPr lang="en-CA" sz="1200" kern="1200" dirty="0">
                    <a:solidFill>
                      <a:schemeClr val="tx1"/>
                    </a:solidFill>
                    <a:effectLst/>
                    <a:latin typeface="+mn-lt"/>
                    <a:ea typeface="+mn-ea"/>
                    <a:cs typeface="+mn-cs"/>
                  </a:rPr>
                  <a:t>, [−]), which was quantified using a CO</a:t>
                </a:r>
                <a:r>
                  <a:rPr lang="en-CA" sz="1200" kern="1200" baseline="-25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-balance on the sampling and dilution tunnel, with CO</a:t>
                </a:r>
                <a:r>
                  <a:rPr lang="en-CA" sz="1200" kern="1200" baseline="-25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 quantities measured using a non-dispersive infrared detector (LI-COR LI-850).</a:t>
                </a:r>
              </a:p>
              <a:p>
                <a:pPr lvl="0"/>
                <a:r>
                  <a:rPr lang="en-CA" sz="1200" kern="1200" dirty="0">
                    <a:solidFill>
                      <a:schemeClr val="tx1"/>
                    </a:solidFill>
                    <a:effectLst/>
                    <a:latin typeface="+mn-lt"/>
                    <a:ea typeface="+mn-ea"/>
                    <a:cs typeface="+mn-cs"/>
                  </a:rPr>
                  <a:t>And the volumetric dilution factor of the raw combustion products as they are captured into the fume hood (</a:t>
                </a:r>
                <a:r>
                  <a:rPr lang="en-CA" sz="1200" i="0" kern="1200">
                    <a:solidFill>
                      <a:schemeClr val="tx1"/>
                    </a:solidFill>
                    <a:effectLst/>
                    <a:latin typeface="+mn-lt"/>
                    <a:ea typeface="+mn-ea"/>
                    <a:cs typeface="+mn-cs"/>
                  </a:rPr>
                  <a:t>𝛿_2</a:t>
                </a:r>
                <a:r>
                  <a:rPr lang="en-CA" sz="1200" kern="1200" dirty="0">
                    <a:solidFill>
                      <a:schemeClr val="tx1"/>
                    </a:solidFill>
                    <a:effectLst/>
                    <a:latin typeface="+mn-lt"/>
                    <a:ea typeface="+mn-ea"/>
                    <a:cs typeface="+mn-cs"/>
                  </a:rPr>
                  <a:t>, [−]) which was quantified using the carbon-balance method of Corbin &amp; Johnson [9], in which volume fraction measurements of gas-phase carbonaceous species in the exhaust duct and ambient background were obtained using cavity ring down instruments (Los Gatos, various models).  These data enabled calculation and comparison of the molar flow rate of the duct with the controlled molar flow rate of the flare gas to directly yield the dilution factor.  </a:t>
                </a:r>
              </a:p>
              <a:p>
                <a:endParaRPr lang="en-CA" dirty="0"/>
              </a:p>
            </p:txBody>
          </p:sp>
        </mc:Fallback>
      </mc:AlternateContent>
      <p:sp>
        <p:nvSpPr>
          <p:cNvPr id="4" name="Slide Number Placeholder 3"/>
          <p:cNvSpPr>
            <a:spLocks noGrp="1"/>
          </p:cNvSpPr>
          <p:nvPr>
            <p:ph type="sldNum" sz="quarter" idx="10"/>
          </p:nvPr>
        </p:nvSpPr>
        <p:spPr/>
        <p:txBody>
          <a:bodyPr/>
          <a:lstStyle/>
          <a:p>
            <a:fld id="{B0E95D91-A3AC-4BED-B002-945B6117B471}" type="slidenum">
              <a:rPr lang="en-CA" smtClean="0"/>
              <a:t>8</a:t>
            </a:fld>
            <a:endParaRPr lang="en-CA"/>
          </a:p>
        </p:txBody>
      </p:sp>
    </p:spTree>
    <p:extLst>
      <p:ext uri="{BB962C8B-B14F-4D97-AF65-F5344CB8AC3E}">
        <p14:creationId xmlns:p14="http://schemas.microsoft.com/office/powerpoint/2010/main" val="2186374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Aerosol instruments are reliant on the sampling lines that feed them, where sampling lines with different attributes such as diameter and length can affect particle deposition within the lines and hence change the output of the instruments at the end of the line. </a:t>
            </a:r>
            <a:endParaRPr lang="en-US" i="1" dirty="0"/>
          </a:p>
          <a:p>
            <a:endParaRPr lang="en-CA" dirty="0"/>
          </a:p>
        </p:txBody>
      </p:sp>
      <p:sp>
        <p:nvSpPr>
          <p:cNvPr id="4" name="Slide Number Placeholder 3"/>
          <p:cNvSpPr>
            <a:spLocks noGrp="1"/>
          </p:cNvSpPr>
          <p:nvPr>
            <p:ph type="sldNum" sz="quarter" idx="10"/>
          </p:nvPr>
        </p:nvSpPr>
        <p:spPr/>
        <p:txBody>
          <a:bodyPr/>
          <a:lstStyle/>
          <a:p>
            <a:fld id="{B0E95D91-A3AC-4BED-B002-945B6117B471}" type="slidenum">
              <a:rPr lang="en-CA" smtClean="0"/>
              <a:t>9</a:t>
            </a:fld>
            <a:endParaRPr lang="en-CA"/>
          </a:p>
        </p:txBody>
      </p:sp>
    </p:spTree>
    <p:extLst>
      <p:ext uri="{BB962C8B-B14F-4D97-AF65-F5344CB8AC3E}">
        <p14:creationId xmlns:p14="http://schemas.microsoft.com/office/powerpoint/2010/main" val="3939937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ftr" sz="quarter" idx="3"/>
          </p:nvPr>
        </p:nvSpPr>
        <p:spPr>
          <a:xfrm>
            <a:off x="4165600" y="6245225"/>
            <a:ext cx="3860800" cy="476250"/>
          </a:xfrm>
        </p:spPr>
        <p:txBody>
          <a:bodyPr/>
          <a:lstStyle>
            <a:lvl1pPr>
              <a:defRPr/>
            </a:lvl1pPr>
          </a:lstStyle>
          <a:p>
            <a:endParaRPr lang="en-CA" dirty="0"/>
          </a:p>
        </p:txBody>
      </p:sp>
      <p:sp>
        <p:nvSpPr>
          <p:cNvPr id="29" name="Title 28"/>
          <p:cNvSpPr>
            <a:spLocks noGrp="1"/>
          </p:cNvSpPr>
          <p:nvPr>
            <p:ph type="title"/>
          </p:nvPr>
        </p:nvSpPr>
        <p:spPr>
          <a:xfrm>
            <a:off x="609604" y="758831"/>
            <a:ext cx="10941753" cy="841375"/>
          </a:xfrm>
        </p:spPr>
        <p:txBody>
          <a:bodyPr/>
          <a:lstStyle/>
          <a:p>
            <a:r>
              <a:rPr lang="en-US"/>
              <a:t>Click to edit Master title style</a:t>
            </a:r>
            <a:endParaRPr lang="en-CA"/>
          </a:p>
        </p:txBody>
      </p:sp>
      <p:sp>
        <p:nvSpPr>
          <p:cNvPr id="6" name="Text Placeholder 5"/>
          <p:cNvSpPr>
            <a:spLocks noGrp="1"/>
          </p:cNvSpPr>
          <p:nvPr>
            <p:ph type="body" sz="quarter" idx="11"/>
          </p:nvPr>
        </p:nvSpPr>
        <p:spPr>
          <a:xfrm>
            <a:off x="1188156" y="4191000"/>
            <a:ext cx="9784649" cy="533400"/>
          </a:xfrm>
        </p:spPr>
        <p:txBody>
          <a:bodyPr/>
          <a:lstStyle>
            <a:lvl1pPr marL="0" indent="0" algn="ctr">
              <a:spcBef>
                <a:spcPts val="0"/>
              </a:spcBef>
              <a:buNone/>
              <a:defRPr/>
            </a:lvl1pPr>
          </a:lstStyle>
          <a:p>
            <a:pPr lvl="0"/>
            <a:r>
              <a:rPr lang="en-US" dirty="0"/>
              <a:t>Click to edit Master text styles</a:t>
            </a:r>
            <a:endParaRPr lang="en-CA" dirty="0"/>
          </a:p>
        </p:txBody>
      </p:sp>
      <p:sp>
        <p:nvSpPr>
          <p:cNvPr id="12" name="Text Placeholder 11"/>
          <p:cNvSpPr>
            <a:spLocks noGrp="1"/>
          </p:cNvSpPr>
          <p:nvPr>
            <p:ph type="body" sz="quarter" idx="12"/>
          </p:nvPr>
        </p:nvSpPr>
        <p:spPr>
          <a:xfrm>
            <a:off x="5892800" y="2362200"/>
            <a:ext cx="5181600" cy="1066800"/>
          </a:xfrm>
        </p:spPr>
        <p:txBody>
          <a:bodyPr/>
          <a:lstStyle>
            <a:lvl1pPr marL="0" indent="0" algn="ctr">
              <a:spcBef>
                <a:spcPts val="0"/>
              </a:spcBef>
              <a:buNone/>
              <a:defRPr sz="1800" i="1">
                <a:solidFill>
                  <a:schemeClr val="bg1"/>
                </a:solidFill>
              </a:defRPr>
            </a:lvl1pPr>
          </a:lstStyle>
          <a:p>
            <a:pPr lvl="0"/>
            <a:r>
              <a:rPr lang="en-US" dirty="0"/>
              <a:t>Click to edit Master text styles</a:t>
            </a:r>
          </a:p>
        </p:txBody>
      </p:sp>
      <p:sp>
        <p:nvSpPr>
          <p:cNvPr id="15" name="Text Placeholder 11"/>
          <p:cNvSpPr>
            <a:spLocks noGrp="1"/>
          </p:cNvSpPr>
          <p:nvPr>
            <p:ph type="body" sz="quarter" idx="13"/>
          </p:nvPr>
        </p:nvSpPr>
        <p:spPr>
          <a:xfrm>
            <a:off x="2235204" y="4876800"/>
            <a:ext cx="7690553" cy="1066800"/>
          </a:xfrm>
        </p:spPr>
        <p:txBody>
          <a:bodyPr/>
          <a:lstStyle>
            <a:lvl1pPr marL="0" indent="0" algn="ctr">
              <a:spcBef>
                <a:spcPts val="0"/>
              </a:spcBef>
              <a:buNone/>
              <a:defRPr sz="2000" i="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157224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342" y="147737"/>
            <a:ext cx="11864513" cy="688975"/>
          </a:xfrm>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lvl1pPr>
              <a:defRPr/>
            </a:lvl1pPr>
          </a:lstStyle>
          <a:p>
            <a:endParaRPr lang="en-CA"/>
          </a:p>
        </p:txBody>
      </p:sp>
      <p:sp>
        <p:nvSpPr>
          <p:cNvPr id="4" name="Slide Number Placeholder 3"/>
          <p:cNvSpPr>
            <a:spLocks noGrp="1"/>
          </p:cNvSpPr>
          <p:nvPr>
            <p:ph type="sldNum" sz="quarter" idx="11"/>
          </p:nvPr>
        </p:nvSpPr>
        <p:spPr/>
        <p:txBody>
          <a:bodyPr/>
          <a:lstStyle>
            <a:lvl1pPr>
              <a:defRPr/>
            </a:lvl1pPr>
          </a:lstStyle>
          <a:p>
            <a:fld id="{F4E65155-53CF-4AF5-8DEB-3C6BA5D9644B}" type="slidenum">
              <a:rPr lang="en-CA"/>
              <a:pPr/>
              <a:t>‹#›</a:t>
            </a:fld>
            <a:endParaRPr lang="en-CA"/>
          </a:p>
        </p:txBody>
      </p:sp>
    </p:spTree>
    <p:extLst>
      <p:ext uri="{BB962C8B-B14F-4D97-AF65-F5344CB8AC3E}">
        <p14:creationId xmlns:p14="http://schemas.microsoft.com/office/powerpoint/2010/main" val="4166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1"/>
            <a:ext cx="12192000" cy="69269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1967548" y="6"/>
            <a:ext cx="8959849" cy="688975"/>
          </a:xfrm>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lvl1pPr>
              <a:defRPr/>
            </a:lvl1pPr>
          </a:lstStyle>
          <a:p>
            <a:endParaRPr lang="en-CA"/>
          </a:p>
        </p:txBody>
      </p:sp>
      <p:sp>
        <p:nvSpPr>
          <p:cNvPr id="4" name="Slide Number Placeholder 3"/>
          <p:cNvSpPr>
            <a:spLocks noGrp="1"/>
          </p:cNvSpPr>
          <p:nvPr>
            <p:ph type="sldNum" sz="quarter" idx="11"/>
          </p:nvPr>
        </p:nvSpPr>
        <p:spPr/>
        <p:txBody>
          <a:bodyPr/>
          <a:lstStyle>
            <a:lvl1pPr>
              <a:defRPr/>
            </a:lvl1pPr>
          </a:lstStyle>
          <a:p>
            <a:fld id="{F4E65155-53CF-4AF5-8DEB-3C6BA5D9644B}" type="slidenum">
              <a:rPr lang="en-CA"/>
              <a:pPr/>
              <a:t>‹#›</a:t>
            </a:fld>
            <a:endParaRPr lang="en-CA"/>
          </a:p>
        </p:txBody>
      </p:sp>
    </p:spTree>
    <p:extLst>
      <p:ext uri="{BB962C8B-B14F-4D97-AF65-F5344CB8AC3E}">
        <p14:creationId xmlns:p14="http://schemas.microsoft.com/office/powerpoint/2010/main" val="120186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CA"/>
          </a:p>
        </p:txBody>
      </p:sp>
      <p:sp>
        <p:nvSpPr>
          <p:cNvPr id="4" name="Slide Number Placeholder 3"/>
          <p:cNvSpPr>
            <a:spLocks noGrp="1"/>
          </p:cNvSpPr>
          <p:nvPr>
            <p:ph type="sldNum" sz="quarter" idx="11"/>
          </p:nvPr>
        </p:nvSpPr>
        <p:spPr/>
        <p:txBody>
          <a:bodyPr/>
          <a:lstStyle>
            <a:lvl1pPr>
              <a:defRPr/>
            </a:lvl1pPr>
          </a:lstStyle>
          <a:p>
            <a:fld id="{F4E65155-53CF-4AF5-8DEB-3C6BA5D9644B}" type="slidenum">
              <a:rPr lang="en-CA"/>
              <a:pPr/>
              <a:t>‹#›</a:t>
            </a:fld>
            <a:endParaRPr lang="en-CA"/>
          </a:p>
        </p:txBody>
      </p:sp>
    </p:spTree>
    <p:extLst>
      <p:ext uri="{BB962C8B-B14F-4D97-AF65-F5344CB8AC3E}">
        <p14:creationId xmlns:p14="http://schemas.microsoft.com/office/powerpoint/2010/main" val="1845672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CA"/>
          </a:p>
        </p:txBody>
      </p:sp>
      <p:sp>
        <p:nvSpPr>
          <p:cNvPr id="3" name="Slide Number Placeholder 2"/>
          <p:cNvSpPr>
            <a:spLocks noGrp="1"/>
          </p:cNvSpPr>
          <p:nvPr>
            <p:ph type="sldNum" sz="quarter" idx="11"/>
          </p:nvPr>
        </p:nvSpPr>
        <p:spPr/>
        <p:txBody>
          <a:bodyPr/>
          <a:lstStyle>
            <a:lvl1pPr>
              <a:defRPr/>
            </a:lvl1pPr>
          </a:lstStyle>
          <a:p>
            <a:fld id="{C028CB5B-CDC1-4F07-AE0E-CC8A3357E98B}" type="slidenum">
              <a:rPr lang="en-CA"/>
              <a:pPr/>
              <a:t>‹#›</a:t>
            </a:fld>
            <a:endParaRPr lang="en-CA"/>
          </a:p>
        </p:txBody>
      </p:sp>
    </p:spTree>
    <p:extLst>
      <p:ext uri="{BB962C8B-B14F-4D97-AF65-F5344CB8AC3E}">
        <p14:creationId xmlns:p14="http://schemas.microsoft.com/office/powerpoint/2010/main" val="159294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5" y="1219205"/>
            <a:ext cx="7120468" cy="490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4"/>
          <p:cNvSpPr>
            <a:spLocks noGrp="1"/>
          </p:cNvSpPr>
          <p:nvPr>
            <p:ph type="ftr" sz="quarter" idx="10"/>
          </p:nvPr>
        </p:nvSpPr>
        <p:spPr/>
        <p:txBody>
          <a:bodyPr/>
          <a:lstStyle>
            <a:lvl1pPr>
              <a:defRPr/>
            </a:lvl1pPr>
          </a:lstStyle>
          <a:p>
            <a:endParaRPr lang="en-CA"/>
          </a:p>
        </p:txBody>
      </p:sp>
      <p:sp>
        <p:nvSpPr>
          <p:cNvPr id="6" name="Slide Number Placeholder 5"/>
          <p:cNvSpPr>
            <a:spLocks noGrp="1"/>
          </p:cNvSpPr>
          <p:nvPr>
            <p:ph type="sldNum" sz="quarter" idx="11"/>
          </p:nvPr>
        </p:nvSpPr>
        <p:spPr/>
        <p:txBody>
          <a:bodyPr/>
          <a:lstStyle>
            <a:lvl1pPr>
              <a:defRPr/>
            </a:lvl1pPr>
          </a:lstStyle>
          <a:p>
            <a:fld id="{F319BEA6-5A95-4026-B0BE-C0AE5D61822B}" type="slidenum">
              <a:rPr lang="en-CA"/>
              <a:pPr/>
              <a:t>‹#›</a:t>
            </a:fld>
            <a:endParaRPr lang="en-CA"/>
          </a:p>
        </p:txBody>
      </p:sp>
      <p:sp>
        <p:nvSpPr>
          <p:cNvPr id="7" name="Title 1"/>
          <p:cNvSpPr>
            <a:spLocks noGrp="1"/>
          </p:cNvSpPr>
          <p:nvPr>
            <p:ph type="title"/>
          </p:nvPr>
        </p:nvSpPr>
        <p:spPr>
          <a:xfrm>
            <a:off x="143342" y="147737"/>
            <a:ext cx="11864513" cy="688975"/>
          </a:xfrm>
        </p:spPr>
        <p:txBody>
          <a:bodyPr/>
          <a:lstStyle/>
          <a:p>
            <a:r>
              <a:rPr lang="en-US"/>
              <a:t>Click to edit Master title style</a:t>
            </a:r>
            <a:endParaRPr lang="en-CA"/>
          </a:p>
        </p:txBody>
      </p:sp>
    </p:spTree>
    <p:extLst>
      <p:ext uri="{BB962C8B-B14F-4D97-AF65-F5344CB8AC3E}">
        <p14:creationId xmlns:p14="http://schemas.microsoft.com/office/powerpoint/2010/main" val="2135763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5240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5" name="Footer Placeholder 4"/>
          <p:cNvSpPr>
            <a:spLocks noGrp="1"/>
          </p:cNvSpPr>
          <p:nvPr>
            <p:ph type="ftr" sz="quarter" idx="10"/>
          </p:nvPr>
        </p:nvSpPr>
        <p:spPr/>
        <p:txBody>
          <a:bodyPr/>
          <a:lstStyle>
            <a:lvl1pPr>
              <a:defRPr/>
            </a:lvl1pPr>
          </a:lstStyle>
          <a:p>
            <a:endParaRPr lang="en-CA"/>
          </a:p>
        </p:txBody>
      </p:sp>
      <p:sp>
        <p:nvSpPr>
          <p:cNvPr id="6" name="Slide Number Placeholder 5"/>
          <p:cNvSpPr>
            <a:spLocks noGrp="1"/>
          </p:cNvSpPr>
          <p:nvPr>
            <p:ph type="sldNum" sz="quarter" idx="11"/>
          </p:nvPr>
        </p:nvSpPr>
        <p:spPr/>
        <p:txBody>
          <a:bodyPr/>
          <a:lstStyle>
            <a:lvl1pPr>
              <a:defRPr/>
            </a:lvl1pPr>
          </a:lstStyle>
          <a:p>
            <a:fld id="{ED196913-B559-4F8C-9F4C-FF555948D32A}" type="slidenum">
              <a:rPr lang="en-CA"/>
              <a:pPr/>
              <a:t>‹#›</a:t>
            </a:fld>
            <a:endParaRPr lang="en-CA"/>
          </a:p>
        </p:txBody>
      </p:sp>
      <p:sp>
        <p:nvSpPr>
          <p:cNvPr id="7" name="Title 1"/>
          <p:cNvSpPr txBox="1">
            <a:spLocks/>
          </p:cNvSpPr>
          <p:nvPr userDrawn="1"/>
        </p:nvSpPr>
        <p:spPr bwMode="auto">
          <a:xfrm>
            <a:off x="3048006" y="225431"/>
            <a:ext cx="8959849" cy="688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CC"/>
                </a:solidFill>
                <a:effectLst/>
                <a:uLnTx/>
                <a:uFillTx/>
                <a:latin typeface="+mj-lt"/>
                <a:ea typeface="+mj-ea"/>
                <a:cs typeface="+mj-cs"/>
              </a:rPr>
              <a:t>Click to edit Master title style</a:t>
            </a:r>
            <a:endParaRPr kumimoji="0" lang="en-CA" sz="2800" b="1" i="0" u="none" strike="noStrike" kern="0" cap="none" spc="0" normalizeH="0" baseline="0" noProof="0">
              <a:ln>
                <a:noFill/>
              </a:ln>
              <a:solidFill>
                <a:srgbClr val="FFFFCC"/>
              </a:solidFill>
              <a:effectLst/>
              <a:uLnTx/>
              <a:uFillTx/>
              <a:latin typeface="+mj-lt"/>
              <a:ea typeface="+mj-ea"/>
              <a:cs typeface="+mj-cs"/>
            </a:endParaRPr>
          </a:p>
        </p:txBody>
      </p:sp>
    </p:spTree>
    <p:extLst>
      <p:ext uri="{BB962C8B-B14F-4D97-AF65-F5344CB8AC3E}">
        <p14:creationId xmlns:p14="http://schemas.microsoft.com/office/powerpoint/2010/main" val="1470556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p:cNvSpPr>
            <a:spLocks noGrp="1"/>
          </p:cNvSpPr>
          <p:nvPr>
            <p:ph type="ftr" sz="quarter" idx="10"/>
          </p:nvPr>
        </p:nvSpPr>
        <p:spPr/>
        <p:txBody>
          <a:bodyPr/>
          <a:lstStyle>
            <a:lvl1pPr>
              <a:defRPr/>
            </a:lvl1pPr>
          </a:lstStyle>
          <a:p>
            <a:endParaRPr lang="en-CA"/>
          </a:p>
        </p:txBody>
      </p:sp>
      <p:sp>
        <p:nvSpPr>
          <p:cNvPr id="5" name="Slide Number Placeholder 4"/>
          <p:cNvSpPr>
            <a:spLocks noGrp="1"/>
          </p:cNvSpPr>
          <p:nvPr>
            <p:ph type="sldNum" sz="quarter" idx="11"/>
          </p:nvPr>
        </p:nvSpPr>
        <p:spPr/>
        <p:txBody>
          <a:bodyPr/>
          <a:lstStyle>
            <a:lvl1pPr>
              <a:defRPr/>
            </a:lvl1pPr>
          </a:lstStyle>
          <a:p>
            <a:fld id="{62B4862A-2D69-44DA-834B-9A35350057F4}" type="slidenum">
              <a:rPr lang="en-CA"/>
              <a:pPr/>
              <a:t>‹#›</a:t>
            </a:fld>
            <a:endParaRPr lang="en-CA"/>
          </a:p>
        </p:txBody>
      </p:sp>
    </p:spTree>
    <p:extLst>
      <p:ext uri="{BB962C8B-B14F-4D97-AF65-F5344CB8AC3E}">
        <p14:creationId xmlns:p14="http://schemas.microsoft.com/office/powerpoint/2010/main" val="2330011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21755" y="149226"/>
            <a:ext cx="2855383" cy="60912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355603" y="149226"/>
            <a:ext cx="8362951" cy="60912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p:cNvSpPr>
            <a:spLocks noGrp="1"/>
          </p:cNvSpPr>
          <p:nvPr>
            <p:ph type="ftr" sz="quarter" idx="10"/>
          </p:nvPr>
        </p:nvSpPr>
        <p:spPr/>
        <p:txBody>
          <a:bodyPr/>
          <a:lstStyle>
            <a:lvl1pPr>
              <a:defRPr/>
            </a:lvl1pPr>
          </a:lstStyle>
          <a:p>
            <a:endParaRPr lang="en-CA"/>
          </a:p>
        </p:txBody>
      </p:sp>
      <p:sp>
        <p:nvSpPr>
          <p:cNvPr id="5" name="Slide Number Placeholder 4"/>
          <p:cNvSpPr>
            <a:spLocks noGrp="1"/>
          </p:cNvSpPr>
          <p:nvPr>
            <p:ph type="sldNum" sz="quarter" idx="11"/>
          </p:nvPr>
        </p:nvSpPr>
        <p:spPr/>
        <p:txBody>
          <a:bodyPr/>
          <a:lstStyle>
            <a:lvl1pPr>
              <a:defRPr/>
            </a:lvl1pPr>
          </a:lstStyle>
          <a:p>
            <a:fld id="{F09B2EF5-E61B-48F7-8198-3B7EB89AD4E6}" type="slidenum">
              <a:rPr lang="en-CA"/>
              <a:pPr/>
              <a:t>‹#›</a:t>
            </a:fld>
            <a:endParaRPr lang="en-CA"/>
          </a:p>
        </p:txBody>
      </p:sp>
    </p:spTree>
    <p:extLst>
      <p:ext uri="{BB962C8B-B14F-4D97-AF65-F5344CB8AC3E}">
        <p14:creationId xmlns:p14="http://schemas.microsoft.com/office/powerpoint/2010/main" val="3909966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55605" y="1263654"/>
            <a:ext cx="5609167" cy="4976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67971" y="1263654"/>
            <a:ext cx="5609167" cy="4976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0"/>
          </p:nvPr>
        </p:nvSpPr>
        <p:spPr>
          <a:xfrm>
            <a:off x="2844806" y="6337300"/>
            <a:ext cx="7575551" cy="368300"/>
          </a:xfrm>
        </p:spPr>
        <p:txBody>
          <a:bodyPr/>
          <a:lstStyle>
            <a:lvl1pPr>
              <a:defRPr/>
            </a:lvl1pPr>
          </a:lstStyle>
          <a:p>
            <a:endParaRPr lang="en-CA"/>
          </a:p>
        </p:txBody>
      </p:sp>
      <p:sp>
        <p:nvSpPr>
          <p:cNvPr id="6" name="Slide Number Placeholder 5"/>
          <p:cNvSpPr>
            <a:spLocks noGrp="1"/>
          </p:cNvSpPr>
          <p:nvPr>
            <p:ph type="sldNum" sz="quarter" idx="11"/>
          </p:nvPr>
        </p:nvSpPr>
        <p:spPr>
          <a:xfrm>
            <a:off x="10543118" y="6337300"/>
            <a:ext cx="1278468" cy="368300"/>
          </a:xfrm>
        </p:spPr>
        <p:txBody>
          <a:bodyPr/>
          <a:lstStyle>
            <a:lvl1pPr>
              <a:defRPr/>
            </a:lvl1pPr>
          </a:lstStyle>
          <a:p>
            <a:fld id="{D1BD55B7-79C3-4162-BE99-382DC8F729FA}" type="slidenum">
              <a:rPr lang="en-CA"/>
              <a:pPr/>
              <a:t>‹#›</a:t>
            </a:fld>
            <a:endParaRPr lang="en-CA"/>
          </a:p>
        </p:txBody>
      </p:sp>
      <p:sp>
        <p:nvSpPr>
          <p:cNvPr id="7" name="Title 1"/>
          <p:cNvSpPr>
            <a:spLocks noGrp="1"/>
          </p:cNvSpPr>
          <p:nvPr>
            <p:ph type="title"/>
          </p:nvPr>
        </p:nvSpPr>
        <p:spPr>
          <a:xfrm>
            <a:off x="3048006" y="225431"/>
            <a:ext cx="8959849" cy="688975"/>
          </a:xfrm>
        </p:spPr>
        <p:txBody>
          <a:bodyPr/>
          <a:lstStyle/>
          <a:p>
            <a:r>
              <a:rPr lang="en-US"/>
              <a:t>Click to edit Master title style</a:t>
            </a:r>
            <a:endParaRPr lang="en-CA"/>
          </a:p>
        </p:txBody>
      </p:sp>
    </p:spTree>
    <p:extLst>
      <p:ext uri="{BB962C8B-B14F-4D97-AF65-F5344CB8AC3E}">
        <p14:creationId xmlns:p14="http://schemas.microsoft.com/office/powerpoint/2010/main" val="2820484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55605" y="1263654"/>
            <a:ext cx="11421535" cy="4976813"/>
          </a:xfrm>
        </p:spPr>
        <p:txBody>
          <a:bodyPr/>
          <a:lstStyle/>
          <a:p>
            <a:endParaRPr lang="en-CA"/>
          </a:p>
        </p:txBody>
      </p:sp>
      <p:sp>
        <p:nvSpPr>
          <p:cNvPr id="4" name="Footer Placeholder 3"/>
          <p:cNvSpPr>
            <a:spLocks noGrp="1"/>
          </p:cNvSpPr>
          <p:nvPr>
            <p:ph type="ftr" sz="quarter" idx="10"/>
          </p:nvPr>
        </p:nvSpPr>
        <p:spPr>
          <a:xfrm>
            <a:off x="2844806" y="6337300"/>
            <a:ext cx="7575551" cy="368300"/>
          </a:xfrm>
        </p:spPr>
        <p:txBody>
          <a:bodyPr/>
          <a:lstStyle>
            <a:lvl1pPr>
              <a:defRPr/>
            </a:lvl1pPr>
          </a:lstStyle>
          <a:p>
            <a:endParaRPr lang="en-CA"/>
          </a:p>
        </p:txBody>
      </p:sp>
      <p:sp>
        <p:nvSpPr>
          <p:cNvPr id="5" name="Slide Number Placeholder 4"/>
          <p:cNvSpPr>
            <a:spLocks noGrp="1"/>
          </p:cNvSpPr>
          <p:nvPr>
            <p:ph type="sldNum" sz="quarter" idx="11"/>
          </p:nvPr>
        </p:nvSpPr>
        <p:spPr>
          <a:xfrm>
            <a:off x="10543118" y="6337300"/>
            <a:ext cx="1278468" cy="368300"/>
          </a:xfrm>
        </p:spPr>
        <p:txBody>
          <a:bodyPr/>
          <a:lstStyle>
            <a:lvl1pPr>
              <a:defRPr/>
            </a:lvl1pPr>
          </a:lstStyle>
          <a:p>
            <a:fld id="{9DDE8BEF-B9D6-4918-B9AC-45886C4F99AE}" type="slidenum">
              <a:rPr lang="en-CA"/>
              <a:pPr/>
              <a:t>‹#›</a:t>
            </a:fld>
            <a:endParaRPr lang="en-CA"/>
          </a:p>
        </p:txBody>
      </p:sp>
      <p:sp>
        <p:nvSpPr>
          <p:cNvPr id="6" name="Title 1"/>
          <p:cNvSpPr>
            <a:spLocks noGrp="1"/>
          </p:cNvSpPr>
          <p:nvPr>
            <p:ph type="title"/>
          </p:nvPr>
        </p:nvSpPr>
        <p:spPr>
          <a:xfrm>
            <a:off x="3048006" y="225431"/>
            <a:ext cx="8959849" cy="688975"/>
          </a:xfrm>
        </p:spPr>
        <p:txBody>
          <a:bodyPr/>
          <a:lstStyle/>
          <a:p>
            <a:r>
              <a:rPr lang="en-US"/>
              <a:t>Click to edit Master title style</a:t>
            </a:r>
            <a:endParaRPr lang="en-CA"/>
          </a:p>
        </p:txBody>
      </p:sp>
    </p:spTree>
    <p:extLst>
      <p:ext uri="{BB962C8B-B14F-4D97-AF65-F5344CB8AC3E}">
        <p14:creationId xmlns:p14="http://schemas.microsoft.com/office/powerpoint/2010/main" val="324693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ftr" sz="quarter" idx="3"/>
          </p:nvPr>
        </p:nvSpPr>
        <p:spPr>
          <a:xfrm>
            <a:off x="4165600" y="6245225"/>
            <a:ext cx="3860800" cy="476250"/>
          </a:xfrm>
        </p:spPr>
        <p:txBody>
          <a:bodyPr/>
          <a:lstStyle>
            <a:lvl1pPr>
              <a:defRPr/>
            </a:lvl1pPr>
          </a:lstStyle>
          <a:p>
            <a:endParaRPr lang="en-CA" dirty="0"/>
          </a:p>
        </p:txBody>
      </p:sp>
      <p:sp>
        <p:nvSpPr>
          <p:cNvPr id="29" name="Title 28"/>
          <p:cNvSpPr>
            <a:spLocks noGrp="1"/>
          </p:cNvSpPr>
          <p:nvPr>
            <p:ph type="title"/>
          </p:nvPr>
        </p:nvSpPr>
        <p:spPr>
          <a:xfrm>
            <a:off x="609604" y="758831"/>
            <a:ext cx="10941753" cy="841375"/>
          </a:xfrm>
        </p:spPr>
        <p:txBody>
          <a:bodyPr/>
          <a:lstStyle/>
          <a:p>
            <a:r>
              <a:rPr lang="en-US"/>
              <a:t>Click to edit Master title style</a:t>
            </a:r>
            <a:endParaRPr lang="en-CA"/>
          </a:p>
        </p:txBody>
      </p:sp>
      <p:sp>
        <p:nvSpPr>
          <p:cNvPr id="6" name="Text Placeholder 5"/>
          <p:cNvSpPr>
            <a:spLocks noGrp="1"/>
          </p:cNvSpPr>
          <p:nvPr>
            <p:ph type="body" sz="quarter" idx="11"/>
          </p:nvPr>
        </p:nvSpPr>
        <p:spPr>
          <a:xfrm>
            <a:off x="1188156" y="4191000"/>
            <a:ext cx="9784649" cy="533400"/>
          </a:xfrm>
        </p:spPr>
        <p:txBody>
          <a:bodyPr/>
          <a:lstStyle>
            <a:lvl1pPr marL="0" indent="0" algn="ctr">
              <a:spcBef>
                <a:spcPts val="0"/>
              </a:spcBef>
              <a:buNone/>
              <a:defRPr/>
            </a:lvl1pPr>
          </a:lstStyle>
          <a:p>
            <a:pPr lvl="0"/>
            <a:r>
              <a:rPr lang="en-US" dirty="0"/>
              <a:t>Click to edit Master text styles</a:t>
            </a:r>
            <a:endParaRPr lang="en-CA" dirty="0"/>
          </a:p>
        </p:txBody>
      </p:sp>
      <p:sp>
        <p:nvSpPr>
          <p:cNvPr id="12" name="Text Placeholder 11"/>
          <p:cNvSpPr>
            <a:spLocks noGrp="1"/>
          </p:cNvSpPr>
          <p:nvPr>
            <p:ph type="body" sz="quarter" idx="12"/>
          </p:nvPr>
        </p:nvSpPr>
        <p:spPr>
          <a:xfrm>
            <a:off x="5892800" y="2362200"/>
            <a:ext cx="5181600" cy="1066800"/>
          </a:xfrm>
        </p:spPr>
        <p:txBody>
          <a:bodyPr/>
          <a:lstStyle>
            <a:lvl1pPr marL="0" indent="0" algn="ctr">
              <a:spcBef>
                <a:spcPts val="0"/>
              </a:spcBef>
              <a:buNone/>
              <a:defRPr sz="1800" i="1">
                <a:solidFill>
                  <a:schemeClr val="bg1"/>
                </a:solidFill>
              </a:defRPr>
            </a:lvl1pPr>
          </a:lstStyle>
          <a:p>
            <a:pPr lvl="0"/>
            <a:r>
              <a:rPr lang="en-US" dirty="0"/>
              <a:t>Click to edit Master text styles</a:t>
            </a:r>
          </a:p>
        </p:txBody>
      </p:sp>
      <p:sp>
        <p:nvSpPr>
          <p:cNvPr id="15" name="Text Placeholder 11"/>
          <p:cNvSpPr>
            <a:spLocks noGrp="1"/>
          </p:cNvSpPr>
          <p:nvPr>
            <p:ph type="body" sz="quarter" idx="13"/>
          </p:nvPr>
        </p:nvSpPr>
        <p:spPr>
          <a:xfrm>
            <a:off x="2235204" y="4876800"/>
            <a:ext cx="7690553" cy="1066800"/>
          </a:xfrm>
        </p:spPr>
        <p:txBody>
          <a:bodyPr/>
          <a:lstStyle>
            <a:lvl1pPr marL="0" indent="0" algn="ctr">
              <a:spcBef>
                <a:spcPts val="0"/>
              </a:spcBef>
              <a:buNone/>
              <a:defRPr sz="2000" i="0">
                <a:solidFill>
                  <a:schemeClr val="tx1"/>
                </a:solidFill>
              </a:defRPr>
            </a:lvl1pPr>
          </a:lstStyle>
          <a:p>
            <a:pPr lvl="0"/>
            <a:r>
              <a:rPr lang="en-US" dirty="0"/>
              <a:t>Click to edit Master text styles</a:t>
            </a:r>
          </a:p>
        </p:txBody>
      </p:sp>
      <p:sp>
        <p:nvSpPr>
          <p:cNvPr id="2" name="Rectangle 1"/>
          <p:cNvSpPr/>
          <p:nvPr userDrawn="1"/>
        </p:nvSpPr>
        <p:spPr bwMode="auto">
          <a:xfrm>
            <a:off x="575387" y="2438890"/>
            <a:ext cx="4586300" cy="99011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3" name="Rectangle 2"/>
          <p:cNvSpPr/>
          <p:nvPr userDrawn="1"/>
        </p:nvSpPr>
        <p:spPr bwMode="auto">
          <a:xfrm>
            <a:off x="0" y="3519010"/>
            <a:ext cx="12192000" cy="360040"/>
          </a:xfrm>
          <a:prstGeom prst="rect">
            <a:avLst/>
          </a:prstGeom>
          <a:gradFill flip="none" rotWithShape="1">
            <a:gsLst>
              <a:gs pos="0">
                <a:srgbClr val="92001C">
                  <a:shade val="30000"/>
                  <a:satMod val="115000"/>
                </a:srgbClr>
              </a:gs>
              <a:gs pos="50000">
                <a:srgbClr val="92001C">
                  <a:shade val="67500"/>
                  <a:satMod val="115000"/>
                </a:srgbClr>
              </a:gs>
              <a:gs pos="100000">
                <a:srgbClr val="92001C">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32820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914400" y="2130431"/>
            <a:ext cx="10363200" cy="1470025"/>
          </a:xfrm>
        </p:spPr>
        <p:txBody>
          <a:bodyPr/>
          <a:lstStyle>
            <a:lvl1pPr>
              <a:defRPr/>
            </a:lvl1pPr>
          </a:lstStyle>
          <a:p>
            <a:r>
              <a:rPr lang="en-US"/>
              <a:t>Click to edit Master title style</a:t>
            </a:r>
          </a:p>
        </p:txBody>
      </p:sp>
      <p:sp>
        <p:nvSpPr>
          <p:cNvPr id="4100" name="Rectangle 4"/>
          <p:cNvSpPr>
            <a:spLocks noGrp="1" noChangeArrowheads="1"/>
          </p:cNvSpPr>
          <p:nvPr>
            <p:ph type="subTitle" idx="1"/>
          </p:nvPr>
        </p:nvSpPr>
        <p:spPr>
          <a:xfrm>
            <a:off x="1828800" y="3886200"/>
            <a:ext cx="8534400" cy="1752600"/>
          </a:xfrm>
        </p:spPr>
        <p:txBody>
          <a:bodyPr/>
          <a:lstStyle>
            <a:lvl1pPr marL="0" indent="0" algn="ctr">
              <a:buFont typeface="Wingdings" pitchFamily="1" charset="2"/>
              <a:buNone/>
              <a:defRPr/>
            </a:lvl1pPr>
          </a:lstStyle>
          <a:p>
            <a:r>
              <a:rPr lang="en-US"/>
              <a:t>Click to edit Master subtitle style</a:t>
            </a:r>
          </a:p>
        </p:txBody>
      </p:sp>
      <p:sp>
        <p:nvSpPr>
          <p:cNvPr id="4101" name="Rectangle 5"/>
          <p:cNvSpPr>
            <a:spLocks noGrp="1" noChangeArrowheads="1"/>
          </p:cNvSpPr>
          <p:nvPr>
            <p:ph type="sldNum" sz="quarter" idx="4"/>
          </p:nvPr>
        </p:nvSpPr>
        <p:spPr>
          <a:xfrm>
            <a:off x="8737600" y="6245225"/>
            <a:ext cx="2844800" cy="476250"/>
          </a:xfrm>
        </p:spPr>
        <p:txBody>
          <a:bodyPr/>
          <a:lstStyle>
            <a:lvl1pPr>
              <a:defRPr/>
            </a:lvl1pPr>
          </a:lstStyle>
          <a:p>
            <a:fld id="{31F6076D-5B81-4E88-AAF0-1290CC89E6C4}" type="slidenum">
              <a:rPr lang="en-US"/>
              <a:pPr/>
              <a:t>‹#›</a:t>
            </a:fld>
            <a:endParaRPr lang="en-US"/>
          </a:p>
        </p:txBody>
      </p:sp>
    </p:spTree>
    <p:extLst>
      <p:ext uri="{BB962C8B-B14F-4D97-AF65-F5344CB8AC3E}">
        <p14:creationId xmlns:p14="http://schemas.microsoft.com/office/powerpoint/2010/main" val="3788785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01654" y="149230"/>
            <a:ext cx="9467849" cy="841375"/>
          </a:xfrm>
        </p:spPr>
        <p:txBody>
          <a:bodyPr/>
          <a:lstStyle/>
          <a:p>
            <a:r>
              <a:rPr lang="en-US"/>
              <a:t>Click to edit Master title style</a:t>
            </a:r>
            <a:endParaRPr lang="en-CA"/>
          </a:p>
        </p:txBody>
      </p:sp>
      <p:sp>
        <p:nvSpPr>
          <p:cNvPr id="3" name="Text Placeholder 2"/>
          <p:cNvSpPr>
            <a:spLocks noGrp="1"/>
          </p:cNvSpPr>
          <p:nvPr>
            <p:ph type="body" sz="half" idx="1"/>
          </p:nvPr>
        </p:nvSpPr>
        <p:spPr>
          <a:xfrm>
            <a:off x="355600" y="1263655"/>
            <a:ext cx="11421533" cy="241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55600" y="3827463"/>
            <a:ext cx="11421533" cy="241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0"/>
          </p:nvPr>
        </p:nvSpPr>
        <p:spPr>
          <a:xfrm>
            <a:off x="2844803" y="6337300"/>
            <a:ext cx="7575551" cy="368300"/>
          </a:xfrm>
        </p:spPr>
        <p:txBody>
          <a:bodyPr/>
          <a:lstStyle>
            <a:lvl1pPr>
              <a:defRPr/>
            </a:lvl1pPr>
          </a:lstStyle>
          <a:p>
            <a:endParaRPr lang="en-CA" altLang="en-US"/>
          </a:p>
        </p:txBody>
      </p:sp>
      <p:sp>
        <p:nvSpPr>
          <p:cNvPr id="6" name="Slide Number Placeholder 5"/>
          <p:cNvSpPr>
            <a:spLocks noGrp="1"/>
          </p:cNvSpPr>
          <p:nvPr>
            <p:ph type="sldNum" sz="quarter" idx="11"/>
          </p:nvPr>
        </p:nvSpPr>
        <p:spPr>
          <a:xfrm>
            <a:off x="10543117" y="6337300"/>
            <a:ext cx="1278467" cy="368300"/>
          </a:xfrm>
        </p:spPr>
        <p:txBody>
          <a:bodyPr/>
          <a:lstStyle>
            <a:lvl1pPr>
              <a:defRPr/>
            </a:lvl1pPr>
          </a:lstStyle>
          <a:p>
            <a:fld id="{D7693B09-DB61-4D31-9DD8-547C35D6011D}" type="slidenum">
              <a:rPr lang="en-CA" altLang="en-US"/>
              <a:pPr/>
              <a:t>‹#›</a:t>
            </a:fld>
            <a:endParaRPr lang="en-CA" altLang="en-US"/>
          </a:p>
        </p:txBody>
      </p:sp>
    </p:spTree>
    <p:extLst>
      <p:ext uri="{BB962C8B-B14F-4D97-AF65-F5344CB8AC3E}">
        <p14:creationId xmlns:p14="http://schemas.microsoft.com/office/powerpoint/2010/main" val="29090385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342" y="147737"/>
            <a:ext cx="11864513" cy="688975"/>
          </a:xfrm>
        </p:spPr>
        <p:txBody>
          <a:bodyPr/>
          <a:lstStyle>
            <a:lvl1pPr>
              <a:defRPr>
                <a:latin typeface="Calibri" panose="020F050202020403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Footer Placeholder 3"/>
          <p:cNvSpPr>
            <a:spLocks noGrp="1"/>
          </p:cNvSpPr>
          <p:nvPr>
            <p:ph type="ftr" sz="quarter" idx="10"/>
          </p:nvPr>
        </p:nvSpPr>
        <p:spPr>
          <a:xfrm>
            <a:off x="348528" y="6445076"/>
            <a:ext cx="4403325" cy="368300"/>
          </a:xfrm>
        </p:spPr>
        <p:txBody>
          <a:bodyPr anchor="b"/>
          <a:lstStyle>
            <a:lvl1pPr>
              <a:defRPr/>
            </a:lvl1pPr>
          </a:lstStyle>
          <a:p>
            <a:endParaRPr lang="en-CA" dirty="0"/>
          </a:p>
        </p:txBody>
      </p:sp>
      <p:sp>
        <p:nvSpPr>
          <p:cNvPr id="5" name="Slide Number Placeholder 4"/>
          <p:cNvSpPr>
            <a:spLocks noGrp="1"/>
          </p:cNvSpPr>
          <p:nvPr>
            <p:ph type="sldNum" sz="quarter" idx="11"/>
          </p:nvPr>
        </p:nvSpPr>
        <p:spPr>
          <a:xfrm>
            <a:off x="5486400" y="6492240"/>
            <a:ext cx="1219200" cy="368300"/>
          </a:xfrm>
        </p:spPr>
        <p:txBody>
          <a:bodyPr anchor="b"/>
          <a:lstStyle>
            <a:lvl1pPr>
              <a:defRPr/>
            </a:lvl1pPr>
          </a:lstStyle>
          <a:p>
            <a:fld id="{09E63382-8250-44BF-BE1A-7FBC626086C4}" type="slidenum">
              <a:rPr lang="en-CA"/>
              <a:pPr/>
              <a:t>‹#›</a:t>
            </a:fld>
            <a:endParaRPr lang="en-CA" dirty="0"/>
          </a:p>
        </p:txBody>
      </p:sp>
    </p:spTree>
    <p:extLst>
      <p:ext uri="{BB962C8B-B14F-4D97-AF65-F5344CB8AC3E}">
        <p14:creationId xmlns:p14="http://schemas.microsoft.com/office/powerpoint/2010/main" val="338894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342" y="147737"/>
            <a:ext cx="11864513" cy="688975"/>
          </a:xfrm>
        </p:spPr>
        <p:txBody>
          <a:bodyPr/>
          <a:lstStyle>
            <a:lvl1pPr>
              <a:defRPr>
                <a:latin typeface="Calibri" panose="020F050202020403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Footer Placeholder 3"/>
          <p:cNvSpPr>
            <a:spLocks noGrp="1"/>
          </p:cNvSpPr>
          <p:nvPr>
            <p:ph type="ftr" sz="quarter" idx="10"/>
          </p:nvPr>
        </p:nvSpPr>
        <p:spPr>
          <a:xfrm>
            <a:off x="348528" y="6445076"/>
            <a:ext cx="4403325" cy="368300"/>
          </a:xfrm>
        </p:spPr>
        <p:txBody>
          <a:bodyPr anchor="b"/>
          <a:lstStyle>
            <a:lvl1pPr>
              <a:defRPr/>
            </a:lvl1pPr>
          </a:lstStyle>
          <a:p>
            <a:endParaRPr lang="en-CA" dirty="0"/>
          </a:p>
        </p:txBody>
      </p:sp>
      <p:sp>
        <p:nvSpPr>
          <p:cNvPr id="5" name="Slide Number Placeholder 4"/>
          <p:cNvSpPr>
            <a:spLocks noGrp="1"/>
          </p:cNvSpPr>
          <p:nvPr>
            <p:ph type="sldNum" sz="quarter" idx="11"/>
          </p:nvPr>
        </p:nvSpPr>
        <p:spPr>
          <a:xfrm>
            <a:off x="5486400" y="6492240"/>
            <a:ext cx="1219200" cy="368300"/>
          </a:xfrm>
        </p:spPr>
        <p:txBody>
          <a:bodyPr anchor="b"/>
          <a:lstStyle>
            <a:lvl1pPr>
              <a:defRPr/>
            </a:lvl1pPr>
          </a:lstStyle>
          <a:p>
            <a:fld id="{09E63382-8250-44BF-BE1A-7FBC626086C4}" type="slidenum">
              <a:rPr lang="en-CA"/>
              <a:pPr/>
              <a:t>‹#›</a:t>
            </a:fld>
            <a:endParaRPr lang="en-CA" dirty="0"/>
          </a:p>
        </p:txBody>
      </p:sp>
      <p:pic>
        <p:nvPicPr>
          <p:cNvPr id="8" name="Picture 7" descr="A close up of a logo&#10;&#10;Description generated with very high confidence">
            <a:extLst>
              <a:ext uri="{FF2B5EF4-FFF2-40B4-BE49-F238E27FC236}">
                <a16:creationId xmlns:a16="http://schemas.microsoft.com/office/drawing/2014/main" id="{80890DCD-55BA-4473-916E-1E6C5DCD5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030" y="6268512"/>
            <a:ext cx="1805809" cy="472191"/>
          </a:xfrm>
          <a:prstGeom prst="rect">
            <a:avLst/>
          </a:prstGeom>
        </p:spPr>
      </p:pic>
    </p:spTree>
    <p:extLst>
      <p:ext uri="{BB962C8B-B14F-4D97-AF65-F5344CB8AC3E}">
        <p14:creationId xmlns:p14="http://schemas.microsoft.com/office/powerpoint/2010/main" val="27320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342" y="147737"/>
            <a:ext cx="11864513" cy="688975"/>
          </a:xfrm>
        </p:spPr>
        <p:txBody>
          <a:bodyPr/>
          <a:lstStyle>
            <a:lvl1pPr>
              <a:defRPr>
                <a:latin typeface="Calibri" panose="020F050202020403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Footer Placeholder 3"/>
          <p:cNvSpPr>
            <a:spLocks noGrp="1"/>
          </p:cNvSpPr>
          <p:nvPr>
            <p:ph type="ftr" sz="quarter" idx="10"/>
          </p:nvPr>
        </p:nvSpPr>
        <p:spPr>
          <a:xfrm>
            <a:off x="348528" y="6445076"/>
            <a:ext cx="4403325" cy="368300"/>
          </a:xfrm>
        </p:spPr>
        <p:txBody>
          <a:bodyPr anchor="b"/>
          <a:lstStyle>
            <a:lvl1pPr>
              <a:defRPr/>
            </a:lvl1pPr>
          </a:lstStyle>
          <a:p>
            <a:endParaRPr lang="en-CA" dirty="0"/>
          </a:p>
        </p:txBody>
      </p:sp>
      <p:sp>
        <p:nvSpPr>
          <p:cNvPr id="5" name="Slide Number Placeholder 4"/>
          <p:cNvSpPr>
            <a:spLocks noGrp="1"/>
          </p:cNvSpPr>
          <p:nvPr>
            <p:ph type="sldNum" sz="quarter" idx="11"/>
          </p:nvPr>
        </p:nvSpPr>
        <p:spPr>
          <a:xfrm>
            <a:off x="5486400" y="6492240"/>
            <a:ext cx="1219200" cy="368300"/>
          </a:xfrm>
        </p:spPr>
        <p:txBody>
          <a:bodyPr anchor="b"/>
          <a:lstStyle>
            <a:lvl1pPr>
              <a:defRPr/>
            </a:lvl1pPr>
          </a:lstStyle>
          <a:p>
            <a:fld id="{09E63382-8250-44BF-BE1A-7FBC626086C4}" type="slidenum">
              <a:rPr lang="en-CA"/>
              <a:pPr/>
              <a:t>‹#›</a:t>
            </a:fld>
            <a:endParaRPr lang="en-CA" dirty="0"/>
          </a:p>
        </p:txBody>
      </p:sp>
      <p:pic>
        <p:nvPicPr>
          <p:cNvPr id="8" name="Picture 7" descr="A drawing of a face&#10;&#10;Description generated with high confidence">
            <a:extLst>
              <a:ext uri="{FF2B5EF4-FFF2-40B4-BE49-F238E27FC236}">
                <a16:creationId xmlns:a16="http://schemas.microsoft.com/office/drawing/2014/main" id="{6DAB8BBC-BD4A-4DEA-BD86-24207670F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0301" y="6126674"/>
            <a:ext cx="1806722" cy="636804"/>
          </a:xfrm>
          <a:prstGeom prst="rect">
            <a:avLst/>
          </a:prstGeom>
        </p:spPr>
      </p:pic>
    </p:spTree>
    <p:extLst>
      <p:ext uri="{BB962C8B-B14F-4D97-AF65-F5344CB8AC3E}">
        <p14:creationId xmlns:p14="http://schemas.microsoft.com/office/powerpoint/2010/main" val="261469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342" y="147737"/>
            <a:ext cx="11864513" cy="688975"/>
          </a:xfrm>
        </p:spPr>
        <p:txBody>
          <a:bodyPr/>
          <a:lstStyle>
            <a:lvl1pPr>
              <a:defRPr>
                <a:latin typeface="Calibri" panose="020F050202020403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Footer Placeholder 3"/>
          <p:cNvSpPr>
            <a:spLocks noGrp="1"/>
          </p:cNvSpPr>
          <p:nvPr>
            <p:ph type="ftr" sz="quarter" idx="10"/>
          </p:nvPr>
        </p:nvSpPr>
        <p:spPr>
          <a:xfrm>
            <a:off x="348528" y="6445076"/>
            <a:ext cx="4403325" cy="368300"/>
          </a:xfrm>
        </p:spPr>
        <p:txBody>
          <a:bodyPr anchor="b"/>
          <a:lstStyle>
            <a:lvl1pPr>
              <a:defRPr/>
            </a:lvl1pPr>
          </a:lstStyle>
          <a:p>
            <a:endParaRPr lang="en-CA" dirty="0"/>
          </a:p>
        </p:txBody>
      </p:sp>
      <p:sp>
        <p:nvSpPr>
          <p:cNvPr id="5" name="Slide Number Placeholder 4"/>
          <p:cNvSpPr>
            <a:spLocks noGrp="1"/>
          </p:cNvSpPr>
          <p:nvPr>
            <p:ph type="sldNum" sz="quarter" idx="11"/>
          </p:nvPr>
        </p:nvSpPr>
        <p:spPr>
          <a:xfrm>
            <a:off x="5486400" y="6492240"/>
            <a:ext cx="1219200" cy="368300"/>
          </a:xfrm>
        </p:spPr>
        <p:txBody>
          <a:bodyPr anchor="b"/>
          <a:lstStyle>
            <a:lvl1pPr>
              <a:defRPr/>
            </a:lvl1pPr>
          </a:lstStyle>
          <a:p>
            <a:fld id="{09E63382-8250-44BF-BE1A-7FBC626086C4}" type="slidenum">
              <a:rPr lang="en-CA"/>
              <a:pPr/>
              <a:t>‹#›</a:t>
            </a:fld>
            <a:endParaRPr lang="en-CA" dirty="0"/>
          </a:p>
        </p:txBody>
      </p:sp>
      <p:pic>
        <p:nvPicPr>
          <p:cNvPr id="8" name="Picture 7" descr="A close up of a sign&#10;&#10;Description generated with very high confidence">
            <a:extLst>
              <a:ext uri="{FF2B5EF4-FFF2-40B4-BE49-F238E27FC236}">
                <a16:creationId xmlns:a16="http://schemas.microsoft.com/office/drawing/2014/main" id="{A1DA9F48-C66F-481C-917F-2E8A3513C1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443" y="6025766"/>
            <a:ext cx="1598412" cy="684497"/>
          </a:xfrm>
          <a:prstGeom prst="rect">
            <a:avLst/>
          </a:prstGeom>
        </p:spPr>
      </p:pic>
    </p:spTree>
    <p:extLst>
      <p:ext uri="{BB962C8B-B14F-4D97-AF65-F5344CB8AC3E}">
        <p14:creationId xmlns:p14="http://schemas.microsoft.com/office/powerpoint/2010/main" val="1143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CA"/>
          </a:p>
        </p:txBody>
      </p:sp>
      <p:sp>
        <p:nvSpPr>
          <p:cNvPr id="5" name="Slide Number Placeholder 4"/>
          <p:cNvSpPr>
            <a:spLocks noGrp="1"/>
          </p:cNvSpPr>
          <p:nvPr>
            <p:ph type="sldNum" sz="quarter" idx="11"/>
          </p:nvPr>
        </p:nvSpPr>
        <p:spPr/>
        <p:txBody>
          <a:bodyPr/>
          <a:lstStyle>
            <a:lvl1pPr>
              <a:defRPr/>
            </a:lvl1pPr>
          </a:lstStyle>
          <a:p>
            <a:fld id="{DD6866E7-910B-4DF1-A1D7-B8E19C341D6D}" type="slidenum">
              <a:rPr lang="en-CA"/>
              <a:pPr/>
              <a:t>‹#›</a:t>
            </a:fld>
            <a:endParaRPr lang="en-CA"/>
          </a:p>
        </p:txBody>
      </p:sp>
    </p:spTree>
    <p:extLst>
      <p:ext uri="{BB962C8B-B14F-4D97-AF65-F5344CB8AC3E}">
        <p14:creationId xmlns:p14="http://schemas.microsoft.com/office/powerpoint/2010/main" val="122356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342" y="147737"/>
            <a:ext cx="11864513" cy="688975"/>
          </a:xfrm>
        </p:spPr>
        <p:txBody>
          <a:bodyPr/>
          <a:lstStyle/>
          <a:p>
            <a:r>
              <a:rPr lang="en-US"/>
              <a:t>Click to edit Master title style</a:t>
            </a:r>
            <a:endParaRPr lang="en-CA"/>
          </a:p>
        </p:txBody>
      </p:sp>
      <p:sp>
        <p:nvSpPr>
          <p:cNvPr id="3" name="Content Placeholder 2"/>
          <p:cNvSpPr>
            <a:spLocks noGrp="1"/>
          </p:cNvSpPr>
          <p:nvPr>
            <p:ph sz="half" idx="1"/>
          </p:nvPr>
        </p:nvSpPr>
        <p:spPr>
          <a:xfrm>
            <a:off x="355605" y="1263654"/>
            <a:ext cx="5609167"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67971" y="1263654"/>
            <a:ext cx="5609167"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0"/>
          </p:nvPr>
        </p:nvSpPr>
        <p:spPr/>
        <p:txBody>
          <a:bodyPr/>
          <a:lstStyle>
            <a:lvl1pPr>
              <a:defRPr/>
            </a:lvl1pPr>
          </a:lstStyle>
          <a:p>
            <a:endParaRPr lang="en-CA"/>
          </a:p>
        </p:txBody>
      </p:sp>
      <p:sp>
        <p:nvSpPr>
          <p:cNvPr id="6" name="Slide Number Placeholder 5"/>
          <p:cNvSpPr>
            <a:spLocks noGrp="1"/>
          </p:cNvSpPr>
          <p:nvPr>
            <p:ph type="sldNum" sz="quarter" idx="11"/>
          </p:nvPr>
        </p:nvSpPr>
        <p:spPr/>
        <p:txBody>
          <a:bodyPr/>
          <a:lstStyle>
            <a:lvl1pPr>
              <a:defRPr/>
            </a:lvl1pPr>
          </a:lstStyle>
          <a:p>
            <a:fld id="{BE4C21E2-17DF-4908-8BA9-3D43C936B7C2}" type="slidenum">
              <a:rPr lang="en-CA"/>
              <a:pPr/>
              <a:t>‹#›</a:t>
            </a:fld>
            <a:endParaRPr lang="en-CA"/>
          </a:p>
        </p:txBody>
      </p:sp>
    </p:spTree>
    <p:extLst>
      <p:ext uri="{BB962C8B-B14F-4D97-AF65-F5344CB8AC3E}">
        <p14:creationId xmlns:p14="http://schemas.microsoft.com/office/powerpoint/2010/main" val="119217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p:cNvSpPr>
            <a:spLocks noGrp="1"/>
          </p:cNvSpPr>
          <p:nvPr>
            <p:ph type="ftr" sz="quarter" idx="10"/>
          </p:nvPr>
        </p:nvSpPr>
        <p:spPr/>
        <p:txBody>
          <a:bodyPr/>
          <a:lstStyle>
            <a:lvl1pPr>
              <a:defRPr/>
            </a:lvl1pPr>
          </a:lstStyle>
          <a:p>
            <a:endParaRPr lang="en-CA"/>
          </a:p>
        </p:txBody>
      </p:sp>
      <p:sp>
        <p:nvSpPr>
          <p:cNvPr id="8" name="Slide Number Placeholder 7"/>
          <p:cNvSpPr>
            <a:spLocks noGrp="1"/>
          </p:cNvSpPr>
          <p:nvPr>
            <p:ph type="sldNum" sz="quarter" idx="11"/>
          </p:nvPr>
        </p:nvSpPr>
        <p:spPr/>
        <p:txBody>
          <a:bodyPr/>
          <a:lstStyle>
            <a:lvl1pPr>
              <a:defRPr/>
            </a:lvl1pPr>
          </a:lstStyle>
          <a:p>
            <a:fld id="{4243AE0A-0D36-4533-9815-39CE34D43C10}" type="slidenum">
              <a:rPr lang="en-CA"/>
              <a:pPr/>
              <a:t>‹#›</a:t>
            </a:fld>
            <a:endParaRPr lang="en-CA"/>
          </a:p>
        </p:txBody>
      </p:sp>
    </p:spTree>
    <p:extLst>
      <p:ext uri="{BB962C8B-B14F-4D97-AF65-F5344CB8AC3E}">
        <p14:creationId xmlns:p14="http://schemas.microsoft.com/office/powerpoint/2010/main" val="254318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63748" y="147737"/>
            <a:ext cx="11864513" cy="688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CA" dirty="0"/>
              <a:t>Click to edit Master title style</a:t>
            </a:r>
          </a:p>
        </p:txBody>
      </p:sp>
      <p:sp>
        <p:nvSpPr>
          <p:cNvPr id="4099" name="Rectangle 3"/>
          <p:cNvSpPr>
            <a:spLocks noGrp="1" noChangeArrowheads="1"/>
          </p:cNvSpPr>
          <p:nvPr>
            <p:ph type="body" idx="1"/>
          </p:nvPr>
        </p:nvSpPr>
        <p:spPr bwMode="auto">
          <a:xfrm>
            <a:off x="355605" y="1178750"/>
            <a:ext cx="11421535" cy="4976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p>
        </p:txBody>
      </p:sp>
      <p:sp>
        <p:nvSpPr>
          <p:cNvPr id="4100" name="Rectangle 4"/>
          <p:cNvSpPr>
            <a:spLocks noGrp="1" noChangeArrowheads="1"/>
          </p:cNvSpPr>
          <p:nvPr>
            <p:ph type="ftr" sz="quarter" idx="3"/>
          </p:nvPr>
        </p:nvSpPr>
        <p:spPr bwMode="auto">
          <a:xfrm>
            <a:off x="335360" y="6337300"/>
            <a:ext cx="4115293" cy="368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CA"/>
          </a:p>
        </p:txBody>
      </p:sp>
      <p:sp>
        <p:nvSpPr>
          <p:cNvPr id="4101" name="Rectangle 5"/>
          <p:cNvSpPr>
            <a:spLocks noGrp="1" noChangeArrowheads="1"/>
          </p:cNvSpPr>
          <p:nvPr>
            <p:ph type="sldNum" sz="quarter" idx="4"/>
          </p:nvPr>
        </p:nvSpPr>
        <p:spPr bwMode="auto">
          <a:xfrm>
            <a:off x="5486400" y="6492240"/>
            <a:ext cx="1219200" cy="368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8" charset="0"/>
              </a:defRPr>
            </a:lvl1pPr>
          </a:lstStyle>
          <a:p>
            <a:fld id="{499CB23F-F4D1-486E-AA24-83BE31FF6EE0}" type="slidenum">
              <a:rPr lang="en-CA" smtClean="0"/>
              <a:pPr/>
              <a:t>‹#›</a:t>
            </a:fld>
            <a:endParaRPr lang="en-CA" dirty="0"/>
          </a:p>
        </p:txBody>
      </p:sp>
    </p:spTree>
    <p:extLst>
      <p:ext uri="{BB962C8B-B14F-4D97-AF65-F5344CB8AC3E}">
        <p14:creationId xmlns:p14="http://schemas.microsoft.com/office/powerpoint/2010/main" val="92564177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ftr="0" dt="0"/>
  <p:txStyles>
    <p:titleStyle>
      <a:lvl1pPr algn="ctr" rtl="0" fontAlgn="base">
        <a:spcBef>
          <a:spcPct val="0"/>
        </a:spcBef>
        <a:spcAft>
          <a:spcPct val="0"/>
        </a:spcAft>
        <a:defRPr sz="2800" b="1">
          <a:solidFill>
            <a:srgbClr val="FFFFCC"/>
          </a:solidFill>
          <a:latin typeface="Calibri" panose="020F0502020204030204" pitchFamily="34" charset="0"/>
          <a:ea typeface="+mj-ea"/>
          <a:cs typeface="+mj-cs"/>
        </a:defRPr>
      </a:lvl1pPr>
      <a:lvl2pPr algn="ctr" rtl="0" fontAlgn="base">
        <a:spcBef>
          <a:spcPct val="0"/>
        </a:spcBef>
        <a:spcAft>
          <a:spcPct val="0"/>
        </a:spcAft>
        <a:defRPr sz="3200" b="1">
          <a:solidFill>
            <a:srgbClr val="FFFFCC"/>
          </a:solidFill>
          <a:latin typeface="Arial" charset="0"/>
        </a:defRPr>
      </a:lvl2pPr>
      <a:lvl3pPr algn="ctr" rtl="0" fontAlgn="base">
        <a:spcBef>
          <a:spcPct val="0"/>
        </a:spcBef>
        <a:spcAft>
          <a:spcPct val="0"/>
        </a:spcAft>
        <a:defRPr sz="3200" b="1">
          <a:solidFill>
            <a:srgbClr val="FFFFCC"/>
          </a:solidFill>
          <a:latin typeface="Arial" charset="0"/>
        </a:defRPr>
      </a:lvl3pPr>
      <a:lvl4pPr algn="ctr" rtl="0" fontAlgn="base">
        <a:spcBef>
          <a:spcPct val="0"/>
        </a:spcBef>
        <a:spcAft>
          <a:spcPct val="0"/>
        </a:spcAft>
        <a:defRPr sz="3200" b="1">
          <a:solidFill>
            <a:srgbClr val="FFFFCC"/>
          </a:solidFill>
          <a:latin typeface="Arial" charset="0"/>
        </a:defRPr>
      </a:lvl4pPr>
      <a:lvl5pPr algn="ctr" rtl="0" fontAlgn="base">
        <a:spcBef>
          <a:spcPct val="0"/>
        </a:spcBef>
        <a:spcAft>
          <a:spcPct val="0"/>
        </a:spcAft>
        <a:defRPr sz="3200" b="1">
          <a:solidFill>
            <a:srgbClr val="FFFFCC"/>
          </a:solidFill>
          <a:latin typeface="Arial" charset="0"/>
        </a:defRPr>
      </a:lvl5pPr>
      <a:lvl6pPr marL="457200" algn="ctr" rtl="0" fontAlgn="base">
        <a:spcBef>
          <a:spcPct val="0"/>
        </a:spcBef>
        <a:spcAft>
          <a:spcPct val="0"/>
        </a:spcAft>
        <a:defRPr sz="3200" b="1">
          <a:solidFill>
            <a:srgbClr val="FFFFCC"/>
          </a:solidFill>
          <a:latin typeface="Arial" charset="0"/>
        </a:defRPr>
      </a:lvl6pPr>
      <a:lvl7pPr marL="914400" algn="ctr" rtl="0" fontAlgn="base">
        <a:spcBef>
          <a:spcPct val="0"/>
        </a:spcBef>
        <a:spcAft>
          <a:spcPct val="0"/>
        </a:spcAft>
        <a:defRPr sz="3200" b="1">
          <a:solidFill>
            <a:srgbClr val="FFFFCC"/>
          </a:solidFill>
          <a:latin typeface="Arial" charset="0"/>
        </a:defRPr>
      </a:lvl7pPr>
      <a:lvl8pPr marL="1371600" algn="ctr" rtl="0" fontAlgn="base">
        <a:spcBef>
          <a:spcPct val="0"/>
        </a:spcBef>
        <a:spcAft>
          <a:spcPct val="0"/>
        </a:spcAft>
        <a:defRPr sz="3200" b="1">
          <a:solidFill>
            <a:srgbClr val="FFFFCC"/>
          </a:solidFill>
          <a:latin typeface="Arial" charset="0"/>
        </a:defRPr>
      </a:lvl8pPr>
      <a:lvl9pPr marL="1828800" algn="ctr" rtl="0" fontAlgn="base">
        <a:spcBef>
          <a:spcPct val="0"/>
        </a:spcBef>
        <a:spcAft>
          <a:spcPct val="0"/>
        </a:spcAft>
        <a:defRPr sz="3200" b="1">
          <a:solidFill>
            <a:srgbClr val="FFFFCC"/>
          </a:solidFill>
          <a:latin typeface="Arial" charset="0"/>
        </a:defRPr>
      </a:lvl9pPr>
    </p:titleStyle>
    <p:bodyStyle>
      <a:lvl1pPr marL="342900" indent="-342900" algn="l" rtl="0" fontAlgn="base">
        <a:spcBef>
          <a:spcPct val="20000"/>
        </a:spcBef>
        <a:spcAft>
          <a:spcPct val="0"/>
        </a:spcAft>
        <a:buClr>
          <a:srgbClr val="990033"/>
        </a:buClr>
        <a:buFont typeface="Wingdings" pitchFamily="2" charset="2"/>
        <a:buChar char="§"/>
        <a:defRPr sz="2600">
          <a:solidFill>
            <a:schemeClr val="tx1"/>
          </a:solidFill>
          <a:latin typeface="Calibri" panose="020F0502020204030204" pitchFamily="34" charset="0"/>
          <a:ea typeface="+mn-ea"/>
          <a:cs typeface="+mn-cs"/>
        </a:defRPr>
      </a:lvl1pPr>
      <a:lvl2pPr marL="742950" indent="-285750" algn="l" rtl="0" fontAlgn="base">
        <a:spcBef>
          <a:spcPct val="20000"/>
        </a:spcBef>
        <a:spcAft>
          <a:spcPct val="0"/>
        </a:spcAft>
        <a:buChar char="•"/>
        <a:defRPr sz="2400">
          <a:solidFill>
            <a:schemeClr val="tx1"/>
          </a:solidFill>
          <a:latin typeface="Calibri" panose="020F0502020204030204" pitchFamily="34" charset="0"/>
        </a:defRPr>
      </a:lvl2pPr>
      <a:lvl3pPr marL="1143000" indent="-228600" algn="l" rtl="0" fontAlgn="base">
        <a:spcBef>
          <a:spcPct val="20000"/>
        </a:spcBef>
        <a:spcAft>
          <a:spcPct val="0"/>
        </a:spcAft>
        <a:buClr>
          <a:schemeClr val="tx1"/>
        </a:buClr>
        <a:buFont typeface="Arial" charset="0"/>
        <a:buChar char="–"/>
        <a:defRPr sz="2000">
          <a:solidFill>
            <a:schemeClr val="tx1"/>
          </a:solidFill>
          <a:latin typeface="Calibri" panose="020F0502020204030204" pitchFamily="34" charset="0"/>
        </a:defRPr>
      </a:lvl3pPr>
      <a:lvl4pPr marL="1600200" indent="-228600" algn="l" rtl="0" fontAlgn="base">
        <a:spcBef>
          <a:spcPct val="20000"/>
        </a:spcBef>
        <a:spcAft>
          <a:spcPct val="0"/>
        </a:spcAft>
        <a:buFont typeface="Times New Roman" pitchFamily="18" charset="0"/>
        <a:buChar char="○"/>
        <a:defRPr>
          <a:solidFill>
            <a:schemeClr val="tx1"/>
          </a:solidFill>
          <a:latin typeface="Calibri" panose="020F0502020204030204" pitchFamily="34" charset="0"/>
        </a:defRPr>
      </a:lvl4pPr>
      <a:lvl5pPr marL="2057400" indent="-228600" algn="l" rtl="0" fontAlgn="base">
        <a:spcBef>
          <a:spcPct val="20000"/>
        </a:spcBef>
        <a:spcAft>
          <a:spcPct val="0"/>
        </a:spcAft>
        <a:buChar char="»"/>
        <a:defRPr>
          <a:solidFill>
            <a:schemeClr val="tx1"/>
          </a:solidFill>
          <a:latin typeface="Calibri" panose="020F0502020204030204" pitchFamily="34"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30.tif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tiff"/><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4.ti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6.ti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33.tif"/></Relationships>
</file>

<file path=ppt/slides/_rels/slide2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8.tiff"/></Relationships>
</file>

<file path=ppt/slides/_rels/slide24.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70.png"/><Relationship Id="rId11" Type="http://schemas.openxmlformats.org/officeDocument/2006/relationships/image" Target="../media/image9.png"/><Relationship Id="rId5" Type="http://schemas.openxmlformats.org/officeDocument/2006/relationships/image" Target="../media/image360.png"/><Relationship Id="rId10" Type="http://schemas.openxmlformats.org/officeDocument/2006/relationships/image" Target="../media/image41.png"/><Relationship Id="rId4" Type="http://schemas.openxmlformats.org/officeDocument/2006/relationships/image" Target="../media/image350.png"/><Relationship Id="rId9" Type="http://schemas.openxmlformats.org/officeDocument/2006/relationships/image" Target="../media/image40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40.tif"/></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1.tif"/><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0.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946368" y="523696"/>
            <a:ext cx="8206315" cy="1355441"/>
          </a:xfrm>
        </p:spPr>
        <p:txBody>
          <a:bodyPr/>
          <a:lstStyle/>
          <a:p>
            <a:r>
              <a:rPr lang="en-US" dirty="0"/>
              <a:t>Experimental Modelling of Black Carbon Emissions from Gas Flares in the Oil and Gas Sector</a:t>
            </a:r>
            <a:endParaRPr lang="en-CA" dirty="0"/>
          </a:p>
        </p:txBody>
      </p:sp>
      <p:sp>
        <p:nvSpPr>
          <p:cNvPr id="13" name="Text Placeholder 12"/>
          <p:cNvSpPr>
            <a:spLocks noGrp="1"/>
          </p:cNvSpPr>
          <p:nvPr>
            <p:ph type="body" sz="quarter" idx="11"/>
          </p:nvPr>
        </p:nvSpPr>
        <p:spPr>
          <a:xfrm>
            <a:off x="2415116" y="4383947"/>
            <a:ext cx="7338487" cy="805891"/>
          </a:xfrm>
          <a:ln>
            <a:noFill/>
          </a:ln>
        </p:spPr>
        <p:txBody>
          <a:bodyPr/>
          <a:lstStyle/>
          <a:p>
            <a:r>
              <a:rPr lang="en-CA" dirty="0">
                <a:solidFill>
                  <a:schemeClr val="bg1"/>
                </a:solidFill>
              </a:rPr>
              <a:t>Parvin Mehr</a:t>
            </a:r>
          </a:p>
        </p:txBody>
      </p:sp>
      <p:sp>
        <p:nvSpPr>
          <p:cNvPr id="15" name="Text Placeholder 14"/>
          <p:cNvSpPr>
            <a:spLocks noGrp="1"/>
          </p:cNvSpPr>
          <p:nvPr>
            <p:ph type="body" sz="quarter" idx="13"/>
          </p:nvPr>
        </p:nvSpPr>
        <p:spPr>
          <a:xfrm>
            <a:off x="3578673" y="5324633"/>
            <a:ext cx="5428654" cy="1335154"/>
          </a:xfrm>
        </p:spPr>
        <p:txBody>
          <a:bodyPr/>
          <a:lstStyle/>
          <a:p>
            <a:r>
              <a:rPr lang="en-US" dirty="0"/>
              <a:t>NSERC </a:t>
            </a:r>
            <a:r>
              <a:rPr lang="en-US" dirty="0" err="1"/>
              <a:t>FlareNet</a:t>
            </a:r>
            <a:r>
              <a:rPr lang="en-US" dirty="0"/>
              <a:t> Strategic Network</a:t>
            </a:r>
            <a:endParaRPr lang="en-CA" dirty="0"/>
          </a:p>
          <a:p>
            <a:r>
              <a:rPr lang="en-US" dirty="0"/>
              <a:t>Energy and Emissions Research Lab.,</a:t>
            </a:r>
            <a:endParaRPr lang="en-CA" dirty="0"/>
          </a:p>
          <a:p>
            <a:r>
              <a:rPr lang="en-US" dirty="0"/>
              <a:t>Dept. of Mechanical and Aerospace Engineering,</a:t>
            </a:r>
            <a:endParaRPr lang="en-CA" dirty="0"/>
          </a:p>
          <a:p>
            <a:r>
              <a:rPr lang="en-US" dirty="0"/>
              <a:t>Carleton University, Ottawa, Canada</a:t>
            </a:r>
            <a:endParaRPr lang="en-CA" dirty="0"/>
          </a:p>
          <a:p>
            <a:endParaRPr lang="en-CA" dirty="0"/>
          </a:p>
        </p:txBody>
      </p:sp>
      <p:sp>
        <p:nvSpPr>
          <p:cNvPr id="6" name="Text Placeholder 12"/>
          <p:cNvSpPr txBox="1">
            <a:spLocks/>
          </p:cNvSpPr>
          <p:nvPr/>
        </p:nvSpPr>
        <p:spPr bwMode="auto">
          <a:xfrm>
            <a:off x="2380281" y="4518742"/>
            <a:ext cx="7825439" cy="805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ts val="0"/>
              </a:spcBef>
              <a:spcAft>
                <a:spcPct val="0"/>
              </a:spcAft>
              <a:buClr>
                <a:srgbClr val="990033"/>
              </a:buClr>
              <a:buFont typeface="Wingdings" pitchFamily="2" charset="2"/>
              <a:buNone/>
              <a:defRPr sz="2600">
                <a:solidFill>
                  <a:schemeClr val="tx1"/>
                </a:solidFill>
                <a:latin typeface="Calibri" panose="020F0502020204030204" pitchFamily="34" charset="0"/>
                <a:ea typeface="+mn-ea"/>
                <a:cs typeface="+mn-cs"/>
              </a:defRPr>
            </a:lvl1pPr>
            <a:lvl2pPr marL="742950" indent="-285750" algn="l" rtl="0" fontAlgn="base">
              <a:spcBef>
                <a:spcPct val="20000"/>
              </a:spcBef>
              <a:spcAft>
                <a:spcPct val="0"/>
              </a:spcAft>
              <a:buChar char="•"/>
              <a:defRPr sz="2400">
                <a:solidFill>
                  <a:schemeClr val="tx1"/>
                </a:solidFill>
                <a:latin typeface="Calibri" panose="020F0502020204030204" pitchFamily="34" charset="0"/>
              </a:defRPr>
            </a:lvl2pPr>
            <a:lvl3pPr marL="1143000" indent="-228600" algn="l" rtl="0" fontAlgn="base">
              <a:spcBef>
                <a:spcPct val="20000"/>
              </a:spcBef>
              <a:spcAft>
                <a:spcPct val="0"/>
              </a:spcAft>
              <a:buClr>
                <a:schemeClr val="tx1"/>
              </a:buClr>
              <a:buFont typeface="Arial" charset="0"/>
              <a:buChar char="–"/>
              <a:defRPr sz="2000">
                <a:solidFill>
                  <a:schemeClr val="tx1"/>
                </a:solidFill>
                <a:latin typeface="Calibri" panose="020F0502020204030204" pitchFamily="34" charset="0"/>
              </a:defRPr>
            </a:lvl3pPr>
            <a:lvl4pPr marL="1600200" indent="-228600" algn="l" rtl="0" fontAlgn="base">
              <a:spcBef>
                <a:spcPct val="20000"/>
              </a:spcBef>
              <a:spcAft>
                <a:spcPct val="0"/>
              </a:spcAft>
              <a:buFont typeface="Times New Roman" pitchFamily="18" charset="0"/>
              <a:buChar char="○"/>
              <a:defRPr>
                <a:solidFill>
                  <a:schemeClr val="tx1"/>
                </a:solidFill>
                <a:latin typeface="Calibri" panose="020F0502020204030204" pitchFamily="34" charset="0"/>
              </a:defRPr>
            </a:lvl4pPr>
            <a:lvl5pPr marL="2057400" indent="-228600" algn="l" rtl="0" fontAlgn="base">
              <a:spcBef>
                <a:spcPct val="20000"/>
              </a:spcBef>
              <a:spcAft>
                <a:spcPct val="0"/>
              </a:spcAft>
              <a:buChar char="»"/>
              <a:defRPr>
                <a:solidFill>
                  <a:schemeClr val="tx1"/>
                </a:solidFill>
                <a:latin typeface="Calibri" panose="020F0502020204030204" pitchFamily="34"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i="1" dirty="0"/>
              <a:t>Parvin Mehr</a:t>
            </a:r>
            <a:r>
              <a:rPr lang="en-US" dirty="0"/>
              <a:t>, </a:t>
            </a:r>
            <a:r>
              <a:rPr lang="en-US" i="1" dirty="0"/>
              <a:t>Bradley M. Conrad, Matthew R. Johnson</a:t>
            </a:r>
            <a:endParaRPr lang="en-CA" dirty="0"/>
          </a:p>
        </p:txBody>
      </p:sp>
    </p:spTree>
    <p:extLst>
      <p:ext uri="{BB962C8B-B14F-4D97-AF65-F5344CB8AC3E}">
        <p14:creationId xmlns:p14="http://schemas.microsoft.com/office/powerpoint/2010/main" val="940806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E872-725B-48B9-AEF6-2D5BBF197CA4}"/>
              </a:ext>
            </a:extLst>
          </p:cNvPr>
          <p:cNvSpPr>
            <a:spLocks noGrp="1"/>
          </p:cNvSpPr>
          <p:nvPr>
            <p:ph type="title"/>
          </p:nvPr>
        </p:nvSpPr>
        <p:spPr/>
        <p:txBody>
          <a:bodyPr/>
          <a:lstStyle/>
          <a:p>
            <a:r>
              <a:rPr lang="en-CA" dirty="0"/>
              <a:t>Some of the Loss Mechanisms</a:t>
            </a:r>
          </a:p>
        </p:txBody>
      </p:sp>
      <p:sp>
        <p:nvSpPr>
          <p:cNvPr id="4" name="Slide Number Placeholder 3">
            <a:extLst>
              <a:ext uri="{FF2B5EF4-FFF2-40B4-BE49-F238E27FC236}">
                <a16:creationId xmlns:a16="http://schemas.microsoft.com/office/drawing/2014/main" id="{102C3838-CD52-4FE9-8024-3C51EC5C6060}"/>
              </a:ext>
            </a:extLst>
          </p:cNvPr>
          <p:cNvSpPr>
            <a:spLocks noGrp="1"/>
          </p:cNvSpPr>
          <p:nvPr>
            <p:ph type="sldNum" sz="quarter" idx="11"/>
          </p:nvPr>
        </p:nvSpPr>
        <p:spPr/>
        <p:txBody>
          <a:bodyPr/>
          <a:lstStyle/>
          <a:p>
            <a:fld id="{0457EF5B-30F5-4EB4-BEF1-38C5D7CCC57E}" type="slidenum">
              <a:rPr lang="en-CA" smtClean="0"/>
              <a:t>10</a:t>
            </a:fld>
            <a:endParaRPr lang="en-CA"/>
          </a:p>
        </p:txBody>
      </p:sp>
      <p:sp>
        <p:nvSpPr>
          <p:cNvPr id="21" name="Freeform: Shape 21">
            <a:extLst>
              <a:ext uri="{FF2B5EF4-FFF2-40B4-BE49-F238E27FC236}">
                <a16:creationId xmlns:a16="http://schemas.microsoft.com/office/drawing/2014/main" id="{7387A493-FF25-4BF3-A18D-5773575D2877}"/>
              </a:ext>
            </a:extLst>
          </p:cNvPr>
          <p:cNvSpPr/>
          <p:nvPr/>
        </p:nvSpPr>
        <p:spPr>
          <a:xfrm>
            <a:off x="2040171" y="1327574"/>
            <a:ext cx="1645200" cy="8244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63128" rIns="63128" bIns="63128" numCol="1" spcCol="1270" anchor="ctr" anchorCtr="0">
            <a:noAutofit/>
          </a:bodyPr>
          <a:lstStyle/>
          <a:p>
            <a:pPr algn="ctr" defTabSz="1377950" eaLnBrk="1" fontAlgn="auto" hangingPunct="1">
              <a:lnSpc>
                <a:spcPct val="90000"/>
              </a:lnSpc>
              <a:spcBef>
                <a:spcPts val="0"/>
              </a:spcBef>
              <a:spcAft>
                <a:spcPct val="35000"/>
              </a:spcAft>
              <a:defRPr/>
            </a:pPr>
            <a:r>
              <a:rPr lang="en-US" sz="1800" kern="0" dirty="0">
                <a:solidFill>
                  <a:srgbClr val="000000"/>
                </a:solidFill>
                <a:latin typeface="Calibri" panose="020F0502020204030204" pitchFamily="34" charset="0"/>
                <a:ea typeface="+mn-ea"/>
                <a:cs typeface="Calibri" panose="020F0502020204030204" pitchFamily="34" charset="0"/>
              </a:rPr>
              <a:t>Thermophoresis</a:t>
            </a:r>
          </a:p>
        </p:txBody>
      </p:sp>
      <p:sp>
        <p:nvSpPr>
          <p:cNvPr id="22" name="Freeform: Shape 21">
            <a:extLst>
              <a:ext uri="{FF2B5EF4-FFF2-40B4-BE49-F238E27FC236}">
                <a16:creationId xmlns:a16="http://schemas.microsoft.com/office/drawing/2014/main" id="{7387A493-FF25-4BF3-A18D-5773575D2877}"/>
              </a:ext>
            </a:extLst>
          </p:cNvPr>
          <p:cNvSpPr/>
          <p:nvPr/>
        </p:nvSpPr>
        <p:spPr>
          <a:xfrm>
            <a:off x="2040171" y="2427876"/>
            <a:ext cx="1645200" cy="8244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63128" rIns="63128" bIns="63128" numCol="1" spcCol="1270" anchor="ctr" anchorCtr="0">
            <a:noAutofit/>
          </a:bodyPr>
          <a:lstStyle/>
          <a:p>
            <a:pPr algn="ctr" defTabSz="1377950" eaLnBrk="1" fontAlgn="auto" hangingPunct="1">
              <a:lnSpc>
                <a:spcPct val="90000"/>
              </a:lnSpc>
              <a:spcBef>
                <a:spcPts val="0"/>
              </a:spcBef>
              <a:spcAft>
                <a:spcPct val="35000"/>
              </a:spcAft>
              <a:defRPr/>
            </a:pPr>
            <a:r>
              <a:rPr lang="en-US" sz="1800" kern="0" dirty="0">
                <a:solidFill>
                  <a:srgbClr val="000000"/>
                </a:solidFill>
                <a:latin typeface="Calibri" panose="020F0502020204030204" pitchFamily="34" charset="0"/>
                <a:ea typeface="+mn-ea"/>
                <a:cs typeface="Calibri" panose="020F0502020204030204" pitchFamily="34" charset="0"/>
              </a:rPr>
              <a:t>Inertial Deposition in Bend</a:t>
            </a:r>
          </a:p>
        </p:txBody>
      </p:sp>
      <p:sp>
        <p:nvSpPr>
          <p:cNvPr id="23" name="Freeform: Shape 21">
            <a:extLst>
              <a:ext uri="{FF2B5EF4-FFF2-40B4-BE49-F238E27FC236}">
                <a16:creationId xmlns:a16="http://schemas.microsoft.com/office/drawing/2014/main" id="{7387A493-FF25-4BF3-A18D-5773575D2877}"/>
              </a:ext>
            </a:extLst>
          </p:cNvPr>
          <p:cNvSpPr/>
          <p:nvPr/>
        </p:nvSpPr>
        <p:spPr>
          <a:xfrm>
            <a:off x="2040171" y="3658547"/>
            <a:ext cx="1645200" cy="8244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63128" rIns="63128" bIns="63128" numCol="1" spcCol="1270" anchor="ctr" anchorCtr="0">
            <a:noAutofit/>
          </a:bodyPr>
          <a:lstStyle/>
          <a:p>
            <a:pPr algn="ctr" defTabSz="1377950" eaLnBrk="1" fontAlgn="auto" hangingPunct="1">
              <a:lnSpc>
                <a:spcPct val="90000"/>
              </a:lnSpc>
              <a:spcBef>
                <a:spcPts val="0"/>
              </a:spcBef>
              <a:spcAft>
                <a:spcPct val="35000"/>
              </a:spcAft>
              <a:defRPr/>
            </a:pPr>
            <a:r>
              <a:rPr lang="en-US" sz="1800" kern="0" dirty="0">
                <a:solidFill>
                  <a:srgbClr val="000000"/>
                </a:solidFill>
                <a:latin typeface="Calibri" panose="020F0502020204030204" pitchFamily="34" charset="0"/>
                <a:ea typeface="+mn-ea"/>
                <a:cs typeface="Calibri" panose="020F0502020204030204" pitchFamily="34" charset="0"/>
              </a:rPr>
              <a:t>Diffusion</a:t>
            </a:r>
          </a:p>
        </p:txBody>
      </p:sp>
      <p:sp>
        <p:nvSpPr>
          <p:cNvPr id="24" name="Freeform: Shape 21">
            <a:extLst>
              <a:ext uri="{FF2B5EF4-FFF2-40B4-BE49-F238E27FC236}">
                <a16:creationId xmlns:a16="http://schemas.microsoft.com/office/drawing/2014/main" id="{7387A493-FF25-4BF3-A18D-5773575D2877}"/>
              </a:ext>
            </a:extLst>
          </p:cNvPr>
          <p:cNvSpPr/>
          <p:nvPr/>
        </p:nvSpPr>
        <p:spPr>
          <a:xfrm>
            <a:off x="2040171" y="4889218"/>
            <a:ext cx="1645200" cy="8244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63128" rIns="63128" bIns="63128" numCol="1" spcCol="1270" anchor="ctr" anchorCtr="0">
            <a:noAutofit/>
          </a:bodyPr>
          <a:lstStyle/>
          <a:p>
            <a:pPr algn="ctr" defTabSz="1377950" eaLnBrk="1" fontAlgn="auto" hangingPunct="1">
              <a:lnSpc>
                <a:spcPct val="90000"/>
              </a:lnSpc>
              <a:spcBef>
                <a:spcPts val="0"/>
              </a:spcBef>
              <a:spcAft>
                <a:spcPct val="35000"/>
              </a:spcAft>
              <a:defRPr/>
            </a:pPr>
            <a:r>
              <a:rPr lang="en-US" sz="1800" kern="0" dirty="0">
                <a:solidFill>
                  <a:srgbClr val="000000"/>
                </a:solidFill>
                <a:latin typeface="Calibri" panose="020F0502020204030204" pitchFamily="34" charset="0"/>
                <a:ea typeface="+mn-ea"/>
                <a:cs typeface="Calibri" panose="020F0502020204030204" pitchFamily="34" charset="0"/>
              </a:rPr>
              <a:t>Gravitational Settling</a:t>
            </a:r>
          </a:p>
        </p:txBody>
      </p:sp>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45981" y="1327574"/>
            <a:ext cx="1309422" cy="990000"/>
          </a:xfrm>
          <a:prstGeom prst="rect">
            <a:avLst/>
          </a:prstGeom>
        </p:spPr>
      </p:pic>
      <p:pic>
        <p:nvPicPr>
          <p:cNvPr id="35" name="Picture 34"/>
          <p:cNvPicPr>
            <a:picLocks noChangeAspect="1"/>
          </p:cNvPicPr>
          <p:nvPr/>
        </p:nvPicPr>
        <p:blipFill>
          <a:blip r:embed="rId4"/>
          <a:stretch>
            <a:fillRect/>
          </a:stretch>
        </p:blipFill>
        <p:spPr>
          <a:xfrm>
            <a:off x="5099256" y="5109260"/>
            <a:ext cx="1402873" cy="698400"/>
          </a:xfrm>
          <a:prstGeom prst="rect">
            <a:avLst/>
          </a:prstGeom>
        </p:spPr>
      </p:pic>
      <p:pic>
        <p:nvPicPr>
          <p:cNvPr id="36" name="Picture 35"/>
          <p:cNvPicPr>
            <a:picLocks noChangeAspect="1"/>
          </p:cNvPicPr>
          <p:nvPr/>
        </p:nvPicPr>
        <p:blipFill rotWithShape="1">
          <a:blip r:embed="rId5" cstate="hqprint">
            <a:extLst>
              <a:ext uri="{28A0092B-C50C-407E-A947-70E740481C1C}">
                <a14:useLocalDpi xmlns:a14="http://schemas.microsoft.com/office/drawing/2010/main" val="0"/>
              </a:ext>
            </a:extLst>
          </a:blip>
          <a:srcRect l="7828" t="14533" r="13618" b="11132"/>
          <a:stretch/>
        </p:blipFill>
        <p:spPr>
          <a:xfrm>
            <a:off x="5085577" y="3823283"/>
            <a:ext cx="1430228" cy="741600"/>
          </a:xfrm>
          <a:prstGeom prst="rect">
            <a:avLst/>
          </a:prstGeom>
        </p:spPr>
      </p:pic>
      <p:pic>
        <p:nvPicPr>
          <p:cNvPr id="42" name="Picture 41"/>
          <p:cNvPicPr>
            <a:picLocks noChangeAspect="1"/>
          </p:cNvPicPr>
          <p:nvPr/>
        </p:nvPicPr>
        <p:blipFill>
          <a:blip r:embed="rId6"/>
          <a:stretch>
            <a:fillRect/>
          </a:stretch>
        </p:blipFill>
        <p:spPr>
          <a:xfrm>
            <a:off x="5316997" y="2510695"/>
            <a:ext cx="967389" cy="1040400"/>
          </a:xfrm>
          <a:prstGeom prst="rect">
            <a:avLst/>
          </a:prstGeom>
        </p:spPr>
      </p:pic>
      <p:sp>
        <p:nvSpPr>
          <p:cNvPr id="45" name="Freeform: Shape 41">
            <a:extLst>
              <a:ext uri="{FF2B5EF4-FFF2-40B4-BE49-F238E27FC236}">
                <a16:creationId xmlns:a16="http://schemas.microsoft.com/office/drawing/2014/main" id="{98AE2A97-98DB-4888-BBA7-EEBF2A364E5C}"/>
              </a:ext>
            </a:extLst>
          </p:cNvPr>
          <p:cNvSpPr/>
          <p:nvPr/>
        </p:nvSpPr>
        <p:spPr>
          <a:xfrm>
            <a:off x="7704688" y="1244774"/>
            <a:ext cx="1900800" cy="10728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91440" rIns="63128" bIns="91440" numCol="1" spcCol="1270" anchor="ctr" anchorCtr="0">
            <a:noAutofit/>
          </a:bodyPr>
          <a:lstStyle/>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Temperature gradient drives particles from hot gas toward cold wall</a:t>
            </a:r>
          </a:p>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Asymmetric pressure on particle from molecules from hot/cold parts of the flow.</a:t>
            </a:r>
          </a:p>
        </p:txBody>
      </p:sp>
      <p:sp>
        <p:nvSpPr>
          <p:cNvPr id="46" name="Freeform: Shape 41">
            <a:extLst>
              <a:ext uri="{FF2B5EF4-FFF2-40B4-BE49-F238E27FC236}">
                <a16:creationId xmlns:a16="http://schemas.microsoft.com/office/drawing/2014/main" id="{98AE2A97-98DB-4888-BBA7-EEBF2A364E5C}"/>
              </a:ext>
            </a:extLst>
          </p:cNvPr>
          <p:cNvSpPr/>
          <p:nvPr/>
        </p:nvSpPr>
        <p:spPr>
          <a:xfrm>
            <a:off x="7704688" y="2477242"/>
            <a:ext cx="1900800" cy="10728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91440" rIns="63128" bIns="91440" numCol="1" spcCol="1270" anchor="ctr" anchorCtr="0">
            <a:noAutofit/>
          </a:bodyPr>
          <a:lstStyle/>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Momentum / inertia of large particles prevents transport through bends</a:t>
            </a:r>
          </a:p>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Increased losses for higher velocities and larger particles</a:t>
            </a:r>
          </a:p>
        </p:txBody>
      </p:sp>
      <p:sp>
        <p:nvSpPr>
          <p:cNvPr id="47" name="Freeform: Shape 41">
            <a:extLst>
              <a:ext uri="{FF2B5EF4-FFF2-40B4-BE49-F238E27FC236}">
                <a16:creationId xmlns:a16="http://schemas.microsoft.com/office/drawing/2014/main" id="{98AE2A97-98DB-4888-BBA7-EEBF2A364E5C}"/>
              </a:ext>
            </a:extLst>
          </p:cNvPr>
          <p:cNvSpPr/>
          <p:nvPr/>
        </p:nvSpPr>
        <p:spPr>
          <a:xfrm>
            <a:off x="7704688" y="3709710"/>
            <a:ext cx="1900800" cy="10728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91440" rIns="63128" bIns="91440" numCol="1" spcCol="1270" anchor="ctr" anchorCtr="0">
            <a:noAutofit/>
          </a:bodyPr>
          <a:lstStyle/>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Diffusion of particles driven by concentration gradients</a:t>
            </a:r>
          </a:p>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Important loss mechanism for small particles</a:t>
            </a:r>
          </a:p>
        </p:txBody>
      </p:sp>
      <p:sp>
        <p:nvSpPr>
          <p:cNvPr id="48" name="Freeform: Shape 41">
            <a:extLst>
              <a:ext uri="{FF2B5EF4-FFF2-40B4-BE49-F238E27FC236}">
                <a16:creationId xmlns:a16="http://schemas.microsoft.com/office/drawing/2014/main" id="{98AE2A97-98DB-4888-BBA7-EEBF2A364E5C}"/>
              </a:ext>
            </a:extLst>
          </p:cNvPr>
          <p:cNvSpPr/>
          <p:nvPr/>
        </p:nvSpPr>
        <p:spPr>
          <a:xfrm>
            <a:off x="7704688" y="4947003"/>
            <a:ext cx="1900800" cy="1072800"/>
          </a:xfrm>
          <a:custGeom>
            <a:avLst/>
            <a:gdLst>
              <a:gd name="connsiteX0" fmla="*/ 0 w 2966532"/>
              <a:gd name="connsiteY0" fmla="*/ 148327 h 1483266"/>
              <a:gd name="connsiteX1" fmla="*/ 148327 w 2966532"/>
              <a:gd name="connsiteY1" fmla="*/ 0 h 1483266"/>
              <a:gd name="connsiteX2" fmla="*/ 2818205 w 2966532"/>
              <a:gd name="connsiteY2" fmla="*/ 0 h 1483266"/>
              <a:gd name="connsiteX3" fmla="*/ 2966532 w 2966532"/>
              <a:gd name="connsiteY3" fmla="*/ 148327 h 1483266"/>
              <a:gd name="connsiteX4" fmla="*/ 2966532 w 2966532"/>
              <a:gd name="connsiteY4" fmla="*/ 1334939 h 1483266"/>
              <a:gd name="connsiteX5" fmla="*/ 2818205 w 2966532"/>
              <a:gd name="connsiteY5" fmla="*/ 1483266 h 1483266"/>
              <a:gd name="connsiteX6" fmla="*/ 148327 w 2966532"/>
              <a:gd name="connsiteY6" fmla="*/ 1483266 h 1483266"/>
              <a:gd name="connsiteX7" fmla="*/ 0 w 2966532"/>
              <a:gd name="connsiteY7" fmla="*/ 1334939 h 1483266"/>
              <a:gd name="connsiteX8" fmla="*/ 0 w 2966532"/>
              <a:gd name="connsiteY8" fmla="*/ 148327 h 1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532" h="1483266">
                <a:moveTo>
                  <a:pt x="0" y="148327"/>
                </a:moveTo>
                <a:cubicBezTo>
                  <a:pt x="0" y="66408"/>
                  <a:pt x="66408" y="0"/>
                  <a:pt x="148327" y="0"/>
                </a:cubicBezTo>
                <a:lnTo>
                  <a:pt x="2818205" y="0"/>
                </a:lnTo>
                <a:cubicBezTo>
                  <a:pt x="2900124" y="0"/>
                  <a:pt x="2966532" y="66408"/>
                  <a:pt x="2966532" y="148327"/>
                </a:cubicBezTo>
                <a:lnTo>
                  <a:pt x="2966532" y="1334939"/>
                </a:lnTo>
                <a:cubicBezTo>
                  <a:pt x="2966532" y="1416858"/>
                  <a:pt x="2900124" y="1483266"/>
                  <a:pt x="2818205" y="1483266"/>
                </a:cubicBezTo>
                <a:lnTo>
                  <a:pt x="148327" y="1483266"/>
                </a:lnTo>
                <a:cubicBezTo>
                  <a:pt x="66408" y="1483266"/>
                  <a:pt x="0" y="1416858"/>
                  <a:pt x="0" y="1334939"/>
                </a:cubicBezTo>
                <a:lnTo>
                  <a:pt x="0" y="148327"/>
                </a:lnTo>
                <a:close/>
              </a:path>
            </a:pathLst>
          </a:custGeom>
          <a:solidFill>
            <a:srgbClr val="FFFFFF"/>
          </a:solidFill>
          <a:ln w="25400" cap="flat" cmpd="sng" algn="ctr">
            <a:solidFill>
              <a:srgbClr val="000000"/>
            </a:solidFill>
            <a:prstDash val="solid"/>
          </a:ln>
          <a:effectLst/>
        </p:spPr>
        <p:txBody>
          <a:bodyPr spcFirstLastPara="0" vert="horz" wrap="square" lIns="63128" tIns="91440" rIns="63128" bIns="91440" numCol="1" spcCol="1270" anchor="ctr" anchorCtr="0">
            <a:noAutofit/>
          </a:bodyPr>
          <a:lstStyle/>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Gravitational settling of particles</a:t>
            </a:r>
          </a:p>
          <a:p>
            <a:pPr marL="514350" indent="-342900" defTabSz="1377950" eaLnBrk="1" fontAlgn="auto" hangingPunct="1">
              <a:lnSpc>
                <a:spcPct val="90000"/>
              </a:lnSpc>
              <a:spcBef>
                <a:spcPts val="0"/>
              </a:spcBef>
              <a:spcAft>
                <a:spcPct val="35000"/>
              </a:spcAft>
              <a:buFontTx/>
              <a:buChar char="•"/>
              <a:defRPr/>
            </a:pPr>
            <a:r>
              <a:rPr lang="en-US" sz="1000" kern="0" dirty="0">
                <a:solidFill>
                  <a:srgbClr val="000000"/>
                </a:solidFill>
                <a:latin typeface="Calibri" panose="020F0502020204030204" pitchFamily="34" charset="0"/>
                <a:ea typeface="+mn-ea"/>
                <a:cs typeface="Calibri" panose="020F0502020204030204" pitchFamily="34" charset="0"/>
              </a:rPr>
              <a:t>Important loss mechanism for large particles moving at slow velocity</a:t>
            </a:r>
          </a:p>
        </p:txBody>
      </p:sp>
      <p:sp>
        <p:nvSpPr>
          <p:cNvPr id="16" name="Oval 15">
            <a:extLst>
              <a:ext uri="{FF2B5EF4-FFF2-40B4-BE49-F238E27FC236}">
                <a16:creationId xmlns:a16="http://schemas.microsoft.com/office/drawing/2014/main" id="{33E1E751-4582-48EB-91AD-71EBB7FB4E70}"/>
              </a:ext>
            </a:extLst>
          </p:cNvPr>
          <p:cNvSpPr/>
          <p:nvPr/>
        </p:nvSpPr>
        <p:spPr bwMode="auto">
          <a:xfrm>
            <a:off x="5412000" y="3240000"/>
            <a:ext cx="72000" cy="720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13" tIns="45704" rIns="91413" bIns="45704" numCol="1" rtlCol="0" anchor="t" anchorCtr="0" compatLnSpc="1">
            <a:prstTxWarp prst="textNoShape">
              <a:avLst/>
            </a:prstTxWarp>
          </a:bodyPr>
          <a:lstStyle/>
          <a:p>
            <a:pPr defTabSz="2298700" eaLnBrk="1" hangingPunct="1">
              <a:spcBef>
                <a:spcPct val="20000"/>
              </a:spcBef>
              <a:buFontTx/>
              <a:buChar char="•"/>
            </a:pPr>
            <a:endParaRPr lang="en-CA" sz="4500"/>
          </a:p>
        </p:txBody>
      </p:sp>
      <p:pic>
        <p:nvPicPr>
          <p:cNvPr id="9218" name="Picture 2" descr="Downloads - Creative Commons">
            <a:extLst>
              <a:ext uri="{FF2B5EF4-FFF2-40B4-BE49-F238E27FC236}">
                <a16:creationId xmlns:a16="http://schemas.microsoft.com/office/drawing/2014/main" id="{C751244C-735C-42BF-9F32-5C3ED13374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0522" y="92394"/>
            <a:ext cx="1998136" cy="69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98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Mass loss quantification</a:t>
            </a:r>
          </a:p>
        </p:txBody>
      </p:sp>
      <p:sp>
        <p:nvSpPr>
          <p:cNvPr id="3" name="Content Placeholder 2"/>
          <p:cNvSpPr>
            <a:spLocks noGrp="1"/>
          </p:cNvSpPr>
          <p:nvPr>
            <p:ph idx="1"/>
          </p:nvPr>
        </p:nvSpPr>
        <p:spPr/>
        <p:txBody>
          <a:bodyPr/>
          <a:lstStyle/>
          <a:p>
            <a:pPr algn="just"/>
            <a:r>
              <a:rPr lang="en-CA" dirty="0" err="1"/>
              <a:t>FlareNet</a:t>
            </a:r>
            <a:r>
              <a:rPr lang="en-CA" dirty="0"/>
              <a:t> Mass Loss Calculator (FMLC): uses the fitted particle penetration curves calculated with FPPC program to calculate mass losses of different flare condition. </a:t>
            </a:r>
          </a:p>
        </p:txBody>
      </p:sp>
      <p:sp>
        <p:nvSpPr>
          <p:cNvPr id="4" name="Slide Number Placeholder 3"/>
          <p:cNvSpPr>
            <a:spLocks noGrp="1"/>
          </p:cNvSpPr>
          <p:nvPr>
            <p:ph type="sldNum" sz="quarter" idx="11"/>
          </p:nvPr>
        </p:nvSpPr>
        <p:spPr/>
        <p:txBody>
          <a:bodyPr/>
          <a:lstStyle/>
          <a:p>
            <a:fld id="{0457EF5B-30F5-4EB4-BEF1-38C5D7CCC57E}" type="slidenum">
              <a:rPr lang="en-CA" smtClean="0"/>
              <a:t>11</a:t>
            </a:fld>
            <a:endParaRPr lang="en-CA"/>
          </a:p>
        </p:txBody>
      </p:sp>
      <p:grpSp>
        <p:nvGrpSpPr>
          <p:cNvPr id="28" name="Group 27"/>
          <p:cNvGrpSpPr/>
          <p:nvPr/>
        </p:nvGrpSpPr>
        <p:grpSpPr>
          <a:xfrm>
            <a:off x="1047749" y="2559486"/>
            <a:ext cx="9594848" cy="2710222"/>
            <a:chOff x="1047749" y="2559486"/>
            <a:chExt cx="9594848" cy="2710222"/>
          </a:xfrm>
        </p:grpSpPr>
        <p:sp>
          <p:nvSpPr>
            <p:cNvPr id="5" name="Rounded Rectangle 4"/>
            <p:cNvSpPr/>
            <p:nvPr/>
          </p:nvSpPr>
          <p:spPr bwMode="auto">
            <a:xfrm>
              <a:off x="4547661" y="3446680"/>
              <a:ext cx="1257300" cy="781050"/>
            </a:xfrm>
            <a:prstGeom prst="round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6" name="Rounded Rectangle 5"/>
            <p:cNvSpPr/>
            <p:nvPr/>
          </p:nvSpPr>
          <p:spPr bwMode="auto">
            <a:xfrm>
              <a:off x="7192431" y="3446680"/>
              <a:ext cx="1257300" cy="781050"/>
            </a:xfrm>
            <a:prstGeom prst="round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7" name="TextBox 6"/>
            <p:cNvSpPr txBox="1"/>
            <p:nvPr/>
          </p:nvSpPr>
          <p:spPr>
            <a:xfrm>
              <a:off x="1047749" y="3509637"/>
              <a:ext cx="2598205" cy="646331"/>
            </a:xfrm>
            <a:prstGeom prst="rect">
              <a:avLst/>
            </a:prstGeom>
            <a:noFill/>
          </p:spPr>
          <p:txBody>
            <a:bodyPr wrap="square" rtlCol="0">
              <a:spAutoFit/>
            </a:bodyPr>
            <a:lstStyle/>
            <a:p>
              <a:r>
                <a:rPr lang="en-CA" sz="1800" dirty="0"/>
                <a:t>Flaring condition + sampling line properties</a:t>
              </a:r>
            </a:p>
          </p:txBody>
        </p:sp>
        <p:sp>
          <p:nvSpPr>
            <p:cNvPr id="8" name="TextBox 7"/>
            <p:cNvSpPr txBox="1"/>
            <p:nvPr/>
          </p:nvSpPr>
          <p:spPr>
            <a:xfrm>
              <a:off x="3860268" y="4623377"/>
              <a:ext cx="2643714" cy="646331"/>
            </a:xfrm>
            <a:prstGeom prst="rect">
              <a:avLst/>
            </a:prstGeom>
            <a:noFill/>
          </p:spPr>
          <p:txBody>
            <a:bodyPr wrap="square" rtlCol="0">
              <a:spAutoFit/>
            </a:bodyPr>
            <a:lstStyle/>
            <a:p>
              <a:r>
                <a:rPr lang="en-CA" sz="1800" dirty="0"/>
                <a:t>Particle loss/penetration for each instrument</a:t>
              </a:r>
            </a:p>
          </p:txBody>
        </p:sp>
        <p:sp>
          <p:nvSpPr>
            <p:cNvPr id="9" name="TextBox 8"/>
            <p:cNvSpPr txBox="1"/>
            <p:nvPr/>
          </p:nvSpPr>
          <p:spPr>
            <a:xfrm>
              <a:off x="6882342" y="2559486"/>
              <a:ext cx="1877478" cy="369332"/>
            </a:xfrm>
            <a:prstGeom prst="rect">
              <a:avLst/>
            </a:prstGeom>
            <a:noFill/>
          </p:spPr>
          <p:txBody>
            <a:bodyPr wrap="square" rtlCol="0">
              <a:spAutoFit/>
            </a:bodyPr>
            <a:lstStyle/>
            <a:p>
              <a:r>
                <a:rPr lang="en-CA" sz="1800" dirty="0"/>
                <a:t>Raw SMPS data</a:t>
              </a:r>
            </a:p>
          </p:txBody>
        </p:sp>
        <p:sp>
          <p:nvSpPr>
            <p:cNvPr id="10" name="TextBox 9"/>
            <p:cNvSpPr txBox="1"/>
            <p:nvPr/>
          </p:nvSpPr>
          <p:spPr>
            <a:xfrm>
              <a:off x="9351437" y="3648137"/>
              <a:ext cx="1291160" cy="369332"/>
            </a:xfrm>
            <a:prstGeom prst="rect">
              <a:avLst/>
            </a:prstGeom>
            <a:noFill/>
          </p:spPr>
          <p:txBody>
            <a:bodyPr wrap="square" rtlCol="0">
              <a:spAutoFit/>
            </a:bodyPr>
            <a:lstStyle/>
            <a:p>
              <a:r>
                <a:rPr lang="en-CA" sz="1800" dirty="0"/>
                <a:t>Mass loss</a:t>
              </a:r>
            </a:p>
          </p:txBody>
        </p:sp>
        <p:cxnSp>
          <p:nvCxnSpPr>
            <p:cNvPr id="12" name="Straight Arrow Connector 11"/>
            <p:cNvCxnSpPr>
              <a:stCxn id="6" idx="3"/>
              <a:endCxn id="10" idx="1"/>
            </p:cNvCxnSpPr>
            <p:nvPr/>
          </p:nvCxnSpPr>
          <p:spPr bwMode="auto">
            <a:xfrm flipV="1">
              <a:off x="8449731" y="3832803"/>
              <a:ext cx="901706" cy="4402"/>
            </a:xfrm>
            <a:prstGeom prst="straightConnector1">
              <a:avLst/>
            </a:prstGeom>
            <a:solidFill>
              <a:schemeClr val="bg1"/>
            </a:solidFill>
            <a:ln w="9525" cap="flat" cmpd="sng" algn="ctr">
              <a:solidFill>
                <a:srgbClr val="7030A0"/>
              </a:solidFill>
              <a:prstDash val="solid"/>
              <a:round/>
              <a:headEnd type="none" w="med" len="med"/>
              <a:tailEnd type="triangle"/>
            </a:ln>
            <a:effectLst/>
          </p:spPr>
        </p:cxnSp>
        <p:cxnSp>
          <p:nvCxnSpPr>
            <p:cNvPr id="16" name="Straight Arrow Connector 15"/>
            <p:cNvCxnSpPr>
              <a:stCxn id="9" idx="2"/>
              <a:endCxn id="6" idx="0"/>
            </p:cNvCxnSpPr>
            <p:nvPr/>
          </p:nvCxnSpPr>
          <p:spPr bwMode="auto">
            <a:xfrm>
              <a:off x="7821081" y="2928818"/>
              <a:ext cx="0" cy="517862"/>
            </a:xfrm>
            <a:prstGeom prst="straightConnector1">
              <a:avLst/>
            </a:prstGeom>
            <a:solidFill>
              <a:schemeClr val="bg1"/>
            </a:solidFill>
            <a:ln w="9525" cap="flat" cmpd="sng" algn="ctr">
              <a:solidFill>
                <a:srgbClr val="7030A0"/>
              </a:solidFill>
              <a:prstDash val="solid"/>
              <a:round/>
              <a:headEnd type="none" w="med" len="med"/>
              <a:tailEnd type="triangle"/>
            </a:ln>
            <a:effectLst/>
          </p:spPr>
        </p:cxnSp>
        <p:cxnSp>
          <p:nvCxnSpPr>
            <p:cNvPr id="18" name="Straight Arrow Connector 17"/>
            <p:cNvCxnSpPr>
              <a:stCxn id="5" idx="2"/>
              <a:endCxn id="8" idx="0"/>
            </p:cNvCxnSpPr>
            <p:nvPr/>
          </p:nvCxnSpPr>
          <p:spPr bwMode="auto">
            <a:xfrm>
              <a:off x="5176311" y="4227730"/>
              <a:ext cx="5814" cy="395647"/>
            </a:xfrm>
            <a:prstGeom prst="straightConnector1">
              <a:avLst/>
            </a:prstGeom>
            <a:solidFill>
              <a:schemeClr val="bg1"/>
            </a:solidFill>
            <a:ln w="9525" cap="flat" cmpd="sng" algn="ctr">
              <a:solidFill>
                <a:srgbClr val="7030A0"/>
              </a:solidFill>
              <a:prstDash val="solid"/>
              <a:round/>
              <a:headEnd type="none" w="med" len="med"/>
              <a:tailEnd type="triangle"/>
            </a:ln>
            <a:effectLst/>
          </p:spPr>
        </p:cxnSp>
        <p:cxnSp>
          <p:nvCxnSpPr>
            <p:cNvPr id="20" name="Straight Arrow Connector 19"/>
            <p:cNvCxnSpPr>
              <a:stCxn id="7" idx="3"/>
              <a:endCxn id="5" idx="1"/>
            </p:cNvCxnSpPr>
            <p:nvPr/>
          </p:nvCxnSpPr>
          <p:spPr bwMode="auto">
            <a:xfrm>
              <a:off x="3645954" y="3832803"/>
              <a:ext cx="901707" cy="4402"/>
            </a:xfrm>
            <a:prstGeom prst="straightConnector1">
              <a:avLst/>
            </a:prstGeom>
            <a:solidFill>
              <a:schemeClr val="bg1"/>
            </a:solidFill>
            <a:ln w="9525" cap="flat" cmpd="sng" algn="ctr">
              <a:solidFill>
                <a:srgbClr val="7030A0"/>
              </a:solidFill>
              <a:prstDash val="solid"/>
              <a:round/>
              <a:headEnd type="none" w="med" len="med"/>
              <a:tailEnd type="triangle"/>
            </a:ln>
            <a:effectLst/>
          </p:spPr>
        </p:cxnSp>
        <p:cxnSp>
          <p:nvCxnSpPr>
            <p:cNvPr id="22" name="Straight Arrow Connector 21"/>
            <p:cNvCxnSpPr>
              <a:stCxn id="5" idx="3"/>
              <a:endCxn id="6" idx="1"/>
            </p:cNvCxnSpPr>
            <p:nvPr/>
          </p:nvCxnSpPr>
          <p:spPr bwMode="auto">
            <a:xfrm>
              <a:off x="5804961" y="3837205"/>
              <a:ext cx="1387470" cy="0"/>
            </a:xfrm>
            <a:prstGeom prst="straightConnector1">
              <a:avLst/>
            </a:prstGeom>
            <a:solidFill>
              <a:schemeClr val="bg1"/>
            </a:solidFill>
            <a:ln w="9525" cap="flat" cmpd="sng" algn="ctr">
              <a:solidFill>
                <a:srgbClr val="7030A0"/>
              </a:solidFill>
              <a:prstDash val="solid"/>
              <a:round/>
              <a:headEnd type="none" w="med" len="med"/>
              <a:tailEnd type="triangle"/>
            </a:ln>
            <a:effectLst/>
          </p:spPr>
        </p:cxnSp>
        <p:sp>
          <p:nvSpPr>
            <p:cNvPr id="23" name="TextBox 22"/>
            <p:cNvSpPr txBox="1"/>
            <p:nvPr/>
          </p:nvSpPr>
          <p:spPr>
            <a:xfrm>
              <a:off x="7431608" y="3631346"/>
              <a:ext cx="812805" cy="369332"/>
            </a:xfrm>
            <a:prstGeom prst="rect">
              <a:avLst/>
            </a:prstGeom>
            <a:noFill/>
          </p:spPr>
          <p:txBody>
            <a:bodyPr wrap="square" rtlCol="0">
              <a:spAutoFit/>
            </a:bodyPr>
            <a:lstStyle/>
            <a:p>
              <a:r>
                <a:rPr lang="en-CA" sz="1800" dirty="0"/>
                <a:t>FMLC</a:t>
              </a:r>
            </a:p>
          </p:txBody>
        </p:sp>
        <p:sp>
          <p:nvSpPr>
            <p:cNvPr id="24" name="TextBox 23"/>
            <p:cNvSpPr txBox="1"/>
            <p:nvPr/>
          </p:nvSpPr>
          <p:spPr>
            <a:xfrm>
              <a:off x="4775196" y="3621048"/>
              <a:ext cx="812805" cy="369332"/>
            </a:xfrm>
            <a:prstGeom prst="rect">
              <a:avLst/>
            </a:prstGeom>
            <a:noFill/>
          </p:spPr>
          <p:txBody>
            <a:bodyPr wrap="square" rtlCol="0">
              <a:spAutoFit/>
            </a:bodyPr>
            <a:lstStyle/>
            <a:p>
              <a:r>
                <a:rPr lang="en-CA" sz="1800" dirty="0"/>
                <a:t>FPPC</a:t>
              </a:r>
            </a:p>
          </p:txBody>
        </p:sp>
        <p:sp>
          <p:nvSpPr>
            <p:cNvPr id="26" name="TextBox 25"/>
            <p:cNvSpPr txBox="1"/>
            <p:nvPr/>
          </p:nvSpPr>
          <p:spPr>
            <a:xfrm>
              <a:off x="5815536" y="3246403"/>
              <a:ext cx="1447800" cy="646331"/>
            </a:xfrm>
            <a:prstGeom prst="rect">
              <a:avLst/>
            </a:prstGeom>
            <a:noFill/>
          </p:spPr>
          <p:txBody>
            <a:bodyPr wrap="square" rtlCol="0">
              <a:spAutoFit/>
            </a:bodyPr>
            <a:lstStyle/>
            <a:p>
              <a:r>
                <a:rPr lang="en-CA" sz="1800" dirty="0"/>
                <a:t>Fitted curve coefficients</a:t>
              </a:r>
            </a:p>
          </p:txBody>
        </p:sp>
      </p:grpSp>
      <p:pic>
        <p:nvPicPr>
          <p:cNvPr id="10242" name="Picture 2" descr="Downloads - Creative Commons">
            <a:extLst>
              <a:ext uri="{FF2B5EF4-FFF2-40B4-BE49-F238E27FC236}">
                <a16:creationId xmlns:a16="http://schemas.microsoft.com/office/drawing/2014/main" id="{C225BF66-78A6-4602-83AE-4F062EA9C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411" y="86679"/>
            <a:ext cx="1925953" cy="67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36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E2E9-CC7F-4D61-A8B9-FFA907ABB5D5}"/>
              </a:ext>
            </a:extLst>
          </p:cNvPr>
          <p:cNvSpPr>
            <a:spLocks noGrp="1"/>
          </p:cNvSpPr>
          <p:nvPr>
            <p:ph type="title"/>
          </p:nvPr>
        </p:nvSpPr>
        <p:spPr/>
        <p:txBody>
          <a:bodyPr/>
          <a:lstStyle/>
          <a:p>
            <a:r>
              <a:rPr lang="en-US" dirty="0"/>
              <a:t>M</a:t>
            </a:r>
            <a:r>
              <a:rPr lang="en-CA" dirty="0"/>
              <a:t>ass Loss %</a:t>
            </a:r>
          </a:p>
        </p:txBody>
      </p:sp>
      <p:sp>
        <p:nvSpPr>
          <p:cNvPr id="4" name="Slide Number Placeholder 3">
            <a:extLst>
              <a:ext uri="{FF2B5EF4-FFF2-40B4-BE49-F238E27FC236}">
                <a16:creationId xmlns:a16="http://schemas.microsoft.com/office/drawing/2014/main" id="{107E9207-EF65-4B2C-8992-6AD998266302}"/>
              </a:ext>
            </a:extLst>
          </p:cNvPr>
          <p:cNvSpPr>
            <a:spLocks noGrp="1"/>
          </p:cNvSpPr>
          <p:nvPr>
            <p:ph type="sldNum" sz="quarter" idx="11"/>
          </p:nvPr>
        </p:nvSpPr>
        <p:spPr/>
        <p:txBody>
          <a:bodyPr/>
          <a:lstStyle/>
          <a:p>
            <a:fld id="{0457EF5B-30F5-4EB4-BEF1-38C5D7CCC57E}" type="slidenum">
              <a:rPr lang="en-CA" smtClean="0"/>
              <a:t>12</a:t>
            </a:fld>
            <a:endParaRPr lang="en-CA"/>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785" y="1536588"/>
            <a:ext cx="4090140" cy="4100792"/>
          </a:xfrm>
          <a:prstGeom prst="rect">
            <a:avLst/>
          </a:prstGeom>
        </p:spPr>
      </p:pic>
      <p:sp>
        <p:nvSpPr>
          <p:cNvPr id="5" name="Rectangle 4"/>
          <p:cNvSpPr/>
          <p:nvPr/>
        </p:nvSpPr>
        <p:spPr bwMode="auto">
          <a:xfrm>
            <a:off x="6807785" y="4457700"/>
            <a:ext cx="4090140" cy="330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4B44E468-A130-4057-A6C7-7DBD64FFCDDD}"/>
              </a:ext>
            </a:extLst>
          </p:cNvPr>
          <p:cNvSpPr/>
          <p:nvPr/>
        </p:nvSpPr>
        <p:spPr>
          <a:xfrm>
            <a:off x="727880" y="1647991"/>
            <a:ext cx="3939653" cy="3901837"/>
          </a:xfrm>
          <a:prstGeom prst="rect">
            <a:avLst/>
          </a:prstGeom>
        </p:spPr>
        <p:txBody>
          <a:bodyPr wrap="square">
            <a:spAutoFit/>
          </a:bodyPr>
          <a:lstStyle/>
          <a:p>
            <a:pPr algn="just">
              <a:lnSpc>
                <a:spcPct val="150000"/>
              </a:lnSpc>
            </a:pPr>
            <a:r>
              <a:rPr lang="en-CA" dirty="0"/>
              <a:t>This table summarizes the results from the program. we particularly were interested in the ECOC losses since that’s the main instrument that we use to quantify BC. </a:t>
            </a:r>
          </a:p>
        </p:txBody>
      </p:sp>
      <p:pic>
        <p:nvPicPr>
          <p:cNvPr id="11266" name="Picture 2" descr="Downloads - Creative Commons">
            <a:extLst>
              <a:ext uri="{FF2B5EF4-FFF2-40B4-BE49-F238E27FC236}">
                <a16:creationId xmlns:a16="http://schemas.microsoft.com/office/drawing/2014/main" id="{2C7CEC0F-0456-4BE8-A5B9-74C26D393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960" y="86618"/>
            <a:ext cx="1891665" cy="66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59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Comparison To literature (I)</a:t>
            </a:r>
          </a:p>
        </p:txBody>
      </p:sp>
      <p:sp>
        <p:nvSpPr>
          <p:cNvPr id="4" name="Slide Number Placeholder 3"/>
          <p:cNvSpPr>
            <a:spLocks noGrp="1"/>
          </p:cNvSpPr>
          <p:nvPr>
            <p:ph type="sldNum" sz="quarter" idx="11"/>
          </p:nvPr>
        </p:nvSpPr>
        <p:spPr/>
        <p:txBody>
          <a:bodyPr/>
          <a:lstStyle/>
          <a:p>
            <a:fld id="{0457EF5B-30F5-4EB4-BEF1-38C5D7CCC57E}" type="slidenum">
              <a:rPr lang="en-CA" smtClean="0"/>
              <a:t>13</a:t>
            </a:fld>
            <a:endParaRPr lang="en-CA"/>
          </a:p>
        </p:txBody>
      </p:sp>
      <p:sp>
        <p:nvSpPr>
          <p:cNvPr id="5" name="Rectangle 2">
            <a:extLst>
              <a:ext uri="{FF2B5EF4-FFF2-40B4-BE49-F238E27FC236}">
                <a16:creationId xmlns:a16="http://schemas.microsoft.com/office/drawing/2014/main" id="{38AE754C-1E56-48D7-AA5D-7FE15DE73B2A}"/>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0" name="Picture 19">
            <a:extLst>
              <a:ext uri="{FF2B5EF4-FFF2-40B4-BE49-F238E27FC236}">
                <a16:creationId xmlns:a16="http://schemas.microsoft.com/office/drawing/2014/main" id="{8045C27D-EF4A-42A7-B54A-7B627EB262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7131" y="1619372"/>
            <a:ext cx="6071911" cy="3310908"/>
          </a:xfrm>
          <a:prstGeom prst="rect">
            <a:avLst/>
          </a:prstGeom>
        </p:spPr>
      </p:pic>
      <p:pic>
        <p:nvPicPr>
          <p:cNvPr id="28" name="Picture 27">
            <a:extLst>
              <a:ext uri="{FF2B5EF4-FFF2-40B4-BE49-F238E27FC236}">
                <a16:creationId xmlns:a16="http://schemas.microsoft.com/office/drawing/2014/main" id="{D398C5AB-5A6C-420F-8484-BA14C9FDFC6D}"/>
              </a:ext>
            </a:extLst>
          </p:cNvPr>
          <p:cNvPicPr/>
          <p:nvPr/>
        </p:nvPicPr>
        <p:blipFill>
          <a:blip r:embed="rId4" cstate="hqprint">
            <a:extLst>
              <a:ext uri="{28A0092B-C50C-407E-A947-70E740481C1C}">
                <a14:useLocalDpi xmlns:a14="http://schemas.microsoft.com/office/drawing/2010/main" val="0"/>
              </a:ext>
            </a:extLst>
          </a:blip>
          <a:stretch>
            <a:fillRect/>
          </a:stretch>
        </p:blipFill>
        <p:spPr bwMode="auto">
          <a:xfrm>
            <a:off x="6434052" y="1643645"/>
            <a:ext cx="5573804" cy="2979206"/>
          </a:xfrm>
          <a:prstGeom prst="rect">
            <a:avLst/>
          </a:prstGeom>
          <a:noFill/>
          <a:ln>
            <a:noFill/>
          </a:ln>
        </p:spPr>
      </p:pic>
      <p:sp>
        <p:nvSpPr>
          <p:cNvPr id="3" name="Rectangle 2">
            <a:extLst>
              <a:ext uri="{FF2B5EF4-FFF2-40B4-BE49-F238E27FC236}">
                <a16:creationId xmlns:a16="http://schemas.microsoft.com/office/drawing/2014/main" id="{92C0B1EE-A83A-4300-8CEB-8A38DD027B2F}"/>
              </a:ext>
            </a:extLst>
          </p:cNvPr>
          <p:cNvSpPr/>
          <p:nvPr/>
        </p:nvSpPr>
        <p:spPr>
          <a:xfrm>
            <a:off x="243042" y="1474151"/>
            <a:ext cx="4922229" cy="2062103"/>
          </a:xfrm>
          <a:prstGeom prst="rect">
            <a:avLst/>
          </a:prstGeom>
          <a:solidFill>
            <a:schemeClr val="bg1"/>
          </a:solidFill>
        </p:spPr>
        <p:txBody>
          <a:bodyPr wrap="square">
            <a:spAutoFit/>
          </a:bodyPr>
          <a:lstStyle/>
          <a:p>
            <a:pPr algn="just"/>
            <a:r>
              <a:rPr lang="en-CA" sz="1600" dirty="0"/>
              <a:t>The operating conditions for the current data plotted on the non-dimensional map suggested by </a:t>
            </a:r>
            <a:r>
              <a:rPr lang="en-CA" sz="1600" dirty="0" err="1"/>
              <a:t>Delichatsios</a:t>
            </a:r>
            <a:r>
              <a:rPr lang="en-CA" sz="1600" dirty="0"/>
              <a:t> [1], as well as data found in literature (updated from [2]). </a:t>
            </a:r>
          </a:p>
          <a:p>
            <a:pPr marL="285750" indent="-285750" algn="just">
              <a:buFont typeface="Arial" panose="020B0604020202020204" pitchFamily="34" charset="0"/>
              <a:buChar char="•"/>
            </a:pPr>
            <a:endParaRPr lang="en-CA" sz="1600" dirty="0"/>
          </a:p>
          <a:p>
            <a:pPr algn="just"/>
            <a:r>
              <a:rPr lang="en-CA" sz="1600" dirty="0"/>
              <a:t>Current soot yield data spans the “transition buoyant” and “transition shear” regimes defined by the solid diagonal line.</a:t>
            </a:r>
          </a:p>
        </p:txBody>
      </p:sp>
      <p:sp>
        <p:nvSpPr>
          <p:cNvPr id="6" name="Rectangle 5">
            <a:extLst>
              <a:ext uri="{FF2B5EF4-FFF2-40B4-BE49-F238E27FC236}">
                <a16:creationId xmlns:a16="http://schemas.microsoft.com/office/drawing/2014/main" id="{95048113-0D9D-40C4-A4EA-2A9DF24B562B}"/>
              </a:ext>
            </a:extLst>
          </p:cNvPr>
          <p:cNvSpPr/>
          <p:nvPr/>
        </p:nvSpPr>
        <p:spPr>
          <a:xfrm>
            <a:off x="6498771" y="1545308"/>
            <a:ext cx="5509084" cy="3046988"/>
          </a:xfrm>
          <a:prstGeom prst="rect">
            <a:avLst/>
          </a:prstGeom>
          <a:solidFill>
            <a:schemeClr val="bg1"/>
          </a:solidFill>
        </p:spPr>
        <p:txBody>
          <a:bodyPr wrap="square">
            <a:spAutoFit/>
          </a:bodyPr>
          <a:lstStyle/>
          <a:p>
            <a:pPr algn="just"/>
            <a:r>
              <a:rPr lang="en-CA" sz="1600" dirty="0"/>
              <a:t>A comparison of SGE data for flames from Becker and Liang [3] and corresponding results from the current work.</a:t>
            </a:r>
          </a:p>
          <a:p>
            <a:pPr algn="just"/>
            <a:r>
              <a:rPr lang="en-CA" sz="1600" dirty="0"/>
              <a:t> </a:t>
            </a:r>
          </a:p>
          <a:p>
            <a:pPr marL="285750" indent="-285750" algn="just">
              <a:buFont typeface="Arial" panose="020B0604020202020204" pitchFamily="34" charset="0"/>
              <a:buChar char="•"/>
            </a:pPr>
            <a:r>
              <a:rPr lang="en-CA" sz="1600" dirty="0"/>
              <a:t>Values measured by Becker and Liang [3] are approximately an order of magnitude larger. This is most likely due to:</a:t>
            </a:r>
          </a:p>
          <a:p>
            <a:pPr marL="285750" indent="-285750" algn="just">
              <a:buFont typeface="Arial" panose="020B0604020202020204" pitchFamily="34" charset="0"/>
              <a:buChar char="•"/>
            </a:pPr>
            <a:endParaRPr lang="en-CA" sz="1600" dirty="0"/>
          </a:p>
          <a:p>
            <a:pPr marL="742950" lvl="1" indent="-285750" algn="just">
              <a:buFont typeface="Arial" panose="020B0604020202020204" pitchFamily="34" charset="0"/>
              <a:buChar char="•"/>
            </a:pPr>
            <a:r>
              <a:rPr lang="en-CA" sz="1600" dirty="0"/>
              <a:t>Different flow conditions,</a:t>
            </a:r>
          </a:p>
          <a:p>
            <a:pPr marL="742950" lvl="1" indent="-285750" algn="just">
              <a:buFont typeface="Arial" panose="020B0604020202020204" pitchFamily="34" charset="0"/>
              <a:buChar char="•"/>
            </a:pPr>
            <a:endParaRPr lang="en-CA" sz="1600" dirty="0"/>
          </a:p>
          <a:p>
            <a:pPr marL="742950" lvl="1" indent="-285750" algn="just">
              <a:buFont typeface="Arial" panose="020B0604020202020204" pitchFamily="34" charset="0"/>
              <a:buChar char="•"/>
            </a:pPr>
            <a:r>
              <a:rPr lang="en-CA" sz="1600" dirty="0"/>
              <a:t>Fuel compositions and,</a:t>
            </a:r>
          </a:p>
          <a:p>
            <a:pPr marL="742950" lvl="1" indent="-285750" algn="just">
              <a:buFont typeface="Arial" panose="020B0604020202020204" pitchFamily="34" charset="0"/>
              <a:buChar char="•"/>
            </a:pPr>
            <a:endParaRPr lang="en-CA" sz="1600" dirty="0"/>
          </a:p>
          <a:p>
            <a:pPr marL="742950" lvl="1" indent="-285750" algn="just">
              <a:buFont typeface="Arial" panose="020B0604020202020204" pitchFamily="34" charset="0"/>
              <a:buChar char="•"/>
            </a:pPr>
            <a:r>
              <a:rPr lang="en-CA" sz="1600" dirty="0"/>
              <a:t>Differences in sampling protocols.</a:t>
            </a:r>
          </a:p>
        </p:txBody>
      </p:sp>
      <p:pic>
        <p:nvPicPr>
          <p:cNvPr id="12290" name="Picture 2" descr="Downloads - Creative Commons">
            <a:extLst>
              <a:ext uri="{FF2B5EF4-FFF2-40B4-BE49-F238E27FC236}">
                <a16:creationId xmlns:a16="http://schemas.microsoft.com/office/drawing/2014/main" id="{13F91ADC-CDA3-4A7D-BAB9-291FF6B9F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158" y="97711"/>
            <a:ext cx="1968500" cy="68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18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33333E-6 3.7037E-6 L 0.42474 -0.00047 " pathEditMode="relative" rAng="0" ptsTypes="AA">
                                      <p:cBhvr>
                                        <p:cTn id="10" dur="2000" fill="hold"/>
                                        <p:tgtEl>
                                          <p:spTgt spid="20"/>
                                        </p:tgtEl>
                                        <p:attrNameLst>
                                          <p:attrName>ppt_x</p:attrName>
                                          <p:attrName>ppt_y</p:attrName>
                                        </p:attrNameLst>
                                      </p:cBhvr>
                                      <p:rCtr x="21237" y="-23"/>
                                    </p:animMotion>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42" presetClass="path" presetSubtype="0" accel="50000" decel="50000" fill="hold" nodeType="withEffect">
                                  <p:stCondLst>
                                    <p:cond delay="0"/>
                                  </p:stCondLst>
                                  <p:childTnLst>
                                    <p:animMotion origin="layout" path="M 1.11022E-16 -2.96296E-6 L -0.48542 0.02084 " pathEditMode="relative" rAng="0" ptsTypes="AA">
                                      <p:cBhvr>
                                        <p:cTn id="30" dur="2000" fill="hold"/>
                                        <p:tgtEl>
                                          <p:spTgt spid="28"/>
                                        </p:tgtEl>
                                        <p:attrNameLst>
                                          <p:attrName>ppt_x</p:attrName>
                                          <p:attrName>ppt_y</p:attrName>
                                        </p:attrNameLst>
                                      </p:cBhvr>
                                      <p:rCtr x="-24271"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Comparison To literature (II)</a:t>
            </a:r>
          </a:p>
        </p:txBody>
      </p:sp>
      <p:sp>
        <p:nvSpPr>
          <p:cNvPr id="4" name="Slide Number Placeholder 3"/>
          <p:cNvSpPr>
            <a:spLocks noGrp="1"/>
          </p:cNvSpPr>
          <p:nvPr>
            <p:ph type="sldNum" sz="quarter" idx="11"/>
          </p:nvPr>
        </p:nvSpPr>
        <p:spPr/>
        <p:txBody>
          <a:bodyPr/>
          <a:lstStyle/>
          <a:p>
            <a:fld id="{0457EF5B-30F5-4EB4-BEF1-38C5D7CCC57E}" type="slidenum">
              <a:rPr lang="en-CA" smtClean="0"/>
              <a:t>14</a:t>
            </a:fld>
            <a:endParaRPr lang="en-CA"/>
          </a:p>
        </p:txBody>
      </p:sp>
      <p:sp>
        <p:nvSpPr>
          <p:cNvPr id="5" name="Rectangle 2">
            <a:extLst>
              <a:ext uri="{FF2B5EF4-FFF2-40B4-BE49-F238E27FC236}">
                <a16:creationId xmlns:a16="http://schemas.microsoft.com/office/drawing/2014/main" id="{38AE754C-1E56-48D7-AA5D-7FE15DE73B2A}"/>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0" name="Picture 19">
            <a:extLst>
              <a:ext uri="{FF2B5EF4-FFF2-40B4-BE49-F238E27FC236}">
                <a16:creationId xmlns:a16="http://schemas.microsoft.com/office/drawing/2014/main" id="{8045C27D-EF4A-42A7-B54A-7B627EB262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7131" y="1643103"/>
            <a:ext cx="6071911" cy="3263445"/>
          </a:xfrm>
          <a:prstGeom prst="rect">
            <a:avLst/>
          </a:prstGeom>
        </p:spPr>
      </p:pic>
      <p:pic>
        <p:nvPicPr>
          <p:cNvPr id="28" name="Picture 27">
            <a:extLst>
              <a:ext uri="{FF2B5EF4-FFF2-40B4-BE49-F238E27FC236}">
                <a16:creationId xmlns:a16="http://schemas.microsoft.com/office/drawing/2014/main" id="{D398C5AB-5A6C-420F-8484-BA14C9FDFC6D}"/>
              </a:ext>
            </a:extLst>
          </p:cNvPr>
          <p:cNvPicPr/>
          <p:nvPr/>
        </p:nvPicPr>
        <p:blipFill>
          <a:blip r:embed="rId4" cstate="hqprint">
            <a:extLst>
              <a:ext uri="{28A0092B-C50C-407E-A947-70E740481C1C}">
                <a14:useLocalDpi xmlns:a14="http://schemas.microsoft.com/office/drawing/2010/main" val="0"/>
              </a:ext>
            </a:extLst>
          </a:blip>
          <a:stretch>
            <a:fillRect/>
          </a:stretch>
        </p:blipFill>
        <p:spPr bwMode="auto">
          <a:xfrm>
            <a:off x="6856138" y="1643645"/>
            <a:ext cx="4729631" cy="2979206"/>
          </a:xfrm>
          <a:prstGeom prst="rect">
            <a:avLst/>
          </a:prstGeom>
          <a:noFill/>
          <a:ln>
            <a:noFill/>
          </a:ln>
        </p:spPr>
      </p:pic>
      <p:sp>
        <p:nvSpPr>
          <p:cNvPr id="3" name="Rectangle 2">
            <a:extLst>
              <a:ext uri="{FF2B5EF4-FFF2-40B4-BE49-F238E27FC236}">
                <a16:creationId xmlns:a16="http://schemas.microsoft.com/office/drawing/2014/main" id="{8E0A9A21-F298-45B6-9840-4AF533B2BA31}"/>
              </a:ext>
            </a:extLst>
          </p:cNvPr>
          <p:cNvSpPr/>
          <p:nvPr/>
        </p:nvSpPr>
        <p:spPr>
          <a:xfrm>
            <a:off x="0" y="1643103"/>
            <a:ext cx="5259314" cy="2031325"/>
          </a:xfrm>
          <a:prstGeom prst="rect">
            <a:avLst/>
          </a:prstGeom>
          <a:solidFill>
            <a:schemeClr val="bg1"/>
          </a:solidFill>
        </p:spPr>
        <p:txBody>
          <a:bodyPr wrap="square">
            <a:spAutoFit/>
          </a:bodyPr>
          <a:lstStyle/>
          <a:p>
            <a:pPr algn="just"/>
            <a:r>
              <a:rPr lang="en-CA" sz="1800" dirty="0"/>
              <a:t>A comparison of SGE versus </a:t>
            </a:r>
            <a:r>
              <a:rPr lang="en-CA" sz="1800" dirty="0" err="1"/>
              <a:t>τr</a:t>
            </a:r>
            <a:r>
              <a:rPr lang="en-CA" sz="1800" dirty="0"/>
              <a:t>*  for flames from  [3,4] and results from the current tests:</a:t>
            </a:r>
          </a:p>
          <a:p>
            <a:pPr algn="just"/>
            <a:endParaRPr lang="en-CA" sz="1800" dirty="0"/>
          </a:p>
          <a:p>
            <a:pPr lvl="1" algn="just"/>
            <a:r>
              <a:rPr lang="en-CA" sz="1800" dirty="0"/>
              <a:t>Becker and Liang’s [3] data appear to show upward trends with increasing </a:t>
            </a:r>
            <a:r>
              <a:rPr lang="en-CA" sz="1800" dirty="0" err="1"/>
              <a:t>τr</a:t>
            </a:r>
            <a:r>
              <a:rPr lang="en-CA" sz="1800" dirty="0"/>
              <a:t>* whereas the present data do not show any clear trend.</a:t>
            </a:r>
          </a:p>
          <a:p>
            <a:pPr marL="285750" indent="-285750" algn="just">
              <a:buFont typeface="Arial" panose="020B0604020202020204" pitchFamily="34" charset="0"/>
              <a:buChar char="•"/>
            </a:pPr>
            <a:endParaRPr lang="en-CA" sz="1800" dirty="0"/>
          </a:p>
        </p:txBody>
      </p:sp>
      <p:sp>
        <p:nvSpPr>
          <p:cNvPr id="6" name="Rectangle 5">
            <a:extLst>
              <a:ext uri="{FF2B5EF4-FFF2-40B4-BE49-F238E27FC236}">
                <a16:creationId xmlns:a16="http://schemas.microsoft.com/office/drawing/2014/main" id="{AB3A6221-9304-4FED-A9B2-033CFFCCABAF}"/>
              </a:ext>
            </a:extLst>
          </p:cNvPr>
          <p:cNvSpPr/>
          <p:nvPr/>
        </p:nvSpPr>
        <p:spPr>
          <a:xfrm>
            <a:off x="5911855" y="1536174"/>
            <a:ext cx="6096000" cy="2585323"/>
          </a:xfrm>
          <a:prstGeom prst="rect">
            <a:avLst/>
          </a:prstGeom>
          <a:solidFill>
            <a:schemeClr val="bg1"/>
          </a:solidFill>
        </p:spPr>
        <p:txBody>
          <a:bodyPr>
            <a:spAutoFit/>
          </a:bodyPr>
          <a:lstStyle/>
          <a:p>
            <a:pPr algn="just"/>
            <a:r>
              <a:rPr lang="en-CA" sz="1800" dirty="0"/>
              <a:t>Fire Froude number suggested by </a:t>
            </a:r>
            <a:r>
              <a:rPr lang="en-CA" sz="1800" dirty="0" err="1"/>
              <a:t>Delichatsios</a:t>
            </a:r>
            <a:r>
              <a:rPr lang="en-CA" sz="1800" dirty="0"/>
              <a:t> [1] was also tested in an attempt to scale soot yield values. </a:t>
            </a:r>
          </a:p>
          <a:p>
            <a:pPr algn="just"/>
            <a:endParaRPr lang="en-CA" sz="1800" dirty="0"/>
          </a:p>
          <a:p>
            <a:pPr marL="342900" indent="-342900" algn="just">
              <a:buFont typeface="Arial" panose="020B0604020202020204" pitchFamily="34" charset="0"/>
              <a:buChar char="•"/>
            </a:pPr>
            <a:r>
              <a:rPr lang="en-CA" sz="1800" dirty="0"/>
              <a:t>There is a trend similar to  Becker and Liang [3] among the data. </a:t>
            </a:r>
          </a:p>
          <a:p>
            <a:pPr marL="342900" indent="-342900" algn="just">
              <a:buFont typeface="Arial" panose="020B0604020202020204" pitchFamily="34" charset="0"/>
              <a:buChar char="•"/>
            </a:pPr>
            <a:endParaRPr lang="en-CA" sz="1800" dirty="0"/>
          </a:p>
          <a:p>
            <a:pPr marL="342900" indent="-342900" algn="just">
              <a:buFont typeface="Arial" panose="020B0604020202020204" pitchFamily="34" charset="0"/>
              <a:buChar char="•"/>
            </a:pPr>
            <a:r>
              <a:rPr lang="en-CA" sz="1800" dirty="0"/>
              <a:t>The data for propane and ethylene of </a:t>
            </a:r>
            <a:r>
              <a:rPr lang="en-CA" sz="1800" dirty="0" err="1"/>
              <a:t>Sivathanu</a:t>
            </a:r>
            <a:r>
              <a:rPr lang="en-CA" sz="1800" dirty="0"/>
              <a:t> and </a:t>
            </a:r>
            <a:r>
              <a:rPr lang="en-CA" sz="1800" dirty="0" err="1"/>
              <a:t>Faeth</a:t>
            </a:r>
            <a:r>
              <a:rPr lang="en-CA" sz="1800" dirty="0"/>
              <a:t> [4] seem to complete the trend of Becker and Liang [3].</a:t>
            </a:r>
          </a:p>
        </p:txBody>
      </p:sp>
      <p:sp>
        <p:nvSpPr>
          <p:cNvPr id="7" name="Rectangle 6">
            <a:extLst>
              <a:ext uri="{FF2B5EF4-FFF2-40B4-BE49-F238E27FC236}">
                <a16:creationId xmlns:a16="http://schemas.microsoft.com/office/drawing/2014/main" id="{C6ED9DA7-CEF9-459F-B032-BDC2BABCED90}"/>
              </a:ext>
            </a:extLst>
          </p:cNvPr>
          <p:cNvSpPr/>
          <p:nvPr/>
        </p:nvSpPr>
        <p:spPr>
          <a:xfrm>
            <a:off x="5975876" y="4730322"/>
            <a:ext cx="6096000" cy="830997"/>
          </a:xfrm>
          <a:prstGeom prst="rect">
            <a:avLst/>
          </a:prstGeom>
        </p:spPr>
        <p:txBody>
          <a:bodyPr>
            <a:spAutoFit/>
          </a:bodyPr>
          <a:lstStyle/>
          <a:p>
            <a:pPr algn="just"/>
            <a:r>
              <a:rPr lang="en-CA" sz="1600" dirty="0"/>
              <a:t>Becker and Liang [3] calculated </a:t>
            </a:r>
            <a:r>
              <a:rPr lang="en-CA" sz="1600" dirty="0" err="1"/>
              <a:t>τr</a:t>
            </a:r>
            <a:r>
              <a:rPr lang="en-CA" sz="1600" dirty="0"/>
              <a:t>* from their measured flame length, whereas </a:t>
            </a:r>
            <a:r>
              <a:rPr lang="en-CA" sz="1600" dirty="0" err="1"/>
              <a:t>Sivathanu</a:t>
            </a:r>
            <a:r>
              <a:rPr lang="en-CA" sz="1600" dirty="0"/>
              <a:t> and </a:t>
            </a:r>
            <a:r>
              <a:rPr lang="en-CA" sz="1600" dirty="0" err="1"/>
              <a:t>Faeth</a:t>
            </a:r>
            <a:r>
              <a:rPr lang="en-CA" sz="1600" dirty="0"/>
              <a:t> [4] measured residence time via flame photography. </a:t>
            </a:r>
          </a:p>
        </p:txBody>
      </p:sp>
      <p:pic>
        <p:nvPicPr>
          <p:cNvPr id="13314" name="Picture 2" descr="Downloads - Creative Commons">
            <a:extLst>
              <a:ext uri="{FF2B5EF4-FFF2-40B4-BE49-F238E27FC236}">
                <a16:creationId xmlns:a16="http://schemas.microsoft.com/office/drawing/2014/main" id="{88C75E6F-EB12-4325-9D98-901D704D70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7981" y="131972"/>
            <a:ext cx="1993895" cy="64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7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043 -0.00371 L 0.44493 -0.03102 " pathEditMode="relative" rAng="0" ptsTypes="AA">
                                      <p:cBhvr>
                                        <p:cTn id="10" dur="2000" fill="hold"/>
                                        <p:tgtEl>
                                          <p:spTgt spid="20"/>
                                        </p:tgtEl>
                                        <p:attrNameLst>
                                          <p:attrName>ppt_x</p:attrName>
                                          <p:attrName>ppt_y</p:attrName>
                                        </p:attrNameLst>
                                      </p:cBhvr>
                                      <p:rCtr x="22031" y="-1366"/>
                                    </p:animMotion>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42" presetClass="path" presetSubtype="0" accel="50000" decel="50000" fill="hold" nodeType="withEffect">
                                  <p:stCondLst>
                                    <p:cond delay="0"/>
                                  </p:stCondLst>
                                  <p:childTnLst>
                                    <p:animMotion origin="layout" path="M 1.11022E-16 -2.96296E-6 L -0.52773 0.00834 " pathEditMode="relative" rAng="0" ptsTypes="AA">
                                      <p:cBhvr>
                                        <p:cTn id="36" dur="2000" fill="hold"/>
                                        <p:tgtEl>
                                          <p:spTgt spid="28"/>
                                        </p:tgtEl>
                                        <p:attrNameLst>
                                          <p:attrName>ppt_x</p:attrName>
                                          <p:attrName>ppt_y</p:attrName>
                                        </p:attrNameLst>
                                      </p:cBhvr>
                                      <p:rCtr x="-26393"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E618F-AD17-434B-97FA-CDAED2615FC2}"/>
              </a:ext>
            </a:extLst>
          </p:cNvPr>
          <p:cNvSpPr>
            <a:spLocks noGrp="1"/>
          </p:cNvSpPr>
          <p:nvPr>
            <p:ph type="title"/>
          </p:nvPr>
        </p:nvSpPr>
        <p:spPr/>
        <p:txBody>
          <a:bodyPr/>
          <a:lstStyle/>
          <a:p>
            <a:r>
              <a:rPr lang="en-US" dirty="0"/>
              <a:t>Scaling BC [g/Kg]</a:t>
            </a:r>
            <a:endParaRPr lang="en-CA" dirty="0"/>
          </a:p>
        </p:txBody>
      </p:sp>
      <p:sp>
        <p:nvSpPr>
          <p:cNvPr id="3" name="Content Placeholder 2">
            <a:extLst>
              <a:ext uri="{FF2B5EF4-FFF2-40B4-BE49-F238E27FC236}">
                <a16:creationId xmlns:a16="http://schemas.microsoft.com/office/drawing/2014/main" id="{BE752F60-EAD6-4734-8BDA-BD7077638C25}"/>
              </a:ext>
            </a:extLst>
          </p:cNvPr>
          <p:cNvSpPr>
            <a:spLocks noGrp="1"/>
          </p:cNvSpPr>
          <p:nvPr>
            <p:ph idx="1"/>
          </p:nvPr>
        </p:nvSpPr>
        <p:spPr/>
        <p:txBody>
          <a:bodyPr/>
          <a:lstStyle/>
          <a:p>
            <a:pPr algn="just"/>
            <a:r>
              <a:rPr lang="en-CA" sz="2400" dirty="0"/>
              <a:t>Three controlled variables: </a:t>
            </a:r>
          </a:p>
          <a:p>
            <a:pPr lvl="1" algn="just"/>
            <a:r>
              <a:rPr lang="en-CA" sz="2000" dirty="0"/>
              <a:t>the fuel velocity, </a:t>
            </a:r>
          </a:p>
          <a:p>
            <a:pPr lvl="1" algn="just"/>
            <a:r>
              <a:rPr lang="en-CA" sz="2000" dirty="0"/>
              <a:t>the burner exit diameter, and</a:t>
            </a:r>
          </a:p>
          <a:p>
            <a:pPr marL="1828800" lvl="4" indent="0" algn="just">
              <a:buNone/>
            </a:pPr>
            <a:r>
              <a:rPr lang="en-CA" sz="1400" dirty="0"/>
              <a:t>	</a:t>
            </a:r>
          </a:p>
          <a:p>
            <a:pPr lvl="1" algn="just"/>
            <a:endParaRPr lang="en-CA" sz="2000" dirty="0"/>
          </a:p>
          <a:p>
            <a:pPr lvl="1" algn="just"/>
            <a:endParaRPr lang="en-CA" sz="2000" dirty="0"/>
          </a:p>
          <a:p>
            <a:pPr marL="457200" lvl="1" indent="0" algn="just">
              <a:buNone/>
            </a:pPr>
            <a:r>
              <a:rPr lang="en-CA" sz="2000" dirty="0"/>
              <a:t> </a:t>
            </a:r>
          </a:p>
          <a:p>
            <a:pPr lvl="1" algn="just"/>
            <a:r>
              <a:rPr lang="en-CA" sz="2000" dirty="0"/>
              <a:t>the fuel. </a:t>
            </a:r>
          </a:p>
          <a:p>
            <a:pPr algn="just"/>
            <a:endParaRPr lang="en-US" sz="2400" dirty="0"/>
          </a:p>
          <a:p>
            <a:pPr marL="457200" lvl="1" indent="0" algn="just">
              <a:buNone/>
            </a:pPr>
            <a:r>
              <a:rPr lang="en-US" sz="2000" dirty="0"/>
              <a:t> </a:t>
            </a:r>
            <a:endParaRPr lang="en-CA" sz="2000" dirty="0"/>
          </a:p>
        </p:txBody>
      </p:sp>
      <p:sp>
        <p:nvSpPr>
          <p:cNvPr id="4" name="Slide Number Placeholder 3">
            <a:extLst>
              <a:ext uri="{FF2B5EF4-FFF2-40B4-BE49-F238E27FC236}">
                <a16:creationId xmlns:a16="http://schemas.microsoft.com/office/drawing/2014/main" id="{C69B5D9C-3A8D-4079-8E4A-C88A1CA5BED1}"/>
              </a:ext>
            </a:extLst>
          </p:cNvPr>
          <p:cNvSpPr>
            <a:spLocks noGrp="1"/>
          </p:cNvSpPr>
          <p:nvPr>
            <p:ph type="sldNum" sz="quarter" idx="11"/>
          </p:nvPr>
        </p:nvSpPr>
        <p:spPr/>
        <p:txBody>
          <a:bodyPr/>
          <a:lstStyle/>
          <a:p>
            <a:fld id="{09E63382-8250-44BF-BE1A-7FBC626086C4}" type="slidenum">
              <a:rPr lang="en-CA" smtClean="0"/>
              <a:pPr/>
              <a:t>15</a:t>
            </a:fld>
            <a:endParaRPr lang="en-CA" dirty="0"/>
          </a:p>
        </p:txBody>
      </p:sp>
      <p:sp>
        <p:nvSpPr>
          <p:cNvPr id="5" name="Right Brace 4">
            <a:extLst>
              <a:ext uri="{FF2B5EF4-FFF2-40B4-BE49-F238E27FC236}">
                <a16:creationId xmlns:a16="http://schemas.microsoft.com/office/drawing/2014/main" id="{E39E1536-6793-4C91-91A1-60A6A87AF921}"/>
              </a:ext>
            </a:extLst>
          </p:cNvPr>
          <p:cNvSpPr/>
          <p:nvPr/>
        </p:nvSpPr>
        <p:spPr bwMode="auto">
          <a:xfrm>
            <a:off x="4419600" y="1609726"/>
            <a:ext cx="228600" cy="647700"/>
          </a:xfrm>
          <a:prstGeom prst="rightBrac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691245A-56E7-47CD-9E99-4013D2536FFF}"/>
              </a:ext>
            </a:extLst>
          </p:cNvPr>
          <p:cNvSpPr txBox="1"/>
          <p:nvPr/>
        </p:nvSpPr>
        <p:spPr>
          <a:xfrm>
            <a:off x="4595813" y="1733547"/>
            <a:ext cx="2281237" cy="400110"/>
          </a:xfrm>
          <a:prstGeom prst="rect">
            <a:avLst/>
          </a:prstGeom>
          <a:noFill/>
        </p:spPr>
        <p:txBody>
          <a:bodyPr wrap="square" rtlCol="0">
            <a:spAutoFit/>
          </a:bodyPr>
          <a:lstStyle/>
          <a:p>
            <a:r>
              <a:rPr lang="en-US" sz="2000" dirty="0"/>
              <a:t>Froude number</a:t>
            </a:r>
            <a:endParaRPr lang="en-CA" sz="2000" dirty="0"/>
          </a:p>
        </p:txBody>
      </p:sp>
      <p:sp>
        <p:nvSpPr>
          <p:cNvPr id="7" name="Left Brace 6">
            <a:extLst>
              <a:ext uri="{FF2B5EF4-FFF2-40B4-BE49-F238E27FC236}">
                <a16:creationId xmlns:a16="http://schemas.microsoft.com/office/drawing/2014/main" id="{2C9FD77A-F774-490E-ACA3-AF4378FC1B53}"/>
              </a:ext>
            </a:extLst>
          </p:cNvPr>
          <p:cNvSpPr/>
          <p:nvPr/>
        </p:nvSpPr>
        <p:spPr bwMode="auto">
          <a:xfrm>
            <a:off x="2215462" y="2481943"/>
            <a:ext cx="182880" cy="3041033"/>
          </a:xfrm>
          <a:prstGeom prst="leftBrac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90D125B-F47E-4098-87A2-86B5C2234EEE}"/>
                  </a:ext>
                </a:extLst>
              </p:cNvPr>
              <p:cNvSpPr txBox="1"/>
              <p:nvPr/>
            </p:nvSpPr>
            <p:spPr>
              <a:xfrm>
                <a:off x="1860626" y="2565431"/>
                <a:ext cx="10147229" cy="3804439"/>
              </a:xfrm>
              <a:prstGeom prst="rect">
                <a:avLst/>
              </a:prstGeom>
              <a:noFill/>
            </p:spPr>
            <p:txBody>
              <a:bodyPr wrap="square" rtlCol="0">
                <a:spAutoFit/>
              </a:bodyPr>
              <a:lstStyle/>
              <a:p>
                <a:pPr lvl="1" algn="just"/>
                <a:r>
                  <a:rPr lang="en-US" sz="2000" dirty="0"/>
                  <a:t>Volumetric Air to Fuel ratio (</a:t>
                </a:r>
                <a:r>
                  <a:rPr lang="en-US" sz="2000" dirty="0" err="1"/>
                  <a:t>AF</a:t>
                </a:r>
                <a:r>
                  <a:rPr lang="en-US" sz="2000" baseline="-25000" dirty="0" err="1"/>
                  <a:t>v</a:t>
                </a:r>
                <a:r>
                  <a:rPr lang="en-US" sz="2000" dirty="0"/>
                  <a:t>), </a:t>
                </a:r>
              </a:p>
              <a:p>
                <a:pPr lvl="1" algn="just"/>
                <a:endParaRPr lang="en-US" sz="2000" dirty="0"/>
              </a:p>
              <a:p>
                <a:pPr lvl="1" algn="just"/>
                <a:r>
                  <a:rPr lang="en-US" sz="2000" dirty="0"/>
                  <a:t>Carbon to Hydrogen ratio (CHR), </a:t>
                </a:r>
              </a:p>
              <a:p>
                <a:pPr lvl="1" algn="just"/>
                <a:endParaRPr lang="en-US" sz="2000" dirty="0"/>
              </a:p>
              <a:p>
                <a:pPr lvl="1" algn="just"/>
                <a:r>
                  <a:rPr lang="en-US" sz="2000" dirty="0"/>
                  <a:t>Mean number of Carbon in Hydrocarbons (C#),</a:t>
                </a:r>
              </a:p>
              <a:p>
                <a:pPr lvl="1" algn="just"/>
                <a:r>
                  <a:rPr lang="en-US" sz="2000" dirty="0"/>
                  <a:t> </a:t>
                </a:r>
              </a:p>
              <a:p>
                <a:pPr lvl="1" algn="just"/>
                <a:r>
                  <a:rPr lang="en-US" sz="2000" dirty="0"/>
                  <a:t>Stoichiometric mixture fraction (S) and,</a:t>
                </a:r>
              </a:p>
              <a:p>
                <a:pPr lvl="1" algn="just"/>
                <a:endParaRPr lang="en-US" sz="2000" dirty="0"/>
              </a:p>
              <a:p>
                <a:pPr lvl="1" algn="just"/>
                <a:r>
                  <a:rPr lang="en-US" sz="2000" dirty="0"/>
                  <a:t> the temperature ratio defined as: </a:t>
                </a:r>
                <a:endParaRPr lang="en-CA" sz="2000" dirty="0"/>
              </a:p>
              <a:p>
                <a:pPr lvl="2" algn="just"/>
                <a14:m>
                  <m:oMathPara xmlns:m="http://schemas.openxmlformats.org/officeDocument/2006/math">
                    <m:oMathParaPr>
                      <m:jc m:val="centerGroup"/>
                    </m:oMathParaPr>
                    <m:oMath xmlns:m="http://schemas.openxmlformats.org/officeDocument/2006/math">
                      <m:sSub>
                        <m:sSubPr>
                          <m:ctrlPr>
                            <a:rPr lang="en-CA" sz="1800" i="1">
                              <a:latin typeface="Cambria Math" panose="02040503050406030204" pitchFamily="18" charset="0"/>
                            </a:rPr>
                          </m:ctrlPr>
                        </m:sSubPr>
                        <m:e>
                          <m:r>
                            <m:rPr>
                              <m:sty m:val="p"/>
                            </m:rPr>
                            <a:rPr lang="en-US" sz="1800">
                              <a:latin typeface="Cambria Math" panose="02040503050406030204" pitchFamily="18" charset="0"/>
                            </a:rPr>
                            <m:t>T</m:t>
                          </m:r>
                        </m:e>
                        <m:sub>
                          <m:r>
                            <m:rPr>
                              <m:sty m:val="p"/>
                            </m:rPr>
                            <a:rPr lang="en-US" sz="1800">
                              <a:latin typeface="Cambria Math" panose="02040503050406030204" pitchFamily="18" charset="0"/>
                            </a:rPr>
                            <m:t>ratio</m:t>
                          </m:r>
                        </m:sub>
                      </m:sSub>
                      <m:r>
                        <a:rPr lang="en-US" sz="1800">
                          <a:latin typeface="Cambria Math" panose="02040503050406030204" pitchFamily="18" charset="0"/>
                        </a:rPr>
                        <m:t>=</m:t>
                      </m:r>
                      <m:f>
                        <m:fPr>
                          <m:ctrlPr>
                            <a:rPr lang="en-CA" sz="1800" i="1">
                              <a:latin typeface="Cambria Math" panose="02040503050406030204" pitchFamily="18" charset="0"/>
                            </a:rPr>
                          </m:ctrlPr>
                        </m:fPr>
                        <m:num>
                          <m:r>
                            <a:rPr lang="en-US" sz="1800">
                              <a:latin typeface="Cambria Math" panose="02040503050406030204" pitchFamily="18" charset="0"/>
                            </a:rPr>
                            <m:t>293.15</m:t>
                          </m:r>
                        </m:num>
                        <m:den>
                          <m:sSub>
                            <m:sSubPr>
                              <m:ctrlPr>
                                <a:rPr lang="en-CA" sz="1800" i="1">
                                  <a:latin typeface="Cambria Math" panose="02040503050406030204" pitchFamily="18" charset="0"/>
                                </a:rPr>
                              </m:ctrlPr>
                            </m:sSubPr>
                            <m:e>
                              <m:r>
                                <m:rPr>
                                  <m:sty m:val="p"/>
                                </m:rPr>
                                <a:rPr lang="en-US" sz="1800">
                                  <a:latin typeface="Cambria Math" panose="02040503050406030204" pitchFamily="18" charset="0"/>
                                </a:rPr>
                                <m:t>T</m:t>
                              </m:r>
                            </m:e>
                            <m:sub>
                              <m:r>
                                <m:rPr>
                                  <m:sty m:val="p"/>
                                </m:rPr>
                                <a:rPr lang="en-US" sz="1800">
                                  <a:latin typeface="Cambria Math" panose="02040503050406030204" pitchFamily="18" charset="0"/>
                                </a:rPr>
                                <m:t>ad</m:t>
                              </m:r>
                            </m:sub>
                          </m:sSub>
                          <m:r>
                            <a:rPr lang="en-US" sz="1800" i="1">
                              <a:latin typeface="Cambria Math" panose="02040503050406030204" pitchFamily="18" charset="0"/>
                            </a:rPr>
                            <m:t>−</m:t>
                          </m:r>
                          <m:r>
                            <a:rPr lang="en-US" sz="1800">
                              <a:latin typeface="Cambria Math" panose="02040503050406030204" pitchFamily="18" charset="0"/>
                            </a:rPr>
                            <m:t>293.15</m:t>
                          </m:r>
                        </m:den>
                      </m:f>
                    </m:oMath>
                  </m:oMathPara>
                </a14:m>
                <a:endParaRPr lang="en-CA" sz="1800" dirty="0"/>
              </a:p>
              <a:p>
                <a:pPr algn="just"/>
                <a:endParaRPr lang="en-CA" dirty="0"/>
              </a:p>
            </p:txBody>
          </p:sp>
        </mc:Choice>
        <mc:Fallback xmlns="">
          <p:sp>
            <p:nvSpPr>
              <p:cNvPr id="8" name="TextBox 7">
                <a:extLst>
                  <a:ext uri="{FF2B5EF4-FFF2-40B4-BE49-F238E27FC236}">
                    <a16:creationId xmlns:a16="http://schemas.microsoft.com/office/drawing/2014/main" id="{590D125B-F47E-4098-87A2-86B5C2234EEE}"/>
                  </a:ext>
                </a:extLst>
              </p:cNvPr>
              <p:cNvSpPr txBox="1">
                <a:spLocks noRot="1" noChangeAspect="1" noMove="1" noResize="1" noEditPoints="1" noAdjustHandles="1" noChangeArrowheads="1" noChangeShapeType="1" noTextEdit="1"/>
              </p:cNvSpPr>
              <p:nvPr/>
            </p:nvSpPr>
            <p:spPr>
              <a:xfrm>
                <a:off x="1860626" y="2565431"/>
                <a:ext cx="10147229" cy="3804439"/>
              </a:xfrm>
              <a:prstGeom prst="rect">
                <a:avLst/>
              </a:prstGeom>
              <a:blipFill>
                <a:blip r:embed="rId2"/>
                <a:stretch>
                  <a:fillRect t="-801"/>
                </a:stretch>
              </a:blipFill>
            </p:spPr>
            <p:txBody>
              <a:bodyPr/>
              <a:lstStyle/>
              <a:p>
                <a:r>
                  <a:rPr lang="en-CA">
                    <a:noFill/>
                  </a:rPr>
                  <a:t> </a:t>
                </a:r>
              </a:p>
            </p:txBody>
          </p:sp>
        </mc:Fallback>
      </mc:AlternateContent>
      <p:pic>
        <p:nvPicPr>
          <p:cNvPr id="14338" name="Picture 2" descr="Downloads - Creative Commons">
            <a:extLst>
              <a:ext uri="{FF2B5EF4-FFF2-40B4-BE49-F238E27FC236}">
                <a16:creationId xmlns:a16="http://schemas.microsoft.com/office/drawing/2014/main" id="{FF6ED155-312B-4E85-A379-6BF92A736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975" y="77874"/>
            <a:ext cx="2017395" cy="70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96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Scaling BC (I)</a:t>
            </a:r>
          </a:p>
        </p:txBody>
      </p:sp>
      <p:sp>
        <p:nvSpPr>
          <p:cNvPr id="4" name="Slide Number Placeholder 3"/>
          <p:cNvSpPr>
            <a:spLocks noGrp="1"/>
          </p:cNvSpPr>
          <p:nvPr>
            <p:ph type="sldNum" sz="quarter" idx="11"/>
          </p:nvPr>
        </p:nvSpPr>
        <p:spPr/>
        <p:txBody>
          <a:bodyPr/>
          <a:lstStyle/>
          <a:p>
            <a:fld id="{09E63382-8250-44BF-BE1A-7FBC626086C4}" type="slidenum">
              <a:rPr lang="en-CA" smtClean="0"/>
              <a:pPr/>
              <a:t>16</a:t>
            </a:fld>
            <a:endParaRPr lang="en-CA"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365619" y="1314679"/>
            <a:ext cx="5077778" cy="5311140"/>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F5A035F-5B64-41D4-9227-9E618DCDABE3}"/>
                  </a:ext>
                </a:extLst>
              </p:cNvPr>
              <p:cNvSpPr/>
              <p:nvPr/>
            </p:nvSpPr>
            <p:spPr>
              <a:xfrm>
                <a:off x="190919" y="2565011"/>
                <a:ext cx="6096000" cy="1742721"/>
              </a:xfrm>
              <a:prstGeom prst="rect">
                <a:avLst/>
              </a:prstGeom>
              <a:solidFill>
                <a:schemeClr val="bg1"/>
              </a:solidFill>
            </p:spPr>
            <p:txBody>
              <a:bodyPr>
                <a:spAutoFit/>
              </a:bodyPr>
              <a:lstStyle/>
              <a:p>
                <a:pPr algn="just"/>
                <a:r>
                  <a:rPr lang="en-US" sz="2000" dirty="0"/>
                  <a:t>The percentage error (E%) of each model was defined as:</a:t>
                </a:r>
              </a:p>
              <a:p>
                <a:pPr algn="just"/>
                <a14:m>
                  <m:oMathPara xmlns:m="http://schemas.openxmlformats.org/officeDocument/2006/math">
                    <m:oMathParaPr>
                      <m:jc m:val="centerGroup"/>
                    </m:oMathParaPr>
                    <m:oMath xmlns:m="http://schemas.openxmlformats.org/officeDocument/2006/math">
                      <m:r>
                        <m:rPr>
                          <m:sty m:val="p"/>
                        </m:rPr>
                        <a:rPr lang="en-CA" sz="1800">
                          <a:latin typeface="Cambria Math" panose="02040503050406030204" pitchFamily="18" charset="0"/>
                        </a:rPr>
                        <m:t>E</m:t>
                      </m:r>
                      <m:r>
                        <a:rPr lang="en-CA" sz="1800">
                          <a:latin typeface="Cambria Math" panose="02040503050406030204" pitchFamily="18" charset="0"/>
                        </a:rPr>
                        <m:t>%= </m:t>
                      </m:r>
                      <m:f>
                        <m:fPr>
                          <m:ctrlPr>
                            <a:rPr lang="en-CA" sz="1800" i="1">
                              <a:latin typeface="Cambria Math" panose="02040503050406030204" pitchFamily="18" charset="0"/>
                            </a:rPr>
                          </m:ctrlPr>
                        </m:fPr>
                        <m:num>
                          <m:d>
                            <m:dPr>
                              <m:begChr m:val=""/>
                              <m:endChr m:val="]"/>
                              <m:ctrlPr>
                                <a:rPr lang="en-CA" sz="1800" i="1">
                                  <a:latin typeface="Cambria Math" panose="02040503050406030204" pitchFamily="18" charset="0"/>
                                </a:rPr>
                              </m:ctrlPr>
                            </m:dPr>
                            <m:e>
                              <m:sSub>
                                <m:sSubPr>
                                  <m:ctrlPr>
                                    <a:rPr lang="en-CA" sz="1800" i="1">
                                      <a:latin typeface="Cambria Math" panose="02040503050406030204" pitchFamily="18" charset="0"/>
                                    </a:rPr>
                                  </m:ctrlPr>
                                </m:sSubPr>
                                <m:e>
                                  <m:r>
                                    <m:rPr>
                                      <m:sty m:val="p"/>
                                    </m:rPr>
                                    <a:rPr lang="en-CA" sz="1800">
                                      <a:latin typeface="Cambria Math" panose="02040503050406030204" pitchFamily="18" charset="0"/>
                                    </a:rPr>
                                    <m:t>BC</m:t>
                                  </m:r>
                                  <m:r>
                                    <a:rPr lang="en-CA" sz="1800">
                                      <a:latin typeface="Cambria Math" panose="02040503050406030204" pitchFamily="18" charset="0"/>
                                    </a:rPr>
                                    <m:t> </m:t>
                                  </m:r>
                                  <m:r>
                                    <m:rPr>
                                      <m:sty m:val="p"/>
                                    </m:rPr>
                                    <a:rPr lang="en-CA" sz="1800">
                                      <a:latin typeface="Cambria Math" panose="02040503050406030204" pitchFamily="18" charset="0"/>
                                    </a:rPr>
                                    <m:t>yield</m:t>
                                  </m:r>
                                </m:e>
                                <m:sub>
                                  <m:r>
                                    <m:rPr>
                                      <m:sty m:val="p"/>
                                    </m:rPr>
                                    <a:rPr lang="en-CA" sz="1800">
                                      <a:latin typeface="Cambria Math" panose="02040503050406030204" pitchFamily="18" charset="0"/>
                                    </a:rPr>
                                    <m:t>actual</m:t>
                                  </m:r>
                                </m:sub>
                              </m:sSub>
                              <m:r>
                                <a:rPr lang="en-CA" sz="1800">
                                  <a:latin typeface="Cambria Math" panose="02040503050406030204" pitchFamily="18" charset="0"/>
                                </a:rPr>
                                <m:t> </m:t>
                              </m:r>
                              <m:d>
                                <m:dPr>
                                  <m:begChr m:val="["/>
                                  <m:endChr m:val="]"/>
                                  <m:ctrlPr>
                                    <a:rPr lang="en-CA" sz="1800" i="1">
                                      <a:latin typeface="Cambria Math" panose="02040503050406030204" pitchFamily="18" charset="0"/>
                                    </a:rPr>
                                  </m:ctrlPr>
                                </m:dPr>
                                <m:e>
                                  <m:f>
                                    <m:fPr>
                                      <m:ctrlPr>
                                        <a:rPr lang="en-CA" sz="1800" i="1">
                                          <a:latin typeface="Cambria Math" panose="02040503050406030204" pitchFamily="18" charset="0"/>
                                        </a:rPr>
                                      </m:ctrlPr>
                                    </m:fPr>
                                    <m:num>
                                      <m:r>
                                        <m:rPr>
                                          <m:sty m:val="p"/>
                                        </m:rPr>
                                        <a:rPr lang="en-CA" sz="1800">
                                          <a:latin typeface="Cambria Math" panose="02040503050406030204" pitchFamily="18" charset="0"/>
                                        </a:rPr>
                                        <m:t>g</m:t>
                                      </m:r>
                                    </m:num>
                                    <m:den>
                                      <m:r>
                                        <m:rPr>
                                          <m:sty m:val="p"/>
                                        </m:rPr>
                                        <a:rPr lang="en-CA" sz="1800">
                                          <a:latin typeface="Cambria Math" panose="02040503050406030204" pitchFamily="18" charset="0"/>
                                        </a:rPr>
                                        <m:t>kg</m:t>
                                      </m:r>
                                    </m:den>
                                  </m:f>
                                </m:e>
                              </m:d>
                              <m:r>
                                <a:rPr lang="en-CA" sz="1800">
                                  <a:latin typeface="Cambria Math" panose="02040503050406030204" pitchFamily="18" charset="0"/>
                                </a:rPr>
                                <m:t>−</m:t>
                              </m:r>
                              <m:sSub>
                                <m:sSubPr>
                                  <m:ctrlPr>
                                    <a:rPr lang="en-CA" sz="1800" i="1">
                                      <a:latin typeface="Cambria Math" panose="02040503050406030204" pitchFamily="18" charset="0"/>
                                    </a:rPr>
                                  </m:ctrlPr>
                                </m:sSubPr>
                                <m:e>
                                  <m:r>
                                    <m:rPr>
                                      <m:sty m:val="p"/>
                                    </m:rPr>
                                    <a:rPr lang="en-CA" sz="1800">
                                      <a:latin typeface="Cambria Math" panose="02040503050406030204" pitchFamily="18" charset="0"/>
                                    </a:rPr>
                                    <m:t>BC</m:t>
                                  </m:r>
                                  <m:r>
                                    <a:rPr lang="en-CA" sz="1800">
                                      <a:latin typeface="Cambria Math" panose="02040503050406030204" pitchFamily="18" charset="0"/>
                                    </a:rPr>
                                    <m:t> </m:t>
                                  </m:r>
                                  <m:r>
                                    <m:rPr>
                                      <m:sty m:val="p"/>
                                    </m:rPr>
                                    <a:rPr lang="en-CA" sz="1800">
                                      <a:latin typeface="Cambria Math" panose="02040503050406030204" pitchFamily="18" charset="0"/>
                                    </a:rPr>
                                    <m:t>yield</m:t>
                                  </m:r>
                                </m:e>
                                <m:sub>
                                  <m:r>
                                    <m:rPr>
                                      <m:sty m:val="p"/>
                                    </m:rPr>
                                    <a:rPr lang="en-CA" sz="1800">
                                      <a:latin typeface="Cambria Math" panose="02040503050406030204" pitchFamily="18" charset="0"/>
                                    </a:rPr>
                                    <m:t>theoretical</m:t>
                                  </m:r>
                                </m:sub>
                              </m:sSub>
                              <m:r>
                                <a:rPr lang="en-CA" sz="1800">
                                  <a:latin typeface="Cambria Math" panose="02040503050406030204" pitchFamily="18" charset="0"/>
                                </a:rPr>
                                <m:t> [</m:t>
                              </m:r>
                              <m:f>
                                <m:fPr>
                                  <m:ctrlPr>
                                    <a:rPr lang="en-CA" sz="1800" i="1">
                                      <a:latin typeface="Cambria Math" panose="02040503050406030204" pitchFamily="18" charset="0"/>
                                    </a:rPr>
                                  </m:ctrlPr>
                                </m:fPr>
                                <m:num>
                                  <m:r>
                                    <m:rPr>
                                      <m:sty m:val="p"/>
                                    </m:rPr>
                                    <a:rPr lang="en-CA" sz="1800">
                                      <a:latin typeface="Cambria Math" panose="02040503050406030204" pitchFamily="18" charset="0"/>
                                    </a:rPr>
                                    <m:t>g</m:t>
                                  </m:r>
                                </m:num>
                                <m:den>
                                  <m:r>
                                    <m:rPr>
                                      <m:sty m:val="p"/>
                                    </m:rPr>
                                    <a:rPr lang="en-CA" sz="1800">
                                      <a:latin typeface="Cambria Math" panose="02040503050406030204" pitchFamily="18" charset="0"/>
                                    </a:rPr>
                                    <m:t>kg</m:t>
                                  </m:r>
                                </m:den>
                              </m:f>
                            </m:e>
                          </m:d>
                        </m:num>
                        <m:den>
                          <m:d>
                            <m:dPr>
                              <m:begChr m:val=""/>
                              <m:endChr m:val="]"/>
                              <m:ctrlPr>
                                <a:rPr lang="en-CA" sz="1800" i="1">
                                  <a:latin typeface="Cambria Math" panose="02040503050406030204" pitchFamily="18" charset="0"/>
                                </a:rPr>
                              </m:ctrlPr>
                            </m:dPr>
                            <m:e>
                              <m:sSub>
                                <m:sSubPr>
                                  <m:ctrlPr>
                                    <a:rPr lang="en-CA" sz="1800" i="1">
                                      <a:latin typeface="Cambria Math" panose="02040503050406030204" pitchFamily="18" charset="0"/>
                                    </a:rPr>
                                  </m:ctrlPr>
                                </m:sSubPr>
                                <m:e>
                                  <m:r>
                                    <m:rPr>
                                      <m:sty m:val="p"/>
                                    </m:rPr>
                                    <a:rPr lang="en-CA" sz="1800">
                                      <a:latin typeface="Cambria Math" panose="02040503050406030204" pitchFamily="18" charset="0"/>
                                    </a:rPr>
                                    <m:t>BC</m:t>
                                  </m:r>
                                  <m:r>
                                    <a:rPr lang="en-CA" sz="1800">
                                      <a:latin typeface="Cambria Math" panose="02040503050406030204" pitchFamily="18" charset="0"/>
                                    </a:rPr>
                                    <m:t> </m:t>
                                  </m:r>
                                  <m:r>
                                    <m:rPr>
                                      <m:sty m:val="p"/>
                                    </m:rPr>
                                    <a:rPr lang="en-CA" sz="1800">
                                      <a:latin typeface="Cambria Math" panose="02040503050406030204" pitchFamily="18" charset="0"/>
                                    </a:rPr>
                                    <m:t>yield</m:t>
                                  </m:r>
                                </m:e>
                                <m:sub>
                                  <m:r>
                                    <m:rPr>
                                      <m:sty m:val="p"/>
                                    </m:rPr>
                                    <a:rPr lang="en-CA" sz="1800">
                                      <a:latin typeface="Cambria Math" panose="02040503050406030204" pitchFamily="18" charset="0"/>
                                    </a:rPr>
                                    <m:t>actual</m:t>
                                  </m:r>
                                </m:sub>
                              </m:sSub>
                              <m:r>
                                <a:rPr lang="en-CA" sz="1800">
                                  <a:latin typeface="Cambria Math" panose="02040503050406030204" pitchFamily="18" charset="0"/>
                                </a:rPr>
                                <m:t> [</m:t>
                              </m:r>
                              <m:f>
                                <m:fPr>
                                  <m:ctrlPr>
                                    <a:rPr lang="en-CA" sz="1800" i="1">
                                      <a:latin typeface="Cambria Math" panose="02040503050406030204" pitchFamily="18" charset="0"/>
                                    </a:rPr>
                                  </m:ctrlPr>
                                </m:fPr>
                                <m:num>
                                  <m:r>
                                    <m:rPr>
                                      <m:sty m:val="p"/>
                                    </m:rPr>
                                    <a:rPr lang="en-CA" sz="1800">
                                      <a:latin typeface="Cambria Math" panose="02040503050406030204" pitchFamily="18" charset="0"/>
                                    </a:rPr>
                                    <m:t>g</m:t>
                                  </m:r>
                                </m:num>
                                <m:den>
                                  <m:r>
                                    <m:rPr>
                                      <m:sty m:val="p"/>
                                    </m:rPr>
                                    <a:rPr lang="en-CA" sz="1800">
                                      <a:latin typeface="Cambria Math" panose="02040503050406030204" pitchFamily="18" charset="0"/>
                                    </a:rPr>
                                    <m:t>kg</m:t>
                                  </m:r>
                                </m:den>
                              </m:f>
                            </m:e>
                          </m:d>
                        </m:den>
                      </m:f>
                      <m:r>
                        <a:rPr lang="en-CA" sz="1800">
                          <a:latin typeface="Cambria Math" panose="02040503050406030204" pitchFamily="18" charset="0"/>
                        </a:rPr>
                        <m:t> ×100</m:t>
                      </m:r>
                    </m:oMath>
                  </m:oMathPara>
                </a14:m>
                <a:endParaRPr lang="en-CA" sz="2000" dirty="0"/>
              </a:p>
            </p:txBody>
          </p:sp>
        </mc:Choice>
        <mc:Fallback xmlns="">
          <p:sp>
            <p:nvSpPr>
              <p:cNvPr id="6" name="Rectangle 5">
                <a:extLst>
                  <a:ext uri="{FF2B5EF4-FFF2-40B4-BE49-F238E27FC236}">
                    <a16:creationId xmlns:a16="http://schemas.microsoft.com/office/drawing/2014/main" id="{EF5A035F-5B64-41D4-9227-9E618DCDABE3}"/>
                  </a:ext>
                </a:extLst>
              </p:cNvPr>
              <p:cNvSpPr>
                <a:spLocks noRot="1" noChangeAspect="1" noMove="1" noResize="1" noEditPoints="1" noAdjustHandles="1" noChangeArrowheads="1" noChangeShapeType="1" noTextEdit="1"/>
              </p:cNvSpPr>
              <p:nvPr/>
            </p:nvSpPr>
            <p:spPr>
              <a:xfrm>
                <a:off x="190919" y="2565011"/>
                <a:ext cx="6096000" cy="1742721"/>
              </a:xfrm>
              <a:prstGeom prst="rect">
                <a:avLst/>
              </a:prstGeom>
              <a:blipFill>
                <a:blip r:embed="rId4"/>
                <a:stretch>
                  <a:fillRect l="-1000" t="-1748" r="-1100"/>
                </a:stretch>
              </a:blipFill>
            </p:spPr>
            <p:txBody>
              <a:bodyPr/>
              <a:lstStyle/>
              <a:p>
                <a:r>
                  <a:rPr lang="en-CA">
                    <a:noFill/>
                  </a:rPr>
                  <a:t> </a:t>
                </a:r>
              </a:p>
            </p:txBody>
          </p:sp>
        </mc:Fallback>
      </mc:AlternateContent>
      <p:sp>
        <p:nvSpPr>
          <p:cNvPr id="5" name="Rectangle 4">
            <a:extLst>
              <a:ext uri="{FF2B5EF4-FFF2-40B4-BE49-F238E27FC236}">
                <a16:creationId xmlns:a16="http://schemas.microsoft.com/office/drawing/2014/main" id="{4BA3738F-BCA2-42AD-9704-774AA54A12F6}"/>
              </a:ext>
            </a:extLst>
          </p:cNvPr>
          <p:cNvSpPr/>
          <p:nvPr/>
        </p:nvSpPr>
        <p:spPr>
          <a:xfrm>
            <a:off x="190919" y="1415704"/>
            <a:ext cx="3908808" cy="1015663"/>
          </a:xfrm>
          <a:prstGeom prst="rect">
            <a:avLst/>
          </a:prstGeom>
          <a:solidFill>
            <a:schemeClr val="bg1"/>
          </a:solidFill>
        </p:spPr>
        <p:txBody>
          <a:bodyPr wrap="square">
            <a:spAutoFit/>
          </a:bodyPr>
          <a:lstStyle/>
          <a:p>
            <a:pPr algn="just"/>
            <a:r>
              <a:rPr lang="en-US" sz="2000" dirty="0"/>
              <a:t>This figure shows some of the combinations tested for the 25.4mm burner. </a:t>
            </a:r>
            <a:endParaRPr lang="en-CA" sz="2000"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3577479-A304-4379-BB98-8C969F636003}"/>
                  </a:ext>
                </a:extLst>
              </p:cNvPr>
              <p:cNvSpPr/>
              <p:nvPr/>
            </p:nvSpPr>
            <p:spPr>
              <a:xfrm>
                <a:off x="190919" y="4430490"/>
                <a:ext cx="6096000" cy="1631216"/>
              </a:xfrm>
              <a:prstGeom prst="rect">
                <a:avLst/>
              </a:prstGeom>
            </p:spPr>
            <p:txBody>
              <a:bodyPr>
                <a:spAutoFit/>
              </a:bodyPr>
              <a:lstStyle/>
              <a:p>
                <a:pPr algn="just"/>
                <a:r>
                  <a:rPr lang="en-US" sz="2000" dirty="0"/>
                  <a:t>It can be seen that both models are left skewed. However, </a:t>
                </a:r>
                <a14:m>
                  <m:oMath xmlns:m="http://schemas.openxmlformats.org/officeDocument/2006/math">
                    <m:sSup>
                      <m:sSupPr>
                        <m:ctrlPr>
                          <a:rPr lang="en-CA" sz="2000" i="1">
                            <a:latin typeface="Cambria Math" panose="02040503050406030204" pitchFamily="18" charset="0"/>
                          </a:rPr>
                        </m:ctrlPr>
                      </m:sSupPr>
                      <m:e>
                        <m:r>
                          <m:rPr>
                            <m:sty m:val="p"/>
                          </m:rPr>
                          <a:rPr lang="en-US" sz="2000">
                            <a:latin typeface="Cambria Math" panose="02040503050406030204" pitchFamily="18" charset="0"/>
                          </a:rPr>
                          <m:t>Fr</m:t>
                        </m:r>
                      </m:e>
                      <m:sup>
                        <m:r>
                          <a:rPr lang="en-US" sz="2000">
                            <a:latin typeface="Cambria Math" panose="02040503050406030204" pitchFamily="18" charset="0"/>
                          </a:rPr>
                          <m:t>2</m:t>
                        </m:r>
                      </m:sup>
                    </m:sSup>
                    <m:sSub>
                      <m:sSubPr>
                        <m:ctrlPr>
                          <a:rPr lang="en-CA" sz="2000" i="1">
                            <a:latin typeface="Cambria Math" panose="02040503050406030204" pitchFamily="18" charset="0"/>
                          </a:rPr>
                        </m:ctrlPr>
                      </m:sSubPr>
                      <m:e>
                        <m:r>
                          <m:rPr>
                            <m:sty m:val="p"/>
                          </m:rPr>
                          <a:rPr lang="en-US" sz="2000">
                            <a:latin typeface="Cambria Math" panose="02040503050406030204" pitchFamily="18" charset="0"/>
                          </a:rPr>
                          <m:t>T</m:t>
                        </m:r>
                      </m:e>
                      <m:sub>
                        <m:r>
                          <m:rPr>
                            <m:sty m:val="p"/>
                          </m:rPr>
                          <a:rPr lang="en-US" sz="2000">
                            <a:latin typeface="Cambria Math" panose="02040503050406030204" pitchFamily="18" charset="0"/>
                          </a:rPr>
                          <m:t>ratio</m:t>
                        </m:r>
                      </m:sub>
                    </m:sSub>
                    <m:r>
                      <a:rPr lang="en-US" sz="2000">
                        <a:latin typeface="Cambria Math" panose="02040503050406030204" pitchFamily="18" charset="0"/>
                      </a:rPr>
                      <m:t>/</m:t>
                    </m:r>
                    <m:sSub>
                      <m:sSubPr>
                        <m:ctrlPr>
                          <a:rPr lang="en-CA" sz="2000" i="1">
                            <a:latin typeface="Cambria Math" panose="02040503050406030204" pitchFamily="18" charset="0"/>
                          </a:rPr>
                        </m:ctrlPr>
                      </m:sSubPr>
                      <m:e>
                        <m:r>
                          <m:rPr>
                            <m:sty m:val="p"/>
                          </m:rPr>
                          <a:rPr lang="en-US" sz="2000">
                            <a:latin typeface="Cambria Math" panose="02040503050406030204" pitchFamily="18" charset="0"/>
                          </a:rPr>
                          <m:t>AF</m:t>
                        </m:r>
                      </m:e>
                      <m:sub>
                        <m:r>
                          <a:rPr lang="en-US" sz="2000" i="1">
                            <a:latin typeface="Cambria Math" panose="02040503050406030204" pitchFamily="18" charset="0"/>
                          </a:rPr>
                          <m:t>𝑣</m:t>
                        </m:r>
                      </m:sub>
                    </m:sSub>
                    <m:sSup>
                      <m:sSupPr>
                        <m:ctrlPr>
                          <a:rPr lang="en-CA" sz="2000" i="1">
                            <a:latin typeface="Cambria Math" panose="02040503050406030204" pitchFamily="18" charset="0"/>
                          </a:rPr>
                        </m:ctrlPr>
                      </m:sSupPr>
                      <m:e>
                        <m:r>
                          <m:rPr>
                            <m:sty m:val="p"/>
                          </m:rPr>
                          <a:rPr lang="en-US" sz="2000">
                            <a:latin typeface="Cambria Math" panose="02040503050406030204" pitchFamily="18" charset="0"/>
                          </a:rPr>
                          <m:t>C</m:t>
                        </m:r>
                        <m:r>
                          <a:rPr lang="en-US" sz="2000">
                            <a:latin typeface="Cambria Math" panose="02040503050406030204" pitchFamily="18" charset="0"/>
                          </a:rPr>
                          <m:t>#</m:t>
                        </m:r>
                      </m:e>
                      <m:sup>
                        <m:r>
                          <a:rPr lang="en-US" sz="2000">
                            <a:latin typeface="Cambria Math" panose="02040503050406030204" pitchFamily="18" charset="0"/>
                          </a:rPr>
                          <m:t>2</m:t>
                        </m:r>
                      </m:sup>
                    </m:sSup>
                  </m:oMath>
                </a14:m>
                <a:r>
                  <a:rPr lang="en-US" sz="2000" dirty="0"/>
                  <a:t> is the more suitable scaling parameter among the tested combinations, since it has a lower range of percentage error (±30%).</a:t>
                </a:r>
                <a:endParaRPr lang="en-CA" sz="2000" dirty="0"/>
              </a:p>
            </p:txBody>
          </p:sp>
        </mc:Choice>
        <mc:Fallback xmlns="">
          <p:sp>
            <p:nvSpPr>
              <p:cNvPr id="7" name="Rectangle 6">
                <a:extLst>
                  <a:ext uri="{FF2B5EF4-FFF2-40B4-BE49-F238E27FC236}">
                    <a16:creationId xmlns:a16="http://schemas.microsoft.com/office/drawing/2014/main" id="{A3577479-A304-4379-BB98-8C969F636003}"/>
                  </a:ext>
                </a:extLst>
              </p:cNvPr>
              <p:cNvSpPr>
                <a:spLocks noRot="1" noChangeAspect="1" noMove="1" noResize="1" noEditPoints="1" noAdjustHandles="1" noChangeArrowheads="1" noChangeShapeType="1" noTextEdit="1"/>
              </p:cNvSpPr>
              <p:nvPr/>
            </p:nvSpPr>
            <p:spPr>
              <a:xfrm>
                <a:off x="190919" y="4430490"/>
                <a:ext cx="6096000" cy="1631216"/>
              </a:xfrm>
              <a:prstGeom prst="rect">
                <a:avLst/>
              </a:prstGeom>
              <a:blipFill>
                <a:blip r:embed="rId5"/>
                <a:stretch>
                  <a:fillRect l="-1000" t="-1873" r="-1100" b="-6367"/>
                </a:stretch>
              </a:blipFill>
            </p:spPr>
            <p:txBody>
              <a:bodyPr/>
              <a:lstStyle/>
              <a:p>
                <a:r>
                  <a:rPr lang="en-CA">
                    <a:noFill/>
                  </a:rPr>
                  <a:t> </a:t>
                </a:r>
              </a:p>
            </p:txBody>
          </p:sp>
        </mc:Fallback>
      </mc:AlternateContent>
      <p:pic>
        <p:nvPicPr>
          <p:cNvPr id="15362" name="Picture 2" descr="Downloads - Creative Commons">
            <a:extLst>
              <a:ext uri="{FF2B5EF4-FFF2-40B4-BE49-F238E27FC236}">
                <a16:creationId xmlns:a16="http://schemas.microsoft.com/office/drawing/2014/main" id="{FBAC9E32-1EA9-46F0-B2DE-39CA5C694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9295" y="81793"/>
            <a:ext cx="1989363" cy="69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A76B-9CC4-4032-9DB7-A83332363669}"/>
              </a:ext>
            </a:extLst>
          </p:cNvPr>
          <p:cNvSpPr>
            <a:spLocks noGrp="1"/>
          </p:cNvSpPr>
          <p:nvPr>
            <p:ph type="title"/>
          </p:nvPr>
        </p:nvSpPr>
        <p:spPr/>
        <p:txBody>
          <a:bodyPr/>
          <a:lstStyle/>
          <a:p>
            <a:r>
              <a:rPr lang="en-US" dirty="0"/>
              <a:t>Scaling BC (II)</a:t>
            </a:r>
            <a:endParaRPr lang="en-CA" dirty="0"/>
          </a:p>
        </p:txBody>
      </p:sp>
      <p:sp>
        <p:nvSpPr>
          <p:cNvPr id="4" name="Slide Number Placeholder 3">
            <a:extLst>
              <a:ext uri="{FF2B5EF4-FFF2-40B4-BE49-F238E27FC236}">
                <a16:creationId xmlns:a16="http://schemas.microsoft.com/office/drawing/2014/main" id="{AD623560-E0BA-455D-A4E1-775A8C5FD927}"/>
              </a:ext>
            </a:extLst>
          </p:cNvPr>
          <p:cNvSpPr>
            <a:spLocks noGrp="1"/>
          </p:cNvSpPr>
          <p:nvPr>
            <p:ph type="sldNum" sz="quarter" idx="11"/>
          </p:nvPr>
        </p:nvSpPr>
        <p:spPr/>
        <p:txBody>
          <a:bodyPr/>
          <a:lstStyle/>
          <a:p>
            <a:fld id="{09E63382-8250-44BF-BE1A-7FBC626086C4}" type="slidenum">
              <a:rPr lang="en-CA" smtClean="0"/>
              <a:pPr/>
              <a:t>17</a:t>
            </a:fld>
            <a:endParaRPr lang="en-CA" dirty="0"/>
          </a:p>
        </p:txBody>
      </p:sp>
      <p:grpSp>
        <p:nvGrpSpPr>
          <p:cNvPr id="9" name="Group 8">
            <a:extLst>
              <a:ext uri="{FF2B5EF4-FFF2-40B4-BE49-F238E27FC236}">
                <a16:creationId xmlns:a16="http://schemas.microsoft.com/office/drawing/2014/main" id="{88B6D6BE-BC1C-4C83-B572-CC7850C3261F}"/>
              </a:ext>
            </a:extLst>
          </p:cNvPr>
          <p:cNvGrpSpPr/>
          <p:nvPr/>
        </p:nvGrpSpPr>
        <p:grpSpPr>
          <a:xfrm>
            <a:off x="4978319" y="1547446"/>
            <a:ext cx="7089751" cy="4368206"/>
            <a:chOff x="4978319" y="1547446"/>
            <a:chExt cx="7089751" cy="4368206"/>
          </a:xfrm>
        </p:grpSpPr>
        <p:pic>
          <p:nvPicPr>
            <p:cNvPr id="7" name="Picture 6">
              <a:extLst>
                <a:ext uri="{FF2B5EF4-FFF2-40B4-BE49-F238E27FC236}">
                  <a16:creationId xmlns:a16="http://schemas.microsoft.com/office/drawing/2014/main" id="{F6A14393-2ED6-4DB3-AB49-877ED37795E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78319" y="1547446"/>
              <a:ext cx="7089751" cy="3631533"/>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28A140A-32D7-4321-8843-168C68BFF42C}"/>
                    </a:ext>
                  </a:extLst>
                </p:cNvPr>
                <p:cNvSpPr/>
                <p:nvPr/>
              </p:nvSpPr>
              <p:spPr>
                <a:xfrm>
                  <a:off x="5876611" y="5330877"/>
                  <a:ext cx="6096000" cy="584775"/>
                </a:xfrm>
                <a:prstGeom prst="rect">
                  <a:avLst/>
                </a:prstGeom>
              </p:spPr>
              <p:txBody>
                <a:bodyPr>
                  <a:spAutoFit/>
                </a:bodyPr>
                <a:lstStyle/>
                <a:p>
                  <a:r>
                    <a:rPr lang="en-US" sz="1600" dirty="0">
                      <a:latin typeface="Times New Roman" panose="02020603050405020304" pitchFamily="18" charset="0"/>
                      <a:ea typeface="Times New Roman" panose="02020603050405020304" pitchFamily="18" charset="0"/>
                    </a:rPr>
                    <a:t>3D plot of emissions scaled by </a:t>
                  </a:r>
                  <a14:m>
                    <m:oMath xmlns:m="http://schemas.openxmlformats.org/officeDocument/2006/math">
                      <m:sSup>
                        <m:sSupPr>
                          <m:ctrlPr>
                            <a:rPr lang="en-CA" sz="16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600">
                              <a:latin typeface="Cambria Math" panose="02040503050406030204" pitchFamily="18" charset="0"/>
                              <a:ea typeface="Times New Roman" panose="02020603050405020304" pitchFamily="18" charset="0"/>
                              <a:cs typeface="Times New Roman" panose="02020603050405020304" pitchFamily="18" charset="0"/>
                            </a:rPr>
                            <m:t>Fr</m:t>
                          </m:r>
                        </m:e>
                        <m:sup>
                          <m:r>
                            <a:rPr lang="en-US" sz="1600">
                              <a:latin typeface="Cambria Math" panose="02040503050406030204" pitchFamily="18" charset="0"/>
                              <a:ea typeface="Times New Roman" panose="02020603050405020304" pitchFamily="18" charset="0"/>
                              <a:cs typeface="Times New Roman" panose="02020603050405020304" pitchFamily="18" charset="0"/>
                            </a:rPr>
                            <m:t>2</m:t>
                          </m:r>
                        </m:sup>
                      </m:sSup>
                      <m:sSub>
                        <m:sSubPr>
                          <m:ctrlPr>
                            <a:rPr lang="en-CA" sz="16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600">
                              <a:latin typeface="Cambria Math" panose="02040503050406030204" pitchFamily="18" charset="0"/>
                              <a:ea typeface="Times New Roman" panose="02020603050405020304" pitchFamily="18" charset="0"/>
                              <a:cs typeface="Times New Roman" panose="02020603050405020304" pitchFamily="18" charset="0"/>
                            </a:rPr>
                            <m:t>T</m:t>
                          </m:r>
                        </m:e>
                        <m:sub>
                          <m:r>
                            <m:rPr>
                              <m:sty m:val="p"/>
                            </m:rPr>
                            <a:rPr lang="en-US" sz="1600">
                              <a:latin typeface="Cambria Math" panose="02040503050406030204" pitchFamily="18" charset="0"/>
                              <a:ea typeface="Times New Roman" panose="02020603050405020304" pitchFamily="18" charset="0"/>
                              <a:cs typeface="Times New Roman" panose="02020603050405020304" pitchFamily="18" charset="0"/>
                            </a:rPr>
                            <m:t>ratio</m:t>
                          </m:r>
                        </m:sub>
                      </m:sSub>
                      <m:r>
                        <a:rPr lang="en-US" sz="1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CA" sz="16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600">
                              <a:latin typeface="Cambria Math" panose="02040503050406030204" pitchFamily="18" charset="0"/>
                              <a:ea typeface="Times New Roman" panose="02020603050405020304" pitchFamily="18" charset="0"/>
                              <a:cs typeface="Times New Roman" panose="02020603050405020304" pitchFamily="18" charset="0"/>
                            </a:rPr>
                            <m:t>AF</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𝑣</m:t>
                          </m:r>
                        </m:sub>
                      </m:sSub>
                      <m:sSup>
                        <m:sSupPr>
                          <m:ctrlPr>
                            <a:rPr lang="en-CA" sz="16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600">
                              <a:latin typeface="Cambria Math" panose="02040503050406030204" pitchFamily="18" charset="0"/>
                              <a:ea typeface="Times New Roman" panose="02020603050405020304" pitchFamily="18" charset="0"/>
                              <a:cs typeface="Times New Roman" panose="02020603050405020304" pitchFamily="18" charset="0"/>
                            </a:rPr>
                            <m:t>C</m:t>
                          </m:r>
                          <m:r>
                            <a:rPr lang="en-US" sz="1600">
                              <a:latin typeface="Cambria Math" panose="02040503050406030204" pitchFamily="18" charset="0"/>
                              <a:ea typeface="Times New Roman" panose="02020603050405020304" pitchFamily="18" charset="0"/>
                              <a:cs typeface="Times New Roman" panose="02020603050405020304" pitchFamily="18" charset="0"/>
                            </a:rPr>
                            <m:t>#</m:t>
                          </m:r>
                        </m:e>
                        <m:sup>
                          <m:r>
                            <a:rPr lang="en-US" sz="16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dirty="0">
                      <a:latin typeface="Times New Roman" panose="02020603050405020304" pitchFamily="18" charset="0"/>
                      <a:ea typeface="Times New Roman" panose="02020603050405020304" pitchFamily="18" charset="0"/>
                    </a:rPr>
                    <a:t>  and separated by diameters in the third axis</a:t>
                  </a:r>
                  <a:endParaRPr lang="en-CA" sz="1600" dirty="0"/>
                </a:p>
              </p:txBody>
            </p:sp>
          </mc:Choice>
          <mc:Fallback xmlns="">
            <p:sp>
              <p:nvSpPr>
                <p:cNvPr id="8" name="Rectangle 7">
                  <a:extLst>
                    <a:ext uri="{FF2B5EF4-FFF2-40B4-BE49-F238E27FC236}">
                      <a16:creationId xmlns:a16="http://schemas.microsoft.com/office/drawing/2014/main" id="{428A140A-32D7-4321-8843-168C68BFF42C}"/>
                    </a:ext>
                  </a:extLst>
                </p:cNvPr>
                <p:cNvSpPr>
                  <a:spLocks noRot="1" noChangeAspect="1" noMove="1" noResize="1" noEditPoints="1" noAdjustHandles="1" noChangeArrowheads="1" noChangeShapeType="1" noTextEdit="1"/>
                </p:cNvSpPr>
                <p:nvPr/>
              </p:nvSpPr>
              <p:spPr>
                <a:xfrm>
                  <a:off x="5876611" y="5330877"/>
                  <a:ext cx="6096000" cy="584775"/>
                </a:xfrm>
                <a:prstGeom prst="rect">
                  <a:avLst/>
                </a:prstGeom>
                <a:blipFill>
                  <a:blip r:embed="rId3"/>
                  <a:stretch>
                    <a:fillRect l="-500" t="-3125" b="-12500"/>
                  </a:stretch>
                </a:blipFill>
              </p:spPr>
              <p:txBody>
                <a:bodyPr/>
                <a:lstStyle/>
                <a:p>
                  <a:r>
                    <a:rPr lang="en-CA">
                      <a:noFill/>
                    </a:rPr>
                    <a:t> </a:t>
                  </a:r>
                </a:p>
              </p:txBody>
            </p:sp>
          </mc:Fallback>
        </mc:AlternateContent>
      </p:grpSp>
      <p:sp>
        <p:nvSpPr>
          <p:cNvPr id="10" name="Rectangle 9">
            <a:extLst>
              <a:ext uri="{FF2B5EF4-FFF2-40B4-BE49-F238E27FC236}">
                <a16:creationId xmlns:a16="http://schemas.microsoft.com/office/drawing/2014/main" id="{BB1E37FF-51AF-4AE4-8172-B8CE716ED74B}"/>
              </a:ext>
            </a:extLst>
          </p:cNvPr>
          <p:cNvSpPr/>
          <p:nvPr/>
        </p:nvSpPr>
        <p:spPr>
          <a:xfrm>
            <a:off x="143342" y="1216184"/>
            <a:ext cx="4762766" cy="5632311"/>
          </a:xfrm>
          <a:prstGeom prst="rect">
            <a:avLst/>
          </a:prstGeom>
        </p:spPr>
        <p:txBody>
          <a:bodyPr wrap="square">
            <a:spAutoFit/>
          </a:bodyPr>
          <a:lstStyle/>
          <a:p>
            <a:pPr algn="just"/>
            <a:r>
              <a:rPr lang="en-US" sz="2000" dirty="0">
                <a:latin typeface="Times New Roman" panose="02020603050405020304" pitchFamily="18" charset="0"/>
                <a:ea typeface="Times New Roman" panose="02020603050405020304" pitchFamily="18" charset="0"/>
                <a:cs typeface="Times New Roman" panose="02020603050405020304" pitchFamily="18" charset="0"/>
              </a:rPr>
              <a:t>Only the 25.4mm burner has the full spectrum and other diameters are incomplete due limitation of CUFF</a:t>
            </a:r>
          </a:p>
          <a:p>
            <a:pPr algn="just"/>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Model inconclusive and unsuitable to use.</a:t>
            </a:r>
          </a:p>
          <a:p>
            <a:pPr algn="just"/>
            <a:r>
              <a:rPr lang="en-US" sz="2000" dirty="0">
                <a:latin typeface="Times New Roman" panose="02020603050405020304" pitchFamily="18" charset="0"/>
                <a:cs typeface="Times New Roman" panose="02020603050405020304" pitchFamily="18" charset="0"/>
              </a:rPr>
              <a:t> </a:t>
            </a:r>
          </a:p>
          <a:p>
            <a:pPr marL="800100" lvl="1"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steep ramp up at lower scaling parameter values and the flat shape of the curve as the scaling parameter approaches infinity, points out that two different regions may exist</a:t>
            </a:r>
          </a:p>
          <a:p>
            <a:pPr algn="just"/>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Data can possibly be scaled better if separating the two regimes as suggested by </a:t>
            </a:r>
            <a:r>
              <a:rPr lang="en-US" sz="2000" dirty="0" err="1">
                <a:latin typeface="Times New Roman" panose="02020603050405020304" pitchFamily="18" charset="0"/>
                <a:cs typeface="Times New Roman" panose="02020603050405020304" pitchFamily="18" charset="0"/>
              </a:rPr>
              <a:t>Delichatsios</a:t>
            </a:r>
            <a:r>
              <a:rPr lang="en-US" sz="2000" dirty="0">
                <a:latin typeface="Times New Roman" panose="02020603050405020304" pitchFamily="18" charset="0"/>
                <a:cs typeface="Times New Roman" panose="02020603050405020304" pitchFamily="18" charset="0"/>
              </a:rPr>
              <a:t> [1]. </a:t>
            </a:r>
            <a:endParaRPr lang="en-CA"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pic>
        <p:nvPicPr>
          <p:cNvPr id="16386" name="Picture 2" descr="Downloads - Creative Commons">
            <a:extLst>
              <a:ext uri="{FF2B5EF4-FFF2-40B4-BE49-F238E27FC236}">
                <a16:creationId xmlns:a16="http://schemas.microsoft.com/office/drawing/2014/main" id="{F84F0DFA-1FB0-4BF7-A132-A43112168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7306" y="64106"/>
            <a:ext cx="2020764" cy="70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4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 calcmode="lin" valueType="num">
                                      <p:cBhvr additive="base">
                                        <p:cTn id="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 calcmode="lin" valueType="num">
                                      <p:cBhvr additive="base">
                                        <p:cTn id="1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C7E7DD-24DB-4A79-AB36-C14987BBC5BD}"/>
              </a:ext>
            </a:extLst>
          </p:cNvPr>
          <p:cNvPicPr/>
          <p:nvPr/>
        </p:nvPicPr>
        <p:blipFill>
          <a:blip r:embed="rId3">
            <a:extLst>
              <a:ext uri="{28A0092B-C50C-407E-A947-70E740481C1C}">
                <a14:useLocalDpi xmlns:a14="http://schemas.microsoft.com/office/drawing/2010/main" val="0"/>
              </a:ext>
            </a:extLst>
          </a:blip>
          <a:srcRect/>
          <a:stretch/>
        </p:blipFill>
        <p:spPr>
          <a:xfrm>
            <a:off x="437103" y="1668055"/>
            <a:ext cx="7229789" cy="3992842"/>
          </a:xfrm>
          <a:prstGeom prst="rect">
            <a:avLst/>
          </a:prstGeom>
        </p:spPr>
      </p:pic>
      <p:sp>
        <p:nvSpPr>
          <p:cNvPr id="2" name="Title 1"/>
          <p:cNvSpPr>
            <a:spLocks noGrp="1"/>
          </p:cNvSpPr>
          <p:nvPr>
            <p:ph type="title"/>
          </p:nvPr>
        </p:nvSpPr>
        <p:spPr/>
        <p:txBody>
          <a:bodyPr/>
          <a:lstStyle/>
          <a:p>
            <a:r>
              <a:rPr lang="en-CA" dirty="0"/>
              <a:t>Scaling BC (Transition Buoyant) </a:t>
            </a:r>
          </a:p>
        </p:txBody>
      </p:sp>
      <p:sp>
        <p:nvSpPr>
          <p:cNvPr id="4" name="Slide Number Placeholder 3"/>
          <p:cNvSpPr>
            <a:spLocks noGrp="1"/>
          </p:cNvSpPr>
          <p:nvPr>
            <p:ph type="sldNum" sz="quarter" idx="11"/>
          </p:nvPr>
        </p:nvSpPr>
        <p:spPr/>
        <p:txBody>
          <a:bodyPr/>
          <a:lstStyle/>
          <a:p>
            <a:fld id="{09E63382-8250-44BF-BE1A-7FBC626086C4}" type="slidenum">
              <a:rPr lang="en-CA" smtClean="0"/>
              <a:pPr/>
              <a:t>18</a:t>
            </a:fld>
            <a:endParaRPr lang="en-CA" dirty="0"/>
          </a:p>
        </p:txBody>
      </p:sp>
      <p:sp>
        <p:nvSpPr>
          <p:cNvPr id="7" name="Rectangle 6"/>
          <p:cNvSpPr/>
          <p:nvPr/>
        </p:nvSpPr>
        <p:spPr bwMode="auto">
          <a:xfrm rot="3705069">
            <a:off x="1142918" y="3139183"/>
            <a:ext cx="742783" cy="980082"/>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13" name="Picture 12">
            <a:extLst>
              <a:ext uri="{FF2B5EF4-FFF2-40B4-BE49-F238E27FC236}">
                <a16:creationId xmlns:a16="http://schemas.microsoft.com/office/drawing/2014/main" id="{F3FD6D5F-776F-4E24-9C94-1AE7DA1EA7B9}"/>
              </a:ext>
            </a:extLst>
          </p:cNvPr>
          <p:cNvPicPr/>
          <p:nvPr/>
        </p:nvPicPr>
        <p:blipFill>
          <a:blip r:embed="rId4">
            <a:extLst>
              <a:ext uri="{28A0092B-C50C-407E-A947-70E740481C1C}">
                <a14:useLocalDpi xmlns:a14="http://schemas.microsoft.com/office/drawing/2010/main" val="0"/>
              </a:ext>
            </a:extLst>
          </a:blip>
          <a:srcRect/>
          <a:stretch/>
        </p:blipFill>
        <p:spPr>
          <a:xfrm>
            <a:off x="8118699" y="1297524"/>
            <a:ext cx="2854092" cy="5378866"/>
          </a:xfrm>
          <a:prstGeom prst="rect">
            <a:avLst/>
          </a:prstGeom>
        </p:spPr>
      </p:pic>
      <p:sp>
        <p:nvSpPr>
          <p:cNvPr id="6" name="Oval 5">
            <a:extLst>
              <a:ext uri="{FF2B5EF4-FFF2-40B4-BE49-F238E27FC236}">
                <a16:creationId xmlns:a16="http://schemas.microsoft.com/office/drawing/2014/main" id="{72A0E550-4AD4-44B5-B5A9-940BB562BA24}"/>
              </a:ext>
            </a:extLst>
          </p:cNvPr>
          <p:cNvSpPr/>
          <p:nvPr/>
        </p:nvSpPr>
        <p:spPr bwMode="auto">
          <a:xfrm rot="20355996">
            <a:off x="991403" y="4141790"/>
            <a:ext cx="1406571" cy="465931"/>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17410" name="Picture 2" descr="Downloads - Creative Commons">
            <a:extLst>
              <a:ext uri="{FF2B5EF4-FFF2-40B4-BE49-F238E27FC236}">
                <a16:creationId xmlns:a16="http://schemas.microsoft.com/office/drawing/2014/main" id="{97447B58-CAF8-4B27-B50F-011E54466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543" y="58104"/>
            <a:ext cx="2063115" cy="72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2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E202-4D38-4C1A-B3F8-35F0B5CAEC95}"/>
              </a:ext>
            </a:extLst>
          </p:cNvPr>
          <p:cNvSpPr>
            <a:spLocks noGrp="1"/>
          </p:cNvSpPr>
          <p:nvPr>
            <p:ph type="title"/>
          </p:nvPr>
        </p:nvSpPr>
        <p:spPr/>
        <p:txBody>
          <a:bodyPr/>
          <a:lstStyle/>
          <a:p>
            <a:r>
              <a:rPr lang="en-US" dirty="0"/>
              <a:t>What does it mean?</a:t>
            </a:r>
            <a:endParaRPr lang="en-CA" dirty="0"/>
          </a:p>
        </p:txBody>
      </p:sp>
      <p:sp>
        <p:nvSpPr>
          <p:cNvPr id="4" name="Slide Number Placeholder 3">
            <a:extLst>
              <a:ext uri="{FF2B5EF4-FFF2-40B4-BE49-F238E27FC236}">
                <a16:creationId xmlns:a16="http://schemas.microsoft.com/office/drawing/2014/main" id="{020BB115-92CB-46E2-8BF4-10A7BFF9B2A7}"/>
              </a:ext>
            </a:extLst>
          </p:cNvPr>
          <p:cNvSpPr>
            <a:spLocks noGrp="1"/>
          </p:cNvSpPr>
          <p:nvPr>
            <p:ph type="sldNum" sz="quarter" idx="11"/>
          </p:nvPr>
        </p:nvSpPr>
        <p:spPr/>
        <p:txBody>
          <a:bodyPr/>
          <a:lstStyle/>
          <a:p>
            <a:fld id="{09E63382-8250-44BF-BE1A-7FBC626086C4}" type="slidenum">
              <a:rPr lang="en-CA" smtClean="0"/>
              <a:pPr/>
              <a:t>19</a:t>
            </a:fld>
            <a:endParaRPr lang="en-CA"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BBAA2CC-D3A5-4B44-8292-7C90C8CF7778}"/>
                  </a:ext>
                </a:extLst>
              </p:cNvPr>
              <p:cNvSpPr/>
              <p:nvPr/>
            </p:nvSpPr>
            <p:spPr>
              <a:xfrm>
                <a:off x="440985" y="2797381"/>
                <a:ext cx="11269226" cy="24777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BC</m:t>
                      </m:r>
                      <m:r>
                        <a:rPr lang="en-US">
                          <a:latin typeface="Cambria Math" panose="02040503050406030204" pitchFamily="18" charset="0"/>
                        </a:rPr>
                        <m:t> </m:t>
                      </m:r>
                      <m:r>
                        <m:rPr>
                          <m:sty m:val="p"/>
                        </m:rPr>
                        <a:rPr lang="en-US">
                          <a:latin typeface="Cambria Math" panose="02040503050406030204" pitchFamily="18" charset="0"/>
                        </a:rPr>
                        <m:t>yield</m:t>
                      </m:r>
                      <m:r>
                        <a:rPr lang="en-US">
                          <a:latin typeface="Cambria Math" panose="02040503050406030204" pitchFamily="18" charset="0"/>
                        </a:rPr>
                        <m:t> </m:t>
                      </m:r>
                      <m:d>
                        <m:dPr>
                          <m:begChr m:val="["/>
                          <m:endChr m:val="]"/>
                          <m:ctrlPr>
                            <a:rPr lang="en-CA" i="1">
                              <a:latin typeface="Cambria Math" panose="02040503050406030204" pitchFamily="18" charset="0"/>
                            </a:rPr>
                          </m:ctrlPr>
                        </m:dPr>
                        <m:e>
                          <m:f>
                            <m:fPr>
                              <m:ctrlPr>
                                <a:rPr lang="en-CA" i="1">
                                  <a:latin typeface="Cambria Math" panose="02040503050406030204" pitchFamily="18" charset="0"/>
                                </a:rPr>
                              </m:ctrlPr>
                            </m:fPr>
                            <m:num>
                              <m:r>
                                <m:rPr>
                                  <m:sty m:val="p"/>
                                </m:rPr>
                                <a:rPr lang="en-US">
                                  <a:latin typeface="Cambria Math" panose="02040503050406030204" pitchFamily="18" charset="0"/>
                                </a:rPr>
                                <m:t>g</m:t>
                              </m:r>
                            </m:num>
                            <m:den>
                              <m:r>
                                <m:rPr>
                                  <m:sty m:val="p"/>
                                </m:rPr>
                                <a:rPr lang="en-US">
                                  <a:latin typeface="Cambria Math" panose="02040503050406030204" pitchFamily="18" charset="0"/>
                                </a:rPr>
                                <m:t>kg</m:t>
                              </m:r>
                            </m:den>
                          </m:f>
                        </m:e>
                      </m:d>
                      <m:r>
                        <a:rPr lang="en-US">
                          <a:latin typeface="Cambria Math" panose="02040503050406030204" pitchFamily="18" charset="0"/>
                        </a:rPr>
                        <m:t>×</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sSub>
                                    <m:sSubPr>
                                      <m:ctrlPr>
                                        <a:rPr lang="en-CA" i="1">
                                          <a:latin typeface="Cambria Math" panose="02040503050406030204" pitchFamily="18" charset="0"/>
                                        </a:rPr>
                                      </m:ctrlPr>
                                    </m:sSubPr>
                                    <m:e>
                                      <m:r>
                                        <m:rPr>
                                          <m:sty m:val="p"/>
                                        </m:rPr>
                                        <a:rPr lang="en-US">
                                          <a:latin typeface="Cambria Math" panose="02040503050406030204" pitchFamily="18" charset="0"/>
                                        </a:rPr>
                                        <m:t>T</m:t>
                                      </m:r>
                                    </m:e>
                                    <m:sub>
                                      <m:r>
                                        <m:rPr>
                                          <m:sty m:val="p"/>
                                        </m:rPr>
                                        <a:rPr lang="en-US">
                                          <a:latin typeface="Cambria Math" panose="02040503050406030204" pitchFamily="18" charset="0"/>
                                        </a:rPr>
                                        <m:t>ratio</m:t>
                                      </m:r>
                                    </m:sub>
                                  </m:sSub>
                                </m:num>
                                <m:den>
                                  <m:r>
                                    <m:rPr>
                                      <m:sty m:val="p"/>
                                    </m:rPr>
                                    <a:rPr lang="en-US">
                                      <a:latin typeface="Cambria Math" panose="02040503050406030204" pitchFamily="18" charset="0"/>
                                    </a:rPr>
                                    <m:t>C</m:t>
                                  </m:r>
                                  <m:r>
                                    <a:rPr lang="en-US">
                                      <a:latin typeface="Cambria Math" panose="02040503050406030204" pitchFamily="18" charset="0"/>
                                    </a:rPr>
                                    <m:t>#</m:t>
                                  </m:r>
                                </m:den>
                              </m:f>
                            </m:e>
                          </m:d>
                        </m:e>
                        <m:sup>
                          <m:r>
                            <a:rPr lang="en-US">
                              <a:latin typeface="Cambria Math" panose="02040503050406030204" pitchFamily="18" charset="0"/>
                            </a:rPr>
                            <m:t>0.9559</m:t>
                          </m:r>
                        </m:sup>
                      </m:sSup>
                      <m:r>
                        <a:rPr lang="en-US">
                          <a:latin typeface="Cambria Math" panose="02040503050406030204" pitchFamily="18" charset="0"/>
                        </a:rPr>
                        <m:t>=0.0001329</m:t>
                      </m:r>
                      <m:f>
                        <m:fPr>
                          <m:ctrlPr>
                            <a:rPr lang="en-CA" i="1">
                              <a:latin typeface="Cambria Math" panose="02040503050406030204" pitchFamily="18" charset="0"/>
                            </a:rPr>
                          </m:ctrlPr>
                        </m:fPr>
                        <m:num>
                          <m:r>
                            <a:rPr lang="en-US">
                              <a:latin typeface="Cambria Math" panose="02040503050406030204" pitchFamily="18" charset="0"/>
                            </a:rPr>
                            <m:t>1</m:t>
                          </m:r>
                        </m:num>
                        <m:den>
                          <m:sSup>
                            <m:sSupPr>
                              <m:ctrlPr>
                                <a:rPr lang="en-CA" i="1">
                                  <a:latin typeface="Cambria Math" panose="02040503050406030204" pitchFamily="18" charset="0"/>
                                </a:rPr>
                              </m:ctrlPr>
                            </m:sSupPr>
                            <m:e>
                              <m:r>
                                <m:rPr>
                                  <m:sty m:val="p"/>
                                </m:rPr>
                                <a:rPr lang="en-US">
                                  <a:latin typeface="Cambria Math" panose="02040503050406030204" pitchFamily="18" charset="0"/>
                                </a:rPr>
                                <m:t>V</m:t>
                              </m:r>
                            </m:e>
                            <m:sup>
                              <m:r>
                                <a:rPr lang="en-US">
                                  <a:latin typeface="Cambria Math" panose="02040503050406030204" pitchFamily="18" charset="0"/>
                                </a:rPr>
                                <m:t>0.9259</m:t>
                              </m:r>
                            </m:sup>
                          </m:sSup>
                        </m:den>
                      </m:f>
                      <m:r>
                        <a:rPr lang="en-US">
                          <a:latin typeface="Cambria Math" panose="02040503050406030204" pitchFamily="18" charset="0"/>
                        </a:rPr>
                        <m:t>×</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sSub>
                                    <m:sSubPr>
                                      <m:ctrlPr>
                                        <a:rPr lang="en-CA" i="1">
                                          <a:latin typeface="Cambria Math" panose="02040503050406030204" pitchFamily="18" charset="0"/>
                                        </a:rPr>
                                      </m:ctrlPr>
                                    </m:sSubPr>
                                    <m:e>
                                      <m:r>
                                        <m:rPr>
                                          <m:sty m:val="p"/>
                                        </m:rPr>
                                        <a:rPr lang="en-US">
                                          <a:latin typeface="Cambria Math" panose="02040503050406030204" pitchFamily="18" charset="0"/>
                                        </a:rPr>
                                        <m:t>L</m:t>
                                      </m:r>
                                    </m:e>
                                    <m:sub>
                                      <m:r>
                                        <a:rPr lang="en-US" i="1">
                                          <a:latin typeface="Cambria Math" panose="02040503050406030204" pitchFamily="18" charset="0"/>
                                        </a:rPr>
                                        <m:t>𝑓</m:t>
                                      </m:r>
                                    </m:sub>
                                  </m:sSub>
                                </m:num>
                                <m:den>
                                  <m:sSub>
                                    <m:sSubPr>
                                      <m:ctrlPr>
                                        <a:rPr lang="en-CA" i="1">
                                          <a:latin typeface="Cambria Math" panose="02040503050406030204" pitchFamily="18" charset="0"/>
                                        </a:rPr>
                                      </m:ctrlPr>
                                    </m:sSubPr>
                                    <m:e>
                                      <m:r>
                                        <m:rPr>
                                          <m:sty m:val="p"/>
                                        </m:rPr>
                                        <a:rPr lang="en-US">
                                          <a:latin typeface="Cambria Math" panose="02040503050406030204" pitchFamily="18" charset="0"/>
                                        </a:rPr>
                                        <m:t>D</m:t>
                                      </m:r>
                                    </m:e>
                                    <m:sub>
                                      <m:r>
                                        <a:rPr lang="en-US" i="1">
                                          <a:latin typeface="Cambria Math" panose="02040503050406030204" pitchFamily="18" charset="0"/>
                                        </a:rPr>
                                        <m:t>𝑒</m:t>
                                      </m:r>
                                    </m:sub>
                                  </m:sSub>
                                </m:den>
                              </m:f>
                            </m:e>
                          </m:d>
                        </m:e>
                        <m:sup>
                          <m:r>
                            <a:rPr lang="en-US">
                              <a:latin typeface="Cambria Math" panose="02040503050406030204" pitchFamily="18" charset="0"/>
                            </a:rPr>
                            <m:t>2</m:t>
                          </m:r>
                        </m:sup>
                      </m:sSup>
                    </m:oMath>
                  </m:oMathPara>
                </a14:m>
                <a:endParaRPr lang="en-CA" dirty="0"/>
              </a:p>
              <a:p>
                <a:pPr algn="ctr"/>
                <a:endParaRPr lang="en-CA" dirty="0"/>
              </a:p>
              <a:p>
                <a:pPr algn="ctr"/>
                <a:endParaRPr lang="en-CA" dirty="0"/>
              </a:p>
              <a:p>
                <a:pPr algn="ctr"/>
                <a:endParaRPr lang="en-CA" dirty="0"/>
              </a:p>
              <a:p>
                <a:endParaRPr lang="en-CA" i="1" dirty="0"/>
              </a:p>
            </p:txBody>
          </p:sp>
        </mc:Choice>
        <mc:Fallback xmlns="">
          <p:sp>
            <p:nvSpPr>
              <p:cNvPr id="6" name="Rectangle 5">
                <a:extLst>
                  <a:ext uri="{FF2B5EF4-FFF2-40B4-BE49-F238E27FC236}">
                    <a16:creationId xmlns:a16="http://schemas.microsoft.com/office/drawing/2014/main" id="{5BBAA2CC-D3A5-4B44-8292-7C90C8CF7778}"/>
                  </a:ext>
                </a:extLst>
              </p:cNvPr>
              <p:cNvSpPr>
                <a:spLocks noRot="1" noChangeAspect="1" noMove="1" noResize="1" noEditPoints="1" noAdjustHandles="1" noChangeArrowheads="1" noChangeShapeType="1" noTextEdit="1"/>
              </p:cNvSpPr>
              <p:nvPr/>
            </p:nvSpPr>
            <p:spPr>
              <a:xfrm>
                <a:off x="440985" y="2797381"/>
                <a:ext cx="11269226" cy="2477730"/>
              </a:xfrm>
              <a:prstGeom prst="rect">
                <a:avLst/>
              </a:prstGeom>
              <a:blipFill>
                <a:blip r:embed="rId3"/>
                <a:stretch>
                  <a:fillRect/>
                </a:stretch>
              </a:blipFill>
            </p:spPr>
            <p:txBody>
              <a:bodyPr/>
              <a:lstStyle/>
              <a:p>
                <a:r>
                  <a:rPr lang="en-CA">
                    <a:noFill/>
                  </a:rPr>
                  <a:t> </a:t>
                </a:r>
              </a:p>
            </p:txBody>
          </p:sp>
        </mc:Fallback>
      </mc:AlternateContent>
      <p:cxnSp>
        <p:nvCxnSpPr>
          <p:cNvPr id="8" name="Straight Arrow Connector 7">
            <a:extLst>
              <a:ext uri="{FF2B5EF4-FFF2-40B4-BE49-F238E27FC236}">
                <a16:creationId xmlns:a16="http://schemas.microsoft.com/office/drawing/2014/main" id="{47EA8967-33EE-48D8-B311-3B061F358F41}"/>
              </a:ext>
            </a:extLst>
          </p:cNvPr>
          <p:cNvCxnSpPr/>
          <p:nvPr/>
        </p:nvCxnSpPr>
        <p:spPr bwMode="auto">
          <a:xfrm flipV="1">
            <a:off x="8792308" y="3449739"/>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8899E812-4B88-466B-A86C-857102563B80}"/>
              </a:ext>
            </a:extLst>
          </p:cNvPr>
          <p:cNvCxnSpPr/>
          <p:nvPr/>
        </p:nvCxnSpPr>
        <p:spPr bwMode="auto">
          <a:xfrm>
            <a:off x="2140299" y="3143265"/>
            <a:ext cx="0" cy="306474"/>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33EA5D33-D351-458B-A76E-1521440B0333}"/>
              </a:ext>
            </a:extLst>
          </p:cNvPr>
          <p:cNvCxnSpPr/>
          <p:nvPr/>
        </p:nvCxnSpPr>
        <p:spPr bwMode="auto">
          <a:xfrm flipV="1">
            <a:off x="9622972" y="2999238"/>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B4937AF6-E591-493C-8467-BC83F5A1369C}"/>
              </a:ext>
            </a:extLst>
          </p:cNvPr>
          <p:cNvCxnSpPr/>
          <p:nvPr/>
        </p:nvCxnSpPr>
        <p:spPr bwMode="auto">
          <a:xfrm flipV="1">
            <a:off x="1992923" y="3114794"/>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B3AD448C-27FE-4A10-AACA-1DAC6C608819}"/>
              </a:ext>
            </a:extLst>
          </p:cNvPr>
          <p:cNvSpPr/>
          <p:nvPr/>
        </p:nvSpPr>
        <p:spPr bwMode="auto">
          <a:xfrm>
            <a:off x="9195075" y="3390286"/>
            <a:ext cx="483989" cy="420356"/>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6E73B0A1-4CA2-418B-95A0-F2CE757AB9A1}"/>
              </a:ext>
            </a:extLst>
          </p:cNvPr>
          <p:cNvSpPr txBox="1"/>
          <p:nvPr/>
        </p:nvSpPr>
        <p:spPr>
          <a:xfrm>
            <a:off x="9742408" y="3344498"/>
            <a:ext cx="2115178" cy="461665"/>
          </a:xfrm>
          <a:prstGeom prst="rect">
            <a:avLst/>
          </a:prstGeom>
          <a:noFill/>
        </p:spPr>
        <p:txBody>
          <a:bodyPr wrap="square" rtlCol="0">
            <a:spAutoFit/>
          </a:bodyPr>
          <a:lstStyle/>
          <a:p>
            <a:r>
              <a:rPr lang="en-US" dirty="0"/>
              <a:t>Mixing area</a:t>
            </a:r>
            <a:endParaRPr lang="en-CA" dirty="0"/>
          </a:p>
        </p:txBody>
      </p:sp>
      <p:cxnSp>
        <p:nvCxnSpPr>
          <p:cNvPr id="22" name="Straight Arrow Connector 21">
            <a:extLst>
              <a:ext uri="{FF2B5EF4-FFF2-40B4-BE49-F238E27FC236}">
                <a16:creationId xmlns:a16="http://schemas.microsoft.com/office/drawing/2014/main" id="{328BB902-9F7B-482F-9563-8E2C6A4F0F5E}"/>
              </a:ext>
            </a:extLst>
          </p:cNvPr>
          <p:cNvCxnSpPr/>
          <p:nvPr/>
        </p:nvCxnSpPr>
        <p:spPr bwMode="auto">
          <a:xfrm flipV="1">
            <a:off x="11515405" y="3429083"/>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pic>
        <p:nvPicPr>
          <p:cNvPr id="18434" name="Picture 2" descr="Downloads - Creative Commons">
            <a:extLst>
              <a:ext uri="{FF2B5EF4-FFF2-40B4-BE49-F238E27FC236}">
                <a16:creationId xmlns:a16="http://schemas.microsoft.com/office/drawing/2014/main" id="{95EEA3EB-8463-416A-A820-43EA98389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78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C028CB5B-CDC1-4F07-AE0E-CC8A3357E98B}" type="slidenum">
              <a:rPr lang="en-CA" smtClean="0"/>
              <a:pPr/>
              <a:t>2</a:t>
            </a:fld>
            <a:endParaRPr lang="en-CA"/>
          </a:p>
        </p:txBody>
      </p:sp>
      <p:pic>
        <p:nvPicPr>
          <p:cNvPr id="5" name="final_5e834a4f66f2d60016ad24d5_152179">
            <a:hlinkClick r:id="" action="ppaction://media"/>
          </p:cNvPr>
          <p:cNvPicPr>
            <a:picLocks noChangeAspect="1"/>
          </p:cNvPicPr>
          <p:nvPr>
            <a:videoFile r:link="rId1"/>
            <p:extLst>
              <p:ext uri="{DAA4B4D4-6D71-4841-9C94-3DE7FCFB9230}">
                <p14:media xmlns:p14="http://schemas.microsoft.com/office/powerpoint/2010/main" r:embed="rId2">
                  <p14:trim end="12325"/>
                </p14:media>
              </p:ext>
            </p:extLst>
          </p:nvPr>
        </p:nvPicPr>
        <p:blipFill>
          <a:blip r:embed="rId5"/>
          <a:stretch>
            <a:fillRect/>
          </a:stretch>
        </p:blipFill>
        <p:spPr>
          <a:xfrm>
            <a:off x="6524018" y="1257299"/>
            <a:ext cx="5425192" cy="5425192"/>
          </a:xfrm>
          <a:prstGeom prst="rect">
            <a:avLst/>
          </a:prstGeom>
        </p:spPr>
      </p:pic>
      <p:sp>
        <p:nvSpPr>
          <p:cNvPr id="3" name="TextBox 2">
            <a:extLst>
              <a:ext uri="{FF2B5EF4-FFF2-40B4-BE49-F238E27FC236}">
                <a16:creationId xmlns:a16="http://schemas.microsoft.com/office/drawing/2014/main" id="{54F1323D-899F-4C62-AAE8-6C404281DBD6}"/>
              </a:ext>
            </a:extLst>
          </p:cNvPr>
          <p:cNvSpPr txBox="1"/>
          <p:nvPr/>
        </p:nvSpPr>
        <p:spPr>
          <a:xfrm>
            <a:off x="463259" y="1518821"/>
            <a:ext cx="3602902" cy="3347840"/>
          </a:xfrm>
          <a:prstGeom prst="rect">
            <a:avLst/>
          </a:prstGeom>
          <a:noFill/>
        </p:spPr>
        <p:txBody>
          <a:bodyPr wrap="square" rtlCol="0">
            <a:spAutoFit/>
          </a:bodyPr>
          <a:lstStyle/>
          <a:p>
            <a:pPr algn="just">
              <a:lnSpc>
                <a:spcPct val="150000"/>
              </a:lnSpc>
            </a:pPr>
            <a:r>
              <a:rPr lang="en-US" dirty="0"/>
              <a:t>This video gives a brief back ground about black carbon and why it’s important to quantify its contribution to climate change. </a:t>
            </a:r>
            <a:endParaRPr lang="en-CA" dirty="0"/>
          </a:p>
        </p:txBody>
      </p:sp>
      <p:pic>
        <p:nvPicPr>
          <p:cNvPr id="6" name="Graphic 5" descr="Play">
            <a:extLst>
              <a:ext uri="{FF2B5EF4-FFF2-40B4-BE49-F238E27FC236}">
                <a16:creationId xmlns:a16="http://schemas.microsoft.com/office/drawing/2014/main" id="{1C4DD758-B1C4-4F46-8D95-99AF5E0470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9141" y="5255770"/>
            <a:ext cx="914400" cy="914400"/>
          </a:xfrm>
          <a:prstGeom prst="rect">
            <a:avLst/>
          </a:prstGeom>
        </p:spPr>
      </p:pic>
      <p:sp>
        <p:nvSpPr>
          <p:cNvPr id="7" name="TextBox 6">
            <a:extLst>
              <a:ext uri="{FF2B5EF4-FFF2-40B4-BE49-F238E27FC236}">
                <a16:creationId xmlns:a16="http://schemas.microsoft.com/office/drawing/2014/main" id="{1C3B1513-7CBD-496B-950D-310CF2BCBDF8}"/>
              </a:ext>
            </a:extLst>
          </p:cNvPr>
          <p:cNvSpPr txBox="1"/>
          <p:nvPr/>
        </p:nvSpPr>
        <p:spPr>
          <a:xfrm>
            <a:off x="7493541" y="5382032"/>
            <a:ext cx="2485216" cy="584775"/>
          </a:xfrm>
          <a:prstGeom prst="rect">
            <a:avLst/>
          </a:prstGeom>
          <a:noFill/>
        </p:spPr>
        <p:txBody>
          <a:bodyPr wrap="square" rtlCol="0">
            <a:spAutoFit/>
          </a:bodyPr>
          <a:lstStyle/>
          <a:p>
            <a:r>
              <a:rPr lang="en-US" sz="3200" dirty="0"/>
              <a:t>Play me!</a:t>
            </a:r>
            <a:endParaRPr lang="en-CA" sz="3200" dirty="0"/>
          </a:p>
        </p:txBody>
      </p:sp>
      <p:pic>
        <p:nvPicPr>
          <p:cNvPr id="1026" name="Picture 2" descr="Downloads - Creative Commons">
            <a:extLst>
              <a:ext uri="{FF2B5EF4-FFF2-40B4-BE49-F238E27FC236}">
                <a16:creationId xmlns:a16="http://schemas.microsoft.com/office/drawing/2014/main" id="{22C1A120-E45F-4BC8-B2E7-C8B3F7EC51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9880" y="109538"/>
            <a:ext cx="1571625" cy="55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126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B3F27A-C95E-4683-A990-3C46300BCBB5}"/>
              </a:ext>
            </a:extLst>
          </p:cNvPr>
          <p:cNvPicPr/>
          <p:nvPr/>
        </p:nvPicPr>
        <p:blipFill>
          <a:blip r:embed="rId3">
            <a:extLst>
              <a:ext uri="{28A0092B-C50C-407E-A947-70E740481C1C}">
                <a14:useLocalDpi xmlns:a14="http://schemas.microsoft.com/office/drawing/2010/main" val="0"/>
              </a:ext>
            </a:extLst>
          </a:blip>
          <a:srcRect/>
          <a:stretch/>
        </p:blipFill>
        <p:spPr>
          <a:xfrm>
            <a:off x="557683" y="1658544"/>
            <a:ext cx="6832879" cy="3681586"/>
          </a:xfrm>
          <a:prstGeom prst="rect">
            <a:avLst/>
          </a:prstGeom>
        </p:spPr>
      </p:pic>
      <p:sp>
        <p:nvSpPr>
          <p:cNvPr id="2" name="Title 1"/>
          <p:cNvSpPr>
            <a:spLocks noGrp="1"/>
          </p:cNvSpPr>
          <p:nvPr>
            <p:ph type="title"/>
          </p:nvPr>
        </p:nvSpPr>
        <p:spPr/>
        <p:txBody>
          <a:bodyPr/>
          <a:lstStyle/>
          <a:p>
            <a:r>
              <a:rPr lang="en-CA" dirty="0"/>
              <a:t>Scaling BC (Transition Shear) </a:t>
            </a:r>
          </a:p>
        </p:txBody>
      </p:sp>
      <p:sp>
        <p:nvSpPr>
          <p:cNvPr id="4" name="Slide Number Placeholder 3"/>
          <p:cNvSpPr>
            <a:spLocks noGrp="1"/>
          </p:cNvSpPr>
          <p:nvPr>
            <p:ph type="sldNum" sz="quarter" idx="11"/>
          </p:nvPr>
        </p:nvSpPr>
        <p:spPr/>
        <p:txBody>
          <a:bodyPr/>
          <a:lstStyle/>
          <a:p>
            <a:fld id="{09E63382-8250-44BF-BE1A-7FBC626086C4}" type="slidenum">
              <a:rPr lang="en-CA" smtClean="0"/>
              <a:pPr/>
              <a:t>20</a:t>
            </a:fld>
            <a:endParaRPr lang="en-CA" dirty="0"/>
          </a:p>
        </p:txBody>
      </p:sp>
      <p:sp>
        <p:nvSpPr>
          <p:cNvPr id="7" name="Rectangle 6"/>
          <p:cNvSpPr/>
          <p:nvPr/>
        </p:nvSpPr>
        <p:spPr bwMode="auto">
          <a:xfrm rot="3702165">
            <a:off x="4965395" y="2423066"/>
            <a:ext cx="526663" cy="1111248"/>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69B43920-EEB3-4311-8931-81F2A0C3FEB5}"/>
              </a:ext>
            </a:extLst>
          </p:cNvPr>
          <p:cNvPicPr/>
          <p:nvPr/>
        </p:nvPicPr>
        <p:blipFill>
          <a:blip r:embed="rId4">
            <a:extLst>
              <a:ext uri="{28A0092B-C50C-407E-A947-70E740481C1C}">
                <a14:useLocalDpi xmlns:a14="http://schemas.microsoft.com/office/drawing/2010/main" val="0"/>
              </a:ext>
            </a:extLst>
          </a:blip>
          <a:srcRect/>
          <a:stretch/>
        </p:blipFill>
        <p:spPr>
          <a:xfrm>
            <a:off x="7430761" y="1142737"/>
            <a:ext cx="3088571" cy="5531405"/>
          </a:xfrm>
          <a:prstGeom prst="rect">
            <a:avLst/>
          </a:prstGeom>
        </p:spPr>
      </p:pic>
      <p:sp>
        <p:nvSpPr>
          <p:cNvPr id="10" name="Oval 9">
            <a:extLst>
              <a:ext uri="{FF2B5EF4-FFF2-40B4-BE49-F238E27FC236}">
                <a16:creationId xmlns:a16="http://schemas.microsoft.com/office/drawing/2014/main" id="{53120A02-365A-49BE-8B16-5652A54F9FCA}"/>
              </a:ext>
            </a:extLst>
          </p:cNvPr>
          <p:cNvSpPr/>
          <p:nvPr/>
        </p:nvSpPr>
        <p:spPr bwMode="auto">
          <a:xfrm>
            <a:off x="4255178" y="1755856"/>
            <a:ext cx="1406571" cy="465931"/>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11" name="Picture 2" descr="Downloads - Creative Commons">
            <a:extLst>
              <a:ext uri="{FF2B5EF4-FFF2-40B4-BE49-F238E27FC236}">
                <a16:creationId xmlns:a16="http://schemas.microsoft.com/office/drawing/2014/main" id="{5E64EC5C-06D2-40E8-80D8-BB5C8207B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23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E202-4D38-4C1A-B3F8-35F0B5CAEC95}"/>
              </a:ext>
            </a:extLst>
          </p:cNvPr>
          <p:cNvSpPr>
            <a:spLocks noGrp="1"/>
          </p:cNvSpPr>
          <p:nvPr>
            <p:ph type="title"/>
          </p:nvPr>
        </p:nvSpPr>
        <p:spPr/>
        <p:txBody>
          <a:bodyPr/>
          <a:lstStyle/>
          <a:p>
            <a:r>
              <a:rPr lang="en-US" dirty="0"/>
              <a:t>What does it mean?</a:t>
            </a:r>
            <a:endParaRPr lang="en-CA" dirty="0"/>
          </a:p>
        </p:txBody>
      </p:sp>
      <p:sp>
        <p:nvSpPr>
          <p:cNvPr id="4" name="Slide Number Placeholder 3">
            <a:extLst>
              <a:ext uri="{FF2B5EF4-FFF2-40B4-BE49-F238E27FC236}">
                <a16:creationId xmlns:a16="http://schemas.microsoft.com/office/drawing/2014/main" id="{020BB115-92CB-46E2-8BF4-10A7BFF9B2A7}"/>
              </a:ext>
            </a:extLst>
          </p:cNvPr>
          <p:cNvSpPr>
            <a:spLocks noGrp="1"/>
          </p:cNvSpPr>
          <p:nvPr>
            <p:ph type="sldNum" sz="quarter" idx="11"/>
          </p:nvPr>
        </p:nvSpPr>
        <p:spPr/>
        <p:txBody>
          <a:bodyPr/>
          <a:lstStyle/>
          <a:p>
            <a:fld id="{09E63382-8250-44BF-BE1A-7FBC626086C4}" type="slidenum">
              <a:rPr lang="en-CA" smtClean="0"/>
              <a:pPr/>
              <a:t>21</a:t>
            </a:fld>
            <a:endParaRPr lang="en-CA"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BBAA2CC-D3A5-4B44-8292-7C90C8CF7778}"/>
                  </a:ext>
                </a:extLst>
              </p:cNvPr>
              <p:cNvSpPr/>
              <p:nvPr/>
            </p:nvSpPr>
            <p:spPr>
              <a:xfrm>
                <a:off x="440985" y="1327167"/>
                <a:ext cx="11269226" cy="2472472"/>
              </a:xfrm>
              <a:prstGeom prst="rect">
                <a:avLst/>
              </a:prstGeom>
            </p:spPr>
            <p:txBody>
              <a:bodyPr wrap="square">
                <a:spAutoFit/>
              </a:bodyPr>
              <a:lstStyle/>
              <a:p>
                <a:pPr algn="ctr"/>
                <a:endParaRPr lang="en-CA" dirty="0"/>
              </a:p>
              <a:p>
                <a:pPr algn="ctr"/>
                <a:endParaRPr lang="en-CA" dirty="0"/>
              </a:p>
              <a:p>
                <a:pPr algn="ctr"/>
                <a:endParaRPr lang="en-CA" dirty="0"/>
              </a:p>
              <a:p>
                <a:endParaRPr lang="en-CA" i="1" dirty="0"/>
              </a:p>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BC</m:t>
                      </m:r>
                      <m:r>
                        <a:rPr lang="en-US">
                          <a:latin typeface="Cambria Math" panose="02040503050406030204" pitchFamily="18" charset="0"/>
                        </a:rPr>
                        <m:t> </m:t>
                      </m:r>
                      <m:r>
                        <m:rPr>
                          <m:sty m:val="p"/>
                        </m:rPr>
                        <a:rPr lang="en-US">
                          <a:latin typeface="Cambria Math" panose="02040503050406030204" pitchFamily="18" charset="0"/>
                        </a:rPr>
                        <m:t>yield</m:t>
                      </m:r>
                      <m:r>
                        <a:rPr lang="en-US">
                          <a:latin typeface="Cambria Math" panose="02040503050406030204" pitchFamily="18" charset="0"/>
                        </a:rPr>
                        <m:t> </m:t>
                      </m:r>
                      <m:d>
                        <m:dPr>
                          <m:begChr m:val="["/>
                          <m:endChr m:val="]"/>
                          <m:ctrlPr>
                            <a:rPr lang="en-CA" i="1">
                              <a:latin typeface="Cambria Math" panose="02040503050406030204" pitchFamily="18" charset="0"/>
                            </a:rPr>
                          </m:ctrlPr>
                        </m:dPr>
                        <m:e>
                          <m:f>
                            <m:fPr>
                              <m:ctrlPr>
                                <a:rPr lang="en-CA" i="1">
                                  <a:latin typeface="Cambria Math" panose="02040503050406030204" pitchFamily="18" charset="0"/>
                                </a:rPr>
                              </m:ctrlPr>
                            </m:fPr>
                            <m:num>
                              <m:r>
                                <m:rPr>
                                  <m:sty m:val="p"/>
                                </m:rPr>
                                <a:rPr lang="en-US">
                                  <a:latin typeface="Cambria Math" panose="02040503050406030204" pitchFamily="18" charset="0"/>
                                </a:rPr>
                                <m:t>g</m:t>
                              </m:r>
                            </m:num>
                            <m:den>
                              <m:r>
                                <m:rPr>
                                  <m:sty m:val="p"/>
                                </m:rPr>
                                <a:rPr lang="en-US">
                                  <a:latin typeface="Cambria Math" panose="02040503050406030204" pitchFamily="18" charset="0"/>
                                </a:rPr>
                                <m:t>kg</m:t>
                              </m:r>
                            </m:den>
                          </m:f>
                        </m:e>
                      </m:d>
                      <m:r>
                        <a:rPr lang="en-US">
                          <a:latin typeface="Cambria Math" panose="02040503050406030204" pitchFamily="18" charset="0"/>
                        </a:rPr>
                        <m:t>×</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sSub>
                                    <m:sSubPr>
                                      <m:ctrlPr>
                                        <a:rPr lang="en-CA" i="1">
                                          <a:latin typeface="Cambria Math" panose="02040503050406030204" pitchFamily="18" charset="0"/>
                                        </a:rPr>
                                      </m:ctrlPr>
                                    </m:sSubPr>
                                    <m:e>
                                      <m:r>
                                        <m:rPr>
                                          <m:sty m:val="p"/>
                                        </m:rPr>
                                        <a:rPr lang="en-US">
                                          <a:latin typeface="Cambria Math" panose="02040503050406030204" pitchFamily="18" charset="0"/>
                                        </a:rPr>
                                        <m:t>T</m:t>
                                      </m:r>
                                    </m:e>
                                    <m:sub>
                                      <m:r>
                                        <m:rPr>
                                          <m:sty m:val="p"/>
                                        </m:rPr>
                                        <a:rPr lang="en-US">
                                          <a:latin typeface="Cambria Math" panose="02040503050406030204" pitchFamily="18" charset="0"/>
                                        </a:rPr>
                                        <m:t>ratio</m:t>
                                      </m:r>
                                    </m:sub>
                                  </m:sSub>
                                </m:num>
                                <m:den>
                                  <m:r>
                                    <m:rPr>
                                      <m:sty m:val="p"/>
                                    </m:rPr>
                                    <a:rPr lang="en-US">
                                      <a:latin typeface="Cambria Math" panose="02040503050406030204" pitchFamily="18" charset="0"/>
                                    </a:rPr>
                                    <m:t>C</m:t>
                                  </m:r>
                                  <m:r>
                                    <a:rPr lang="en-US">
                                      <a:latin typeface="Cambria Math" panose="02040503050406030204" pitchFamily="18" charset="0"/>
                                    </a:rPr>
                                    <m:t>#</m:t>
                                  </m:r>
                                </m:den>
                              </m:f>
                            </m:e>
                          </m:d>
                        </m:e>
                        <m:sup>
                          <m:r>
                            <a:rPr lang="en-US">
                              <a:latin typeface="Cambria Math" panose="02040503050406030204" pitchFamily="18" charset="0"/>
                            </a:rPr>
                            <m:t>1.004</m:t>
                          </m:r>
                        </m:sup>
                      </m:sSup>
                      <m:r>
                        <a:rPr lang="en-US">
                          <a:latin typeface="Cambria Math" panose="02040503050406030204" pitchFamily="18" charset="0"/>
                        </a:rPr>
                        <m:t>=0.1701</m:t>
                      </m:r>
                      <m:f>
                        <m:fPr>
                          <m:ctrlPr>
                            <a:rPr lang="en-CA" i="1">
                              <a:latin typeface="Cambria Math" panose="02040503050406030204" pitchFamily="18" charset="0"/>
                            </a:rPr>
                          </m:ctrlPr>
                        </m:fPr>
                        <m:num>
                          <m:r>
                            <a:rPr lang="en-US">
                              <a:latin typeface="Cambria Math" panose="02040503050406030204" pitchFamily="18" charset="0"/>
                            </a:rPr>
                            <m:t>1</m:t>
                          </m:r>
                        </m:num>
                        <m:den>
                          <m:sSup>
                            <m:sSupPr>
                              <m:ctrlPr>
                                <a:rPr lang="en-CA" i="1">
                                  <a:latin typeface="Cambria Math" panose="02040503050406030204" pitchFamily="18" charset="0"/>
                                </a:rPr>
                              </m:ctrlPr>
                            </m:sSupPr>
                            <m:e>
                              <m:r>
                                <m:rPr>
                                  <m:sty m:val="p"/>
                                </m:rPr>
                                <a:rPr lang="en-US">
                                  <a:latin typeface="Cambria Math" panose="02040503050406030204" pitchFamily="18" charset="0"/>
                                </a:rPr>
                                <m:t>V</m:t>
                              </m:r>
                            </m:e>
                            <m:sup>
                              <m:r>
                                <a:rPr lang="en-US">
                                  <a:latin typeface="Cambria Math" panose="02040503050406030204" pitchFamily="18" charset="0"/>
                                </a:rPr>
                                <m:t>1.004</m:t>
                              </m:r>
                            </m:sup>
                          </m:sSup>
                        </m:den>
                      </m:f>
                      <m:r>
                        <a:rPr lang="en-US">
                          <a:latin typeface="Cambria Math" panose="02040503050406030204" pitchFamily="18" charset="0"/>
                        </a:rPr>
                        <m:t>×</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m:rPr>
                                  <m:sty m:val="p"/>
                                </m:rPr>
                                <a:rPr lang="en-US">
                                  <a:latin typeface="Cambria Math" panose="02040503050406030204" pitchFamily="18" charset="0"/>
                                </a:rPr>
                                <m:t>L</m:t>
                              </m:r>
                            </m:e>
                            <m:sub>
                              <m:r>
                                <a:rPr lang="en-US" i="1">
                                  <a:latin typeface="Cambria Math" panose="02040503050406030204" pitchFamily="18" charset="0"/>
                                </a:rPr>
                                <m:t>𝑓</m:t>
                              </m:r>
                            </m:sub>
                          </m:sSub>
                        </m:num>
                        <m:den>
                          <m:sSub>
                            <m:sSubPr>
                              <m:ctrlPr>
                                <a:rPr lang="en-CA" i="1">
                                  <a:latin typeface="Cambria Math" panose="02040503050406030204" pitchFamily="18" charset="0"/>
                                </a:rPr>
                              </m:ctrlPr>
                            </m:sSubPr>
                            <m:e>
                              <m:r>
                                <m:rPr>
                                  <m:sty m:val="p"/>
                                </m:rPr>
                                <a:rPr lang="en-US">
                                  <a:latin typeface="Cambria Math" panose="02040503050406030204" pitchFamily="18" charset="0"/>
                                </a:rPr>
                                <m:t>D</m:t>
                              </m:r>
                            </m:e>
                            <m:sub>
                              <m:r>
                                <a:rPr lang="en-US" i="1">
                                  <a:latin typeface="Cambria Math" panose="02040503050406030204" pitchFamily="18" charset="0"/>
                                </a:rPr>
                                <m:t>𝑒</m:t>
                              </m:r>
                            </m:sub>
                          </m:sSub>
                        </m:den>
                      </m:f>
                    </m:oMath>
                  </m:oMathPara>
                </a14:m>
                <a:endParaRPr lang="en-CA" dirty="0"/>
              </a:p>
            </p:txBody>
          </p:sp>
        </mc:Choice>
        <mc:Fallback xmlns="">
          <p:sp>
            <p:nvSpPr>
              <p:cNvPr id="6" name="Rectangle 5">
                <a:extLst>
                  <a:ext uri="{FF2B5EF4-FFF2-40B4-BE49-F238E27FC236}">
                    <a16:creationId xmlns:a16="http://schemas.microsoft.com/office/drawing/2014/main" id="{5BBAA2CC-D3A5-4B44-8292-7C90C8CF7778}"/>
                  </a:ext>
                </a:extLst>
              </p:cNvPr>
              <p:cNvSpPr>
                <a:spLocks noRot="1" noChangeAspect="1" noMove="1" noResize="1" noEditPoints="1" noAdjustHandles="1" noChangeArrowheads="1" noChangeShapeType="1" noTextEdit="1"/>
              </p:cNvSpPr>
              <p:nvPr/>
            </p:nvSpPr>
            <p:spPr>
              <a:xfrm>
                <a:off x="440985" y="1327167"/>
                <a:ext cx="11269226" cy="2472472"/>
              </a:xfrm>
              <a:prstGeom prst="rect">
                <a:avLst/>
              </a:prstGeom>
              <a:blipFill>
                <a:blip r:embed="rId3"/>
                <a:stretch>
                  <a:fillRect/>
                </a:stretch>
              </a:blipFill>
            </p:spPr>
            <p:txBody>
              <a:bodyPr/>
              <a:lstStyle/>
              <a:p>
                <a:r>
                  <a:rPr lang="en-CA">
                    <a:noFill/>
                  </a:rPr>
                  <a:t> </a:t>
                </a:r>
              </a:p>
            </p:txBody>
          </p:sp>
        </mc:Fallback>
      </mc:AlternateContent>
      <p:cxnSp>
        <p:nvCxnSpPr>
          <p:cNvPr id="9" name="Straight Arrow Connector 8">
            <a:extLst>
              <a:ext uri="{FF2B5EF4-FFF2-40B4-BE49-F238E27FC236}">
                <a16:creationId xmlns:a16="http://schemas.microsoft.com/office/drawing/2014/main" id="{7B6E8E3A-86B2-4BE3-9346-78821389C240}"/>
              </a:ext>
            </a:extLst>
          </p:cNvPr>
          <p:cNvCxnSpPr/>
          <p:nvPr/>
        </p:nvCxnSpPr>
        <p:spPr bwMode="auto">
          <a:xfrm flipV="1">
            <a:off x="8663354" y="3372981"/>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3F8A0107-678E-4043-BC66-3EDAF7BDB70E}"/>
              </a:ext>
            </a:extLst>
          </p:cNvPr>
          <p:cNvCxnSpPr/>
          <p:nvPr/>
        </p:nvCxnSpPr>
        <p:spPr bwMode="auto">
          <a:xfrm>
            <a:off x="2754924" y="3156941"/>
            <a:ext cx="0" cy="306474"/>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F15805DE-E0B5-44BF-852F-9070675D02EF}"/>
              </a:ext>
            </a:extLst>
          </p:cNvPr>
          <p:cNvCxnSpPr/>
          <p:nvPr/>
        </p:nvCxnSpPr>
        <p:spPr bwMode="auto">
          <a:xfrm flipV="1">
            <a:off x="9311473" y="2931690"/>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CD1231AE-A604-419C-A0F4-80751CF2F80D}"/>
              </a:ext>
            </a:extLst>
          </p:cNvPr>
          <p:cNvCxnSpPr/>
          <p:nvPr/>
        </p:nvCxnSpPr>
        <p:spPr bwMode="auto">
          <a:xfrm flipV="1">
            <a:off x="2575728" y="3159452"/>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D3E3516E-1729-4CA9-97D0-4BC14A7D7506}"/>
              </a:ext>
            </a:extLst>
          </p:cNvPr>
          <p:cNvSpPr/>
          <p:nvPr/>
        </p:nvSpPr>
        <p:spPr bwMode="auto">
          <a:xfrm>
            <a:off x="8953081" y="3372981"/>
            <a:ext cx="483989" cy="420356"/>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972D5DAD-46FF-4D81-B060-8FA72AAC356B}"/>
              </a:ext>
            </a:extLst>
          </p:cNvPr>
          <p:cNvSpPr txBox="1"/>
          <p:nvPr/>
        </p:nvSpPr>
        <p:spPr>
          <a:xfrm>
            <a:off x="9437070" y="3331672"/>
            <a:ext cx="2115178" cy="461665"/>
          </a:xfrm>
          <a:prstGeom prst="rect">
            <a:avLst/>
          </a:prstGeom>
          <a:noFill/>
        </p:spPr>
        <p:txBody>
          <a:bodyPr wrap="square" rtlCol="0">
            <a:spAutoFit/>
          </a:bodyPr>
          <a:lstStyle/>
          <a:p>
            <a:r>
              <a:rPr lang="en-US" dirty="0"/>
              <a:t>Mixing length</a:t>
            </a:r>
            <a:endParaRPr lang="en-CA" dirty="0"/>
          </a:p>
        </p:txBody>
      </p:sp>
      <p:cxnSp>
        <p:nvCxnSpPr>
          <p:cNvPr id="21" name="Straight Arrow Connector 20">
            <a:extLst>
              <a:ext uri="{FF2B5EF4-FFF2-40B4-BE49-F238E27FC236}">
                <a16:creationId xmlns:a16="http://schemas.microsoft.com/office/drawing/2014/main" id="{6D796EB6-054B-4A10-8C0F-C574572BAE1B}"/>
              </a:ext>
            </a:extLst>
          </p:cNvPr>
          <p:cNvCxnSpPr/>
          <p:nvPr/>
        </p:nvCxnSpPr>
        <p:spPr bwMode="auto">
          <a:xfrm flipV="1">
            <a:off x="11412316" y="3432428"/>
            <a:ext cx="0" cy="301451"/>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pic>
        <p:nvPicPr>
          <p:cNvPr id="13" name="Picture 2" descr="Downloads - Creative Commons">
            <a:extLst>
              <a:ext uri="{FF2B5EF4-FFF2-40B4-BE49-F238E27FC236}">
                <a16:creationId xmlns:a16="http://schemas.microsoft.com/office/drawing/2014/main" id="{4A714F81-58E0-46D8-932A-DB25411F6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0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18219" y="1946684"/>
            <a:ext cx="5905922" cy="2986483"/>
          </a:xfrm>
          <a:prstGeom prst="rect">
            <a:avLst/>
          </a:prstGeom>
        </p:spPr>
      </p:pic>
      <p:sp>
        <p:nvSpPr>
          <p:cNvPr id="2" name="Title 1"/>
          <p:cNvSpPr>
            <a:spLocks noGrp="1"/>
          </p:cNvSpPr>
          <p:nvPr>
            <p:ph type="title"/>
          </p:nvPr>
        </p:nvSpPr>
        <p:spPr/>
        <p:txBody>
          <a:bodyPr/>
          <a:lstStyle/>
          <a:p>
            <a:r>
              <a:rPr lang="en-CA" dirty="0"/>
              <a:t>Scaling BC Rate (Transition Buoyant) </a:t>
            </a:r>
          </a:p>
        </p:txBody>
      </p:sp>
      <p:sp>
        <p:nvSpPr>
          <p:cNvPr id="4" name="Slide Number Placeholder 3"/>
          <p:cNvSpPr>
            <a:spLocks noGrp="1"/>
          </p:cNvSpPr>
          <p:nvPr>
            <p:ph type="sldNum" sz="quarter" idx="11"/>
          </p:nvPr>
        </p:nvSpPr>
        <p:spPr/>
        <p:txBody>
          <a:bodyPr/>
          <a:lstStyle/>
          <a:p>
            <a:fld id="{09E63382-8250-44BF-BE1A-7FBC626086C4}" type="slidenum">
              <a:rPr lang="en-CA" smtClean="0"/>
              <a:pPr/>
              <a:t>22</a:t>
            </a:fld>
            <a:endParaRPr lang="en-CA" dirty="0"/>
          </a:p>
        </p:txBody>
      </p:sp>
      <p:pic>
        <p:nvPicPr>
          <p:cNvPr id="6" name="Picture 5">
            <a:extLst>
              <a:ext uri="{FF2B5EF4-FFF2-40B4-BE49-F238E27FC236}">
                <a16:creationId xmlns:a16="http://schemas.microsoft.com/office/drawing/2014/main" id="{8045C27D-EF4A-42A7-B54A-7B627EB262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788" y="1784472"/>
            <a:ext cx="5995018" cy="3310908"/>
          </a:xfrm>
          <a:prstGeom prst="rect">
            <a:avLst/>
          </a:prstGeom>
        </p:spPr>
      </p:pic>
      <p:sp>
        <p:nvSpPr>
          <p:cNvPr id="7" name="Rectangle 6"/>
          <p:cNvSpPr/>
          <p:nvPr/>
        </p:nvSpPr>
        <p:spPr bwMode="auto">
          <a:xfrm rot="3852415">
            <a:off x="780091" y="3027897"/>
            <a:ext cx="613424" cy="750896"/>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E1925C6-19FB-4DB4-BBAE-08AD2AEC07B3}"/>
              </a:ext>
            </a:extLst>
          </p:cNvPr>
          <p:cNvSpPr/>
          <p:nvPr/>
        </p:nvSpPr>
        <p:spPr>
          <a:xfrm>
            <a:off x="604072" y="5731612"/>
            <a:ext cx="11228294" cy="830997"/>
          </a:xfrm>
          <a:prstGeom prst="rect">
            <a:avLst/>
          </a:prstGeom>
          <a:solidFill>
            <a:schemeClr val="bg1"/>
          </a:solidFill>
        </p:spPr>
        <p:txBody>
          <a:bodyPr wrap="square">
            <a:spAutoFit/>
          </a:bodyPr>
          <a:lstStyle/>
          <a:p>
            <a:pPr algn="just"/>
            <a:r>
              <a:rPr lang="en-US" dirty="0"/>
              <a:t>In transition buoyant regime, as defined by </a:t>
            </a:r>
            <a:r>
              <a:rPr lang="en-US" dirty="0" err="1"/>
              <a:t>Delichatsios</a:t>
            </a:r>
            <a:r>
              <a:rPr lang="en-US" dirty="0"/>
              <a:t> [1], BC (when corrected by carbon number) simply scales with mass flow rate.</a:t>
            </a:r>
            <a:endParaRPr lang="en-CA" dirty="0"/>
          </a:p>
        </p:txBody>
      </p:sp>
      <p:sp>
        <p:nvSpPr>
          <p:cNvPr id="9" name="Oval 8">
            <a:extLst>
              <a:ext uri="{FF2B5EF4-FFF2-40B4-BE49-F238E27FC236}">
                <a16:creationId xmlns:a16="http://schemas.microsoft.com/office/drawing/2014/main" id="{9A4E530B-F099-41A1-A590-88B232916B28}"/>
              </a:ext>
            </a:extLst>
          </p:cNvPr>
          <p:cNvSpPr/>
          <p:nvPr/>
        </p:nvSpPr>
        <p:spPr bwMode="auto">
          <a:xfrm rot="20355996">
            <a:off x="538686" y="3811297"/>
            <a:ext cx="1406571" cy="465931"/>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3" name="Oval 2">
            <a:extLst>
              <a:ext uri="{FF2B5EF4-FFF2-40B4-BE49-F238E27FC236}">
                <a16:creationId xmlns:a16="http://schemas.microsoft.com/office/drawing/2014/main" id="{61DDC309-4307-4812-9685-1A1A0FA823D7}"/>
              </a:ext>
            </a:extLst>
          </p:cNvPr>
          <p:cNvSpPr/>
          <p:nvPr/>
        </p:nvSpPr>
        <p:spPr bwMode="auto">
          <a:xfrm>
            <a:off x="1743638" y="3145232"/>
            <a:ext cx="555524" cy="933710"/>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E28B4BB-E22C-4BBB-A02F-C3A42A728501}"/>
                  </a:ext>
                </a:extLst>
              </p:cNvPr>
              <p:cNvSpPr/>
              <p:nvPr/>
            </p:nvSpPr>
            <p:spPr>
              <a:xfrm>
                <a:off x="462241" y="5792750"/>
                <a:ext cx="6096000" cy="70872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d>
                        <m:dPr>
                          <m:begChr m:val=""/>
                          <m:endChr m:val="]"/>
                          <m:ctrlPr>
                            <a:rPr lang="en-CA" sz="1800" i="1">
                              <a:latin typeface="Cambria Math" panose="02040503050406030204" pitchFamily="18" charset="0"/>
                            </a:rPr>
                          </m:ctrlPr>
                        </m:dPr>
                        <m:e>
                          <m:r>
                            <m:rPr>
                              <m:sty m:val="p"/>
                            </m:rPr>
                            <a:rPr lang="en-CA" sz="1800">
                              <a:latin typeface="Cambria Math" panose="02040503050406030204" pitchFamily="18" charset="0"/>
                            </a:rPr>
                            <m:t>B</m:t>
                          </m:r>
                          <m:r>
                            <m:rPr>
                              <m:sty m:val="p"/>
                            </m:rPr>
                            <a:rPr lang="en-CA" sz="1800" i="0">
                              <a:latin typeface="Cambria Math" panose="02040503050406030204" pitchFamily="18" charset="0"/>
                            </a:rPr>
                            <m:t>C</m:t>
                          </m:r>
                          <m:r>
                            <a:rPr lang="en-CA" sz="1800" i="0">
                              <a:latin typeface="Cambria Math" panose="02040503050406030204" pitchFamily="18" charset="0"/>
                            </a:rPr>
                            <m:t> </m:t>
                          </m:r>
                          <m:r>
                            <m:rPr>
                              <m:sty m:val="p"/>
                            </m:rPr>
                            <a:rPr lang="en-CA" sz="1800" i="0">
                              <a:latin typeface="Cambria Math" panose="02040503050406030204" pitchFamily="18" charset="0"/>
                            </a:rPr>
                            <m:t>rate</m:t>
                          </m:r>
                          <m:r>
                            <a:rPr lang="en-CA" sz="1800" i="0">
                              <a:latin typeface="Cambria Math" panose="02040503050406030204" pitchFamily="18" charset="0"/>
                            </a:rPr>
                            <m:t> </m:t>
                          </m:r>
                          <m:d>
                            <m:dPr>
                              <m:begChr m:val="["/>
                              <m:endChr m:val="]"/>
                              <m:ctrlPr>
                                <a:rPr lang="en-CA" sz="1800" i="1">
                                  <a:latin typeface="Cambria Math" panose="02040503050406030204" pitchFamily="18" charset="0"/>
                                </a:rPr>
                              </m:ctrlPr>
                            </m:dPr>
                            <m:e>
                              <m:f>
                                <m:fPr>
                                  <m:ctrlPr>
                                    <a:rPr lang="en-CA" sz="1800" i="1">
                                      <a:latin typeface="Cambria Math" panose="02040503050406030204" pitchFamily="18" charset="0"/>
                                    </a:rPr>
                                  </m:ctrlPr>
                                </m:fPr>
                                <m:num>
                                  <m:r>
                                    <m:rPr>
                                      <m:sty m:val="p"/>
                                    </m:rPr>
                                    <a:rPr lang="en-CA" sz="1800" i="0">
                                      <a:latin typeface="Cambria Math" panose="02040503050406030204" pitchFamily="18" charset="0"/>
                                    </a:rPr>
                                    <m:t>g</m:t>
                                  </m:r>
                                </m:num>
                                <m:den>
                                  <m:r>
                                    <m:rPr>
                                      <m:sty m:val="p"/>
                                    </m:rPr>
                                    <a:rPr lang="en-CA" sz="1800" i="0">
                                      <a:latin typeface="Cambria Math" panose="02040503050406030204" pitchFamily="18" charset="0"/>
                                    </a:rPr>
                                    <m:t>s</m:t>
                                  </m:r>
                                </m:den>
                              </m:f>
                            </m:e>
                          </m:d>
                          <m:r>
                            <a:rPr lang="en-CA" sz="1800" i="0">
                              <a:latin typeface="Cambria Math" panose="02040503050406030204" pitchFamily="18" charset="0"/>
                            </a:rPr>
                            <m:t>=</m:t>
                          </m:r>
                          <m:r>
                            <m:rPr>
                              <m:sty m:val="p"/>
                            </m:rPr>
                            <a:rPr lang="en-CA" sz="1800" i="0">
                              <a:latin typeface="Cambria Math" panose="02040503050406030204" pitchFamily="18" charset="0"/>
                            </a:rPr>
                            <m:t>BC</m:t>
                          </m:r>
                          <m:r>
                            <a:rPr lang="en-CA" sz="1800" i="0">
                              <a:latin typeface="Cambria Math" panose="02040503050406030204" pitchFamily="18" charset="0"/>
                            </a:rPr>
                            <m:t> </m:t>
                          </m:r>
                          <m:r>
                            <m:rPr>
                              <m:sty m:val="p"/>
                            </m:rPr>
                            <a:rPr lang="en-CA" sz="1800" i="0">
                              <a:latin typeface="Cambria Math" panose="02040503050406030204" pitchFamily="18" charset="0"/>
                            </a:rPr>
                            <m:t>yield</m:t>
                          </m:r>
                          <m:r>
                            <a:rPr lang="en-CA" sz="1800" i="0">
                              <a:latin typeface="Cambria Math" panose="02040503050406030204" pitchFamily="18" charset="0"/>
                            </a:rPr>
                            <m:t> </m:t>
                          </m:r>
                          <m:d>
                            <m:dPr>
                              <m:begChr m:val="["/>
                              <m:endChr m:val="]"/>
                              <m:ctrlPr>
                                <a:rPr lang="en-CA" sz="1800" i="1">
                                  <a:latin typeface="Cambria Math" panose="02040503050406030204" pitchFamily="18" charset="0"/>
                                </a:rPr>
                              </m:ctrlPr>
                            </m:dPr>
                            <m:e>
                              <m:f>
                                <m:fPr>
                                  <m:ctrlPr>
                                    <a:rPr lang="en-CA" sz="1800" i="1">
                                      <a:latin typeface="Cambria Math" panose="02040503050406030204" pitchFamily="18" charset="0"/>
                                    </a:rPr>
                                  </m:ctrlPr>
                                </m:fPr>
                                <m:num>
                                  <m:r>
                                    <m:rPr>
                                      <m:sty m:val="p"/>
                                    </m:rPr>
                                    <a:rPr lang="en-CA" sz="1800" i="0">
                                      <a:latin typeface="Cambria Math" panose="02040503050406030204" pitchFamily="18" charset="0"/>
                                    </a:rPr>
                                    <m:t>g</m:t>
                                  </m:r>
                                </m:num>
                                <m:den>
                                  <m:r>
                                    <m:rPr>
                                      <m:sty m:val="p"/>
                                    </m:rPr>
                                    <a:rPr lang="en-CA" sz="1800" i="0">
                                      <a:latin typeface="Cambria Math" panose="02040503050406030204" pitchFamily="18" charset="0"/>
                                    </a:rPr>
                                    <m:t>kg</m:t>
                                  </m:r>
                                </m:den>
                              </m:f>
                            </m:e>
                          </m:d>
                          <m:r>
                            <a:rPr lang="en-CA" sz="1800" i="0">
                              <a:latin typeface="Cambria Math" panose="02040503050406030204" pitchFamily="18" charset="0"/>
                            </a:rPr>
                            <m:t>×</m:t>
                          </m:r>
                          <m:r>
                            <m:rPr>
                              <m:sty m:val="p"/>
                            </m:rPr>
                            <a:rPr lang="en-CA" sz="1800" i="0">
                              <a:latin typeface="Cambria Math" panose="02040503050406030204" pitchFamily="18" charset="0"/>
                            </a:rPr>
                            <m:t>Flare</m:t>
                          </m:r>
                          <m:r>
                            <a:rPr lang="en-CA" sz="1800" i="0">
                              <a:latin typeface="Cambria Math" panose="02040503050406030204" pitchFamily="18" charset="0"/>
                            </a:rPr>
                            <m:t> </m:t>
                          </m:r>
                          <m:r>
                            <m:rPr>
                              <m:sty m:val="p"/>
                            </m:rPr>
                            <a:rPr lang="en-CA" sz="1800" i="0">
                              <a:latin typeface="Cambria Math" panose="02040503050406030204" pitchFamily="18" charset="0"/>
                            </a:rPr>
                            <m:t>gas</m:t>
                          </m:r>
                          <m:r>
                            <a:rPr lang="en-CA" sz="1800" i="0">
                              <a:latin typeface="Cambria Math" panose="02040503050406030204" pitchFamily="18" charset="0"/>
                            </a:rPr>
                            <m:t> </m:t>
                          </m:r>
                          <m:r>
                            <m:rPr>
                              <m:sty m:val="p"/>
                            </m:rPr>
                            <a:rPr lang="en-CA" sz="1800" i="0">
                              <a:latin typeface="Cambria Math" panose="02040503050406030204" pitchFamily="18" charset="0"/>
                            </a:rPr>
                            <m:t>mass</m:t>
                          </m:r>
                          <m:r>
                            <a:rPr lang="en-CA" sz="1800" i="0">
                              <a:latin typeface="Cambria Math" panose="02040503050406030204" pitchFamily="18" charset="0"/>
                            </a:rPr>
                            <m:t> </m:t>
                          </m:r>
                          <m:r>
                            <m:rPr>
                              <m:sty m:val="p"/>
                            </m:rPr>
                            <a:rPr lang="en-CA" sz="1800" i="0">
                              <a:latin typeface="Cambria Math" panose="02040503050406030204" pitchFamily="18" charset="0"/>
                            </a:rPr>
                            <m:t>flow</m:t>
                          </m:r>
                          <m:r>
                            <a:rPr lang="en-CA" sz="1800" i="0">
                              <a:latin typeface="Cambria Math" panose="02040503050406030204" pitchFamily="18" charset="0"/>
                            </a:rPr>
                            <m:t> </m:t>
                          </m:r>
                          <m:r>
                            <m:rPr>
                              <m:sty m:val="p"/>
                            </m:rPr>
                            <a:rPr lang="en-CA" sz="1800" i="0">
                              <a:latin typeface="Cambria Math" panose="02040503050406030204" pitchFamily="18" charset="0"/>
                            </a:rPr>
                            <m:t>rate</m:t>
                          </m:r>
                          <m:r>
                            <a:rPr lang="en-CA" sz="1800" i="0">
                              <a:latin typeface="Cambria Math" panose="02040503050406030204" pitchFamily="18" charset="0"/>
                            </a:rPr>
                            <m:t> [</m:t>
                          </m:r>
                          <m:f>
                            <m:fPr>
                              <m:ctrlPr>
                                <a:rPr lang="en-CA" sz="1800" i="1">
                                  <a:latin typeface="Cambria Math" panose="02040503050406030204" pitchFamily="18" charset="0"/>
                                </a:rPr>
                              </m:ctrlPr>
                            </m:fPr>
                            <m:num>
                              <m:r>
                                <m:rPr>
                                  <m:sty m:val="p"/>
                                </m:rPr>
                                <a:rPr lang="en-CA" sz="1800" i="0">
                                  <a:latin typeface="Cambria Math" panose="02040503050406030204" pitchFamily="18" charset="0"/>
                                </a:rPr>
                                <m:t>kg</m:t>
                              </m:r>
                            </m:num>
                            <m:den>
                              <m:r>
                                <m:rPr>
                                  <m:sty m:val="p"/>
                                </m:rPr>
                                <a:rPr lang="en-CA" sz="1800" i="0">
                                  <a:latin typeface="Cambria Math" panose="02040503050406030204" pitchFamily="18" charset="0"/>
                                </a:rPr>
                                <m:t>s</m:t>
                              </m:r>
                            </m:den>
                          </m:f>
                        </m:e>
                      </m:d>
                    </m:oMath>
                  </m:oMathPara>
                </a14:m>
                <a:endParaRPr lang="en-CA" dirty="0"/>
              </a:p>
            </p:txBody>
          </p:sp>
        </mc:Choice>
        <mc:Fallback xmlns="">
          <p:sp>
            <p:nvSpPr>
              <p:cNvPr id="5" name="Rectangle 4">
                <a:extLst>
                  <a:ext uri="{FF2B5EF4-FFF2-40B4-BE49-F238E27FC236}">
                    <a16:creationId xmlns:a16="http://schemas.microsoft.com/office/drawing/2014/main" id="{3E28B4BB-E22C-4BBB-A02F-C3A42A728501}"/>
                  </a:ext>
                </a:extLst>
              </p:cNvPr>
              <p:cNvSpPr>
                <a:spLocks noRot="1" noChangeAspect="1" noMove="1" noResize="1" noEditPoints="1" noAdjustHandles="1" noChangeArrowheads="1" noChangeShapeType="1" noTextEdit="1"/>
              </p:cNvSpPr>
              <p:nvPr/>
            </p:nvSpPr>
            <p:spPr>
              <a:xfrm>
                <a:off x="462241" y="5792750"/>
                <a:ext cx="6096000" cy="708720"/>
              </a:xfrm>
              <a:prstGeom prst="rect">
                <a:avLst/>
              </a:prstGeom>
              <a:blipFill>
                <a:blip r:embed="rId5"/>
                <a:stretch>
                  <a:fillRect/>
                </a:stretch>
              </a:blipFill>
            </p:spPr>
            <p:txBody>
              <a:bodyPr/>
              <a:lstStyle/>
              <a:p>
                <a:r>
                  <a:rPr lang="en-CA">
                    <a:noFill/>
                  </a:rPr>
                  <a:t> </a:t>
                </a:r>
              </a:p>
            </p:txBody>
          </p:sp>
        </mc:Fallback>
      </mc:AlternateContent>
      <p:cxnSp>
        <p:nvCxnSpPr>
          <p:cNvPr id="12" name="Straight Arrow Connector 11">
            <a:extLst>
              <a:ext uri="{FF2B5EF4-FFF2-40B4-BE49-F238E27FC236}">
                <a16:creationId xmlns:a16="http://schemas.microsoft.com/office/drawing/2014/main" id="{122155C9-9CA7-4365-8B8D-7E2BA6362B30}"/>
              </a:ext>
            </a:extLst>
          </p:cNvPr>
          <p:cNvCxnSpPr>
            <a:cxnSpLocks/>
          </p:cNvCxnSpPr>
          <p:nvPr/>
        </p:nvCxnSpPr>
        <p:spPr bwMode="auto">
          <a:xfrm flipH="1">
            <a:off x="1368987" y="4016713"/>
            <a:ext cx="495673" cy="1983009"/>
          </a:xfrm>
          <a:prstGeom prst="straightConnector1">
            <a:avLst/>
          </a:prstGeom>
          <a:solidFill>
            <a:schemeClr val="bg1"/>
          </a:solidFill>
          <a:ln w="38100" cap="flat" cmpd="sng" algn="ctr">
            <a:solidFill>
              <a:srgbClr val="C00000"/>
            </a:solidFill>
            <a:prstDash val="solid"/>
            <a:round/>
            <a:headEnd type="none" w="med" len="med"/>
            <a:tailEnd type="triangle"/>
          </a:ln>
          <a:effectLst/>
        </p:spPr>
      </p:cxnSp>
      <p:pic>
        <p:nvPicPr>
          <p:cNvPr id="13" name="Picture 2" descr="Downloads - Creative Commons">
            <a:extLst>
              <a:ext uri="{FF2B5EF4-FFF2-40B4-BE49-F238E27FC236}">
                <a16:creationId xmlns:a16="http://schemas.microsoft.com/office/drawing/2014/main" id="{D8DDF71C-7A07-4D56-9F44-95DD52B7F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3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42" presetClass="path" presetSubtype="0" accel="50000" decel="50000" fill="hold" nodeType="withEffect">
                                  <p:stCondLst>
                                    <p:cond delay="0"/>
                                  </p:stCondLst>
                                  <p:childTnLst>
                                    <p:animMotion origin="layout" path="M -3.54167E-6 -3.7037E-7 L -0.24244 0.00023 " pathEditMode="relative" rAng="0" ptsTypes="AA">
                                      <p:cBhvr>
                                        <p:cTn id="25" dur="2000" fill="hold"/>
                                        <p:tgtEl>
                                          <p:spTgt spid="8"/>
                                        </p:tgtEl>
                                        <p:attrNameLst>
                                          <p:attrName>ppt_x</p:attrName>
                                          <p:attrName>ppt_y</p:attrName>
                                        </p:attrNameLst>
                                      </p:cBhvr>
                                      <p:rCtr x="-12122" y="0"/>
                                    </p:animMotion>
                                  </p:childTnLst>
                                </p:cTn>
                              </p:par>
                              <p:par>
                                <p:cTn id="26" presetID="6" presetClass="emph" presetSubtype="0" fill="hold" nodeType="withEffect">
                                  <p:stCondLst>
                                    <p:cond delay="0"/>
                                  </p:stCondLst>
                                  <p:childTnLst>
                                    <p:animScale>
                                      <p:cBhvr>
                                        <p:cTn id="27" dur="2000" fill="hold"/>
                                        <p:tgtEl>
                                          <p:spTgt spid="8"/>
                                        </p:tgtEl>
                                      </p:cBhvr>
                                      <p:by x="150000" y="150000"/>
                                    </p:animScale>
                                  </p:childTnLst>
                                </p:cTn>
                              </p:par>
                              <p:par>
                                <p:cTn id="28" presetID="6" presetClass="entr" presetSubtype="16"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2"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9" grpId="0" animBg="1"/>
      <p:bldP spid="9" grpId="1" animBg="1"/>
      <p:bldP spid="3" grpId="0" animBg="1"/>
      <p:bldP spid="3" grpId="2" animBg="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Scaling BC Rate (Transition Shear) </a:t>
            </a:r>
          </a:p>
        </p:txBody>
      </p:sp>
      <p:sp>
        <p:nvSpPr>
          <p:cNvPr id="4" name="Slide Number Placeholder 3"/>
          <p:cNvSpPr>
            <a:spLocks noGrp="1"/>
          </p:cNvSpPr>
          <p:nvPr>
            <p:ph type="sldNum" sz="quarter" idx="11"/>
          </p:nvPr>
        </p:nvSpPr>
        <p:spPr/>
        <p:txBody>
          <a:bodyPr/>
          <a:lstStyle/>
          <a:p>
            <a:fld id="{09E63382-8250-44BF-BE1A-7FBC626086C4}" type="slidenum">
              <a:rPr lang="en-CA" smtClean="0"/>
              <a:pPr/>
              <a:t>23</a:t>
            </a:fld>
            <a:endParaRPr lang="en-CA" dirty="0"/>
          </a:p>
        </p:txBody>
      </p:sp>
      <p:pic>
        <p:nvPicPr>
          <p:cNvPr id="6" name="Picture 5">
            <a:extLst>
              <a:ext uri="{FF2B5EF4-FFF2-40B4-BE49-F238E27FC236}">
                <a16:creationId xmlns:a16="http://schemas.microsoft.com/office/drawing/2014/main" id="{8045C27D-EF4A-42A7-B54A-7B627EB262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342" y="2065389"/>
            <a:ext cx="6071911" cy="3271573"/>
          </a:xfrm>
          <a:prstGeom prst="rect">
            <a:avLst/>
          </a:prstGeom>
        </p:spPr>
      </p:pic>
      <p:sp>
        <p:nvSpPr>
          <p:cNvPr id="7" name="Rectangle 6"/>
          <p:cNvSpPr/>
          <p:nvPr/>
        </p:nvSpPr>
        <p:spPr bwMode="auto">
          <a:xfrm rot="3745112">
            <a:off x="4045875" y="2758048"/>
            <a:ext cx="527212" cy="994204"/>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9" name="Picture 8"/>
          <p:cNvPicPr/>
          <p:nvPr/>
        </p:nvPicPr>
        <p:blipFill rotWithShape="1">
          <a:blip r:embed="rId4">
            <a:extLst>
              <a:ext uri="{28A0092B-C50C-407E-A947-70E740481C1C}">
                <a14:useLocalDpi xmlns:a14="http://schemas.microsoft.com/office/drawing/2010/main" val="0"/>
              </a:ext>
            </a:extLst>
          </a:blip>
          <a:srcRect b="31967"/>
          <a:stretch/>
        </p:blipFill>
        <p:spPr bwMode="auto">
          <a:xfrm>
            <a:off x="6010929" y="2152803"/>
            <a:ext cx="6037729" cy="2907547"/>
          </a:xfrm>
          <a:prstGeom prst="rect">
            <a:avLst/>
          </a:prstGeom>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B556AF07-F1AC-4135-8E7A-C75762648216}"/>
              </a:ext>
            </a:extLst>
          </p:cNvPr>
          <p:cNvSpPr/>
          <p:nvPr/>
        </p:nvSpPr>
        <p:spPr bwMode="auto">
          <a:xfrm>
            <a:off x="3455894" y="2152803"/>
            <a:ext cx="1178859" cy="439271"/>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10" name="Picture 2" descr="Downloads - Creative Commons">
            <a:extLst>
              <a:ext uri="{FF2B5EF4-FFF2-40B4-BE49-F238E27FC236}">
                <a16:creationId xmlns:a16="http://schemas.microsoft.com/office/drawing/2014/main" id="{6D148264-CE62-4421-8E0C-7D0CAEAC7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42" presetClass="path" presetSubtype="0" accel="50000" decel="50000" fill="hold" nodeType="withEffect">
                                  <p:stCondLst>
                                    <p:cond delay="0"/>
                                  </p:stCondLst>
                                  <p:childTnLst>
                                    <p:animMotion origin="layout" path="M 5E-6 4.07407E-6 L -0.2375 0.00277 " pathEditMode="relative" rAng="0" ptsTypes="AA">
                                      <p:cBhvr>
                                        <p:cTn id="25" dur="2000" fill="hold"/>
                                        <p:tgtEl>
                                          <p:spTgt spid="9"/>
                                        </p:tgtEl>
                                        <p:attrNameLst>
                                          <p:attrName>ppt_x</p:attrName>
                                          <p:attrName>ppt_y</p:attrName>
                                        </p:attrNameLst>
                                      </p:cBhvr>
                                      <p:rCtr x="-11875" y="139"/>
                                    </p:animMotion>
                                  </p:childTnLst>
                                </p:cTn>
                              </p:par>
                              <p:par>
                                <p:cTn id="26" presetID="6" presetClass="emph" presetSubtype="0" fill="hold" nodeType="withEffect">
                                  <p:stCondLst>
                                    <p:cond delay="0"/>
                                  </p:stCondLst>
                                  <p:childTnLst>
                                    <p:animScale>
                                      <p:cBhvr>
                                        <p:cTn id="2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does it mean?</a:t>
            </a:r>
          </a:p>
        </p:txBody>
      </p:sp>
      <p:sp>
        <p:nvSpPr>
          <p:cNvPr id="4" name="Slide Number Placeholder 3"/>
          <p:cNvSpPr>
            <a:spLocks noGrp="1"/>
          </p:cNvSpPr>
          <p:nvPr>
            <p:ph type="sldNum" sz="quarter" idx="11"/>
          </p:nvPr>
        </p:nvSpPr>
        <p:spPr/>
        <p:txBody>
          <a:bodyPr/>
          <a:lstStyle/>
          <a:p>
            <a:fld id="{09E63382-8250-44BF-BE1A-7FBC626086C4}" type="slidenum">
              <a:rPr lang="en-CA" smtClean="0"/>
              <a:pPr/>
              <a:t>24</a:t>
            </a:fld>
            <a:endParaRPr lang="en-CA" dirty="0"/>
          </a:p>
        </p:txBody>
      </p:sp>
      <mc:AlternateContent xmlns:mc="http://schemas.openxmlformats.org/markup-compatibility/2006" xmlns:a14="http://schemas.microsoft.com/office/drawing/2010/main">
        <mc:Choice Requires="a14">
          <p:sp>
            <p:nvSpPr>
              <p:cNvPr id="5" name="Rectangle 4"/>
              <p:cNvSpPr/>
              <p:nvPr/>
            </p:nvSpPr>
            <p:spPr>
              <a:xfrm>
                <a:off x="426000" y="1597650"/>
                <a:ext cx="2124748"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r>
                            <a:rPr lang="en-CA" i="1">
                              <a:latin typeface="Cambria Math" panose="02040503050406030204" pitchFamily="18" charset="0"/>
                            </a:rPr>
                            <m:t>𝐵𝐶</m:t>
                          </m:r>
                          <m:r>
                            <a:rPr lang="en-CA" i="0">
                              <a:latin typeface="Cambria Math" panose="02040503050406030204" pitchFamily="18" charset="0"/>
                            </a:rPr>
                            <m:t> </m:t>
                          </m:r>
                          <m:r>
                            <a:rPr lang="en-CA" i="1">
                              <a:latin typeface="Cambria Math" panose="02040503050406030204" pitchFamily="18" charset="0"/>
                            </a:rPr>
                            <m:t>𝑅𝑎𝑡𝑒</m:t>
                          </m:r>
                        </m:num>
                        <m:den>
                          <m:sSup>
                            <m:sSupPr>
                              <m:ctrlPr>
                                <a:rPr lang="en-CA" i="1">
                                  <a:latin typeface="Cambria Math" panose="02040503050406030204" pitchFamily="18" charset="0"/>
                                </a:rPr>
                              </m:ctrlPr>
                            </m:sSupPr>
                            <m:e>
                              <m:r>
                                <a:rPr lang="en-CA" i="1">
                                  <a:latin typeface="Cambria Math" panose="02040503050406030204" pitchFamily="18" charset="0"/>
                                </a:rPr>
                                <m:t>𝐶</m:t>
                              </m:r>
                              <m:r>
                                <a:rPr lang="en-CA" i="0">
                                  <a:latin typeface="Cambria Math" panose="02040503050406030204" pitchFamily="18" charset="0"/>
                                </a:rPr>
                                <m:t>#</m:t>
                              </m:r>
                            </m:e>
                            <m:sup>
                              <m:r>
                                <a:rPr lang="en-CA" i="0">
                                  <a:latin typeface="Cambria Math" panose="02040503050406030204" pitchFamily="18" charset="0"/>
                                </a:rPr>
                                <m:t>3</m:t>
                              </m:r>
                            </m:sup>
                          </m:sSup>
                        </m:den>
                      </m:f>
                      <m:r>
                        <a:rPr lang="en-CA" i="0">
                          <a:latin typeface="Cambria Math" panose="02040503050406030204" pitchFamily="18" charset="0"/>
                        </a:rPr>
                        <m:t>=10</m:t>
                      </m:r>
                    </m:oMath>
                  </m:oMathPara>
                </a14:m>
                <a:endParaRPr lang="en-CA" dirty="0"/>
              </a:p>
            </p:txBody>
          </p:sp>
        </mc:Choice>
        <mc:Fallback xmlns="">
          <p:sp>
            <p:nvSpPr>
              <p:cNvPr id="5" name="Rectangle 4"/>
              <p:cNvSpPr>
                <a:spLocks noRot="1" noChangeAspect="1" noMove="1" noResize="1" noEditPoints="1" noAdjustHandles="1" noChangeArrowheads="1" noChangeShapeType="1" noTextEdit="1"/>
              </p:cNvSpPr>
              <p:nvPr/>
            </p:nvSpPr>
            <p:spPr>
              <a:xfrm>
                <a:off x="426000" y="1597650"/>
                <a:ext cx="2124748" cy="786177"/>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471944" y="1573525"/>
                <a:ext cx="567912" cy="887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sSub>
                            <m:sSubPr>
                              <m:ctrlPr>
                                <a:rPr lang="en-CA" i="1">
                                  <a:latin typeface="Cambria Math" panose="02040503050406030204" pitchFamily="18" charset="0"/>
                                </a:rPr>
                              </m:ctrlPr>
                            </m:sSubPr>
                            <m:e>
                              <m:r>
                                <a:rPr lang="en-CA" i="1">
                                  <a:latin typeface="Cambria Math" panose="02040503050406030204" pitchFamily="18" charset="0"/>
                                </a:rPr>
                                <m:t>𝑉</m:t>
                              </m:r>
                            </m:e>
                            <m:sub>
                              <m:r>
                                <a:rPr lang="en-CA" i="1">
                                  <a:latin typeface="Cambria Math" panose="02040503050406030204" pitchFamily="18" charset="0"/>
                                </a:rPr>
                                <m:t>𝑒</m:t>
                              </m:r>
                            </m:sub>
                          </m:sSub>
                        </m:num>
                        <m:den>
                          <m:sSub>
                            <m:sSubPr>
                              <m:ctrlPr>
                                <a:rPr lang="en-CA" i="1">
                                  <a:latin typeface="Cambria Math" panose="02040503050406030204" pitchFamily="18" charset="0"/>
                                </a:rPr>
                              </m:ctrlPr>
                            </m:sSubPr>
                            <m:e>
                              <m:r>
                                <a:rPr lang="en-CA" i="1">
                                  <a:latin typeface="Cambria Math" panose="02040503050406030204" pitchFamily="18" charset="0"/>
                                </a:rPr>
                                <m:t>𝐿</m:t>
                              </m:r>
                            </m:e>
                            <m:sub>
                              <m:r>
                                <a:rPr lang="en-CA" i="1">
                                  <a:latin typeface="Cambria Math" panose="02040503050406030204" pitchFamily="18" charset="0"/>
                                </a:rPr>
                                <m:t>𝑓</m:t>
                              </m:r>
                            </m:sub>
                          </m:sSub>
                        </m:den>
                      </m:f>
                    </m:oMath>
                  </m:oMathPara>
                </a14:m>
                <a:endParaRPr lang="en-CA" dirty="0"/>
              </a:p>
            </p:txBody>
          </p:sp>
        </mc:Choice>
        <mc:Fallback xmlns="">
          <p:sp>
            <p:nvSpPr>
              <p:cNvPr id="7" name="Rectangle 6"/>
              <p:cNvSpPr>
                <a:spLocks noRot="1" noChangeAspect="1" noMove="1" noResize="1" noEditPoints="1" noAdjustHandles="1" noChangeArrowheads="1" noChangeShapeType="1" noTextEdit="1"/>
              </p:cNvSpPr>
              <p:nvPr/>
            </p:nvSpPr>
            <p:spPr>
              <a:xfrm>
                <a:off x="2471944" y="1573525"/>
                <a:ext cx="567912" cy="887872"/>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039856" y="1520369"/>
                <a:ext cx="1146532" cy="9941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smtClean="0">
                              <a:latin typeface="Cambria Math" panose="02040503050406030204" pitchFamily="18" charset="0"/>
                            </a:rPr>
                          </m:ctrlPr>
                        </m:fPr>
                        <m:num>
                          <m:sSup>
                            <m:sSupPr>
                              <m:ctrlPr>
                                <a:rPr lang="en-CA" i="1">
                                  <a:latin typeface="Cambria Math" panose="02040503050406030204" pitchFamily="18" charset="0"/>
                                </a:rPr>
                              </m:ctrlPr>
                            </m:sSupPr>
                            <m:e>
                              <m:sSub>
                                <m:sSubPr>
                                  <m:ctrlPr>
                                    <a:rPr lang="en-CA" i="1" smtClean="0">
                                      <a:latin typeface="Cambria Math" panose="02040503050406030204" pitchFamily="18" charset="0"/>
                                    </a:rPr>
                                  </m:ctrlPr>
                                </m:sSubPr>
                                <m:e>
                                  <m:r>
                                    <a:rPr lang="en-CA" i="1">
                                      <a:latin typeface="Cambria Math" panose="02040503050406030204" pitchFamily="18" charset="0"/>
                                    </a:rPr>
                                    <m:t>𝐷</m:t>
                                  </m:r>
                                </m:e>
                                <m:sub>
                                  <m:r>
                                    <a:rPr lang="en-CA" i="1">
                                      <a:latin typeface="Cambria Math" panose="02040503050406030204" pitchFamily="18" charset="0"/>
                                    </a:rPr>
                                    <m:t>𝑒</m:t>
                                  </m:r>
                                </m:sub>
                              </m:sSub>
                            </m:e>
                            <m:sup>
                              <m:r>
                                <a:rPr lang="en-CA">
                                  <a:latin typeface="Cambria Math" panose="02040503050406030204" pitchFamily="18" charset="0"/>
                                </a:rPr>
                                <m:t>3</m:t>
                              </m:r>
                            </m:sup>
                          </m:sSup>
                        </m:num>
                        <m:den>
                          <m:sSup>
                            <m:sSupPr>
                              <m:ctrlPr>
                                <a:rPr lang="en-CA" i="1">
                                  <a:latin typeface="Cambria Math" panose="02040503050406030204" pitchFamily="18" charset="0"/>
                                </a:rPr>
                              </m:ctrlPr>
                            </m:sSupPr>
                            <m:e>
                              <m:sSub>
                                <m:sSubPr>
                                  <m:ctrlPr>
                                    <a:rPr lang="en-CA" i="1">
                                      <a:latin typeface="Cambria Math" panose="02040503050406030204" pitchFamily="18" charset="0"/>
                                    </a:rPr>
                                  </m:ctrlPr>
                                </m:sSubPr>
                                <m:e>
                                  <m:r>
                                    <a:rPr lang="en-CA" i="1">
                                      <a:latin typeface="Cambria Math" panose="02040503050406030204" pitchFamily="18" charset="0"/>
                                    </a:rPr>
                                    <m:t>𝐿</m:t>
                                  </m:r>
                                </m:e>
                                <m:sub>
                                  <m:r>
                                    <a:rPr lang="en-CA" i="1">
                                      <a:latin typeface="Cambria Math" panose="02040503050406030204" pitchFamily="18" charset="0"/>
                                    </a:rPr>
                                    <m:t>𝑓</m:t>
                                  </m:r>
                                </m:sub>
                              </m:sSub>
                            </m:e>
                            <m:sup>
                              <m:r>
                                <a:rPr lang="en-CA" b="0" i="0" smtClean="0">
                                  <a:latin typeface="Cambria Math" panose="02040503050406030204" pitchFamily="18" charset="0"/>
                                </a:rPr>
                                <m:t>0.</m:t>
                              </m:r>
                              <m:r>
                                <a:rPr lang="en-CA">
                                  <a:latin typeface="Cambria Math" panose="02040503050406030204" pitchFamily="18" charset="0"/>
                                </a:rPr>
                                <m:t>646</m:t>
                              </m:r>
                            </m:sup>
                          </m:sSup>
                        </m:den>
                      </m:f>
                    </m:oMath>
                  </m:oMathPara>
                </a14:m>
                <a:endParaRPr lang="en-CA" dirty="0"/>
              </a:p>
            </p:txBody>
          </p:sp>
        </mc:Choice>
        <mc:Fallback xmlns="">
          <p:sp>
            <p:nvSpPr>
              <p:cNvPr id="8" name="Rectangle 7"/>
              <p:cNvSpPr>
                <a:spLocks noRot="1" noChangeAspect="1" noMove="1" noResize="1" noEditPoints="1" noAdjustHandles="1" noChangeArrowheads="1" noChangeShapeType="1" noTextEdit="1"/>
              </p:cNvSpPr>
              <p:nvPr/>
            </p:nvSpPr>
            <p:spPr>
              <a:xfrm>
                <a:off x="3039856" y="1520369"/>
                <a:ext cx="1146532" cy="994183"/>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730199" y="1748734"/>
                <a:ext cx="6667500" cy="7139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CA" sz="1800">
                          <a:latin typeface="Cambria Math" panose="02040503050406030204" pitchFamily="18" charset="0"/>
                        </a:rPr>
                        <m:t>m</m:t>
                      </m:r>
                      <m:r>
                        <m:rPr>
                          <m:sty m:val="p"/>
                        </m:rPr>
                        <a:rPr lang="en-CA" sz="1800" i="0">
                          <a:latin typeface="Cambria Math" panose="02040503050406030204" pitchFamily="18" charset="0"/>
                        </a:rPr>
                        <m:t>ixing</m:t>
                      </m:r>
                      <m:r>
                        <a:rPr lang="en-CA" sz="1800" i="0">
                          <a:latin typeface="Cambria Math" panose="02040503050406030204" pitchFamily="18" charset="0"/>
                        </a:rPr>
                        <m:t> </m:t>
                      </m:r>
                      <m:r>
                        <m:rPr>
                          <m:sty m:val="p"/>
                        </m:rPr>
                        <a:rPr lang="en-CA" sz="1800" i="0">
                          <a:latin typeface="Cambria Math" panose="02040503050406030204" pitchFamily="18" charset="0"/>
                        </a:rPr>
                        <m:t>volume</m:t>
                      </m:r>
                      <m:r>
                        <a:rPr lang="en-CA" sz="1800" i="0">
                          <a:latin typeface="Cambria Math" panose="02040503050406030204" pitchFamily="18" charset="0"/>
                        </a:rPr>
                        <m:t>=</m:t>
                      </m:r>
                      <m:r>
                        <m:rPr>
                          <m:sty m:val="p"/>
                        </m:rPr>
                        <a:rPr lang="en-CA" sz="1800" i="0">
                          <a:latin typeface="Cambria Math" panose="02040503050406030204" pitchFamily="18" charset="0"/>
                        </a:rPr>
                        <m:t>area</m:t>
                      </m:r>
                      <m:r>
                        <a:rPr lang="en-CA" sz="1800" i="0">
                          <a:latin typeface="Cambria Math" panose="02040503050406030204" pitchFamily="18" charset="0"/>
                        </a:rPr>
                        <m:t> ×</m:t>
                      </m:r>
                      <m:r>
                        <m:rPr>
                          <m:sty m:val="p"/>
                        </m:rPr>
                        <a:rPr lang="en-CA" sz="1800" i="0">
                          <a:latin typeface="Cambria Math" panose="02040503050406030204" pitchFamily="18" charset="0"/>
                        </a:rPr>
                        <m:t>length</m:t>
                      </m:r>
                      <m:r>
                        <a:rPr lang="en-CA" sz="1800" i="0">
                          <a:latin typeface="Cambria Math" panose="02040503050406030204" pitchFamily="18" charset="0"/>
                        </a:rPr>
                        <m:t>= </m:t>
                      </m:r>
                      <m:sSup>
                        <m:sSupPr>
                          <m:ctrlPr>
                            <a:rPr lang="en-CA" sz="1800" i="1">
                              <a:latin typeface="Cambria Math" panose="02040503050406030204" pitchFamily="18" charset="0"/>
                            </a:rPr>
                          </m:ctrlPr>
                        </m:sSupPr>
                        <m:e>
                          <m:sSub>
                            <m:sSubPr>
                              <m:ctrlPr>
                                <a:rPr lang="en-CA" sz="1800" i="1">
                                  <a:latin typeface="Cambria Math" panose="02040503050406030204" pitchFamily="18" charset="0"/>
                                </a:rPr>
                              </m:ctrlPr>
                            </m:sSubPr>
                            <m:e>
                              <m:r>
                                <m:rPr>
                                  <m:sty m:val="p"/>
                                </m:rPr>
                                <a:rPr lang="en-CA" sz="1800" i="0">
                                  <a:latin typeface="Cambria Math" panose="02040503050406030204" pitchFamily="18" charset="0"/>
                                </a:rPr>
                                <m:t>D</m:t>
                              </m:r>
                            </m:e>
                            <m:sub>
                              <m:r>
                                <a:rPr lang="en-CA" sz="1800" i="1">
                                  <a:latin typeface="Cambria Math" panose="02040503050406030204" pitchFamily="18" charset="0"/>
                                </a:rPr>
                                <m:t>𝑒</m:t>
                              </m:r>
                            </m:sub>
                          </m:sSub>
                        </m:e>
                        <m:sup>
                          <m:r>
                            <a:rPr lang="en-CA" sz="1800" i="0">
                              <a:latin typeface="Cambria Math" panose="02040503050406030204" pitchFamily="18" charset="0"/>
                            </a:rPr>
                            <m:t>2</m:t>
                          </m:r>
                        </m:sup>
                      </m:sSup>
                      <m:r>
                        <a:rPr lang="en-CA" sz="1800" i="0">
                          <a:latin typeface="Cambria Math" panose="02040503050406030204" pitchFamily="18" charset="0"/>
                        </a:rPr>
                        <m:t>×</m:t>
                      </m:r>
                      <m:f>
                        <m:fPr>
                          <m:ctrlPr>
                            <a:rPr lang="en-CA" sz="1800" i="1">
                              <a:latin typeface="Cambria Math" panose="02040503050406030204" pitchFamily="18" charset="0"/>
                            </a:rPr>
                          </m:ctrlPr>
                        </m:fPr>
                        <m:num>
                          <m:sSub>
                            <m:sSubPr>
                              <m:ctrlPr>
                                <a:rPr lang="en-CA" sz="1800" i="1">
                                  <a:latin typeface="Cambria Math" panose="02040503050406030204" pitchFamily="18" charset="0"/>
                                </a:rPr>
                              </m:ctrlPr>
                            </m:sSubPr>
                            <m:e>
                              <m:r>
                                <m:rPr>
                                  <m:sty m:val="p"/>
                                </m:rPr>
                                <a:rPr lang="en-CA" sz="1800" i="0">
                                  <a:latin typeface="Cambria Math" panose="02040503050406030204" pitchFamily="18" charset="0"/>
                                </a:rPr>
                                <m:t>D</m:t>
                              </m:r>
                            </m:e>
                            <m:sub>
                              <m:r>
                                <a:rPr lang="en-CA" sz="1800" i="1">
                                  <a:latin typeface="Cambria Math" panose="02040503050406030204" pitchFamily="18" charset="0"/>
                                </a:rPr>
                                <m:t>𝑒</m:t>
                              </m:r>
                            </m:sub>
                          </m:sSub>
                        </m:num>
                        <m:den>
                          <m:sSup>
                            <m:sSupPr>
                              <m:ctrlPr>
                                <a:rPr lang="en-CA" sz="1800" i="1">
                                  <a:latin typeface="Cambria Math" panose="02040503050406030204" pitchFamily="18" charset="0"/>
                                </a:rPr>
                              </m:ctrlPr>
                            </m:sSupPr>
                            <m:e>
                              <m:sSub>
                                <m:sSubPr>
                                  <m:ctrlPr>
                                    <a:rPr lang="en-CA" sz="1800" i="1">
                                      <a:latin typeface="Cambria Math" panose="02040503050406030204" pitchFamily="18" charset="0"/>
                                    </a:rPr>
                                  </m:ctrlPr>
                                </m:sSubPr>
                                <m:e>
                                  <m:r>
                                    <m:rPr>
                                      <m:sty m:val="p"/>
                                    </m:rPr>
                                    <a:rPr lang="en-CA" sz="1800" i="0">
                                      <a:latin typeface="Cambria Math" panose="02040503050406030204" pitchFamily="18" charset="0"/>
                                    </a:rPr>
                                    <m:t>L</m:t>
                                  </m:r>
                                </m:e>
                                <m:sub>
                                  <m:r>
                                    <a:rPr lang="en-CA" sz="1800" i="1">
                                      <a:latin typeface="Cambria Math" panose="02040503050406030204" pitchFamily="18" charset="0"/>
                                    </a:rPr>
                                    <m:t>𝑓</m:t>
                                  </m:r>
                                </m:sub>
                              </m:sSub>
                            </m:e>
                            <m:sup>
                              <m:r>
                                <a:rPr lang="en-CA" sz="1800" i="0">
                                  <a:latin typeface="Cambria Math" panose="02040503050406030204" pitchFamily="18" charset="0"/>
                                </a:rPr>
                                <m:t>0.646</m:t>
                              </m:r>
                            </m:sup>
                          </m:sSup>
                        </m:den>
                      </m:f>
                    </m:oMath>
                  </m:oMathPara>
                </a14:m>
                <a:endParaRPr lang="en-CA" dirty="0"/>
              </a:p>
            </p:txBody>
          </p:sp>
        </mc:Choice>
        <mc:Fallback xmlns="">
          <p:sp>
            <p:nvSpPr>
              <p:cNvPr id="9" name="Rectangle 8"/>
              <p:cNvSpPr>
                <a:spLocks noRot="1" noChangeAspect="1" noMove="1" noResize="1" noEditPoints="1" noAdjustHandles="1" noChangeArrowheads="1" noChangeShapeType="1" noTextEdit="1"/>
              </p:cNvSpPr>
              <p:nvPr/>
            </p:nvSpPr>
            <p:spPr>
              <a:xfrm>
                <a:off x="4730199" y="1748734"/>
                <a:ext cx="6667500" cy="713978"/>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377302" y="4478525"/>
                <a:ext cx="757195" cy="1258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smtClean="0">
                              <a:latin typeface="Cambria Math" panose="02040503050406030204" pitchFamily="18" charset="0"/>
                            </a:rPr>
                          </m:ctrlPr>
                        </m:fPr>
                        <m:num>
                          <m:sSup>
                            <m:sSupPr>
                              <m:ctrlPr>
                                <a:rPr lang="en-CA" i="1">
                                  <a:latin typeface="Cambria Math" panose="02040503050406030204" pitchFamily="18" charset="0"/>
                                </a:rPr>
                              </m:ctrlPr>
                            </m:sSupPr>
                            <m:e>
                              <m:sSub>
                                <m:sSubPr>
                                  <m:ctrlPr>
                                    <a:rPr lang="en-CA" i="1">
                                      <a:latin typeface="Cambria Math" panose="02040503050406030204" pitchFamily="18" charset="0"/>
                                    </a:rPr>
                                  </m:ctrlPr>
                                </m:sSubPr>
                                <m:e>
                                  <m:r>
                                    <m:rPr>
                                      <m:sty m:val="p"/>
                                    </m:rPr>
                                    <a:rPr lang="en-CA">
                                      <a:latin typeface="Cambria Math" panose="02040503050406030204" pitchFamily="18" charset="0"/>
                                    </a:rPr>
                                    <m:t>D</m:t>
                                  </m:r>
                                </m:e>
                                <m:sub>
                                  <m:r>
                                    <a:rPr lang="en-CA" i="1">
                                      <a:latin typeface="Cambria Math" panose="02040503050406030204" pitchFamily="18" charset="0"/>
                                    </a:rPr>
                                    <m:t>𝑒</m:t>
                                  </m:r>
                                </m:sub>
                              </m:sSub>
                            </m:e>
                            <m:sup>
                              <m:r>
                                <a:rPr lang="en-CA" i="0">
                                  <a:latin typeface="Cambria Math" panose="02040503050406030204" pitchFamily="18" charset="0"/>
                                </a:rPr>
                                <m:t>2</m:t>
                              </m:r>
                            </m:sup>
                          </m:sSup>
                        </m:num>
                        <m:den>
                          <m:f>
                            <m:fPr>
                              <m:ctrlPr>
                                <a:rPr lang="en-CA" i="1">
                                  <a:latin typeface="Cambria Math" panose="02040503050406030204" pitchFamily="18" charset="0"/>
                                </a:rPr>
                              </m:ctrlPr>
                            </m:fPr>
                            <m:num>
                              <m:sSub>
                                <m:sSubPr>
                                  <m:ctrlPr>
                                    <a:rPr lang="en-CA" i="1">
                                      <a:latin typeface="Cambria Math" panose="02040503050406030204" pitchFamily="18" charset="0"/>
                                    </a:rPr>
                                  </m:ctrlPr>
                                </m:sSubPr>
                                <m:e>
                                  <m:r>
                                    <m:rPr>
                                      <m:sty m:val="p"/>
                                    </m:rPr>
                                    <a:rPr lang="en-CA" i="0">
                                      <a:latin typeface="Cambria Math" panose="02040503050406030204" pitchFamily="18" charset="0"/>
                                    </a:rPr>
                                    <m:t>L</m:t>
                                  </m:r>
                                </m:e>
                                <m:sub>
                                  <m:r>
                                    <a:rPr lang="en-CA" i="1">
                                      <a:latin typeface="Cambria Math" panose="02040503050406030204" pitchFamily="18" charset="0"/>
                                    </a:rPr>
                                    <m:t>𝑓</m:t>
                                  </m:r>
                                </m:sub>
                              </m:sSub>
                            </m:num>
                            <m:den>
                              <m:sSub>
                                <m:sSubPr>
                                  <m:ctrlPr>
                                    <a:rPr lang="en-CA" i="1">
                                      <a:latin typeface="Cambria Math" panose="02040503050406030204" pitchFamily="18" charset="0"/>
                                    </a:rPr>
                                  </m:ctrlPr>
                                </m:sSubPr>
                                <m:e>
                                  <m:r>
                                    <m:rPr>
                                      <m:sty m:val="p"/>
                                    </m:rPr>
                                    <a:rPr lang="en-CA" i="0">
                                      <a:latin typeface="Cambria Math" panose="02040503050406030204" pitchFamily="18" charset="0"/>
                                    </a:rPr>
                                    <m:t>V</m:t>
                                  </m:r>
                                </m:e>
                                <m:sub>
                                  <m:r>
                                    <a:rPr lang="en-CA" i="1">
                                      <a:latin typeface="Cambria Math" panose="02040503050406030204" pitchFamily="18" charset="0"/>
                                    </a:rPr>
                                    <m:t>𝑒</m:t>
                                  </m:r>
                                </m:sub>
                              </m:sSub>
                            </m:den>
                          </m:f>
                        </m:den>
                      </m:f>
                    </m:oMath>
                  </m:oMathPara>
                </a14:m>
                <a:endParaRPr lang="en-CA" dirty="0"/>
              </a:p>
            </p:txBody>
          </p:sp>
        </mc:Choice>
        <mc:Fallback xmlns="">
          <p:sp>
            <p:nvSpPr>
              <p:cNvPr id="10" name="Rectangle 9"/>
              <p:cNvSpPr>
                <a:spLocks noRot="1" noChangeAspect="1" noMove="1" noResize="1" noEditPoints="1" noAdjustHandles="1" noChangeArrowheads="1" noChangeShapeType="1" noTextEdit="1"/>
              </p:cNvSpPr>
              <p:nvPr/>
            </p:nvSpPr>
            <p:spPr>
              <a:xfrm>
                <a:off x="2377302" y="4478525"/>
                <a:ext cx="757195" cy="1258743"/>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39856" y="4509482"/>
                <a:ext cx="1148135" cy="9212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sSub>
                            <m:sSubPr>
                              <m:ctrlPr>
                                <a:rPr lang="en-CA" i="1">
                                  <a:latin typeface="Cambria Math" panose="02040503050406030204" pitchFamily="18" charset="0"/>
                                </a:rPr>
                              </m:ctrlPr>
                            </m:sSubPr>
                            <m:e>
                              <m:r>
                                <m:rPr>
                                  <m:sty m:val="p"/>
                                </m:rPr>
                                <a:rPr lang="en-CA">
                                  <a:latin typeface="Cambria Math" panose="02040503050406030204" pitchFamily="18" charset="0"/>
                                </a:rPr>
                                <m:t>D</m:t>
                              </m:r>
                            </m:e>
                            <m:sub>
                              <m:r>
                                <a:rPr lang="en-CA" i="1">
                                  <a:latin typeface="Cambria Math" panose="02040503050406030204" pitchFamily="18" charset="0"/>
                                </a:rPr>
                                <m:t>𝑒</m:t>
                              </m:r>
                            </m:sub>
                          </m:sSub>
                        </m:num>
                        <m:den>
                          <m:sSup>
                            <m:sSupPr>
                              <m:ctrlPr>
                                <a:rPr lang="en-CA" i="1">
                                  <a:latin typeface="Cambria Math" panose="02040503050406030204" pitchFamily="18" charset="0"/>
                                </a:rPr>
                              </m:ctrlPr>
                            </m:sSupPr>
                            <m:e>
                              <m:sSub>
                                <m:sSubPr>
                                  <m:ctrlPr>
                                    <a:rPr lang="en-CA" i="1">
                                      <a:latin typeface="Cambria Math" panose="02040503050406030204" pitchFamily="18" charset="0"/>
                                    </a:rPr>
                                  </m:ctrlPr>
                                </m:sSubPr>
                                <m:e>
                                  <m:r>
                                    <m:rPr>
                                      <m:sty m:val="p"/>
                                    </m:rPr>
                                    <a:rPr lang="en-CA" i="0">
                                      <a:latin typeface="Cambria Math" panose="02040503050406030204" pitchFamily="18" charset="0"/>
                                    </a:rPr>
                                    <m:t>L</m:t>
                                  </m:r>
                                </m:e>
                                <m:sub>
                                  <m:r>
                                    <a:rPr lang="en-CA" i="1">
                                      <a:latin typeface="Cambria Math" panose="02040503050406030204" pitchFamily="18" charset="0"/>
                                    </a:rPr>
                                    <m:t>𝑓</m:t>
                                  </m:r>
                                </m:sub>
                              </m:sSub>
                            </m:e>
                            <m:sup>
                              <m:r>
                                <a:rPr lang="en-CA" i="0">
                                  <a:latin typeface="Cambria Math" panose="02040503050406030204" pitchFamily="18" charset="0"/>
                                </a:rPr>
                                <m:t>0.646</m:t>
                              </m:r>
                            </m:sup>
                          </m:sSup>
                        </m:den>
                      </m:f>
                    </m:oMath>
                  </m:oMathPara>
                </a14:m>
                <a:endParaRPr lang="en-CA" dirty="0"/>
              </a:p>
            </p:txBody>
          </p:sp>
        </mc:Choice>
        <mc:Fallback xmlns="">
          <p:sp>
            <p:nvSpPr>
              <p:cNvPr id="11" name="Rectangle 10"/>
              <p:cNvSpPr>
                <a:spLocks noRot="1" noChangeAspect="1" noMove="1" noResize="1" noEditPoints="1" noAdjustHandles="1" noChangeArrowheads="1" noChangeShapeType="1" noTextEdit="1"/>
              </p:cNvSpPr>
              <p:nvPr/>
            </p:nvSpPr>
            <p:spPr>
              <a:xfrm>
                <a:off x="3039856" y="4509482"/>
                <a:ext cx="1148135" cy="921214"/>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26000" y="4535435"/>
                <a:ext cx="2124748"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r>
                            <a:rPr lang="en-CA" i="1">
                              <a:latin typeface="Cambria Math" panose="02040503050406030204" pitchFamily="18" charset="0"/>
                            </a:rPr>
                            <m:t>𝐵𝐶</m:t>
                          </m:r>
                          <m:r>
                            <a:rPr lang="en-CA" i="0">
                              <a:latin typeface="Cambria Math" panose="02040503050406030204" pitchFamily="18" charset="0"/>
                            </a:rPr>
                            <m:t> </m:t>
                          </m:r>
                          <m:r>
                            <a:rPr lang="en-CA" i="1">
                              <a:latin typeface="Cambria Math" panose="02040503050406030204" pitchFamily="18" charset="0"/>
                            </a:rPr>
                            <m:t>𝑅𝑎𝑡𝑒</m:t>
                          </m:r>
                        </m:num>
                        <m:den>
                          <m:sSup>
                            <m:sSupPr>
                              <m:ctrlPr>
                                <a:rPr lang="en-CA" i="1">
                                  <a:latin typeface="Cambria Math" panose="02040503050406030204" pitchFamily="18" charset="0"/>
                                </a:rPr>
                              </m:ctrlPr>
                            </m:sSupPr>
                            <m:e>
                              <m:r>
                                <a:rPr lang="en-CA" i="1">
                                  <a:latin typeface="Cambria Math" panose="02040503050406030204" pitchFamily="18" charset="0"/>
                                </a:rPr>
                                <m:t>𝐶</m:t>
                              </m:r>
                              <m:r>
                                <a:rPr lang="en-CA" i="0">
                                  <a:latin typeface="Cambria Math" panose="02040503050406030204" pitchFamily="18" charset="0"/>
                                </a:rPr>
                                <m:t>#</m:t>
                              </m:r>
                            </m:e>
                            <m:sup>
                              <m:r>
                                <a:rPr lang="en-CA" i="0">
                                  <a:latin typeface="Cambria Math" panose="02040503050406030204" pitchFamily="18" charset="0"/>
                                </a:rPr>
                                <m:t>3</m:t>
                              </m:r>
                            </m:sup>
                          </m:sSup>
                        </m:den>
                      </m:f>
                      <m:r>
                        <a:rPr lang="en-CA" i="0">
                          <a:latin typeface="Cambria Math" panose="02040503050406030204" pitchFamily="18" charset="0"/>
                        </a:rPr>
                        <m:t>=10</m:t>
                      </m:r>
                    </m:oMath>
                  </m:oMathPara>
                </a14:m>
                <a:endParaRPr lang="en-CA" dirty="0"/>
              </a:p>
            </p:txBody>
          </p:sp>
        </mc:Choice>
        <mc:Fallback xmlns="">
          <p:sp>
            <p:nvSpPr>
              <p:cNvPr id="12" name="Rectangle 11"/>
              <p:cNvSpPr>
                <a:spLocks noRot="1" noChangeAspect="1" noMove="1" noResize="1" noEditPoints="1" noAdjustHandles="1" noChangeArrowheads="1" noChangeShapeType="1" noTextEdit="1"/>
              </p:cNvSpPr>
              <p:nvPr/>
            </p:nvSpPr>
            <p:spPr>
              <a:xfrm>
                <a:off x="426000" y="4535435"/>
                <a:ext cx="2124748" cy="786177"/>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085799" y="3681687"/>
                <a:ext cx="6311900" cy="6669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CA" sz="1800">
                          <a:latin typeface="Cambria Math" panose="02040503050406030204" pitchFamily="18" charset="0"/>
                        </a:rPr>
                        <m:t>m</m:t>
                      </m:r>
                      <m:r>
                        <m:rPr>
                          <m:sty m:val="p"/>
                        </m:rPr>
                        <a:rPr lang="en-CA" sz="1800" i="0">
                          <a:latin typeface="Cambria Math" panose="02040503050406030204" pitchFamily="18" charset="0"/>
                        </a:rPr>
                        <m:t>ixing</m:t>
                      </m:r>
                      <m:r>
                        <a:rPr lang="en-CA" sz="1800" i="0">
                          <a:latin typeface="Cambria Math" panose="02040503050406030204" pitchFamily="18" charset="0"/>
                        </a:rPr>
                        <m:t> </m:t>
                      </m:r>
                      <m:r>
                        <m:rPr>
                          <m:sty m:val="p"/>
                        </m:rPr>
                        <a:rPr lang="en-CA" sz="1800" i="0">
                          <a:latin typeface="Cambria Math" panose="02040503050406030204" pitchFamily="18" charset="0"/>
                        </a:rPr>
                        <m:t>rate</m:t>
                      </m:r>
                      <m:r>
                        <a:rPr lang="en-CA" sz="1800" i="0">
                          <a:latin typeface="Cambria Math" panose="02040503050406030204" pitchFamily="18" charset="0"/>
                        </a:rPr>
                        <m:t>= </m:t>
                      </m:r>
                      <m:f>
                        <m:fPr>
                          <m:ctrlPr>
                            <a:rPr lang="en-CA" sz="1800" i="1" smtClean="0">
                              <a:solidFill>
                                <a:srgbClr val="C00000"/>
                              </a:solidFill>
                              <a:latin typeface="Cambria Math" panose="02040503050406030204" pitchFamily="18" charset="0"/>
                            </a:rPr>
                          </m:ctrlPr>
                        </m:fPr>
                        <m:num>
                          <m:r>
                            <m:rPr>
                              <m:sty m:val="p"/>
                            </m:rPr>
                            <a:rPr lang="en-CA" sz="1800" i="0">
                              <a:solidFill>
                                <a:srgbClr val="C00000"/>
                              </a:solidFill>
                              <a:latin typeface="Cambria Math" panose="02040503050406030204" pitchFamily="18" charset="0"/>
                            </a:rPr>
                            <m:t>mixing</m:t>
                          </m:r>
                          <m:r>
                            <a:rPr lang="en-CA" sz="1800" i="0">
                              <a:solidFill>
                                <a:srgbClr val="C00000"/>
                              </a:solidFill>
                              <a:latin typeface="Cambria Math" panose="02040503050406030204" pitchFamily="18" charset="0"/>
                            </a:rPr>
                            <m:t> </m:t>
                          </m:r>
                          <m:r>
                            <m:rPr>
                              <m:sty m:val="p"/>
                            </m:rPr>
                            <a:rPr lang="en-CA" sz="1800" i="0">
                              <a:solidFill>
                                <a:srgbClr val="C00000"/>
                              </a:solidFill>
                              <a:latin typeface="Cambria Math" panose="02040503050406030204" pitchFamily="18" charset="0"/>
                            </a:rPr>
                            <m:t>volume</m:t>
                          </m:r>
                        </m:num>
                        <m:den>
                          <m:r>
                            <m:rPr>
                              <m:sty m:val="p"/>
                            </m:rPr>
                            <a:rPr lang="en-CA" sz="1800" i="0">
                              <a:solidFill>
                                <a:srgbClr val="C00000"/>
                              </a:solidFill>
                              <a:latin typeface="Cambria Math" panose="02040503050406030204" pitchFamily="18" charset="0"/>
                            </a:rPr>
                            <m:t>mixing</m:t>
                          </m:r>
                          <m:r>
                            <a:rPr lang="en-CA" sz="1800" i="0">
                              <a:solidFill>
                                <a:srgbClr val="C00000"/>
                              </a:solidFill>
                              <a:latin typeface="Cambria Math" panose="02040503050406030204" pitchFamily="18" charset="0"/>
                            </a:rPr>
                            <m:t> </m:t>
                          </m:r>
                          <m:r>
                            <m:rPr>
                              <m:sty m:val="p"/>
                            </m:rPr>
                            <a:rPr lang="en-CA" sz="1800" i="0">
                              <a:solidFill>
                                <a:srgbClr val="C00000"/>
                              </a:solidFill>
                              <a:latin typeface="Cambria Math" panose="02040503050406030204" pitchFamily="18" charset="0"/>
                            </a:rPr>
                            <m:t>time</m:t>
                          </m:r>
                        </m:den>
                      </m:f>
                      <m:r>
                        <a:rPr lang="en-CA" sz="1800" i="0">
                          <a:latin typeface="Cambria Math" panose="02040503050406030204" pitchFamily="18" charset="0"/>
                        </a:rPr>
                        <m:t>=</m:t>
                      </m:r>
                      <m:r>
                        <m:rPr>
                          <m:sty m:val="p"/>
                        </m:rPr>
                        <a:rPr lang="en-CA" sz="1800" i="0" smtClean="0">
                          <a:solidFill>
                            <a:schemeClr val="accent2"/>
                          </a:solidFill>
                          <a:latin typeface="Cambria Math" panose="02040503050406030204" pitchFamily="18" charset="0"/>
                        </a:rPr>
                        <m:t>diffusivity</m:t>
                      </m:r>
                      <m:r>
                        <a:rPr lang="en-CA" sz="1800" i="0" smtClean="0">
                          <a:solidFill>
                            <a:schemeClr val="accent2"/>
                          </a:solidFill>
                          <a:latin typeface="Cambria Math" panose="02040503050406030204" pitchFamily="18" charset="0"/>
                        </a:rPr>
                        <m:t> ×</m:t>
                      </m:r>
                      <m:r>
                        <m:rPr>
                          <m:sty m:val="p"/>
                        </m:rPr>
                        <a:rPr lang="en-CA" sz="1800" i="0" smtClean="0">
                          <a:solidFill>
                            <a:schemeClr val="accent2"/>
                          </a:solidFill>
                          <a:latin typeface="Cambria Math" panose="02040503050406030204" pitchFamily="18" charset="0"/>
                        </a:rPr>
                        <m:t>mixing</m:t>
                      </m:r>
                      <m:r>
                        <a:rPr lang="en-CA" sz="1800" i="0" smtClean="0">
                          <a:solidFill>
                            <a:schemeClr val="accent2"/>
                          </a:solidFill>
                          <a:latin typeface="Cambria Math" panose="02040503050406030204" pitchFamily="18" charset="0"/>
                        </a:rPr>
                        <m:t> </m:t>
                      </m:r>
                      <m:r>
                        <m:rPr>
                          <m:sty m:val="p"/>
                        </m:rPr>
                        <a:rPr lang="en-CA" sz="1800" i="0" smtClean="0">
                          <a:solidFill>
                            <a:schemeClr val="accent2"/>
                          </a:solidFill>
                          <a:latin typeface="Cambria Math" panose="02040503050406030204" pitchFamily="18" charset="0"/>
                        </a:rPr>
                        <m:t>length</m:t>
                      </m:r>
                    </m:oMath>
                  </m:oMathPara>
                </a14:m>
                <a:endParaRPr lang="en-CA" sz="1800" dirty="0"/>
              </a:p>
            </p:txBody>
          </p:sp>
        </mc:Choice>
        <mc:Fallback xmlns="">
          <p:sp>
            <p:nvSpPr>
              <p:cNvPr id="13" name="Rectangle 12"/>
              <p:cNvSpPr>
                <a:spLocks noRot="1" noChangeAspect="1" noMove="1" noResize="1" noEditPoints="1" noAdjustHandles="1" noChangeArrowheads="1" noChangeShapeType="1" noTextEdit="1"/>
              </p:cNvSpPr>
              <p:nvPr/>
            </p:nvSpPr>
            <p:spPr>
              <a:xfrm>
                <a:off x="5085799" y="3681687"/>
                <a:ext cx="6311900" cy="666914"/>
              </a:xfrm>
              <a:prstGeom prst="rect">
                <a:avLst/>
              </a:prstGeom>
              <a:blipFill>
                <a:blip r:embed="rId10"/>
                <a:stretch>
                  <a:fillRect/>
                </a:stretch>
              </a:blipFill>
            </p:spPr>
            <p:txBody>
              <a:bodyPr/>
              <a:lstStyle/>
              <a:p>
                <a:r>
                  <a:rPr lang="en-CA">
                    <a:noFill/>
                  </a:rPr>
                  <a:t> </a:t>
                </a:r>
              </a:p>
            </p:txBody>
          </p:sp>
        </mc:Fallback>
      </mc:AlternateContent>
      <p:sp>
        <p:nvSpPr>
          <p:cNvPr id="16" name="TextBox 15"/>
          <p:cNvSpPr txBox="1"/>
          <p:nvPr/>
        </p:nvSpPr>
        <p:spPr>
          <a:xfrm>
            <a:off x="1741100" y="2710224"/>
            <a:ext cx="2029597" cy="461665"/>
          </a:xfrm>
          <a:prstGeom prst="rect">
            <a:avLst/>
          </a:prstGeom>
          <a:noFill/>
          <a:ln w="38100">
            <a:solidFill>
              <a:srgbClr val="C00000"/>
            </a:solidFill>
          </a:ln>
        </p:spPr>
        <p:txBody>
          <a:bodyPr wrap="square" rtlCol="0">
            <a:spAutoFit/>
          </a:bodyPr>
          <a:lstStyle/>
          <a:p>
            <a:r>
              <a:rPr lang="en-CA" dirty="0"/>
              <a:t>1/Mixing time</a:t>
            </a:r>
          </a:p>
        </p:txBody>
      </p:sp>
      <p:sp>
        <p:nvSpPr>
          <p:cNvPr id="17" name="Rectangle 16"/>
          <p:cNvSpPr/>
          <p:nvPr/>
        </p:nvSpPr>
        <p:spPr bwMode="auto">
          <a:xfrm>
            <a:off x="2550748" y="1597650"/>
            <a:ext cx="641508" cy="1016147"/>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grpSp>
        <p:nvGrpSpPr>
          <p:cNvPr id="21" name="Group 20"/>
          <p:cNvGrpSpPr/>
          <p:nvPr/>
        </p:nvGrpSpPr>
        <p:grpSpPr>
          <a:xfrm>
            <a:off x="3192256" y="1573525"/>
            <a:ext cx="2433844" cy="1037453"/>
            <a:chOff x="3192256" y="1573525"/>
            <a:chExt cx="2433844" cy="1037453"/>
          </a:xfrm>
        </p:grpSpPr>
        <p:sp>
          <p:nvSpPr>
            <p:cNvPr id="14" name="Rectangle 13"/>
            <p:cNvSpPr/>
            <p:nvPr/>
          </p:nvSpPr>
          <p:spPr bwMode="auto">
            <a:xfrm>
              <a:off x="3192256" y="1573525"/>
              <a:ext cx="899412" cy="1037453"/>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cxnSp>
          <p:nvCxnSpPr>
            <p:cNvPr id="19" name="Straight Arrow Connector 18"/>
            <p:cNvCxnSpPr>
              <a:stCxn id="14" idx="3"/>
            </p:cNvCxnSpPr>
            <p:nvPr/>
          </p:nvCxnSpPr>
          <p:spPr bwMode="auto">
            <a:xfrm>
              <a:off x="4091668" y="2092252"/>
              <a:ext cx="1534432" cy="13471"/>
            </a:xfrm>
            <a:prstGeom prst="straightConnector1">
              <a:avLst/>
            </a:prstGeom>
            <a:solidFill>
              <a:schemeClr val="bg1"/>
            </a:solidFill>
            <a:ln w="38100" cap="flat" cmpd="sng" algn="ctr">
              <a:solidFill>
                <a:srgbClr val="C00000"/>
              </a:solidFill>
              <a:prstDash val="solid"/>
              <a:round/>
              <a:headEnd type="none" w="med" len="med"/>
              <a:tailEnd type="triangle"/>
            </a:ln>
            <a:effectLst/>
          </p:spPr>
        </p:cxnSp>
      </p:grpSp>
      <p:sp>
        <p:nvSpPr>
          <p:cNvPr id="22" name="Rectangle 21"/>
          <p:cNvSpPr/>
          <p:nvPr/>
        </p:nvSpPr>
        <p:spPr bwMode="auto">
          <a:xfrm>
            <a:off x="2471944" y="4466160"/>
            <a:ext cx="641508" cy="1271108"/>
          </a:xfrm>
          <a:prstGeom prst="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23" name="TextBox 22"/>
          <p:cNvSpPr txBox="1"/>
          <p:nvPr/>
        </p:nvSpPr>
        <p:spPr>
          <a:xfrm>
            <a:off x="881998" y="5854161"/>
            <a:ext cx="3848201" cy="830997"/>
          </a:xfrm>
          <a:prstGeom prst="rect">
            <a:avLst/>
          </a:prstGeom>
          <a:noFill/>
          <a:ln w="38100">
            <a:solidFill>
              <a:schemeClr val="accent2"/>
            </a:solidFill>
          </a:ln>
        </p:spPr>
        <p:txBody>
          <a:bodyPr wrap="square" rtlCol="0">
            <a:spAutoFit/>
          </a:bodyPr>
          <a:lstStyle/>
          <a:p>
            <a:r>
              <a:rPr lang="en-CA" dirty="0"/>
              <a:t>Turbulent mixing coefficient (eddy diffusivity)</a:t>
            </a:r>
          </a:p>
        </p:txBody>
      </p:sp>
      <p:grpSp>
        <p:nvGrpSpPr>
          <p:cNvPr id="24" name="Group 23"/>
          <p:cNvGrpSpPr/>
          <p:nvPr/>
        </p:nvGrpSpPr>
        <p:grpSpPr>
          <a:xfrm>
            <a:off x="3159897" y="4459719"/>
            <a:ext cx="2199503" cy="1154346"/>
            <a:chOff x="3192256" y="1573525"/>
            <a:chExt cx="2199503" cy="1154346"/>
          </a:xfrm>
        </p:grpSpPr>
        <p:sp>
          <p:nvSpPr>
            <p:cNvPr id="25" name="Rectangle 24"/>
            <p:cNvSpPr/>
            <p:nvPr/>
          </p:nvSpPr>
          <p:spPr bwMode="auto">
            <a:xfrm>
              <a:off x="3192256" y="1573525"/>
              <a:ext cx="899412" cy="1037453"/>
            </a:xfrm>
            <a:prstGeom prst="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cxnSp>
          <p:nvCxnSpPr>
            <p:cNvPr id="26" name="Straight Arrow Connector 25"/>
            <p:cNvCxnSpPr>
              <a:stCxn id="25" idx="3"/>
            </p:cNvCxnSpPr>
            <p:nvPr/>
          </p:nvCxnSpPr>
          <p:spPr bwMode="auto">
            <a:xfrm>
              <a:off x="4091668" y="2092252"/>
              <a:ext cx="1300091" cy="635619"/>
            </a:xfrm>
            <a:prstGeom prst="straightConnector1">
              <a:avLst/>
            </a:prstGeom>
            <a:solidFill>
              <a:schemeClr val="bg1"/>
            </a:solidFill>
            <a:ln w="38100" cap="flat" cmpd="sng" algn="ctr">
              <a:solidFill>
                <a:schemeClr val="accent2"/>
              </a:solidFill>
              <a:prstDash val="solid"/>
              <a:round/>
              <a:headEnd type="none" w="med" len="med"/>
              <a:tailEnd type="triangle"/>
            </a:ln>
            <a:effectLst/>
          </p:spPr>
        </p:cxnSp>
      </p:grpSp>
      <p:sp>
        <p:nvSpPr>
          <p:cNvPr id="28" name="TextBox 27"/>
          <p:cNvSpPr txBox="1"/>
          <p:nvPr/>
        </p:nvSpPr>
        <p:spPr>
          <a:xfrm>
            <a:off x="5486400" y="5497172"/>
            <a:ext cx="2006600" cy="461665"/>
          </a:xfrm>
          <a:prstGeom prst="rect">
            <a:avLst/>
          </a:prstGeom>
          <a:noFill/>
          <a:ln w="38100">
            <a:solidFill>
              <a:schemeClr val="accent2"/>
            </a:solidFill>
          </a:ln>
        </p:spPr>
        <p:txBody>
          <a:bodyPr wrap="square" rtlCol="0">
            <a:spAutoFit/>
          </a:bodyPr>
          <a:lstStyle/>
          <a:p>
            <a:r>
              <a:rPr lang="en-CA" dirty="0"/>
              <a:t>Mixing length</a:t>
            </a:r>
          </a:p>
        </p:txBody>
      </p:sp>
      <p:pic>
        <p:nvPicPr>
          <p:cNvPr id="27" name="Picture 2" descr="Downloads - Creative Commons">
            <a:extLst>
              <a:ext uri="{FF2B5EF4-FFF2-40B4-BE49-F238E27FC236}">
                <a16:creationId xmlns:a16="http://schemas.microsoft.com/office/drawing/2014/main" id="{9C741596-3D2E-4882-AD19-BBD353A629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animBg="1"/>
      <p:bldP spid="17" grpId="0" animBg="1"/>
      <p:bldP spid="22" grpId="0" animBg="1"/>
      <p:bldP spid="23"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6FA8-0F34-4DDF-8EA0-DCA452B74311}"/>
              </a:ext>
            </a:extLst>
          </p:cNvPr>
          <p:cNvSpPr>
            <a:spLocks noGrp="1"/>
          </p:cNvSpPr>
          <p:nvPr>
            <p:ph type="title"/>
          </p:nvPr>
        </p:nvSpPr>
        <p:spPr/>
        <p:txBody>
          <a:bodyPr/>
          <a:lstStyle/>
          <a:p>
            <a:r>
              <a:rPr lang="en-US" dirty="0"/>
              <a:t>Modified regimes</a:t>
            </a:r>
            <a:endParaRPr lang="en-CA" dirty="0"/>
          </a:p>
        </p:txBody>
      </p:sp>
      <p:sp>
        <p:nvSpPr>
          <p:cNvPr id="4" name="Slide Number Placeholder 3">
            <a:extLst>
              <a:ext uri="{FF2B5EF4-FFF2-40B4-BE49-F238E27FC236}">
                <a16:creationId xmlns:a16="http://schemas.microsoft.com/office/drawing/2014/main" id="{B8005D23-9B3A-488D-AB24-1B6148A99261}"/>
              </a:ext>
            </a:extLst>
          </p:cNvPr>
          <p:cNvSpPr>
            <a:spLocks noGrp="1"/>
          </p:cNvSpPr>
          <p:nvPr>
            <p:ph type="sldNum" sz="quarter" idx="11"/>
          </p:nvPr>
        </p:nvSpPr>
        <p:spPr/>
        <p:txBody>
          <a:bodyPr/>
          <a:lstStyle/>
          <a:p>
            <a:fld id="{09E63382-8250-44BF-BE1A-7FBC626086C4}" type="slidenum">
              <a:rPr lang="en-CA" smtClean="0"/>
              <a:pPr/>
              <a:t>25</a:t>
            </a:fld>
            <a:endParaRPr lang="en-CA" dirty="0"/>
          </a:p>
        </p:txBody>
      </p:sp>
      <p:sp>
        <p:nvSpPr>
          <p:cNvPr id="9" name="Rectangle 8">
            <a:extLst>
              <a:ext uri="{FF2B5EF4-FFF2-40B4-BE49-F238E27FC236}">
                <a16:creationId xmlns:a16="http://schemas.microsoft.com/office/drawing/2014/main" id="{61832F57-A147-478C-A6ED-C767F50E843D}"/>
              </a:ext>
            </a:extLst>
          </p:cNvPr>
          <p:cNvSpPr/>
          <p:nvPr/>
        </p:nvSpPr>
        <p:spPr>
          <a:xfrm>
            <a:off x="675939" y="1498543"/>
            <a:ext cx="10840122" cy="3901837"/>
          </a:xfrm>
          <a:prstGeom prst="rect">
            <a:avLst/>
          </a:prstGeom>
        </p:spPr>
        <p:txBody>
          <a:bodyPr wrap="square">
            <a:spAutoFit/>
          </a:bodyPr>
          <a:lstStyle/>
          <a:p>
            <a:pPr algn="just">
              <a:lnSpc>
                <a:spcPct val="150000"/>
              </a:lnSpc>
            </a:pPr>
            <a:r>
              <a:rPr lang="en-CA" dirty="0"/>
              <a:t>In an attempt to find a better model with lower range of E%, regimes defined by </a:t>
            </a:r>
            <a:r>
              <a:rPr lang="en-CA" dirty="0" err="1"/>
              <a:t>Delichatsios</a:t>
            </a:r>
            <a:r>
              <a:rPr lang="en-CA" dirty="0"/>
              <a:t> [1] were slightly modified. </a:t>
            </a:r>
          </a:p>
          <a:p>
            <a:pPr algn="just">
              <a:lnSpc>
                <a:spcPct val="150000"/>
              </a:lnSpc>
            </a:pPr>
            <a:endParaRPr lang="en-CA" dirty="0"/>
          </a:p>
          <a:p>
            <a:pPr algn="just">
              <a:lnSpc>
                <a:spcPct val="150000"/>
              </a:lnSpc>
            </a:pPr>
            <a:r>
              <a:rPr lang="en-CA" dirty="0" err="1"/>
              <a:t>Delichatsios</a:t>
            </a:r>
            <a:r>
              <a:rPr lang="en-CA" dirty="0"/>
              <a:t> himself in [1] points out that there is some fuzziness in the determination of the lines, not only because of uncertainties concerning the location of the lines, but also because he does not include situations which involve instabilities and oscillations of the flames.</a:t>
            </a:r>
          </a:p>
        </p:txBody>
      </p:sp>
      <p:pic>
        <p:nvPicPr>
          <p:cNvPr id="5" name="Picture 2" descr="Downloads - Creative Commons">
            <a:extLst>
              <a:ext uri="{FF2B5EF4-FFF2-40B4-BE49-F238E27FC236}">
                <a16:creationId xmlns:a16="http://schemas.microsoft.com/office/drawing/2014/main" id="{F0B87766-EFE2-4624-9E99-CE07CADEF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000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Scaling BC Rate (Modified Transition Buoyant)</a:t>
            </a:r>
          </a:p>
        </p:txBody>
      </p:sp>
      <p:sp>
        <p:nvSpPr>
          <p:cNvPr id="4" name="Slide Number Placeholder 3"/>
          <p:cNvSpPr>
            <a:spLocks noGrp="1"/>
          </p:cNvSpPr>
          <p:nvPr>
            <p:ph type="sldNum" sz="quarter" idx="11"/>
          </p:nvPr>
        </p:nvSpPr>
        <p:spPr/>
        <p:txBody>
          <a:bodyPr/>
          <a:lstStyle/>
          <a:p>
            <a:fld id="{09E63382-8250-44BF-BE1A-7FBC626086C4}" type="slidenum">
              <a:rPr lang="en-CA" smtClean="0"/>
              <a:pPr/>
              <a:t>26</a:t>
            </a:fld>
            <a:endParaRPr lang="en-CA"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77480" y="1673225"/>
            <a:ext cx="6148442" cy="3546475"/>
          </a:xfrm>
          <a:prstGeom prst="rect">
            <a:avLst/>
          </a:prstGeom>
        </p:spPr>
      </p:pic>
      <p:sp>
        <p:nvSpPr>
          <p:cNvPr id="6" name="Rectangle 5"/>
          <p:cNvSpPr/>
          <p:nvPr/>
        </p:nvSpPr>
        <p:spPr bwMode="auto">
          <a:xfrm rot="3852415">
            <a:off x="1040951" y="2861912"/>
            <a:ext cx="764743" cy="935773"/>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6209162" y="2043271"/>
            <a:ext cx="5795391" cy="2806382"/>
          </a:xfrm>
          <a:prstGeom prst="rect">
            <a:avLst/>
          </a:prstGeom>
        </p:spPr>
      </p:pic>
      <p:sp>
        <p:nvSpPr>
          <p:cNvPr id="3" name="Rectangle 2">
            <a:extLst>
              <a:ext uri="{FF2B5EF4-FFF2-40B4-BE49-F238E27FC236}">
                <a16:creationId xmlns:a16="http://schemas.microsoft.com/office/drawing/2014/main" id="{5F300E75-B360-4B66-A3EC-82C3697769CB}"/>
              </a:ext>
            </a:extLst>
          </p:cNvPr>
          <p:cNvSpPr/>
          <p:nvPr/>
        </p:nvSpPr>
        <p:spPr>
          <a:xfrm>
            <a:off x="6848283" y="2095707"/>
            <a:ext cx="4142447" cy="2239844"/>
          </a:xfrm>
          <a:prstGeom prst="rect">
            <a:avLst/>
          </a:prstGeom>
        </p:spPr>
        <p:txBody>
          <a:bodyPr wrap="square">
            <a:spAutoFit/>
          </a:bodyPr>
          <a:lstStyle/>
          <a:p>
            <a:pPr algn="just">
              <a:lnSpc>
                <a:spcPct val="150000"/>
              </a:lnSpc>
            </a:pPr>
            <a:r>
              <a:rPr lang="en-CA" dirty="0"/>
              <a:t>The dashed blue line in this figure shows the new limit for transition buoyant going to transition shear regime. </a:t>
            </a:r>
          </a:p>
        </p:txBody>
      </p:sp>
      <p:sp>
        <p:nvSpPr>
          <p:cNvPr id="8" name="Rectangle 7">
            <a:extLst>
              <a:ext uri="{FF2B5EF4-FFF2-40B4-BE49-F238E27FC236}">
                <a16:creationId xmlns:a16="http://schemas.microsoft.com/office/drawing/2014/main" id="{12954FAA-9F3B-4DB8-8E16-BF3C9B4C3EFF}"/>
              </a:ext>
            </a:extLst>
          </p:cNvPr>
          <p:cNvSpPr/>
          <p:nvPr/>
        </p:nvSpPr>
        <p:spPr>
          <a:xfrm>
            <a:off x="6705600" y="5420877"/>
            <a:ext cx="4716685" cy="830997"/>
          </a:xfrm>
          <a:prstGeom prst="rect">
            <a:avLst/>
          </a:prstGeom>
          <a:solidFill>
            <a:schemeClr val="bg1"/>
          </a:solidFill>
        </p:spPr>
        <p:txBody>
          <a:bodyPr wrap="square">
            <a:spAutoFit/>
          </a:bodyPr>
          <a:lstStyle/>
          <a:p>
            <a:pPr algn="just"/>
            <a:r>
              <a:rPr lang="en-CA" dirty="0"/>
              <a:t>Not surprisingly, the range of E% increases from ±24% to ±30%. </a:t>
            </a:r>
          </a:p>
        </p:txBody>
      </p:sp>
      <p:sp>
        <p:nvSpPr>
          <p:cNvPr id="9" name="Rectangle 8">
            <a:extLst>
              <a:ext uri="{FF2B5EF4-FFF2-40B4-BE49-F238E27FC236}">
                <a16:creationId xmlns:a16="http://schemas.microsoft.com/office/drawing/2014/main" id="{EF3BF984-E84A-4EC6-B8D0-9928D3EE2C87}"/>
              </a:ext>
            </a:extLst>
          </p:cNvPr>
          <p:cNvSpPr/>
          <p:nvPr/>
        </p:nvSpPr>
        <p:spPr>
          <a:xfrm>
            <a:off x="3001177" y="5538726"/>
            <a:ext cx="3524745" cy="461665"/>
          </a:xfrm>
          <a:prstGeom prst="rect">
            <a:avLst/>
          </a:prstGeom>
          <a:solidFill>
            <a:schemeClr val="bg1"/>
          </a:solidFill>
        </p:spPr>
        <p:txBody>
          <a:bodyPr wrap="square">
            <a:spAutoFit/>
          </a:bodyPr>
          <a:lstStyle/>
          <a:p>
            <a:pPr algn="just"/>
            <a:r>
              <a:rPr lang="en-US" dirty="0"/>
              <a:t>S</a:t>
            </a:r>
            <a:r>
              <a:rPr lang="en-CA" dirty="0"/>
              <a:t>till scales with flowrate!</a:t>
            </a:r>
          </a:p>
        </p:txBody>
      </p:sp>
      <p:sp>
        <p:nvSpPr>
          <p:cNvPr id="10" name="Oval 9">
            <a:extLst>
              <a:ext uri="{FF2B5EF4-FFF2-40B4-BE49-F238E27FC236}">
                <a16:creationId xmlns:a16="http://schemas.microsoft.com/office/drawing/2014/main" id="{BF24E87F-3B40-43B7-B737-A5DB24D633AA}"/>
              </a:ext>
            </a:extLst>
          </p:cNvPr>
          <p:cNvSpPr/>
          <p:nvPr/>
        </p:nvSpPr>
        <p:spPr bwMode="auto">
          <a:xfrm rot="20355996">
            <a:off x="844346" y="3872019"/>
            <a:ext cx="1189762" cy="435759"/>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11" name="Picture 2" descr="Downloads - Creative Commons">
            <a:extLst>
              <a:ext uri="{FF2B5EF4-FFF2-40B4-BE49-F238E27FC236}">
                <a16:creationId xmlns:a16="http://schemas.microsoft.com/office/drawing/2014/main" id="{00AD9689-A6FC-458F-96E9-E1B145EBE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19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0"/>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42" presetClass="path" presetSubtype="0" accel="50000" decel="50000" fill="hold" nodeType="withEffect">
                                  <p:stCondLst>
                                    <p:cond delay="0"/>
                                  </p:stCondLst>
                                  <p:childTnLst>
                                    <p:animMotion origin="layout" path="M 5E-6 3.7037E-6 L -0.22292 -0.0007 " pathEditMode="relative" rAng="0" ptsTypes="AA">
                                      <p:cBhvr>
                                        <p:cTn id="27" dur="2000" fill="hold"/>
                                        <p:tgtEl>
                                          <p:spTgt spid="7"/>
                                        </p:tgtEl>
                                        <p:attrNameLst>
                                          <p:attrName>ppt_x</p:attrName>
                                          <p:attrName>ppt_y</p:attrName>
                                        </p:attrNameLst>
                                      </p:cBhvr>
                                      <p:rCtr x="-11146" y="-46"/>
                                    </p:animMotion>
                                  </p:childTnLst>
                                </p:cTn>
                              </p:par>
                              <p:par>
                                <p:cTn id="28" presetID="6" presetClass="emph" presetSubtype="0" fill="hold" nodeType="withEffect">
                                  <p:stCondLst>
                                    <p:cond delay="0"/>
                                  </p:stCondLst>
                                  <p:childTnLst>
                                    <p:animScale>
                                      <p:cBhvr>
                                        <p:cTn id="29" dur="2000" fill="hold"/>
                                        <p:tgtEl>
                                          <p:spTgt spid="7"/>
                                        </p:tgtEl>
                                      </p:cBhvr>
                                      <p:by x="150000" y="150000"/>
                                    </p:animScale>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P spid="8" grpId="0" animBg="1"/>
      <p:bldP spid="9" grpId="0" animBg="1"/>
      <p:bldP spid="9" grpId="1"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Scaling BC Rate (Modified Transition Shear)</a:t>
            </a:r>
          </a:p>
        </p:txBody>
      </p:sp>
      <p:sp>
        <p:nvSpPr>
          <p:cNvPr id="4" name="Slide Number Placeholder 3"/>
          <p:cNvSpPr>
            <a:spLocks noGrp="1"/>
          </p:cNvSpPr>
          <p:nvPr>
            <p:ph type="sldNum" sz="quarter" idx="11"/>
          </p:nvPr>
        </p:nvSpPr>
        <p:spPr/>
        <p:txBody>
          <a:bodyPr/>
          <a:lstStyle/>
          <a:p>
            <a:fld id="{09E63382-8250-44BF-BE1A-7FBC626086C4}" type="slidenum">
              <a:rPr lang="en-CA" smtClean="0"/>
              <a:pPr/>
              <a:t>27</a:t>
            </a:fld>
            <a:endParaRPr lang="en-CA" dirty="0"/>
          </a:p>
        </p:txBody>
      </p:sp>
      <p:pic>
        <p:nvPicPr>
          <p:cNvPr id="5" name="Picture 4"/>
          <p:cNvPicPr/>
          <p:nvPr/>
        </p:nvPicPr>
        <p:blipFill rotWithShape="1">
          <a:blip r:embed="rId3">
            <a:extLst>
              <a:ext uri="{28A0092B-C50C-407E-A947-70E740481C1C}">
                <a14:useLocalDpi xmlns:a14="http://schemas.microsoft.com/office/drawing/2010/main" val="0"/>
              </a:ext>
            </a:extLst>
          </a:blip>
          <a:srcRect l="20878" r="17459" b="60161"/>
          <a:stretch/>
        </p:blipFill>
        <p:spPr>
          <a:xfrm>
            <a:off x="0" y="1930400"/>
            <a:ext cx="6205860" cy="3340099"/>
          </a:xfrm>
          <a:prstGeom prst="rect">
            <a:avLst/>
          </a:prstGeom>
        </p:spPr>
      </p:pic>
      <p:sp>
        <p:nvSpPr>
          <p:cNvPr id="6" name="Rectangle 5"/>
          <p:cNvSpPr/>
          <p:nvPr/>
        </p:nvSpPr>
        <p:spPr bwMode="auto">
          <a:xfrm rot="3464374">
            <a:off x="1587540" y="2620553"/>
            <a:ext cx="456009" cy="730134"/>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t="39874" b="4915"/>
          <a:stretch/>
        </p:blipFill>
        <p:spPr>
          <a:xfrm>
            <a:off x="6205860" y="2222500"/>
            <a:ext cx="5897240" cy="287019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371738" y="5356196"/>
                <a:ext cx="4491358" cy="8725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r>
                            <m:rPr>
                              <m:sty m:val="p"/>
                            </m:rPr>
                            <a:rPr lang="en-CA">
                              <a:latin typeface="Cambria Math" panose="02040503050406030204" pitchFamily="18" charset="0"/>
                            </a:rPr>
                            <m:t>B</m:t>
                          </m:r>
                          <m:r>
                            <m:rPr>
                              <m:sty m:val="p"/>
                            </m:rPr>
                            <a:rPr lang="en-CA" i="0">
                              <a:latin typeface="Cambria Math" panose="02040503050406030204" pitchFamily="18" charset="0"/>
                            </a:rPr>
                            <m:t>C</m:t>
                          </m:r>
                          <m:r>
                            <a:rPr lang="en-CA" i="0">
                              <a:latin typeface="Cambria Math" panose="02040503050406030204" pitchFamily="18" charset="0"/>
                            </a:rPr>
                            <m:t> </m:t>
                          </m:r>
                          <m:r>
                            <m:rPr>
                              <m:sty m:val="p"/>
                            </m:rPr>
                            <a:rPr lang="en-CA" i="0">
                              <a:latin typeface="Cambria Math" panose="02040503050406030204" pitchFamily="18" charset="0"/>
                            </a:rPr>
                            <m:t>Rate</m:t>
                          </m:r>
                        </m:num>
                        <m:den>
                          <m:sSup>
                            <m:sSupPr>
                              <m:ctrlPr>
                                <a:rPr lang="en-CA" i="1">
                                  <a:latin typeface="Cambria Math" panose="02040503050406030204" pitchFamily="18" charset="0"/>
                                </a:rPr>
                              </m:ctrlPr>
                            </m:sSupPr>
                            <m:e>
                              <m:r>
                                <m:rPr>
                                  <m:sty m:val="p"/>
                                </m:rPr>
                                <a:rPr lang="en-CA" i="0">
                                  <a:latin typeface="Cambria Math" panose="02040503050406030204" pitchFamily="18" charset="0"/>
                                </a:rPr>
                                <m:t>C</m:t>
                              </m:r>
                              <m:r>
                                <a:rPr lang="en-CA" i="0">
                                  <a:latin typeface="Cambria Math" panose="02040503050406030204" pitchFamily="18" charset="0"/>
                                </a:rPr>
                                <m:t>#</m:t>
                              </m:r>
                            </m:e>
                            <m:sup>
                              <m:r>
                                <a:rPr lang="en-CA" i="0">
                                  <a:latin typeface="Cambria Math" panose="02040503050406030204" pitchFamily="18" charset="0"/>
                                </a:rPr>
                                <m:t>2</m:t>
                              </m:r>
                            </m:sup>
                          </m:sSup>
                        </m:den>
                      </m:f>
                      <m:r>
                        <a:rPr lang="en-CA" i="0">
                          <a:latin typeface="Cambria Math" panose="02040503050406030204" pitchFamily="18" charset="0"/>
                        </a:rPr>
                        <m:t>=84.85</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m:rPr>
                                  <m:sty m:val="p"/>
                                </m:rPr>
                                <a:rPr lang="en-CA" i="0">
                                  <a:latin typeface="Cambria Math" panose="02040503050406030204" pitchFamily="18" charset="0"/>
                                </a:rPr>
                                <m:t>L</m:t>
                              </m:r>
                            </m:e>
                            <m:sub>
                              <m:r>
                                <a:rPr lang="en-CA" i="1">
                                  <a:latin typeface="Cambria Math" panose="02040503050406030204" pitchFamily="18" charset="0"/>
                                </a:rPr>
                                <m:t>𝑓</m:t>
                              </m:r>
                            </m:sub>
                          </m:sSub>
                          <m:sSup>
                            <m:sSupPr>
                              <m:ctrlPr>
                                <a:rPr lang="en-CA" i="1">
                                  <a:latin typeface="Cambria Math" panose="02040503050406030204" pitchFamily="18" charset="0"/>
                                </a:rPr>
                              </m:ctrlPr>
                            </m:sSupPr>
                            <m:e>
                              <m:sSub>
                                <m:sSubPr>
                                  <m:ctrlPr>
                                    <a:rPr lang="en-CA" i="1">
                                      <a:latin typeface="Cambria Math" panose="02040503050406030204" pitchFamily="18" charset="0"/>
                                    </a:rPr>
                                  </m:ctrlPr>
                                </m:sSubPr>
                                <m:e>
                                  <m:r>
                                    <m:rPr>
                                      <m:sty m:val="p"/>
                                    </m:rPr>
                                    <a:rPr lang="en-CA" i="0">
                                      <a:latin typeface="Cambria Math" panose="02040503050406030204" pitchFamily="18" charset="0"/>
                                    </a:rPr>
                                    <m:t>D</m:t>
                                  </m:r>
                                </m:e>
                                <m:sub>
                                  <m:r>
                                    <a:rPr lang="en-CA" i="1">
                                      <a:latin typeface="Cambria Math" panose="02040503050406030204" pitchFamily="18" charset="0"/>
                                    </a:rPr>
                                    <m:t>𝑒</m:t>
                                  </m:r>
                                </m:sub>
                              </m:sSub>
                            </m:e>
                            <m:sup>
                              <m:r>
                                <a:rPr lang="en-CA" i="0">
                                  <a:latin typeface="Cambria Math" panose="02040503050406030204" pitchFamily="18" charset="0"/>
                                </a:rPr>
                                <m:t>0.5</m:t>
                              </m:r>
                            </m:sup>
                          </m:sSup>
                        </m:num>
                        <m:den>
                          <m:r>
                            <m:rPr>
                              <m:sty m:val="p"/>
                            </m:rPr>
                            <a:rPr lang="en-CA" i="0">
                              <a:latin typeface="Cambria Math" panose="02040503050406030204" pitchFamily="18" charset="0"/>
                            </a:rPr>
                            <m:t>Residence</m:t>
                          </m:r>
                          <m:r>
                            <a:rPr lang="en-CA" i="0">
                              <a:latin typeface="Cambria Math" panose="02040503050406030204" pitchFamily="18" charset="0"/>
                            </a:rPr>
                            <m:t> </m:t>
                          </m:r>
                          <m:r>
                            <m:rPr>
                              <m:sty m:val="p"/>
                            </m:rPr>
                            <a:rPr lang="en-CA" i="0">
                              <a:latin typeface="Cambria Math" panose="02040503050406030204" pitchFamily="18" charset="0"/>
                            </a:rPr>
                            <m:t>time</m:t>
                          </m:r>
                        </m:den>
                      </m:f>
                    </m:oMath>
                  </m:oMathPara>
                </a14:m>
                <a:endParaRPr lang="en-CA" dirty="0"/>
              </a:p>
            </p:txBody>
          </p:sp>
        </mc:Choice>
        <mc:Fallback xmlns="">
          <p:sp>
            <p:nvSpPr>
              <p:cNvPr id="8" name="Rectangle 7"/>
              <p:cNvSpPr>
                <a:spLocks noRot="1" noChangeAspect="1" noMove="1" noResize="1" noEditPoints="1" noAdjustHandles="1" noChangeArrowheads="1" noChangeShapeType="1" noTextEdit="1"/>
              </p:cNvSpPr>
              <p:nvPr/>
            </p:nvSpPr>
            <p:spPr>
              <a:xfrm>
                <a:off x="1371738" y="5356196"/>
                <a:ext cx="4491358" cy="872547"/>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896054" y="3240314"/>
                <a:ext cx="2344681" cy="7911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CA" i="1" smtClean="0">
                              <a:latin typeface="Cambria Math" panose="02040503050406030204" pitchFamily="18" charset="0"/>
                            </a:rPr>
                          </m:ctrlPr>
                        </m:fPr>
                        <m:num>
                          <m:r>
                            <a:rPr lang="en-CA" b="0" i="1" smtClean="0">
                              <a:latin typeface="Cambria Math" panose="02040503050406030204" pitchFamily="18" charset="0"/>
                            </a:rPr>
                            <m:t>𝑚𝑖𝑥𝑖𝑛𝑔</m:t>
                          </m:r>
                          <m:r>
                            <a:rPr lang="en-CA" b="0" i="1" smtClean="0">
                              <a:latin typeface="Cambria Math" panose="02040503050406030204" pitchFamily="18" charset="0"/>
                            </a:rPr>
                            <m:t> </m:t>
                          </m:r>
                          <m:r>
                            <a:rPr lang="en-CA" b="0" i="1" smtClean="0">
                              <a:latin typeface="Cambria Math" panose="02040503050406030204" pitchFamily="18" charset="0"/>
                            </a:rPr>
                            <m:t>𝑣𝑜𝑙𝑢𝑚𝑒</m:t>
                          </m:r>
                        </m:num>
                        <m:den/>
                      </m:f>
                    </m:oMath>
                  </m:oMathPara>
                </a14:m>
                <a:endParaRPr lang="en-CA" dirty="0"/>
              </a:p>
            </p:txBody>
          </p:sp>
        </mc:Choice>
        <mc:Fallback xmlns="">
          <p:sp>
            <p:nvSpPr>
              <p:cNvPr id="3" name="Rectangle 2"/>
              <p:cNvSpPr>
                <a:spLocks noRot="1" noChangeAspect="1" noMove="1" noResize="1" noEditPoints="1" noAdjustHandles="1" noChangeArrowheads="1" noChangeShapeType="1" noTextEdit="1"/>
              </p:cNvSpPr>
              <p:nvPr/>
            </p:nvSpPr>
            <p:spPr>
              <a:xfrm>
                <a:off x="6896054" y="3240314"/>
                <a:ext cx="2344681" cy="791179"/>
              </a:xfrm>
              <a:prstGeom prst="rect">
                <a:avLst/>
              </a:prstGeom>
              <a:blipFill>
                <a:blip r:embed="rId5"/>
                <a:stretch>
                  <a:fillRect/>
                </a:stretch>
              </a:blipFill>
            </p:spPr>
            <p:txBody>
              <a:bodyPr/>
              <a:lstStyle/>
              <a:p>
                <a:r>
                  <a:rPr lang="en-CA">
                    <a:noFill/>
                  </a:rPr>
                  <a:t> </a:t>
                </a:r>
              </a:p>
            </p:txBody>
          </p:sp>
        </mc:Fallback>
      </mc:AlternateContent>
      <p:sp>
        <p:nvSpPr>
          <p:cNvPr id="9" name="Rectangle 8"/>
          <p:cNvSpPr/>
          <p:nvPr/>
        </p:nvSpPr>
        <p:spPr bwMode="auto">
          <a:xfrm>
            <a:off x="4003769" y="3176813"/>
            <a:ext cx="1612900" cy="543488"/>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cxnSp>
        <p:nvCxnSpPr>
          <p:cNvPr id="17" name="Straight Arrow Connector 16"/>
          <p:cNvCxnSpPr/>
          <p:nvPr/>
        </p:nvCxnSpPr>
        <p:spPr bwMode="auto">
          <a:xfrm>
            <a:off x="5616669" y="3341915"/>
            <a:ext cx="1279385" cy="106642"/>
          </a:xfrm>
          <a:prstGeom prst="straightConnector1">
            <a:avLst/>
          </a:prstGeom>
          <a:solidFill>
            <a:schemeClr val="bg1"/>
          </a:solidFill>
          <a:ln w="38100" cap="flat" cmpd="sng" algn="ctr">
            <a:solidFill>
              <a:srgbClr val="C00000"/>
            </a:solidFill>
            <a:prstDash val="solid"/>
            <a:round/>
            <a:headEnd type="none" w="med" len="med"/>
            <a:tailEnd type="triangle"/>
          </a:ln>
          <a:effectLst/>
        </p:spPr>
      </p:cxnSp>
      <p:sp>
        <p:nvSpPr>
          <p:cNvPr id="18" name="Rectangle 17"/>
          <p:cNvSpPr/>
          <p:nvPr/>
        </p:nvSpPr>
        <p:spPr bwMode="auto">
          <a:xfrm>
            <a:off x="3795489" y="3776549"/>
            <a:ext cx="2032000" cy="543488"/>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cxnSp>
        <p:nvCxnSpPr>
          <p:cNvPr id="19" name="Straight Arrow Connector 18"/>
          <p:cNvCxnSpPr/>
          <p:nvPr/>
        </p:nvCxnSpPr>
        <p:spPr bwMode="auto">
          <a:xfrm flipV="1">
            <a:off x="5844774" y="3842258"/>
            <a:ext cx="1379714" cy="213785"/>
          </a:xfrm>
          <a:prstGeom prst="straightConnector1">
            <a:avLst/>
          </a:prstGeom>
          <a:solidFill>
            <a:schemeClr val="bg1"/>
          </a:solidFill>
          <a:ln w="38100"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1" name="Rectangle 20"/>
              <p:cNvSpPr/>
              <p:nvPr/>
            </p:nvSpPr>
            <p:spPr>
              <a:xfrm>
                <a:off x="7152891" y="3635903"/>
                <a:ext cx="18325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CA">
                          <a:latin typeface="Cambria Math" panose="02040503050406030204" pitchFamily="18" charset="0"/>
                        </a:rPr>
                        <m:t>mixing</m:t>
                      </m:r>
                      <m:r>
                        <a:rPr lang="en-CA">
                          <a:latin typeface="Cambria Math" panose="02040503050406030204" pitchFamily="18" charset="0"/>
                        </a:rPr>
                        <m:t> </m:t>
                      </m:r>
                      <m:r>
                        <m:rPr>
                          <m:sty m:val="p"/>
                        </m:rPr>
                        <a:rPr lang="en-CA">
                          <a:latin typeface="Cambria Math" panose="02040503050406030204" pitchFamily="18" charset="0"/>
                        </a:rPr>
                        <m:t>time</m:t>
                      </m:r>
                    </m:oMath>
                  </m:oMathPara>
                </a14:m>
                <a:endParaRPr lang="en-CA" dirty="0"/>
              </a:p>
            </p:txBody>
          </p:sp>
        </mc:Choice>
        <mc:Fallback xmlns="">
          <p:sp>
            <p:nvSpPr>
              <p:cNvPr id="21" name="Rectangle 20"/>
              <p:cNvSpPr>
                <a:spLocks noRot="1" noChangeAspect="1" noMove="1" noResize="1" noEditPoints="1" noAdjustHandles="1" noChangeArrowheads="1" noChangeShapeType="1" noTextEdit="1"/>
              </p:cNvSpPr>
              <p:nvPr/>
            </p:nvSpPr>
            <p:spPr>
              <a:xfrm>
                <a:off x="7152891" y="3635903"/>
                <a:ext cx="1832553" cy="461665"/>
              </a:xfrm>
              <a:prstGeom prst="rect">
                <a:avLst/>
              </a:prstGeom>
              <a:blipFill>
                <a:blip r:embed="rId6"/>
                <a:stretch>
                  <a:fillRect b="-1842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9068510" y="3417151"/>
                <a:ext cx="22361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m:t>
                      </m:r>
                      <m:r>
                        <a:rPr lang="en-CA" i="1">
                          <a:latin typeface="Cambria Math" panose="02040503050406030204" pitchFamily="18" charset="0"/>
                        </a:rPr>
                        <m:t>𝑚𝑖𝑥𝑖𝑛𝑔</m:t>
                      </m:r>
                      <m:r>
                        <a:rPr lang="en-CA" i="1">
                          <a:latin typeface="Cambria Math" panose="02040503050406030204" pitchFamily="18" charset="0"/>
                        </a:rPr>
                        <m:t> </m:t>
                      </m:r>
                      <m:r>
                        <a:rPr lang="en-CA" i="1">
                          <a:latin typeface="Cambria Math" panose="02040503050406030204" pitchFamily="18" charset="0"/>
                        </a:rPr>
                        <m:t>𝑟𝑎𝑡𝑒</m:t>
                      </m:r>
                    </m:oMath>
                  </m:oMathPara>
                </a14:m>
                <a:endParaRPr lang="en-CA" dirty="0"/>
              </a:p>
            </p:txBody>
          </p:sp>
        </mc:Choice>
        <mc:Fallback xmlns="">
          <p:sp>
            <p:nvSpPr>
              <p:cNvPr id="22" name="Rectangle 21"/>
              <p:cNvSpPr>
                <a:spLocks noRot="1" noChangeAspect="1" noMove="1" noResize="1" noEditPoints="1" noAdjustHandles="1" noChangeArrowheads="1" noChangeShapeType="1" noTextEdit="1"/>
              </p:cNvSpPr>
              <p:nvPr/>
            </p:nvSpPr>
            <p:spPr>
              <a:xfrm>
                <a:off x="9068510" y="3417151"/>
                <a:ext cx="2236189" cy="461665"/>
              </a:xfrm>
              <a:prstGeom prst="rect">
                <a:avLst/>
              </a:prstGeom>
              <a:blipFill>
                <a:blip r:embed="rId7"/>
                <a:stretch>
                  <a:fillRect b="-20000"/>
                </a:stretch>
              </a:blipFill>
            </p:spPr>
            <p:txBody>
              <a:bodyPr/>
              <a:lstStyle/>
              <a:p>
                <a:r>
                  <a:rPr lang="en-CA">
                    <a:noFill/>
                  </a:rPr>
                  <a:t> </a:t>
                </a:r>
              </a:p>
            </p:txBody>
          </p:sp>
        </mc:Fallback>
      </mc:AlternateContent>
      <p:sp>
        <p:nvSpPr>
          <p:cNvPr id="10" name="Rectangle 9">
            <a:extLst>
              <a:ext uri="{FF2B5EF4-FFF2-40B4-BE49-F238E27FC236}">
                <a16:creationId xmlns:a16="http://schemas.microsoft.com/office/drawing/2014/main" id="{61BD50E6-1E3A-468D-B431-0B675F4A881E}"/>
              </a:ext>
            </a:extLst>
          </p:cNvPr>
          <p:cNvSpPr/>
          <p:nvPr/>
        </p:nvSpPr>
        <p:spPr>
          <a:xfrm>
            <a:off x="569417" y="1172608"/>
            <a:ext cx="3158108" cy="461665"/>
          </a:xfrm>
          <a:prstGeom prst="rect">
            <a:avLst/>
          </a:prstGeom>
        </p:spPr>
        <p:txBody>
          <a:bodyPr wrap="square">
            <a:spAutoFit/>
          </a:bodyPr>
          <a:lstStyle/>
          <a:p>
            <a:r>
              <a:rPr lang="en-US" dirty="0"/>
              <a:t>What does it mean?</a:t>
            </a:r>
            <a:endParaRPr lang="en-CA" dirty="0"/>
          </a:p>
        </p:txBody>
      </p:sp>
      <p:sp>
        <p:nvSpPr>
          <p:cNvPr id="16" name="Oval 15">
            <a:extLst>
              <a:ext uri="{FF2B5EF4-FFF2-40B4-BE49-F238E27FC236}">
                <a16:creationId xmlns:a16="http://schemas.microsoft.com/office/drawing/2014/main" id="{8C1D1006-5EED-48C0-ABC5-E5C6108463A4}"/>
              </a:ext>
            </a:extLst>
          </p:cNvPr>
          <p:cNvSpPr/>
          <p:nvPr/>
        </p:nvSpPr>
        <p:spPr bwMode="auto">
          <a:xfrm>
            <a:off x="851647" y="1968005"/>
            <a:ext cx="1237129" cy="425572"/>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0BD8C247-85E6-4B77-AF83-B8797F2B1288}"/>
              </a:ext>
            </a:extLst>
          </p:cNvPr>
          <p:cNvSpPr/>
          <p:nvPr/>
        </p:nvSpPr>
        <p:spPr>
          <a:xfrm>
            <a:off x="7000390" y="5874800"/>
            <a:ext cx="4716685" cy="707886"/>
          </a:xfrm>
          <a:prstGeom prst="rect">
            <a:avLst/>
          </a:prstGeom>
          <a:solidFill>
            <a:schemeClr val="bg1"/>
          </a:solidFill>
        </p:spPr>
        <p:txBody>
          <a:bodyPr wrap="square">
            <a:spAutoFit/>
          </a:bodyPr>
          <a:lstStyle/>
          <a:p>
            <a:r>
              <a:rPr lang="en-CA" sz="2000" dirty="0"/>
              <a:t>The range of E% decreases from ±28% to ±21%. </a:t>
            </a:r>
          </a:p>
        </p:txBody>
      </p:sp>
      <p:pic>
        <p:nvPicPr>
          <p:cNvPr id="23" name="Picture 2" descr="Downloads - Creative Commons">
            <a:extLst>
              <a:ext uri="{FF2B5EF4-FFF2-40B4-BE49-F238E27FC236}">
                <a16:creationId xmlns:a16="http://schemas.microsoft.com/office/drawing/2014/main" id="{7747C01B-FCFC-4882-97C4-44D542A8A8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42" presetClass="path" presetSubtype="0" accel="50000" decel="50000" fill="hold" nodeType="withEffect">
                                  <p:stCondLst>
                                    <p:cond delay="0"/>
                                  </p:stCondLst>
                                  <p:childTnLst>
                                    <p:animMotion origin="layout" path="M -1.25E-6 -3.33333E-6 L -0.22292 -0.00069 " pathEditMode="relative" rAng="0" ptsTypes="AA">
                                      <p:cBhvr>
                                        <p:cTn id="25" dur="2000" fill="hold"/>
                                        <p:tgtEl>
                                          <p:spTgt spid="7"/>
                                        </p:tgtEl>
                                        <p:attrNameLst>
                                          <p:attrName>ppt_x</p:attrName>
                                          <p:attrName>ppt_y</p:attrName>
                                        </p:attrNameLst>
                                      </p:cBhvr>
                                      <p:rCtr x="-11146" y="-46"/>
                                    </p:animMotion>
                                  </p:childTnLst>
                                </p:cTn>
                              </p:par>
                              <p:par>
                                <p:cTn id="26" presetID="6" presetClass="emph" presetSubtype="0" fill="hold" nodeType="withEffect">
                                  <p:stCondLst>
                                    <p:cond delay="0"/>
                                  </p:stCondLst>
                                  <p:childTnLst>
                                    <p:animScale>
                                      <p:cBhvr>
                                        <p:cTn id="27" dur="2000" fill="hold"/>
                                        <p:tgtEl>
                                          <p:spTgt spid="7"/>
                                        </p:tgtEl>
                                      </p:cBhvr>
                                      <p:by x="150000" y="150000"/>
                                    </p:animScale>
                                  </p:childTnLst>
                                </p:cTn>
                              </p:par>
                              <p:par>
                                <p:cTn id="28" presetID="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42" presetClass="path" presetSubtype="0" accel="50000" decel="50000" fill="hold" grpId="1" nodeType="withEffect">
                                  <p:stCondLst>
                                    <p:cond delay="0"/>
                                  </p:stCondLst>
                                  <p:childTnLst>
                                    <p:animMotion origin="layout" path="M -2.08333E-7 -4.07407E-6 L 0.00756 -0.31135 " pathEditMode="relative" rAng="0" ptsTypes="AA">
                                      <p:cBhvr>
                                        <p:cTn id="43" dur="2000" fill="hold"/>
                                        <p:tgtEl>
                                          <p:spTgt spid="8"/>
                                        </p:tgtEl>
                                        <p:attrNameLst>
                                          <p:attrName>ppt_x</p:attrName>
                                          <p:attrName>ppt_y</p:attrName>
                                        </p:attrNameLst>
                                      </p:cBhvr>
                                      <p:rCtr x="508" y="-15486"/>
                                    </p:animMotion>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par>
                                <p:cTn id="56" presetID="2" presetClass="entr" presetSubtype="4"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par>
                                <p:cTn id="65" presetID="22" presetClass="entr" presetSubtype="4"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par>
                                <p:cTn id="68" presetID="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500" fill="hold"/>
                                        <p:tgtEl>
                                          <p:spTgt spid="22"/>
                                        </p:tgtEl>
                                        <p:attrNameLst>
                                          <p:attrName>ppt_x</p:attrName>
                                        </p:attrNameLst>
                                      </p:cBhvr>
                                      <p:tavLst>
                                        <p:tav tm="0">
                                          <p:val>
                                            <p:strVal val="#ppt_x"/>
                                          </p:val>
                                        </p:tav>
                                        <p:tav tm="100000">
                                          <p:val>
                                            <p:strVal val="#ppt_x"/>
                                          </p:val>
                                        </p:tav>
                                      </p:tavLst>
                                    </p:anim>
                                    <p:anim calcmode="lin" valueType="num">
                                      <p:cBhvr additive="base">
                                        <p:cTn id="7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P spid="3" grpId="0"/>
      <p:bldP spid="9" grpId="0" animBg="1"/>
      <p:bldP spid="18" grpId="0" animBg="1"/>
      <p:bldP spid="21" grpId="0"/>
      <p:bldP spid="22" grpId="0"/>
      <p:bldP spid="10" grpId="0"/>
      <p:bldP spid="16" grpId="0" animBg="1"/>
      <p:bldP spid="16"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Comparison to Current emission factors</a:t>
            </a:r>
          </a:p>
        </p:txBody>
      </p:sp>
      <p:sp>
        <p:nvSpPr>
          <p:cNvPr id="3" name="Slide Number Placeholder 2"/>
          <p:cNvSpPr>
            <a:spLocks noGrp="1"/>
          </p:cNvSpPr>
          <p:nvPr>
            <p:ph type="sldNum" sz="quarter" idx="11"/>
          </p:nvPr>
        </p:nvSpPr>
        <p:spPr/>
        <p:txBody>
          <a:bodyPr/>
          <a:lstStyle/>
          <a:p>
            <a:fld id="{F4E65155-53CF-4AF5-8DEB-3C6BA5D9644B}" type="slidenum">
              <a:rPr lang="en-CA" smtClean="0"/>
              <a:pPr/>
              <a:t>28</a:t>
            </a:fld>
            <a:endParaRPr lang="en-CA"/>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b="866"/>
          <a:stretch/>
        </p:blipFill>
        <p:spPr bwMode="auto">
          <a:xfrm>
            <a:off x="7644765" y="1200150"/>
            <a:ext cx="4034790" cy="529209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E072104E-A0B6-4527-A725-B8422F3F4BC0}"/>
              </a:ext>
            </a:extLst>
          </p:cNvPr>
          <p:cNvSpPr/>
          <p:nvPr/>
        </p:nvSpPr>
        <p:spPr>
          <a:xfrm>
            <a:off x="1063556" y="1120676"/>
            <a:ext cx="6063537" cy="4524315"/>
          </a:xfrm>
          <a:prstGeom prst="rect">
            <a:avLst/>
          </a:prstGeom>
        </p:spPr>
        <p:txBody>
          <a:bodyPr wrap="square">
            <a:spAutoFit/>
          </a:bodyPr>
          <a:lstStyle/>
          <a:p>
            <a:pPr algn="just"/>
            <a:r>
              <a:rPr lang="en-US" sz="1800" dirty="0"/>
              <a:t>The current emission factors lie in the region between the AB-M and BK-1 flare gases.</a:t>
            </a:r>
          </a:p>
          <a:p>
            <a:pPr algn="just"/>
            <a:r>
              <a:rPr lang="en-US" sz="1800" dirty="0"/>
              <a:t> </a:t>
            </a:r>
          </a:p>
          <a:p>
            <a:pPr marL="285750" indent="-285750" algn="just">
              <a:buFont typeface="Wingdings" panose="05000000000000000000" pitchFamily="2" charset="2"/>
              <a:buChar char="Ø"/>
            </a:pPr>
            <a:r>
              <a:rPr lang="en-US" sz="1800" dirty="0"/>
              <a:t>This suggests that these emission factors were based on flare gas compositions containing similar hydrocarbons to the flare gases of the current work. </a:t>
            </a:r>
          </a:p>
          <a:p>
            <a:pPr marL="342900" indent="-342900" algn="just">
              <a:buFont typeface="Arial" panose="020B0604020202020204" pitchFamily="34" charset="0"/>
              <a:buChar char="•"/>
            </a:pPr>
            <a:endParaRPr lang="en-US" sz="1800" dirty="0"/>
          </a:p>
          <a:p>
            <a:pPr algn="just"/>
            <a:r>
              <a:rPr lang="en-US" sz="1800" dirty="0"/>
              <a:t>The CAPP factor predicts a soot yield value much higher than those measured in the current work- for flare gases shown which have heating values in the range of 43-64 MJ/m</a:t>
            </a:r>
            <a:r>
              <a:rPr lang="en-US" sz="1800" baseline="30000" dirty="0"/>
              <a:t>3</a:t>
            </a:r>
            <a:r>
              <a:rPr lang="en-US" sz="1800" dirty="0"/>
              <a:t>. </a:t>
            </a:r>
          </a:p>
          <a:p>
            <a:pPr algn="just"/>
            <a:endParaRPr lang="en-US" sz="1800" dirty="0"/>
          </a:p>
          <a:p>
            <a:pPr marL="285750" indent="-285750" algn="just">
              <a:buFont typeface="Wingdings" panose="05000000000000000000" pitchFamily="2" charset="2"/>
              <a:buChar char="Ø"/>
            </a:pPr>
            <a:r>
              <a:rPr lang="en-US" sz="1800" dirty="0"/>
              <a:t>This suggests that the application of this factor to flares in the upstream energy industry with nominal heating value of 45 MJ/m</a:t>
            </a:r>
            <a:r>
              <a:rPr lang="en-US" sz="1800" baseline="30000" dirty="0"/>
              <a:t>3</a:t>
            </a:r>
            <a:r>
              <a:rPr lang="en-US" sz="1800" dirty="0"/>
              <a:t> is questionable.</a:t>
            </a:r>
            <a:endParaRPr lang="en-CA" sz="1800" dirty="0"/>
          </a:p>
          <a:p>
            <a:pPr marL="342900" indent="-342900">
              <a:buFont typeface="Arial" panose="020B0604020202020204" pitchFamily="34" charset="0"/>
              <a:buChar char="•"/>
            </a:pPr>
            <a:endParaRPr lang="en-CA" sz="1800" dirty="0"/>
          </a:p>
        </p:txBody>
      </p:sp>
      <p:sp>
        <p:nvSpPr>
          <p:cNvPr id="5" name="Rectangle 4">
            <a:extLst>
              <a:ext uri="{FF2B5EF4-FFF2-40B4-BE49-F238E27FC236}">
                <a16:creationId xmlns:a16="http://schemas.microsoft.com/office/drawing/2014/main" id="{AE27E044-CA4D-47A0-A44B-DE9B025F14B4}"/>
              </a:ext>
            </a:extLst>
          </p:cNvPr>
          <p:cNvSpPr/>
          <p:nvPr/>
        </p:nvSpPr>
        <p:spPr>
          <a:xfrm>
            <a:off x="2259472" y="5891305"/>
            <a:ext cx="6096000" cy="646331"/>
          </a:xfrm>
          <a:prstGeom prst="rect">
            <a:avLst/>
          </a:prstGeom>
        </p:spPr>
        <p:txBody>
          <a:bodyPr>
            <a:spAutoFit/>
          </a:bodyPr>
          <a:lstStyle/>
          <a:p>
            <a:r>
              <a:rPr lang="en-CA" sz="1800" dirty="0">
                <a:latin typeface="Times New Roman" panose="02020603050405020304" pitchFamily="18" charset="0"/>
                <a:ea typeface="Calibri" panose="020F0502020204030204" pitchFamily="34" charset="0"/>
              </a:rPr>
              <a:t>Comparison of EFs from the literature with current results a)Buoyant b) Shear c) Modified buoyant d) Modified shear</a:t>
            </a:r>
            <a:endParaRPr lang="en-CA" sz="1800" dirty="0"/>
          </a:p>
        </p:txBody>
      </p:sp>
      <p:pic>
        <p:nvPicPr>
          <p:cNvPr id="7" name="Picture 2" descr="Downloads - Creative Commons">
            <a:extLst>
              <a:ext uri="{FF2B5EF4-FFF2-40B4-BE49-F238E27FC236}">
                <a16:creationId xmlns:a16="http://schemas.microsoft.com/office/drawing/2014/main" id="{7438AB82-C830-4EFA-9AE5-2C5A4B29C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4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 calcmode="lin" valueType="num">
                                      <p:cBhvr additive="base">
                                        <p:cTn id="2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lstStyle/>
          <a:p>
            <a:r>
              <a:rPr lang="en-CA" sz="2000" dirty="0"/>
              <a:t>[1] 	M.A. </a:t>
            </a:r>
            <a:r>
              <a:rPr lang="en-CA" sz="2000" dirty="0" err="1"/>
              <a:t>Delichatsios</a:t>
            </a:r>
            <a:r>
              <a:rPr lang="en-CA" sz="2000" dirty="0"/>
              <a:t>, Transition from momentum to buoyancy-controlled turbulent jet diffusion flames and flame height relationships, Combust. Flame. 92 (1993) 349–364. doi:10.1016/0010-2180(93)90148-V.</a:t>
            </a:r>
          </a:p>
          <a:p>
            <a:r>
              <a:rPr lang="en-CA" sz="2000" dirty="0"/>
              <a:t>[2] 	J.D.N.B. carbon particulate matter emission factors for buoyancy-driven associated gas flares McEwen, M.R. Johnson, Black carbon particulate matter emission factors for buoyancy-driven associated gas flares, J. Air Waste </a:t>
            </a:r>
            <a:r>
              <a:rPr lang="en-CA" sz="2000" dirty="0" err="1"/>
              <a:t>Manag</a:t>
            </a:r>
            <a:r>
              <a:rPr lang="en-CA" sz="2000" dirty="0"/>
              <a:t>. Assoc. 62 (2012) 307–321. doi:10.1080/10473289.2011.650040.</a:t>
            </a:r>
          </a:p>
          <a:p>
            <a:r>
              <a:rPr lang="en-CA" sz="2000" dirty="0"/>
              <a:t>[3]	H.A. Becker, D. Liang, Total emission of soot and thermal radiation by free turbulent diffusion flames, Combust. Flame. 44 (1982) 305–318. doi:10.1016/0010-2180(82)90080-3.</a:t>
            </a:r>
          </a:p>
          <a:p>
            <a:r>
              <a:rPr lang="en-CA" sz="2000" dirty="0"/>
              <a:t>[4]	Y.R. </a:t>
            </a:r>
            <a:r>
              <a:rPr lang="en-CA" sz="2000" dirty="0" err="1"/>
              <a:t>Sivathanu</a:t>
            </a:r>
            <a:r>
              <a:rPr lang="en-CA" sz="2000" dirty="0"/>
              <a:t>, G.M. </a:t>
            </a:r>
            <a:r>
              <a:rPr lang="en-CA" sz="2000" dirty="0" err="1"/>
              <a:t>Faeth</a:t>
            </a:r>
            <a:r>
              <a:rPr lang="en-CA" sz="2000" dirty="0"/>
              <a:t>, Soot volume fractions in the overfire region of turbulent diffusion flames, Combust. Flame. 81 (1990) 133–149. doi:10.1016/0010-2180(90)90060-5.</a:t>
            </a:r>
          </a:p>
          <a:p>
            <a:endParaRPr lang="en-CA" dirty="0"/>
          </a:p>
        </p:txBody>
      </p:sp>
      <p:sp>
        <p:nvSpPr>
          <p:cNvPr id="4" name="Slide Number Placeholder 3"/>
          <p:cNvSpPr>
            <a:spLocks noGrp="1"/>
          </p:cNvSpPr>
          <p:nvPr>
            <p:ph type="sldNum" sz="quarter" idx="11"/>
          </p:nvPr>
        </p:nvSpPr>
        <p:spPr/>
        <p:txBody>
          <a:bodyPr/>
          <a:lstStyle/>
          <a:p>
            <a:fld id="{0457EF5B-30F5-4EB4-BEF1-38C5D7CCC57E}" type="slidenum">
              <a:rPr lang="en-CA" smtClean="0"/>
              <a:t>29</a:t>
            </a:fld>
            <a:endParaRPr lang="en-CA"/>
          </a:p>
        </p:txBody>
      </p:sp>
      <p:pic>
        <p:nvPicPr>
          <p:cNvPr id="5" name="Picture 2" descr="Downloads - Creative Commons">
            <a:extLst>
              <a:ext uri="{FF2B5EF4-FFF2-40B4-BE49-F238E27FC236}">
                <a16:creationId xmlns:a16="http://schemas.microsoft.com/office/drawing/2014/main" id="{185A0073-ECEB-450C-A9CF-B66A46E8D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009" y="63232"/>
            <a:ext cx="2152649" cy="7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0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42" y="142022"/>
            <a:ext cx="11864513" cy="688975"/>
          </a:xfrm>
        </p:spPr>
        <p:txBody>
          <a:bodyPr/>
          <a:lstStyle/>
          <a:p>
            <a:r>
              <a:rPr lang="en-CA" dirty="0"/>
              <a:t>Aim and objectives</a:t>
            </a:r>
          </a:p>
        </p:txBody>
      </p:sp>
      <p:sp>
        <p:nvSpPr>
          <p:cNvPr id="3" name="Content Placeholder 2"/>
          <p:cNvSpPr>
            <a:spLocks noGrp="1"/>
          </p:cNvSpPr>
          <p:nvPr>
            <p:ph idx="1"/>
          </p:nvPr>
        </p:nvSpPr>
        <p:spPr/>
        <p:txBody>
          <a:bodyPr/>
          <a:lstStyle/>
          <a:p>
            <a:pPr algn="just"/>
            <a:r>
              <a:rPr lang="en-US" sz="2400" dirty="0"/>
              <a:t>Objective:</a:t>
            </a:r>
          </a:p>
          <a:p>
            <a:pPr algn="just"/>
            <a:endParaRPr lang="en-US" sz="2400" dirty="0"/>
          </a:p>
          <a:p>
            <a:pPr lvl="1" algn="just"/>
            <a:r>
              <a:rPr lang="en-US" sz="2200" dirty="0"/>
              <a:t>Investigate the effect of key aerodynamic parameters, flame regimes, and fuel compositions on BC yield trends in turbulent diffusion flames of practical interest; </a:t>
            </a:r>
          </a:p>
          <a:p>
            <a:pPr lvl="1" algn="just"/>
            <a:endParaRPr lang="en-US" sz="2200" dirty="0"/>
          </a:p>
          <a:p>
            <a:pPr lvl="1" algn="just"/>
            <a:r>
              <a:rPr lang="en-US" sz="2200" dirty="0"/>
              <a:t>Evaluate practical methods to model and predict BC emissions from this critically important atmospheric source. </a:t>
            </a:r>
          </a:p>
          <a:p>
            <a:pPr lvl="1" algn="just"/>
            <a:endParaRPr lang="en-US" sz="2400" dirty="0"/>
          </a:p>
          <a:p>
            <a:pPr algn="just"/>
            <a:endParaRPr lang="en-CA" sz="1800" dirty="0"/>
          </a:p>
        </p:txBody>
      </p:sp>
      <p:sp>
        <p:nvSpPr>
          <p:cNvPr id="4" name="Slide Number Placeholder 3"/>
          <p:cNvSpPr>
            <a:spLocks noGrp="1"/>
          </p:cNvSpPr>
          <p:nvPr>
            <p:ph type="sldNum" sz="quarter" idx="11"/>
          </p:nvPr>
        </p:nvSpPr>
        <p:spPr/>
        <p:txBody>
          <a:bodyPr/>
          <a:lstStyle/>
          <a:p>
            <a:fld id="{0457EF5B-30F5-4EB4-BEF1-38C5D7CCC57E}" type="slidenum">
              <a:rPr lang="en-CA" smtClean="0"/>
              <a:t>3</a:t>
            </a:fld>
            <a:endParaRPr lang="en-CA"/>
          </a:p>
        </p:txBody>
      </p:sp>
      <p:pic>
        <p:nvPicPr>
          <p:cNvPr id="6" name="Picture 5"/>
          <p:cNvPicPr>
            <a:picLocks noChangeAspect="1"/>
          </p:cNvPicPr>
          <p:nvPr/>
        </p:nvPicPr>
        <p:blipFill>
          <a:blip r:embed="rId3"/>
          <a:stretch>
            <a:fillRect/>
          </a:stretch>
        </p:blipFill>
        <p:spPr>
          <a:xfrm>
            <a:off x="3904427" y="3787883"/>
            <a:ext cx="4537911" cy="2257014"/>
          </a:xfrm>
          <a:prstGeom prst="rect">
            <a:avLst/>
          </a:prstGeom>
        </p:spPr>
      </p:pic>
      <p:pic>
        <p:nvPicPr>
          <p:cNvPr id="2050" name="Picture 2" descr="Downloads - Creative Commons">
            <a:extLst>
              <a:ext uri="{FF2B5EF4-FFF2-40B4-BE49-F238E27FC236}">
                <a16:creationId xmlns:a16="http://schemas.microsoft.com/office/drawing/2014/main" id="{BE442306-4D97-4EF7-AD64-4FD5C1D62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835" y="142022"/>
            <a:ext cx="1841549" cy="64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8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5687" y="1228685"/>
            <a:ext cx="12012991" cy="3723702"/>
            <a:chOff x="75687" y="1228685"/>
            <a:chExt cx="12012991" cy="3723702"/>
          </a:xfrm>
        </p:grpSpPr>
        <p:sp>
          <p:nvSpPr>
            <p:cNvPr id="5" name="TextBox 4"/>
            <p:cNvSpPr txBox="1"/>
            <p:nvPr/>
          </p:nvSpPr>
          <p:spPr>
            <a:xfrm>
              <a:off x="5100325" y="4675388"/>
              <a:ext cx="1855433" cy="276999"/>
            </a:xfrm>
            <a:prstGeom prst="rect">
              <a:avLst/>
            </a:prstGeom>
            <a:noFill/>
          </p:spPr>
          <p:txBody>
            <a:bodyPr wrap="square" rtlCol="0">
              <a:spAutoFit/>
            </a:bodyPr>
            <a:lstStyle/>
            <a:p>
              <a:r>
                <a:rPr lang="en-CA" sz="1200" dirty="0"/>
                <a:t>Conrad &amp; Johnson 2019</a:t>
              </a:r>
            </a:p>
          </p:txBody>
        </p:sp>
        <p:grpSp>
          <p:nvGrpSpPr>
            <p:cNvPr id="4" name="Group 3">
              <a:extLst>
                <a:ext uri="{FF2B5EF4-FFF2-40B4-BE49-F238E27FC236}">
                  <a16:creationId xmlns:a16="http://schemas.microsoft.com/office/drawing/2014/main" id="{9E9A490D-0BD1-494A-930E-4995CF951FEF}"/>
                </a:ext>
              </a:extLst>
            </p:cNvPr>
            <p:cNvGrpSpPr/>
            <p:nvPr/>
          </p:nvGrpSpPr>
          <p:grpSpPr>
            <a:xfrm>
              <a:off x="75687" y="1228685"/>
              <a:ext cx="12012991" cy="3443836"/>
              <a:chOff x="75687" y="1228685"/>
              <a:chExt cx="12012991" cy="3443836"/>
            </a:xfrm>
          </p:grpSpPr>
          <p:pic>
            <p:nvPicPr>
              <p:cNvPr id="33" name="Picture 32">
                <a:extLst>
                  <a:ext uri="{FF2B5EF4-FFF2-40B4-BE49-F238E27FC236}">
                    <a16:creationId xmlns:a16="http://schemas.microsoft.com/office/drawing/2014/main" id="{9AC63359-4195-4CCD-9D4D-4D5B8FD2C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87" y="1228685"/>
                <a:ext cx="12012991" cy="3443836"/>
              </a:xfrm>
              <a:prstGeom prst="rect">
                <a:avLst/>
              </a:prstGeom>
            </p:spPr>
          </p:pic>
          <p:sp>
            <p:nvSpPr>
              <p:cNvPr id="3" name="TextBox 2">
                <a:extLst>
                  <a:ext uri="{FF2B5EF4-FFF2-40B4-BE49-F238E27FC236}">
                    <a16:creationId xmlns:a16="http://schemas.microsoft.com/office/drawing/2014/main" id="{4FEFF7F6-7F8C-443D-B02B-D8E5022B751B}"/>
                  </a:ext>
                </a:extLst>
              </p:cNvPr>
              <p:cNvSpPr txBox="1"/>
              <p:nvPr/>
            </p:nvSpPr>
            <p:spPr>
              <a:xfrm>
                <a:off x="7972097" y="2552411"/>
                <a:ext cx="436674" cy="230832"/>
              </a:xfrm>
              <a:prstGeom prst="rect">
                <a:avLst/>
              </a:prstGeom>
              <a:noFill/>
            </p:spPr>
            <p:txBody>
              <a:bodyPr wrap="square" rtlCol="0">
                <a:spAutoFit/>
              </a:bodyPr>
              <a:lstStyle/>
              <a:p>
                <a:r>
                  <a:rPr lang="en-CA" sz="900" b="1" dirty="0"/>
                  <a:t>MFC</a:t>
                </a:r>
              </a:p>
            </p:txBody>
          </p:sp>
          <p:sp>
            <p:nvSpPr>
              <p:cNvPr id="13" name="TextBox 12">
                <a:extLst>
                  <a:ext uri="{FF2B5EF4-FFF2-40B4-BE49-F238E27FC236}">
                    <a16:creationId xmlns:a16="http://schemas.microsoft.com/office/drawing/2014/main" id="{B760AFC0-71C5-4096-AB3E-94E5857BD8AB}"/>
                  </a:ext>
                </a:extLst>
              </p:cNvPr>
              <p:cNvSpPr txBox="1"/>
              <p:nvPr/>
            </p:nvSpPr>
            <p:spPr>
              <a:xfrm>
                <a:off x="11071586" y="3730422"/>
                <a:ext cx="436674" cy="230832"/>
              </a:xfrm>
              <a:prstGeom prst="rect">
                <a:avLst/>
              </a:prstGeom>
              <a:noFill/>
            </p:spPr>
            <p:txBody>
              <a:bodyPr wrap="square" rtlCol="0">
                <a:spAutoFit/>
              </a:bodyPr>
              <a:lstStyle/>
              <a:p>
                <a:r>
                  <a:rPr lang="en-CA" sz="900" b="1" dirty="0"/>
                  <a:t>MFC</a:t>
                </a:r>
              </a:p>
            </p:txBody>
          </p:sp>
          <p:sp>
            <p:nvSpPr>
              <p:cNvPr id="14" name="TextBox 13">
                <a:extLst>
                  <a:ext uri="{FF2B5EF4-FFF2-40B4-BE49-F238E27FC236}">
                    <a16:creationId xmlns:a16="http://schemas.microsoft.com/office/drawing/2014/main" id="{1F0BC625-1173-45D3-971A-03B1AA69D095}"/>
                  </a:ext>
                </a:extLst>
              </p:cNvPr>
              <p:cNvSpPr txBox="1"/>
              <p:nvPr/>
            </p:nvSpPr>
            <p:spPr>
              <a:xfrm>
                <a:off x="8365449" y="2537997"/>
                <a:ext cx="436674" cy="230832"/>
              </a:xfrm>
              <a:prstGeom prst="rect">
                <a:avLst/>
              </a:prstGeom>
              <a:noFill/>
            </p:spPr>
            <p:txBody>
              <a:bodyPr wrap="square" rtlCol="0">
                <a:spAutoFit/>
              </a:bodyPr>
              <a:lstStyle/>
              <a:p>
                <a:r>
                  <a:rPr lang="en-CA" sz="900" b="1" dirty="0" err="1"/>
                  <a:t>Filt</a:t>
                </a:r>
                <a:r>
                  <a:rPr lang="en-CA" sz="900" b="1" dirty="0"/>
                  <a:t>.</a:t>
                </a:r>
              </a:p>
            </p:txBody>
          </p:sp>
          <p:sp>
            <p:nvSpPr>
              <p:cNvPr id="15" name="TextBox 14">
                <a:extLst>
                  <a:ext uri="{FF2B5EF4-FFF2-40B4-BE49-F238E27FC236}">
                    <a16:creationId xmlns:a16="http://schemas.microsoft.com/office/drawing/2014/main" id="{247C5261-0B83-4CAF-8FC9-D3F056A32CCF}"/>
                  </a:ext>
                </a:extLst>
              </p:cNvPr>
              <p:cNvSpPr txBox="1"/>
              <p:nvPr/>
            </p:nvSpPr>
            <p:spPr>
              <a:xfrm>
                <a:off x="10748240" y="3703644"/>
                <a:ext cx="436674" cy="230832"/>
              </a:xfrm>
              <a:prstGeom prst="rect">
                <a:avLst/>
              </a:prstGeom>
              <a:noFill/>
            </p:spPr>
            <p:txBody>
              <a:bodyPr wrap="square" rtlCol="0">
                <a:spAutoFit/>
              </a:bodyPr>
              <a:lstStyle/>
              <a:p>
                <a:r>
                  <a:rPr lang="en-CA" sz="900" b="1" dirty="0" err="1"/>
                  <a:t>Filt</a:t>
                </a:r>
                <a:r>
                  <a:rPr lang="en-CA" sz="900" b="1" dirty="0"/>
                  <a:t>.</a:t>
                </a:r>
              </a:p>
            </p:txBody>
          </p:sp>
          <p:sp>
            <p:nvSpPr>
              <p:cNvPr id="16" name="TextBox 15">
                <a:extLst>
                  <a:ext uri="{FF2B5EF4-FFF2-40B4-BE49-F238E27FC236}">
                    <a16:creationId xmlns:a16="http://schemas.microsoft.com/office/drawing/2014/main" id="{DD6ACF03-FD12-4C6C-B078-6A971A3EC26F}"/>
                  </a:ext>
                </a:extLst>
              </p:cNvPr>
              <p:cNvSpPr txBox="1"/>
              <p:nvPr/>
            </p:nvSpPr>
            <p:spPr>
              <a:xfrm>
                <a:off x="7745552" y="2171421"/>
                <a:ext cx="212200" cy="230832"/>
              </a:xfrm>
              <a:prstGeom prst="rect">
                <a:avLst/>
              </a:prstGeom>
              <a:noFill/>
            </p:spPr>
            <p:txBody>
              <a:bodyPr wrap="square" rtlCol="0">
                <a:spAutoFit/>
              </a:bodyPr>
              <a:lstStyle/>
              <a:p>
                <a:r>
                  <a:rPr lang="en-CA" sz="900" b="1" dirty="0">
                    <a:solidFill>
                      <a:srgbClr val="FF0000"/>
                    </a:solidFill>
                  </a:rPr>
                  <a:t>*</a:t>
                </a:r>
              </a:p>
            </p:txBody>
          </p:sp>
          <p:sp>
            <p:nvSpPr>
              <p:cNvPr id="18" name="TextBox 17">
                <a:extLst>
                  <a:ext uri="{FF2B5EF4-FFF2-40B4-BE49-F238E27FC236}">
                    <a16:creationId xmlns:a16="http://schemas.microsoft.com/office/drawing/2014/main" id="{F29CE04D-1E71-4F4A-8334-5A0DB1BD92F0}"/>
                  </a:ext>
                </a:extLst>
              </p:cNvPr>
              <p:cNvSpPr txBox="1"/>
              <p:nvPr/>
            </p:nvSpPr>
            <p:spPr>
              <a:xfrm>
                <a:off x="11388737" y="3738660"/>
                <a:ext cx="212200" cy="230832"/>
              </a:xfrm>
              <a:prstGeom prst="rect">
                <a:avLst/>
              </a:prstGeom>
              <a:noFill/>
            </p:spPr>
            <p:txBody>
              <a:bodyPr wrap="square" rtlCol="0">
                <a:spAutoFit/>
              </a:bodyPr>
              <a:lstStyle/>
              <a:p>
                <a:r>
                  <a:rPr lang="en-CA" sz="900" b="1" dirty="0">
                    <a:solidFill>
                      <a:srgbClr val="FF0000"/>
                    </a:solidFill>
                  </a:rPr>
                  <a:t>*</a:t>
                </a:r>
              </a:p>
            </p:txBody>
          </p:sp>
        </p:grpSp>
      </p:grpSp>
      <p:sp>
        <p:nvSpPr>
          <p:cNvPr id="2" name="Title 1">
            <a:extLst>
              <a:ext uri="{FF2B5EF4-FFF2-40B4-BE49-F238E27FC236}">
                <a16:creationId xmlns:a16="http://schemas.microsoft.com/office/drawing/2014/main" id="{E9A0E872-725B-48B9-AEF6-2D5BBF197CA4}"/>
              </a:ext>
            </a:extLst>
          </p:cNvPr>
          <p:cNvSpPr>
            <a:spLocks noGrp="1"/>
          </p:cNvSpPr>
          <p:nvPr>
            <p:ph type="title"/>
          </p:nvPr>
        </p:nvSpPr>
        <p:spPr/>
        <p:txBody>
          <a:bodyPr/>
          <a:lstStyle/>
          <a:p>
            <a:r>
              <a:rPr lang="en-CA" dirty="0"/>
              <a:t>Experimental Setup &amp; Method</a:t>
            </a:r>
          </a:p>
        </p:txBody>
      </p:sp>
      <p:pic>
        <p:nvPicPr>
          <p:cNvPr id="38" name="Content Placeholder 6">
            <a:extLst>
              <a:ext uri="{FF2B5EF4-FFF2-40B4-BE49-F238E27FC236}">
                <a16:creationId xmlns:a16="http://schemas.microsoft.com/office/drawing/2014/main" id="{8E89F4F7-58C8-4506-9BFE-8AA5963E2F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688" y="1584055"/>
            <a:ext cx="3958966" cy="1684464"/>
          </a:xfrm>
          <a:prstGeom prst="rect">
            <a:avLst/>
          </a:prstGeom>
        </p:spPr>
      </p:pic>
      <p:pic>
        <p:nvPicPr>
          <p:cNvPr id="39" name="Content Placeholder 8">
            <a:extLst>
              <a:ext uri="{FF2B5EF4-FFF2-40B4-BE49-F238E27FC236}">
                <a16:creationId xmlns:a16="http://schemas.microsoft.com/office/drawing/2014/main" id="{D4DAC1BE-B037-49B0-B47A-6EBEDE5BE0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122712" y="3345001"/>
            <a:ext cx="3958967" cy="1724222"/>
          </a:xfrm>
          <a:prstGeom prst="rect">
            <a:avLst/>
          </a:prstGeom>
          <a:noFill/>
          <a:ln w="9525">
            <a:noFill/>
            <a:miter lim="800000"/>
            <a:headEnd/>
            <a:tailEnd/>
          </a:ln>
          <a:effectLst/>
        </p:spPr>
      </p:pic>
      <p:sp>
        <p:nvSpPr>
          <p:cNvPr id="17" name="TextBox 16">
            <a:extLst>
              <a:ext uri="{FF2B5EF4-FFF2-40B4-BE49-F238E27FC236}">
                <a16:creationId xmlns:a16="http://schemas.microsoft.com/office/drawing/2014/main" id="{EAB82394-222B-422D-857B-D504BCDE07FF}"/>
              </a:ext>
            </a:extLst>
          </p:cNvPr>
          <p:cNvSpPr txBox="1"/>
          <p:nvPr/>
        </p:nvSpPr>
        <p:spPr>
          <a:xfrm>
            <a:off x="8657895" y="2552423"/>
            <a:ext cx="212200" cy="230832"/>
          </a:xfrm>
          <a:prstGeom prst="rect">
            <a:avLst/>
          </a:prstGeom>
          <a:noFill/>
        </p:spPr>
        <p:txBody>
          <a:bodyPr wrap="square" rtlCol="0">
            <a:spAutoFit/>
          </a:bodyPr>
          <a:lstStyle/>
          <a:p>
            <a:r>
              <a:rPr lang="en-CA" sz="900" b="1" dirty="0">
                <a:solidFill>
                  <a:srgbClr val="FF0000"/>
                </a:solidFill>
              </a:rPr>
              <a:t>*</a:t>
            </a:r>
          </a:p>
        </p:txBody>
      </p:sp>
      <p:sp>
        <p:nvSpPr>
          <p:cNvPr id="7" name="TextBox 6">
            <a:extLst>
              <a:ext uri="{FF2B5EF4-FFF2-40B4-BE49-F238E27FC236}">
                <a16:creationId xmlns:a16="http://schemas.microsoft.com/office/drawing/2014/main" id="{BA4E6E3B-4526-45DD-B228-EBA3FDAF0D9C}"/>
              </a:ext>
            </a:extLst>
          </p:cNvPr>
          <p:cNvSpPr txBox="1"/>
          <p:nvPr/>
        </p:nvSpPr>
        <p:spPr>
          <a:xfrm>
            <a:off x="125472" y="5064494"/>
            <a:ext cx="11805138" cy="461665"/>
          </a:xfrm>
          <a:prstGeom prst="rect">
            <a:avLst/>
          </a:prstGeom>
          <a:noFill/>
        </p:spPr>
        <p:txBody>
          <a:bodyPr wrap="square" rtlCol="0">
            <a:spAutoFit/>
          </a:bodyPr>
          <a:lstStyle/>
          <a:p>
            <a:pPr algn="just"/>
            <a:r>
              <a:rPr lang="en-US" dirty="0"/>
              <a:t>This figure shows a simplified schematic of Carleton University Flare Facility (CUFF).</a:t>
            </a:r>
            <a:endParaRPr lang="en-CA" dirty="0"/>
          </a:p>
        </p:txBody>
      </p:sp>
      <p:sp>
        <p:nvSpPr>
          <p:cNvPr id="8" name="Rectangle 7">
            <a:extLst>
              <a:ext uri="{FF2B5EF4-FFF2-40B4-BE49-F238E27FC236}">
                <a16:creationId xmlns:a16="http://schemas.microsoft.com/office/drawing/2014/main" id="{53432E80-B1F9-48CC-9B32-459D1A10A2AC}"/>
              </a:ext>
            </a:extLst>
          </p:cNvPr>
          <p:cNvSpPr/>
          <p:nvPr/>
        </p:nvSpPr>
        <p:spPr>
          <a:xfrm>
            <a:off x="4065902" y="1883122"/>
            <a:ext cx="6096000" cy="1200329"/>
          </a:xfrm>
          <a:prstGeom prst="rect">
            <a:avLst/>
          </a:prstGeom>
          <a:solidFill>
            <a:schemeClr val="bg1"/>
          </a:solidFill>
        </p:spPr>
        <p:txBody>
          <a:bodyPr>
            <a:spAutoFit/>
          </a:bodyPr>
          <a:lstStyle/>
          <a:p>
            <a:pPr marL="342900" indent="-342900" algn="just">
              <a:buFont typeface="Arial" panose="020B0604020202020204" pitchFamily="34" charset="0"/>
              <a:buChar char="•"/>
            </a:pPr>
            <a:r>
              <a:rPr lang="en-US" dirty="0"/>
              <a:t>Gas-phase fuels were flow-controlled using Mass Flow Controllers (MFCs) calibrated to high-accuracy.  </a:t>
            </a:r>
          </a:p>
        </p:txBody>
      </p:sp>
      <p:sp>
        <p:nvSpPr>
          <p:cNvPr id="9" name="Rectangle 8">
            <a:extLst>
              <a:ext uri="{FF2B5EF4-FFF2-40B4-BE49-F238E27FC236}">
                <a16:creationId xmlns:a16="http://schemas.microsoft.com/office/drawing/2014/main" id="{A3E85333-F62D-4914-992A-3A65BBFB2C4E}"/>
              </a:ext>
            </a:extLst>
          </p:cNvPr>
          <p:cNvSpPr/>
          <p:nvPr/>
        </p:nvSpPr>
        <p:spPr>
          <a:xfrm>
            <a:off x="4065902" y="3052341"/>
            <a:ext cx="6096000" cy="1938992"/>
          </a:xfrm>
          <a:prstGeom prst="rect">
            <a:avLst/>
          </a:prstGeom>
          <a:solidFill>
            <a:schemeClr val="bg1"/>
          </a:solidFill>
        </p:spPr>
        <p:txBody>
          <a:bodyPr>
            <a:spAutoFit/>
          </a:bodyPr>
          <a:lstStyle/>
          <a:p>
            <a:pPr marL="342900" indent="-342900" algn="just">
              <a:buFont typeface="Arial" panose="020B0604020202020204" pitchFamily="34" charset="0"/>
              <a:buChar char="•"/>
            </a:pPr>
            <a:r>
              <a:rPr lang="en-US" dirty="0"/>
              <a:t>Liquid-phase fuels were flow-controlled using Coriolis flow meters, evaporated and mixed with a methane carrier gas, and forwarded to a fuel mixing chamber via a heated line (maintained at ~80°C).  </a:t>
            </a:r>
            <a:endParaRPr lang="en-CA" dirty="0"/>
          </a:p>
        </p:txBody>
      </p:sp>
      <p:cxnSp>
        <p:nvCxnSpPr>
          <p:cNvPr id="12" name="Straight Arrow Connector 11">
            <a:extLst>
              <a:ext uri="{FF2B5EF4-FFF2-40B4-BE49-F238E27FC236}">
                <a16:creationId xmlns:a16="http://schemas.microsoft.com/office/drawing/2014/main" id="{5FF4CA6B-1B3F-4E1F-8C14-7DCD4FB168FB}"/>
              </a:ext>
            </a:extLst>
          </p:cNvPr>
          <p:cNvCxnSpPr/>
          <p:nvPr/>
        </p:nvCxnSpPr>
        <p:spPr bwMode="auto">
          <a:xfrm>
            <a:off x="279699" y="3576918"/>
            <a:ext cx="2538531" cy="0"/>
          </a:xfrm>
          <a:prstGeom prst="straightConnector1">
            <a:avLst/>
          </a:prstGeom>
          <a:ln w="381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151135D-5259-4ECC-9ECE-A80A223A5977}"/>
              </a:ext>
            </a:extLst>
          </p:cNvPr>
          <p:cNvSpPr txBox="1"/>
          <p:nvPr/>
        </p:nvSpPr>
        <p:spPr>
          <a:xfrm>
            <a:off x="1632270" y="2783243"/>
            <a:ext cx="2371411" cy="400110"/>
          </a:xfrm>
          <a:prstGeom prst="rect">
            <a:avLst/>
          </a:prstGeom>
          <a:noFill/>
        </p:spPr>
        <p:txBody>
          <a:bodyPr wrap="square" rtlCol="0">
            <a:spAutoFit/>
          </a:bodyPr>
          <a:lstStyle/>
          <a:p>
            <a:r>
              <a:rPr lang="en-US" sz="2000" dirty="0">
                <a:solidFill>
                  <a:schemeClr val="accent1">
                    <a:lumMod val="60000"/>
                    <a:lumOff val="40000"/>
                  </a:schemeClr>
                </a:solidFill>
              </a:rPr>
              <a:t>Gases (C1-C4)</a:t>
            </a:r>
            <a:endParaRPr lang="en-CA" sz="2000" dirty="0">
              <a:solidFill>
                <a:schemeClr val="accent1">
                  <a:lumMod val="60000"/>
                  <a:lumOff val="40000"/>
                </a:schemeClr>
              </a:solidFill>
            </a:endParaRPr>
          </a:p>
        </p:txBody>
      </p:sp>
      <p:sp>
        <p:nvSpPr>
          <p:cNvPr id="27" name="TextBox 26">
            <a:extLst>
              <a:ext uri="{FF2B5EF4-FFF2-40B4-BE49-F238E27FC236}">
                <a16:creationId xmlns:a16="http://schemas.microsoft.com/office/drawing/2014/main" id="{A7E77EF5-1F3D-457E-B42C-13CFBEA70290}"/>
              </a:ext>
            </a:extLst>
          </p:cNvPr>
          <p:cNvSpPr txBox="1"/>
          <p:nvPr/>
        </p:nvSpPr>
        <p:spPr>
          <a:xfrm>
            <a:off x="44440" y="1581188"/>
            <a:ext cx="1258230" cy="707886"/>
          </a:xfrm>
          <a:prstGeom prst="rect">
            <a:avLst/>
          </a:prstGeom>
          <a:noFill/>
        </p:spPr>
        <p:txBody>
          <a:bodyPr wrap="square" rtlCol="0">
            <a:spAutoFit/>
          </a:bodyPr>
          <a:lstStyle/>
          <a:p>
            <a:r>
              <a:rPr lang="en-US" sz="2000" dirty="0">
                <a:solidFill>
                  <a:schemeClr val="accent1">
                    <a:lumMod val="60000"/>
                    <a:lumOff val="40000"/>
                  </a:schemeClr>
                </a:solidFill>
              </a:rPr>
              <a:t>Liquids (C5-C7)</a:t>
            </a:r>
            <a:endParaRPr lang="en-CA" sz="2000" dirty="0">
              <a:solidFill>
                <a:schemeClr val="accent1">
                  <a:lumMod val="60000"/>
                  <a:lumOff val="40000"/>
                </a:schemeClr>
              </a:solidFill>
            </a:endParaRPr>
          </a:p>
        </p:txBody>
      </p:sp>
      <p:sp>
        <p:nvSpPr>
          <p:cNvPr id="28" name="TextBox 27">
            <a:extLst>
              <a:ext uri="{FF2B5EF4-FFF2-40B4-BE49-F238E27FC236}">
                <a16:creationId xmlns:a16="http://schemas.microsoft.com/office/drawing/2014/main" id="{204C84FA-FEB0-4AF3-8482-6E7BB78A16BB}"/>
              </a:ext>
            </a:extLst>
          </p:cNvPr>
          <p:cNvSpPr txBox="1"/>
          <p:nvPr/>
        </p:nvSpPr>
        <p:spPr>
          <a:xfrm>
            <a:off x="784807" y="3621727"/>
            <a:ext cx="2371411" cy="400110"/>
          </a:xfrm>
          <a:prstGeom prst="rect">
            <a:avLst/>
          </a:prstGeom>
          <a:noFill/>
        </p:spPr>
        <p:txBody>
          <a:bodyPr wrap="square" rtlCol="0">
            <a:spAutoFit/>
          </a:bodyPr>
          <a:lstStyle/>
          <a:p>
            <a:r>
              <a:rPr lang="en-US" sz="2000" dirty="0">
                <a:solidFill>
                  <a:schemeClr val="accent1">
                    <a:lumMod val="60000"/>
                    <a:lumOff val="40000"/>
                  </a:schemeClr>
                </a:solidFill>
              </a:rPr>
              <a:t>Heated Line</a:t>
            </a:r>
            <a:endParaRPr lang="en-CA" sz="2000" dirty="0">
              <a:solidFill>
                <a:schemeClr val="accent1">
                  <a:lumMod val="60000"/>
                  <a:lumOff val="40000"/>
                </a:schemeClr>
              </a:solidFill>
            </a:endParaRPr>
          </a:p>
        </p:txBody>
      </p:sp>
      <p:sp>
        <p:nvSpPr>
          <p:cNvPr id="29" name="TextBox 28">
            <a:extLst>
              <a:ext uri="{FF2B5EF4-FFF2-40B4-BE49-F238E27FC236}">
                <a16:creationId xmlns:a16="http://schemas.microsoft.com/office/drawing/2014/main" id="{D3656F66-8403-4521-ADC4-08785B320B09}"/>
              </a:ext>
            </a:extLst>
          </p:cNvPr>
          <p:cNvSpPr txBox="1"/>
          <p:nvPr/>
        </p:nvSpPr>
        <p:spPr>
          <a:xfrm>
            <a:off x="1894181" y="4336476"/>
            <a:ext cx="907792" cy="400110"/>
          </a:xfrm>
          <a:prstGeom prst="rect">
            <a:avLst/>
          </a:prstGeom>
          <a:noFill/>
        </p:spPr>
        <p:txBody>
          <a:bodyPr wrap="square" rtlCol="0">
            <a:spAutoFit/>
          </a:bodyPr>
          <a:lstStyle/>
          <a:p>
            <a:r>
              <a:rPr lang="en-US" sz="2000" dirty="0">
                <a:solidFill>
                  <a:schemeClr val="accent1">
                    <a:lumMod val="60000"/>
                    <a:lumOff val="40000"/>
                  </a:schemeClr>
                </a:solidFill>
              </a:rPr>
              <a:t>MFCs</a:t>
            </a:r>
            <a:endParaRPr lang="en-CA" sz="2000" dirty="0">
              <a:solidFill>
                <a:schemeClr val="accent1">
                  <a:lumMod val="60000"/>
                  <a:lumOff val="40000"/>
                </a:schemeClr>
              </a:solidFill>
            </a:endParaRPr>
          </a:p>
        </p:txBody>
      </p:sp>
      <p:pic>
        <p:nvPicPr>
          <p:cNvPr id="3074" name="Picture 2" descr="Downloads - Creative Commons">
            <a:extLst>
              <a:ext uri="{FF2B5EF4-FFF2-40B4-BE49-F238E27FC236}">
                <a16:creationId xmlns:a16="http://schemas.microsoft.com/office/drawing/2014/main" id="{B4E247B1-1E68-4F77-8D03-C047A99C7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5241" y="147737"/>
            <a:ext cx="1759346" cy="61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78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19"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E872-725B-48B9-AEF6-2D5BBF197CA4}"/>
              </a:ext>
            </a:extLst>
          </p:cNvPr>
          <p:cNvSpPr>
            <a:spLocks noGrp="1"/>
          </p:cNvSpPr>
          <p:nvPr>
            <p:ph type="title"/>
          </p:nvPr>
        </p:nvSpPr>
        <p:spPr/>
        <p:txBody>
          <a:bodyPr/>
          <a:lstStyle/>
          <a:p>
            <a:r>
              <a:rPr lang="en-CA" dirty="0"/>
              <a:t>Experimental Setup &amp; Method</a:t>
            </a:r>
          </a:p>
        </p:txBody>
      </p:sp>
      <p:pic>
        <p:nvPicPr>
          <p:cNvPr id="37" name="Picture 36">
            <a:extLst>
              <a:ext uri="{FF2B5EF4-FFF2-40B4-BE49-F238E27FC236}">
                <a16:creationId xmlns:a16="http://schemas.microsoft.com/office/drawing/2014/main" id="{940B0F56-F279-40B5-B5D7-C4FEC92842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524" y="1423454"/>
            <a:ext cx="4934229" cy="3941600"/>
          </a:xfrm>
          <a:prstGeom prst="rect">
            <a:avLst/>
          </a:prstGeom>
        </p:spPr>
      </p:pic>
      <p:sp>
        <p:nvSpPr>
          <p:cNvPr id="40" name="Rectangle 39">
            <a:extLst>
              <a:ext uri="{FF2B5EF4-FFF2-40B4-BE49-F238E27FC236}">
                <a16:creationId xmlns:a16="http://schemas.microsoft.com/office/drawing/2014/main" id="{A62842B5-012E-473B-AA78-9A1FA56A1F75}"/>
              </a:ext>
            </a:extLst>
          </p:cNvPr>
          <p:cNvSpPr/>
          <p:nvPr/>
        </p:nvSpPr>
        <p:spPr bwMode="auto">
          <a:xfrm>
            <a:off x="9793797" y="5473847"/>
            <a:ext cx="1156984" cy="498912"/>
          </a:xfrm>
          <a:prstGeom prst="rect">
            <a:avLst/>
          </a:prstGeom>
          <a:noFill/>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13" tIns="45704" rIns="91413" bIns="45704" numCol="1" rtlCol="0" anchor="t" anchorCtr="0" compatLnSpc="1">
            <a:prstTxWarp prst="textNoShape">
              <a:avLst/>
            </a:prstTxWarp>
          </a:bodyPr>
          <a:lstStyle/>
          <a:p>
            <a:pPr marL="0" marR="0" indent="0" algn="ctr" defTabSz="2298700" rtl="0" eaLnBrk="1" fontAlgn="base" latinLnBrk="0" hangingPunct="1">
              <a:lnSpc>
                <a:spcPct val="100000"/>
              </a:lnSpc>
              <a:spcBef>
                <a:spcPct val="20000"/>
              </a:spcBef>
              <a:spcAft>
                <a:spcPct val="0"/>
              </a:spcAft>
              <a:buClrTx/>
              <a:buSzTx/>
              <a:buNone/>
              <a:tabLst/>
            </a:pPr>
            <a:r>
              <a:rPr lang="en-CA" sz="2400" b="1" dirty="0">
                <a:solidFill>
                  <a:schemeClr val="tx1"/>
                </a:solidFill>
                <a:latin typeface="Arial" charset="0"/>
              </a:rPr>
              <a:t>O</a:t>
            </a:r>
            <a:r>
              <a:rPr kumimoji="0" lang="en-CA" sz="2400" b="1" i="0" u="none" strike="noStrike" cap="none" normalizeH="0" baseline="0" dirty="0">
                <a:ln>
                  <a:noFill/>
                </a:ln>
                <a:solidFill>
                  <a:schemeClr val="tx1"/>
                </a:solidFill>
                <a:effectLst/>
                <a:latin typeface="Arial" charset="0"/>
              </a:rPr>
              <a:t>CEC</a:t>
            </a:r>
          </a:p>
        </p:txBody>
      </p:sp>
      <p:cxnSp>
        <p:nvCxnSpPr>
          <p:cNvPr id="44" name="Straight Arrow Connector 43">
            <a:extLst>
              <a:ext uri="{FF2B5EF4-FFF2-40B4-BE49-F238E27FC236}">
                <a16:creationId xmlns:a16="http://schemas.microsoft.com/office/drawing/2014/main" id="{708C1EB3-5559-4C1C-8979-27A89DD0F0BB}"/>
              </a:ext>
            </a:extLst>
          </p:cNvPr>
          <p:cNvCxnSpPr>
            <a:cxnSpLocks/>
            <a:stCxn id="40" idx="0"/>
          </p:cNvCxnSpPr>
          <p:nvPr/>
        </p:nvCxnSpPr>
        <p:spPr bwMode="auto">
          <a:xfrm flipH="1" flipV="1">
            <a:off x="9626487" y="4302237"/>
            <a:ext cx="745802" cy="1171610"/>
          </a:xfrm>
          <a:prstGeom prst="straightConnector1">
            <a:avLst/>
          </a:prstGeom>
          <a:noFill/>
          <a:ln w="76200" cap="flat" cmpd="sng" algn="ctr">
            <a:solidFill>
              <a:schemeClr val="accent1"/>
            </a:solidFill>
            <a:prstDash val="solid"/>
            <a:round/>
            <a:headEnd type="none" w="med" len="med"/>
            <a:tailEnd type="triangle"/>
          </a:ln>
          <a:effectLst/>
        </p:spPr>
      </p:cxnSp>
      <p:sp>
        <p:nvSpPr>
          <p:cNvPr id="17" name="TextBox 16">
            <a:extLst>
              <a:ext uri="{FF2B5EF4-FFF2-40B4-BE49-F238E27FC236}">
                <a16:creationId xmlns:a16="http://schemas.microsoft.com/office/drawing/2014/main" id="{EAB82394-222B-422D-857B-D504BCDE07FF}"/>
              </a:ext>
            </a:extLst>
          </p:cNvPr>
          <p:cNvSpPr txBox="1"/>
          <p:nvPr/>
        </p:nvSpPr>
        <p:spPr>
          <a:xfrm>
            <a:off x="8657895" y="2552423"/>
            <a:ext cx="212200" cy="230832"/>
          </a:xfrm>
          <a:prstGeom prst="rect">
            <a:avLst/>
          </a:prstGeom>
          <a:noFill/>
        </p:spPr>
        <p:txBody>
          <a:bodyPr wrap="square" rtlCol="0">
            <a:spAutoFit/>
          </a:bodyPr>
          <a:lstStyle/>
          <a:p>
            <a:r>
              <a:rPr lang="en-CA" sz="900" b="1" dirty="0">
                <a:solidFill>
                  <a:srgbClr val="FF0000"/>
                </a:solidFill>
              </a:rPr>
              <a:t>*</a:t>
            </a:r>
          </a:p>
        </p:txBody>
      </p:sp>
      <p:sp>
        <p:nvSpPr>
          <p:cNvPr id="4" name="Rectangle 3">
            <a:extLst>
              <a:ext uri="{FF2B5EF4-FFF2-40B4-BE49-F238E27FC236}">
                <a16:creationId xmlns:a16="http://schemas.microsoft.com/office/drawing/2014/main" id="{FD225927-ABA6-459D-80F6-C63E873F8CB6}"/>
              </a:ext>
            </a:extLst>
          </p:cNvPr>
          <p:cNvSpPr/>
          <p:nvPr/>
        </p:nvSpPr>
        <p:spPr bwMode="auto">
          <a:xfrm>
            <a:off x="7363609" y="1423454"/>
            <a:ext cx="4292144" cy="630057"/>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34" name="Picture 33">
            <a:extLst>
              <a:ext uri="{FF2B5EF4-FFF2-40B4-BE49-F238E27FC236}">
                <a16:creationId xmlns:a16="http://schemas.microsoft.com/office/drawing/2014/main" id="{C476300F-C63C-45D4-A9A9-9275EDE027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69395" y="1452755"/>
            <a:ext cx="3117294" cy="3762671"/>
          </a:xfrm>
          <a:prstGeom prst="rect">
            <a:avLst/>
          </a:prstGeom>
        </p:spPr>
      </p:pic>
      <p:sp>
        <p:nvSpPr>
          <p:cNvPr id="3" name="TextBox 2">
            <a:extLst>
              <a:ext uri="{FF2B5EF4-FFF2-40B4-BE49-F238E27FC236}">
                <a16:creationId xmlns:a16="http://schemas.microsoft.com/office/drawing/2014/main" id="{2FC76D47-E0AF-4C97-A3AF-2DE8E9DC88DE}"/>
              </a:ext>
            </a:extLst>
          </p:cNvPr>
          <p:cNvSpPr txBox="1"/>
          <p:nvPr/>
        </p:nvSpPr>
        <p:spPr>
          <a:xfrm>
            <a:off x="5622254" y="2732750"/>
            <a:ext cx="862148" cy="646331"/>
          </a:xfrm>
          <a:prstGeom prst="rect">
            <a:avLst/>
          </a:prstGeom>
          <a:noFill/>
        </p:spPr>
        <p:txBody>
          <a:bodyPr wrap="square" rtlCol="0">
            <a:spAutoFit/>
          </a:bodyPr>
          <a:lstStyle/>
          <a:p>
            <a:r>
              <a:rPr lang="en-US" sz="1800" dirty="0">
                <a:solidFill>
                  <a:schemeClr val="accent1">
                    <a:lumMod val="60000"/>
                    <a:lumOff val="40000"/>
                  </a:schemeClr>
                </a:solidFill>
              </a:rPr>
              <a:t>Fume hood</a:t>
            </a:r>
            <a:endParaRPr lang="en-CA" sz="1800" dirty="0">
              <a:solidFill>
                <a:schemeClr val="accent1">
                  <a:lumMod val="60000"/>
                  <a:lumOff val="40000"/>
                </a:schemeClr>
              </a:solidFill>
            </a:endParaRPr>
          </a:p>
        </p:txBody>
      </p:sp>
      <p:sp>
        <p:nvSpPr>
          <p:cNvPr id="15" name="TextBox 14">
            <a:extLst>
              <a:ext uri="{FF2B5EF4-FFF2-40B4-BE49-F238E27FC236}">
                <a16:creationId xmlns:a16="http://schemas.microsoft.com/office/drawing/2014/main" id="{9A56AB37-5408-4664-8BD2-67B769F00008}"/>
              </a:ext>
            </a:extLst>
          </p:cNvPr>
          <p:cNvSpPr txBox="1"/>
          <p:nvPr/>
        </p:nvSpPr>
        <p:spPr>
          <a:xfrm>
            <a:off x="6227828" y="4590527"/>
            <a:ext cx="1678654" cy="584775"/>
          </a:xfrm>
          <a:prstGeom prst="rect">
            <a:avLst/>
          </a:prstGeom>
          <a:noFill/>
        </p:spPr>
        <p:txBody>
          <a:bodyPr wrap="square" rtlCol="0">
            <a:spAutoFit/>
          </a:bodyPr>
          <a:lstStyle/>
          <a:p>
            <a:r>
              <a:rPr lang="en-US" sz="1600" dirty="0">
                <a:solidFill>
                  <a:schemeClr val="accent1">
                    <a:lumMod val="60000"/>
                    <a:lumOff val="40000"/>
                  </a:schemeClr>
                </a:solidFill>
              </a:rPr>
              <a:t>Flare stack (12.7-76.2mm)</a:t>
            </a:r>
            <a:endParaRPr lang="en-CA" sz="1600" dirty="0">
              <a:solidFill>
                <a:schemeClr val="accent1">
                  <a:lumMod val="60000"/>
                  <a:lumOff val="40000"/>
                </a:schemeClr>
              </a:solidFill>
            </a:endParaRPr>
          </a:p>
        </p:txBody>
      </p:sp>
      <p:sp>
        <p:nvSpPr>
          <p:cNvPr id="8" name="Rectangle 7">
            <a:extLst>
              <a:ext uri="{FF2B5EF4-FFF2-40B4-BE49-F238E27FC236}">
                <a16:creationId xmlns:a16="http://schemas.microsoft.com/office/drawing/2014/main" id="{55C855E0-BEDD-4DEE-958C-1C9C034397A7}"/>
              </a:ext>
            </a:extLst>
          </p:cNvPr>
          <p:cNvSpPr/>
          <p:nvPr/>
        </p:nvSpPr>
        <p:spPr>
          <a:xfrm>
            <a:off x="229738" y="1452755"/>
            <a:ext cx="4000913" cy="3046988"/>
          </a:xfrm>
          <a:prstGeom prst="rect">
            <a:avLst/>
          </a:prstGeom>
          <a:solidFill>
            <a:schemeClr val="bg1"/>
          </a:solidFill>
        </p:spPr>
        <p:txBody>
          <a:bodyPr wrap="square">
            <a:spAutoFit/>
          </a:bodyPr>
          <a:lstStyle/>
          <a:p>
            <a:pPr algn="just"/>
            <a:r>
              <a:rPr lang="en-US" dirty="0"/>
              <a:t>Fuel mixtures were then forwarded to vertically oriented flare stacks of 12.7 - 76.2 mm in internal diameter. Combustion products mixed with diluent air were captured by a fume hood. </a:t>
            </a:r>
            <a:endParaRPr lang="en-CA" dirty="0"/>
          </a:p>
        </p:txBody>
      </p:sp>
      <p:sp>
        <p:nvSpPr>
          <p:cNvPr id="13" name="Rectangle 12">
            <a:extLst>
              <a:ext uri="{FF2B5EF4-FFF2-40B4-BE49-F238E27FC236}">
                <a16:creationId xmlns:a16="http://schemas.microsoft.com/office/drawing/2014/main" id="{82BF35EE-9974-48BF-839A-0485AB3142C2}"/>
              </a:ext>
            </a:extLst>
          </p:cNvPr>
          <p:cNvSpPr/>
          <p:nvPr/>
        </p:nvSpPr>
        <p:spPr>
          <a:xfrm>
            <a:off x="229738" y="3066526"/>
            <a:ext cx="6117454" cy="1631216"/>
          </a:xfrm>
          <a:prstGeom prst="rect">
            <a:avLst/>
          </a:prstGeom>
          <a:solidFill>
            <a:schemeClr val="bg1"/>
          </a:solidFill>
        </p:spPr>
        <p:txBody>
          <a:bodyPr wrap="square">
            <a:spAutoFit/>
          </a:bodyPr>
          <a:lstStyle/>
          <a:p>
            <a:pPr marL="342900" indent="-342900" algn="just">
              <a:buFont typeface="Arial" panose="020B0604020202020204" pitchFamily="34" charset="0"/>
              <a:buChar char="•"/>
            </a:pPr>
            <a:r>
              <a:rPr lang="en-US" sz="2000" dirty="0"/>
              <a:t>To quantify BC yield a thermal-optical organic/elemental carbon (OCEC) instrument (Sunset Labs model 4) was used to analyze diluted combustion products extracted from the exhaust duct. </a:t>
            </a:r>
            <a:endParaRPr lang="en-CA" sz="2000" dirty="0"/>
          </a:p>
        </p:txBody>
      </p:sp>
      <p:sp>
        <p:nvSpPr>
          <p:cNvPr id="9" name="Rectangle 8">
            <a:extLst>
              <a:ext uri="{FF2B5EF4-FFF2-40B4-BE49-F238E27FC236}">
                <a16:creationId xmlns:a16="http://schemas.microsoft.com/office/drawing/2014/main" id="{AE4920F7-8FFF-4710-AED5-575ED619094E}"/>
              </a:ext>
            </a:extLst>
          </p:cNvPr>
          <p:cNvSpPr/>
          <p:nvPr/>
        </p:nvSpPr>
        <p:spPr>
          <a:xfrm>
            <a:off x="252793" y="1452755"/>
            <a:ext cx="6117454" cy="1015663"/>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sz="2000" dirty="0"/>
              <a:t>To prevent overload of the solid-phase instrument, extracted combustion products were optionally diluted further in a sampling tunnel.</a:t>
            </a:r>
          </a:p>
        </p:txBody>
      </p:sp>
      <p:pic>
        <p:nvPicPr>
          <p:cNvPr id="4098" name="Picture 2" descr="Downloads - Creative Commons">
            <a:extLst>
              <a:ext uri="{FF2B5EF4-FFF2-40B4-BE49-F238E27FC236}">
                <a16:creationId xmlns:a16="http://schemas.microsoft.com/office/drawing/2014/main" id="{C98B23C3-5F3B-4750-AE38-04318443D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125" y="61170"/>
            <a:ext cx="1952377" cy="68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2" presetClass="entr" presetSubtype="4"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ppt_x"/>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 grpId="0" animBg="1"/>
      <p:bldP spid="3" grpId="0"/>
      <p:bldP spid="15" grpId="0"/>
      <p:bldP spid="8" grpId="1" animBg="1"/>
      <p:bldP spid="13" grpId="0"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Flare Gas Composition</a:t>
            </a:r>
            <a:endParaRPr lang="en-CA" dirty="0"/>
          </a:p>
        </p:txBody>
      </p:sp>
      <p:sp>
        <p:nvSpPr>
          <p:cNvPr id="4" name="Slide Number Placeholder 3"/>
          <p:cNvSpPr>
            <a:spLocks noGrp="1"/>
          </p:cNvSpPr>
          <p:nvPr>
            <p:ph type="sldNum" sz="quarter" idx="11"/>
          </p:nvPr>
        </p:nvSpPr>
        <p:spPr>
          <a:xfrm>
            <a:off x="5486400" y="6492240"/>
            <a:ext cx="1219200" cy="368300"/>
          </a:xfrm>
        </p:spPr>
        <p:txBody>
          <a:bodyPr/>
          <a:lstStyle/>
          <a:p>
            <a:fld id="{0457EF5B-30F5-4EB4-BEF1-38C5D7CCC57E}" type="slidenum">
              <a:rPr lang="en-CA" smtClean="0"/>
              <a:t>6</a:t>
            </a:fld>
            <a:endParaRPr lang="en-CA"/>
          </a:p>
        </p:txBody>
      </p:sp>
      <p:sp>
        <p:nvSpPr>
          <p:cNvPr id="5" name="Rectangle 2">
            <a:extLst>
              <a:ext uri="{FF2B5EF4-FFF2-40B4-BE49-F238E27FC236}">
                <a16:creationId xmlns:a16="http://schemas.microsoft.com/office/drawing/2014/main" id="{38AE754C-1E56-48D7-AA5D-7FE15DE73B2A}"/>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4">
            <a:extLst>
              <a:ext uri="{FF2B5EF4-FFF2-40B4-BE49-F238E27FC236}">
                <a16:creationId xmlns:a16="http://schemas.microsoft.com/office/drawing/2014/main" id="{3B4E261F-B0D5-468B-8690-08B38B722CE0}"/>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7">
            <a:extLst>
              <a:ext uri="{FF2B5EF4-FFF2-40B4-BE49-F238E27FC236}">
                <a16:creationId xmlns:a16="http://schemas.microsoft.com/office/drawing/2014/main" id="{743BABD9-42DB-48E1-859A-10290B6D7FC5}"/>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1" name="Rectangle 11">
            <a:extLst>
              <a:ext uri="{FF2B5EF4-FFF2-40B4-BE49-F238E27FC236}">
                <a16:creationId xmlns:a16="http://schemas.microsoft.com/office/drawing/2014/main" id="{828F991E-9061-409E-8F5A-AE2CAD186168}"/>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8" name="Table 7"/>
          <p:cNvGraphicFramePr>
            <a:graphicFrameLocks noGrp="1"/>
          </p:cNvGraphicFramePr>
          <p:nvPr>
            <p:extLst>
              <p:ext uri="{D42A27DB-BD31-4B8C-83A1-F6EECF244321}">
                <p14:modId xmlns:p14="http://schemas.microsoft.com/office/powerpoint/2010/main" val="1345600483"/>
              </p:ext>
            </p:extLst>
          </p:nvPr>
        </p:nvGraphicFramePr>
        <p:xfrm>
          <a:off x="609596" y="1215281"/>
          <a:ext cx="10172707" cy="4671075"/>
        </p:xfrm>
        <a:graphic>
          <a:graphicData uri="http://schemas.openxmlformats.org/drawingml/2006/table">
            <a:tbl>
              <a:tblPr firstRow="1" firstCol="1" bandRow="1"/>
              <a:tblGrid>
                <a:gridCol w="923795">
                  <a:extLst>
                    <a:ext uri="{9D8B030D-6E8A-4147-A177-3AD203B41FA5}">
                      <a16:colId xmlns:a16="http://schemas.microsoft.com/office/drawing/2014/main" val="3635788362"/>
                    </a:ext>
                  </a:extLst>
                </a:gridCol>
                <a:gridCol w="691601">
                  <a:extLst>
                    <a:ext uri="{9D8B030D-6E8A-4147-A177-3AD203B41FA5}">
                      <a16:colId xmlns:a16="http://schemas.microsoft.com/office/drawing/2014/main" val="505123656"/>
                    </a:ext>
                  </a:extLst>
                </a:gridCol>
                <a:gridCol w="691601">
                  <a:extLst>
                    <a:ext uri="{9D8B030D-6E8A-4147-A177-3AD203B41FA5}">
                      <a16:colId xmlns:a16="http://schemas.microsoft.com/office/drawing/2014/main" val="2844024978"/>
                    </a:ext>
                  </a:extLst>
                </a:gridCol>
                <a:gridCol w="691601">
                  <a:extLst>
                    <a:ext uri="{9D8B030D-6E8A-4147-A177-3AD203B41FA5}">
                      <a16:colId xmlns:a16="http://schemas.microsoft.com/office/drawing/2014/main" val="2665844431"/>
                    </a:ext>
                  </a:extLst>
                </a:gridCol>
                <a:gridCol w="691601">
                  <a:extLst>
                    <a:ext uri="{9D8B030D-6E8A-4147-A177-3AD203B41FA5}">
                      <a16:colId xmlns:a16="http://schemas.microsoft.com/office/drawing/2014/main" val="2277525496"/>
                    </a:ext>
                  </a:extLst>
                </a:gridCol>
                <a:gridCol w="634797">
                  <a:extLst>
                    <a:ext uri="{9D8B030D-6E8A-4147-A177-3AD203B41FA5}">
                      <a16:colId xmlns:a16="http://schemas.microsoft.com/office/drawing/2014/main" val="420775902"/>
                    </a:ext>
                  </a:extLst>
                </a:gridCol>
                <a:gridCol w="614866">
                  <a:extLst>
                    <a:ext uri="{9D8B030D-6E8A-4147-A177-3AD203B41FA5}">
                      <a16:colId xmlns:a16="http://schemas.microsoft.com/office/drawing/2014/main" val="275613270"/>
                    </a:ext>
                  </a:extLst>
                </a:gridCol>
                <a:gridCol w="614866">
                  <a:extLst>
                    <a:ext uri="{9D8B030D-6E8A-4147-A177-3AD203B41FA5}">
                      <a16:colId xmlns:a16="http://schemas.microsoft.com/office/drawing/2014/main" val="1546901102"/>
                    </a:ext>
                  </a:extLst>
                </a:gridCol>
                <a:gridCol w="614866">
                  <a:extLst>
                    <a:ext uri="{9D8B030D-6E8A-4147-A177-3AD203B41FA5}">
                      <a16:colId xmlns:a16="http://schemas.microsoft.com/office/drawing/2014/main" val="3074786905"/>
                    </a:ext>
                  </a:extLst>
                </a:gridCol>
                <a:gridCol w="615864">
                  <a:extLst>
                    <a:ext uri="{9D8B030D-6E8A-4147-A177-3AD203B41FA5}">
                      <a16:colId xmlns:a16="http://schemas.microsoft.com/office/drawing/2014/main" val="31535064"/>
                    </a:ext>
                  </a:extLst>
                </a:gridCol>
                <a:gridCol w="615864">
                  <a:extLst>
                    <a:ext uri="{9D8B030D-6E8A-4147-A177-3AD203B41FA5}">
                      <a16:colId xmlns:a16="http://schemas.microsoft.com/office/drawing/2014/main" val="2770926640"/>
                    </a:ext>
                  </a:extLst>
                </a:gridCol>
                <a:gridCol w="923795">
                  <a:extLst>
                    <a:ext uri="{9D8B030D-6E8A-4147-A177-3AD203B41FA5}">
                      <a16:colId xmlns:a16="http://schemas.microsoft.com/office/drawing/2014/main" val="3392393257"/>
                    </a:ext>
                  </a:extLst>
                </a:gridCol>
                <a:gridCol w="923795">
                  <a:extLst>
                    <a:ext uri="{9D8B030D-6E8A-4147-A177-3AD203B41FA5}">
                      <a16:colId xmlns:a16="http://schemas.microsoft.com/office/drawing/2014/main" val="2838205206"/>
                    </a:ext>
                  </a:extLst>
                </a:gridCol>
                <a:gridCol w="923795">
                  <a:extLst>
                    <a:ext uri="{9D8B030D-6E8A-4147-A177-3AD203B41FA5}">
                      <a16:colId xmlns:a16="http://schemas.microsoft.com/office/drawing/2014/main" val="2128178282"/>
                    </a:ext>
                  </a:extLst>
                </a:gridCol>
              </a:tblGrid>
              <a:tr h="373686">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Jurisdiction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Fuel</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ID</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C1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C2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C3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nC4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iC5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nC6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nC7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N</a:t>
                      </a:r>
                      <a:r>
                        <a:rPr lang="en-CA" sz="10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CO</a:t>
                      </a:r>
                      <a:r>
                        <a:rPr lang="en-CA" sz="10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MW</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[g/mol]</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HHV</a:t>
                      </a:r>
                      <a:r>
                        <a:rPr lang="en-CA" sz="1000" b="1" baseline="-25000">
                          <a:effectLst/>
                          <a:latin typeface="Times New Roman" panose="02020603050405020304" pitchFamily="18" charset="0"/>
                          <a:ea typeface="Calibri" panose="020F0502020204030204" pitchFamily="34" charset="0"/>
                          <a:cs typeface="Times New Roman" panose="02020603050405020304" pitchFamily="18" charset="0"/>
                        </a:rPr>
                        <a:t>V</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000" b="1">
                          <a:effectLst/>
                          <a:latin typeface="Times New Roman" panose="02020603050405020304" pitchFamily="18" charset="0"/>
                          <a:ea typeface="Calibri" panose="020F0502020204030204" pitchFamily="34" charset="0"/>
                          <a:cs typeface="Times New Roman" panose="02020603050405020304" pitchFamily="18" charset="0"/>
                        </a:rPr>
                        <a:t>[MJ/m</a:t>
                      </a:r>
                      <a:r>
                        <a:rPr lang="en-CA" sz="1000" b="1" baseline="30000">
                          <a:effectLst/>
                          <a:latin typeface="Times New Roman" panose="02020603050405020304" pitchFamily="18" charset="0"/>
                          <a:ea typeface="Calibri" panose="020F0502020204030204" pitchFamily="34" charset="0"/>
                          <a:cs typeface="Times New Roman" panose="02020603050405020304" pitchFamily="18" charset="0"/>
                        </a:rPr>
                        <a:t>3</a:t>
                      </a:r>
                      <a:r>
                        <a:rPr lang="en-CA" sz="1000" b="1">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b="1" dirty="0">
                          <a:effectLst/>
                          <a:latin typeface="Times New Roman" panose="02020603050405020304" pitchFamily="18" charset="0"/>
                          <a:ea typeface="Calibri" panose="020F0502020204030204" pitchFamily="34" charset="0"/>
                          <a:cs typeface="Times New Roman" panose="02020603050405020304" pitchFamily="18" charset="0"/>
                        </a:rPr>
                        <a:t>CHR</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073136"/>
                  </a:ext>
                </a:extLst>
              </a:tr>
              <a:tr h="186843">
                <a:tc rowSpan="4">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Alberta</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AB-L</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92.39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0.09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0.40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0.06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0.03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0.03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1.54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5.16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17.98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37.73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0.253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89347329"/>
                  </a:ext>
                </a:extLst>
              </a:tr>
              <a:tr h="186843">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AB-M</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86.36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6.83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2.36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0.97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0.13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0.18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1.62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1.22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19.03</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43.81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0.271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extLst>
                  <a:ext uri="{0D108BD9-81ED-4DB2-BD59-A6C34878D82A}">
                    <a16:rowId xmlns:a16="http://schemas.microsoft.com/office/drawing/2014/main" val="2242313626"/>
                  </a:ext>
                </a:extLst>
              </a:tr>
              <a:tr h="373686">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AB-H9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75.68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11.52</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6.06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2.60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0.78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1.70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1.22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21.77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49.54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0.290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extLst>
                  <a:ext uri="{0D108BD9-81ED-4DB2-BD59-A6C34878D82A}">
                    <a16:rowId xmlns:a16="http://schemas.microsoft.com/office/drawing/2014/main" val="227628029"/>
                  </a:ext>
                </a:extLst>
              </a:tr>
              <a:tr h="373686">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AB-H6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75.16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11.44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6.02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4.48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1.69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1.21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21.76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46.53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0.290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074483"/>
                  </a:ext>
                </a:extLst>
              </a:tr>
              <a:tr h="186843">
                <a:tc rowSpan="2">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Bakken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BK-1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49.12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20.97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15.04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6.72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2.15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0.87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0.78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3.66</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0.70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29.13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64.33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0.329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47785859"/>
                  </a:ext>
                </a:extLst>
              </a:tr>
              <a:tr h="186843">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BK-2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57.78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19.97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11.35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3.81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0.93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0.15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5.22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0.57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25.22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78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55.19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78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0.310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7800"/>
                      </a:solidFill>
                      <a:prstDash val="solid"/>
                      <a:round/>
                      <a:headEnd type="none" w="med" len="med"/>
                      <a:tailEnd type="none" w="med" len="med"/>
                    </a:lnB>
                  </a:tcPr>
                </a:tc>
                <a:extLst>
                  <a:ext uri="{0D108BD9-81ED-4DB2-BD59-A6C34878D82A}">
                    <a16:rowId xmlns:a16="http://schemas.microsoft.com/office/drawing/2014/main" val="3088652315"/>
                  </a:ext>
                </a:extLst>
              </a:tr>
              <a:tr h="373686">
                <a:tc rowSpan="3">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Ecuador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EC-O2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58.89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7.80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9.29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5.19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2.18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0.89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0.81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5.75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9.20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27.71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51.54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0.315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a:noFill/>
                    </a:lnB>
                  </a:tcPr>
                </a:tc>
                <a:extLst>
                  <a:ext uri="{0D108BD9-81ED-4DB2-BD59-A6C34878D82A}">
                    <a16:rowId xmlns:a16="http://schemas.microsoft.com/office/drawing/2014/main" val="170431296"/>
                  </a:ext>
                </a:extLst>
              </a:tr>
              <a:tr h="373686">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EC-O3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40.82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8.16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16.93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14.75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6.81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2.06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1.38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3.37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5.71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36.57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75.17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0.355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a:noFill/>
                    </a:lnB>
                  </a:tcPr>
                </a:tc>
                <a:extLst>
                  <a:ext uri="{0D108BD9-81ED-4DB2-BD59-A6C34878D82A}">
                    <a16:rowId xmlns:a16="http://schemas.microsoft.com/office/drawing/2014/main" val="2016198256"/>
                  </a:ext>
                </a:extLst>
              </a:tr>
              <a:tr h="373686">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EC-O4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55.22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7.63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11.65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8.79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3.95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1.37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0.94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4.12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6.31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30.31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78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60.92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78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0.331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7800"/>
                      </a:solidFill>
                      <a:prstDash val="solid"/>
                      <a:round/>
                      <a:headEnd type="none" w="med" len="med"/>
                      <a:tailEnd type="none" w="med" len="med"/>
                    </a:lnB>
                  </a:tcPr>
                </a:tc>
                <a:extLst>
                  <a:ext uri="{0D108BD9-81ED-4DB2-BD59-A6C34878D82A}">
                    <a16:rowId xmlns:a16="http://schemas.microsoft.com/office/drawing/2014/main" val="1417667369"/>
                  </a:ext>
                </a:extLst>
              </a:tr>
              <a:tr h="373686">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North Sea</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NS-A</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82.48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8.09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4.06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1.53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0.40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0.16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0.15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1.43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1.70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20.07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w="12700" cap="flat" cmpd="sng" algn="ctr">
                      <a:solidFill>
                        <a:srgbClr val="0078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45.65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w="12700" cap="flat" cmpd="sng" algn="ctr">
                      <a:solidFill>
                        <a:srgbClr val="0078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0.278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w="12700" cap="flat" cmpd="sng" algn="ctr">
                      <a:solidFill>
                        <a:srgbClr val="007800"/>
                      </a:solidFill>
                      <a:prstDash val="solid"/>
                      <a:round/>
                      <a:headEnd type="none" w="med" len="med"/>
                      <a:tailEnd type="none" w="med" len="med"/>
                    </a:lnB>
                  </a:tcPr>
                </a:tc>
                <a:extLst>
                  <a:ext uri="{0D108BD9-81ED-4DB2-BD59-A6C34878D82A}">
                    <a16:rowId xmlns:a16="http://schemas.microsoft.com/office/drawing/2014/main" val="233525859"/>
                  </a:ext>
                </a:extLst>
              </a:tr>
              <a:tr h="373686">
                <a:tc rowSpan="2">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Russia</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RU-G1</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73.96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3.08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7.87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6.79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2.35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0.63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0.57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1.90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2.85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24.80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54.15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0.306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7800"/>
                      </a:solidFill>
                      <a:prstDash val="solid"/>
                      <a:round/>
                      <a:headEnd type="none" w="med" len="med"/>
                      <a:tailEnd type="none" w="med" len="med"/>
                    </a:lnT>
                    <a:lnB>
                      <a:noFill/>
                    </a:lnB>
                  </a:tcPr>
                </a:tc>
                <a:extLst>
                  <a:ext uri="{0D108BD9-81ED-4DB2-BD59-A6C34878D82A}">
                    <a16:rowId xmlns:a16="http://schemas.microsoft.com/office/drawing/2014/main" val="4236299516"/>
                  </a:ext>
                </a:extLst>
              </a:tr>
              <a:tr h="373686">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RU-G2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77.05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5.29</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8.24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4.28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1.24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0.30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1.56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1.76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22.72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51.07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0.295</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366923"/>
                  </a:ext>
                </a:extLst>
              </a:tr>
              <a:tr h="186843">
                <a:tc rowSpan="2">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Experimental</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CH</a:t>
                      </a:r>
                      <a:r>
                        <a:rPr lang="en-CA" sz="1000" baseline="-25000">
                          <a:effectLst/>
                          <a:latin typeface="Times New Roman" panose="02020603050405020304" pitchFamily="18" charset="0"/>
                          <a:ea typeface="Calibri" panose="020F0502020204030204" pitchFamily="34" charset="0"/>
                          <a:cs typeface="Times New Roman" panose="02020603050405020304" pitchFamily="18" charset="0"/>
                        </a:rPr>
                        <a:t>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100.00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16.04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37.67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0.250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37437746"/>
                  </a:ext>
                </a:extLst>
              </a:tr>
              <a:tr h="373686">
                <a:tc vMerge="1">
                  <a:txBody>
                    <a:bodyPr/>
                    <a:lstStyle/>
                    <a:p>
                      <a:endParaRPr lang="en-CA"/>
                    </a:p>
                  </a:txBody>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CH</a:t>
                      </a:r>
                      <a:r>
                        <a:rPr lang="en-CA" sz="10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CA" sz="1000">
                          <a:effectLst/>
                          <a:latin typeface="Times New Roman" panose="02020603050405020304" pitchFamily="18" charset="0"/>
                          <a:ea typeface="Calibri" panose="020F0502020204030204" pitchFamily="34" charset="0"/>
                          <a:cs typeface="Times New Roman" panose="02020603050405020304" pitchFamily="18" charset="0"/>
                        </a:rPr>
                        <a:t>/C</a:t>
                      </a:r>
                      <a:r>
                        <a:rPr lang="en-CA" sz="10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CA" sz="1000">
                          <a:effectLst/>
                          <a:latin typeface="Times New Roman" panose="02020603050405020304" pitchFamily="18" charset="0"/>
                          <a:ea typeface="Calibri" panose="020F0502020204030204" pitchFamily="34" charset="0"/>
                          <a:cs typeface="Times New Roman" panose="02020603050405020304" pitchFamily="18" charset="0"/>
                        </a:rPr>
                        <a:t>H</a:t>
                      </a:r>
                      <a:r>
                        <a:rPr lang="en-CA" sz="1000" baseline="-25000">
                          <a:effectLst/>
                          <a:latin typeface="Times New Roman" panose="02020603050405020304" pitchFamily="18" charset="0"/>
                          <a:ea typeface="Calibri" panose="020F0502020204030204" pitchFamily="34" charset="0"/>
                          <a:cs typeface="Times New Roman" panose="02020603050405020304" pitchFamily="18" charset="0"/>
                        </a:rPr>
                        <a:t>8</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50.00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50.00</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30.07</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a:effectLst/>
                          <a:latin typeface="Times New Roman" panose="02020603050405020304" pitchFamily="18" charset="0"/>
                          <a:ea typeface="Calibri" panose="020F0502020204030204" pitchFamily="34" charset="0"/>
                          <a:cs typeface="Times New Roman" panose="02020603050405020304" pitchFamily="18" charset="0"/>
                        </a:rPr>
                        <a:t>65.76</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0.333</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97591"/>
                  </a:ext>
                </a:extLst>
              </a:tr>
            </a:tbl>
          </a:graphicData>
        </a:graphic>
      </p:graphicFrame>
      <p:sp>
        <p:nvSpPr>
          <p:cNvPr id="3" name="Rectangle 2"/>
          <p:cNvSpPr/>
          <p:nvPr/>
        </p:nvSpPr>
        <p:spPr bwMode="auto">
          <a:xfrm>
            <a:off x="1524001" y="1587500"/>
            <a:ext cx="647699" cy="3644900"/>
          </a:xfrm>
          <a:prstGeom prst="rect">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1524001" y="5232400"/>
            <a:ext cx="647699" cy="653956"/>
          </a:xfrm>
          <a:prstGeom prst="rect">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8128001" y="1587500"/>
            <a:ext cx="647699" cy="4298856"/>
          </a:xfrm>
          <a:prstGeom prst="rect">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9017001" y="1587500"/>
            <a:ext cx="647699" cy="4298856"/>
          </a:xfrm>
          <a:prstGeom prst="rect">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9969504" y="1587500"/>
            <a:ext cx="647699" cy="4298856"/>
          </a:xfrm>
          <a:prstGeom prst="rect">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AF880B03-811B-4187-9A17-183A8165F9CB}"/>
              </a:ext>
            </a:extLst>
          </p:cNvPr>
          <p:cNvSpPr txBox="1"/>
          <p:nvPr/>
        </p:nvSpPr>
        <p:spPr>
          <a:xfrm>
            <a:off x="768733" y="5972537"/>
            <a:ext cx="9200771" cy="584775"/>
          </a:xfrm>
          <a:prstGeom prst="rect">
            <a:avLst/>
          </a:prstGeom>
          <a:solidFill>
            <a:schemeClr val="bg1"/>
          </a:solidFill>
        </p:spPr>
        <p:txBody>
          <a:bodyPr wrap="square" rtlCol="0">
            <a:spAutoFit/>
          </a:bodyPr>
          <a:lstStyle/>
          <a:p>
            <a:pPr algn="just" eaLnBrk="1" fontAlgn="auto" hangingPunct="1">
              <a:spcBef>
                <a:spcPts val="0"/>
              </a:spcBef>
              <a:spcAft>
                <a:spcPts val="0"/>
              </a:spcAft>
              <a:defRPr/>
            </a:pPr>
            <a:r>
              <a:rPr lang="en-US" sz="1600" dirty="0"/>
              <a:t>This table summarizes the studied flare gas compositions alongside key relevant metrics: molecular weight (</a:t>
            </a:r>
            <a:r>
              <a:rPr lang="en-US" sz="1600" i="1" dirty="0"/>
              <a:t>MW</a:t>
            </a:r>
            <a:r>
              <a:rPr lang="en-US" sz="1600" dirty="0"/>
              <a:t>), volumetric higher heating value (</a:t>
            </a:r>
            <a:r>
              <a:rPr lang="en-US" sz="1600" i="1" dirty="0" err="1"/>
              <a:t>HHVv</a:t>
            </a:r>
            <a:r>
              <a:rPr lang="en-US" sz="1600" dirty="0"/>
              <a:t>), and carbon-hydrogen ratio (</a:t>
            </a:r>
            <a:r>
              <a:rPr lang="en-US" sz="1600" i="1" dirty="0"/>
              <a:t>CHR</a:t>
            </a:r>
            <a:r>
              <a:rPr lang="en-US" sz="1600" dirty="0"/>
              <a:t>). </a:t>
            </a:r>
            <a:endParaRPr lang="en-CA" sz="1600" dirty="0"/>
          </a:p>
        </p:txBody>
      </p:sp>
      <p:sp>
        <p:nvSpPr>
          <p:cNvPr id="15" name="Rectangle 14">
            <a:extLst>
              <a:ext uri="{FF2B5EF4-FFF2-40B4-BE49-F238E27FC236}">
                <a16:creationId xmlns:a16="http://schemas.microsoft.com/office/drawing/2014/main" id="{95882547-40CB-41A3-B5B4-FC3AD3AE3D40}"/>
              </a:ext>
            </a:extLst>
          </p:cNvPr>
          <p:cNvSpPr/>
          <p:nvPr/>
        </p:nvSpPr>
        <p:spPr>
          <a:xfrm>
            <a:off x="2202048" y="1831213"/>
            <a:ext cx="4469642" cy="1015663"/>
          </a:xfrm>
          <a:prstGeom prst="rect">
            <a:avLst/>
          </a:prstGeom>
          <a:solidFill>
            <a:schemeClr val="bg1"/>
          </a:solidFill>
        </p:spPr>
        <p:txBody>
          <a:bodyPr wrap="square">
            <a:spAutoFit/>
          </a:bodyPr>
          <a:lstStyle/>
          <a:p>
            <a:r>
              <a:rPr lang="en-US" sz="2000" dirty="0"/>
              <a:t>Twelve flare gases sourced from field measurements in five globally relevant oil and gas jurisdictions.</a:t>
            </a:r>
          </a:p>
        </p:txBody>
      </p:sp>
      <p:sp>
        <p:nvSpPr>
          <p:cNvPr id="16" name="Rectangle 15">
            <a:extLst>
              <a:ext uri="{FF2B5EF4-FFF2-40B4-BE49-F238E27FC236}">
                <a16:creationId xmlns:a16="http://schemas.microsoft.com/office/drawing/2014/main" id="{31805141-5259-42E2-B63F-97ADC73EE1D1}"/>
              </a:ext>
            </a:extLst>
          </p:cNvPr>
          <p:cNvSpPr/>
          <p:nvPr/>
        </p:nvSpPr>
        <p:spPr>
          <a:xfrm>
            <a:off x="2227448" y="3664213"/>
            <a:ext cx="3703945" cy="1631216"/>
          </a:xfrm>
          <a:prstGeom prst="rect">
            <a:avLst/>
          </a:prstGeom>
          <a:solidFill>
            <a:schemeClr val="bg1"/>
          </a:solidFill>
        </p:spPr>
        <p:txBody>
          <a:bodyPr wrap="square">
            <a:spAutoFit/>
          </a:bodyPr>
          <a:lstStyle/>
          <a:p>
            <a:r>
              <a:rPr lang="en-US" sz="2000" dirty="0"/>
              <a:t>Two additional, easily replicated fuel mixtures,  pure methane and an equal mixture by volume of methane and propane.  </a:t>
            </a:r>
          </a:p>
        </p:txBody>
      </p:sp>
      <p:pic>
        <p:nvPicPr>
          <p:cNvPr id="5122" name="Picture 2" descr="Downloads - Creative Commons">
            <a:extLst>
              <a:ext uri="{FF2B5EF4-FFF2-40B4-BE49-F238E27FC236}">
                <a16:creationId xmlns:a16="http://schemas.microsoft.com/office/drawing/2014/main" id="{7A1C6A09-34FF-48C4-B434-0F6390E23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353" y="147737"/>
            <a:ext cx="1809750" cy="63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6" presetClass="exit" presetSubtype="32" fill="hold" grpId="1" nodeType="withEffect">
                                  <p:stCondLst>
                                    <p:cond delay="0"/>
                                  </p:stCondLst>
                                  <p:childTnLst>
                                    <p:animEffect transition="out" filter="circle(out)">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6" presetClass="exit" presetSubtype="32" fill="hold" grpId="1" nodeType="withEffect">
                                  <p:stCondLst>
                                    <p:cond delay="0"/>
                                  </p:stCondLst>
                                  <p:childTnLst>
                                    <p:animEffect transition="out" filter="circle(out)">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6" presetClass="entr" presetSubtype="21"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12" grpId="0" animBg="1"/>
      <p:bldP spid="12" grpId="1" animBg="1"/>
      <p:bldP spid="13" grpId="0" animBg="1"/>
      <p:bldP spid="13" grpId="1" animBg="1"/>
      <p:bldP spid="14" grpId="0" animBg="1"/>
      <p:bldP spid="14" grpId="1" animBg="1"/>
      <p:bldP spid="10" grpId="0" animBg="1"/>
      <p:bldP spid="15" grpId="0" animBg="1"/>
      <p:bldP spid="15" grpId="1"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Conditions</a:t>
            </a:r>
            <a:endParaRPr lang="en-CA" dirty="0"/>
          </a:p>
        </p:txBody>
      </p:sp>
      <p:sp>
        <p:nvSpPr>
          <p:cNvPr id="4" name="Slide Number Placeholder 3"/>
          <p:cNvSpPr>
            <a:spLocks noGrp="1"/>
          </p:cNvSpPr>
          <p:nvPr>
            <p:ph type="sldNum" sz="quarter" idx="11"/>
          </p:nvPr>
        </p:nvSpPr>
        <p:spPr>
          <a:xfrm>
            <a:off x="5486400" y="6492240"/>
            <a:ext cx="1219200" cy="368300"/>
          </a:xfrm>
        </p:spPr>
        <p:txBody>
          <a:bodyPr/>
          <a:lstStyle/>
          <a:p>
            <a:fld id="{0457EF5B-30F5-4EB4-BEF1-38C5D7CCC57E}" type="slidenum">
              <a:rPr lang="en-CA" smtClean="0"/>
              <a:t>7</a:t>
            </a:fld>
            <a:endParaRPr lang="en-CA"/>
          </a:p>
        </p:txBody>
      </p:sp>
      <p:sp>
        <p:nvSpPr>
          <p:cNvPr id="5" name="Rectangle 2">
            <a:extLst>
              <a:ext uri="{FF2B5EF4-FFF2-40B4-BE49-F238E27FC236}">
                <a16:creationId xmlns:a16="http://schemas.microsoft.com/office/drawing/2014/main" id="{38AE754C-1E56-48D7-AA5D-7FE15DE73B2A}"/>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4">
            <a:extLst>
              <a:ext uri="{FF2B5EF4-FFF2-40B4-BE49-F238E27FC236}">
                <a16:creationId xmlns:a16="http://schemas.microsoft.com/office/drawing/2014/main" id="{3B4E261F-B0D5-468B-8690-08B38B722CE0}"/>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7">
            <a:extLst>
              <a:ext uri="{FF2B5EF4-FFF2-40B4-BE49-F238E27FC236}">
                <a16:creationId xmlns:a16="http://schemas.microsoft.com/office/drawing/2014/main" id="{743BABD9-42DB-48E1-859A-10290B6D7FC5}"/>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1" name="Rectangle 11">
            <a:extLst>
              <a:ext uri="{FF2B5EF4-FFF2-40B4-BE49-F238E27FC236}">
                <a16:creationId xmlns:a16="http://schemas.microsoft.com/office/drawing/2014/main" id="{828F991E-9061-409E-8F5A-AE2CAD186168}"/>
              </a:ext>
            </a:extLst>
          </p:cNvPr>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76" y="1140217"/>
            <a:ext cx="5498645" cy="5439520"/>
          </a:xfrm>
          <a:prstGeom prst="rect">
            <a:avLst/>
          </a:prstGeom>
        </p:spPr>
      </p:pic>
      <p:sp>
        <p:nvSpPr>
          <p:cNvPr id="10" name="Rectangle 9"/>
          <p:cNvSpPr/>
          <p:nvPr/>
        </p:nvSpPr>
        <p:spPr bwMode="auto">
          <a:xfrm rot="18881232">
            <a:off x="5521797" y="2912471"/>
            <a:ext cx="2245522" cy="482600"/>
          </a:xfrm>
          <a:prstGeom prst="rect">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3" name="Rectangle 2">
            <a:extLst>
              <a:ext uri="{FF2B5EF4-FFF2-40B4-BE49-F238E27FC236}">
                <a16:creationId xmlns:a16="http://schemas.microsoft.com/office/drawing/2014/main" id="{B99F11A4-7AA0-4CBC-AC50-75687C91864E}"/>
              </a:ext>
            </a:extLst>
          </p:cNvPr>
          <p:cNvSpPr/>
          <p:nvPr/>
        </p:nvSpPr>
        <p:spPr>
          <a:xfrm>
            <a:off x="143342" y="1118885"/>
            <a:ext cx="4503721" cy="1938992"/>
          </a:xfrm>
          <a:prstGeom prst="rect">
            <a:avLst/>
          </a:prstGeom>
        </p:spPr>
        <p:txBody>
          <a:bodyPr wrap="square">
            <a:spAutoFit/>
          </a:bodyPr>
          <a:lstStyle/>
          <a:p>
            <a:pPr marL="342900" indent="-342900" algn="just">
              <a:buFont typeface="Arial" panose="020B0604020202020204" pitchFamily="34" charset="0"/>
              <a:buChar char="•"/>
            </a:pPr>
            <a:r>
              <a:rPr lang="en-US" sz="2000" dirty="0"/>
              <a:t>To evaluate the effect of aerodynamic parameters on BC yield, </a:t>
            </a:r>
            <a:r>
              <a:rPr lang="en-CA" sz="2000" dirty="0"/>
              <a:t>the regime map of </a:t>
            </a:r>
            <a:r>
              <a:rPr lang="en-CA" sz="2000" dirty="0" err="1"/>
              <a:t>Delichatsios</a:t>
            </a:r>
            <a:r>
              <a:rPr lang="en-CA" sz="2000" dirty="0"/>
              <a:t> [1] was used as a guideline for the design of the conditions tested. </a:t>
            </a:r>
          </a:p>
        </p:txBody>
      </p:sp>
      <p:sp>
        <p:nvSpPr>
          <p:cNvPr id="7" name="Rectangle 6">
            <a:extLst>
              <a:ext uri="{FF2B5EF4-FFF2-40B4-BE49-F238E27FC236}">
                <a16:creationId xmlns:a16="http://schemas.microsoft.com/office/drawing/2014/main" id="{23C33DC2-9F05-4B36-990B-25BA3396D1FD}"/>
              </a:ext>
            </a:extLst>
          </p:cNvPr>
          <p:cNvSpPr/>
          <p:nvPr/>
        </p:nvSpPr>
        <p:spPr>
          <a:xfrm>
            <a:off x="63481" y="2800332"/>
            <a:ext cx="4663441" cy="2554545"/>
          </a:xfrm>
          <a:prstGeom prst="rect">
            <a:avLst/>
          </a:prstGeom>
        </p:spPr>
        <p:txBody>
          <a:bodyPr wrap="square">
            <a:spAutoFit/>
          </a:bodyPr>
          <a:lstStyle/>
          <a:p>
            <a:pPr marL="342900" indent="-342900" algn="just">
              <a:buFont typeface="Arial" panose="020B0604020202020204" pitchFamily="34" charset="0"/>
              <a:buChar char="•"/>
            </a:pPr>
            <a:r>
              <a:rPr lang="en-CA" sz="2000" dirty="0"/>
              <a:t>The flowrate and diameters were selected so that the resulting Re and </a:t>
            </a:r>
            <a:r>
              <a:rPr lang="en-CA" sz="2000" dirty="0" err="1"/>
              <a:t>Frg</a:t>
            </a:r>
            <a:r>
              <a:rPr lang="en-CA" sz="2000" dirty="0"/>
              <a:t> coordinates would encompass the shaded inclined rectangle in this figure, and thereby closely approximate the estimated aerodynamic regime of typical UOG flares. </a:t>
            </a:r>
          </a:p>
        </p:txBody>
      </p:sp>
      <p:pic>
        <p:nvPicPr>
          <p:cNvPr id="6146" name="Picture 2" descr="Downloads - Creative Commons">
            <a:extLst>
              <a:ext uri="{FF2B5EF4-FFF2-40B4-BE49-F238E27FC236}">
                <a16:creationId xmlns:a16="http://schemas.microsoft.com/office/drawing/2014/main" id="{A745D78E-6861-476C-9D61-10607E4F0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8469" y="106145"/>
            <a:ext cx="2087334" cy="73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Soot yield calculations and Uncertainty analysis</a:t>
            </a:r>
          </a:p>
        </p:txBody>
      </p:sp>
      <p:sp>
        <p:nvSpPr>
          <p:cNvPr id="4" name="Slide Number Placeholder 3"/>
          <p:cNvSpPr>
            <a:spLocks noGrp="1"/>
          </p:cNvSpPr>
          <p:nvPr>
            <p:ph type="sldNum" sz="quarter" idx="11"/>
          </p:nvPr>
        </p:nvSpPr>
        <p:spPr/>
        <p:txBody>
          <a:bodyPr/>
          <a:lstStyle/>
          <a:p>
            <a:fld id="{0457EF5B-30F5-4EB4-BEF1-38C5D7CCC57E}" type="slidenum">
              <a:rPr lang="en-CA" smtClean="0"/>
              <a:t>8</a:t>
            </a:fld>
            <a:endParaRPr lang="en-CA"/>
          </a:p>
        </p:txBody>
      </p:sp>
      <mc:AlternateContent xmlns:mc="http://schemas.openxmlformats.org/markup-compatibility/2006" xmlns:a14="http://schemas.microsoft.com/office/drawing/2010/main">
        <mc:Choice Requires="a14">
          <p:sp>
            <p:nvSpPr>
              <p:cNvPr id="7" name="Rectangle 6"/>
              <p:cNvSpPr/>
              <p:nvPr/>
            </p:nvSpPr>
            <p:spPr>
              <a:xfrm>
                <a:off x="5634238" y="1239296"/>
                <a:ext cx="7459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𝜚</m:t>
                          </m:r>
                        </m:e>
                        <m:sub>
                          <m:r>
                            <a:rPr lang="en-CA" i="1">
                              <a:latin typeface="Cambria Math" panose="02040503050406030204" pitchFamily="18" charset="0"/>
                            </a:rPr>
                            <m:t>𝐵𝐶</m:t>
                          </m:r>
                        </m:sub>
                      </m:sSub>
                    </m:oMath>
                  </m:oMathPara>
                </a14:m>
                <a:endParaRPr lang="en-CA" dirty="0"/>
              </a:p>
            </p:txBody>
          </p:sp>
        </mc:Choice>
        <mc:Fallback xmlns="">
          <p:sp>
            <p:nvSpPr>
              <p:cNvPr id="7" name="Rectangle 6"/>
              <p:cNvSpPr>
                <a:spLocks noRot="1" noChangeAspect="1" noMove="1" noResize="1" noEditPoints="1" noAdjustHandles="1" noChangeArrowheads="1" noChangeShapeType="1" noTextEdit="1"/>
              </p:cNvSpPr>
              <p:nvPr/>
            </p:nvSpPr>
            <p:spPr>
              <a:xfrm>
                <a:off x="5634238" y="1239296"/>
                <a:ext cx="745910" cy="461665"/>
              </a:xfrm>
              <a:prstGeom prst="rect">
                <a:avLst/>
              </a:prstGeom>
              <a:blipFill>
                <a:blip r:embed="rId3"/>
                <a:stretch>
                  <a:fillRect b="-131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140862" y="1292530"/>
                <a:ext cx="56117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𝛿</m:t>
                          </m:r>
                        </m:e>
                        <m:sub>
                          <m:r>
                            <a:rPr lang="en-CA">
                              <a:latin typeface="Cambria Math" panose="02040503050406030204" pitchFamily="18" charset="0"/>
                            </a:rPr>
                            <m:t>1</m:t>
                          </m:r>
                        </m:sub>
                      </m:sSub>
                    </m:oMath>
                  </m:oMathPara>
                </a14:m>
                <a:endParaRPr lang="en-CA" dirty="0"/>
              </a:p>
            </p:txBody>
          </p:sp>
        </mc:Choice>
        <mc:Fallback xmlns="">
          <p:sp>
            <p:nvSpPr>
              <p:cNvPr id="8" name="Rectangle 7"/>
              <p:cNvSpPr>
                <a:spLocks noRot="1" noChangeAspect="1" noMove="1" noResize="1" noEditPoints="1" noAdjustHandles="1" noChangeArrowheads="1" noChangeShapeType="1" noTextEdit="1"/>
              </p:cNvSpPr>
              <p:nvPr/>
            </p:nvSpPr>
            <p:spPr>
              <a:xfrm>
                <a:off x="6140862" y="1292530"/>
                <a:ext cx="561179" cy="461665"/>
              </a:xfrm>
              <a:prstGeom prst="rect">
                <a:avLst/>
              </a:prstGeom>
              <a:blipFill>
                <a:blip r:embed="rId4"/>
                <a:stretch>
                  <a:fillRect b="-39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21452" y="1292530"/>
                <a:ext cx="56829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𝛿</m:t>
                          </m:r>
                        </m:e>
                        <m:sub>
                          <m:r>
                            <a:rPr lang="en-CA">
                              <a:latin typeface="Cambria Math" panose="02040503050406030204" pitchFamily="18" charset="0"/>
                            </a:rPr>
                            <m:t>2</m:t>
                          </m:r>
                        </m:sub>
                      </m:sSub>
                    </m:oMath>
                  </m:oMathPara>
                </a14:m>
                <a:endParaRPr lang="en-CA" dirty="0"/>
              </a:p>
            </p:txBody>
          </p:sp>
        </mc:Choice>
        <mc:Fallback xmlns="">
          <p:sp>
            <p:nvSpPr>
              <p:cNvPr id="9" name="Rectangle 8"/>
              <p:cNvSpPr>
                <a:spLocks noRot="1" noChangeAspect="1" noMove="1" noResize="1" noEditPoints="1" noAdjustHandles="1" noChangeArrowheads="1" noChangeShapeType="1" noTextEdit="1"/>
              </p:cNvSpPr>
              <p:nvPr/>
            </p:nvSpPr>
            <p:spPr>
              <a:xfrm>
                <a:off x="6421452" y="1292530"/>
                <a:ext cx="568296" cy="461665"/>
              </a:xfrm>
              <a:prstGeom prst="rect">
                <a:avLst/>
              </a:prstGeom>
              <a:blipFill>
                <a:blip r:embed="rId5"/>
                <a:stretch>
                  <a:fillRect b="-39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800868" y="1292529"/>
                <a:ext cx="10309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𝐵𝐶</m:t>
                          </m:r>
                        </m:sub>
                      </m:sSub>
                      <m:r>
                        <a:rPr lang="en-CA">
                          <a:latin typeface="Cambria Math" panose="02040503050406030204" pitchFamily="18" charset="0"/>
                        </a:rPr>
                        <m:t>=</m:t>
                      </m:r>
                    </m:oMath>
                  </m:oMathPara>
                </a14:m>
                <a:endParaRPr lang="en-CA" dirty="0"/>
              </a:p>
            </p:txBody>
          </p:sp>
        </mc:Choice>
        <mc:Fallback xmlns="">
          <p:sp>
            <p:nvSpPr>
              <p:cNvPr id="10" name="Rectangle 9"/>
              <p:cNvSpPr>
                <a:spLocks noRot="1" noChangeAspect="1" noMove="1" noResize="1" noEditPoints="1" noAdjustHandles="1" noChangeArrowheads="1" noChangeShapeType="1" noTextEdit="1"/>
              </p:cNvSpPr>
              <p:nvPr/>
            </p:nvSpPr>
            <p:spPr>
              <a:xfrm>
                <a:off x="4800868" y="1292529"/>
                <a:ext cx="1030987" cy="461665"/>
              </a:xfrm>
              <a:prstGeom prst="rect">
                <a:avLst/>
              </a:prstGeom>
              <a:blipFill>
                <a:blip r:embed="rId6"/>
                <a:stretch>
                  <a:fillRect b="-3947"/>
                </a:stretch>
              </a:blipFill>
            </p:spPr>
            <p:txBody>
              <a:bodyPr/>
              <a:lstStyle/>
              <a:p>
                <a:r>
                  <a:rPr lang="en-CA">
                    <a:noFill/>
                  </a:rPr>
                  <a:t> </a:t>
                </a:r>
              </a:p>
            </p:txBody>
          </p:sp>
        </mc:Fallback>
      </mc:AlternateContent>
      <p:pic>
        <p:nvPicPr>
          <p:cNvPr id="11" name="Picture 10">
            <a:extLst>
              <a:ext uri="{FF2B5EF4-FFF2-40B4-BE49-F238E27FC236}">
                <a16:creationId xmlns:a16="http://schemas.microsoft.com/office/drawing/2014/main" id="{940B0F56-F279-40B5-B5D7-C4FEC9284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8106" y="2021568"/>
            <a:ext cx="3931204" cy="4089672"/>
          </a:xfrm>
          <a:prstGeom prst="rect">
            <a:avLst/>
          </a:prstGeom>
        </p:spPr>
      </p:pic>
      <p:sp>
        <p:nvSpPr>
          <p:cNvPr id="13" name="Rectangle 12"/>
          <p:cNvSpPr/>
          <p:nvPr/>
        </p:nvSpPr>
        <p:spPr bwMode="auto">
          <a:xfrm>
            <a:off x="1562100" y="4800600"/>
            <a:ext cx="1930400" cy="1219200"/>
          </a:xfrm>
          <a:prstGeom prst="rect">
            <a:avLst/>
          </a:prstGeom>
          <a:noFill/>
          <a:ln w="5715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1503617" y="4152900"/>
            <a:ext cx="985583" cy="647700"/>
          </a:xfrm>
          <a:prstGeom prst="rect">
            <a:avLst/>
          </a:prstGeom>
          <a:noFill/>
          <a:ln w="5715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sp>
        <p:nvSpPr>
          <p:cNvPr id="15" name="Rectangle 14"/>
          <p:cNvSpPr/>
          <p:nvPr/>
        </p:nvSpPr>
        <p:spPr bwMode="auto">
          <a:xfrm>
            <a:off x="2933700" y="4305300"/>
            <a:ext cx="985583" cy="647700"/>
          </a:xfrm>
          <a:prstGeom prst="rect">
            <a:avLst/>
          </a:prstGeom>
          <a:noFill/>
          <a:ln w="5715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0148" y="2021568"/>
            <a:ext cx="3638550" cy="3943350"/>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A35A7D0-A4F0-431F-9DFA-28248838E1E3}"/>
                  </a:ext>
                </a:extLst>
              </p:cNvPr>
              <p:cNvSpPr/>
              <p:nvPr/>
            </p:nvSpPr>
            <p:spPr>
              <a:xfrm>
                <a:off x="604758" y="3047463"/>
                <a:ext cx="6096000" cy="1569660"/>
              </a:xfrm>
              <a:prstGeom prst="rect">
                <a:avLst/>
              </a:prstGeom>
            </p:spPr>
            <p:txBody>
              <a:bodyPr>
                <a:spAutoFit/>
              </a:bodyPr>
              <a:lstStyle/>
              <a:p>
                <a:pPr algn="just"/>
                <a:r>
                  <a:rPr lang="en-CA" dirty="0"/>
                  <a:t>To compute BC yield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𝐵𝐶</m:t>
                        </m:r>
                      </m:sub>
                    </m:sSub>
                  </m:oMath>
                </a14:m>
                <a:r>
                  <a:rPr lang="en-CA" dirty="0"/>
                  <a:t>) with precisely quantified uncertainties at the CUFF, simultaneous and accurate knowledge of three data is required: </a:t>
                </a:r>
              </a:p>
            </p:txBody>
          </p:sp>
        </mc:Choice>
        <mc:Fallback xmlns="">
          <p:sp>
            <p:nvSpPr>
              <p:cNvPr id="3" name="Rectangle 2">
                <a:extLst>
                  <a:ext uri="{FF2B5EF4-FFF2-40B4-BE49-F238E27FC236}">
                    <a16:creationId xmlns:a16="http://schemas.microsoft.com/office/drawing/2014/main" id="{9A35A7D0-A4F0-431F-9DFA-28248838E1E3}"/>
                  </a:ext>
                </a:extLst>
              </p:cNvPr>
              <p:cNvSpPr>
                <a:spLocks noRot="1" noChangeAspect="1" noMove="1" noResize="1" noEditPoints="1" noAdjustHandles="1" noChangeArrowheads="1" noChangeShapeType="1" noTextEdit="1"/>
              </p:cNvSpPr>
              <p:nvPr/>
            </p:nvSpPr>
            <p:spPr>
              <a:xfrm>
                <a:off x="604758" y="3047463"/>
                <a:ext cx="6096000" cy="1569660"/>
              </a:xfrm>
              <a:prstGeom prst="rect">
                <a:avLst/>
              </a:prstGeom>
              <a:blipFill>
                <a:blip r:embed="rId9"/>
                <a:stretch>
                  <a:fillRect l="-1500" t="-2724" r="-1600" b="-8560"/>
                </a:stretch>
              </a:blipFill>
            </p:spPr>
            <p:txBody>
              <a:bodyPr/>
              <a:lstStyle/>
              <a:p>
                <a:r>
                  <a:rPr lang="en-CA">
                    <a:noFill/>
                  </a:rPr>
                  <a:t> </a:t>
                </a:r>
              </a:p>
            </p:txBody>
          </p:sp>
        </mc:Fallback>
      </mc:AlternateContent>
      <p:sp>
        <p:nvSpPr>
          <p:cNvPr id="6" name="Rectangle 5">
            <a:extLst>
              <a:ext uri="{FF2B5EF4-FFF2-40B4-BE49-F238E27FC236}">
                <a16:creationId xmlns:a16="http://schemas.microsoft.com/office/drawing/2014/main" id="{9F70D58C-C634-45F7-8282-4339997EEABD}"/>
              </a:ext>
            </a:extLst>
          </p:cNvPr>
          <p:cNvSpPr/>
          <p:nvPr/>
        </p:nvSpPr>
        <p:spPr>
          <a:xfrm>
            <a:off x="5634238" y="2354190"/>
            <a:ext cx="6096000" cy="2554545"/>
          </a:xfrm>
          <a:prstGeom prst="rect">
            <a:avLst/>
          </a:prstGeom>
          <a:noFill/>
        </p:spPr>
        <p:txBody>
          <a:bodyPr>
            <a:spAutoFit/>
          </a:bodyPr>
          <a:lstStyle/>
          <a:p>
            <a:pPr marL="457200" lvl="0" indent="-457200">
              <a:buFont typeface="+mj-lt"/>
              <a:buAutoNum type="arabicPeriod" startAt="2"/>
            </a:pPr>
            <a:r>
              <a:rPr lang="en-CA" sz="2000" dirty="0"/>
              <a:t>Volumetric dilution factor of the diluted combustion products as they enter the solid-phase sampling and dilution tunnel </a:t>
            </a:r>
          </a:p>
          <a:p>
            <a:pPr lvl="0"/>
            <a:r>
              <a:rPr lang="en-CA" sz="2000" dirty="0"/>
              <a:t> </a:t>
            </a:r>
          </a:p>
          <a:p>
            <a:pPr marL="914400" lvl="1" indent="-457200">
              <a:buFont typeface="Arial" panose="020B0604020202020204" pitchFamily="34" charset="0"/>
              <a:buChar char="•"/>
            </a:pPr>
            <a:r>
              <a:rPr lang="en-CA" sz="2000" dirty="0"/>
              <a:t>quantified using a CO</a:t>
            </a:r>
            <a:r>
              <a:rPr lang="en-CA" sz="2000" baseline="-25000" dirty="0"/>
              <a:t>2</a:t>
            </a:r>
            <a:r>
              <a:rPr lang="en-CA" sz="2000" dirty="0"/>
              <a:t>-balance on the sampling and dilution tunnel, with CO</a:t>
            </a:r>
            <a:r>
              <a:rPr lang="en-CA" sz="2000" baseline="-25000" dirty="0"/>
              <a:t>2</a:t>
            </a:r>
            <a:r>
              <a:rPr lang="en-CA" sz="2000" dirty="0"/>
              <a:t> quantities measured using a non-dispersive infrared detector (LI-COR LI-850).</a:t>
            </a:r>
          </a:p>
        </p:txBody>
      </p:sp>
      <p:sp>
        <p:nvSpPr>
          <p:cNvPr id="12" name="Rectangle 11">
            <a:extLst>
              <a:ext uri="{FF2B5EF4-FFF2-40B4-BE49-F238E27FC236}">
                <a16:creationId xmlns:a16="http://schemas.microsoft.com/office/drawing/2014/main" id="{E2A9B3F2-FCCF-446A-8497-FCCAE1BD638D}"/>
              </a:ext>
            </a:extLst>
          </p:cNvPr>
          <p:cNvSpPr/>
          <p:nvPr/>
        </p:nvSpPr>
        <p:spPr>
          <a:xfrm>
            <a:off x="205708" y="2135151"/>
            <a:ext cx="6096000" cy="1015663"/>
          </a:xfrm>
          <a:prstGeom prst="rect">
            <a:avLst/>
          </a:prstGeom>
        </p:spPr>
        <p:txBody>
          <a:bodyPr>
            <a:spAutoFit/>
          </a:bodyPr>
          <a:lstStyle/>
          <a:p>
            <a:pPr marL="457200" lvl="0" indent="-457200" algn="just">
              <a:buFont typeface="+mj-lt"/>
              <a:buAutoNum type="arabicPeriod" startAt="3"/>
            </a:pPr>
            <a:r>
              <a:rPr lang="en-CA" sz="2000" dirty="0"/>
              <a:t>And the volumetric dilution factor of the raw combustion products as they are captured into the fume hood.</a:t>
            </a:r>
          </a:p>
        </p:txBody>
      </p:sp>
      <p:sp>
        <p:nvSpPr>
          <p:cNvPr id="5" name="Rectangle 4">
            <a:extLst>
              <a:ext uri="{FF2B5EF4-FFF2-40B4-BE49-F238E27FC236}">
                <a16:creationId xmlns:a16="http://schemas.microsoft.com/office/drawing/2014/main" id="{E54F08F1-A69F-49CA-B6A4-FF6BF96D7E19}"/>
              </a:ext>
            </a:extLst>
          </p:cNvPr>
          <p:cNvSpPr/>
          <p:nvPr/>
        </p:nvSpPr>
        <p:spPr>
          <a:xfrm>
            <a:off x="5728299" y="2103545"/>
            <a:ext cx="6096000" cy="3170099"/>
          </a:xfrm>
          <a:prstGeom prst="rect">
            <a:avLst/>
          </a:prstGeom>
          <a:solidFill>
            <a:schemeClr val="bg1"/>
          </a:solidFill>
        </p:spPr>
        <p:txBody>
          <a:bodyPr>
            <a:spAutoFit/>
          </a:bodyPr>
          <a:lstStyle/>
          <a:p>
            <a:pPr marL="457200" lvl="0" indent="-457200" algn="just">
              <a:buFont typeface="+mj-lt"/>
              <a:buAutoNum type="arabicPeriod"/>
            </a:pPr>
            <a:r>
              <a:rPr lang="en-CA" sz="2000" dirty="0"/>
              <a:t>Carbon mass concentration in the solid-phase sampling and dilution tunnel, obtained by measuring:</a:t>
            </a:r>
          </a:p>
          <a:p>
            <a:pPr marL="457200" lvl="0" indent="-457200" algn="just">
              <a:buFont typeface="+mj-lt"/>
              <a:buAutoNum type="arabicPeriod"/>
            </a:pPr>
            <a:endParaRPr lang="en-CA" sz="2000" dirty="0"/>
          </a:p>
          <a:p>
            <a:pPr marL="914400" lvl="1" indent="-457200" algn="just">
              <a:buFont typeface="Arial" panose="020B0604020202020204" pitchFamily="34" charset="0"/>
              <a:buChar char="•"/>
            </a:pPr>
            <a:r>
              <a:rPr lang="en-CA" sz="2000" dirty="0"/>
              <a:t>the carbon mass present in the extracted sample using the OCEC and,</a:t>
            </a:r>
          </a:p>
          <a:p>
            <a:pPr marL="914400" lvl="1" indent="-457200" algn="just">
              <a:buFont typeface="Arial" panose="020B0604020202020204" pitchFamily="34" charset="0"/>
              <a:buChar char="•"/>
            </a:pPr>
            <a:endParaRPr lang="en-CA" sz="2000" dirty="0"/>
          </a:p>
          <a:p>
            <a:pPr marL="914400" lvl="1" indent="-457200" algn="just">
              <a:buFont typeface="Arial" panose="020B0604020202020204" pitchFamily="34" charset="0"/>
              <a:buChar char="•"/>
            </a:pPr>
            <a:r>
              <a:rPr lang="en-CA" sz="2000" dirty="0"/>
              <a:t>the sampled volume with a high-accuracy thermal mass flowmeter (</a:t>
            </a:r>
            <a:r>
              <a:rPr lang="en-CA" sz="2000" dirty="0" err="1"/>
              <a:t>Bronkhorst</a:t>
            </a:r>
            <a:r>
              <a:rPr lang="en-CA" sz="2000" dirty="0"/>
              <a:t> EL-FLOW Prestige). </a:t>
            </a:r>
          </a:p>
        </p:txBody>
      </p:sp>
      <p:pic>
        <p:nvPicPr>
          <p:cNvPr id="7170" name="Picture 2" descr="Downloads - Creative Commons">
            <a:extLst>
              <a:ext uri="{FF2B5EF4-FFF2-40B4-BE49-F238E27FC236}">
                <a16:creationId xmlns:a16="http://schemas.microsoft.com/office/drawing/2014/main" id="{AB8F31FB-B9DF-4782-ACA8-A27AA56329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67481" y="131600"/>
            <a:ext cx="1999837" cy="69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81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par>
                                <p:cTn id="59" presetID="2" presetClass="entr" presetSubtype="4"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animBg="1"/>
      <p:bldP spid="13" grpId="1" animBg="1"/>
      <p:bldP spid="14" grpId="0" animBg="1"/>
      <p:bldP spid="14" grpId="1" animBg="1"/>
      <p:bldP spid="15" grpId="0" animBg="1"/>
      <p:bldP spid="15" grpId="1" animBg="1"/>
      <p:bldP spid="3" grpId="0"/>
      <p:bldP spid="3" grpId="1"/>
      <p:bldP spid="6" grpId="0"/>
      <p:bldP spid="6" grpId="1"/>
      <p:bldP spid="12" grpId="0"/>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Accounting for deposition losses</a:t>
            </a:r>
          </a:p>
        </p:txBody>
      </p:sp>
      <p:sp>
        <p:nvSpPr>
          <p:cNvPr id="3" name="Content Placeholder 2"/>
          <p:cNvSpPr>
            <a:spLocks noGrp="1"/>
          </p:cNvSpPr>
          <p:nvPr>
            <p:ph idx="1"/>
          </p:nvPr>
        </p:nvSpPr>
        <p:spPr/>
        <p:txBody>
          <a:bodyPr/>
          <a:lstStyle/>
          <a:p>
            <a:pPr algn="just"/>
            <a:endParaRPr lang="en-US" sz="2400" dirty="0"/>
          </a:p>
          <a:p>
            <a:pPr algn="just"/>
            <a:r>
              <a:rPr lang="en-US" sz="2400" dirty="0" err="1"/>
              <a:t>FlareNet</a:t>
            </a:r>
            <a:r>
              <a:rPr lang="en-US" sz="2400" dirty="0"/>
              <a:t> Particle Penetration Calculator (FPPC)-a program written in collaboration with UBC- can quantify and account for sampling losses from various mechanisms. </a:t>
            </a:r>
          </a:p>
          <a:p>
            <a:pPr algn="just"/>
            <a:endParaRPr lang="en-US" sz="2400" dirty="0"/>
          </a:p>
          <a:p>
            <a:pPr algn="just"/>
            <a:r>
              <a:rPr lang="en-US" sz="2400" dirty="0"/>
              <a:t>Allows robust quantification of measurement uncertainties and is an essential component of developing scientifically defensible particulate matter emission factor data and models.</a:t>
            </a:r>
          </a:p>
          <a:p>
            <a:pPr algn="just"/>
            <a:endParaRPr lang="en-CA" sz="1800" dirty="0"/>
          </a:p>
        </p:txBody>
      </p:sp>
      <p:sp>
        <p:nvSpPr>
          <p:cNvPr id="4" name="Slide Number Placeholder 3"/>
          <p:cNvSpPr>
            <a:spLocks noGrp="1"/>
          </p:cNvSpPr>
          <p:nvPr>
            <p:ph type="sldNum" sz="quarter" idx="11"/>
          </p:nvPr>
        </p:nvSpPr>
        <p:spPr/>
        <p:txBody>
          <a:bodyPr/>
          <a:lstStyle/>
          <a:p>
            <a:fld id="{0457EF5B-30F5-4EB4-BEF1-38C5D7CCC57E}" type="slidenum">
              <a:rPr lang="en-CA" smtClean="0"/>
              <a:t>9</a:t>
            </a:fld>
            <a:endParaRPr lang="en-CA"/>
          </a:p>
        </p:txBody>
      </p:sp>
      <p:pic>
        <p:nvPicPr>
          <p:cNvPr id="8194" name="Picture 2" descr="Downloads - Creative Commons">
            <a:extLst>
              <a:ext uri="{FF2B5EF4-FFF2-40B4-BE49-F238E27FC236}">
                <a16:creationId xmlns:a16="http://schemas.microsoft.com/office/drawing/2014/main" id="{1D68620A-2454-4403-AE92-A5359FB2C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158" y="100620"/>
            <a:ext cx="1968500" cy="68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6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EERL</Template>
  <TotalTime>20439</TotalTime>
  <Words>2221</Words>
  <Application>Microsoft Office PowerPoint</Application>
  <PresentationFormat>Widescreen</PresentationFormat>
  <Paragraphs>473</Paragraphs>
  <Slides>29</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 Math</vt:lpstr>
      <vt:lpstr>Times New Roman</vt:lpstr>
      <vt:lpstr>Wingdings</vt:lpstr>
      <vt:lpstr>4_Default Design</vt:lpstr>
      <vt:lpstr>Experimental Modelling of Black Carbon Emissions from Gas Flares in the Oil and Gas Sector</vt:lpstr>
      <vt:lpstr>PowerPoint Presentation</vt:lpstr>
      <vt:lpstr>Aim and objectives</vt:lpstr>
      <vt:lpstr>Experimental Setup &amp; Method</vt:lpstr>
      <vt:lpstr>Experimental Setup &amp; Method</vt:lpstr>
      <vt:lpstr>Flare Gas Composition</vt:lpstr>
      <vt:lpstr>Test Conditions</vt:lpstr>
      <vt:lpstr>Soot yield calculations and Uncertainty analysis</vt:lpstr>
      <vt:lpstr>Accounting for deposition losses</vt:lpstr>
      <vt:lpstr>Some of the Loss Mechanisms</vt:lpstr>
      <vt:lpstr>Mass loss quantification</vt:lpstr>
      <vt:lpstr>Mass Loss %</vt:lpstr>
      <vt:lpstr>Comparison To literature (I)</vt:lpstr>
      <vt:lpstr>Comparison To literature (II)</vt:lpstr>
      <vt:lpstr>Scaling BC [g/Kg]</vt:lpstr>
      <vt:lpstr>Scaling BC (I)</vt:lpstr>
      <vt:lpstr>Scaling BC (II)</vt:lpstr>
      <vt:lpstr>Scaling BC (Transition Buoyant) </vt:lpstr>
      <vt:lpstr>What does it mean?</vt:lpstr>
      <vt:lpstr>Scaling BC (Transition Shear) </vt:lpstr>
      <vt:lpstr>What does it mean?</vt:lpstr>
      <vt:lpstr>Scaling BC Rate (Transition Buoyant) </vt:lpstr>
      <vt:lpstr>Scaling BC Rate (Transition Shear) </vt:lpstr>
      <vt:lpstr>What does it mean?</vt:lpstr>
      <vt:lpstr>Modified regimes</vt:lpstr>
      <vt:lpstr>Scaling BC Rate (Modified Transition Buoyant)</vt:lpstr>
      <vt:lpstr>Scaling BC Rate (Modified Transition Shear)</vt:lpstr>
      <vt:lpstr>Comparison to Current emission factors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dc:creator>
  <cp:lastModifiedBy>parv1n95 parv1n95</cp:lastModifiedBy>
  <cp:revision>1550</cp:revision>
  <dcterms:created xsi:type="dcterms:W3CDTF">2016-04-20T22:26:08Z</dcterms:created>
  <dcterms:modified xsi:type="dcterms:W3CDTF">2020-04-29T14:38:38Z</dcterms:modified>
</cp:coreProperties>
</file>