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365" r:id="rId4"/>
    <p:sldId id="343" r:id="rId5"/>
    <p:sldId id="378" r:id="rId6"/>
    <p:sldId id="374" r:id="rId7"/>
    <p:sldId id="359" r:id="rId8"/>
    <p:sldId id="375" r:id="rId9"/>
    <p:sldId id="364" r:id="rId10"/>
    <p:sldId id="366" r:id="rId11"/>
    <p:sldId id="376" r:id="rId12"/>
    <p:sldId id="367" r:id="rId13"/>
    <p:sldId id="379" r:id="rId14"/>
    <p:sldId id="380" r:id="rId15"/>
    <p:sldId id="369" r:id="rId16"/>
    <p:sldId id="377" r:id="rId17"/>
    <p:sldId id="372" r:id="rId18"/>
    <p:sldId id="373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064" autoAdjust="0"/>
  </p:normalViewPr>
  <p:slideViewPr>
    <p:cSldViewPr>
      <p:cViewPr varScale="1">
        <p:scale>
          <a:sx n="66" d="100"/>
          <a:sy n="66" d="100"/>
        </p:scale>
        <p:origin x="-57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5BF20-DF3B-4089-A157-C423B81941B8}" type="datetimeFigureOut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15EC-5485-46CA-B1CB-CC3AF0B8A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79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6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16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15EC-5485-46CA-B1CB-CC3AF0B8A19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7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4064C-B1C8-4B8F-82B1-6A8D1A5749D3}" type="datetime1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7710-742C-40D8-8274-244181F055F3}" type="datetime1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473816" y="5553392"/>
            <a:ext cx="4526840" cy="1368000"/>
            <a:chOff x="7473816" y="5553392"/>
            <a:chExt cx="4526840" cy="1368000"/>
          </a:xfrm>
        </p:grpSpPr>
        <p:pic>
          <p:nvPicPr>
            <p:cNvPr id="12" name="Picture 2" descr="F:\文档\大论文\1-0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816" y="5553392"/>
              <a:ext cx="1934552" cy="13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F:\文档\大论文\1-0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52" t="38021" r="20291" b="41573"/>
            <a:stretch/>
          </p:blipFill>
          <p:spPr bwMode="auto">
            <a:xfrm>
              <a:off x="9009099" y="5841336"/>
              <a:ext cx="2991557" cy="61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F:\文档\大论文\1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1" t="57665" r="3006" b="33868"/>
            <a:stretch/>
          </p:blipFill>
          <p:spPr bwMode="auto">
            <a:xfrm>
              <a:off x="9076556" y="6453336"/>
              <a:ext cx="2924100" cy="2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764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C28A5-CEC3-4051-A8C3-9375E3DE30B4}" type="datetime1">
              <a:rPr lang="zh-CN" altLang="en-US" smtClean="0"/>
              <a:t>2020/5/3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6632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-1" y="6200384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336" y="1457489"/>
            <a:ext cx="1182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Time </a:t>
            </a:r>
            <a:r>
              <a:rPr lang="en-US" altLang="zh-CN" sz="3600" b="1" dirty="0"/>
              <a:t>Synchronization Based on Real-Time </a:t>
            </a:r>
            <a:endParaRPr lang="en-US" altLang="zh-CN" sz="3600" b="1" dirty="0" smtClean="0"/>
          </a:p>
          <a:p>
            <a:pPr algn="ctr"/>
            <a:r>
              <a:rPr lang="en-US" altLang="zh-CN" sz="3600" b="1" dirty="0" smtClean="0"/>
              <a:t>Precise </a:t>
            </a:r>
            <a:r>
              <a:rPr lang="en-US" altLang="zh-CN" sz="3600" b="1" dirty="0"/>
              <a:t>Point </a:t>
            </a:r>
            <a:r>
              <a:rPr lang="en-US" altLang="zh-CN" sz="3600" b="1" dirty="0" smtClean="0"/>
              <a:t>Positioning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384" y="5759663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原创设计小乖qq:2013440355"/>
          <p:cNvSpPr/>
          <p:nvPr/>
        </p:nvSpPr>
        <p:spPr>
          <a:xfrm>
            <a:off x="299384" y="5507663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且为免费推广模板"/>
          <p:cNvSpPr/>
          <p:nvPr/>
        </p:nvSpPr>
        <p:spPr>
          <a:xfrm>
            <a:off x="11586628" y="1049024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此模板为小乖乖设计原创"/>
          <p:cNvSpPr/>
          <p:nvPr/>
        </p:nvSpPr>
        <p:spPr>
          <a:xfrm>
            <a:off x="11334628" y="797024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2999657" y="3573016"/>
            <a:ext cx="5760639" cy="1687927"/>
            <a:chOff x="2911468" y="5612584"/>
            <a:chExt cx="3527466" cy="1716817"/>
          </a:xfrm>
        </p:grpSpPr>
        <p:sp>
          <p:nvSpPr>
            <p:cNvPr id="26" name="文本框 8"/>
            <p:cNvSpPr txBox="1"/>
            <p:nvPr/>
          </p:nvSpPr>
          <p:spPr>
            <a:xfrm>
              <a:off x="2911468" y="5612584"/>
              <a:ext cx="3527466" cy="40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 err="1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Daqian</a:t>
              </a:r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en-US" altLang="zh-CN" sz="2000" b="1" dirty="0" err="1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Lyu</a:t>
              </a:r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, </a:t>
              </a:r>
              <a:r>
                <a:rPr lang="en-US" altLang="zh-CN" sz="2000" b="1" dirty="0" err="1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Fangling</a:t>
              </a:r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Zeng, </a:t>
              </a:r>
              <a:r>
                <a:rPr lang="en-US" altLang="zh-CN" sz="2000" b="1" dirty="0" err="1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Xiaofeng</a:t>
              </a:r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Ouyang</a:t>
              </a:r>
              <a:endPara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2999656" y="6511595"/>
              <a:ext cx="339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National University </a:t>
              </a:r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of Defense Technology  </a:t>
              </a:r>
              <a:endPara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9"/>
            <p:cNvSpPr txBox="1"/>
            <p:nvPr/>
          </p:nvSpPr>
          <p:spPr>
            <a:xfrm>
              <a:off x="3027567" y="6929291"/>
              <a:ext cx="3303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dq_lyu@hotmail.com</a:t>
              </a:r>
              <a:endPara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9"/>
            <p:cNvSpPr txBox="1"/>
            <p:nvPr/>
          </p:nvSpPr>
          <p:spPr>
            <a:xfrm>
              <a:off x="2999656" y="6083758"/>
              <a:ext cx="3395185" cy="444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 smtClean="0"/>
                <a:t>College </a:t>
              </a:r>
              <a:r>
                <a:rPr lang="en-US" altLang="zh-CN" sz="2000" b="1" dirty="0"/>
                <a:t>of Electronic </a:t>
              </a:r>
              <a:r>
                <a:rPr lang="en-US" altLang="zh-CN" sz="2000" b="1" dirty="0" smtClean="0"/>
                <a:t>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0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1" grpId="0" animBg="1"/>
      <p:bldP spid="22" grpId="0" animBg="1"/>
      <p:bldP spid="23" grpId="0" animBg="1"/>
      <p:bldP spid="24" grpId="0" animBg="1"/>
    </p:bldLst>
  </p:timing>
  <p:extLst mod="1">
    <p:ext uri="{E180D4A7-C9FB-4DFB-919C-405C955672EB}">
      <p14:showEvtLst xmlns:p14="http://schemas.microsoft.com/office/powerpoint/2010/main">
        <p14:playEvt time="0" objId="1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03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935760" y="1161619"/>
            <a:ext cx="41651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/>
              <a:t>The processing strategy of RT-PPP </a:t>
            </a:r>
            <a:r>
              <a:rPr lang="en-US" altLang="zh-CN" sz="1500" dirty="0"/>
              <a:t>technique</a:t>
            </a:r>
            <a:r>
              <a:rPr lang="en-US" altLang="zh-CN" sz="1500" b="1" dirty="0" smtClean="0"/>
              <a:t> </a:t>
            </a:r>
            <a:endParaRPr lang="zh-CN" altLang="en-US" sz="15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37543"/>
              </p:ext>
            </p:extLst>
          </p:nvPr>
        </p:nvGraphicFramePr>
        <p:xfrm>
          <a:off x="1847528" y="1556792"/>
          <a:ext cx="8413626" cy="461874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733106"/>
                <a:gridCol w="4680520"/>
              </a:tblGrid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effectLst/>
                        </a:rPr>
                        <a:t>Items</a:t>
                      </a:r>
                      <a:endParaRPr lang="zh-CN" sz="17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700" kern="100">
                          <a:effectLst/>
                        </a:rPr>
                        <a:t>Descriptions</a:t>
                      </a:r>
                      <a:endParaRPr lang="zh-CN" sz="17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 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Rtklib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2.4.3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50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Estimator</a:t>
                      </a:r>
                      <a:endParaRPr lang="zh-CN" altLang="zh-CN" sz="17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Extend </a:t>
                      </a:r>
                      <a:r>
                        <a:rPr lang="en-US" altLang="zh-CN" sz="16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Kalman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Filter 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Elevation cut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Stochastic models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prior precision of 0.003 m and 0.9 m for the zenith raw GPS phase and code observations, respectively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Satellite  phase center correction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IGS14.atx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Receiver clock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Estimate as epoch-wise white noise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Coordinates</a:t>
                      </a:r>
                      <a:endParaRPr lang="zh-CN" altLang="zh-CN" sz="1700" b="1" kern="1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as constants in static mode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Tropospheric delay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Saastamoinen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 as a prior value and wet delay estimated using the NMF map function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5021"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700" b="1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Solid earth tide, ocean tide loading, phase wind-up relativistic effect and pole tide</a:t>
                      </a:r>
                      <a:endParaRPr lang="zh-CN" sz="17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IERS conventions 2010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0" name="文本框 6"/>
          <p:cNvSpPr txBox="1"/>
          <p:nvPr/>
        </p:nvSpPr>
        <p:spPr>
          <a:xfrm>
            <a:off x="1699543" y="430540"/>
            <a:ext cx="8368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FFFF"/>
                </a:solidFill>
              </a:rPr>
              <a:t>Implementation of time synchronization 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system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76636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70"/>
          <p:cNvSpPr txBox="1"/>
          <p:nvPr/>
        </p:nvSpPr>
        <p:spPr>
          <a:xfrm>
            <a:off x="335362" y="1484784"/>
            <a:ext cx="11521278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GPS Integer-PPP technique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Day boundary of IPPP</a:t>
            </a:r>
            <a:endParaRPr lang="en-US" altLang="zh-CN" sz="2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The continuous PPP time transfer with ambiguity resolution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cs typeface="+mn-ea"/>
                <a:sym typeface="+mn-lt"/>
              </a:rPr>
              <a:t>Results and discussion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cs typeface="+mn-ea"/>
                <a:sym typeface="+mn-lt"/>
              </a:rPr>
              <a:t>Summary/Outlook  </a:t>
            </a:r>
            <a:endParaRPr lang="zh-CN" altLang="en-US" sz="2600" b="1" dirty="0">
              <a:solidFill>
                <a:schemeClr val="tx1">
                  <a:lumMod val="25000"/>
                  <a:lumOff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846467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04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1699543" y="430540"/>
            <a:ext cx="1049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Result and discussion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931367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Evaluation of </a:t>
            </a:r>
            <a:r>
              <a:rPr lang="en-US" altLang="zh-CN" sz="2400" b="1" dirty="0" smtClean="0"/>
              <a:t>one-way time transfer </a:t>
            </a:r>
            <a:r>
              <a:rPr lang="en-US" altLang="zh-CN" sz="2400" b="1" dirty="0"/>
              <a:t>using different RTS </a:t>
            </a:r>
            <a:r>
              <a:rPr lang="en-US" altLang="zh-CN" sz="2400" b="1" dirty="0" smtClean="0"/>
              <a:t>products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08" y="1772816"/>
            <a:ext cx="7452000" cy="23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1" y="4149080"/>
            <a:ext cx="7452833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377613"/>
              </p:ext>
            </p:extLst>
          </p:nvPr>
        </p:nvGraphicFramePr>
        <p:xfrm>
          <a:off x="8180851" y="2636912"/>
          <a:ext cx="3963821" cy="2199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51311"/>
                <a:gridCol w="1749039"/>
                <a:gridCol w="12634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Station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Receiver 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Clock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BRUX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SEPT </a:t>
                      </a:r>
                      <a:r>
                        <a:rPr lang="en-US" sz="1600" kern="1200" dirty="0" smtClean="0">
                          <a:effectLst/>
                        </a:rPr>
                        <a:t>POLARX4TR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UTC(ROB)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NRC1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JAVAD TRE_G3TH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UTC(NRC)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SPT0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SEPT POLARX5TR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kern="1200" dirty="0" smtClean="0">
                          <a:effectLst/>
                        </a:rPr>
                        <a:t>UTC(SP)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082125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04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1699543" y="430540"/>
            <a:ext cx="1049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Result and discussion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931367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Evaluation of </a:t>
            </a:r>
            <a:r>
              <a:rPr lang="en-US" altLang="zh-CN" sz="2400" b="1" dirty="0" smtClean="0"/>
              <a:t>one-way time transfer </a:t>
            </a:r>
            <a:r>
              <a:rPr lang="en-US" altLang="zh-CN" sz="2400" b="1" dirty="0"/>
              <a:t>using different RTS </a:t>
            </a:r>
            <a:r>
              <a:rPr lang="en-US" altLang="zh-CN" sz="2400" b="1" dirty="0" smtClean="0"/>
              <a:t>products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2" y="1772816"/>
            <a:ext cx="745283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2" y="4149080"/>
            <a:ext cx="745283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598079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04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1699543" y="430540"/>
            <a:ext cx="1049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Result and discussion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360" y="931367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Evaluation of </a:t>
            </a:r>
            <a:r>
              <a:rPr lang="en-US" altLang="zh-CN" sz="2400" b="1" dirty="0" smtClean="0"/>
              <a:t>one-way time transfer </a:t>
            </a:r>
            <a:r>
              <a:rPr lang="en-US" altLang="zh-CN" sz="2400" b="1" dirty="0"/>
              <a:t>using different RTS </a:t>
            </a:r>
            <a:r>
              <a:rPr lang="en-US" altLang="zh-CN" sz="2400" b="1" dirty="0" smtClean="0"/>
              <a:t>products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2" y="1772816"/>
            <a:ext cx="745283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88667"/>
              </p:ext>
            </p:extLst>
          </p:nvPr>
        </p:nvGraphicFramePr>
        <p:xfrm>
          <a:off x="1703512" y="4509120"/>
          <a:ext cx="5670632" cy="20367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347167"/>
                <a:gridCol w="1441155"/>
                <a:gridCol w="1441155"/>
                <a:gridCol w="1441155"/>
              </a:tblGrid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BRUX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NRC1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SPT0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IGS01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0.642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0.637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0.632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CLK10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1.772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1.762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1.774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CLK53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0.275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0.272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0.279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CLK80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0.273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0.271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  <a:tr h="339466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CLK93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1.274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1.298</a:t>
                      </a:r>
                      <a:endParaRPr lang="zh-CN" sz="140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1.271</a:t>
                      </a:r>
                      <a:endParaRPr lang="zh-CN" sz="1400" dirty="0">
                        <a:effectLst/>
                        <a:latin typeface="Times New Roman"/>
                        <a:ea typeface="宋体"/>
                        <a:cs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53560" y="4201343"/>
            <a:ext cx="478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Standard deviation of receiver clock with respect to GPST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28637500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04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1699543" y="430540"/>
            <a:ext cx="1049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Result and discussion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5460" y="6360944"/>
            <a:ext cx="1033314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 smtClean="0"/>
              <a:t>Maximum error :1.52 ns</a:t>
            </a:r>
            <a:r>
              <a:rPr lang="en-US" altLang="zh-CN" b="1" dirty="0"/>
              <a:t> </a:t>
            </a:r>
            <a:r>
              <a:rPr lang="en-US" altLang="zh-CN" b="1" dirty="0" smtClean="0"/>
              <a:t>               Minimum error :-</a:t>
            </a:r>
            <a:r>
              <a:rPr lang="en-US" altLang="zh-CN" b="1" dirty="0"/>
              <a:t>1.14 </a:t>
            </a:r>
            <a:r>
              <a:rPr lang="en-US" altLang="zh-CN" b="1" dirty="0" smtClean="0"/>
              <a:t>ns                Root square mean:0.41 ns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5360" y="931367"/>
            <a:ext cx="11305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Evaluation of </a:t>
            </a:r>
            <a:r>
              <a:rPr lang="en-US" altLang="zh-CN" sz="2400" b="1" dirty="0" smtClean="0"/>
              <a:t>time </a:t>
            </a:r>
            <a:r>
              <a:rPr lang="en-US" altLang="zh-CN" sz="2400" b="1" dirty="0"/>
              <a:t>synchronization </a:t>
            </a:r>
            <a:r>
              <a:rPr lang="en-US" altLang="zh-CN" sz="2400" b="1" dirty="0" smtClean="0"/>
              <a:t>performance</a:t>
            </a:r>
          </a:p>
        </p:txBody>
      </p:sp>
      <p:pic>
        <p:nvPicPr>
          <p:cNvPr id="43012" name="Picture 4" descr="ppp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9" y="3609320"/>
            <a:ext cx="5176176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ppp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46" y="3609320"/>
            <a:ext cx="5190154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83373"/>
              </p:ext>
            </p:extLst>
          </p:nvPr>
        </p:nvGraphicFramePr>
        <p:xfrm>
          <a:off x="3863751" y="1724948"/>
          <a:ext cx="4312295" cy="1560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Visio" r:id="rId6" imgW="3918973" imgH="1381057" progId="Visio.Drawing.11">
                  <p:embed/>
                </p:oleObj>
              </mc:Choice>
              <mc:Fallback>
                <p:oleObj name="Visio" r:id="rId6" imgW="3918973" imgH="138105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1" y="1724948"/>
                        <a:ext cx="4312295" cy="15600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647728" y="321297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Diagram </a:t>
            </a:r>
            <a:r>
              <a:rPr lang="en-US" altLang="zh-CN" sz="1600" b="1" dirty="0" smtClean="0"/>
              <a:t>of time synchronization </a:t>
            </a:r>
            <a:r>
              <a:rPr lang="en-US" altLang="zh-CN" sz="1600" b="1" dirty="0"/>
              <a:t>experiment 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94933865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70"/>
          <p:cNvSpPr txBox="1"/>
          <p:nvPr/>
        </p:nvSpPr>
        <p:spPr>
          <a:xfrm>
            <a:off x="335362" y="1484784"/>
            <a:ext cx="11521278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GPS Integer-PPP technique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Day boundary of IPPP</a:t>
            </a:r>
            <a:endParaRPr lang="en-US" altLang="zh-CN" sz="2800" b="1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The continuous PPP time transfer with ambiguity resolution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cs typeface="+mn-ea"/>
                <a:sym typeface="+mn-lt"/>
              </a:rPr>
              <a:t>Results and discussion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cs typeface="+mn-ea"/>
                <a:sym typeface="+mn-lt"/>
              </a:rPr>
              <a:t>Summary/Outlook </a:t>
            </a:r>
            <a:r>
              <a:rPr lang="en-US" altLang="zh-CN" sz="2800" b="1" dirty="0" smtClean="0">
                <a:solidFill>
                  <a:schemeClr val="tx1">
                    <a:lumMod val="25000"/>
                    <a:lumOff val="7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600" b="1" dirty="0">
              <a:solidFill>
                <a:schemeClr val="tx1">
                  <a:lumMod val="25000"/>
                  <a:lumOff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491715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05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文本框 6"/>
          <p:cNvSpPr txBox="1"/>
          <p:nvPr/>
        </p:nvSpPr>
        <p:spPr>
          <a:xfrm>
            <a:off x="1699543" y="430540"/>
            <a:ext cx="10492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Summary/Outlook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60" y="1156682"/>
            <a:ext cx="11593288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The time </a:t>
            </a:r>
            <a:r>
              <a:rPr lang="en-US" altLang="zh-CN" sz="2400" dirty="0"/>
              <a:t>synchronization </a:t>
            </a:r>
            <a:r>
              <a:rPr lang="en-US" altLang="zh-CN" sz="2400" dirty="0" smtClean="0"/>
              <a:t>based on RT-PPP is </a:t>
            </a:r>
            <a:r>
              <a:rPr lang="en-US" altLang="zh-CN" sz="2400" dirty="0"/>
              <a:t>suitable to solve the problem of time synchronization for </a:t>
            </a:r>
            <a:r>
              <a:rPr lang="en-US" altLang="zh-CN" sz="2400" dirty="0" smtClean="0"/>
              <a:t>the distributed system.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/>
              <a:t>The product quality and time reference stability of CLK53 and CLK80 performed well to provide the time reference support for PPP time synchronization</a:t>
            </a:r>
            <a:r>
              <a:rPr lang="en-US" altLang="zh-CN" sz="2400" dirty="0" smtClean="0"/>
              <a:t>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 smtClean="0"/>
              <a:t>The experimental result</a:t>
            </a:r>
            <a:r>
              <a:rPr lang="en-US" altLang="zh-CN" sz="2400" dirty="0"/>
              <a:t>s</a:t>
            </a:r>
            <a:r>
              <a:rPr lang="en-US" altLang="zh-CN" sz="2400" dirty="0" smtClean="0"/>
              <a:t> show that the root </a:t>
            </a:r>
            <a:r>
              <a:rPr lang="en-US" altLang="zh-CN" sz="2400" dirty="0"/>
              <a:t>mean square error (RMSE) of </a:t>
            </a:r>
            <a:r>
              <a:rPr lang="en-US" altLang="zh-CN" sz="2400" dirty="0" smtClean="0"/>
              <a:t>GPS PPP time </a:t>
            </a:r>
            <a:r>
              <a:rPr lang="en-US" altLang="zh-CN" sz="2400" dirty="0"/>
              <a:t>synchronization experiment </a:t>
            </a:r>
            <a:r>
              <a:rPr lang="en-US" altLang="zh-CN" sz="2400" dirty="0" smtClean="0"/>
              <a:t>was </a:t>
            </a:r>
            <a:r>
              <a:rPr lang="en-US" altLang="zh-CN" sz="2400" dirty="0"/>
              <a:t>about 0.41 ns . </a:t>
            </a:r>
            <a:endParaRPr lang="en-US" altLang="zh-CN" sz="2400" dirty="0" smtClean="0"/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en-US" altLang="zh-CN" sz="2400" dirty="0"/>
              <a:t>The </a:t>
            </a:r>
            <a:r>
              <a:rPr lang="en-US" altLang="zh-CN" sz="2400" dirty="0" smtClean="0"/>
              <a:t>experiment was implemented in a  static mode. More research will be focused on time synchronization in the kinematic mode. </a:t>
            </a:r>
          </a:p>
        </p:txBody>
      </p:sp>
    </p:spTree>
    <p:extLst>
      <p:ext uri="{BB962C8B-B14F-4D97-AF65-F5344CB8AC3E}">
        <p14:creationId xmlns:p14="http://schemas.microsoft.com/office/powerpoint/2010/main" val="3452392171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16632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 flipV="1">
            <a:off x="-1" y="6200384"/>
            <a:ext cx="12192000" cy="54000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47529" y="2708920"/>
            <a:ext cx="87129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00" b="1" dirty="0" smtClean="0">
                <a:cs typeface="+mn-ea"/>
                <a:sym typeface="+mn-lt"/>
              </a:rPr>
              <a:t>Thank you for your attention!</a:t>
            </a:r>
            <a:endParaRPr lang="zh-CN" altLang="en-US" sz="3700" b="1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1384" y="5759663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原创设计小乖qq:2013440355"/>
          <p:cNvSpPr/>
          <p:nvPr/>
        </p:nvSpPr>
        <p:spPr>
          <a:xfrm>
            <a:off x="299384" y="5507663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且为免费推广模板"/>
          <p:cNvSpPr/>
          <p:nvPr/>
        </p:nvSpPr>
        <p:spPr>
          <a:xfrm>
            <a:off x="11586628" y="1049024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此模板为小乖乖设计原创"/>
          <p:cNvSpPr/>
          <p:nvPr/>
        </p:nvSpPr>
        <p:spPr>
          <a:xfrm>
            <a:off x="11334628" y="797024"/>
            <a:ext cx="252000" cy="25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21" grpId="0" animBg="1"/>
      <p:bldP spid="22" grpId="0" animBg="1"/>
      <p:bldP spid="23" grpId="0" animBg="1"/>
      <p:bldP spid="24" grpId="0" animBg="1"/>
    </p:bldLst>
  </p:timing>
  <p:extLst mod="1">
    <p:ext uri="{E180D4A7-C9FB-4DFB-919C-405C955672EB}">
      <p14:showEvtLst xmlns:p14="http://schemas.microsoft.com/office/powerpoint/2010/main">
        <p14:playEvt time="0" objId="1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00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 txBox="1"/>
            <p:nvPr/>
          </p:nvSpPr>
          <p:spPr>
            <a:xfrm>
              <a:off x="1699543" y="430540"/>
              <a:ext cx="6052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chemeClr val="bg2"/>
                  </a:solidFill>
                </a:rPr>
                <a:t>OUTLINE</a:t>
              </a:r>
              <a:endParaRPr lang="zh-CN" altLang="en-US" sz="28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0" name="文本框 70"/>
          <p:cNvSpPr txBox="1"/>
          <p:nvPr/>
        </p:nvSpPr>
        <p:spPr>
          <a:xfrm>
            <a:off x="335362" y="1700808"/>
            <a:ext cx="11521278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/>
              <a:t>Principle of real-time PPP technique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/>
              <a:t>Time synchronization based on real-time PPP</a:t>
            </a:r>
            <a:endParaRPr lang="en-US" altLang="zh-CN" sz="28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Implementation </a:t>
            </a:r>
            <a:r>
              <a:rPr lang="en-US" altLang="zh-CN" sz="2800" b="1" dirty="0" smtClean="0"/>
              <a:t>of time synchronization system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cs typeface="+mn-ea"/>
                <a:sym typeface="+mn-lt"/>
              </a:rPr>
              <a:t>Results and discussion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rgbClr val="262626"/>
                </a:solidFill>
                <a:cs typeface="+mn-ea"/>
                <a:sym typeface="+mn-lt"/>
              </a:rPr>
              <a:t>Summary/Outlook  </a:t>
            </a:r>
            <a:endParaRPr lang="zh-CN" altLang="en-US" sz="2600" b="1" dirty="0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951579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01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 txBox="1"/>
            <p:nvPr/>
          </p:nvSpPr>
          <p:spPr>
            <a:xfrm>
              <a:off x="1699543" y="430540"/>
              <a:ext cx="82848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FFFF"/>
                  </a:solidFill>
                </a:rPr>
                <a:t>Principle </a:t>
              </a:r>
              <a:r>
                <a:rPr lang="en-US" altLang="zh-CN" sz="2800" b="1" dirty="0">
                  <a:solidFill>
                    <a:srgbClr val="FFFFFF"/>
                  </a:solidFill>
                </a:rPr>
                <a:t>of real-time PPP </a:t>
              </a:r>
              <a:r>
                <a:rPr lang="en-US" altLang="zh-CN" sz="2800" b="1" dirty="0" smtClean="0">
                  <a:solidFill>
                    <a:srgbClr val="FFFFFF"/>
                  </a:solidFill>
                </a:rPr>
                <a:t>technique</a:t>
              </a:r>
              <a:endParaRPr lang="en-US" altLang="zh-CN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360" y="1156682"/>
            <a:ext cx="11305256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    The </a:t>
            </a:r>
            <a:r>
              <a:rPr lang="en-US" altLang="zh-CN" sz="2400" b="1" dirty="0"/>
              <a:t>precise point positioning (PPP)</a:t>
            </a:r>
            <a:r>
              <a:rPr lang="en-US" altLang="zh-CN" sz="2400" dirty="0"/>
              <a:t> technique is an effective method for time and frequency applications. Using phase/code observation data and precise products, the PPP technique allows for </a:t>
            </a:r>
            <a:r>
              <a:rPr lang="en-US" altLang="zh-CN" sz="2400" dirty="0" smtClean="0"/>
              <a:t>time transfer </a:t>
            </a:r>
            <a:r>
              <a:rPr lang="en-US" altLang="zh-CN" sz="2400" dirty="0"/>
              <a:t>of sub-nanoseconds within a latency of less than a few days</a:t>
            </a:r>
            <a:r>
              <a:rPr lang="en-US" altLang="zh-CN" sz="2400" dirty="0" smtClean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zh-CN" sz="2400" dirty="0" smtClean="0"/>
              <a:t>    In </a:t>
            </a:r>
            <a:r>
              <a:rPr lang="en-US" altLang="zh-CN" sz="2400" dirty="0"/>
              <a:t>April 2012, the IGS launched an open-access </a:t>
            </a:r>
            <a:r>
              <a:rPr lang="en-US" altLang="zh-CN" sz="2400" b="1" dirty="0"/>
              <a:t>real-time service (RTS)</a:t>
            </a:r>
            <a:r>
              <a:rPr lang="en-US" altLang="zh-CN" sz="2400" dirty="0"/>
              <a:t>. The RTS project broadcasts the high-accuracy satellite orbit and clock corrections using the NTRIP protocol on the Internet, which then enables real-time PPP for </a:t>
            </a:r>
            <a:r>
              <a:rPr lang="en-US" altLang="zh-CN" sz="2400" dirty="0" smtClean="0"/>
              <a:t>time transfer. 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59507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01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文本框 6"/>
          <p:cNvSpPr txBox="1"/>
          <p:nvPr/>
        </p:nvSpPr>
        <p:spPr>
          <a:xfrm>
            <a:off x="1699543" y="430540"/>
            <a:ext cx="828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Principle </a:t>
            </a:r>
            <a:r>
              <a:rPr lang="en-US" altLang="zh-CN" sz="2800" b="1" dirty="0">
                <a:solidFill>
                  <a:srgbClr val="FFFFFF"/>
                </a:solidFill>
              </a:rPr>
              <a:t>of real-time PPP 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technique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8992" y="1434981"/>
            <a:ext cx="6123552" cy="3578195"/>
            <a:chOff x="578992" y="1125463"/>
            <a:chExt cx="6123552" cy="3578195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1767611"/>
                </p:ext>
              </p:extLst>
            </p:nvPr>
          </p:nvGraphicFramePr>
          <p:xfrm>
            <a:off x="578992" y="1125463"/>
            <a:ext cx="6123552" cy="33836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7" name="Visio" r:id="rId4" imgW="5602925" imgH="3096098" progId="Visio.Drawing.11">
                    <p:embed/>
                  </p:oleObj>
                </mc:Choice>
                <mc:Fallback>
                  <p:oleObj name="Visio" r:id="rId4" imgW="5602925" imgH="3096098" progId="Visio.Drawing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8992" y="1125463"/>
                          <a:ext cx="6123552" cy="33836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915567" y="4365104"/>
              <a:ext cx="37483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Principle of RT-PPP time transfer </a:t>
              </a:r>
              <a:endParaRPr lang="zh-CN" altLang="en-US" sz="1600" b="1" dirty="0"/>
            </a:p>
          </p:txBody>
        </p:sp>
      </p:grpSp>
      <p:sp>
        <p:nvSpPr>
          <p:cNvPr id="22" name="下箭头 21"/>
          <p:cNvSpPr/>
          <p:nvPr/>
        </p:nvSpPr>
        <p:spPr>
          <a:xfrm>
            <a:off x="6744072" y="2010326"/>
            <a:ext cx="317361" cy="278305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 rot="16200000">
            <a:off x="3505738" y="3198459"/>
            <a:ext cx="288032" cy="424847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2495600" y="546671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Inter-station </a:t>
            </a:r>
            <a:r>
              <a:rPr lang="en-US" altLang="zh-CN" sz="1600" dirty="0" smtClean="0"/>
              <a:t>time transfer </a:t>
            </a:r>
            <a:endParaRPr lang="zh-CN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827901" y="2946430"/>
            <a:ext cx="2212315" cy="338554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One-way </a:t>
            </a:r>
            <a:r>
              <a:rPr lang="en-US" altLang="zh-CN" sz="1600" dirty="0" smtClean="0"/>
              <a:t>time transfer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6173" y="1707773"/>
            <a:ext cx="3004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Phase /code  observation</a:t>
            </a:r>
          </a:p>
          <a:p>
            <a:pPr algn="ctr"/>
            <a:r>
              <a:rPr lang="en-US" altLang="zh-CN" dirty="0" smtClean="0"/>
              <a:t>+</a:t>
            </a:r>
          </a:p>
          <a:p>
            <a:pPr algn="ctr"/>
            <a:r>
              <a:rPr lang="en-US" altLang="zh-CN" dirty="0"/>
              <a:t>Broadcast  </a:t>
            </a:r>
            <a:r>
              <a:rPr lang="en-US" altLang="zh-CN" dirty="0" smtClean="0"/>
              <a:t>ephemeris</a:t>
            </a:r>
          </a:p>
          <a:p>
            <a:pPr algn="ctr"/>
            <a:r>
              <a:rPr lang="en-US" altLang="zh-CN" dirty="0" smtClean="0"/>
              <a:t>+</a:t>
            </a:r>
          </a:p>
          <a:p>
            <a:pPr algn="ctr"/>
            <a:r>
              <a:rPr lang="en-US" altLang="zh-CN" dirty="0" smtClean="0"/>
              <a:t>SSR corrections of satellite orbit /clock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204165" y="3934797"/>
            <a:ext cx="33644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Receiver clock offset with respect to the time reference</a:t>
            </a:r>
          </a:p>
          <a:p>
            <a:pPr algn="ctr">
              <a:spcBef>
                <a:spcPts val="1200"/>
              </a:spcBef>
            </a:pPr>
            <a:r>
              <a:rPr lang="en-US" altLang="zh-CN" dirty="0"/>
              <a:t>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4213" y="5158933"/>
            <a:ext cx="378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Receiver clock offset with respect to the other receiver clock</a:t>
            </a:r>
          </a:p>
        </p:txBody>
      </p:sp>
    </p:spTree>
    <p:extLst>
      <p:ext uri="{BB962C8B-B14F-4D97-AF65-F5344CB8AC3E}">
        <p14:creationId xmlns:p14="http://schemas.microsoft.com/office/powerpoint/2010/main" val="874327492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01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35360" y="1156682"/>
            <a:ext cx="11737304" cy="424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 smtClean="0">
              <a:cs typeface="+mn-ea"/>
              <a:sym typeface="+mn-lt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b="1" dirty="0"/>
              <a:t>Observation </a:t>
            </a:r>
            <a:r>
              <a:rPr lang="en-US" altLang="zh-CN" sz="2400" b="1" dirty="0" smtClean="0"/>
              <a:t>equation </a:t>
            </a: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    In </a:t>
            </a:r>
            <a:r>
              <a:rPr lang="en-US" altLang="zh-CN" sz="2400" dirty="0"/>
              <a:t>the time community, the ionosphere-free (IF) </a:t>
            </a:r>
            <a:r>
              <a:rPr lang="en-US" altLang="zh-CN" sz="2400" dirty="0" smtClean="0"/>
              <a:t>combination of phase and code observation </a:t>
            </a:r>
            <a:r>
              <a:rPr lang="en-US" altLang="zh-CN" sz="2400" dirty="0"/>
              <a:t>is used to reduce the </a:t>
            </a:r>
            <a:r>
              <a:rPr lang="en-US" altLang="zh-CN" sz="2400" dirty="0" smtClean="0"/>
              <a:t>first-order ionospheric delays and can be expressed as</a:t>
            </a:r>
          </a:p>
          <a:p>
            <a:pPr>
              <a:lnSpc>
                <a:spcPct val="120000"/>
              </a:lnSpc>
            </a:pPr>
            <a:endParaRPr lang="en-US" altLang="zh-CN" sz="2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zh-CN" sz="20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    The extend </a:t>
            </a:r>
            <a:r>
              <a:rPr lang="en-US" altLang="zh-CN" sz="2400" dirty="0" err="1" smtClean="0"/>
              <a:t>kalman</a:t>
            </a:r>
            <a:r>
              <a:rPr lang="en-US" altLang="zh-CN" sz="2400" dirty="0" smtClean="0"/>
              <a:t> filter or least square adjustment is adopted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data processing, the estimation parameters include: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748198"/>
              </p:ext>
            </p:extLst>
          </p:nvPr>
        </p:nvGraphicFramePr>
        <p:xfrm>
          <a:off x="3344863" y="3256905"/>
          <a:ext cx="51689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8" name="Equation" r:id="rId4" imgW="3047760" imgH="253800" progId="Equation.DSMT4">
                  <p:embed/>
                </p:oleObj>
              </mc:Choice>
              <mc:Fallback>
                <p:oleObj name="Equation" r:id="rId4" imgW="3047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3256905"/>
                        <a:ext cx="51689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6"/>
          <p:cNvSpPr txBox="1"/>
          <p:nvPr/>
        </p:nvSpPr>
        <p:spPr>
          <a:xfrm>
            <a:off x="1699543" y="430540"/>
            <a:ext cx="8284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FFFF"/>
                </a:solidFill>
              </a:rPr>
              <a:t>Principle </a:t>
            </a:r>
            <a:r>
              <a:rPr lang="en-US" altLang="zh-CN" sz="2800" b="1" dirty="0">
                <a:solidFill>
                  <a:srgbClr val="FFFFFF"/>
                </a:solidFill>
              </a:rPr>
              <a:t>of real-time PPP 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technique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33640"/>
              </p:ext>
            </p:extLst>
          </p:nvPr>
        </p:nvGraphicFramePr>
        <p:xfrm>
          <a:off x="2330152" y="3826371"/>
          <a:ext cx="6934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Equation" r:id="rId6" imgW="4089240" imgH="279360" progId="Equation.DSMT4">
                  <p:embed/>
                </p:oleObj>
              </mc:Choice>
              <mc:Fallback>
                <p:oleObj name="Equation" r:id="rId6" imgW="4089240" imgH="27936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152" y="3826371"/>
                        <a:ext cx="6934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690929"/>
              </p:ext>
            </p:extLst>
          </p:nvPr>
        </p:nvGraphicFramePr>
        <p:xfrm>
          <a:off x="3890937" y="5326410"/>
          <a:ext cx="400526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8" imgW="2361960" imgH="330120" progId="Equation.DSMT4">
                  <p:embed/>
                </p:oleObj>
              </mc:Choice>
              <mc:Fallback>
                <p:oleObj name="Equation" r:id="rId8" imgW="2361960" imgH="33012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37" y="5326410"/>
                        <a:ext cx="4005263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线形标注 1 13"/>
          <p:cNvSpPr/>
          <p:nvPr/>
        </p:nvSpPr>
        <p:spPr>
          <a:xfrm>
            <a:off x="4439816" y="5373216"/>
            <a:ext cx="936104" cy="504055"/>
          </a:xfrm>
          <a:prstGeom prst="borderCallout1">
            <a:avLst>
              <a:gd name="adj1" fmla="val 108100"/>
              <a:gd name="adj2" fmla="val 44153"/>
              <a:gd name="adj3" fmla="val 147699"/>
              <a:gd name="adj4" fmla="val -33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359696" y="611478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Coordinates </a:t>
            </a:r>
            <a:endParaRPr lang="zh-CN" altLang="en-US" sz="1600" dirty="0"/>
          </a:p>
        </p:txBody>
      </p:sp>
      <p:sp>
        <p:nvSpPr>
          <p:cNvPr id="23" name="线形标注 1 22"/>
          <p:cNvSpPr/>
          <p:nvPr/>
        </p:nvSpPr>
        <p:spPr>
          <a:xfrm>
            <a:off x="5483932" y="5373216"/>
            <a:ext cx="468052" cy="504055"/>
          </a:xfrm>
          <a:prstGeom prst="borderCallout1">
            <a:avLst>
              <a:gd name="adj1" fmla="val 108100"/>
              <a:gd name="adj2" fmla="val 44153"/>
              <a:gd name="adj3" fmla="val 147699"/>
              <a:gd name="adj4" fmla="val -33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线形标注 1 28"/>
          <p:cNvSpPr/>
          <p:nvPr/>
        </p:nvSpPr>
        <p:spPr>
          <a:xfrm>
            <a:off x="6059995" y="5373216"/>
            <a:ext cx="798763" cy="504055"/>
          </a:xfrm>
          <a:prstGeom prst="borderCallout1">
            <a:avLst>
              <a:gd name="adj1" fmla="val 108100"/>
              <a:gd name="adj2" fmla="val 44153"/>
              <a:gd name="adj3" fmla="val 150407"/>
              <a:gd name="adj4" fmla="val 752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线形标注 1 29"/>
          <p:cNvSpPr/>
          <p:nvPr/>
        </p:nvSpPr>
        <p:spPr>
          <a:xfrm>
            <a:off x="6953421" y="5373217"/>
            <a:ext cx="798763" cy="504055"/>
          </a:xfrm>
          <a:prstGeom prst="borderCallout1">
            <a:avLst>
              <a:gd name="adj1" fmla="val 108100"/>
              <a:gd name="adj2" fmla="val 44153"/>
              <a:gd name="adj3" fmla="val 150407"/>
              <a:gd name="adj4" fmla="val 1811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799856" y="611478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Clock offset</a:t>
            </a:r>
            <a:endParaRPr lang="zh-CN" alt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023992" y="611478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Tropospheric delay</a:t>
            </a:r>
            <a:endParaRPr lang="zh-CN" alt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7968208" y="611478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Ambiguity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35652446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70"/>
          <p:cNvSpPr txBox="1"/>
          <p:nvPr/>
        </p:nvSpPr>
        <p:spPr>
          <a:xfrm>
            <a:off x="335362" y="1700808"/>
            <a:ext cx="11521278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Principle of real-time PPP technique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/>
              <a:t>Time synchronization based on real-time PPP</a:t>
            </a:r>
            <a:endParaRPr lang="en-US" altLang="zh-CN" sz="2800" b="1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</a:rPr>
              <a:t>Implementation </a:t>
            </a: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of time synchronization system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Results and discussion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Summary/Outlook  </a:t>
            </a:r>
            <a:endParaRPr lang="zh-CN" altLang="en-US" sz="26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006778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02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 txBox="1"/>
            <p:nvPr/>
          </p:nvSpPr>
          <p:spPr>
            <a:xfrm>
              <a:off x="1699543" y="430540"/>
              <a:ext cx="92930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FFFF"/>
                  </a:solidFill>
                </a:rPr>
                <a:t>Time </a:t>
              </a:r>
              <a:r>
                <a:rPr lang="en-US" altLang="zh-CN" sz="2800" b="1" dirty="0">
                  <a:solidFill>
                    <a:srgbClr val="FFFFFF"/>
                  </a:solidFill>
                </a:rPr>
                <a:t>synchronization based on real-time PPP</a:t>
              </a: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35360" y="3861048"/>
            <a:ext cx="11305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    All the nodes are equipped with GNSS receivers. The RT-PPP time transfer method is used to compute </a:t>
            </a:r>
            <a:r>
              <a:rPr lang="en-US" altLang="zh-CN" sz="2400" dirty="0"/>
              <a:t>the receiver clock offset with respective to the </a:t>
            </a:r>
            <a:r>
              <a:rPr lang="en-US" altLang="zh-CN" sz="2400" dirty="0" smtClean="0"/>
              <a:t>time reference. Then, we steer the local </a:t>
            </a:r>
            <a:r>
              <a:rPr lang="en-US" altLang="zh-CN" sz="2400" dirty="0"/>
              <a:t>clock according </a:t>
            </a:r>
            <a:r>
              <a:rPr lang="en-US" altLang="zh-CN" sz="2400" dirty="0" smtClean="0"/>
              <a:t>to  </a:t>
            </a:r>
            <a:r>
              <a:rPr lang="en-US" altLang="zh-CN" sz="2400" dirty="0"/>
              <a:t>clock </a:t>
            </a:r>
            <a:r>
              <a:rPr lang="en-US" altLang="zh-CN" sz="2400" dirty="0" smtClean="0"/>
              <a:t>offsets. In </a:t>
            </a:r>
            <a:r>
              <a:rPr lang="en-US" altLang="zh-CN" sz="2400" dirty="0"/>
              <a:t>this way, all the local clocks are synchronized to the </a:t>
            </a:r>
            <a:r>
              <a:rPr lang="en-US" altLang="zh-CN" sz="2400" dirty="0" smtClean="0"/>
              <a:t>time reference, </a:t>
            </a:r>
            <a:r>
              <a:rPr lang="en-US" altLang="zh-CN" sz="2400" dirty="0"/>
              <a:t>making local clocks synchronized with each other</a:t>
            </a:r>
            <a:r>
              <a:rPr lang="en-US" altLang="zh-CN" sz="2400" dirty="0" smtClean="0"/>
              <a:t>.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36649" y="1268760"/>
            <a:ext cx="6855695" cy="2786827"/>
            <a:chOff x="775879" y="1484783"/>
            <a:chExt cx="6855695" cy="2786827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765387"/>
                </p:ext>
              </p:extLst>
            </p:nvPr>
          </p:nvGraphicFramePr>
          <p:xfrm>
            <a:off x="775879" y="1484783"/>
            <a:ext cx="6855695" cy="24230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35" name="Visio" r:id="rId4" imgW="5304869" imgH="1994981" progId="Visio.Drawing.11">
                    <p:embed/>
                  </p:oleObj>
                </mc:Choice>
                <mc:Fallback>
                  <p:oleObj name="Visio" r:id="rId4" imgW="5304869" imgH="1994981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 b="10048"/>
                        <a:stretch>
                          <a:fillRect/>
                        </a:stretch>
                      </p:blipFill>
                      <p:spPr bwMode="auto">
                        <a:xfrm>
                          <a:off x="775879" y="1484783"/>
                          <a:ext cx="6855695" cy="242301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1726918" y="3933056"/>
              <a:ext cx="51125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Diagram </a:t>
              </a:r>
              <a:r>
                <a:rPr lang="en-US" altLang="zh-CN" sz="1600" b="1" dirty="0" smtClean="0"/>
                <a:t>of time synchronization based on </a:t>
              </a:r>
              <a:r>
                <a:rPr lang="en-US" altLang="zh-CN" sz="1600" b="1" dirty="0" smtClean="0"/>
                <a:t>RT-PPP  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352708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0"/>
          <p:cNvSpPr txBox="1"/>
          <p:nvPr/>
        </p:nvSpPr>
        <p:spPr>
          <a:xfrm>
            <a:off x="335362" y="1700808"/>
            <a:ext cx="11521278" cy="332398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Principle of real-time PPP technique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</a:rPr>
              <a:t>Time synchronization based on real-time PPP</a:t>
            </a:r>
            <a:endParaRPr lang="en-US" altLang="zh-CN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Implementation </a:t>
            </a:r>
            <a:r>
              <a:rPr lang="en-US" altLang="zh-CN" sz="2800" b="1" dirty="0" smtClean="0"/>
              <a:t>of time synchronization system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Results and discussion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 smtClean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Summary/Outlook  </a:t>
            </a:r>
            <a:endParaRPr lang="zh-CN" altLang="en-US" sz="2600" b="1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4617715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0" y="331837"/>
            <a:ext cx="12192000" cy="720626"/>
            <a:chOff x="0" y="331837"/>
            <a:chExt cx="12192000" cy="720626"/>
          </a:xfrm>
        </p:grpSpPr>
        <p:sp>
          <p:nvSpPr>
            <p:cNvPr id="25" name="矩形 24"/>
            <p:cNvSpPr/>
            <p:nvPr/>
          </p:nvSpPr>
          <p:spPr>
            <a:xfrm>
              <a:off x="0" y="331837"/>
              <a:ext cx="479376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51384" y="331837"/>
              <a:ext cx="72008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4"/>
            <p:cNvSpPr txBox="1"/>
            <p:nvPr/>
          </p:nvSpPr>
          <p:spPr>
            <a:xfrm>
              <a:off x="695400" y="368985"/>
              <a:ext cx="8033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accent1"/>
                  </a:solidFill>
                  <a:latin typeface="+mn-ea"/>
                  <a:cs typeface="Aharoni" panose="02010803020104030203" pitchFamily="2" charset="-79"/>
                </a:rPr>
                <a:t>03</a:t>
              </a:r>
              <a:endParaRPr lang="zh-CN" altLang="en-US" sz="3600" b="1" dirty="0">
                <a:solidFill>
                  <a:schemeClr val="accent1"/>
                </a:solidFill>
                <a:latin typeface="+mn-ea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25518" y="331837"/>
              <a:ext cx="10666482" cy="7206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6"/>
            <p:cNvSpPr txBox="1"/>
            <p:nvPr/>
          </p:nvSpPr>
          <p:spPr>
            <a:xfrm>
              <a:off x="1699543" y="430540"/>
              <a:ext cx="104924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Implementation of time synchronization system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79376" y="3765227"/>
            <a:ext cx="1130525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zh-CN" sz="2000" b="1" dirty="0">
              <a:cs typeface="+mn-ea"/>
              <a:sym typeface="+mn-lt"/>
            </a:endParaRPr>
          </a:p>
          <a:p>
            <a:pPr algn="just"/>
            <a:r>
              <a:rPr lang="en-US" altLang="zh-CN" sz="2400" dirty="0" smtClean="0"/>
              <a:t>    The </a:t>
            </a:r>
            <a:r>
              <a:rPr lang="en-US" altLang="zh-CN" sz="2400" dirty="0"/>
              <a:t>GNSS receiver is required to be equipped with an atomic clock as the external local clock. </a:t>
            </a:r>
            <a:r>
              <a:rPr lang="en-US" altLang="zh-CN" sz="2400" dirty="0" smtClean="0"/>
              <a:t>The receiver provides phase/code observation for </a:t>
            </a:r>
            <a:r>
              <a:rPr lang="en-US" altLang="zh-CN" sz="2400" dirty="0"/>
              <a:t>RT-PPP </a:t>
            </a:r>
            <a:r>
              <a:rPr lang="en-US" altLang="zh-CN" sz="2400" dirty="0" smtClean="0"/>
              <a:t>data processing. Then, the stream of receiver clock offsets is transmitted to frequency/phase adjustment module. The frequency and phase information of  1PPS (1 Pulse Per Second) is adjusted, steering the clock signals synchronized </a:t>
            </a:r>
            <a:r>
              <a:rPr lang="en-US" altLang="zh-CN" sz="2400" dirty="0"/>
              <a:t>to the </a:t>
            </a:r>
            <a:r>
              <a:rPr lang="en-US" altLang="zh-CN" sz="2400" dirty="0" smtClean="0"/>
              <a:t>time reference.</a:t>
            </a:r>
            <a:endParaRPr lang="zh-CN" altLang="zh-CN" sz="24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Rectangle 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423592" y="1052736"/>
            <a:ext cx="6771139" cy="3002851"/>
            <a:chOff x="2423592" y="1052736"/>
            <a:chExt cx="6771139" cy="3002851"/>
          </a:xfrm>
        </p:grpSpPr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622068"/>
                </p:ext>
              </p:extLst>
            </p:nvPr>
          </p:nvGraphicFramePr>
          <p:xfrm>
            <a:off x="2423592" y="1052736"/>
            <a:ext cx="6771139" cy="2664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7" name="Visio" r:id="rId4" imgW="5916896" imgH="2262762" progId="Visio.Drawing.11">
                    <p:embed/>
                  </p:oleObj>
                </mc:Choice>
                <mc:Fallback>
                  <p:oleObj name="Visio" r:id="rId4" imgW="5916896" imgH="2262762" progId="Visio.Drawing.11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3592" y="1052736"/>
                          <a:ext cx="6771139" cy="26642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3359696" y="3717033"/>
              <a:ext cx="43924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/>
                <a:t>Structure of time synchronization terminal  </a:t>
              </a:r>
              <a:endParaRPr lang="zh-CN" alt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57229928"/>
      </p:ext>
    </p:extLst>
  </p:cSld>
  <p:clrMapOvr>
    <a:masterClrMapping/>
  </p:clrMapOvr>
  <p:transition spd="slow" advTm="3708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2"/>
  <p:tag name="ISPRING_PRESENTATION_TITLE" val="PowerPoint 演示文稿01"/>
</p:tagLst>
</file>

<file path=ppt/theme/theme1.xml><?xml version="1.0" encoding="utf-8"?>
<a:theme xmlns:a="http://schemas.openxmlformats.org/drawingml/2006/main" name="Office 主题">
  <a:themeElements>
    <a:clrScheme name="蓝色学术风主题配色">
      <a:dk1>
        <a:srgbClr val="262626"/>
      </a:dk1>
      <a:lt1>
        <a:srgbClr val="003760"/>
      </a:lt1>
      <a:dk2>
        <a:srgbClr val="EEECE1"/>
      </a:dk2>
      <a:lt2>
        <a:srgbClr val="EEECE1"/>
      </a:lt2>
      <a:accent1>
        <a:srgbClr val="003760"/>
      </a:accent1>
      <a:accent2>
        <a:srgbClr val="92CDDC"/>
      </a:accent2>
      <a:accent3>
        <a:srgbClr val="00B0F0"/>
      </a:accent3>
      <a:accent4>
        <a:srgbClr val="6565FF"/>
      </a:accent4>
      <a:accent5>
        <a:srgbClr val="4BACC6"/>
      </a:accent5>
      <a:accent6>
        <a:srgbClr val="002060"/>
      </a:accent6>
      <a:hlink>
        <a:srgbClr val="003760"/>
      </a:hlink>
      <a:folHlink>
        <a:srgbClr val="7F7F7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10776</TotalTime>
  <Words>838</Words>
  <Application>Microsoft Office PowerPoint</Application>
  <PresentationFormat>自定义</PresentationFormat>
  <Paragraphs>194</Paragraphs>
  <Slides>18</Slides>
  <Notes>18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Office 主题</vt:lpstr>
      <vt:lpstr>Visio</vt:lpstr>
      <vt:lpstr>Equation</vt:lpstr>
      <vt:lpstr>Microsoft Visio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演示文稿01</dc:title>
  <dc:creator>Administrator</dc:creator>
  <cp:lastModifiedBy>Daqian</cp:lastModifiedBy>
  <cp:revision>449</cp:revision>
  <dcterms:created xsi:type="dcterms:W3CDTF">2017-02-11T06:33:38Z</dcterms:created>
  <dcterms:modified xsi:type="dcterms:W3CDTF">2020-05-03T14:42:03Z</dcterms:modified>
</cp:coreProperties>
</file>