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56" r:id="rId4"/>
    <p:sldId id="490" r:id="rId5"/>
    <p:sldId id="257" r:id="rId6"/>
    <p:sldId id="271" r:id="rId7"/>
    <p:sldId id="489" r:id="rId8"/>
    <p:sldId id="491" r:id="rId9"/>
    <p:sldId id="278" r:id="rId10"/>
    <p:sldId id="295" r:id="rId11"/>
    <p:sldId id="287" r:id="rId12"/>
    <p:sldId id="298" r:id="rId13"/>
    <p:sldId id="266" r:id="rId14"/>
    <p:sldId id="280" r:id="rId15"/>
    <p:sldId id="283" r:id="rId16"/>
    <p:sldId id="281" r:id="rId17"/>
    <p:sldId id="282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1"/>
    <p:restoredTop sz="93300"/>
  </p:normalViewPr>
  <p:slideViewPr>
    <p:cSldViewPr snapToGrid="0" snapToObjects="1">
      <p:cViewPr varScale="1">
        <p:scale>
          <a:sx n="124" d="100"/>
          <a:sy n="124" d="100"/>
        </p:scale>
        <p:origin x="184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8995D-7137-7B42-B7CA-C682179DD53A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1E8DB-0BB5-E241-90D3-1557983BD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4104D3-FC23-9E4F-95E4-A70B5A190E5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0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6DAF-4C65-5945-B226-FAB0BCE5FA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23D61-8DBF-8E46-9C0F-4E54BB3575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4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6705D-B73F-E343-B465-6647B278EC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1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6DAF-4C65-5945-B226-FAB0BCE5FA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30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7E800-9FA1-FF4F-B181-E0153C8F5D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81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0645C-1D67-C649-AD27-940DD3D1C1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30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A4EE-598F-8E4A-AED8-ED63C28E03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92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C6C79-4CF8-834E-A165-082D687A66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48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A75B6-F00E-CC46-9982-EEF3E775D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09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25824-11C7-4043-A00D-3EF395308C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68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167FF-CA19-BE41-82DB-6F7C3B2A01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2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7E800-9FA1-FF4F-B181-E0153C8F5D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24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C04B2-0EB4-1840-A207-DB8E18B1D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63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23D61-8DBF-8E46-9C0F-4E54BB3575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38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6705D-B73F-E343-B465-6647B278EC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58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564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858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117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48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946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81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51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0645C-1D67-C649-AD27-940DD3D1C1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32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016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320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880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50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A4EE-598F-8E4A-AED8-ED63C28E03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7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C6C79-4CF8-834E-A165-082D687A66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A75B6-F00E-CC46-9982-EEF3E775D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3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25824-11C7-4043-A00D-3EF395308C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7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167FF-CA19-BE41-82DB-6F7C3B2A01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5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C04B2-0EB4-1840-A207-DB8E18B1D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9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62130"/>
            </a:gs>
            <a:gs pos="50000">
              <a:srgbClr val="304868"/>
            </a:gs>
            <a:gs pos="100000">
              <a:srgbClr val="16213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2D1BDAE-4758-6A48-9B5A-E33589AB4153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2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62130"/>
            </a:gs>
            <a:gs pos="50000">
              <a:srgbClr val="304868"/>
            </a:gs>
            <a:gs pos="100000">
              <a:srgbClr val="16213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2D1BDAE-4758-6A48-9B5A-E33589AB4153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1067-8DA1-FA4C-9BD0-57C81312F26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5/4/20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5DCD2-649C-8646-95EE-F7A1F0B5B7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22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8775"/>
            <a:ext cx="7772400" cy="1470025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Mantle viscosity structure and lithospheric thickness beneath Antarctica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57600"/>
            <a:ext cx="6400800" cy="1752600"/>
          </a:xfrm>
        </p:spPr>
        <p:txBody>
          <a:bodyPr/>
          <a:lstStyle/>
          <a:p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Douglas Wiens</a:t>
            </a:r>
            <a:r>
              <a:rPr lang="en-US" sz="2000" b="1" baseline="30000" dirty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000" dirty="0"/>
              <a:t> Andrew Lloyd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Weisen</a:t>
            </a:r>
            <a:r>
              <a:rPr lang="en-US" sz="2000" dirty="0"/>
              <a:t> Shen</a:t>
            </a:r>
            <a:r>
              <a:rPr lang="en-US" sz="2000" baseline="30000" dirty="0"/>
              <a:t>2</a:t>
            </a:r>
            <a:r>
              <a:rPr lang="en-US" sz="2000" dirty="0"/>
              <a:t>, Andrew Nyblade</a:t>
            </a:r>
            <a:r>
              <a:rPr lang="en-US" sz="2000" baseline="30000" dirty="0"/>
              <a:t>3</a:t>
            </a:r>
            <a:r>
              <a:rPr lang="en-US" sz="2000" dirty="0"/>
              <a:t>, Richard C. Aster</a:t>
            </a:r>
            <a:r>
              <a:rPr lang="en-US" sz="2000" baseline="30000" dirty="0"/>
              <a:t>4</a:t>
            </a:r>
            <a:r>
              <a:rPr lang="en-US" sz="2000" dirty="0"/>
              <a:t>, Terry Wilson</a:t>
            </a:r>
            <a:r>
              <a:rPr lang="en-US" sz="2000" baseline="30000" dirty="0"/>
              <a:t>5</a:t>
            </a:r>
            <a:r>
              <a:rPr lang="en-US" sz="2000" dirty="0"/>
              <a:t> </a:t>
            </a:r>
          </a:p>
          <a:p>
            <a:b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 baseline="30000" dirty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1200" i="1" dirty="0">
                <a:latin typeface="Arial" charset="0"/>
                <a:ea typeface="ＭＳ Ｐゴシック" charset="0"/>
                <a:cs typeface="ＭＳ Ｐゴシック" charset="0"/>
              </a:rPr>
              <a:t>Washington University in St. Louis</a:t>
            </a:r>
          </a:p>
          <a:p>
            <a:r>
              <a:rPr lang="en-US" sz="1200" i="1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200" i="1" dirty="0">
                <a:latin typeface="Arial" charset="0"/>
                <a:ea typeface="ＭＳ Ｐゴシック" charset="0"/>
                <a:cs typeface="ＭＳ Ｐゴシック" charset="0"/>
              </a:rPr>
              <a:t>Stony Brook University </a:t>
            </a:r>
            <a:br>
              <a:rPr lang="en-US" sz="1200" i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 i="1" baseline="30000" dirty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200" i="1" dirty="0">
                <a:latin typeface="Arial" charset="0"/>
                <a:ea typeface="ＭＳ Ｐゴシック" charset="0"/>
                <a:cs typeface="ＭＳ Ｐゴシック" charset="0"/>
              </a:rPr>
              <a:t>Penn State University</a:t>
            </a:r>
            <a:br>
              <a:rPr lang="en-US" sz="1200" i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 i="1" baseline="30000" dirty="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1200" i="1" dirty="0">
                <a:latin typeface="Arial" charset="0"/>
                <a:ea typeface="ＭＳ Ｐゴシック" charset="0"/>
                <a:cs typeface="ＭＳ Ｐゴシック" charset="0"/>
              </a:rPr>
              <a:t>New Mexico Tech</a:t>
            </a:r>
            <a:br>
              <a:rPr lang="en-US" sz="1200" i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 i="1" baseline="30000" dirty="0"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sz="1200" i="1" dirty="0">
                <a:latin typeface="Arial" charset="0"/>
                <a:ea typeface="ＭＳ Ｐゴシック" charset="0"/>
                <a:cs typeface="ＭＳ Ｐゴシック" charset="0"/>
              </a:rPr>
              <a:t>Ohio State University</a:t>
            </a:r>
            <a:b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12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520086" y="2325469"/>
            <a:ext cx="1471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Mt. Sidley volcano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Marie Byrd Land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Antarctica</a:t>
            </a:r>
          </a:p>
        </p:txBody>
      </p:sp>
      <p:pic>
        <p:nvPicPr>
          <p:cNvPr id="6" name="Picture 5" descr="washingtonuniversity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1524000" cy="1524000"/>
          </a:xfrm>
          <a:prstGeom prst="rect">
            <a:avLst/>
          </a:prstGeom>
        </p:spPr>
      </p:pic>
      <p:pic>
        <p:nvPicPr>
          <p:cNvPr id="8" name="Picture 7" descr="passcal_logo_cle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26" y="6019800"/>
            <a:ext cx="2277374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olenet_m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442204"/>
            <a:ext cx="1320800" cy="13075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04" y="5442203"/>
            <a:ext cx="1339095" cy="1339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B7880-43CE-6B48-BA04-E75A132FC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0" y="6330696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06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2607"/>
            <a:ext cx="9144000" cy="12371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112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+mn-lt"/>
              </a:rPr>
              <a:t>Estimated Lithospheric Thickness Maps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68" y="5563319"/>
            <a:ext cx="8557232" cy="109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Very thin lithosphere (50-90 km) in West Antarctica, much thicker (120-240 km) in East Antarctica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Thickest </a:t>
            </a:r>
            <a:r>
              <a:rPr lang="en-US" sz="1600" dirty="0" err="1">
                <a:solidFill>
                  <a:schemeClr val="tx2"/>
                </a:solidFill>
              </a:rPr>
              <a:t>cratonic</a:t>
            </a:r>
            <a:r>
              <a:rPr lang="en-US" sz="1600" dirty="0">
                <a:solidFill>
                  <a:schemeClr val="tx2"/>
                </a:solidFill>
              </a:rPr>
              <a:t> lithosphere confined largely to the center part of East Antarctica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Much thinner lithosphere beneath </a:t>
            </a:r>
            <a:r>
              <a:rPr lang="en-US" sz="1600" dirty="0" err="1">
                <a:solidFill>
                  <a:schemeClr val="tx2"/>
                </a:solidFill>
              </a:rPr>
              <a:t>Dronning</a:t>
            </a:r>
            <a:r>
              <a:rPr lang="en-US" sz="1600" dirty="0">
                <a:solidFill>
                  <a:schemeClr val="tx2"/>
                </a:solidFill>
              </a:rPr>
              <a:t> Maude Land highlands and Lambert Graben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Thinnest lithosphere in West Antarctica is near the TAM front and Amundsen Sea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623665-F00D-1841-A5C1-4FC27885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596" y="1987510"/>
            <a:ext cx="3009825" cy="3214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FF8FB4-ED4F-884B-BB7D-7E5E6F83CFB5}"/>
              </a:ext>
            </a:extLst>
          </p:cNvPr>
          <p:cNvSpPr txBox="1"/>
          <p:nvPr/>
        </p:nvSpPr>
        <p:spPr>
          <a:xfrm>
            <a:off x="623943" y="1588635"/>
            <a:ext cx="2004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Maximum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4604D-85CE-E643-871B-EA6C006BDD71}"/>
              </a:ext>
            </a:extLst>
          </p:cNvPr>
          <p:cNvSpPr txBox="1"/>
          <p:nvPr/>
        </p:nvSpPr>
        <p:spPr>
          <a:xfrm>
            <a:off x="3969527" y="1588635"/>
            <a:ext cx="120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Half-Depth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170339-2673-A949-B8D4-EA6F4628F827}"/>
              </a:ext>
            </a:extLst>
          </p:cNvPr>
          <p:cNvSpPr txBox="1"/>
          <p:nvPr/>
        </p:nvSpPr>
        <p:spPr>
          <a:xfrm>
            <a:off x="6000320" y="1588635"/>
            <a:ext cx="311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Estimated Thermal Lithosphere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C3C0F9-AEEF-A84D-8D55-257A54E62373}"/>
              </a:ext>
            </a:extLst>
          </p:cNvPr>
          <p:cNvSpPr txBox="1"/>
          <p:nvPr/>
        </p:nvSpPr>
        <p:spPr>
          <a:xfrm>
            <a:off x="7374902" y="5286320"/>
            <a:ext cx="1311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Shen et al, in prep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1757C2-6D35-8245-9A5D-EEFD58699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55" y="2098355"/>
            <a:ext cx="5651500" cy="3098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819DFB-2E81-874E-800A-416BC9069D75}"/>
              </a:ext>
            </a:extLst>
          </p:cNvPr>
          <p:cNvSpPr/>
          <p:nvPr/>
        </p:nvSpPr>
        <p:spPr>
          <a:xfrm>
            <a:off x="1361325" y="2448289"/>
            <a:ext cx="775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dirty="0" err="1">
                <a:solidFill>
                  <a:prstClr val="black"/>
                </a:solidFill>
              </a:rPr>
              <a:t>Dronning</a:t>
            </a:r>
            <a:endParaRPr lang="en-US" sz="900" dirty="0">
              <a:solidFill>
                <a:prstClr val="black"/>
              </a:solidFill>
            </a:endParaRPr>
          </a:p>
          <a:p>
            <a:pPr lvl="0"/>
            <a:r>
              <a:rPr lang="en-US" sz="900" dirty="0">
                <a:solidFill>
                  <a:prstClr val="black"/>
                </a:solidFill>
              </a:rPr>
              <a:t>Maude Land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D12ADA-C318-C742-A83E-4629A1E78FEA}"/>
              </a:ext>
            </a:extLst>
          </p:cNvPr>
          <p:cNvSpPr/>
          <p:nvPr/>
        </p:nvSpPr>
        <p:spPr>
          <a:xfrm>
            <a:off x="2272465" y="2817621"/>
            <a:ext cx="652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dirty="0">
                <a:solidFill>
                  <a:prstClr val="black"/>
                </a:solidFill>
              </a:rPr>
              <a:t>Lambert </a:t>
            </a:r>
          </a:p>
          <a:p>
            <a:pPr lvl="0"/>
            <a:r>
              <a:rPr lang="en-US" sz="900" dirty="0">
                <a:solidFill>
                  <a:prstClr val="black"/>
                </a:solidFill>
              </a:rPr>
              <a:t>Graben</a:t>
            </a:r>
          </a:p>
        </p:txBody>
      </p:sp>
    </p:spTree>
    <p:extLst>
      <p:ext uri="{BB962C8B-B14F-4D97-AF65-F5344CB8AC3E}">
        <p14:creationId xmlns:p14="http://schemas.microsoft.com/office/powerpoint/2010/main" val="2671585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319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7D"/>
                </a:solidFill>
              </a:rPr>
              <a:t>Estimating Viscosity Structure from the Seismic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2770"/>
            <a:ext cx="8518880" cy="498853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080"/>
              </a:spcBef>
            </a:pPr>
            <a:r>
              <a:rPr lang="en-US" sz="2200" dirty="0">
                <a:solidFill>
                  <a:srgbClr val="1F497D"/>
                </a:solidFill>
              </a:rPr>
              <a:t>Here we use seismic anomalies relative to a global 1D reference model (STW105) to compute temperature anomalies relative to a temperature geotherm, and then viscosity variations relative to reference viscosities.  We assume linear viscosity.</a:t>
            </a:r>
          </a:p>
          <a:p>
            <a:pPr>
              <a:spcBef>
                <a:spcPts val="1080"/>
              </a:spcBef>
            </a:pPr>
            <a:r>
              <a:rPr lang="en-US" sz="2200" dirty="0">
                <a:solidFill>
                  <a:srgbClr val="1F497D"/>
                </a:solidFill>
              </a:rPr>
              <a:t>Other approaches estimate the mantle temperature and then directly use experimental flow laws to determine viscosity, but they require more assumptions, such as composition and grain size</a:t>
            </a:r>
          </a:p>
          <a:p>
            <a:pPr>
              <a:spcBef>
                <a:spcPts val="1080"/>
              </a:spcBef>
            </a:pPr>
            <a:r>
              <a:rPr lang="en-US" sz="2200" dirty="0">
                <a:solidFill>
                  <a:srgbClr val="1F497D"/>
                </a:solidFill>
              </a:rPr>
              <a:t>Use (</a:t>
            </a:r>
            <a:r>
              <a:rPr lang="en-US" sz="2200" i="1" dirty="0">
                <a:solidFill>
                  <a:srgbClr val="1F497D"/>
                </a:solidFill>
              </a:rPr>
              <a:t>Wu et al</a:t>
            </a:r>
            <a:r>
              <a:rPr lang="en-US" sz="2200" dirty="0">
                <a:solidFill>
                  <a:srgbClr val="1F497D"/>
                </a:solidFill>
              </a:rPr>
              <a:t>, 2012):</a:t>
            </a:r>
          </a:p>
          <a:p>
            <a:pPr marL="0" indent="0">
              <a:buNone/>
            </a:pPr>
            <a:endParaRPr lang="en-US" sz="2400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1F497D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1F497D"/>
                </a:solidFill>
              </a:rPr>
              <a:t>        </a:t>
            </a:r>
            <a:r>
              <a:rPr lang="en-US" sz="2000" dirty="0">
                <a:solidFill>
                  <a:srgbClr val="1F497D"/>
                </a:solidFill>
              </a:rPr>
              <a:t>--  Temperature derivative from </a:t>
            </a:r>
            <a:r>
              <a:rPr lang="en-US" sz="2000" i="1" dirty="0" err="1">
                <a:solidFill>
                  <a:srgbClr val="1F497D"/>
                </a:solidFill>
              </a:rPr>
              <a:t>Karato</a:t>
            </a:r>
            <a:r>
              <a:rPr lang="en-US" sz="2000" dirty="0">
                <a:solidFill>
                  <a:srgbClr val="1F497D"/>
                </a:solidFill>
              </a:rPr>
              <a:t> (2008)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1F497D"/>
                </a:solidFill>
              </a:rPr>
              <a:t>         --  T</a:t>
            </a:r>
            <a:r>
              <a:rPr lang="en-US" sz="2000" baseline="-25000" dirty="0">
                <a:solidFill>
                  <a:srgbClr val="1F497D"/>
                </a:solidFill>
              </a:rPr>
              <a:t>0</a:t>
            </a:r>
            <a:r>
              <a:rPr lang="en-US" sz="2000" dirty="0">
                <a:solidFill>
                  <a:srgbClr val="1F497D"/>
                </a:solidFill>
              </a:rPr>
              <a:t> -  reference temperature – assume 1315 °C </a:t>
            </a:r>
            <a:r>
              <a:rPr lang="en-US" sz="2000" dirty="0" err="1">
                <a:solidFill>
                  <a:srgbClr val="1F497D"/>
                </a:solidFill>
              </a:rPr>
              <a:t>adiabat</a:t>
            </a:r>
            <a:endParaRPr lang="en-US" sz="2000" dirty="0">
              <a:solidFill>
                <a:srgbClr val="1F497D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1F497D"/>
                </a:solidFill>
              </a:rPr>
              <a:t>	 --  E* and V* - activation energy and volume </a:t>
            </a:r>
            <a:r>
              <a:rPr lang="mr-IN" sz="2000" dirty="0">
                <a:solidFill>
                  <a:srgbClr val="1F497D"/>
                </a:solidFill>
              </a:rPr>
              <a:t>–</a:t>
            </a:r>
            <a:r>
              <a:rPr lang="en-US" sz="2000" dirty="0">
                <a:solidFill>
                  <a:srgbClr val="1F497D"/>
                </a:solidFill>
              </a:rPr>
              <a:t>from </a:t>
            </a:r>
            <a:r>
              <a:rPr lang="en-US" sz="2000" i="1" dirty="0" err="1">
                <a:solidFill>
                  <a:srgbClr val="1F497D"/>
                </a:solidFill>
              </a:rPr>
              <a:t>Hirth</a:t>
            </a:r>
            <a:r>
              <a:rPr lang="en-US" sz="2000" i="1" dirty="0">
                <a:solidFill>
                  <a:srgbClr val="1F497D"/>
                </a:solidFill>
              </a:rPr>
              <a:t> &amp; </a:t>
            </a:r>
            <a:r>
              <a:rPr lang="en-US" sz="2000" i="1" dirty="0" err="1">
                <a:solidFill>
                  <a:srgbClr val="1F497D"/>
                </a:solidFill>
              </a:rPr>
              <a:t>Kohlstedt</a:t>
            </a:r>
            <a:r>
              <a:rPr lang="en-US" sz="2000" dirty="0">
                <a:solidFill>
                  <a:srgbClr val="1F497D"/>
                </a:solidFill>
              </a:rPr>
              <a:t> 					(2003); initially use dry olivine but test others (hydrous olivine, </a:t>
            </a:r>
            <a:r>
              <a:rPr lang="en-US" sz="2000" dirty="0" err="1">
                <a:solidFill>
                  <a:srgbClr val="1F497D"/>
                </a:solidFill>
              </a:rPr>
              <a:t>etc</a:t>
            </a:r>
            <a:r>
              <a:rPr lang="en-US" sz="2000" dirty="0">
                <a:solidFill>
                  <a:srgbClr val="1F497D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1F497D"/>
                </a:solidFill>
              </a:rPr>
              <a:t>	 --  β -  percent of seismic anomaly due to temperature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5" name="Picture 4" descr="wu_et_al_formul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9463" r="4861" b="20444"/>
          <a:stretch/>
        </p:blipFill>
        <p:spPr>
          <a:xfrm>
            <a:off x="1558621" y="3902496"/>
            <a:ext cx="6172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7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446"/>
            <a:ext cx="8242300" cy="9445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+mn-lt"/>
              </a:rPr>
              <a:t>Calibrating Viscosity Conversion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576" y="5780782"/>
            <a:ext cx="819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Choose:	Dry olivine diffusion creep rheology from </a:t>
            </a:r>
            <a:r>
              <a:rPr lang="en-US" sz="1600" i="1" dirty="0" err="1">
                <a:solidFill>
                  <a:schemeClr val="tx2"/>
                </a:solidFill>
              </a:rPr>
              <a:t>Hirth</a:t>
            </a:r>
            <a:r>
              <a:rPr lang="en-US" sz="1600" i="1" dirty="0">
                <a:solidFill>
                  <a:schemeClr val="tx2"/>
                </a:solidFill>
              </a:rPr>
              <a:t> &amp; </a:t>
            </a:r>
            <a:r>
              <a:rPr lang="en-US" sz="1600" i="1" dirty="0" err="1">
                <a:solidFill>
                  <a:schemeClr val="tx2"/>
                </a:solidFill>
              </a:rPr>
              <a:t>Kohlstedt</a:t>
            </a:r>
            <a:r>
              <a:rPr lang="en-US" sz="1600" i="1" dirty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(2003)</a:t>
            </a:r>
          </a:p>
          <a:p>
            <a:r>
              <a:rPr lang="en-US" sz="1600" dirty="0">
                <a:solidFill>
                  <a:schemeClr val="tx2"/>
                </a:solidFill>
              </a:rPr>
              <a:t>		Background upper mantle viscosity IJ05-R2 (</a:t>
            </a:r>
            <a:r>
              <a:rPr lang="en-US" sz="1600" i="1" dirty="0">
                <a:solidFill>
                  <a:schemeClr val="tx2"/>
                </a:solidFill>
              </a:rPr>
              <a:t>Ivins &amp; James</a:t>
            </a:r>
            <a:r>
              <a:rPr lang="en-US" sz="1600" dirty="0">
                <a:solidFill>
                  <a:schemeClr val="tx2"/>
                </a:solidFill>
              </a:rPr>
              <a:t>, 2013)</a:t>
            </a:r>
          </a:p>
          <a:p>
            <a:r>
              <a:rPr lang="en-US" sz="1600" dirty="0">
                <a:solidFill>
                  <a:schemeClr val="tx2"/>
                </a:solidFill>
              </a:rPr>
              <a:t>		Velocity anomalies entirely due to temperature (𝛽 = 1.0)</a:t>
            </a:r>
          </a:p>
          <a:p>
            <a:r>
              <a:rPr lang="en-US" sz="1600" dirty="0">
                <a:solidFill>
                  <a:schemeClr val="tx2"/>
                </a:solidFill>
              </a:rPr>
              <a:t>		Made a correction for depleted continental lithosphere in East Antarctica (</a:t>
            </a:r>
            <a:r>
              <a:rPr lang="en-US" sz="1600" i="1" dirty="0">
                <a:solidFill>
                  <a:schemeClr val="tx2"/>
                </a:solidFill>
              </a:rPr>
              <a:t>Lee</a:t>
            </a:r>
            <a:r>
              <a:rPr lang="en-US" sz="1600" dirty="0">
                <a:solidFill>
                  <a:schemeClr val="tx2"/>
                </a:solidFill>
              </a:rPr>
              <a:t> , 2003)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FCB58-F8A8-6942-A624-C9AB2B81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38" y="1475482"/>
            <a:ext cx="73406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3339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33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Fit to Viscosity Estimates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DBA346-6A58-5641-8799-596966E0E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473199"/>
            <a:ext cx="7416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7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9144000" cy="12371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02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Estimated Mantle Viscosity Maps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8" y="1561053"/>
            <a:ext cx="8875198" cy="3479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68" y="5313363"/>
            <a:ext cx="9014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Extremely low viscosity (~ 10</a:t>
            </a:r>
            <a:r>
              <a:rPr lang="en-US" sz="1600" baseline="30000" dirty="0">
                <a:solidFill>
                  <a:schemeClr val="tx2"/>
                </a:solidFill>
              </a:rPr>
              <a:t>18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mr-IN" sz="1600" dirty="0">
                <a:solidFill>
                  <a:schemeClr val="tx2"/>
                </a:solidFill>
              </a:rPr>
              <a:t>–</a:t>
            </a:r>
            <a:r>
              <a:rPr lang="en-US" sz="1600" dirty="0">
                <a:solidFill>
                  <a:schemeClr val="tx2"/>
                </a:solidFill>
              </a:rPr>
              <a:t> 10</a:t>
            </a:r>
            <a:r>
              <a:rPr lang="en-US" sz="1600" baseline="30000" dirty="0">
                <a:solidFill>
                  <a:schemeClr val="tx2"/>
                </a:solidFill>
              </a:rPr>
              <a:t>19</a:t>
            </a:r>
            <a:r>
              <a:rPr lang="en-US" sz="1600" dirty="0">
                <a:solidFill>
                  <a:schemeClr val="tx2"/>
                </a:solidFill>
              </a:rPr>
              <a:t> Pa s) throughout the upper mantle beneath Marie Byrd Land and 		the Amundsen Coast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Very low viscosity shallow (&lt; 200 km) and thin lithosphere beneath the Peninsula, but high viscosity 			deeper, perhaps due to </a:t>
            </a:r>
            <a:r>
              <a:rPr lang="en-US" sz="1600" dirty="0" err="1">
                <a:solidFill>
                  <a:schemeClr val="tx2"/>
                </a:solidFill>
              </a:rPr>
              <a:t>subducted</a:t>
            </a:r>
            <a:r>
              <a:rPr lang="en-US" sz="1600" dirty="0">
                <a:solidFill>
                  <a:schemeClr val="tx2"/>
                </a:solidFill>
              </a:rPr>
              <a:t> slab material.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Higher viscosity (~ 10</a:t>
            </a:r>
            <a:r>
              <a:rPr lang="en-US" sz="1600" baseline="30000" dirty="0">
                <a:solidFill>
                  <a:schemeClr val="tx2"/>
                </a:solidFill>
              </a:rPr>
              <a:t>20</a:t>
            </a:r>
            <a:r>
              <a:rPr lang="en-US" sz="1600" dirty="0">
                <a:solidFill>
                  <a:schemeClr val="tx2"/>
                </a:solidFill>
              </a:rPr>
              <a:t> Pa s) beneath </a:t>
            </a:r>
            <a:r>
              <a:rPr lang="en-US" sz="1600" dirty="0" err="1">
                <a:solidFill>
                  <a:schemeClr val="tx2"/>
                </a:solidFill>
              </a:rPr>
              <a:t>Siple</a:t>
            </a:r>
            <a:r>
              <a:rPr lang="en-US" sz="1600" dirty="0">
                <a:solidFill>
                  <a:schemeClr val="tx2"/>
                </a:solidFill>
              </a:rPr>
              <a:t> Coast and Ronne Ice Shelf region</a:t>
            </a:r>
          </a:p>
        </p:txBody>
      </p:sp>
    </p:spTree>
    <p:extLst>
      <p:ext uri="{BB962C8B-B14F-4D97-AF65-F5344CB8AC3E}">
        <p14:creationId xmlns:p14="http://schemas.microsoft.com/office/powerpoint/2010/main" val="1345991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9144000" cy="10032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033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Sensitivity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42" y="1082926"/>
            <a:ext cx="6236263" cy="4609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39" y="5714429"/>
            <a:ext cx="90618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Perturbation of assumptions generally results in similar patterns with somewhat less viscosity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This is because the calculation is based on anomalies relative to reference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Use of VM5a reference viscosity model raises viscosities by 1/3 order of magnitude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These models do not attain the very low viscosities inferred for Amundsen Sea and the Peninsula</a:t>
            </a:r>
          </a:p>
        </p:txBody>
      </p:sp>
    </p:spTree>
    <p:extLst>
      <p:ext uri="{BB962C8B-B14F-4D97-AF65-F5344CB8AC3E}">
        <p14:creationId xmlns:p14="http://schemas.microsoft.com/office/powerpoint/2010/main" val="1059541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319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4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F497D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33002"/>
            <a:ext cx="8686800" cy="5120749"/>
          </a:xfrm>
        </p:spPr>
        <p:txBody>
          <a:bodyPr>
            <a:noAutofit/>
          </a:bodyPr>
          <a:lstStyle/>
          <a:p>
            <a:pPr>
              <a:spcBef>
                <a:spcPts val="1032"/>
              </a:spcBef>
            </a:pPr>
            <a:r>
              <a:rPr lang="en-US" sz="1800" dirty="0">
                <a:solidFill>
                  <a:srgbClr val="1F497D"/>
                </a:solidFill>
              </a:rPr>
              <a:t>New seismic models, with recent data, allow the estimation of higher resolution lithospheric thickness and viscosity models for Antarctica.</a:t>
            </a:r>
          </a:p>
          <a:p>
            <a:pPr>
              <a:spcBef>
                <a:spcPts val="1032"/>
              </a:spcBef>
            </a:pPr>
            <a:r>
              <a:rPr lang="en-US" sz="1800" dirty="0">
                <a:solidFill>
                  <a:srgbClr val="1F497D"/>
                </a:solidFill>
              </a:rPr>
              <a:t>Lithospheric thickness varies between up to ~ 220 km in East Antarctica to ~ 60 km in parts of West Antarctica and the Transantarctic Mtn. front.</a:t>
            </a:r>
          </a:p>
          <a:p>
            <a:pPr>
              <a:spcBef>
                <a:spcPts val="1032"/>
              </a:spcBef>
            </a:pPr>
            <a:r>
              <a:rPr lang="en-US" sz="1800" dirty="0">
                <a:solidFill>
                  <a:schemeClr val="tx2"/>
                </a:solidFill>
              </a:rPr>
              <a:t>Thick Archean lithosphere in central East Antarctica;  thinner lithosphere beneath </a:t>
            </a:r>
            <a:r>
              <a:rPr lang="en-US" sz="1800" dirty="0" err="1">
                <a:solidFill>
                  <a:schemeClr val="tx2"/>
                </a:solidFill>
              </a:rPr>
              <a:t>Dronning</a:t>
            </a:r>
            <a:r>
              <a:rPr lang="en-US" sz="1800" dirty="0">
                <a:solidFill>
                  <a:schemeClr val="tx2"/>
                </a:solidFill>
              </a:rPr>
              <a:t> Maude Land and Lambert Graben due to lithospheric thinning or destruction during Phanerozoic tectonism</a:t>
            </a:r>
            <a:endParaRPr lang="en-US" sz="1800" dirty="0">
              <a:solidFill>
                <a:srgbClr val="1F497D"/>
              </a:solidFill>
            </a:endParaRPr>
          </a:p>
          <a:p>
            <a:pPr>
              <a:spcBef>
                <a:spcPts val="1032"/>
              </a:spcBef>
            </a:pPr>
            <a:r>
              <a:rPr lang="en-US" sz="1800" dirty="0">
                <a:solidFill>
                  <a:srgbClr val="1F497D"/>
                </a:solidFill>
              </a:rPr>
              <a:t>We develop a new viscosity model for Antarctica by computing relative viscosity anomalies from seismic anomalies.   Tuning the parameters allow us to match recent viscosity estimates in West Antarctica.   </a:t>
            </a:r>
          </a:p>
          <a:p>
            <a:pPr>
              <a:spcBef>
                <a:spcPts val="1032"/>
              </a:spcBef>
            </a:pPr>
            <a:r>
              <a:rPr lang="en-US" sz="1800" dirty="0">
                <a:solidFill>
                  <a:srgbClr val="1F497D"/>
                </a:solidFill>
              </a:rPr>
              <a:t>Results show very low viscosity (10</a:t>
            </a:r>
            <a:r>
              <a:rPr lang="en-US" sz="1800" baseline="30000" dirty="0">
                <a:solidFill>
                  <a:srgbClr val="1F497D"/>
                </a:solidFill>
              </a:rPr>
              <a:t>18</a:t>
            </a:r>
            <a:r>
              <a:rPr lang="en-US" sz="1800" dirty="0">
                <a:solidFill>
                  <a:srgbClr val="1F497D"/>
                </a:solidFill>
              </a:rPr>
              <a:t> </a:t>
            </a:r>
            <a:r>
              <a:rPr lang="mr-IN" sz="1800" dirty="0">
                <a:solidFill>
                  <a:srgbClr val="1F497D"/>
                </a:solidFill>
              </a:rPr>
              <a:t>–</a:t>
            </a:r>
            <a:r>
              <a:rPr lang="en-US" sz="1800" dirty="0">
                <a:solidFill>
                  <a:srgbClr val="1F497D"/>
                </a:solidFill>
              </a:rPr>
              <a:t> 10</a:t>
            </a:r>
            <a:r>
              <a:rPr lang="en-US" sz="1800" baseline="30000" dirty="0">
                <a:solidFill>
                  <a:srgbClr val="1F497D"/>
                </a:solidFill>
              </a:rPr>
              <a:t>19</a:t>
            </a:r>
            <a:r>
              <a:rPr lang="en-US" sz="1800" dirty="0">
                <a:solidFill>
                  <a:srgbClr val="1F497D"/>
                </a:solidFill>
              </a:rPr>
              <a:t> Pa s) beneath the Peninsula, Amundsen coast, Marie Byrd Land, and Ross Island regions, suggesting glacial isostatic response times of ~ 100 years.</a:t>
            </a:r>
          </a:p>
          <a:p>
            <a:pPr>
              <a:spcBef>
                <a:spcPts val="1032"/>
              </a:spcBef>
            </a:pPr>
            <a:r>
              <a:rPr lang="en-US" sz="1800" dirty="0">
                <a:solidFill>
                  <a:srgbClr val="1F497D"/>
                </a:solidFill>
              </a:rPr>
              <a:t>The </a:t>
            </a:r>
            <a:r>
              <a:rPr lang="en-US" sz="1800" dirty="0" err="1">
                <a:solidFill>
                  <a:srgbClr val="1F497D"/>
                </a:solidFill>
              </a:rPr>
              <a:t>Siple</a:t>
            </a:r>
            <a:r>
              <a:rPr lang="en-US" sz="1800" dirty="0">
                <a:solidFill>
                  <a:srgbClr val="1F497D"/>
                </a:solidFill>
              </a:rPr>
              <a:t> coast and Ronne Ice Shelf region show higher viscosity (~ 10</a:t>
            </a:r>
            <a:r>
              <a:rPr lang="en-US" sz="1800" baseline="30000" dirty="0">
                <a:solidFill>
                  <a:srgbClr val="1F497D"/>
                </a:solidFill>
              </a:rPr>
              <a:t>20</a:t>
            </a:r>
            <a:r>
              <a:rPr lang="en-US" sz="1800" dirty="0">
                <a:solidFill>
                  <a:srgbClr val="1F497D"/>
                </a:solidFill>
              </a:rPr>
              <a:t> Pa s) and somewhat thicker lithosphere.   </a:t>
            </a:r>
          </a:p>
        </p:txBody>
      </p:sp>
    </p:spTree>
    <p:extLst>
      <p:ext uri="{BB962C8B-B14F-4D97-AF65-F5344CB8AC3E}">
        <p14:creationId xmlns:p14="http://schemas.microsoft.com/office/powerpoint/2010/main" val="1075901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9144000" cy="13124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9383"/>
            <a:ext cx="8686800" cy="99870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1F497D"/>
                </a:solidFill>
              </a:rPr>
              <a:t>The need for laterally varying lithospheric thickness and mantle viscosity models of Antarctica</a:t>
            </a:r>
          </a:p>
        </p:txBody>
      </p:sp>
      <p:pic>
        <p:nvPicPr>
          <p:cNvPr id="7" name="Picture 6" descr="ANET_g06cR_vertical.pdf">
            <a:extLst>
              <a:ext uri="{FF2B5EF4-FFF2-40B4-BE49-F238E27FC236}">
                <a16:creationId xmlns:a16="http://schemas.microsoft.com/office/drawing/2014/main" id="{3AEB79CD-414B-6E4D-BB75-8AE30B7E37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8" t="14074" r="28824" b="4444"/>
          <a:stretch/>
        </p:blipFill>
        <p:spPr>
          <a:xfrm>
            <a:off x="326572" y="2015157"/>
            <a:ext cx="3069772" cy="4722726"/>
          </a:xfrm>
          <a:prstGeom prst="rect">
            <a:avLst/>
          </a:prstGeom>
        </p:spPr>
      </p:pic>
      <p:pic>
        <p:nvPicPr>
          <p:cNvPr id="8" name="Picture 7" descr="Feedback Cartoon Barletta_MS_Nature_March2017.jpg">
            <a:extLst>
              <a:ext uri="{FF2B5EF4-FFF2-40B4-BE49-F238E27FC236}">
                <a16:creationId xmlns:a16="http://schemas.microsoft.com/office/drawing/2014/main" id="{08B79C9A-E251-AA43-AD28-F12FDD36AF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200" y="2679886"/>
            <a:ext cx="4741228" cy="34126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EB49D0-B22E-3E49-9745-9D6DEB546525}"/>
              </a:ext>
            </a:extLst>
          </p:cNvPr>
          <p:cNvSpPr/>
          <p:nvPr/>
        </p:nvSpPr>
        <p:spPr>
          <a:xfrm>
            <a:off x="1729754" y="2079287"/>
            <a:ext cx="16665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OSU Solution: G06cR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9D50AB-88D8-6447-B1B1-165E3A48B3BC}"/>
              </a:ext>
            </a:extLst>
          </p:cNvPr>
          <p:cNvSpPr txBox="1"/>
          <p:nvPr/>
        </p:nvSpPr>
        <p:spPr>
          <a:xfrm>
            <a:off x="103799" y="1406336"/>
            <a:ext cx="3515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Uplift rates from GPS do not match 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predictions of 1-D structure 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0BCD58-E055-C747-8F8C-3C16D927CE1E}"/>
              </a:ext>
            </a:extLst>
          </p:cNvPr>
          <p:cNvSpPr txBox="1"/>
          <p:nvPr/>
        </p:nvSpPr>
        <p:spPr>
          <a:xfrm>
            <a:off x="4001019" y="1729501"/>
            <a:ext cx="4891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Rapid GIA caused by low viscosity mantle reverses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bed slope, may slow the rate of ice sheet retreat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F90198-8E3C-6F47-93C8-9E4863BA05B6}"/>
              </a:ext>
            </a:extLst>
          </p:cNvPr>
          <p:cNvSpPr/>
          <p:nvPr/>
        </p:nvSpPr>
        <p:spPr>
          <a:xfrm>
            <a:off x="6210752" y="6217959"/>
            <a:ext cx="1892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Barletta et al. (2018)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131C43-0E9C-8B4B-8E5F-677494D35F11}"/>
              </a:ext>
            </a:extLst>
          </p:cNvPr>
          <p:cNvGrpSpPr/>
          <p:nvPr/>
        </p:nvGrpSpPr>
        <p:grpSpPr>
          <a:xfrm>
            <a:off x="1861457" y="5352414"/>
            <a:ext cx="164587" cy="164587"/>
            <a:chOff x="1465743" y="3375631"/>
            <a:chExt cx="164587" cy="164587"/>
          </a:xfrm>
        </p:grpSpPr>
        <p:sp>
          <p:nvSpPr>
            <p:cNvPr id="15" name="Shape 192">
              <a:extLst>
                <a:ext uri="{FF2B5EF4-FFF2-40B4-BE49-F238E27FC236}">
                  <a16:creationId xmlns:a16="http://schemas.microsoft.com/office/drawing/2014/main" id="{9D6A8172-0D13-124A-8B72-D4E2FF2BCD95}"/>
                </a:ext>
              </a:extLst>
            </p:cNvPr>
            <p:cNvSpPr/>
            <p:nvPr/>
          </p:nvSpPr>
          <p:spPr>
            <a:xfrm>
              <a:off x="1482819" y="3392707"/>
              <a:ext cx="130436" cy="13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FF"/>
            </a:solidFill>
            <a:ln w="9525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2286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4572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6858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9144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11430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13716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16002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18288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4572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Shape 193">
              <a:extLst>
                <a:ext uri="{FF2B5EF4-FFF2-40B4-BE49-F238E27FC236}">
                  <a16:creationId xmlns:a16="http://schemas.microsoft.com/office/drawing/2014/main" id="{0ABECBE6-8A85-8043-B4EB-A759DBD9CB8A}"/>
                </a:ext>
              </a:extLst>
            </p:cNvPr>
            <p:cNvSpPr/>
            <p:nvPr/>
          </p:nvSpPr>
          <p:spPr>
            <a:xfrm>
              <a:off x="1465743" y="3375631"/>
              <a:ext cx="164587" cy="164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2286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4572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6858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9144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11430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13716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16002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18288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4572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ADEB04-8A66-4047-9BF8-C0B6C9AC6DFA}"/>
              </a:ext>
            </a:extLst>
          </p:cNvPr>
          <p:cNvGrpSpPr/>
          <p:nvPr/>
        </p:nvGrpSpPr>
        <p:grpSpPr>
          <a:xfrm>
            <a:off x="1384835" y="4494515"/>
            <a:ext cx="164587" cy="164587"/>
            <a:chOff x="1465743" y="3375631"/>
            <a:chExt cx="164587" cy="164587"/>
          </a:xfrm>
        </p:grpSpPr>
        <p:sp>
          <p:nvSpPr>
            <p:cNvPr id="18" name="Shape 192">
              <a:extLst>
                <a:ext uri="{FF2B5EF4-FFF2-40B4-BE49-F238E27FC236}">
                  <a16:creationId xmlns:a16="http://schemas.microsoft.com/office/drawing/2014/main" id="{B869C121-8817-3547-AC28-4019DF5489AD}"/>
                </a:ext>
              </a:extLst>
            </p:cNvPr>
            <p:cNvSpPr/>
            <p:nvPr/>
          </p:nvSpPr>
          <p:spPr>
            <a:xfrm>
              <a:off x="1482819" y="3392707"/>
              <a:ext cx="130436" cy="13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FF"/>
            </a:solidFill>
            <a:ln w="9525" cap="flat">
              <a:noFill/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2286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4572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6858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9144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11430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13716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16002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18288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4572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193">
              <a:extLst>
                <a:ext uri="{FF2B5EF4-FFF2-40B4-BE49-F238E27FC236}">
                  <a16:creationId xmlns:a16="http://schemas.microsoft.com/office/drawing/2014/main" id="{B95C1746-83BB-9540-8D15-216E931D1752}"/>
                </a:ext>
              </a:extLst>
            </p:cNvPr>
            <p:cNvSpPr/>
            <p:nvPr/>
          </p:nvSpPr>
          <p:spPr>
            <a:xfrm>
              <a:off x="1465743" y="3375631"/>
              <a:ext cx="164587" cy="164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9050" cap="flat">
              <a:solidFill>
                <a:srgbClr val="FFFFFF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1pPr>
              <a:lvl2pPr indent="2286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2pPr>
              <a:lvl3pPr indent="4572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3pPr>
              <a:lvl4pPr indent="6858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4pPr>
              <a:lvl5pPr indent="9144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5pPr>
              <a:lvl6pPr indent="11430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6pPr>
              <a:lvl7pPr indent="13716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7pPr>
              <a:lvl8pPr indent="16002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8pPr>
              <a:lvl9pPr indent="1828800" algn="ctr" defTabSz="584200">
                <a:defRPr sz="15800"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4572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AE5F164-90AF-E549-AF01-49892214DCD4}"/>
              </a:ext>
            </a:extLst>
          </p:cNvPr>
          <p:cNvSpPr txBox="1"/>
          <p:nvPr/>
        </p:nvSpPr>
        <p:spPr>
          <a:xfrm>
            <a:off x="1691582" y="4390938"/>
            <a:ext cx="1704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LGM ice load centers</a:t>
            </a:r>
          </a:p>
        </p:txBody>
      </p:sp>
    </p:spTree>
    <p:extLst>
      <p:ext uri="{BB962C8B-B14F-4D97-AF65-F5344CB8AC3E}">
        <p14:creationId xmlns:p14="http://schemas.microsoft.com/office/powerpoint/2010/main" val="37908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417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5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1F497D"/>
                </a:solidFill>
              </a:rPr>
              <a:t>New Antarctic seismic models useful for GIA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20" y="1737251"/>
            <a:ext cx="8518880" cy="4638149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>
                <a:solidFill>
                  <a:srgbClr val="1F497D"/>
                </a:solidFill>
              </a:rPr>
              <a:t>Seismic models - requirements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1F497D"/>
                </a:solidFill>
              </a:rPr>
              <a:t>	--  detailed structure of West Antarctica to give lithospheric thickness and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1F497D"/>
                </a:solidFill>
              </a:rPr>
              <a:t>		mantle temperature		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1F497D"/>
                </a:solidFill>
              </a:rPr>
              <a:t>	--  GIA models require viscosity estimates at least down to the transition zone and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1F497D"/>
                </a:solidFill>
              </a:rPr>
              <a:t>		extending to the surrounding ocean basins</a:t>
            </a:r>
          </a:p>
          <a:p>
            <a:pPr marL="0" indent="0">
              <a:buNone/>
            </a:pPr>
            <a:endParaRPr lang="en-US" sz="2400" dirty="0">
              <a:solidFill>
                <a:srgbClr val="1F497D"/>
              </a:solidFill>
            </a:endParaRPr>
          </a:p>
          <a:p>
            <a:r>
              <a:rPr lang="en-US" sz="2800" dirty="0">
                <a:solidFill>
                  <a:srgbClr val="1F497D"/>
                </a:solidFill>
              </a:rPr>
              <a:t>Strategy </a:t>
            </a:r>
            <a:r>
              <a:rPr lang="mr-IN" sz="2800" dirty="0">
                <a:solidFill>
                  <a:srgbClr val="1F497D"/>
                </a:solidFill>
              </a:rPr>
              <a:t>–</a:t>
            </a:r>
            <a:r>
              <a:rPr lang="en-US" sz="2800" dirty="0">
                <a:solidFill>
                  <a:srgbClr val="1F497D"/>
                </a:solidFill>
              </a:rPr>
              <a:t> develop two new seismic models with somewhat different data, 		methodology and focus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1F497D"/>
                </a:solidFill>
              </a:rPr>
              <a:t>	--  Bayesian Monte Carlo inversion of well-instrumented West and Central Antarctica 		to depths of ~ 200 km (Shen et al., 2018)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1F497D"/>
                </a:solidFill>
              </a:rPr>
              <a:t>		</a:t>
            </a:r>
            <a:r>
              <a:rPr lang="en-US" sz="2300" dirty="0">
                <a:solidFill>
                  <a:srgbClr val="1F497D"/>
                </a:solidFill>
              </a:rPr>
              <a:t>--  Combined inversion of phase velocities from earthquake and ambient noise correlation 			along with receiver functions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1F497D"/>
                </a:solidFill>
              </a:rPr>
              <a:t>		--  Detailed model of structure including crustal thickness; we also do a thermal inversion 			to estimate lithospheric thickness, mantle temperature, and heat flow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1F497D"/>
                </a:solidFill>
              </a:rPr>
              <a:t>	--  Full waveform adjoint inversion of earthquake data south of 45˚S 						(Lloyd et al., 2019)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1F497D"/>
                </a:solidFill>
              </a:rPr>
              <a:t>		-- Inverts the entire 3 component seismic waveforms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1F497D"/>
                </a:solidFill>
              </a:rPr>
              <a:t>		-- provides resolution to depths of ~ 800 km and extends to ocean basins</a:t>
            </a:r>
          </a:p>
        </p:txBody>
      </p:sp>
    </p:spTree>
    <p:extLst>
      <p:ext uri="{BB962C8B-B14F-4D97-AF65-F5344CB8AC3E}">
        <p14:creationId xmlns:p14="http://schemas.microsoft.com/office/powerpoint/2010/main" val="4202761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1417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Monte-Carlo inversion of Rayleigh waves and Receiver functions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801"/>
            <a:ext cx="3587697" cy="31368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00800" y="604996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Shen et al., in prep</a:t>
            </a:r>
          </a:p>
        </p:txBody>
      </p:sp>
      <p:sp>
        <p:nvSpPr>
          <p:cNvPr id="3" name="Rectangle 2"/>
          <p:cNvSpPr/>
          <p:nvPr/>
        </p:nvSpPr>
        <p:spPr>
          <a:xfrm>
            <a:off x="6602329" y="6473827"/>
            <a:ext cx="16375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Shen et al. </a:t>
            </a:r>
            <a:r>
              <a:rPr lang="en-US" sz="1600" dirty="0">
                <a:solidFill>
                  <a:schemeClr val="tx2"/>
                </a:solidFill>
              </a:rPr>
              <a:t>[2018]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91" y="2051050"/>
            <a:ext cx="5624709" cy="294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143" y="5180013"/>
            <a:ext cx="87377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Typical seismic analyses analyze only one phase or type of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Bayesian Monte Carlo method allows us to jointly analyze several datasets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Rayleigh waves from earthquakes and ambient noise constrain seismic velocity in the upper 200 km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Receiver functions constrain Moho depth and other discontinuities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Bayesian analysis also provides uncertainty estimates for velocity and crustal thickness</a:t>
            </a:r>
          </a:p>
        </p:txBody>
      </p:sp>
    </p:spTree>
    <p:extLst>
      <p:ext uri="{BB962C8B-B14F-4D97-AF65-F5344CB8AC3E}">
        <p14:creationId xmlns:p14="http://schemas.microsoft.com/office/powerpoint/2010/main" val="195581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03768E-EEBC-2949-9765-75B2BD966149}"/>
              </a:ext>
            </a:extLst>
          </p:cNvPr>
          <p:cNvSpPr/>
          <p:nvPr/>
        </p:nvSpPr>
        <p:spPr>
          <a:xfrm>
            <a:off x="0" y="3"/>
            <a:ext cx="9144000" cy="12243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15240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Monte-Carlo joint inversion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166"/>
            <a:ext cx="4495800" cy="4802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" t="22566" r="7798" b="15496"/>
          <a:stretch/>
        </p:blipFill>
        <p:spPr>
          <a:xfrm>
            <a:off x="4495800" y="1602651"/>
            <a:ext cx="4644000" cy="4798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7840" y="1228834"/>
            <a:ext cx="22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Crustal Thickness (km)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5464" y="1228834"/>
            <a:ext cx="298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Shear Velocity at 80 km depth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76320" y="6474023"/>
            <a:ext cx="1456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Shen et al. </a:t>
            </a:r>
            <a:r>
              <a:rPr lang="en-US" sz="1400" dirty="0">
                <a:solidFill>
                  <a:schemeClr val="tx2"/>
                </a:solidFill>
              </a:rPr>
              <a:t>[2018]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0" y="3476263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East</a:t>
            </a:r>
          </a:p>
          <a:p>
            <a:r>
              <a:rPr lang="en-US" sz="1400" dirty="0"/>
              <a:t>Antarctica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381000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West</a:t>
            </a:r>
          </a:p>
          <a:p>
            <a:r>
              <a:rPr lang="en-US" sz="1400" dirty="0"/>
              <a:t>Antarctica</a:t>
            </a:r>
          </a:p>
        </p:txBody>
      </p:sp>
    </p:spTree>
    <p:extLst>
      <p:ext uri="{BB962C8B-B14F-4D97-AF65-F5344CB8AC3E}">
        <p14:creationId xmlns:p14="http://schemas.microsoft.com/office/powerpoint/2010/main" val="3343284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chemeClr val="tx2"/>
                </a:solidFill>
              </a:rPr>
              <a:t>Adjoint</a:t>
            </a:r>
            <a:r>
              <a:rPr lang="en-US" sz="3600" dirty="0">
                <a:solidFill>
                  <a:schemeClr val="tx2"/>
                </a:solidFill>
              </a:rPr>
              <a:t> full-waveform inversion for large-scale structure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6477000"/>
            <a:ext cx="1669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Lloyd et al. </a:t>
            </a:r>
            <a:r>
              <a:rPr lang="en-US" sz="1600" dirty="0">
                <a:solidFill>
                  <a:schemeClr val="tx2"/>
                </a:solidFill>
              </a:rPr>
              <a:t>[2019]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307" y="1339721"/>
            <a:ext cx="30208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Earth structure is determined by computing synthetic seismograms in a 3D earth model with the spectral element method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We use 258 earthquakes recorded at more than 300 stations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The structure is parameterized as </a:t>
            </a:r>
          </a:p>
          <a:p>
            <a:r>
              <a:rPr lang="en-US" sz="1600" dirty="0">
                <a:solidFill>
                  <a:schemeClr val="tx2"/>
                </a:solidFill>
              </a:rPr>
              <a:t>elastic transversely-isotropic, with</a:t>
            </a:r>
          </a:p>
          <a:p>
            <a:r>
              <a:rPr lang="en-US" sz="1600" dirty="0">
                <a:solidFill>
                  <a:schemeClr val="tx2"/>
                </a:solidFill>
              </a:rPr>
              <a:t>crustal and ice thickness fixed.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The structure is then improved using kernels constructed from the  forward and adjoint wavefields (</a:t>
            </a:r>
            <a:r>
              <a:rPr lang="en-US" sz="1600" i="1" dirty="0">
                <a:solidFill>
                  <a:schemeClr val="tx2"/>
                </a:solidFill>
              </a:rPr>
              <a:t>Tromp et al., </a:t>
            </a:r>
            <a:r>
              <a:rPr lang="en-US" sz="1600" dirty="0">
                <a:solidFill>
                  <a:schemeClr val="tx2"/>
                </a:solidFill>
              </a:rPr>
              <a:t>2005)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Carried out 20 iterations </a:t>
            </a:r>
          </a:p>
          <a:p>
            <a:r>
              <a:rPr lang="en-US" sz="1600" dirty="0">
                <a:solidFill>
                  <a:schemeClr val="tx2"/>
                </a:solidFill>
              </a:rPr>
              <a:t>(consumed 6 M CPU hours on the</a:t>
            </a:r>
          </a:p>
          <a:p>
            <a:r>
              <a:rPr lang="en-US" sz="1600" dirty="0">
                <a:solidFill>
                  <a:schemeClr val="tx2"/>
                </a:solidFill>
              </a:rPr>
              <a:t>Texas Stampede cluster)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F5A8E-CF12-7345-AE37-EA36340BE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756" y="1462054"/>
            <a:ext cx="4772092" cy="47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1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1683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9572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Shear Velocity from the </a:t>
            </a:r>
            <a:r>
              <a:rPr lang="en-US" sz="3200" dirty="0" err="1">
                <a:solidFill>
                  <a:schemeClr val="tx2"/>
                </a:solidFill>
              </a:rPr>
              <a:t>Adjoint</a:t>
            </a:r>
            <a:r>
              <a:rPr lang="en-US" sz="3200" dirty="0">
                <a:solidFill>
                  <a:schemeClr val="tx2"/>
                </a:solidFill>
              </a:rPr>
              <a:t> Full-Waveform Inversion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4" y="1628775"/>
            <a:ext cx="8822415" cy="3705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00" y="5603875"/>
            <a:ext cx="9092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The East Antarctic lithosphere is extremely fast down to ~ 250 km, with some notable gaps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Very slow velocities @ 100-200 km beneath Marie Byrd Land, Amundsen coast, and Antarctic Peninsula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Deeper slow anomalies (300+ km) beneath Ross Island, Marie Byrd Land, and the Amundsen Sea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1659" y="6488668"/>
            <a:ext cx="14843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Lloyd et al</a:t>
            </a:r>
            <a:r>
              <a:rPr lang="en-US" sz="1400" dirty="0">
                <a:solidFill>
                  <a:schemeClr val="tx2"/>
                </a:solidFill>
              </a:rPr>
              <a:t>. [2019]</a:t>
            </a:r>
          </a:p>
        </p:txBody>
      </p:sp>
    </p:spTree>
    <p:extLst>
      <p:ext uri="{BB962C8B-B14F-4D97-AF65-F5344CB8AC3E}">
        <p14:creationId xmlns:p14="http://schemas.microsoft.com/office/powerpoint/2010/main" val="1393862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12191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Amundsen Sea Thermal Anomaly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extends beneath Thwaites coast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6074" y="1391929"/>
            <a:ext cx="20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Profile along 115˚W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23" y="5666938"/>
            <a:ext cx="90930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The extremely low velocity region beneath the Amundsen Sea extends underneath the coast</a:t>
            </a:r>
          </a:p>
          <a:p>
            <a:r>
              <a:rPr lang="en-US" sz="1600" dirty="0">
                <a:solidFill>
                  <a:schemeClr val="tx2"/>
                </a:solidFill>
              </a:rPr>
              <a:t>This low velocity region is associated with anomalous seafloor topography and volcanic islands</a:t>
            </a:r>
          </a:p>
          <a:p>
            <a:r>
              <a:rPr lang="en-US" sz="1600" dirty="0">
                <a:solidFill>
                  <a:schemeClr val="tx2"/>
                </a:solidFill>
              </a:rPr>
              <a:t>Low velocities shallow as the thick ocean lithosphere gives way to thin lithosphere in West Antarctica</a:t>
            </a:r>
          </a:p>
          <a:p>
            <a:r>
              <a:rPr lang="en-US" sz="1600" dirty="0">
                <a:solidFill>
                  <a:schemeClr val="tx2"/>
                </a:solidFill>
              </a:rPr>
              <a:t>Consistent with observations of low mantle viscosity along Amundsen coast &amp; Thwaites/Pine Island glaciers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7232646" y="5267132"/>
            <a:ext cx="14843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Lloyd et al. </a:t>
            </a:r>
            <a:r>
              <a:rPr lang="en-US" sz="1400" dirty="0">
                <a:solidFill>
                  <a:schemeClr val="tx2"/>
                </a:solidFill>
              </a:rPr>
              <a:t>[2019]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"/>
          <a:stretch/>
        </p:blipFill>
        <p:spPr>
          <a:xfrm>
            <a:off x="4338233" y="1822512"/>
            <a:ext cx="4648807" cy="33525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6999"/>
            <a:ext cx="3594100" cy="3400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500" y="1375118"/>
            <a:ext cx="324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Shear velocity at 100  km depth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7100" y="4076700"/>
            <a:ext cx="908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Marie </a:t>
            </a:r>
          </a:p>
          <a:p>
            <a:r>
              <a:rPr lang="en-US" sz="1400" dirty="0"/>
              <a:t>Byrd 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801130"/>
            <a:ext cx="970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Amundsen</a:t>
            </a:r>
          </a:p>
          <a:p>
            <a:r>
              <a:rPr lang="en-US" sz="1400" dirty="0"/>
              <a:t>Sea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57200" y="3708400"/>
            <a:ext cx="2648418" cy="12319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200" y="4841756"/>
            <a:ext cx="65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Profile</a:t>
            </a:r>
          </a:p>
        </p:txBody>
      </p:sp>
    </p:spTree>
    <p:extLst>
      <p:ext uri="{BB962C8B-B14F-4D97-AF65-F5344CB8AC3E}">
        <p14:creationId xmlns:p14="http://schemas.microsoft.com/office/powerpoint/2010/main" val="1183015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11510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66"/>
            <a:ext cx="8229600" cy="104080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Estimating Lithospheric Thickness from Seismic Velocity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6D2CF-5E60-2047-89D6-FF7E8A1E1923}"/>
              </a:ext>
            </a:extLst>
          </p:cNvPr>
          <p:cNvSpPr txBox="1"/>
          <p:nvPr/>
        </p:nvSpPr>
        <p:spPr>
          <a:xfrm>
            <a:off x="405654" y="1261333"/>
            <a:ext cx="86276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 GIA, the lithosphere is defined </a:t>
            </a:r>
            <a:r>
              <a:rPr lang="en-US" sz="1600" dirty="0" err="1"/>
              <a:t>rheologically</a:t>
            </a:r>
            <a:r>
              <a:rPr lang="en-US" sz="1600" dirty="0"/>
              <a:t>, so interpretation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Vs and rheology are functions of temperature, composition (especially volatile content), grain size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studies have used a velocity, such as V</a:t>
            </a:r>
            <a:r>
              <a:rPr lang="en-US" sz="1600" baseline="-25000" dirty="0"/>
              <a:t>S</a:t>
            </a:r>
            <a:r>
              <a:rPr lang="en-US" sz="1600" dirty="0"/>
              <a:t> = 4.4 km/s, to define the bottom of the lithosphere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Problems:</a:t>
            </a:r>
          </a:p>
          <a:p>
            <a:r>
              <a:rPr lang="en-US" sz="1600" dirty="0"/>
              <a:t>	-- Different velocities are needed in tectonic and </a:t>
            </a:r>
            <a:r>
              <a:rPr lang="en-US" sz="1600" dirty="0" err="1"/>
              <a:t>cratonic</a:t>
            </a:r>
            <a:r>
              <a:rPr lang="en-US" sz="1600" dirty="0"/>
              <a:t> areas</a:t>
            </a:r>
          </a:p>
          <a:p>
            <a:r>
              <a:rPr lang="en-US" sz="1600" dirty="0"/>
              <a:t>	-- Choice of velocity is arbitrary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A3A9E5-1744-3D4A-B1FE-412AC4999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663" y="3577061"/>
            <a:ext cx="3000995" cy="28793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D446B5-2668-E048-85C3-83C092B9627A}"/>
              </a:ext>
            </a:extLst>
          </p:cNvPr>
          <p:cNvSpPr txBox="1"/>
          <p:nvPr/>
        </p:nvSpPr>
        <p:spPr>
          <a:xfrm>
            <a:off x="785309" y="3040948"/>
            <a:ext cx="393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Largest Negative Gradient or Half-Depth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7BA5FD-7A55-D349-B364-167666596D39}"/>
              </a:ext>
            </a:extLst>
          </p:cNvPr>
          <p:cNvSpPr txBox="1"/>
          <p:nvPr/>
        </p:nvSpPr>
        <p:spPr>
          <a:xfrm>
            <a:off x="5403725" y="2733810"/>
            <a:ext cx="309719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Thermal Lithosphere</a:t>
            </a:r>
          </a:p>
          <a:p>
            <a:r>
              <a:rPr lang="en-US" sz="1400" dirty="0"/>
              <a:t>Convert seismic velocity to temperature</a:t>
            </a:r>
          </a:p>
          <a:p>
            <a:r>
              <a:rPr lang="en-US" sz="1400" dirty="0"/>
              <a:t>Fit conductive and adiabatic gradients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5BB42-8CF6-F244-AF3D-4360806AC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30" y="3369923"/>
            <a:ext cx="4550401" cy="341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3251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7445</TotalTime>
  <Words>971</Words>
  <Application>Microsoft Macintosh PowerPoint</Application>
  <PresentationFormat>On-screen Show (4:3)</PresentationFormat>
  <Paragraphs>136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Default Design</vt:lpstr>
      <vt:lpstr>1_Default Design</vt:lpstr>
      <vt:lpstr>Office Theme</vt:lpstr>
      <vt:lpstr>Mantle viscosity structure and lithospheric thickness beneath Antarctica</vt:lpstr>
      <vt:lpstr>The need for laterally varying lithospheric thickness and mantle viscosity models of Antarctica</vt:lpstr>
      <vt:lpstr>New Antarctic seismic models useful for GIA studies</vt:lpstr>
      <vt:lpstr>Monte-Carlo inversion of Rayleigh waves and Receiver functions</vt:lpstr>
      <vt:lpstr>Monte-Carlo joint inversion results</vt:lpstr>
      <vt:lpstr>Adjoint full-waveform inversion for large-scale structure</vt:lpstr>
      <vt:lpstr>Shear Velocity from the Adjoint Full-Waveform Inversion</vt:lpstr>
      <vt:lpstr>Amundsen Sea Thermal Anomaly extends beneath Thwaites coast</vt:lpstr>
      <vt:lpstr>Estimating Lithospheric Thickness from Seismic Velocity</vt:lpstr>
      <vt:lpstr>Estimated Lithospheric Thickness Maps</vt:lpstr>
      <vt:lpstr>Estimating Viscosity Structure from the Seismic Model</vt:lpstr>
      <vt:lpstr>Calibrating Viscosity Conversion</vt:lpstr>
      <vt:lpstr>Fit to Viscosity Estimates</vt:lpstr>
      <vt:lpstr>Estimated Mantle Viscosity Maps</vt:lpstr>
      <vt:lpstr>Sensitivity Analysis</vt:lpstr>
      <vt:lpstr>Conclusions</vt:lpstr>
    </vt:vector>
  </TitlesOfParts>
  <Company>Washington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Constraints on the Mantle Viscosity Structure beneath Antarctica</dc:title>
  <dc:creator>Douglas Wiens</dc:creator>
  <cp:lastModifiedBy>Wiens, Douglas</cp:lastModifiedBy>
  <cp:revision>208</cp:revision>
  <dcterms:created xsi:type="dcterms:W3CDTF">2015-04-12T16:18:06Z</dcterms:created>
  <dcterms:modified xsi:type="dcterms:W3CDTF">2020-05-05T01:31:43Z</dcterms:modified>
</cp:coreProperties>
</file>