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77" r:id="rId2"/>
    <p:sldId id="300" r:id="rId3"/>
    <p:sldId id="301" r:id="rId4"/>
    <p:sldId id="303" r:id="rId5"/>
    <p:sldId id="304" r:id="rId6"/>
    <p:sldId id="305" r:id="rId7"/>
    <p:sldId id="298" r:id="rId8"/>
    <p:sldId id="307" r:id="rId9"/>
    <p:sldId id="306" r:id="rId10"/>
    <p:sldId id="302"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6D9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showGuides="1">
      <p:cViewPr varScale="1">
        <p:scale>
          <a:sx n="115" d="100"/>
          <a:sy n="115" d="100"/>
        </p:scale>
        <p:origin x="109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A5F35-6C0A-4840-8761-6E98518710A4}" type="datetimeFigureOut">
              <a:rPr lang="en-US" smtClean="0"/>
              <a:t>5/4/2020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BF119-84C4-9242-8BF3-8083D3966F1A}" type="slidenum">
              <a:rPr lang="en-US" smtClean="0"/>
              <a:t>‹#›</a:t>
            </a:fld>
            <a:endParaRPr lang="en-US"/>
          </a:p>
        </p:txBody>
      </p:sp>
    </p:spTree>
    <p:extLst>
      <p:ext uri="{BB962C8B-B14F-4D97-AF65-F5344CB8AC3E}">
        <p14:creationId xmlns:p14="http://schemas.microsoft.com/office/powerpoint/2010/main" val="8596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2F2A88B-9003-4AC3-A03F-787840797234}"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124973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F2A88B-9003-4AC3-A03F-787840797234}"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189943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F2A88B-9003-4AC3-A03F-787840797234}"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44857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2F2A88B-9003-4AC3-A03F-787840797234}"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285902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2F2A88B-9003-4AC3-A03F-787840797234}"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12700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2F2A88B-9003-4AC3-A03F-787840797234}"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170139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2F2A88B-9003-4AC3-A03F-787840797234}" type="datetimeFigureOut">
              <a:rPr lang="ru-RU" smtClean="0"/>
              <a:t>04.05.2020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28904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2F2A88B-9003-4AC3-A03F-787840797234}" type="datetimeFigureOut">
              <a:rPr lang="ru-RU" smtClean="0"/>
              <a:t>04.05.2020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396623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2A88B-9003-4AC3-A03F-787840797234}" type="datetimeFigureOut">
              <a:rPr lang="ru-RU" smtClean="0"/>
              <a:t>04.05.2020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380383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F2A88B-9003-4AC3-A03F-787840797234}"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194602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F2A88B-9003-4AC3-A03F-787840797234}"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2B29F03-FD0D-4784-BC69-B4302E1BEE38}" type="slidenum">
              <a:rPr lang="ru-RU" smtClean="0"/>
              <a:t>‹#›</a:t>
            </a:fld>
            <a:endParaRPr lang="ru-RU"/>
          </a:p>
        </p:txBody>
      </p:sp>
    </p:spTree>
    <p:extLst>
      <p:ext uri="{BB962C8B-B14F-4D97-AF65-F5344CB8AC3E}">
        <p14:creationId xmlns:p14="http://schemas.microsoft.com/office/powerpoint/2010/main" val="46552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2A88B-9003-4AC3-A03F-787840797234}" type="datetimeFigureOut">
              <a:rPr lang="ru-RU" smtClean="0"/>
              <a:t>04.05.2020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29F03-FD0D-4784-BC69-B4302E1BEE38}" type="slidenum">
              <a:rPr lang="ru-RU" smtClean="0"/>
              <a:t>‹#›</a:t>
            </a:fld>
            <a:endParaRPr lang="ru-RU"/>
          </a:p>
        </p:txBody>
      </p:sp>
    </p:spTree>
    <p:extLst>
      <p:ext uri="{BB962C8B-B14F-4D97-AF65-F5344CB8AC3E}">
        <p14:creationId xmlns:p14="http://schemas.microsoft.com/office/powerpoint/2010/main" val="23261413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txBox="1">
            <a:spLocks noChangeArrowheads="1"/>
          </p:cNvSpPr>
          <p:nvPr/>
        </p:nvSpPr>
        <p:spPr bwMode="auto">
          <a:xfrm>
            <a:off x="0" y="2314612"/>
            <a:ext cx="9144000" cy="45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en-US" altLang="en-US" sz="1500" b="1" dirty="0">
                <a:latin typeface="+mj-lt"/>
              </a:rPr>
              <a:t>Anna </a:t>
            </a:r>
            <a:r>
              <a:rPr lang="en-US" altLang="en-US" sz="1500" b="1" dirty="0" err="1">
                <a:latin typeface="+mj-lt"/>
              </a:rPr>
              <a:t>Chernova</a:t>
            </a:r>
            <a:r>
              <a:rPr lang="en-US" altLang="en-US" sz="1500" b="1" dirty="0">
                <a:latin typeface="+mj-lt"/>
              </a:rPr>
              <a:t>, </a:t>
            </a:r>
          </a:p>
          <a:p>
            <a:pPr algn="ctr">
              <a:buNone/>
            </a:pPr>
            <a:r>
              <a:rPr lang="en-US" altLang="en-US" sz="1500" b="1" dirty="0">
                <a:latin typeface="+mj-lt"/>
              </a:rPr>
              <a:t>Victor </a:t>
            </a:r>
            <a:r>
              <a:rPr lang="en-US" altLang="en-US" sz="1500" b="1" dirty="0" err="1">
                <a:latin typeface="+mj-lt"/>
              </a:rPr>
              <a:t>Abashev</a:t>
            </a:r>
            <a:r>
              <a:rPr lang="en-US" altLang="en-US" sz="1500" b="1" dirty="0">
                <a:latin typeface="+mj-lt"/>
              </a:rPr>
              <a:t>, Dmitry </a:t>
            </a:r>
            <a:r>
              <a:rPr lang="en-US" altLang="en-US" sz="1500" b="1" dirty="0" err="1">
                <a:latin typeface="+mj-lt"/>
              </a:rPr>
              <a:t>Metelkin</a:t>
            </a:r>
            <a:r>
              <a:rPr lang="en-US" altLang="en-US" sz="1500" b="1" dirty="0">
                <a:latin typeface="+mj-lt"/>
              </a:rPr>
              <a:t>, Valery </a:t>
            </a:r>
            <a:r>
              <a:rPr lang="en-US" altLang="en-US" sz="1500" b="1" dirty="0" err="1">
                <a:latin typeface="+mj-lt"/>
              </a:rPr>
              <a:t>Vernikovsky</a:t>
            </a:r>
            <a:r>
              <a:rPr lang="en-US" altLang="en-US" sz="1500" b="1" dirty="0">
                <a:latin typeface="+mj-lt"/>
              </a:rPr>
              <a:t>, Nikolay </a:t>
            </a:r>
            <a:r>
              <a:rPr lang="en-US" altLang="en-US" sz="1500" b="1" dirty="0" err="1">
                <a:latin typeface="+mj-lt"/>
              </a:rPr>
              <a:t>Mikhaltsov</a:t>
            </a:r>
            <a:endParaRPr lang="en-US" altLang="en-US" sz="1500" b="1" dirty="0">
              <a:latin typeface="+mj-lt"/>
            </a:endParaRPr>
          </a:p>
        </p:txBody>
      </p:sp>
      <p:pic>
        <p:nvPicPr>
          <p:cNvPr id="6" name="Рисунок 5" descr="Изображение выглядит как еда, легкий, рисунок&#10;&#10;Автоматически созданное описание">
            <a:extLst>
              <a:ext uri="{FF2B5EF4-FFF2-40B4-BE49-F238E27FC236}">
                <a16:creationId xmlns:a16="http://schemas.microsoft.com/office/drawing/2014/main" id="{0CDB6535-6724-418C-AA8E-65981D718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584" y="116632"/>
            <a:ext cx="1241249" cy="605447"/>
          </a:xfrm>
          <a:prstGeom prst="rect">
            <a:avLst/>
          </a:prstGeom>
        </p:spPr>
      </p:pic>
      <p:sp>
        <p:nvSpPr>
          <p:cNvPr id="7" name="TextBox 6">
            <a:extLst>
              <a:ext uri="{FF2B5EF4-FFF2-40B4-BE49-F238E27FC236}">
                <a16:creationId xmlns:a16="http://schemas.microsoft.com/office/drawing/2014/main" id="{47BB03B5-D239-4EDC-BA6D-7984EDF9233D}"/>
              </a:ext>
            </a:extLst>
          </p:cNvPr>
          <p:cNvSpPr txBox="1"/>
          <p:nvPr/>
        </p:nvSpPr>
        <p:spPr>
          <a:xfrm>
            <a:off x="0" y="1146278"/>
            <a:ext cx="9144000" cy="1015663"/>
          </a:xfrm>
          <a:prstGeom prst="rect">
            <a:avLst/>
          </a:prstGeom>
          <a:noFill/>
        </p:spPr>
        <p:txBody>
          <a:bodyPr wrap="square" rtlCol="0">
            <a:spAutoFit/>
          </a:bodyPr>
          <a:lstStyle/>
          <a:p>
            <a:pPr algn="ctr"/>
            <a:r>
              <a:rPr lang="en-US" sz="3000" b="1" dirty="0">
                <a:latin typeface="+mj-lt"/>
              </a:rPr>
              <a:t>Magnetic fabric and flow directions in magmatic rocks </a:t>
            </a:r>
          </a:p>
          <a:p>
            <a:pPr algn="ctr"/>
            <a:r>
              <a:rPr lang="en-US" sz="3000" b="1" dirty="0">
                <a:latin typeface="+mj-lt"/>
              </a:rPr>
              <a:t>of the Franz Josef Land, Arctic Ocean</a:t>
            </a:r>
            <a:endParaRPr lang="ru-RU" sz="3000" dirty="0">
              <a:latin typeface="+mj-lt"/>
            </a:endParaRPr>
          </a:p>
        </p:txBody>
      </p:sp>
      <p:pic>
        <p:nvPicPr>
          <p:cNvPr id="10" name="Рисунок 9" descr="Изображение выглядит как рисунок&#10;&#10;Автоматически созданное описание">
            <a:extLst>
              <a:ext uri="{FF2B5EF4-FFF2-40B4-BE49-F238E27FC236}">
                <a16:creationId xmlns:a16="http://schemas.microsoft.com/office/drawing/2014/main" id="{F52D8854-4EBB-403F-81AE-020C7CC7D6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404" y="135560"/>
            <a:ext cx="1491533" cy="559126"/>
          </a:xfrm>
          <a:prstGeom prst="rect">
            <a:avLst/>
          </a:prstGeom>
        </p:spPr>
      </p:pic>
      <p:sp>
        <p:nvSpPr>
          <p:cNvPr id="9" name="TextBox 8">
            <a:extLst>
              <a:ext uri="{FF2B5EF4-FFF2-40B4-BE49-F238E27FC236}">
                <a16:creationId xmlns:a16="http://schemas.microsoft.com/office/drawing/2014/main" id="{3343838C-EA9B-411A-8273-4F289FE994C1}"/>
              </a:ext>
            </a:extLst>
          </p:cNvPr>
          <p:cNvSpPr txBox="1"/>
          <p:nvPr/>
        </p:nvSpPr>
        <p:spPr>
          <a:xfrm>
            <a:off x="80169" y="6459003"/>
            <a:ext cx="6858000" cy="275909"/>
          </a:xfrm>
          <a:prstGeom prst="rect">
            <a:avLst/>
          </a:prstGeom>
          <a:noFill/>
        </p:spPr>
        <p:txBody>
          <a:bodyPr wrap="square" rtlCol="0">
            <a:spAutoFit/>
          </a:bodyPr>
          <a:lstStyle/>
          <a:p>
            <a:r>
              <a:rPr lang="en-US" sz="1193" dirty="0">
                <a:solidFill>
                  <a:schemeClr val="bg1"/>
                </a:solidFill>
                <a:latin typeface="Arial" panose="020B0604020202020204" pitchFamily="34" charset="0"/>
                <a:cs typeface="Arial" panose="020B0604020202020204" pitchFamily="34" charset="0"/>
              </a:rPr>
              <a:t> Online | 4-8 May 2020 | European Geosciences Union General Assembly 2020</a:t>
            </a:r>
            <a:r>
              <a:rPr lang="ru-RU" sz="1193" dirty="0">
                <a:solidFill>
                  <a:schemeClr val="bg1"/>
                </a:solidFill>
                <a:latin typeface="Arial" panose="020B0604020202020204" pitchFamily="34" charset="0"/>
                <a:cs typeface="Arial" panose="020B0604020202020204" pitchFamily="34" charset="0"/>
              </a:rPr>
              <a:t> </a:t>
            </a:r>
            <a:endParaRPr lang="ru-RU" sz="1193" u="sng" dirty="0">
              <a:solidFill>
                <a:schemeClr val="bg1"/>
              </a:solidFill>
              <a:latin typeface="Arial" panose="020B0604020202020204" pitchFamily="34" charset="0"/>
              <a:cs typeface="Arial" panose="020B0604020202020204" pitchFamily="34" charset="0"/>
            </a:endParaRPr>
          </a:p>
        </p:txBody>
      </p:sp>
      <p:pic>
        <p:nvPicPr>
          <p:cNvPr id="12" name="Рисунок 11" descr="Изображение выглядит как рисунок&#10;&#10;Автоматически созданное описание">
            <a:extLst>
              <a:ext uri="{FF2B5EF4-FFF2-40B4-BE49-F238E27FC236}">
                <a16:creationId xmlns:a16="http://schemas.microsoft.com/office/drawing/2014/main" id="{8188201C-4666-4556-8863-7CA0CDFAA0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Tree>
    <p:extLst>
      <p:ext uri="{BB962C8B-B14F-4D97-AF65-F5344CB8AC3E}">
        <p14:creationId xmlns:p14="http://schemas.microsoft.com/office/powerpoint/2010/main" val="384295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рисунок&#10;&#10;Автоматически созданное описание">
            <a:extLst>
              <a:ext uri="{FF2B5EF4-FFF2-40B4-BE49-F238E27FC236}">
                <a16:creationId xmlns:a16="http://schemas.microsoft.com/office/drawing/2014/main" id="{A77275F3-4D9C-41CD-9349-BE2F7B39F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
        <p:nvSpPr>
          <p:cNvPr id="8" name="Shape 60">
            <a:extLst>
              <a:ext uri="{FF2B5EF4-FFF2-40B4-BE49-F238E27FC236}">
                <a16:creationId xmlns:a16="http://schemas.microsoft.com/office/drawing/2014/main" id="{8E118ABD-8D24-47CC-B502-0131437A89D9}"/>
              </a:ext>
            </a:extLst>
          </p:cNvPr>
          <p:cNvSpPr/>
          <p:nvPr/>
        </p:nvSpPr>
        <p:spPr>
          <a:xfrm>
            <a:off x="0" y="0"/>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Conclusions</a:t>
            </a:r>
            <a:endParaRPr b="1" dirty="0">
              <a:solidFill>
                <a:srgbClr val="0070C0"/>
              </a:solidFill>
            </a:endParaRPr>
          </a:p>
        </p:txBody>
      </p:sp>
      <p:sp>
        <p:nvSpPr>
          <p:cNvPr id="10" name="TextBox 9">
            <a:extLst>
              <a:ext uri="{FF2B5EF4-FFF2-40B4-BE49-F238E27FC236}">
                <a16:creationId xmlns:a16="http://schemas.microsoft.com/office/drawing/2014/main" id="{4238EC28-D613-4891-8192-F18C577C968C}"/>
              </a:ext>
            </a:extLst>
          </p:cNvPr>
          <p:cNvSpPr txBox="1"/>
          <p:nvPr/>
        </p:nvSpPr>
        <p:spPr>
          <a:xfrm>
            <a:off x="406" y="345582"/>
            <a:ext cx="9144000" cy="2862322"/>
          </a:xfrm>
          <a:prstGeom prst="rect">
            <a:avLst/>
          </a:prstGeom>
          <a:noFill/>
        </p:spPr>
        <p:txBody>
          <a:bodyPr wrap="square" rtlCol="0">
            <a:spAutoFit/>
          </a:bodyPr>
          <a:lstStyle/>
          <a:p>
            <a:pPr algn="just"/>
            <a:r>
              <a:rPr lang="en-US" dirty="0"/>
              <a:t>The experiments show that the primary orientation of the AMS ellipsoid could be recovered after a temperature effect or demagnetization by alternating magnetic field (</a:t>
            </a:r>
            <a:r>
              <a:rPr lang="en-US" dirty="0" err="1"/>
              <a:t>Boiron</a:t>
            </a:r>
            <a:r>
              <a:rPr lang="en-US" dirty="0"/>
              <a:t> et al., 2013; </a:t>
            </a:r>
            <a:r>
              <a:rPr lang="en-US" dirty="0" err="1"/>
              <a:t>Schöbel</a:t>
            </a:r>
            <a:r>
              <a:rPr lang="en-US" dirty="0"/>
              <a:t> et al., 2013). In the case studied, demagnetization by a field of 140 </a:t>
            </a:r>
            <a:r>
              <a:rPr lang="en-US" dirty="0" err="1"/>
              <a:t>mT</a:t>
            </a:r>
            <a:r>
              <a:rPr lang="en-US" dirty="0"/>
              <a:t> in amplitude was not successful. Noticeable changes were revealed at heating up to ~450°C, which generally corresponds to deblocking temperatures of titanomagnetites identified in the rocks by rock-magnetic methods. The magnetic susceptibility slightly increases after heating, whereas </a:t>
            </a:r>
            <a:r>
              <a:rPr lang="en-US" dirty="0" err="1"/>
              <a:t>Pj</a:t>
            </a:r>
            <a:r>
              <a:rPr lang="en-US" dirty="0"/>
              <a:t> decreases. Notably, the shape of the AMS ellipsoid remains, but the orientations of its primary axes change considerably. Based on the results of our experiments, we can recover primary magnetic fabrics, which allows us to reconstruct the direction of melt motion and morphology of the studied igneous bodies.</a:t>
            </a:r>
            <a:endParaRPr lang="ru-RU" dirty="0"/>
          </a:p>
        </p:txBody>
      </p:sp>
      <p:sp>
        <p:nvSpPr>
          <p:cNvPr id="11" name="Shape 60">
            <a:extLst>
              <a:ext uri="{FF2B5EF4-FFF2-40B4-BE49-F238E27FC236}">
                <a16:creationId xmlns:a16="http://schemas.microsoft.com/office/drawing/2014/main" id="{D48DA539-8070-4E54-82FD-4194AB331A5F}"/>
              </a:ext>
            </a:extLst>
          </p:cNvPr>
          <p:cNvSpPr/>
          <p:nvPr/>
        </p:nvSpPr>
        <p:spPr>
          <a:xfrm>
            <a:off x="0" y="3112583"/>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References</a:t>
            </a:r>
            <a:endParaRPr b="1" dirty="0">
              <a:solidFill>
                <a:srgbClr val="0070C0"/>
              </a:solidFill>
            </a:endParaRPr>
          </a:p>
        </p:txBody>
      </p:sp>
      <p:sp>
        <p:nvSpPr>
          <p:cNvPr id="12" name="TextBox 11">
            <a:extLst>
              <a:ext uri="{FF2B5EF4-FFF2-40B4-BE49-F238E27FC236}">
                <a16:creationId xmlns:a16="http://schemas.microsoft.com/office/drawing/2014/main" id="{2BE00779-C34B-4570-B616-B6B6A6F01EF1}"/>
              </a:ext>
            </a:extLst>
          </p:cNvPr>
          <p:cNvSpPr txBox="1"/>
          <p:nvPr/>
        </p:nvSpPr>
        <p:spPr>
          <a:xfrm>
            <a:off x="0" y="3452280"/>
            <a:ext cx="9144000" cy="2677656"/>
          </a:xfrm>
          <a:prstGeom prst="rect">
            <a:avLst/>
          </a:prstGeom>
          <a:noFill/>
        </p:spPr>
        <p:txBody>
          <a:bodyPr wrap="square" rtlCol="0">
            <a:spAutoFit/>
          </a:bodyPr>
          <a:lstStyle/>
          <a:p>
            <a:pPr algn="just"/>
            <a:r>
              <a:rPr lang="en-US" sz="1400" i="1" dirty="0" err="1"/>
              <a:t>Abashev</a:t>
            </a:r>
            <a:r>
              <a:rPr lang="en-US" sz="1400" i="1" dirty="0"/>
              <a:t> V.V., </a:t>
            </a:r>
            <a:r>
              <a:rPr lang="en-US" sz="1400" i="1" dirty="0" err="1"/>
              <a:t>Vernikovsky</a:t>
            </a:r>
            <a:r>
              <a:rPr lang="en-US" sz="1400" i="1" dirty="0"/>
              <a:t> V.A., </a:t>
            </a:r>
            <a:r>
              <a:rPr lang="en-US" sz="1400" i="1" dirty="0" err="1"/>
              <a:t>Kazansky</a:t>
            </a:r>
            <a:r>
              <a:rPr lang="en-US" sz="1400" i="1" dirty="0"/>
              <a:t> </a:t>
            </a:r>
            <a:r>
              <a:rPr lang="en-US" sz="1400" i="1" dirty="0" err="1"/>
              <a:t>A.Yu</a:t>
            </a:r>
            <a:r>
              <a:rPr lang="en-US" sz="1400" i="1" dirty="0"/>
              <a:t>., et al. </a:t>
            </a:r>
            <a:r>
              <a:rPr lang="en-US" sz="1400" dirty="0"/>
              <a:t>Formation Peculiarities of the Franz Josef Land Volcanic Province, Arctic Ocean: The Melt Movement Direction Estimated from Anisotropy of Magnetic Susceptibility. 2019. V. 486. P. 481–484.</a:t>
            </a:r>
          </a:p>
          <a:p>
            <a:pPr algn="just"/>
            <a:r>
              <a:rPr lang="en-US" sz="1400" i="1" dirty="0" err="1"/>
              <a:t>Boiron</a:t>
            </a:r>
            <a:r>
              <a:rPr lang="en-US" sz="1400" i="1" dirty="0"/>
              <a:t> T., </a:t>
            </a:r>
            <a:r>
              <a:rPr lang="en-US" sz="1400" i="1" dirty="0" err="1"/>
              <a:t>Bascou</a:t>
            </a:r>
            <a:r>
              <a:rPr lang="en-US" sz="1400" i="1" dirty="0"/>
              <a:t> J., Camps P., </a:t>
            </a:r>
            <a:r>
              <a:rPr lang="en-US" sz="1400" i="1" dirty="0" err="1"/>
              <a:t>Ferre</a:t>
            </a:r>
            <a:r>
              <a:rPr lang="en-US" sz="1400" i="1" dirty="0"/>
              <a:t> E.C., Maurice C., Guy B., </a:t>
            </a:r>
            <a:r>
              <a:rPr lang="en-US" sz="1400" i="1" dirty="0" err="1"/>
              <a:t>Gerbe</a:t>
            </a:r>
            <a:r>
              <a:rPr lang="en-US" sz="1400" i="1" dirty="0"/>
              <a:t> M.C., </a:t>
            </a:r>
            <a:r>
              <a:rPr lang="en-US" sz="1400" i="1" dirty="0" err="1"/>
              <a:t>Launeau</a:t>
            </a:r>
            <a:r>
              <a:rPr lang="en-US" sz="1400" i="1" dirty="0"/>
              <a:t> P. </a:t>
            </a:r>
            <a:r>
              <a:rPr lang="en-US" sz="1400" dirty="0"/>
              <a:t>Internal structure of basalt flows: insights from magnetic and crystallographic fabrics of the La </a:t>
            </a:r>
            <a:r>
              <a:rPr lang="en-US" sz="1400" dirty="0" err="1"/>
              <a:t>Palisse</a:t>
            </a:r>
            <a:r>
              <a:rPr lang="en-US" sz="1400" dirty="0"/>
              <a:t> </a:t>
            </a:r>
            <a:r>
              <a:rPr lang="en-US" sz="1400" dirty="0" err="1"/>
              <a:t>volcanics</a:t>
            </a:r>
            <a:r>
              <a:rPr lang="en-US" sz="1400" dirty="0"/>
              <a:t>, French Massif Central. </a:t>
            </a:r>
            <a:r>
              <a:rPr lang="en-US" sz="1400" dirty="0" err="1"/>
              <a:t>Geophys</a:t>
            </a:r>
            <a:r>
              <a:rPr lang="en-US" sz="1400" dirty="0"/>
              <a:t>. J. Int. 2013. V. 193. P. 585-602.</a:t>
            </a:r>
          </a:p>
          <a:p>
            <a:pPr algn="just"/>
            <a:r>
              <a:rPr lang="en-US" sz="1400" i="1" dirty="0" err="1"/>
              <a:t>Schöbel</a:t>
            </a:r>
            <a:r>
              <a:rPr lang="en-US" sz="1400" i="1" dirty="0"/>
              <a:t> S., de Wall H., Christian Rolf C.</a:t>
            </a:r>
            <a:r>
              <a:rPr lang="en-US" sz="1400" dirty="0"/>
              <a:t> AMS in basalts: is there a need for prior demagnetization?. </a:t>
            </a:r>
            <a:r>
              <a:rPr lang="en-US" sz="1400" dirty="0" err="1"/>
              <a:t>Geophys</a:t>
            </a:r>
            <a:r>
              <a:rPr lang="en-US" sz="1400" dirty="0"/>
              <a:t>. J. Int. 2013. V.195. P. 1509–1518.</a:t>
            </a:r>
          </a:p>
          <a:p>
            <a:pPr algn="just"/>
            <a:r>
              <a:rPr lang="en-US" sz="1400" i="1" dirty="0" err="1"/>
              <a:t>Schöbel</a:t>
            </a:r>
            <a:r>
              <a:rPr lang="en-US" sz="1400" i="1" dirty="0"/>
              <a:t> S., De Wall H.</a:t>
            </a:r>
            <a:r>
              <a:rPr lang="en-US" sz="1400" dirty="0"/>
              <a:t> AMS–NRM interferences in the Deccan basalts: Toward an improved understanding of magnetic fabrics in flood basalts. J. </a:t>
            </a:r>
            <a:r>
              <a:rPr lang="en-US" sz="1400" dirty="0" err="1"/>
              <a:t>Geophys</a:t>
            </a:r>
            <a:r>
              <a:rPr lang="en-US" sz="1400" dirty="0"/>
              <a:t>. Res. Solid Earth. 2014. V. 119. P. 2651-2678.</a:t>
            </a:r>
          </a:p>
          <a:p>
            <a:pPr algn="just"/>
            <a:r>
              <a:rPr lang="en-US" sz="1400" i="1" dirty="0"/>
              <a:t>Tarling D.H., </a:t>
            </a:r>
            <a:r>
              <a:rPr lang="en-US" sz="1400" i="1" dirty="0" err="1"/>
              <a:t>Hrouda</a:t>
            </a:r>
            <a:r>
              <a:rPr lang="en-US" sz="1400" i="1" dirty="0"/>
              <a:t> F. </a:t>
            </a:r>
            <a:r>
              <a:rPr lang="en-US" sz="1400" dirty="0"/>
              <a:t>The magnetic anisotropy of rock. London: Chapman and Hall. 1993. 217 p.</a:t>
            </a:r>
          </a:p>
          <a:p>
            <a:pPr algn="just"/>
            <a:r>
              <a:rPr lang="en-US" sz="1400" i="1" dirty="0" err="1"/>
              <a:t>Tauxe</a:t>
            </a:r>
            <a:r>
              <a:rPr lang="en-US" sz="1400" i="1" dirty="0"/>
              <a:t> L., Gee J.S., </a:t>
            </a:r>
            <a:r>
              <a:rPr lang="en-US" sz="1400" i="1" dirty="0" err="1"/>
              <a:t>Staudigel</a:t>
            </a:r>
            <a:r>
              <a:rPr lang="en-US" sz="1400" i="1" dirty="0"/>
              <a:t> H. </a:t>
            </a:r>
            <a:r>
              <a:rPr lang="en-US" sz="1400" dirty="0"/>
              <a:t>Flow directions in dikes from anisotropy of magnetic susceptibility data: The bootstrap way. Journal of Geophysical Research. 1998. V. 103. P. 17,775-17,790.</a:t>
            </a:r>
            <a:endParaRPr lang="ru-RU" sz="1400" dirty="0"/>
          </a:p>
        </p:txBody>
      </p:sp>
      <p:sp>
        <p:nvSpPr>
          <p:cNvPr id="13" name="Shape 60">
            <a:extLst>
              <a:ext uri="{FF2B5EF4-FFF2-40B4-BE49-F238E27FC236}">
                <a16:creationId xmlns:a16="http://schemas.microsoft.com/office/drawing/2014/main" id="{EA2DB177-A52D-4CFA-9EFA-CEE4B98C7135}"/>
              </a:ext>
            </a:extLst>
          </p:cNvPr>
          <p:cNvSpPr/>
          <p:nvPr/>
        </p:nvSpPr>
        <p:spPr>
          <a:xfrm>
            <a:off x="7530" y="6128093"/>
            <a:ext cx="9144000" cy="338554"/>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sz="1600" b="1" dirty="0">
                <a:solidFill>
                  <a:srgbClr val="0070C0"/>
                </a:solidFill>
              </a:rPr>
              <a:t>Acknowledgments</a:t>
            </a:r>
            <a:endParaRPr sz="1600" b="1" dirty="0">
              <a:solidFill>
                <a:srgbClr val="0070C0"/>
              </a:solidFill>
            </a:endParaRPr>
          </a:p>
        </p:txBody>
      </p:sp>
      <p:sp>
        <p:nvSpPr>
          <p:cNvPr id="14" name="Shape 54">
            <a:extLst>
              <a:ext uri="{FF2B5EF4-FFF2-40B4-BE49-F238E27FC236}">
                <a16:creationId xmlns:a16="http://schemas.microsoft.com/office/drawing/2014/main" id="{11E0BFDE-4CA6-4178-A550-40F469E9DB1B}"/>
              </a:ext>
            </a:extLst>
          </p:cNvPr>
          <p:cNvSpPr/>
          <p:nvPr/>
        </p:nvSpPr>
        <p:spPr>
          <a:xfrm>
            <a:off x="24156" y="6472694"/>
            <a:ext cx="9071938" cy="292388"/>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lvl="0"/>
            <a:r>
              <a:rPr lang="en-US" sz="1300" b="1" dirty="0"/>
              <a:t>This work was supported by the RSF (project no. 19-17-00091) and the RFBR (project nos. 18-35-00273, 18-05-70035)</a:t>
            </a:r>
            <a:r>
              <a:rPr sz="1300" b="1" dirty="0"/>
              <a:t> </a:t>
            </a:r>
          </a:p>
        </p:txBody>
      </p:sp>
    </p:spTree>
    <p:extLst>
      <p:ext uri="{BB962C8B-B14F-4D97-AF65-F5344CB8AC3E}">
        <p14:creationId xmlns:p14="http://schemas.microsoft.com/office/powerpoint/2010/main" val="55903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094"/>
          <a:stretch/>
        </p:blipFill>
        <p:spPr>
          <a:xfrm>
            <a:off x="0" y="0"/>
            <a:ext cx="9144000" cy="6858000"/>
          </a:xfrm>
          <a:prstGeom prst="rect">
            <a:avLst/>
          </a:prstGeom>
        </p:spPr>
      </p:pic>
      <p:sp>
        <p:nvSpPr>
          <p:cNvPr id="6" name="TextBox 5"/>
          <p:cNvSpPr txBox="1"/>
          <p:nvPr/>
        </p:nvSpPr>
        <p:spPr>
          <a:xfrm>
            <a:off x="5988945" y="1168467"/>
            <a:ext cx="2889031" cy="1375542"/>
          </a:xfrm>
          <a:prstGeom prst="rect">
            <a:avLst/>
          </a:prstGeom>
        </p:spPr>
        <p:txBody>
          <a:bodyPr vert="horz" lIns="68580" tIns="34290" rIns="68580" bIns="34290" rtlCol="0" anchor="b">
            <a:noAutofit/>
          </a:bodyPr>
          <a:lstStyle/>
          <a:p>
            <a:pPr algn="ctr" defTabSz="685800">
              <a:lnSpc>
                <a:spcPct val="90000"/>
              </a:lnSpc>
              <a:spcBef>
                <a:spcPct val="0"/>
              </a:spcBef>
              <a:spcAft>
                <a:spcPts val="450"/>
              </a:spcAft>
            </a:pPr>
            <a:endParaRPr lang="en-US" sz="3200" b="1" dirty="0">
              <a:latin typeface="+mj-lt"/>
              <a:ea typeface="+mj-ea"/>
              <a:cs typeface="+mj-cs"/>
            </a:endParaRPr>
          </a:p>
          <a:p>
            <a:pPr algn="ctr" defTabSz="685800">
              <a:lnSpc>
                <a:spcPct val="90000"/>
              </a:lnSpc>
              <a:spcBef>
                <a:spcPct val="0"/>
              </a:spcBef>
              <a:spcAft>
                <a:spcPts val="450"/>
              </a:spcAft>
            </a:pPr>
            <a:r>
              <a:rPr lang="en-US" sz="3200" b="1" i="1" dirty="0">
                <a:latin typeface="+mj-lt"/>
                <a:ea typeface="+mj-ea"/>
                <a:cs typeface="+mj-cs"/>
              </a:rPr>
              <a:t>Thank you for your attention!</a:t>
            </a:r>
          </a:p>
          <a:p>
            <a:pPr algn="ctr" defTabSz="685800">
              <a:lnSpc>
                <a:spcPct val="90000"/>
              </a:lnSpc>
              <a:spcBef>
                <a:spcPct val="0"/>
              </a:spcBef>
              <a:spcAft>
                <a:spcPts val="450"/>
              </a:spcAft>
            </a:pPr>
            <a:endParaRPr lang="en-US" sz="3200" b="1" dirty="0">
              <a:latin typeface="+mj-lt"/>
              <a:ea typeface="+mj-ea"/>
              <a:cs typeface="+mj-cs"/>
            </a:endParaRPr>
          </a:p>
        </p:txBody>
      </p:sp>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023D94B5-4AD0-49EF-BC6F-414A20880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Tree>
    <p:extLst>
      <p:ext uri="{BB962C8B-B14F-4D97-AF65-F5344CB8AC3E}">
        <p14:creationId xmlns:p14="http://schemas.microsoft.com/office/powerpoint/2010/main" val="321678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внешний, вода, природа, гора&#10;&#10;Автоматически созданное описание">
            <a:extLst>
              <a:ext uri="{FF2B5EF4-FFF2-40B4-BE49-F238E27FC236}">
                <a16:creationId xmlns:a16="http://schemas.microsoft.com/office/drawing/2014/main" id="{B32070D0-CE0E-4248-82A8-A4F620079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442" y="5345083"/>
            <a:ext cx="2337558" cy="1512917"/>
          </a:xfrm>
          <a:prstGeom prst="rect">
            <a:avLst/>
          </a:prstGeom>
        </p:spPr>
      </p:pic>
      <p:sp>
        <p:nvSpPr>
          <p:cNvPr id="15" name="Shape 52">
            <a:extLst>
              <a:ext uri="{FF2B5EF4-FFF2-40B4-BE49-F238E27FC236}">
                <a16:creationId xmlns:a16="http://schemas.microsoft.com/office/drawing/2014/main" id="{3ABE535C-E5D7-4FD5-9004-9174260D7851}"/>
              </a:ext>
            </a:extLst>
          </p:cNvPr>
          <p:cNvSpPr/>
          <p:nvPr/>
        </p:nvSpPr>
        <p:spPr>
          <a:xfrm>
            <a:off x="161544" y="5040563"/>
            <a:ext cx="1901672" cy="338554"/>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non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defRPr sz="1800"/>
            </a:pPr>
            <a:r>
              <a:rPr sz="1600" b="1" dirty="0">
                <a:solidFill>
                  <a:srgbClr val="0070C0"/>
                </a:solidFill>
              </a:rPr>
              <a:t>Questions addressed:</a:t>
            </a:r>
          </a:p>
        </p:txBody>
      </p:sp>
      <p:sp>
        <p:nvSpPr>
          <p:cNvPr id="18" name="Shape 55">
            <a:extLst>
              <a:ext uri="{FF2B5EF4-FFF2-40B4-BE49-F238E27FC236}">
                <a16:creationId xmlns:a16="http://schemas.microsoft.com/office/drawing/2014/main" id="{4A448F96-FF4F-494B-B69D-A6B97C211424}"/>
              </a:ext>
            </a:extLst>
          </p:cNvPr>
          <p:cNvSpPr/>
          <p:nvPr/>
        </p:nvSpPr>
        <p:spPr>
          <a:xfrm>
            <a:off x="161544" y="1743462"/>
            <a:ext cx="890178" cy="338554"/>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non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r>
              <a:rPr sz="1600" b="1" dirty="0">
                <a:solidFill>
                  <a:srgbClr val="0070C0"/>
                </a:solidFill>
              </a:rPr>
              <a:t>Methods:</a:t>
            </a:r>
          </a:p>
        </p:txBody>
      </p:sp>
      <p:sp>
        <p:nvSpPr>
          <p:cNvPr id="20" name="Shape 57">
            <a:extLst>
              <a:ext uri="{FF2B5EF4-FFF2-40B4-BE49-F238E27FC236}">
                <a16:creationId xmlns:a16="http://schemas.microsoft.com/office/drawing/2014/main" id="{C2DAB86F-1539-429B-9DE3-7F078E015BF1}"/>
              </a:ext>
            </a:extLst>
          </p:cNvPr>
          <p:cNvSpPr/>
          <p:nvPr/>
        </p:nvSpPr>
        <p:spPr>
          <a:xfrm>
            <a:off x="161545" y="2030101"/>
            <a:ext cx="6580077" cy="2893100"/>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just"/>
            <a:r>
              <a:rPr lang="en-US" sz="1400" dirty="0"/>
              <a:t>Samples were cored for 10.8 cm3 standard cylinders. For each flow, dike, sill, a minimum of ten specimens were extracted. The initial AMS was measured for all specimens. The AMS measurements were conducted by a MFK1–FA Kappabridge multifunctional meter (AGICO, Czech Republic). AMS can be described as a symmetric second-rank tensor with three principal axes (</a:t>
            </a:r>
            <a:r>
              <a:rPr lang="en-US" sz="1400" dirty="0" err="1"/>
              <a:t>kmax</a:t>
            </a:r>
            <a:r>
              <a:rPr lang="en-US" sz="1400" dirty="0"/>
              <a:t> ≥ </a:t>
            </a:r>
            <a:r>
              <a:rPr lang="en-US" sz="1400" dirty="0" err="1"/>
              <a:t>kint</a:t>
            </a:r>
            <a:r>
              <a:rPr lang="en-US" sz="1400" dirty="0"/>
              <a:t> ≥ </a:t>
            </a:r>
            <a:r>
              <a:rPr lang="en-US" sz="1400" dirty="0" err="1"/>
              <a:t>kmin</a:t>
            </a:r>
            <a:r>
              <a:rPr lang="en-US" sz="1400" dirty="0"/>
              <a:t>). The axes form an ellipsoid and are best displayed in a lambert azimuthal equal area projection, the Schmidt net.</a:t>
            </a:r>
          </a:p>
          <a:p>
            <a:pPr algn="just"/>
            <a:r>
              <a:rPr lang="en-US" sz="1400" dirty="0"/>
              <a:t>AMS was measured before and after heating the samples in a furnace at a temperature ~450°C.</a:t>
            </a:r>
          </a:p>
          <a:p>
            <a:pPr algn="just"/>
            <a:r>
              <a:rPr lang="en-US" sz="1400" dirty="0"/>
              <a:t>The composition of magnetic minerals present in the rock was determined from the results of the study of the temperature dependencies of the magnetic susceptibility k(T) with a MFK1–FA Kappabridge.</a:t>
            </a:r>
          </a:p>
          <a:p>
            <a:pPr algn="just"/>
            <a:r>
              <a:rPr lang="en-US" sz="1400" dirty="0"/>
              <a:t>Magnetic hysteresis of the specimens was studied with the J-Meter coercivity spectrometer (Kazan, Russia).</a:t>
            </a:r>
          </a:p>
        </p:txBody>
      </p:sp>
      <p:pic>
        <p:nvPicPr>
          <p:cNvPr id="24" name="Рисунок 23" descr="Изображение выглядит как рисунок&#10;&#10;Автоматически созданное описание">
            <a:extLst>
              <a:ext uri="{FF2B5EF4-FFF2-40B4-BE49-F238E27FC236}">
                <a16:creationId xmlns:a16="http://schemas.microsoft.com/office/drawing/2014/main" id="{84473974-E584-419A-B4D2-897D754AD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pic>
        <p:nvPicPr>
          <p:cNvPr id="26" name="Рисунок 25" descr="Изображение выглядит как гора, внешний, снег, природа&#10;&#10;Автоматически созданное описание">
            <a:extLst>
              <a:ext uri="{FF2B5EF4-FFF2-40B4-BE49-F238E27FC236}">
                <a16:creationId xmlns:a16="http://schemas.microsoft.com/office/drawing/2014/main" id="{EC8E0684-4C46-4F64-BDE1-8A0C35494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444" y="1338349"/>
            <a:ext cx="2337556" cy="1338349"/>
          </a:xfrm>
          <a:prstGeom prst="rect">
            <a:avLst/>
          </a:prstGeom>
        </p:spPr>
      </p:pic>
      <p:pic>
        <p:nvPicPr>
          <p:cNvPr id="27" name="Рисунок 26" descr="Изображение выглядит как внешний, вода, гора, пляж&#10;&#10;Автоматически созданное описание">
            <a:extLst>
              <a:ext uri="{FF2B5EF4-FFF2-40B4-BE49-F238E27FC236}">
                <a16:creationId xmlns:a16="http://schemas.microsoft.com/office/drawing/2014/main" id="{C6E87B00-30F3-47A2-91F3-2C9E6FD05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6444" y="2668385"/>
            <a:ext cx="2337556" cy="1338349"/>
          </a:xfrm>
          <a:prstGeom prst="rect">
            <a:avLst/>
          </a:prstGeom>
        </p:spPr>
      </p:pic>
      <p:pic>
        <p:nvPicPr>
          <p:cNvPr id="30" name="Рисунок 29" descr="Изображение выглядит как природа, внешний, гора, снег&#10;&#10;Автоматически созданное описание">
            <a:extLst>
              <a:ext uri="{FF2B5EF4-FFF2-40B4-BE49-F238E27FC236}">
                <a16:creationId xmlns:a16="http://schemas.microsoft.com/office/drawing/2014/main" id="{4DC1C124-CE96-4BA1-A66E-DCF48FB747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6444" y="0"/>
            <a:ext cx="2337556" cy="1338349"/>
          </a:xfrm>
          <a:prstGeom prst="rect">
            <a:avLst/>
          </a:prstGeom>
        </p:spPr>
      </p:pic>
      <p:sp>
        <p:nvSpPr>
          <p:cNvPr id="21" name="Shape 52">
            <a:extLst>
              <a:ext uri="{FF2B5EF4-FFF2-40B4-BE49-F238E27FC236}">
                <a16:creationId xmlns:a16="http://schemas.microsoft.com/office/drawing/2014/main" id="{36602B75-F8C5-4150-A419-6F1B2B24143F}"/>
              </a:ext>
            </a:extLst>
          </p:cNvPr>
          <p:cNvSpPr/>
          <p:nvPr/>
        </p:nvSpPr>
        <p:spPr>
          <a:xfrm>
            <a:off x="179608" y="201037"/>
            <a:ext cx="769760" cy="338554"/>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non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defRPr sz="1800"/>
            </a:pPr>
            <a:r>
              <a:rPr lang="en-US" sz="1600" b="1" dirty="0">
                <a:solidFill>
                  <a:srgbClr val="0070C0"/>
                </a:solidFill>
              </a:rPr>
              <a:t>Objects</a:t>
            </a:r>
            <a:r>
              <a:rPr sz="1600" b="1" dirty="0">
                <a:solidFill>
                  <a:srgbClr val="0070C0"/>
                </a:solidFill>
              </a:rPr>
              <a:t>:</a:t>
            </a:r>
          </a:p>
        </p:txBody>
      </p:sp>
      <p:sp>
        <p:nvSpPr>
          <p:cNvPr id="2" name="TextBox 1">
            <a:extLst>
              <a:ext uri="{FF2B5EF4-FFF2-40B4-BE49-F238E27FC236}">
                <a16:creationId xmlns:a16="http://schemas.microsoft.com/office/drawing/2014/main" id="{CC5D18E6-DC7B-4925-A1C8-FC5E0003BDD6}"/>
              </a:ext>
            </a:extLst>
          </p:cNvPr>
          <p:cNvSpPr txBox="1"/>
          <p:nvPr/>
        </p:nvSpPr>
        <p:spPr>
          <a:xfrm>
            <a:off x="96723" y="5357912"/>
            <a:ext cx="6644899" cy="738664"/>
          </a:xfrm>
          <a:prstGeom prst="rect">
            <a:avLst/>
          </a:prstGeom>
          <a:noFill/>
        </p:spPr>
        <p:txBody>
          <a:bodyPr wrap="square" rtlCol="0">
            <a:spAutoFit/>
          </a:bodyPr>
          <a:lstStyle/>
          <a:p>
            <a:pPr algn="just"/>
            <a:r>
              <a:rPr lang="en-US" sz="1400" dirty="0"/>
              <a:t>The study of the AMS (i.e., the magnetic fabric of rocks) is important for determining morphology of volcanic bodies, the locations of eruption centers, and the directions of melt motion.</a:t>
            </a:r>
          </a:p>
        </p:txBody>
      </p:sp>
      <p:sp>
        <p:nvSpPr>
          <p:cNvPr id="25" name="TextBox 24">
            <a:extLst>
              <a:ext uri="{FF2B5EF4-FFF2-40B4-BE49-F238E27FC236}">
                <a16:creationId xmlns:a16="http://schemas.microsoft.com/office/drawing/2014/main" id="{34202035-7630-4EBF-BC45-91EB783A8BA0}"/>
              </a:ext>
            </a:extLst>
          </p:cNvPr>
          <p:cNvSpPr txBox="1"/>
          <p:nvPr/>
        </p:nvSpPr>
        <p:spPr>
          <a:xfrm>
            <a:off x="96723" y="493424"/>
            <a:ext cx="6644899" cy="1169551"/>
          </a:xfrm>
          <a:prstGeom prst="rect">
            <a:avLst/>
          </a:prstGeom>
          <a:noFill/>
        </p:spPr>
        <p:txBody>
          <a:bodyPr wrap="square" rtlCol="0">
            <a:spAutoFit/>
          </a:bodyPr>
          <a:lstStyle/>
          <a:p>
            <a:pPr algn="just"/>
            <a:r>
              <a:rPr lang="en-US" sz="1400" dirty="0"/>
              <a:t>The results of a study of the anisotropy of magnetic susceptibility (AMS) were completed in the Early Cretaceous magmatic complexes from the Franz Josef Land (FJL). Present study was focused on the tholeiitic basaltic lava flows and dolerite sills, dykes, that crop out on several Islands. The previous studies of the basalts  from FJL was published in (</a:t>
            </a:r>
            <a:r>
              <a:rPr lang="en-US" sz="1400" dirty="0" err="1"/>
              <a:t>Abashev</a:t>
            </a:r>
            <a:r>
              <a:rPr lang="en-US" sz="1400" dirty="0"/>
              <a:t> et al., 2019).</a:t>
            </a:r>
          </a:p>
        </p:txBody>
      </p:sp>
      <p:pic>
        <p:nvPicPr>
          <p:cNvPr id="4" name="Рисунок 3" descr="Изображение выглядит как вода, внешний, природа, гора&#10;&#10;Автоматически созданное описание">
            <a:extLst>
              <a:ext uri="{FF2B5EF4-FFF2-40B4-BE49-F238E27FC236}">
                <a16:creationId xmlns:a16="http://schemas.microsoft.com/office/drawing/2014/main" id="{0868254F-55DB-412B-9CA3-E0CBA37B91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6443" y="4006734"/>
            <a:ext cx="2337557" cy="1338349"/>
          </a:xfrm>
          <a:prstGeom prst="rect">
            <a:avLst/>
          </a:prstGeom>
        </p:spPr>
      </p:pic>
    </p:spTree>
    <p:extLst>
      <p:ext uri="{BB962C8B-B14F-4D97-AF65-F5344CB8AC3E}">
        <p14:creationId xmlns:p14="http://schemas.microsoft.com/office/powerpoint/2010/main" val="2119444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60">
            <a:extLst>
              <a:ext uri="{FF2B5EF4-FFF2-40B4-BE49-F238E27FC236}">
                <a16:creationId xmlns:a16="http://schemas.microsoft.com/office/drawing/2014/main" id="{F0C74814-3DF3-4A54-9A4E-8588AC41A771}"/>
              </a:ext>
            </a:extLst>
          </p:cNvPr>
          <p:cNvSpPr/>
          <p:nvPr/>
        </p:nvSpPr>
        <p:spPr>
          <a:xfrm>
            <a:off x="169613" y="5589514"/>
            <a:ext cx="8889398" cy="1107996"/>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r>
              <a:rPr lang="en-US" sz="1100" b="1" dirty="0"/>
              <a:t>Schematic geological map of the studied Franz Josef Land Archipelago area</a:t>
            </a:r>
            <a:r>
              <a:rPr lang="en-US" sz="1100" dirty="0"/>
              <a:t>, after (State Geological Map..., 2006) (revised). The red line in the inset delineates a tentative area of </a:t>
            </a:r>
            <a:r>
              <a:rPr lang="en-US" sz="1100" dirty="0" err="1"/>
              <a:t>basaltoid</a:t>
            </a:r>
            <a:r>
              <a:rPr lang="en-US" sz="1100" dirty="0"/>
              <a:t> magmatism distribution in the Barents Sea LIP, after (</a:t>
            </a:r>
            <a:r>
              <a:rPr lang="en-US" sz="1100" dirty="0" err="1"/>
              <a:t>Polteau</a:t>
            </a:r>
            <a:r>
              <a:rPr lang="en-US" sz="1100" dirty="0"/>
              <a:t> et al., 2016).</a:t>
            </a:r>
          </a:p>
          <a:p>
            <a:pPr lvl="0" algn="just"/>
            <a:r>
              <a:rPr lang="en-US" sz="1100" i="1" dirty="0"/>
              <a:t>1</a:t>
            </a:r>
            <a:r>
              <a:rPr lang="en-US" sz="1100" dirty="0"/>
              <a:t>, Oligocene–Pliocene deposits (siltstones, clays); </a:t>
            </a:r>
            <a:r>
              <a:rPr lang="en-US" sz="1100" i="1" dirty="0"/>
              <a:t>2–4</a:t>
            </a:r>
            <a:r>
              <a:rPr lang="en-US" sz="1100" dirty="0"/>
              <a:t>, Early Cretaceous trap complex: </a:t>
            </a:r>
            <a:r>
              <a:rPr lang="en-US" sz="1100" i="1" dirty="0"/>
              <a:t>2</a:t>
            </a:r>
            <a:r>
              <a:rPr lang="en-US" sz="1100" dirty="0"/>
              <a:t>, tuffs and basalt flows (a) and </a:t>
            </a:r>
            <a:r>
              <a:rPr lang="en-US" sz="1100" dirty="0" err="1"/>
              <a:t>andesibasalts</a:t>
            </a:r>
            <a:r>
              <a:rPr lang="en-US" sz="1100" dirty="0"/>
              <a:t> (b), </a:t>
            </a:r>
            <a:r>
              <a:rPr lang="en-US" sz="1100" i="1" dirty="0"/>
              <a:t>3</a:t>
            </a:r>
            <a:r>
              <a:rPr lang="en-US" sz="1100" dirty="0"/>
              <a:t>, hypabyssal complex (dikes, sills, laccolites) gabbro, gabbro-diorites, gabbro-dolerites, dolerites and monzonites, </a:t>
            </a:r>
            <a:r>
              <a:rPr lang="en-US" sz="1100" i="1" dirty="0"/>
              <a:t>4</a:t>
            </a:r>
            <a:r>
              <a:rPr lang="en-US" sz="1100" dirty="0"/>
              <a:t>, vent facies holding extrusive bodies (stocks and </a:t>
            </a:r>
            <a:r>
              <a:rPr lang="en-US" sz="1100" dirty="0" err="1"/>
              <a:t>nekks</a:t>
            </a:r>
            <a:r>
              <a:rPr lang="en-US" sz="1100" dirty="0"/>
              <a:t>) of basalts, </a:t>
            </a:r>
            <a:r>
              <a:rPr lang="en-US" sz="1100" dirty="0" err="1"/>
              <a:t>andesibasalts</a:t>
            </a:r>
            <a:r>
              <a:rPr lang="en-US" sz="1100" dirty="0"/>
              <a:t>; </a:t>
            </a:r>
            <a:r>
              <a:rPr lang="en-US" sz="1100" i="1" dirty="0"/>
              <a:t>5</a:t>
            </a:r>
            <a:r>
              <a:rPr lang="en-US" sz="1100" dirty="0"/>
              <a:t>, Jurassic deposits (mudstones, siltstones, sands, sandstones); </a:t>
            </a:r>
            <a:r>
              <a:rPr lang="en-US" sz="1100" i="1" dirty="0"/>
              <a:t>6</a:t>
            </a:r>
            <a:r>
              <a:rPr lang="en-US" sz="1100" dirty="0"/>
              <a:t>, Triassic deposits (sands, sandstones, clays, mudstones, siltstones); </a:t>
            </a:r>
            <a:r>
              <a:rPr lang="en-US" sz="1100" i="1" dirty="0"/>
              <a:t>7</a:t>
            </a:r>
            <a:r>
              <a:rPr lang="en-US" sz="1100" dirty="0"/>
              <a:t>, faults: established (a) and inferred (b); </a:t>
            </a:r>
            <a:r>
              <a:rPr lang="en-US" sz="1100" i="1" dirty="0"/>
              <a:t>8</a:t>
            </a:r>
            <a:r>
              <a:rPr lang="en-US" sz="1100" dirty="0"/>
              <a:t>, paleomagnetic and rock-magnetic sampling sites.</a:t>
            </a:r>
            <a:endParaRPr sz="1100" dirty="0"/>
          </a:p>
        </p:txBody>
      </p:sp>
      <p:pic>
        <p:nvPicPr>
          <p:cNvPr id="4" name="Рисунок 3" descr="Изображение выглядит как текст, карта&#10;&#10;Автоматически созданное описание">
            <a:extLst>
              <a:ext uri="{FF2B5EF4-FFF2-40B4-BE49-F238E27FC236}">
                <a16:creationId xmlns:a16="http://schemas.microsoft.com/office/drawing/2014/main" id="{9E364119-F819-4AA9-B940-01A73163E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219" y="374166"/>
            <a:ext cx="7379562" cy="5215348"/>
          </a:xfrm>
          <a:prstGeom prst="rect">
            <a:avLst/>
          </a:prstGeom>
        </p:spPr>
      </p:pic>
      <p:pic>
        <p:nvPicPr>
          <p:cNvPr id="12" name="Рисунок 11" descr="Изображение выглядит как рисунок&#10;&#10;Автоматически созданное описание">
            <a:extLst>
              <a:ext uri="{FF2B5EF4-FFF2-40B4-BE49-F238E27FC236}">
                <a16:creationId xmlns:a16="http://schemas.microsoft.com/office/drawing/2014/main" id="{E4EA00BC-FB40-44A0-B8B8-651EEA4BAE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
        <p:nvSpPr>
          <p:cNvPr id="14" name="Shape 60">
            <a:extLst>
              <a:ext uri="{FF2B5EF4-FFF2-40B4-BE49-F238E27FC236}">
                <a16:creationId xmlns:a16="http://schemas.microsoft.com/office/drawing/2014/main" id="{4E04D2AF-C230-4501-9291-518275473F38}"/>
              </a:ext>
            </a:extLst>
          </p:cNvPr>
          <p:cNvSpPr/>
          <p:nvPr/>
        </p:nvSpPr>
        <p:spPr>
          <a:xfrm>
            <a:off x="0" y="4834"/>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Geology and sampling</a:t>
            </a:r>
            <a:endParaRPr b="1" dirty="0">
              <a:solidFill>
                <a:srgbClr val="0070C0"/>
              </a:solidFill>
            </a:endParaRPr>
          </a:p>
        </p:txBody>
      </p:sp>
    </p:spTree>
    <p:extLst>
      <p:ext uri="{BB962C8B-B14F-4D97-AF65-F5344CB8AC3E}">
        <p14:creationId xmlns:p14="http://schemas.microsoft.com/office/powerpoint/2010/main" val="325621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0">
            <a:extLst>
              <a:ext uri="{FF2B5EF4-FFF2-40B4-BE49-F238E27FC236}">
                <a16:creationId xmlns:a16="http://schemas.microsoft.com/office/drawing/2014/main" id="{7E218081-4E9C-4166-9042-144771C3B9CE}"/>
              </a:ext>
            </a:extLst>
          </p:cNvPr>
          <p:cNvSpPr/>
          <p:nvPr/>
        </p:nvSpPr>
        <p:spPr>
          <a:xfrm>
            <a:off x="228676" y="5657671"/>
            <a:ext cx="4343324" cy="1200329"/>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just"/>
            <a:r>
              <a:rPr lang="en-US" sz="1200" dirty="0"/>
              <a:t>Idealized normal and inverse magnetic fabric in respect to the flow axes as it is explained by the SD effect for a N-trending, horizontal lava flow, modified after (</a:t>
            </a:r>
            <a:r>
              <a:rPr lang="en-US" sz="1200" dirty="0" err="1"/>
              <a:t>Schöbel</a:t>
            </a:r>
            <a:r>
              <a:rPr lang="en-US" sz="1200" dirty="0"/>
              <a:t> and de Wall, 2014). A normal magnetic fabric is characterized by a low fraction of SD particles, while inverse magnetic fabrics can be caused by a high portion of SD grains. </a:t>
            </a:r>
          </a:p>
        </p:txBody>
      </p:sp>
      <p:sp>
        <p:nvSpPr>
          <p:cNvPr id="7" name="Shape 60">
            <a:extLst>
              <a:ext uri="{FF2B5EF4-FFF2-40B4-BE49-F238E27FC236}">
                <a16:creationId xmlns:a16="http://schemas.microsoft.com/office/drawing/2014/main" id="{272B9B8E-282A-4174-8878-D052F0C34CAF}"/>
              </a:ext>
            </a:extLst>
          </p:cNvPr>
          <p:cNvSpPr/>
          <p:nvPr/>
        </p:nvSpPr>
        <p:spPr>
          <a:xfrm>
            <a:off x="0" y="43598"/>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Magnetic Fabric Geometries</a:t>
            </a:r>
            <a:endParaRPr b="1" dirty="0">
              <a:solidFill>
                <a:srgbClr val="0070C0"/>
              </a:solidFill>
            </a:endParaRPr>
          </a:p>
        </p:txBody>
      </p:sp>
      <p:pic>
        <p:nvPicPr>
          <p:cNvPr id="8" name="Рисунок 7" descr="Изображение выглядит как рисунок&#10;&#10;Автоматически созданное описание">
            <a:extLst>
              <a:ext uri="{FF2B5EF4-FFF2-40B4-BE49-F238E27FC236}">
                <a16:creationId xmlns:a16="http://schemas.microsoft.com/office/drawing/2014/main" id="{8928594D-0057-4F77-BFC7-118A148CC6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pic>
        <p:nvPicPr>
          <p:cNvPr id="3" name="Рисунок 2">
            <a:extLst>
              <a:ext uri="{FF2B5EF4-FFF2-40B4-BE49-F238E27FC236}">
                <a16:creationId xmlns:a16="http://schemas.microsoft.com/office/drawing/2014/main" id="{49DA3FDC-01B5-4D48-A1D3-AABEAA245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08" y="412930"/>
            <a:ext cx="8087617" cy="5309860"/>
          </a:xfrm>
          <a:prstGeom prst="rect">
            <a:avLst/>
          </a:prstGeom>
        </p:spPr>
      </p:pic>
      <p:sp>
        <p:nvSpPr>
          <p:cNvPr id="9" name="Shape 60">
            <a:extLst>
              <a:ext uri="{FF2B5EF4-FFF2-40B4-BE49-F238E27FC236}">
                <a16:creationId xmlns:a16="http://schemas.microsoft.com/office/drawing/2014/main" id="{3A5BD18D-AC33-4A4B-95FD-423FAB284377}"/>
              </a:ext>
            </a:extLst>
          </p:cNvPr>
          <p:cNvSpPr/>
          <p:nvPr/>
        </p:nvSpPr>
        <p:spPr>
          <a:xfrm>
            <a:off x="4652509" y="5814229"/>
            <a:ext cx="4343324" cy="769441"/>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just"/>
            <a:r>
              <a:rPr lang="en-US" sz="1100" dirty="0"/>
              <a:t>Idealized normal vertical and bipolar magnetic fabric in respect to the flow axes for vertical magma flow, modified after (</a:t>
            </a:r>
            <a:r>
              <a:rPr lang="en-US" sz="1100" dirty="0" err="1"/>
              <a:t>Tauxe</a:t>
            </a:r>
            <a:r>
              <a:rPr lang="en-US" sz="1100" dirty="0"/>
              <a:t> et al., 1998). K1 = max axes of the AMS ellipsoid; K2 = int axes of the AMS ellipsoid; K3 = min axes of the AMS ellipsoid. </a:t>
            </a:r>
          </a:p>
        </p:txBody>
      </p:sp>
    </p:spTree>
    <p:extLst>
      <p:ext uri="{BB962C8B-B14F-4D97-AF65-F5344CB8AC3E}">
        <p14:creationId xmlns:p14="http://schemas.microsoft.com/office/powerpoint/2010/main" val="306620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254F59B1-B0E2-458E-A246-772FC8CDE0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
        <p:nvSpPr>
          <p:cNvPr id="3" name="Shape 60">
            <a:extLst>
              <a:ext uri="{FF2B5EF4-FFF2-40B4-BE49-F238E27FC236}">
                <a16:creationId xmlns:a16="http://schemas.microsoft.com/office/drawing/2014/main" id="{0698B861-AA82-4845-BEB4-3DA18AE509C6}"/>
              </a:ext>
            </a:extLst>
          </p:cNvPr>
          <p:cNvSpPr/>
          <p:nvPr/>
        </p:nvSpPr>
        <p:spPr>
          <a:xfrm>
            <a:off x="0" y="43598"/>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Rock-magnetism</a:t>
            </a:r>
            <a:endParaRPr b="1" dirty="0">
              <a:solidFill>
                <a:srgbClr val="0070C0"/>
              </a:solidFill>
            </a:endParaRPr>
          </a:p>
        </p:txBody>
      </p:sp>
      <p:pic>
        <p:nvPicPr>
          <p:cNvPr id="8" name="Рисунок 7" descr="Изображение выглядит как стол, сидит, черный, легкий&#10;&#10;Автоматически созданное описание">
            <a:extLst>
              <a:ext uri="{FF2B5EF4-FFF2-40B4-BE49-F238E27FC236}">
                <a16:creationId xmlns:a16="http://schemas.microsoft.com/office/drawing/2014/main" id="{8AB638C2-F4A3-4913-BA78-2F7EB361F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838" y="3597811"/>
            <a:ext cx="4608173" cy="3197024"/>
          </a:xfrm>
          <a:prstGeom prst="rect">
            <a:avLst/>
          </a:prstGeom>
        </p:spPr>
      </p:pic>
      <p:sp>
        <p:nvSpPr>
          <p:cNvPr id="9" name="TextBox 8">
            <a:extLst>
              <a:ext uri="{FF2B5EF4-FFF2-40B4-BE49-F238E27FC236}">
                <a16:creationId xmlns:a16="http://schemas.microsoft.com/office/drawing/2014/main" id="{52C7613E-6F64-453E-B445-9C84B2B74BA0}"/>
              </a:ext>
            </a:extLst>
          </p:cNvPr>
          <p:cNvSpPr txBox="1"/>
          <p:nvPr/>
        </p:nvSpPr>
        <p:spPr>
          <a:xfrm>
            <a:off x="4971011" y="3741837"/>
            <a:ext cx="4039985" cy="2677656"/>
          </a:xfrm>
          <a:prstGeom prst="rect">
            <a:avLst/>
          </a:prstGeom>
          <a:noFill/>
        </p:spPr>
        <p:txBody>
          <a:bodyPr wrap="square" rtlCol="0">
            <a:spAutoFit/>
          </a:bodyPr>
          <a:lstStyle/>
          <a:p>
            <a:pPr algn="just"/>
            <a:r>
              <a:rPr lang="en-US" sz="1400" dirty="0"/>
              <a:t>Day-plot for the FJL samples (Day et al., 1977). Abbreviations are the following: SD single domain; PSD pseudo-single domain; MD multidomain; </a:t>
            </a:r>
            <a:r>
              <a:rPr lang="en-US" sz="1400" dirty="0" err="1"/>
              <a:t>Mrs</a:t>
            </a:r>
            <a:r>
              <a:rPr lang="en-US" sz="1400" dirty="0"/>
              <a:t> saturation remanence; </a:t>
            </a:r>
            <a:r>
              <a:rPr lang="en-US" sz="1400" dirty="0" err="1"/>
              <a:t>Ms</a:t>
            </a:r>
            <a:r>
              <a:rPr lang="en-US" sz="1400" dirty="0"/>
              <a:t> saturation magnetization; </a:t>
            </a:r>
            <a:r>
              <a:rPr lang="en-US" sz="1400" dirty="0" err="1"/>
              <a:t>Hc</a:t>
            </a:r>
            <a:r>
              <a:rPr lang="en-US" sz="1400" dirty="0"/>
              <a:t> coercivity field; and </a:t>
            </a:r>
            <a:r>
              <a:rPr lang="en-US" sz="1400" dirty="0" err="1"/>
              <a:t>Hcr</a:t>
            </a:r>
            <a:r>
              <a:rPr lang="en-US" sz="1400" dirty="0"/>
              <a:t> coercivity of remanence. Gray lines show SD-MD mixture models from Dunlop (2002).</a:t>
            </a:r>
          </a:p>
          <a:p>
            <a:pPr algn="just"/>
            <a:endParaRPr lang="en-US" sz="1400" dirty="0"/>
          </a:p>
          <a:p>
            <a:pPr algn="just"/>
            <a:r>
              <a:rPr lang="en-US" sz="1400" dirty="0"/>
              <a:t>The rock magnetic analysis results thus allow to infer that the studied FJL flood basalts are dominated by small grains of primary magmatic or single-phase-oxidized during cooling titanomagnetite rocks.</a:t>
            </a:r>
            <a:endParaRPr lang="ru-RU" sz="1400" dirty="0"/>
          </a:p>
        </p:txBody>
      </p:sp>
      <p:sp>
        <p:nvSpPr>
          <p:cNvPr id="11" name="TextBox 10">
            <a:extLst>
              <a:ext uri="{FF2B5EF4-FFF2-40B4-BE49-F238E27FC236}">
                <a16:creationId xmlns:a16="http://schemas.microsoft.com/office/drawing/2014/main" id="{9423E18E-9D1A-4659-97FE-51BF8576BCFD}"/>
              </a:ext>
            </a:extLst>
          </p:cNvPr>
          <p:cNvSpPr txBox="1"/>
          <p:nvPr/>
        </p:nvSpPr>
        <p:spPr>
          <a:xfrm>
            <a:off x="290945" y="2999774"/>
            <a:ext cx="8720051" cy="523220"/>
          </a:xfrm>
          <a:prstGeom prst="rect">
            <a:avLst/>
          </a:prstGeom>
          <a:noFill/>
        </p:spPr>
        <p:txBody>
          <a:bodyPr wrap="square" rtlCol="0">
            <a:spAutoFit/>
          </a:bodyPr>
          <a:lstStyle/>
          <a:p>
            <a:pPr algn="just"/>
            <a:r>
              <a:rPr lang="en-US" sz="1400" dirty="0"/>
              <a:t>Magnetic susceptibility versus temperature curves of </a:t>
            </a:r>
            <a:r>
              <a:rPr lang="en-US" sz="1400" dirty="0" err="1"/>
              <a:t>basaltics</a:t>
            </a:r>
            <a:r>
              <a:rPr lang="en-US" sz="1400" dirty="0"/>
              <a:t> showing irreversible mineralogical changes during laboratory heating and cooling. Red and blue lines show heating and cooling cycles, respectively.</a:t>
            </a:r>
            <a:endParaRPr lang="ru-RU" sz="1400" dirty="0"/>
          </a:p>
        </p:txBody>
      </p:sp>
      <p:pic>
        <p:nvPicPr>
          <p:cNvPr id="13" name="Рисунок 12">
            <a:extLst>
              <a:ext uri="{FF2B5EF4-FFF2-40B4-BE49-F238E27FC236}">
                <a16:creationId xmlns:a16="http://schemas.microsoft.com/office/drawing/2014/main" id="{839D9291-8B32-4885-B1E7-4F57029FD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467" y="494718"/>
            <a:ext cx="8875529" cy="2514711"/>
          </a:xfrm>
          <a:prstGeom prst="rect">
            <a:avLst/>
          </a:prstGeom>
        </p:spPr>
      </p:pic>
    </p:spTree>
    <p:extLst>
      <p:ext uri="{BB962C8B-B14F-4D97-AF65-F5344CB8AC3E}">
        <p14:creationId xmlns:p14="http://schemas.microsoft.com/office/powerpoint/2010/main" val="279072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рисунок&#10;&#10;Автоматически созданное описание">
            <a:extLst>
              <a:ext uri="{FF2B5EF4-FFF2-40B4-BE49-F238E27FC236}">
                <a16:creationId xmlns:a16="http://schemas.microsoft.com/office/drawing/2014/main" id="{19AAB2E5-4027-4DCE-B401-D12086947A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
        <p:nvSpPr>
          <p:cNvPr id="7" name="Shape 60">
            <a:extLst>
              <a:ext uri="{FF2B5EF4-FFF2-40B4-BE49-F238E27FC236}">
                <a16:creationId xmlns:a16="http://schemas.microsoft.com/office/drawing/2014/main" id="{204C4231-13E9-48A8-95B5-705B5FEE72D2}"/>
              </a:ext>
            </a:extLst>
          </p:cNvPr>
          <p:cNvSpPr/>
          <p:nvPr/>
        </p:nvSpPr>
        <p:spPr>
          <a:xfrm>
            <a:off x="0" y="0"/>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Anisotropy of Magnetic Susceptibility (AMS)</a:t>
            </a:r>
            <a:endParaRPr b="1" dirty="0">
              <a:solidFill>
                <a:srgbClr val="0070C0"/>
              </a:solidFill>
            </a:endParaRPr>
          </a:p>
        </p:txBody>
      </p:sp>
      <p:pic>
        <p:nvPicPr>
          <p:cNvPr id="9" name="Рисунок 8" descr="Изображение выглядит как легкий, фотография, множество, сидит&#10;&#10;Автоматически созданное описание">
            <a:extLst>
              <a:ext uri="{FF2B5EF4-FFF2-40B4-BE49-F238E27FC236}">
                <a16:creationId xmlns:a16="http://schemas.microsoft.com/office/drawing/2014/main" id="{EE6EC3A3-6CFF-4A66-A4D0-39A053BF5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764" y="433097"/>
            <a:ext cx="8404168" cy="4952597"/>
          </a:xfrm>
          <a:prstGeom prst="rect">
            <a:avLst/>
          </a:prstGeom>
        </p:spPr>
      </p:pic>
      <p:sp>
        <p:nvSpPr>
          <p:cNvPr id="10" name="TextBox 9">
            <a:extLst>
              <a:ext uri="{FF2B5EF4-FFF2-40B4-BE49-F238E27FC236}">
                <a16:creationId xmlns:a16="http://schemas.microsoft.com/office/drawing/2014/main" id="{7892E756-4BEF-417C-AA34-9526B0ECBBE9}"/>
              </a:ext>
            </a:extLst>
          </p:cNvPr>
          <p:cNvSpPr txBox="1"/>
          <p:nvPr/>
        </p:nvSpPr>
        <p:spPr>
          <a:xfrm>
            <a:off x="0" y="5330409"/>
            <a:ext cx="9144000" cy="1384995"/>
          </a:xfrm>
          <a:prstGeom prst="rect">
            <a:avLst/>
          </a:prstGeom>
          <a:noFill/>
        </p:spPr>
        <p:txBody>
          <a:bodyPr wrap="square" rtlCol="0">
            <a:spAutoFit/>
          </a:bodyPr>
          <a:lstStyle/>
          <a:p>
            <a:r>
              <a:rPr lang="en-US" sz="1400" dirty="0"/>
              <a:t>The majority of studied basalts possess low the degree of AMS - </a:t>
            </a:r>
            <a:r>
              <a:rPr lang="en-US" sz="1400" dirty="0" err="1"/>
              <a:t>Pj</a:t>
            </a:r>
            <a:r>
              <a:rPr lang="en-US" sz="1400" dirty="0"/>
              <a:t>, less than 1.06, indicating the absence of superimposed stress effects (Tarling, </a:t>
            </a:r>
            <a:r>
              <a:rPr lang="en-US" sz="1400" dirty="0" err="1"/>
              <a:t>Hrouda</a:t>
            </a:r>
            <a:r>
              <a:rPr lang="en-US" sz="1400" dirty="0"/>
              <a:t>, 1993). Note that more than half of the studied layered igneous bodies are characterized by the inverse type of magnetic fabric, when the principal axis K1 of the ellipsoid is oriented perpendicularly to the plane of the flow or the sill. This AMS type can be primary, reflecting the predominantly vertical motion of the melt; however, more often it is secondary and caused by the presence of single-domain ferrimagnetic particles that formed by oxidation or decay of unstable low-Fe titanomagnetites (</a:t>
            </a:r>
            <a:r>
              <a:rPr lang="en-US" sz="1400" dirty="0" err="1"/>
              <a:t>Boiron</a:t>
            </a:r>
            <a:r>
              <a:rPr lang="en-US" sz="1400" dirty="0"/>
              <a:t> et al., 2013).</a:t>
            </a:r>
            <a:endParaRPr lang="ru-RU" sz="1400" dirty="0"/>
          </a:p>
        </p:txBody>
      </p:sp>
      <p:sp>
        <p:nvSpPr>
          <p:cNvPr id="11" name="TextBox 10">
            <a:extLst>
              <a:ext uri="{FF2B5EF4-FFF2-40B4-BE49-F238E27FC236}">
                <a16:creationId xmlns:a16="http://schemas.microsoft.com/office/drawing/2014/main" id="{48CB56B5-B07D-48D3-B78B-AB0437627C74}"/>
              </a:ext>
            </a:extLst>
          </p:cNvPr>
          <p:cNvSpPr txBox="1"/>
          <p:nvPr/>
        </p:nvSpPr>
        <p:spPr>
          <a:xfrm>
            <a:off x="5935287" y="4705306"/>
            <a:ext cx="3092335" cy="600164"/>
          </a:xfrm>
          <a:prstGeom prst="rect">
            <a:avLst/>
          </a:prstGeom>
          <a:noFill/>
        </p:spPr>
        <p:txBody>
          <a:bodyPr wrap="square" rtlCol="0">
            <a:spAutoFit/>
          </a:bodyPr>
          <a:lstStyle/>
          <a:p>
            <a:pPr algn="just"/>
            <a:r>
              <a:rPr lang="en-US" sz="1100" dirty="0"/>
              <a:t>The form factor </a:t>
            </a:r>
            <a:r>
              <a:rPr lang="en-US" sz="1100" b="1" dirty="0"/>
              <a:t>T</a:t>
            </a:r>
            <a:r>
              <a:rPr lang="en-US" sz="1100" dirty="0"/>
              <a:t> characterizing the shape of the AMS ellipsoids demonstrates both planar and linear magnetic fabric in studied magmatic bodies.</a:t>
            </a:r>
            <a:endParaRPr lang="ru-RU" sz="1100" dirty="0"/>
          </a:p>
        </p:txBody>
      </p:sp>
      <p:sp>
        <p:nvSpPr>
          <p:cNvPr id="12" name="Прямоугольник 11">
            <a:extLst>
              <a:ext uri="{FF2B5EF4-FFF2-40B4-BE49-F238E27FC236}">
                <a16:creationId xmlns:a16="http://schemas.microsoft.com/office/drawing/2014/main" id="{504E5E6E-2B76-4C16-A97B-01C0CF6286A3}"/>
              </a:ext>
            </a:extLst>
          </p:cNvPr>
          <p:cNvSpPr/>
          <p:nvPr/>
        </p:nvSpPr>
        <p:spPr>
          <a:xfrm>
            <a:off x="6124510" y="308101"/>
            <a:ext cx="2903112" cy="600164"/>
          </a:xfrm>
          <a:prstGeom prst="rect">
            <a:avLst/>
          </a:prstGeom>
        </p:spPr>
        <p:txBody>
          <a:bodyPr wrap="square">
            <a:spAutoFit/>
          </a:bodyPr>
          <a:lstStyle/>
          <a:p>
            <a:pPr algn="just"/>
            <a:r>
              <a:rPr lang="ru-RU" sz="1100" dirty="0"/>
              <a:t>The degree of anisotropy </a:t>
            </a:r>
            <a:r>
              <a:rPr lang="ru-RU" sz="1100" b="1" dirty="0"/>
              <a:t>P</a:t>
            </a:r>
            <a:r>
              <a:rPr lang="en-US" sz="1100" b="1" dirty="0"/>
              <a:t>j</a:t>
            </a:r>
            <a:r>
              <a:rPr lang="ru-RU" sz="1100" dirty="0"/>
              <a:t> is 1.01-1.06 for most sites that is typical for the primary igneous magnetic fabric. </a:t>
            </a:r>
          </a:p>
        </p:txBody>
      </p:sp>
    </p:spTree>
    <p:extLst>
      <p:ext uri="{BB962C8B-B14F-4D97-AF65-F5344CB8AC3E}">
        <p14:creationId xmlns:p14="http://schemas.microsoft.com/office/powerpoint/2010/main" val="368285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выглядит как рисунок&#10;&#10;Автоматически созданное описание">
            <a:extLst>
              <a:ext uri="{FF2B5EF4-FFF2-40B4-BE49-F238E27FC236}">
                <a16:creationId xmlns:a16="http://schemas.microsoft.com/office/drawing/2014/main" id="{D5BC29AA-474E-49EA-9655-56147FCCD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sp>
        <p:nvSpPr>
          <p:cNvPr id="8" name="Shape 60">
            <a:extLst>
              <a:ext uri="{FF2B5EF4-FFF2-40B4-BE49-F238E27FC236}">
                <a16:creationId xmlns:a16="http://schemas.microsoft.com/office/drawing/2014/main" id="{389A26A3-21DE-40AA-970E-9B911BC526BB}"/>
              </a:ext>
            </a:extLst>
          </p:cNvPr>
          <p:cNvSpPr/>
          <p:nvPr/>
        </p:nvSpPr>
        <p:spPr>
          <a:xfrm>
            <a:off x="0" y="0"/>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Anisotropy of Magnetic Susceptibility (AMS)</a:t>
            </a:r>
            <a:endParaRPr b="1" dirty="0">
              <a:solidFill>
                <a:srgbClr val="0070C0"/>
              </a:solidFill>
            </a:endParaRPr>
          </a:p>
        </p:txBody>
      </p:sp>
      <p:sp>
        <p:nvSpPr>
          <p:cNvPr id="10" name="TextBox 9">
            <a:extLst>
              <a:ext uri="{FF2B5EF4-FFF2-40B4-BE49-F238E27FC236}">
                <a16:creationId xmlns:a16="http://schemas.microsoft.com/office/drawing/2014/main" id="{F8166E13-0FB5-4F08-9E63-9DA3EE34EDCC}"/>
              </a:ext>
            </a:extLst>
          </p:cNvPr>
          <p:cNvSpPr txBox="1"/>
          <p:nvPr/>
        </p:nvSpPr>
        <p:spPr>
          <a:xfrm>
            <a:off x="913929" y="6216114"/>
            <a:ext cx="7796350" cy="523220"/>
          </a:xfrm>
          <a:prstGeom prst="rect">
            <a:avLst/>
          </a:prstGeom>
          <a:noFill/>
        </p:spPr>
        <p:txBody>
          <a:bodyPr wrap="square" rtlCol="0">
            <a:spAutoFit/>
          </a:bodyPr>
          <a:lstStyle/>
          <a:p>
            <a:r>
              <a:rPr lang="en-US" sz="1400" dirty="0"/>
              <a:t>The results of a study of the AMS before and after a temperature effect. K1 = max axes of the AMS ellipsoid; K3 = min axes of the AMS ellipsoid.</a:t>
            </a:r>
            <a:endParaRPr lang="ru-RU" sz="1400" dirty="0"/>
          </a:p>
        </p:txBody>
      </p:sp>
      <p:pic>
        <p:nvPicPr>
          <p:cNvPr id="13" name="Рисунок 12" descr="Изображение выглядит как легкий, звезда&#10;&#10;Автоматически созданное описание">
            <a:extLst>
              <a:ext uri="{FF2B5EF4-FFF2-40B4-BE49-F238E27FC236}">
                <a16:creationId xmlns:a16="http://schemas.microsoft.com/office/drawing/2014/main" id="{2E6130A4-C9C2-48D2-85F7-D0A7A3777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24" y="369333"/>
            <a:ext cx="7796351" cy="5779332"/>
          </a:xfrm>
          <a:prstGeom prst="rect">
            <a:avLst/>
          </a:prstGeom>
        </p:spPr>
      </p:pic>
      <p:sp>
        <p:nvSpPr>
          <p:cNvPr id="14" name="TextBox 13">
            <a:extLst>
              <a:ext uri="{FF2B5EF4-FFF2-40B4-BE49-F238E27FC236}">
                <a16:creationId xmlns:a16="http://schemas.microsoft.com/office/drawing/2014/main" id="{8D832E2C-1DDB-47DD-AD4F-718E9B5CCD65}"/>
              </a:ext>
            </a:extLst>
          </p:cNvPr>
          <p:cNvSpPr txBox="1"/>
          <p:nvPr/>
        </p:nvSpPr>
        <p:spPr>
          <a:xfrm rot="16200000">
            <a:off x="-281116" y="1818218"/>
            <a:ext cx="1632883" cy="276999"/>
          </a:xfrm>
          <a:prstGeom prst="rect">
            <a:avLst/>
          </a:prstGeom>
          <a:noFill/>
        </p:spPr>
        <p:txBody>
          <a:bodyPr wrap="none" rtlCol="0">
            <a:spAutoFit/>
          </a:bodyPr>
          <a:lstStyle/>
          <a:p>
            <a:r>
              <a:rPr lang="en-US" sz="1200" dirty="0"/>
              <a:t>Inverse magnetic fabric</a:t>
            </a:r>
            <a:endParaRPr lang="ru-RU" sz="1200" dirty="0"/>
          </a:p>
        </p:txBody>
      </p:sp>
      <p:sp>
        <p:nvSpPr>
          <p:cNvPr id="15" name="TextBox 14">
            <a:extLst>
              <a:ext uri="{FF2B5EF4-FFF2-40B4-BE49-F238E27FC236}">
                <a16:creationId xmlns:a16="http://schemas.microsoft.com/office/drawing/2014/main" id="{DBD3E0B9-1486-4B62-AD10-19E67B9EDD6D}"/>
              </a:ext>
            </a:extLst>
          </p:cNvPr>
          <p:cNvSpPr txBox="1"/>
          <p:nvPr/>
        </p:nvSpPr>
        <p:spPr>
          <a:xfrm rot="16200000">
            <a:off x="-290061" y="4929950"/>
            <a:ext cx="1650773" cy="276999"/>
          </a:xfrm>
          <a:prstGeom prst="rect">
            <a:avLst/>
          </a:prstGeom>
          <a:noFill/>
        </p:spPr>
        <p:txBody>
          <a:bodyPr wrap="none" rtlCol="0">
            <a:spAutoFit/>
          </a:bodyPr>
          <a:lstStyle/>
          <a:p>
            <a:r>
              <a:rPr lang="en-US" sz="1200" dirty="0"/>
              <a:t>Normal magnetic fabric</a:t>
            </a:r>
            <a:endParaRPr lang="ru-RU" sz="1200" dirty="0"/>
          </a:p>
        </p:txBody>
      </p:sp>
    </p:spTree>
    <p:extLst>
      <p:ext uri="{BB962C8B-B14F-4D97-AF65-F5344CB8AC3E}">
        <p14:creationId xmlns:p14="http://schemas.microsoft.com/office/powerpoint/2010/main" val="133728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0">
            <a:extLst>
              <a:ext uri="{FF2B5EF4-FFF2-40B4-BE49-F238E27FC236}">
                <a16:creationId xmlns:a16="http://schemas.microsoft.com/office/drawing/2014/main" id="{3C3D69F8-3F41-4A25-A141-55F9EB665AC6}"/>
              </a:ext>
            </a:extLst>
          </p:cNvPr>
          <p:cNvSpPr/>
          <p:nvPr/>
        </p:nvSpPr>
        <p:spPr>
          <a:xfrm>
            <a:off x="0" y="0"/>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Anisotropy of Magnetic Susceptibility (AMS)</a:t>
            </a:r>
            <a:endParaRPr b="1" dirty="0">
              <a:solidFill>
                <a:srgbClr val="0070C0"/>
              </a:solidFill>
            </a:endParaRPr>
          </a:p>
        </p:txBody>
      </p:sp>
      <p:pic>
        <p:nvPicPr>
          <p:cNvPr id="5" name="Рисунок 4" descr="Изображение выглядит как рисунок&#10;&#10;Автоматически созданное описание">
            <a:extLst>
              <a:ext uri="{FF2B5EF4-FFF2-40B4-BE49-F238E27FC236}">
                <a16:creationId xmlns:a16="http://schemas.microsoft.com/office/drawing/2014/main" id="{AAA54D74-5DBC-419B-8540-3264D5270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pic>
        <p:nvPicPr>
          <p:cNvPr id="11" name="Рисунок 10" descr="Изображение выглядит как легкий, компьютер, сидит, ноутбук&#10;&#10;Автоматически созданное описание">
            <a:extLst>
              <a:ext uri="{FF2B5EF4-FFF2-40B4-BE49-F238E27FC236}">
                <a16:creationId xmlns:a16="http://schemas.microsoft.com/office/drawing/2014/main" id="{36B0F84A-1EA0-40CF-A303-C1258C340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25" y="369333"/>
            <a:ext cx="7796350" cy="5779332"/>
          </a:xfrm>
          <a:prstGeom prst="rect">
            <a:avLst/>
          </a:prstGeom>
        </p:spPr>
      </p:pic>
      <p:sp>
        <p:nvSpPr>
          <p:cNvPr id="13" name="TextBox 12">
            <a:extLst>
              <a:ext uri="{FF2B5EF4-FFF2-40B4-BE49-F238E27FC236}">
                <a16:creationId xmlns:a16="http://schemas.microsoft.com/office/drawing/2014/main" id="{6BA69ACC-BAF6-4EA7-A4F1-8D9851B3A5EE}"/>
              </a:ext>
            </a:extLst>
          </p:cNvPr>
          <p:cNvSpPr txBox="1"/>
          <p:nvPr/>
        </p:nvSpPr>
        <p:spPr>
          <a:xfrm>
            <a:off x="913929" y="6216114"/>
            <a:ext cx="7796350" cy="523220"/>
          </a:xfrm>
          <a:prstGeom prst="rect">
            <a:avLst/>
          </a:prstGeom>
          <a:noFill/>
        </p:spPr>
        <p:txBody>
          <a:bodyPr wrap="square" rtlCol="0">
            <a:spAutoFit/>
          </a:bodyPr>
          <a:lstStyle/>
          <a:p>
            <a:r>
              <a:rPr lang="en-US" sz="1400" dirty="0"/>
              <a:t>The results of a study of the AMS before and after a temperature effect. K1 = max axes of the AMS ellipsoid; K3 = min axes of the AMS ellipsoid.</a:t>
            </a:r>
            <a:endParaRPr lang="ru-RU" sz="1400" dirty="0"/>
          </a:p>
        </p:txBody>
      </p:sp>
      <p:sp>
        <p:nvSpPr>
          <p:cNvPr id="14" name="TextBox 13">
            <a:extLst>
              <a:ext uri="{FF2B5EF4-FFF2-40B4-BE49-F238E27FC236}">
                <a16:creationId xmlns:a16="http://schemas.microsoft.com/office/drawing/2014/main" id="{903FDD62-30CB-4C3E-83D6-BE21174BD72B}"/>
              </a:ext>
            </a:extLst>
          </p:cNvPr>
          <p:cNvSpPr txBox="1"/>
          <p:nvPr/>
        </p:nvSpPr>
        <p:spPr>
          <a:xfrm rot="16200000">
            <a:off x="-281116" y="1818218"/>
            <a:ext cx="1632883" cy="276999"/>
          </a:xfrm>
          <a:prstGeom prst="rect">
            <a:avLst/>
          </a:prstGeom>
          <a:noFill/>
        </p:spPr>
        <p:txBody>
          <a:bodyPr wrap="none" rtlCol="0">
            <a:spAutoFit/>
          </a:bodyPr>
          <a:lstStyle/>
          <a:p>
            <a:r>
              <a:rPr lang="en-US" sz="1200" dirty="0"/>
              <a:t>Inverse magnetic fabric</a:t>
            </a:r>
            <a:endParaRPr lang="ru-RU" sz="1200" dirty="0"/>
          </a:p>
        </p:txBody>
      </p:sp>
      <p:sp>
        <p:nvSpPr>
          <p:cNvPr id="15" name="TextBox 14">
            <a:extLst>
              <a:ext uri="{FF2B5EF4-FFF2-40B4-BE49-F238E27FC236}">
                <a16:creationId xmlns:a16="http://schemas.microsoft.com/office/drawing/2014/main" id="{5C60BE79-8789-4BC6-BC19-6CD86776EC85}"/>
              </a:ext>
            </a:extLst>
          </p:cNvPr>
          <p:cNvSpPr txBox="1"/>
          <p:nvPr/>
        </p:nvSpPr>
        <p:spPr>
          <a:xfrm rot="16200000">
            <a:off x="-290061" y="4929950"/>
            <a:ext cx="1650773" cy="276999"/>
          </a:xfrm>
          <a:prstGeom prst="rect">
            <a:avLst/>
          </a:prstGeom>
          <a:noFill/>
        </p:spPr>
        <p:txBody>
          <a:bodyPr wrap="none" rtlCol="0">
            <a:spAutoFit/>
          </a:bodyPr>
          <a:lstStyle/>
          <a:p>
            <a:r>
              <a:rPr lang="en-US" sz="1200" dirty="0"/>
              <a:t>Normal magnetic fabric</a:t>
            </a:r>
            <a:endParaRPr lang="ru-RU" sz="1200" dirty="0"/>
          </a:p>
        </p:txBody>
      </p:sp>
    </p:spTree>
    <p:extLst>
      <p:ext uri="{BB962C8B-B14F-4D97-AF65-F5344CB8AC3E}">
        <p14:creationId xmlns:p14="http://schemas.microsoft.com/office/powerpoint/2010/main" val="1263030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0">
            <a:extLst>
              <a:ext uri="{FF2B5EF4-FFF2-40B4-BE49-F238E27FC236}">
                <a16:creationId xmlns:a16="http://schemas.microsoft.com/office/drawing/2014/main" id="{B5D7063E-923D-4955-83DF-859C7FF894E7}"/>
              </a:ext>
            </a:extLst>
          </p:cNvPr>
          <p:cNvSpPr/>
          <p:nvPr/>
        </p:nvSpPr>
        <p:spPr>
          <a:xfrm>
            <a:off x="0" y="0"/>
            <a:ext cx="9144000" cy="369332"/>
          </a:xfrm>
          <a:prstGeom prst="rect">
            <a:avLst/>
          </a:prstGeom>
          <a:ln w="12700">
            <a:miter lim="400000"/>
          </a:ln>
          <a:extLst>
            <a:ext uri="{C572A759-6A51-4108-AA02-DFA0A04FC94B}">
              <ma14:wrappingTextBoxFlag xmlns:ma14="http://schemas.microsoft.com/office/mac/drawingml/2011/main" xmlns="" xmlns:lc="http://schemas.openxmlformats.org/drawingml/2006/lockedCanvas" val="1"/>
            </a:ext>
          </a:extLst>
        </p:spPr>
        <p:txBody>
          <a:bodyPr wrap="square" lIns="34289" rIns="3428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lgn="ctr"/>
            <a:r>
              <a:rPr lang="en-US" b="1" dirty="0">
                <a:solidFill>
                  <a:srgbClr val="0070C0"/>
                </a:solidFill>
              </a:rPr>
              <a:t>Anisotropy of Magnetic Susceptibility (AMS)</a:t>
            </a:r>
            <a:endParaRPr b="1" dirty="0">
              <a:solidFill>
                <a:srgbClr val="0070C0"/>
              </a:solidFill>
            </a:endParaRPr>
          </a:p>
        </p:txBody>
      </p:sp>
      <p:pic>
        <p:nvPicPr>
          <p:cNvPr id="7" name="Рисунок 6" descr="Изображение выглядит как рисунок&#10;&#10;Автоматически созданное описание">
            <a:extLst>
              <a:ext uri="{FF2B5EF4-FFF2-40B4-BE49-F238E27FC236}">
                <a16:creationId xmlns:a16="http://schemas.microsoft.com/office/drawing/2014/main" id="{61A73A06-6858-41B7-993B-B9FED59CD1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670" y="6463560"/>
            <a:ext cx="1025424" cy="358772"/>
          </a:xfrm>
          <a:prstGeom prst="rect">
            <a:avLst/>
          </a:prstGeom>
        </p:spPr>
      </p:pic>
      <p:pic>
        <p:nvPicPr>
          <p:cNvPr id="12" name="Рисунок 11" descr="Изображение выглядит как звезда&#10;&#10;Автоматически созданное описание">
            <a:extLst>
              <a:ext uri="{FF2B5EF4-FFF2-40B4-BE49-F238E27FC236}">
                <a16:creationId xmlns:a16="http://schemas.microsoft.com/office/drawing/2014/main" id="{E48958F7-C7CF-40A1-921C-02755C224E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825" y="369332"/>
            <a:ext cx="7796350" cy="5777783"/>
          </a:xfrm>
          <a:prstGeom prst="rect">
            <a:avLst/>
          </a:prstGeom>
        </p:spPr>
      </p:pic>
      <p:sp>
        <p:nvSpPr>
          <p:cNvPr id="14" name="TextBox 13">
            <a:extLst>
              <a:ext uri="{FF2B5EF4-FFF2-40B4-BE49-F238E27FC236}">
                <a16:creationId xmlns:a16="http://schemas.microsoft.com/office/drawing/2014/main" id="{C2759D30-B7F1-4CC9-88BC-71FE96120B55}"/>
              </a:ext>
            </a:extLst>
          </p:cNvPr>
          <p:cNvSpPr txBox="1"/>
          <p:nvPr/>
        </p:nvSpPr>
        <p:spPr>
          <a:xfrm>
            <a:off x="913929" y="6216114"/>
            <a:ext cx="7796350" cy="523220"/>
          </a:xfrm>
          <a:prstGeom prst="rect">
            <a:avLst/>
          </a:prstGeom>
          <a:noFill/>
        </p:spPr>
        <p:txBody>
          <a:bodyPr wrap="square" rtlCol="0">
            <a:spAutoFit/>
          </a:bodyPr>
          <a:lstStyle/>
          <a:p>
            <a:r>
              <a:rPr lang="en-US" sz="1400" dirty="0"/>
              <a:t>The results of a study of the AMS before and after a temperature effect. K1 = max axes of the AMS ellipsoid; K3 = min axes of the AMS ellipsoid.</a:t>
            </a:r>
            <a:endParaRPr lang="ru-RU" sz="1400" dirty="0"/>
          </a:p>
        </p:txBody>
      </p:sp>
      <p:sp>
        <p:nvSpPr>
          <p:cNvPr id="15" name="TextBox 14">
            <a:extLst>
              <a:ext uri="{FF2B5EF4-FFF2-40B4-BE49-F238E27FC236}">
                <a16:creationId xmlns:a16="http://schemas.microsoft.com/office/drawing/2014/main" id="{8616A38D-4349-4763-9215-2EB1F1AA585B}"/>
              </a:ext>
            </a:extLst>
          </p:cNvPr>
          <p:cNvSpPr txBox="1"/>
          <p:nvPr/>
        </p:nvSpPr>
        <p:spPr>
          <a:xfrm>
            <a:off x="6540386" y="3046667"/>
            <a:ext cx="2143344" cy="276999"/>
          </a:xfrm>
          <a:prstGeom prst="rect">
            <a:avLst/>
          </a:prstGeom>
          <a:noFill/>
        </p:spPr>
        <p:txBody>
          <a:bodyPr wrap="none" rtlCol="0">
            <a:spAutoFit/>
          </a:bodyPr>
          <a:lstStyle/>
          <a:p>
            <a:r>
              <a:rPr lang="en-US" sz="1200" dirty="0"/>
              <a:t>Normal vertical magnetic fabric</a:t>
            </a:r>
            <a:endParaRPr lang="ru-RU" sz="1200" dirty="0"/>
          </a:p>
        </p:txBody>
      </p:sp>
      <p:sp>
        <p:nvSpPr>
          <p:cNvPr id="16" name="TextBox 15">
            <a:extLst>
              <a:ext uri="{FF2B5EF4-FFF2-40B4-BE49-F238E27FC236}">
                <a16:creationId xmlns:a16="http://schemas.microsoft.com/office/drawing/2014/main" id="{2ADAE58C-AC03-45A7-99F7-8B6352B10E44}"/>
              </a:ext>
            </a:extLst>
          </p:cNvPr>
          <p:cNvSpPr txBox="1"/>
          <p:nvPr/>
        </p:nvSpPr>
        <p:spPr>
          <a:xfrm>
            <a:off x="3482920" y="3046666"/>
            <a:ext cx="2178160" cy="276999"/>
          </a:xfrm>
          <a:prstGeom prst="rect">
            <a:avLst/>
          </a:prstGeom>
          <a:noFill/>
        </p:spPr>
        <p:txBody>
          <a:bodyPr wrap="none" rtlCol="0">
            <a:spAutoFit/>
          </a:bodyPr>
          <a:lstStyle/>
          <a:p>
            <a:r>
              <a:rPr lang="en-US" sz="1200" dirty="0"/>
              <a:t>Normal Inclined magnetic fabric</a:t>
            </a:r>
            <a:endParaRPr lang="ru-RU" sz="1200" dirty="0"/>
          </a:p>
        </p:txBody>
      </p:sp>
      <p:sp>
        <p:nvSpPr>
          <p:cNvPr id="17" name="TextBox 16">
            <a:extLst>
              <a:ext uri="{FF2B5EF4-FFF2-40B4-BE49-F238E27FC236}">
                <a16:creationId xmlns:a16="http://schemas.microsoft.com/office/drawing/2014/main" id="{5FA3D1A2-CE22-413E-943A-99D461E347FD}"/>
              </a:ext>
            </a:extLst>
          </p:cNvPr>
          <p:cNvSpPr txBox="1"/>
          <p:nvPr/>
        </p:nvSpPr>
        <p:spPr>
          <a:xfrm>
            <a:off x="730711" y="3046665"/>
            <a:ext cx="2312556" cy="276999"/>
          </a:xfrm>
          <a:prstGeom prst="rect">
            <a:avLst/>
          </a:prstGeom>
          <a:noFill/>
        </p:spPr>
        <p:txBody>
          <a:bodyPr wrap="none" rtlCol="0">
            <a:spAutoFit/>
          </a:bodyPr>
          <a:lstStyle/>
          <a:p>
            <a:r>
              <a:rPr lang="en-US" sz="1200" dirty="0"/>
              <a:t>Normal horizontal magnetic fabric</a:t>
            </a:r>
            <a:endParaRPr lang="ru-RU" sz="1200" dirty="0"/>
          </a:p>
        </p:txBody>
      </p:sp>
    </p:spTree>
    <p:extLst>
      <p:ext uri="{BB962C8B-B14F-4D97-AF65-F5344CB8AC3E}">
        <p14:creationId xmlns:p14="http://schemas.microsoft.com/office/powerpoint/2010/main" val="43968308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2712</TotalTime>
  <Words>1509</Words>
  <Application>Microsoft Office PowerPoint</Application>
  <PresentationFormat>Экран (4:3)</PresentationFormat>
  <Paragraphs>55</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paleo_user</dc:creator>
  <cp:lastModifiedBy>paleo_user</cp:lastModifiedBy>
  <cp:revision>66</cp:revision>
  <dcterms:created xsi:type="dcterms:W3CDTF">2020-04-27T13:42:03Z</dcterms:created>
  <dcterms:modified xsi:type="dcterms:W3CDTF">2020-05-04T13:39:32Z</dcterms:modified>
</cp:coreProperties>
</file>