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sldIdLst>
    <p:sldId id="297" r:id="rId4"/>
    <p:sldId id="289" r:id="rId5"/>
    <p:sldId id="277" r:id="rId6"/>
    <p:sldId id="279" r:id="rId7"/>
    <p:sldId id="295" r:id="rId8"/>
    <p:sldId id="303" r:id="rId9"/>
    <p:sldId id="296" r:id="rId10"/>
    <p:sldId id="304" r:id="rId11"/>
    <p:sldId id="274" r:id="rId12"/>
    <p:sldId id="300" r:id="rId13"/>
    <p:sldId id="308" r:id="rId14"/>
    <p:sldId id="262" r:id="rId15"/>
    <p:sldId id="285" r:id="rId16"/>
    <p:sldId id="276" r:id="rId17"/>
    <p:sldId id="286" r:id="rId18"/>
    <p:sldId id="282" r:id="rId19"/>
    <p:sldId id="25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18F"/>
    <a:srgbClr val="4384C0"/>
    <a:srgbClr val="FF6D5C"/>
    <a:srgbClr val="FF7770"/>
    <a:srgbClr val="FFD5B4"/>
    <a:srgbClr val="C5D5FF"/>
    <a:srgbClr val="6694C0"/>
    <a:srgbClr val="FFCBFA"/>
    <a:srgbClr val="FFC191"/>
    <a:srgbClr val="EDF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68"/>
    <p:restoredTop sz="94690"/>
  </p:normalViewPr>
  <p:slideViewPr>
    <p:cSldViewPr snapToGrid="0" snapToObjects="1">
      <p:cViewPr varScale="1">
        <p:scale>
          <a:sx n="110" d="100"/>
          <a:sy n="110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213"/>
      <c:rotY val="0"/>
      <c:depthPercent val="24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C6E6E9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20.399999999999999</c:v>
                </c:pt>
                <c:pt idx="1">
                  <c:v>27.4</c:v>
                </c:pt>
                <c:pt idx="2">
                  <c:v>90</c:v>
                </c:pt>
                <c:pt idx="3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1-A54B-954A-348D65EA7A6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rgbClr val="4349AA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B1-A54B-954A-348D65EA7A6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rgbClr val="00A8AA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B1-A54B-954A-348D65EA7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4734552"/>
        <c:axId val="2094734553"/>
        <c:axId val="2094734554"/>
      </c:bar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394" b="1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prstDash val="solid"/>
              <a:round/>
            </a:ln>
          </c:spPr>
        </c:majorGridlines>
        <c:numFmt formatCode="0.0" sourceLinked="0"/>
        <c:majorTickMark val="out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394" b="1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22.5"/>
        <c:minorUnit val="11.2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3"/>
        <c:crosses val="autoZero"/>
        <c:tickLblSkip val="1"/>
      </c:serAx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3635-910D-3449-B9A6-1F947DBF3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FDC615-0EEF-7540-B3EC-7B31BDDB6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50F95-AFCB-F149-847E-A93EA06F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5376B-5080-B34A-8695-DFFC40BE5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85506-1BF6-C743-92E8-7CEE3F44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5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2EE9-5B93-1743-B151-87D50C1A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9453E7-9848-654B-B383-1A4D99A7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116F5-8FB9-754D-AF7F-2F89356E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B2C08-D42B-7F41-8853-E033BC7F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245A1-A920-E64A-AE65-7DF12815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2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28D763-3418-C249-9816-49BC53206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4A627-A5D2-5043-AB7E-7AF2DC301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CE564-A02B-7D48-8125-373DB19E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71AE9-45D6-E546-87F2-C3CD2078B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A37EF-4AF8-9645-B696-35E22CC1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16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4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45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89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3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10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96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4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1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8633-D1A1-704B-8C51-7E25DAE6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C2C2D-CF98-5F41-BC33-FBC2D808F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CE536-5FD7-BD4F-921E-D0C69E85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B1D04-97E9-3541-9DDC-1E93AA89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E02F0-8196-264A-AF85-FE3FD9505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98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27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06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40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4782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8305-84C1-3746-8150-BF78DD4BC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DBDB6-141B-5645-B0FF-925A7979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DE1DD-C496-3B4E-A1ED-A3305BB7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E71E7-B229-F74A-817A-0EC042CB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1956F-E122-EE47-BFBC-030E739B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F5EE-26B3-4C44-A92D-85935517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2390-B6EB-4248-BA23-27794FC88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029F7-5CF7-4E42-853C-13E0D6DCE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46FE8-5220-0C44-AFE1-019E2E68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F568B-D5EF-AF4F-A9F7-14F47BFC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C04BA-2619-6E43-AD98-320F4A5A1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6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A5EC8-BE9F-804F-8F75-F83542E6A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CC90F-32B1-F940-8C19-55E904058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BF349-8C68-2343-ADA8-14A0BCC82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017B52-6880-2941-9BBE-58D8CE324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EAFDA5-3AC7-BB4B-B781-6E756C1ACD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D0ED7-411C-C94A-8683-CB151AE06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940DFC-1004-A14C-9D23-89662304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F61BF3-5EEC-3D4C-AA89-08243DB5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7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91B3-D7D7-354D-BDD0-91B82236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5C234-24BE-F541-ABF4-1E7133614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2F18C-DCF0-3347-894B-21DDFF8C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3BBF0-1666-C248-A7D4-D9693A50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2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073E0-4260-334B-BF8C-A9D34FED2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419AF7-156D-F544-96A3-24F990E2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A2582-0C4C-CB43-AF67-D3D5B255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4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6F406-298C-4944-BADC-41515B10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BAE03-9B40-944A-9831-C53DB951A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A8B29-C58F-9F4B-8829-A7A25FA79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90C20-5175-EE44-B6A0-C5C43AA09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21D93-0587-9E42-B09C-C5FDF1D5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D5A25-DAD9-A74B-9452-3ECC383C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2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6DCB-A282-D749-97AE-0CDAD44A6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BB3C50-185C-CD4A-9B74-22A6C3683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F2C87-FCD7-5B43-A117-498935B8A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0FB69-6D52-0342-9582-7CE22E1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004A4-95CF-EF4E-AAE6-8F75B3B8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1B16B-611A-B146-B62F-7B9307D5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7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BC7595-4C00-F846-A624-395F5298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96029-48E5-F14F-ADC8-857093153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D1C7B-6124-EA49-8E69-CD6B24FC9D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565B-328A-5347-B0C8-AF8D57B1415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2B8AA-FC82-6F4F-995E-1CA2C38DE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B88C8-D9F6-4D4E-A834-FD69C9699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96120-5BAC-8C40-BAF6-53D91740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0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02363-0C95-2D42-AEC2-4EDA501E4FD5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885AE-898C-F343-BF22-E5DFD74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103632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7300" y="6248400"/>
            <a:ext cx="320601" cy="3180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584200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68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med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259839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7780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1FE9C4-6F6F-BD42-831D-24457FA20EE3}"/>
              </a:ext>
            </a:extLst>
          </p:cNvPr>
          <p:cNvSpPr txBox="1"/>
          <p:nvPr/>
        </p:nvSpPr>
        <p:spPr>
          <a:xfrm>
            <a:off x="771159" y="2113724"/>
            <a:ext cx="2228174" cy="430887"/>
          </a:xfrm>
          <a:prstGeom prst="rect">
            <a:avLst/>
          </a:prstGeom>
          <a:solidFill>
            <a:srgbClr val="FFC19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What do we see?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B00D1-DA40-784F-9855-2A406FB2945D}"/>
              </a:ext>
            </a:extLst>
          </p:cNvPr>
          <p:cNvSpPr txBox="1"/>
          <p:nvPr/>
        </p:nvSpPr>
        <p:spPr>
          <a:xfrm>
            <a:off x="629633" y="2591113"/>
            <a:ext cx="2518760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/>
              <a:t>A remarkable pattern of azimuthal anisotropy</a:t>
            </a:r>
          </a:p>
          <a:p>
            <a:pPr algn="ctr">
              <a:lnSpc>
                <a:spcPts val="1860"/>
              </a:lnSpc>
            </a:pPr>
            <a:r>
              <a:rPr lang="en-US" dirty="0"/>
              <a:t>in the NW U.S.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9A4BAD-9F8C-5B45-92D4-79DB8E710821}"/>
              </a:ext>
            </a:extLst>
          </p:cNvPr>
          <p:cNvSpPr txBox="1"/>
          <p:nvPr/>
        </p:nvSpPr>
        <p:spPr>
          <a:xfrm>
            <a:off x="338291" y="5961762"/>
            <a:ext cx="3288657" cy="66941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dirty="0"/>
              <a:t>Mantle loading squirts the crust</a:t>
            </a:r>
          </a:p>
          <a:p>
            <a:pPr algn="ctr">
              <a:lnSpc>
                <a:spcPts val="2260"/>
              </a:lnSpc>
            </a:pPr>
            <a:r>
              <a:rPr lang="en-US" sz="1750" dirty="0"/>
              <a:t>(crust drawn toward down loads)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5FCC27-2BA0-8C44-A308-71649A90508D}"/>
              </a:ext>
            </a:extLst>
          </p:cNvPr>
          <p:cNvSpPr txBox="1"/>
          <p:nvPr/>
        </p:nvSpPr>
        <p:spPr>
          <a:xfrm>
            <a:off x="9957415" y="34906"/>
            <a:ext cx="22098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Eugene Humphreys</a:t>
            </a:r>
          </a:p>
          <a:p>
            <a:r>
              <a:rPr lang="en-US" dirty="0"/>
              <a:t>Jorge Castellanos</a:t>
            </a:r>
          </a:p>
          <a:p>
            <a:r>
              <a:rPr lang="en-US" dirty="0"/>
              <a:t>Robert Clayton</a:t>
            </a:r>
          </a:p>
          <a:p>
            <a:r>
              <a:rPr lang="en-US" dirty="0"/>
              <a:t>Jonathan Perry-</a:t>
            </a:r>
            <a:r>
              <a:rPr lang="en-US" dirty="0" err="1"/>
              <a:t>Houts</a:t>
            </a:r>
            <a:endParaRPr lang="en-US" dirty="0"/>
          </a:p>
          <a:p>
            <a:r>
              <a:rPr lang="en-US" dirty="0" err="1"/>
              <a:t>YoungHee</a:t>
            </a:r>
            <a:r>
              <a:rPr lang="en-US" dirty="0"/>
              <a:t> Kim</a:t>
            </a:r>
          </a:p>
          <a:p>
            <a:r>
              <a:rPr lang="en-US" dirty="0"/>
              <a:t>Bart </a:t>
            </a:r>
            <a:r>
              <a:rPr lang="en-US" dirty="0" err="1"/>
              <a:t>Niday</a:t>
            </a:r>
            <a:endParaRPr lang="en-US" dirty="0"/>
          </a:p>
          <a:p>
            <a:r>
              <a:rPr lang="en-US" dirty="0"/>
              <a:t>Christian </a:t>
            </a:r>
            <a:r>
              <a:rPr lang="en-US" dirty="0" err="1"/>
              <a:t>Stanciu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0799F-1694-024E-BA5E-85EF85F90CB6}"/>
              </a:ext>
            </a:extLst>
          </p:cNvPr>
          <p:cNvPicPr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3" t="5076" r="2415" b="4266"/>
          <a:stretch/>
        </p:blipFill>
        <p:spPr>
          <a:xfrm>
            <a:off x="3787252" y="1328688"/>
            <a:ext cx="3265464" cy="39479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242F86-4298-664B-859D-BB0AE1366A91}"/>
              </a:ext>
            </a:extLst>
          </p:cNvPr>
          <p:cNvSpPr txBox="1"/>
          <p:nvPr/>
        </p:nvSpPr>
        <p:spPr>
          <a:xfrm>
            <a:off x="132080" y="86261"/>
            <a:ext cx="9723120" cy="984885"/>
          </a:xfrm>
          <a:prstGeom prst="rect">
            <a:avLst/>
          </a:prstGeom>
          <a:solidFill>
            <a:srgbClr val="C5D5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/>
              <a:t>Northwest U.S. crustal seismic anisotropy suggests</a:t>
            </a:r>
          </a:p>
          <a:p>
            <a:pPr algn="ctr"/>
            <a:r>
              <a:rPr lang="en-US" sz="2900" b="1" dirty="0"/>
              <a:t>crustal flow driven by vertical loads in the underlying mantle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FB760A4-CDB4-7F4C-9804-EDAD6EF745F0}"/>
              </a:ext>
            </a:extLst>
          </p:cNvPr>
          <p:cNvGrpSpPr/>
          <p:nvPr/>
        </p:nvGrpSpPr>
        <p:grpSpPr>
          <a:xfrm>
            <a:off x="7946086" y="3836276"/>
            <a:ext cx="4005409" cy="2884276"/>
            <a:chOff x="7946086" y="3836276"/>
            <a:chExt cx="4005409" cy="2884276"/>
          </a:xfrm>
        </p:grpSpPr>
        <p:sp>
          <p:nvSpPr>
            <p:cNvPr id="26" name="z">
              <a:extLst>
                <a:ext uri="{FF2B5EF4-FFF2-40B4-BE49-F238E27FC236}">
                  <a16:creationId xmlns:a16="http://schemas.microsoft.com/office/drawing/2014/main" id="{2C226E88-CB1C-064A-B339-CED70DC3FEB7}"/>
                </a:ext>
              </a:extLst>
            </p:cNvPr>
            <p:cNvSpPr/>
            <p:nvPr/>
          </p:nvSpPr>
          <p:spPr>
            <a:xfrm>
              <a:off x="7954645" y="5131000"/>
              <a:ext cx="3989390" cy="1589552"/>
            </a:xfrm>
            <a:prstGeom prst="rect">
              <a:avLst/>
            </a:prstGeom>
            <a:solidFill>
              <a:srgbClr val="EB969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ctr" defTabSz="584200"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rPr>
                <a:t>z</a:t>
              </a:r>
            </a:p>
          </p:txBody>
        </p:sp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9BC3009A-11B2-A54E-A4AD-A68E920699E3}"/>
                </a:ext>
              </a:extLst>
            </p:cNvPr>
            <p:cNvSpPr/>
            <p:nvPr/>
          </p:nvSpPr>
          <p:spPr>
            <a:xfrm>
              <a:off x="7946086" y="3836276"/>
              <a:ext cx="4005409" cy="433884"/>
            </a:xfrm>
            <a:prstGeom prst="rect">
              <a:avLst/>
            </a:prstGeom>
            <a:solidFill>
              <a:srgbClr val="DCBD23">
                <a:satOff val="18648"/>
                <a:lumOff val="597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116DE17B-86B7-0D42-9B85-1E26110E467B}"/>
                </a:ext>
              </a:extLst>
            </p:cNvPr>
            <p:cNvSpPr/>
            <p:nvPr/>
          </p:nvSpPr>
          <p:spPr>
            <a:xfrm>
              <a:off x="7950773" y="4437393"/>
              <a:ext cx="3997683" cy="193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3" extrusionOk="0">
                  <a:moveTo>
                    <a:pt x="0" y="9880"/>
                  </a:moveTo>
                  <a:lnTo>
                    <a:pt x="6834" y="9976"/>
                  </a:lnTo>
                  <a:cubicBezTo>
                    <a:pt x="7068" y="9967"/>
                    <a:pt x="7300" y="10013"/>
                    <a:pt x="7525" y="10110"/>
                  </a:cubicBezTo>
                  <a:cubicBezTo>
                    <a:pt x="7746" y="10206"/>
                    <a:pt x="7964" y="10352"/>
                    <a:pt x="8159" y="10596"/>
                  </a:cubicBezTo>
                  <a:cubicBezTo>
                    <a:pt x="8433" y="10938"/>
                    <a:pt x="8644" y="11448"/>
                    <a:pt x="8776" y="12040"/>
                  </a:cubicBezTo>
                  <a:cubicBezTo>
                    <a:pt x="8991" y="12994"/>
                    <a:pt x="8995" y="14049"/>
                    <a:pt x="8951" y="15062"/>
                  </a:cubicBezTo>
                  <a:cubicBezTo>
                    <a:pt x="8889" y="16507"/>
                    <a:pt x="8737" y="18038"/>
                    <a:pt x="9105" y="19317"/>
                  </a:cubicBezTo>
                  <a:cubicBezTo>
                    <a:pt x="9709" y="21411"/>
                    <a:pt x="11178" y="21600"/>
                    <a:pt x="11945" y="19694"/>
                  </a:cubicBezTo>
                  <a:cubicBezTo>
                    <a:pt x="12397" y="18572"/>
                    <a:pt x="12415" y="17064"/>
                    <a:pt x="12370" y="15641"/>
                  </a:cubicBezTo>
                  <a:cubicBezTo>
                    <a:pt x="12332" y="14431"/>
                    <a:pt x="12255" y="13131"/>
                    <a:pt x="12582" y="12028"/>
                  </a:cubicBezTo>
                  <a:cubicBezTo>
                    <a:pt x="12784" y="11344"/>
                    <a:pt x="13120" y="10883"/>
                    <a:pt x="13481" y="10559"/>
                  </a:cubicBezTo>
                  <a:cubicBezTo>
                    <a:pt x="13851" y="10228"/>
                    <a:pt x="14246" y="10031"/>
                    <a:pt x="14649" y="9979"/>
                  </a:cubicBezTo>
                  <a:lnTo>
                    <a:pt x="21576" y="10036"/>
                  </a:lnTo>
                  <a:lnTo>
                    <a:pt x="21600" y="0"/>
                  </a:lnTo>
                  <a:lnTo>
                    <a:pt x="7" y="278"/>
                  </a:lnTo>
                  <a:lnTo>
                    <a:pt x="0" y="9880"/>
                  </a:lnTo>
                  <a:close/>
                </a:path>
              </a:pathLst>
            </a:custGeom>
            <a:solidFill>
              <a:srgbClr val="00882B">
                <a:hueOff val="-2473792"/>
                <a:satOff val="-50209"/>
                <a:lumOff val="23543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31" name="Arrow">
              <a:extLst>
                <a:ext uri="{FF2B5EF4-FFF2-40B4-BE49-F238E27FC236}">
                  <a16:creationId xmlns:a16="http://schemas.microsoft.com/office/drawing/2014/main" id="{9C7338F4-DE3A-DE42-B3A3-5BC7768533B7}"/>
                </a:ext>
              </a:extLst>
            </p:cNvPr>
            <p:cNvSpPr/>
            <p:nvPr/>
          </p:nvSpPr>
          <p:spPr>
            <a:xfrm rot="5400000">
              <a:off x="9697593" y="5770582"/>
              <a:ext cx="460630" cy="205665"/>
            </a:xfrm>
            <a:prstGeom prst="rightArrow">
              <a:avLst>
                <a:gd name="adj1" fmla="val 32000"/>
                <a:gd name="adj2" fmla="val 143341"/>
              </a:avLst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32" name="upper crust">
              <a:extLst>
                <a:ext uri="{FF2B5EF4-FFF2-40B4-BE49-F238E27FC236}">
                  <a16:creationId xmlns:a16="http://schemas.microsoft.com/office/drawing/2014/main" id="{3871A482-FDE1-E544-87FA-EAB63EFDBC5D}"/>
                </a:ext>
              </a:extLst>
            </p:cNvPr>
            <p:cNvSpPr txBox="1"/>
            <p:nvPr/>
          </p:nvSpPr>
          <p:spPr>
            <a:xfrm>
              <a:off x="10849543" y="3901915"/>
              <a:ext cx="1091590" cy="112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700"/>
              </a:lvl1pPr>
            </a:lstStyle>
            <a:p>
              <a:pPr marL="0" marR="0" lvl="0" indent="0" algn="ctr" defTabSz="406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9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upper crust</a:t>
              </a:r>
            </a:p>
          </p:txBody>
        </p:sp>
        <p:sp>
          <p:nvSpPr>
            <p:cNvPr id="34" name="mantle…">
              <a:extLst>
                <a:ext uri="{FF2B5EF4-FFF2-40B4-BE49-F238E27FC236}">
                  <a16:creationId xmlns:a16="http://schemas.microsoft.com/office/drawing/2014/main" id="{90F36785-D25B-114E-8605-56D6130B5A07}"/>
                </a:ext>
              </a:extLst>
            </p:cNvPr>
            <p:cNvSpPr txBox="1"/>
            <p:nvPr/>
          </p:nvSpPr>
          <p:spPr>
            <a:xfrm>
              <a:off x="10982599" y="4857372"/>
              <a:ext cx="821200" cy="32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06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/>
              </a:pPr>
              <a:r>
                <a:rPr kumimoji="0" sz="119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mantle</a:t>
              </a:r>
            </a:p>
            <a:p>
              <a:pPr marL="0" marR="0" lvl="0" indent="0" algn="ctr" defTabSz="406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/>
              </a:pPr>
              <a:r>
                <a:rPr kumimoji="0" sz="119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lithosphere</a:t>
              </a:r>
            </a:p>
          </p:txBody>
        </p:sp>
        <p:sp>
          <p:nvSpPr>
            <p:cNvPr id="35" name="Arrow">
              <a:extLst>
                <a:ext uri="{FF2B5EF4-FFF2-40B4-BE49-F238E27FC236}">
                  <a16:creationId xmlns:a16="http://schemas.microsoft.com/office/drawing/2014/main" id="{5680C89E-E470-FD4D-AFCC-968F8A5DDF9C}"/>
                </a:ext>
              </a:extLst>
            </p:cNvPr>
            <p:cNvSpPr/>
            <p:nvPr/>
          </p:nvSpPr>
          <p:spPr>
            <a:xfrm rot="5400000">
              <a:off x="8237117" y="4598007"/>
              <a:ext cx="232266" cy="99547"/>
            </a:xfrm>
            <a:prstGeom prst="rightArrow">
              <a:avLst>
                <a:gd name="adj1" fmla="val 32000"/>
                <a:gd name="adj2" fmla="val 143341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36" name="Arrow">
              <a:extLst>
                <a:ext uri="{FF2B5EF4-FFF2-40B4-BE49-F238E27FC236}">
                  <a16:creationId xmlns:a16="http://schemas.microsoft.com/office/drawing/2014/main" id="{741C0B83-A85E-B041-94A5-154E98521DA8}"/>
                </a:ext>
              </a:extLst>
            </p:cNvPr>
            <p:cNvSpPr/>
            <p:nvPr/>
          </p:nvSpPr>
          <p:spPr>
            <a:xfrm rot="5400000">
              <a:off x="8634942" y="4604649"/>
              <a:ext cx="219152" cy="97849"/>
            </a:xfrm>
            <a:prstGeom prst="rightArrow">
              <a:avLst>
                <a:gd name="adj1" fmla="val 32000"/>
                <a:gd name="adj2" fmla="val 143341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37" name="Arrow">
              <a:extLst>
                <a:ext uri="{FF2B5EF4-FFF2-40B4-BE49-F238E27FC236}">
                  <a16:creationId xmlns:a16="http://schemas.microsoft.com/office/drawing/2014/main" id="{342D3CF9-849F-6E4F-A847-09F4E8F6B17D}"/>
                </a:ext>
              </a:extLst>
            </p:cNvPr>
            <p:cNvSpPr/>
            <p:nvPr/>
          </p:nvSpPr>
          <p:spPr>
            <a:xfrm rot="5400000">
              <a:off x="10886851" y="4609822"/>
              <a:ext cx="226355" cy="101065"/>
            </a:xfrm>
            <a:prstGeom prst="rightArrow">
              <a:avLst>
                <a:gd name="adj1" fmla="val 32000"/>
                <a:gd name="adj2" fmla="val 143341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38" name="Arrow">
              <a:extLst>
                <a:ext uri="{FF2B5EF4-FFF2-40B4-BE49-F238E27FC236}">
                  <a16:creationId xmlns:a16="http://schemas.microsoft.com/office/drawing/2014/main" id="{E58050E4-6EF2-7648-A968-405AEC51373C}"/>
                </a:ext>
              </a:extLst>
            </p:cNvPr>
            <p:cNvSpPr/>
            <p:nvPr/>
          </p:nvSpPr>
          <p:spPr>
            <a:xfrm rot="5400000">
              <a:off x="10540339" y="4664315"/>
              <a:ext cx="217759" cy="97227"/>
            </a:xfrm>
            <a:prstGeom prst="rightArrow">
              <a:avLst>
                <a:gd name="adj1" fmla="val 32000"/>
                <a:gd name="adj2" fmla="val 143341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39" name="Arrow">
              <a:extLst>
                <a:ext uri="{FF2B5EF4-FFF2-40B4-BE49-F238E27FC236}">
                  <a16:creationId xmlns:a16="http://schemas.microsoft.com/office/drawing/2014/main" id="{DD3F5490-1D80-EF4B-B21F-28B55021A0F2}"/>
                </a:ext>
              </a:extLst>
            </p:cNvPr>
            <p:cNvSpPr/>
            <p:nvPr/>
          </p:nvSpPr>
          <p:spPr>
            <a:xfrm rot="5400000">
              <a:off x="10181898" y="4809157"/>
              <a:ext cx="236668" cy="105669"/>
            </a:xfrm>
            <a:prstGeom prst="rightArrow">
              <a:avLst>
                <a:gd name="adj1" fmla="val 32000"/>
                <a:gd name="adj2" fmla="val 143341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40" name="Arrow">
              <a:extLst>
                <a:ext uri="{FF2B5EF4-FFF2-40B4-BE49-F238E27FC236}">
                  <a16:creationId xmlns:a16="http://schemas.microsoft.com/office/drawing/2014/main" id="{184D4E89-FB30-8C49-8303-6CB69BD5C778}"/>
                </a:ext>
              </a:extLst>
            </p:cNvPr>
            <p:cNvSpPr/>
            <p:nvPr/>
          </p:nvSpPr>
          <p:spPr>
            <a:xfrm rot="5400000">
              <a:off x="9744450" y="4964643"/>
              <a:ext cx="334052" cy="143201"/>
            </a:xfrm>
            <a:prstGeom prst="rightArrow">
              <a:avLst>
                <a:gd name="adj1" fmla="val 32000"/>
                <a:gd name="adj2" fmla="val 143341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41" name="Arrow">
              <a:extLst>
                <a:ext uri="{FF2B5EF4-FFF2-40B4-BE49-F238E27FC236}">
                  <a16:creationId xmlns:a16="http://schemas.microsoft.com/office/drawing/2014/main" id="{1A5CC79D-29E4-0446-9ED5-B9E38E2CE5AD}"/>
                </a:ext>
              </a:extLst>
            </p:cNvPr>
            <p:cNvSpPr/>
            <p:nvPr/>
          </p:nvSpPr>
          <p:spPr>
            <a:xfrm rot="5400000">
              <a:off x="9418763" y="4811339"/>
              <a:ext cx="229677" cy="102548"/>
            </a:xfrm>
            <a:prstGeom prst="rightArrow">
              <a:avLst>
                <a:gd name="adj1" fmla="val 32000"/>
                <a:gd name="adj2" fmla="val 143341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42" name="Arrow">
              <a:extLst>
                <a:ext uri="{FF2B5EF4-FFF2-40B4-BE49-F238E27FC236}">
                  <a16:creationId xmlns:a16="http://schemas.microsoft.com/office/drawing/2014/main" id="{65874352-456B-414E-8D32-87AB9070A853}"/>
                </a:ext>
              </a:extLst>
            </p:cNvPr>
            <p:cNvSpPr/>
            <p:nvPr/>
          </p:nvSpPr>
          <p:spPr>
            <a:xfrm rot="5400000">
              <a:off x="9020710" y="4627465"/>
              <a:ext cx="219782" cy="98130"/>
            </a:xfrm>
            <a:prstGeom prst="rightArrow">
              <a:avLst>
                <a:gd name="adj1" fmla="val 32000"/>
                <a:gd name="adj2" fmla="val 143341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43" name="Arrow">
              <a:extLst>
                <a:ext uri="{FF2B5EF4-FFF2-40B4-BE49-F238E27FC236}">
                  <a16:creationId xmlns:a16="http://schemas.microsoft.com/office/drawing/2014/main" id="{D1B63FEB-4D0A-284A-AE15-FCA2519786E2}"/>
                </a:ext>
              </a:extLst>
            </p:cNvPr>
            <p:cNvSpPr/>
            <p:nvPr/>
          </p:nvSpPr>
          <p:spPr>
            <a:xfrm rot="5400000">
              <a:off x="11270037" y="4588535"/>
              <a:ext cx="214003" cy="95550"/>
            </a:xfrm>
            <a:prstGeom prst="rightArrow">
              <a:avLst>
                <a:gd name="adj1" fmla="val 32000"/>
                <a:gd name="adj2" fmla="val 143341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F005D402-E3B6-924C-9F8B-BAC780F9863F}"/>
                </a:ext>
              </a:extLst>
            </p:cNvPr>
            <p:cNvSpPr/>
            <p:nvPr/>
          </p:nvSpPr>
          <p:spPr>
            <a:xfrm>
              <a:off x="7950753" y="4079362"/>
              <a:ext cx="3996692" cy="79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4" extrusionOk="0">
                  <a:moveTo>
                    <a:pt x="0" y="0"/>
                  </a:moveTo>
                  <a:lnTo>
                    <a:pt x="21564" y="0"/>
                  </a:lnTo>
                  <a:lnTo>
                    <a:pt x="21600" y="11770"/>
                  </a:lnTo>
                  <a:cubicBezTo>
                    <a:pt x="21025" y="11612"/>
                    <a:pt x="20451" y="11569"/>
                    <a:pt x="19877" y="11642"/>
                  </a:cubicBezTo>
                  <a:cubicBezTo>
                    <a:pt x="19304" y="11715"/>
                    <a:pt x="18732" y="11903"/>
                    <a:pt x="18159" y="12038"/>
                  </a:cubicBezTo>
                  <a:cubicBezTo>
                    <a:pt x="17075" y="12295"/>
                    <a:pt x="15984" y="12368"/>
                    <a:pt x="14925" y="13586"/>
                  </a:cubicBezTo>
                  <a:cubicBezTo>
                    <a:pt x="14372" y="14222"/>
                    <a:pt x="13835" y="15165"/>
                    <a:pt x="13320" y="16358"/>
                  </a:cubicBezTo>
                  <a:cubicBezTo>
                    <a:pt x="12377" y="18545"/>
                    <a:pt x="11465" y="21600"/>
                    <a:pt x="10420" y="21372"/>
                  </a:cubicBezTo>
                  <a:cubicBezTo>
                    <a:pt x="9245" y="21116"/>
                    <a:pt x="8326" y="16825"/>
                    <a:pt x="7249" y="14689"/>
                  </a:cubicBezTo>
                  <a:cubicBezTo>
                    <a:pt x="6586" y="13372"/>
                    <a:pt x="5883" y="12902"/>
                    <a:pt x="5174" y="12692"/>
                  </a:cubicBezTo>
                  <a:cubicBezTo>
                    <a:pt x="4427" y="12471"/>
                    <a:pt x="3663" y="12525"/>
                    <a:pt x="2912" y="12519"/>
                  </a:cubicBezTo>
                  <a:cubicBezTo>
                    <a:pt x="1945" y="12511"/>
                    <a:pt x="975" y="12379"/>
                    <a:pt x="4" y="12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CBD23">
                <a:hueOff val="-333990"/>
                <a:satOff val="3917"/>
                <a:lumOff val="-6666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grpSp>
          <p:nvGrpSpPr>
            <p:cNvPr id="69" name="Group">
              <a:extLst>
                <a:ext uri="{FF2B5EF4-FFF2-40B4-BE49-F238E27FC236}">
                  <a16:creationId xmlns:a16="http://schemas.microsoft.com/office/drawing/2014/main" id="{9353FD7E-A2E2-6D4C-B9FD-FADD0F72D4AE}"/>
                </a:ext>
              </a:extLst>
            </p:cNvPr>
            <p:cNvGrpSpPr/>
            <p:nvPr/>
          </p:nvGrpSpPr>
          <p:grpSpPr>
            <a:xfrm>
              <a:off x="8186430" y="4086175"/>
              <a:ext cx="339031" cy="441607"/>
              <a:chOff x="0" y="0"/>
              <a:chExt cx="697267" cy="908230"/>
            </a:xfrm>
          </p:grpSpPr>
          <p:sp>
            <p:nvSpPr>
              <p:cNvPr id="106" name="Shape">
                <a:extLst>
                  <a:ext uri="{FF2B5EF4-FFF2-40B4-BE49-F238E27FC236}">
                    <a16:creationId xmlns:a16="http://schemas.microsoft.com/office/drawing/2014/main" id="{231B8182-BF4A-4141-9F3B-16BC216F7C87}"/>
                  </a:ext>
                </a:extLst>
              </p:cNvPr>
              <p:cNvSpPr/>
              <p:nvPr/>
            </p:nvSpPr>
            <p:spPr>
              <a:xfrm>
                <a:off x="0" y="-1"/>
                <a:ext cx="697268" cy="908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314" extrusionOk="0">
                    <a:moveTo>
                      <a:pt x="0" y="46"/>
                    </a:moveTo>
                    <a:lnTo>
                      <a:pt x="0" y="21307"/>
                    </a:lnTo>
                    <a:cubicBezTo>
                      <a:pt x="5429" y="21411"/>
                      <a:pt x="10376" y="20189"/>
                      <a:pt x="14749" y="18015"/>
                    </a:cubicBezTo>
                    <a:cubicBezTo>
                      <a:pt x="17810" y="16495"/>
                      <a:pt x="20906" y="14311"/>
                      <a:pt x="21215" y="10743"/>
                    </a:cubicBezTo>
                    <a:cubicBezTo>
                      <a:pt x="21600" y="6292"/>
                      <a:pt x="17233" y="3349"/>
                      <a:pt x="12801" y="1827"/>
                    </a:cubicBezTo>
                    <a:cubicBezTo>
                      <a:pt x="8861" y="474"/>
                      <a:pt x="4573" y="-189"/>
                      <a:pt x="0" y="4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7" name="Line">
                <a:extLst>
                  <a:ext uri="{FF2B5EF4-FFF2-40B4-BE49-F238E27FC236}">
                    <a16:creationId xmlns:a16="http://schemas.microsoft.com/office/drawing/2014/main" id="{45D1865B-BB42-2E43-BAFB-C8B2FD29AE45}"/>
                  </a:ext>
                </a:extLst>
              </p:cNvPr>
              <p:cNvSpPr/>
              <p:nvPr/>
            </p:nvSpPr>
            <p:spPr>
              <a:xfrm>
                <a:off x="7614" y="104499"/>
                <a:ext cx="46186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8" name="Line">
                <a:extLst>
                  <a:ext uri="{FF2B5EF4-FFF2-40B4-BE49-F238E27FC236}">
                    <a16:creationId xmlns:a16="http://schemas.microsoft.com/office/drawing/2014/main" id="{10FCCFCC-037F-B747-A351-3CED946FA678}"/>
                  </a:ext>
                </a:extLst>
              </p:cNvPr>
              <p:cNvSpPr/>
              <p:nvPr/>
            </p:nvSpPr>
            <p:spPr>
              <a:xfrm>
                <a:off x="7614" y="785645"/>
                <a:ext cx="46186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9" name="Line">
                <a:extLst>
                  <a:ext uri="{FF2B5EF4-FFF2-40B4-BE49-F238E27FC236}">
                    <a16:creationId xmlns:a16="http://schemas.microsoft.com/office/drawing/2014/main" id="{8A2BA1BF-0443-AB43-A373-1983D32DAB11}"/>
                  </a:ext>
                </a:extLst>
              </p:cNvPr>
              <p:cNvSpPr/>
              <p:nvPr/>
            </p:nvSpPr>
            <p:spPr>
              <a:xfrm>
                <a:off x="7614" y="600762"/>
                <a:ext cx="643238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10" name="Line">
                <a:extLst>
                  <a:ext uri="{FF2B5EF4-FFF2-40B4-BE49-F238E27FC236}">
                    <a16:creationId xmlns:a16="http://schemas.microsoft.com/office/drawing/2014/main" id="{CFE4045E-9C79-AD4E-86CD-E7C4B308CC51}"/>
                  </a:ext>
                </a:extLst>
              </p:cNvPr>
              <p:cNvSpPr/>
              <p:nvPr/>
            </p:nvSpPr>
            <p:spPr>
              <a:xfrm>
                <a:off x="7614" y="269920"/>
                <a:ext cx="63047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11" name="Line">
                <a:extLst>
                  <a:ext uri="{FF2B5EF4-FFF2-40B4-BE49-F238E27FC236}">
                    <a16:creationId xmlns:a16="http://schemas.microsoft.com/office/drawing/2014/main" id="{07A3D88F-3ED6-B748-99AA-B4FDC5E22D09}"/>
                  </a:ext>
                </a:extLst>
              </p:cNvPr>
              <p:cNvSpPr/>
              <p:nvPr/>
            </p:nvSpPr>
            <p:spPr>
              <a:xfrm>
                <a:off x="7614" y="425611"/>
                <a:ext cx="68013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0" name="Group">
              <a:extLst>
                <a:ext uri="{FF2B5EF4-FFF2-40B4-BE49-F238E27FC236}">
                  <a16:creationId xmlns:a16="http://schemas.microsoft.com/office/drawing/2014/main" id="{37C49786-D596-C640-B2D4-875B5CB7BA01}"/>
                </a:ext>
              </a:extLst>
            </p:cNvPr>
            <p:cNvGrpSpPr/>
            <p:nvPr/>
          </p:nvGrpSpPr>
          <p:grpSpPr>
            <a:xfrm>
              <a:off x="9137115" y="4086175"/>
              <a:ext cx="251377" cy="482294"/>
              <a:chOff x="0" y="0"/>
              <a:chExt cx="516994" cy="935555"/>
            </a:xfrm>
          </p:grpSpPr>
          <p:sp>
            <p:nvSpPr>
              <p:cNvPr id="100" name="Shape">
                <a:extLst>
                  <a:ext uri="{FF2B5EF4-FFF2-40B4-BE49-F238E27FC236}">
                    <a16:creationId xmlns:a16="http://schemas.microsoft.com/office/drawing/2014/main" id="{6412B9C8-282E-104E-BD6A-60825D8EC370}"/>
                  </a:ext>
                </a:extLst>
              </p:cNvPr>
              <p:cNvSpPr/>
              <p:nvPr/>
            </p:nvSpPr>
            <p:spPr>
              <a:xfrm>
                <a:off x="0" y="-1"/>
                <a:ext cx="516995" cy="93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314" extrusionOk="0">
                    <a:moveTo>
                      <a:pt x="0" y="46"/>
                    </a:moveTo>
                    <a:lnTo>
                      <a:pt x="0" y="21307"/>
                    </a:lnTo>
                    <a:cubicBezTo>
                      <a:pt x="5429" y="21411"/>
                      <a:pt x="10376" y="20189"/>
                      <a:pt x="14749" y="18015"/>
                    </a:cubicBezTo>
                    <a:cubicBezTo>
                      <a:pt x="17810" y="16495"/>
                      <a:pt x="20906" y="14311"/>
                      <a:pt x="21215" y="10743"/>
                    </a:cubicBezTo>
                    <a:cubicBezTo>
                      <a:pt x="21600" y="6292"/>
                      <a:pt x="17233" y="3349"/>
                      <a:pt x="12801" y="1827"/>
                    </a:cubicBezTo>
                    <a:cubicBezTo>
                      <a:pt x="8861" y="474"/>
                      <a:pt x="4573" y="-189"/>
                      <a:pt x="0" y="4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1" name="Line">
                <a:extLst>
                  <a:ext uri="{FF2B5EF4-FFF2-40B4-BE49-F238E27FC236}">
                    <a16:creationId xmlns:a16="http://schemas.microsoft.com/office/drawing/2014/main" id="{0EABA4A2-224C-AD43-BEF8-C2D73B201865}"/>
                  </a:ext>
                </a:extLst>
              </p:cNvPr>
              <p:cNvSpPr/>
              <p:nvPr/>
            </p:nvSpPr>
            <p:spPr>
              <a:xfrm>
                <a:off x="7843" y="107643"/>
                <a:ext cx="33071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2" name="Line">
                <a:extLst>
                  <a:ext uri="{FF2B5EF4-FFF2-40B4-BE49-F238E27FC236}">
                    <a16:creationId xmlns:a16="http://schemas.microsoft.com/office/drawing/2014/main" id="{0DCA01E0-23FF-0A43-9D1D-3ACC519C5E4D}"/>
                  </a:ext>
                </a:extLst>
              </p:cNvPr>
              <p:cNvSpPr/>
              <p:nvPr/>
            </p:nvSpPr>
            <p:spPr>
              <a:xfrm>
                <a:off x="7843" y="809281"/>
                <a:ext cx="315978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3" name="Line">
                <a:extLst>
                  <a:ext uri="{FF2B5EF4-FFF2-40B4-BE49-F238E27FC236}">
                    <a16:creationId xmlns:a16="http://schemas.microsoft.com/office/drawing/2014/main" id="{5B63EA34-7002-444A-A00C-980497E65B83}"/>
                  </a:ext>
                </a:extLst>
              </p:cNvPr>
              <p:cNvSpPr/>
              <p:nvPr/>
            </p:nvSpPr>
            <p:spPr>
              <a:xfrm>
                <a:off x="7843" y="618837"/>
                <a:ext cx="45749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4" name="Line">
                <a:extLst>
                  <a:ext uri="{FF2B5EF4-FFF2-40B4-BE49-F238E27FC236}">
                    <a16:creationId xmlns:a16="http://schemas.microsoft.com/office/drawing/2014/main" id="{8523D6B5-ADF5-E348-AE71-6032FF4CF3EF}"/>
                  </a:ext>
                </a:extLst>
              </p:cNvPr>
              <p:cNvSpPr/>
              <p:nvPr/>
            </p:nvSpPr>
            <p:spPr>
              <a:xfrm>
                <a:off x="7843" y="278041"/>
                <a:ext cx="47630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5" name="Line">
                <a:extLst>
                  <a:ext uri="{FF2B5EF4-FFF2-40B4-BE49-F238E27FC236}">
                    <a16:creationId xmlns:a16="http://schemas.microsoft.com/office/drawing/2014/main" id="{0F3D2E33-F000-7D4E-A8E6-578084F57AC3}"/>
                  </a:ext>
                </a:extLst>
              </p:cNvPr>
              <p:cNvSpPr/>
              <p:nvPr/>
            </p:nvSpPr>
            <p:spPr>
              <a:xfrm>
                <a:off x="7843" y="438415"/>
                <a:ext cx="50534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2" name="Group">
              <a:extLst>
                <a:ext uri="{FF2B5EF4-FFF2-40B4-BE49-F238E27FC236}">
                  <a16:creationId xmlns:a16="http://schemas.microsoft.com/office/drawing/2014/main" id="{0458302F-6B7F-7F4C-8F67-BE762EFDB328}"/>
                </a:ext>
              </a:extLst>
            </p:cNvPr>
            <p:cNvGrpSpPr/>
            <p:nvPr/>
          </p:nvGrpSpPr>
          <p:grpSpPr>
            <a:xfrm flipH="1">
              <a:off x="10416653" y="4086175"/>
              <a:ext cx="251466" cy="496417"/>
              <a:chOff x="0" y="0"/>
              <a:chExt cx="517176" cy="935885"/>
            </a:xfrm>
          </p:grpSpPr>
          <p:sp>
            <p:nvSpPr>
              <p:cNvPr id="88" name="Shape">
                <a:extLst>
                  <a:ext uri="{FF2B5EF4-FFF2-40B4-BE49-F238E27FC236}">
                    <a16:creationId xmlns:a16="http://schemas.microsoft.com/office/drawing/2014/main" id="{021A7DCF-D687-074F-A753-B10D2ED9652A}"/>
                  </a:ext>
                </a:extLst>
              </p:cNvPr>
              <p:cNvSpPr/>
              <p:nvPr/>
            </p:nvSpPr>
            <p:spPr>
              <a:xfrm>
                <a:off x="0" y="-1"/>
                <a:ext cx="517177" cy="935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314" extrusionOk="0">
                    <a:moveTo>
                      <a:pt x="0" y="46"/>
                    </a:moveTo>
                    <a:lnTo>
                      <a:pt x="0" y="21307"/>
                    </a:lnTo>
                    <a:cubicBezTo>
                      <a:pt x="5429" y="21411"/>
                      <a:pt x="10376" y="20189"/>
                      <a:pt x="14749" y="18015"/>
                    </a:cubicBezTo>
                    <a:cubicBezTo>
                      <a:pt x="17810" y="16495"/>
                      <a:pt x="20906" y="14311"/>
                      <a:pt x="21215" y="10743"/>
                    </a:cubicBezTo>
                    <a:cubicBezTo>
                      <a:pt x="21600" y="6292"/>
                      <a:pt x="17233" y="3349"/>
                      <a:pt x="12801" y="1827"/>
                    </a:cubicBezTo>
                    <a:cubicBezTo>
                      <a:pt x="8861" y="474"/>
                      <a:pt x="4573" y="-189"/>
                      <a:pt x="0" y="4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9" name="Line">
                <a:extLst>
                  <a:ext uri="{FF2B5EF4-FFF2-40B4-BE49-F238E27FC236}">
                    <a16:creationId xmlns:a16="http://schemas.microsoft.com/office/drawing/2014/main" id="{98BEAF18-FC3F-1C45-ADC7-5133356F11A3}"/>
                  </a:ext>
                </a:extLst>
              </p:cNvPr>
              <p:cNvSpPr/>
              <p:nvPr/>
            </p:nvSpPr>
            <p:spPr>
              <a:xfrm>
                <a:off x="7846" y="107681"/>
                <a:ext cx="33082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Line">
                <a:extLst>
                  <a:ext uri="{FF2B5EF4-FFF2-40B4-BE49-F238E27FC236}">
                    <a16:creationId xmlns:a16="http://schemas.microsoft.com/office/drawing/2014/main" id="{F212367C-B533-D140-90BE-296BEBE29DC5}"/>
                  </a:ext>
                </a:extLst>
              </p:cNvPr>
              <p:cNvSpPr/>
              <p:nvPr/>
            </p:nvSpPr>
            <p:spPr>
              <a:xfrm>
                <a:off x="7846" y="809567"/>
                <a:ext cx="31609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Line">
                <a:extLst>
                  <a:ext uri="{FF2B5EF4-FFF2-40B4-BE49-F238E27FC236}">
                    <a16:creationId xmlns:a16="http://schemas.microsoft.com/office/drawing/2014/main" id="{5552C5A8-F26B-864E-AD17-9EACE33B6C65}"/>
                  </a:ext>
                </a:extLst>
              </p:cNvPr>
              <p:cNvSpPr/>
              <p:nvPr/>
            </p:nvSpPr>
            <p:spPr>
              <a:xfrm>
                <a:off x="7846" y="619055"/>
                <a:ext cx="45766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2" name="Line">
                <a:extLst>
                  <a:ext uri="{FF2B5EF4-FFF2-40B4-BE49-F238E27FC236}">
                    <a16:creationId xmlns:a16="http://schemas.microsoft.com/office/drawing/2014/main" id="{817E1FE4-05BF-3B4D-8F95-8605217EBA1C}"/>
                  </a:ext>
                </a:extLst>
              </p:cNvPr>
              <p:cNvSpPr/>
              <p:nvPr/>
            </p:nvSpPr>
            <p:spPr>
              <a:xfrm>
                <a:off x="7846" y="278139"/>
                <a:ext cx="47647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3" name="Line">
                <a:extLst>
                  <a:ext uri="{FF2B5EF4-FFF2-40B4-BE49-F238E27FC236}">
                    <a16:creationId xmlns:a16="http://schemas.microsoft.com/office/drawing/2014/main" id="{FB5C5FC3-42EC-334F-9A8F-F1087B5074D1}"/>
                  </a:ext>
                </a:extLst>
              </p:cNvPr>
              <p:cNvSpPr/>
              <p:nvPr/>
            </p:nvSpPr>
            <p:spPr>
              <a:xfrm>
                <a:off x="7846" y="438570"/>
                <a:ext cx="50552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4" name="Group">
              <a:extLst>
                <a:ext uri="{FF2B5EF4-FFF2-40B4-BE49-F238E27FC236}">
                  <a16:creationId xmlns:a16="http://schemas.microsoft.com/office/drawing/2014/main" id="{B908F3F6-398A-7C49-9F7E-8BC9B87FF905}"/>
                </a:ext>
              </a:extLst>
            </p:cNvPr>
            <p:cNvGrpSpPr/>
            <p:nvPr/>
          </p:nvGrpSpPr>
          <p:grpSpPr>
            <a:xfrm flipH="1">
              <a:off x="11123494" y="4084791"/>
              <a:ext cx="329564" cy="417432"/>
              <a:chOff x="0" y="0"/>
              <a:chExt cx="677797" cy="882870"/>
            </a:xfrm>
          </p:grpSpPr>
          <p:sp>
            <p:nvSpPr>
              <p:cNvPr id="76" name="Shape">
                <a:extLst>
                  <a:ext uri="{FF2B5EF4-FFF2-40B4-BE49-F238E27FC236}">
                    <a16:creationId xmlns:a16="http://schemas.microsoft.com/office/drawing/2014/main" id="{CEA6913F-5B5F-ED4B-9C82-47C9902F6E2D}"/>
                  </a:ext>
                </a:extLst>
              </p:cNvPr>
              <p:cNvSpPr/>
              <p:nvPr/>
            </p:nvSpPr>
            <p:spPr>
              <a:xfrm>
                <a:off x="0" y="-1"/>
                <a:ext cx="677798" cy="882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314" extrusionOk="0">
                    <a:moveTo>
                      <a:pt x="0" y="46"/>
                    </a:moveTo>
                    <a:lnTo>
                      <a:pt x="0" y="21307"/>
                    </a:lnTo>
                    <a:cubicBezTo>
                      <a:pt x="5429" y="21411"/>
                      <a:pt x="10376" y="20189"/>
                      <a:pt x="14749" y="18015"/>
                    </a:cubicBezTo>
                    <a:cubicBezTo>
                      <a:pt x="17810" y="16495"/>
                      <a:pt x="20906" y="14311"/>
                      <a:pt x="21215" y="10743"/>
                    </a:cubicBezTo>
                    <a:cubicBezTo>
                      <a:pt x="21600" y="6292"/>
                      <a:pt x="17233" y="3349"/>
                      <a:pt x="12801" y="1827"/>
                    </a:cubicBezTo>
                    <a:cubicBezTo>
                      <a:pt x="8861" y="474"/>
                      <a:pt x="4573" y="-189"/>
                      <a:pt x="0" y="4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7" name="Line">
                <a:extLst>
                  <a:ext uri="{FF2B5EF4-FFF2-40B4-BE49-F238E27FC236}">
                    <a16:creationId xmlns:a16="http://schemas.microsoft.com/office/drawing/2014/main" id="{5778E0CA-43A3-CB4D-B8C4-958D2F243AF6}"/>
                  </a:ext>
                </a:extLst>
              </p:cNvPr>
              <p:cNvSpPr/>
              <p:nvPr/>
            </p:nvSpPr>
            <p:spPr>
              <a:xfrm>
                <a:off x="7402" y="101581"/>
                <a:ext cx="44896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8" name="Line">
                <a:extLst>
                  <a:ext uri="{FF2B5EF4-FFF2-40B4-BE49-F238E27FC236}">
                    <a16:creationId xmlns:a16="http://schemas.microsoft.com/office/drawing/2014/main" id="{D8E81E27-6507-FE44-A61B-6E402A2ACB81}"/>
                  </a:ext>
                </a:extLst>
              </p:cNvPr>
              <p:cNvSpPr/>
              <p:nvPr/>
            </p:nvSpPr>
            <p:spPr>
              <a:xfrm>
                <a:off x="7402" y="763707"/>
                <a:ext cx="44896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9" name="Line">
                <a:extLst>
                  <a:ext uri="{FF2B5EF4-FFF2-40B4-BE49-F238E27FC236}">
                    <a16:creationId xmlns:a16="http://schemas.microsoft.com/office/drawing/2014/main" id="{C6A9D11D-2E52-5948-8805-F11D1399FB5C}"/>
                  </a:ext>
                </a:extLst>
              </p:cNvPr>
              <p:cNvSpPr/>
              <p:nvPr/>
            </p:nvSpPr>
            <p:spPr>
              <a:xfrm>
                <a:off x="7402" y="583987"/>
                <a:ext cx="62527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0" name="Line">
                <a:extLst>
                  <a:ext uri="{FF2B5EF4-FFF2-40B4-BE49-F238E27FC236}">
                    <a16:creationId xmlns:a16="http://schemas.microsoft.com/office/drawing/2014/main" id="{F37D12DE-7F41-D041-B232-ED8E6BD347B8}"/>
                  </a:ext>
                </a:extLst>
              </p:cNvPr>
              <p:cNvSpPr/>
              <p:nvPr/>
            </p:nvSpPr>
            <p:spPr>
              <a:xfrm>
                <a:off x="7402" y="262383"/>
                <a:ext cx="61287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1" name="Line">
                <a:extLst>
                  <a:ext uri="{FF2B5EF4-FFF2-40B4-BE49-F238E27FC236}">
                    <a16:creationId xmlns:a16="http://schemas.microsoft.com/office/drawing/2014/main" id="{E690C1B8-CFFA-3343-865E-1EC3C5B62EF6}"/>
                  </a:ext>
                </a:extLst>
              </p:cNvPr>
              <p:cNvSpPr/>
              <p:nvPr/>
            </p:nvSpPr>
            <p:spPr>
              <a:xfrm>
                <a:off x="7402" y="413726"/>
                <a:ext cx="661147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75" name="ductile…">
              <a:extLst>
                <a:ext uri="{FF2B5EF4-FFF2-40B4-BE49-F238E27FC236}">
                  <a16:creationId xmlns:a16="http://schemas.microsoft.com/office/drawing/2014/main" id="{7374D224-A068-9948-946A-6977B378343B}"/>
                </a:ext>
              </a:extLst>
            </p:cNvPr>
            <p:cNvSpPr txBox="1"/>
            <p:nvPr/>
          </p:nvSpPr>
          <p:spPr>
            <a:xfrm>
              <a:off x="11505330" y="4096226"/>
              <a:ext cx="443655" cy="435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0640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/>
              </a:pPr>
              <a:r>
                <a:rPr kumimoji="0" sz="119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lower</a:t>
              </a:r>
            </a:p>
            <a:p>
              <a:pPr marL="0" marR="0" lvl="0" indent="0" algn="ctr" defTabSz="40640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/>
              </a:pPr>
              <a:r>
                <a:rPr kumimoji="0" sz="119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crust</a:t>
              </a:r>
            </a:p>
          </p:txBody>
        </p:sp>
        <p:sp>
          <p:nvSpPr>
            <p:cNvPr id="49" name="Rectangle">
              <a:extLst>
                <a:ext uri="{FF2B5EF4-FFF2-40B4-BE49-F238E27FC236}">
                  <a16:creationId xmlns:a16="http://schemas.microsoft.com/office/drawing/2014/main" id="{93709206-6884-EA48-A99D-A8F965EDF3BF}"/>
                </a:ext>
              </a:extLst>
            </p:cNvPr>
            <p:cNvSpPr/>
            <p:nvPr/>
          </p:nvSpPr>
          <p:spPr>
            <a:xfrm>
              <a:off x="7952524" y="3842311"/>
              <a:ext cx="3992742" cy="287311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D25F939-FA09-7C48-A6A3-1C5FAC9C055D}"/>
              </a:ext>
            </a:extLst>
          </p:cNvPr>
          <p:cNvCxnSpPr>
            <a:cxnSpLocks/>
          </p:cNvCxnSpPr>
          <p:nvPr/>
        </p:nvCxnSpPr>
        <p:spPr>
          <a:xfrm flipV="1">
            <a:off x="3521103" y="6284151"/>
            <a:ext cx="4424017" cy="12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EAF2B9C-4333-FC49-99EF-812ABBB86C7D}"/>
              </a:ext>
            </a:extLst>
          </p:cNvPr>
          <p:cNvSpPr txBox="1"/>
          <p:nvPr/>
        </p:nvSpPr>
        <p:spPr>
          <a:xfrm>
            <a:off x="487772" y="5478455"/>
            <a:ext cx="3033331" cy="430887"/>
          </a:xfrm>
          <a:prstGeom prst="rect">
            <a:avLst/>
          </a:prstGeom>
          <a:solidFill>
            <a:srgbClr val="FFC19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How do we explain this?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AEEA02-F9AA-E041-9F64-FDF882504B62}"/>
              </a:ext>
            </a:extLst>
          </p:cNvPr>
          <p:cNvGrpSpPr/>
          <p:nvPr/>
        </p:nvGrpSpPr>
        <p:grpSpPr>
          <a:xfrm>
            <a:off x="6776818" y="1230524"/>
            <a:ext cx="2370852" cy="2320946"/>
            <a:chOff x="9502893" y="25758"/>
            <a:chExt cx="2726267" cy="26688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E53CE7-03D4-C747-BAFA-770A63F7C57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69" t="-210" r="4078" b="59586"/>
            <a:stretch/>
          </p:blipFill>
          <p:spPr>
            <a:xfrm>
              <a:off x="9502893" y="38524"/>
              <a:ext cx="2689107" cy="26561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0B6E43C-B7D6-FC44-B19F-3C872681D33E}"/>
                </a:ext>
              </a:extLst>
            </p:cNvPr>
            <p:cNvSpPr/>
            <p:nvPr/>
          </p:nvSpPr>
          <p:spPr>
            <a:xfrm>
              <a:off x="11916244" y="25758"/>
              <a:ext cx="312916" cy="390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4738308-0921-8F42-AE07-6FB26BD29A8F}"/>
              </a:ext>
            </a:extLst>
          </p:cNvPr>
          <p:cNvSpPr txBox="1"/>
          <p:nvPr/>
        </p:nvSpPr>
        <p:spPr>
          <a:xfrm>
            <a:off x="11583226" y="2463068"/>
            <a:ext cx="44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©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88C4F3-A7A6-6D4F-A0F0-5EAD995AFBBB}"/>
              </a:ext>
            </a:extLst>
          </p:cNvPr>
          <p:cNvSpPr/>
          <p:nvPr/>
        </p:nvSpPr>
        <p:spPr>
          <a:xfrm>
            <a:off x="9927908" y="-32901"/>
            <a:ext cx="2264092" cy="34436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E2A84E-9C74-894E-87DB-4A50A6C55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875" y="2431186"/>
            <a:ext cx="1449335" cy="5072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EBEB4E-78E0-7645-A2DA-B41F2F416466}"/>
              </a:ext>
            </a:extLst>
          </p:cNvPr>
          <p:cNvSpPr txBox="1"/>
          <p:nvPr/>
        </p:nvSpPr>
        <p:spPr>
          <a:xfrm>
            <a:off x="10014298" y="2984736"/>
            <a:ext cx="21739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 still don’t know what this is about</a:t>
            </a:r>
          </a:p>
        </p:txBody>
      </p:sp>
    </p:spTree>
    <p:extLst>
      <p:ext uri="{BB962C8B-B14F-4D97-AF65-F5344CB8AC3E}">
        <p14:creationId xmlns:p14="http://schemas.microsoft.com/office/powerpoint/2010/main" val="3161882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7D1B08D6-1CCF-F849-BFF9-E4DA544FF8FD}"/>
              </a:ext>
            </a:extLst>
          </p:cNvPr>
          <p:cNvGrpSpPr/>
          <p:nvPr/>
        </p:nvGrpSpPr>
        <p:grpSpPr>
          <a:xfrm>
            <a:off x="1947260" y="6092672"/>
            <a:ext cx="4191793" cy="798377"/>
            <a:chOff x="1947260" y="6030326"/>
            <a:chExt cx="4191793" cy="79837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E1D3E2-6887-5B46-8743-8F07B4863FB4}"/>
                </a:ext>
              </a:extLst>
            </p:cNvPr>
            <p:cNvSpPr txBox="1"/>
            <p:nvPr/>
          </p:nvSpPr>
          <p:spPr>
            <a:xfrm>
              <a:off x="2298457" y="6208938"/>
              <a:ext cx="277383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Fast mantle is negatively buoyant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131878-A809-6645-A41C-8CAEC91693AA}"/>
                </a:ext>
              </a:extLst>
            </p:cNvPr>
            <p:cNvSpPr txBox="1"/>
            <p:nvPr/>
          </p:nvSpPr>
          <p:spPr>
            <a:xfrm>
              <a:off x="2300209" y="6505538"/>
              <a:ext cx="278262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Slow mantle is positively buoyant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505E8B5-546A-DA4D-9036-4AAF721DBF11}"/>
                </a:ext>
              </a:extLst>
            </p:cNvPr>
            <p:cNvSpPr/>
            <p:nvPr/>
          </p:nvSpPr>
          <p:spPr>
            <a:xfrm>
              <a:off x="1947260" y="6030326"/>
              <a:ext cx="4191793" cy="493771"/>
            </a:xfrm>
            <a:custGeom>
              <a:avLst/>
              <a:gdLst>
                <a:gd name="connsiteX0" fmla="*/ 0 w 4009292"/>
                <a:gd name="connsiteY0" fmla="*/ 0 h 472273"/>
                <a:gd name="connsiteX1" fmla="*/ 0 w 4009292"/>
                <a:gd name="connsiteY1" fmla="*/ 472273 h 472273"/>
                <a:gd name="connsiteX2" fmla="*/ 4009292 w 4009292"/>
                <a:gd name="connsiteY2" fmla="*/ 472273 h 472273"/>
                <a:gd name="connsiteX3" fmla="*/ 4009292 w 4009292"/>
                <a:gd name="connsiteY3" fmla="*/ 381838 h 472273"/>
                <a:gd name="connsiteX4" fmla="*/ 4009292 w 4009292"/>
                <a:gd name="connsiteY4" fmla="*/ 140677 h 47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9292" h="472273">
                  <a:moveTo>
                    <a:pt x="0" y="0"/>
                  </a:moveTo>
                  <a:lnTo>
                    <a:pt x="0" y="472273"/>
                  </a:lnTo>
                  <a:lnTo>
                    <a:pt x="4009292" y="472273"/>
                  </a:lnTo>
                  <a:lnTo>
                    <a:pt x="4009292" y="381838"/>
                  </a:lnTo>
                  <a:lnTo>
                    <a:pt x="4009292" y="140677"/>
                  </a:ln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C64DD31-91FB-9E4C-915D-B4BF5FB101E6}"/>
              </a:ext>
            </a:extLst>
          </p:cNvPr>
          <p:cNvSpPr txBox="1"/>
          <p:nvPr/>
        </p:nvSpPr>
        <p:spPr>
          <a:xfrm>
            <a:off x="830091" y="445903"/>
            <a:ext cx="3243145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Crustal flow modeling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E740427B-96CA-6F43-A470-B93254C00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94" y="31489"/>
            <a:ext cx="2672343" cy="15152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8129FDD-02C8-CD42-B2C0-49DD59EBF942}"/>
              </a:ext>
            </a:extLst>
          </p:cNvPr>
          <p:cNvGrpSpPr/>
          <p:nvPr/>
        </p:nvGrpSpPr>
        <p:grpSpPr>
          <a:xfrm>
            <a:off x="-319510" y="1768101"/>
            <a:ext cx="4473984" cy="4522001"/>
            <a:chOff x="382446" y="166490"/>
            <a:chExt cx="3349653" cy="33856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419D86-C169-8547-A5B5-AB3BB93C5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5261" t="-1288" r="49805" b="51920"/>
            <a:stretch/>
          </p:blipFill>
          <p:spPr>
            <a:xfrm>
              <a:off x="382446" y="166490"/>
              <a:ext cx="3349653" cy="33856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3CDE39-2E61-2943-A191-455BC124D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4970" y="3158238"/>
              <a:ext cx="1078314" cy="303422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FD1E72B-4C7E-644E-96AF-D5040891A222}"/>
              </a:ext>
            </a:extLst>
          </p:cNvPr>
          <p:cNvGrpSpPr/>
          <p:nvPr/>
        </p:nvGrpSpPr>
        <p:grpSpPr>
          <a:xfrm>
            <a:off x="4272113" y="1824552"/>
            <a:ext cx="3925734" cy="4465552"/>
            <a:chOff x="4272113" y="1824552"/>
            <a:chExt cx="3925734" cy="44655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7C325F-DCA5-D64B-90E3-776B0251E1B4}"/>
                </a:ext>
              </a:extLst>
            </p:cNvPr>
            <p:cNvGrpSpPr/>
            <p:nvPr/>
          </p:nvGrpSpPr>
          <p:grpSpPr>
            <a:xfrm>
              <a:off x="4272113" y="2171701"/>
              <a:ext cx="3350579" cy="4118403"/>
              <a:chOff x="8476470" y="3842319"/>
              <a:chExt cx="2497936" cy="307036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688AD12-703B-9348-AE38-6DC95FD27406}"/>
                  </a:ext>
                </a:extLst>
              </p:cNvPr>
              <p:cNvPicPr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77" t="12248" b="3464"/>
              <a:stretch/>
            </p:blipFill>
            <p:spPr>
              <a:xfrm>
                <a:off x="8476470" y="3842319"/>
                <a:ext cx="2497936" cy="3070367"/>
              </a:xfrm>
              <a:prstGeom prst="rect">
                <a:avLst/>
              </a:prstGeom>
            </p:spPr>
          </p:pic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DC61B757-8ECA-5340-A759-4E71BF1387C2}"/>
                  </a:ext>
                </a:extLst>
              </p:cNvPr>
              <p:cNvSpPr/>
              <p:nvPr/>
            </p:nvSpPr>
            <p:spPr>
              <a:xfrm>
                <a:off x="8575994" y="4697528"/>
                <a:ext cx="1610139" cy="2170706"/>
              </a:xfrm>
              <a:custGeom>
                <a:avLst/>
                <a:gdLst>
                  <a:gd name="connsiteX0" fmla="*/ 0 w 1610139"/>
                  <a:gd name="connsiteY0" fmla="*/ 2158779 h 2170706"/>
                  <a:gd name="connsiteX1" fmla="*/ 0 w 1610139"/>
                  <a:gd name="connsiteY1" fmla="*/ 0 h 2170706"/>
                  <a:gd name="connsiteX2" fmla="*/ 206733 w 1610139"/>
                  <a:gd name="connsiteY2" fmla="*/ 31805 h 2170706"/>
                  <a:gd name="connsiteX3" fmla="*/ 341906 w 1610139"/>
                  <a:gd name="connsiteY3" fmla="*/ 71561 h 2170706"/>
                  <a:gd name="connsiteX4" fmla="*/ 473102 w 1610139"/>
                  <a:gd name="connsiteY4" fmla="*/ 123245 h 2170706"/>
                  <a:gd name="connsiteX5" fmla="*/ 548640 w 1610139"/>
                  <a:gd name="connsiteY5" fmla="*/ 166977 h 2170706"/>
                  <a:gd name="connsiteX6" fmla="*/ 576469 w 1610139"/>
                  <a:gd name="connsiteY6" fmla="*/ 230588 h 2170706"/>
                  <a:gd name="connsiteX7" fmla="*/ 596347 w 1610139"/>
                  <a:gd name="connsiteY7" fmla="*/ 306125 h 2170706"/>
                  <a:gd name="connsiteX8" fmla="*/ 596347 w 1610139"/>
                  <a:gd name="connsiteY8" fmla="*/ 381662 h 2170706"/>
                  <a:gd name="connsiteX9" fmla="*/ 608274 w 1610139"/>
                  <a:gd name="connsiteY9" fmla="*/ 576469 h 2170706"/>
                  <a:gd name="connsiteX10" fmla="*/ 616226 w 1610139"/>
                  <a:gd name="connsiteY10" fmla="*/ 822960 h 2170706"/>
                  <a:gd name="connsiteX11" fmla="*/ 608274 w 1610139"/>
                  <a:gd name="connsiteY11" fmla="*/ 1093304 h 2170706"/>
                  <a:gd name="connsiteX12" fmla="*/ 663933 w 1610139"/>
                  <a:gd name="connsiteY12" fmla="*/ 1208598 h 2170706"/>
                  <a:gd name="connsiteX13" fmla="*/ 783203 w 1610139"/>
                  <a:gd name="connsiteY13" fmla="*/ 1419308 h 2170706"/>
                  <a:gd name="connsiteX14" fmla="*/ 886570 w 1610139"/>
                  <a:gd name="connsiteY14" fmla="*/ 1550504 h 2170706"/>
                  <a:gd name="connsiteX15" fmla="*/ 993913 w 1610139"/>
                  <a:gd name="connsiteY15" fmla="*/ 1665798 h 2170706"/>
                  <a:gd name="connsiteX16" fmla="*/ 1049572 w 1610139"/>
                  <a:gd name="connsiteY16" fmla="*/ 1725433 h 2170706"/>
                  <a:gd name="connsiteX17" fmla="*/ 1089328 w 1610139"/>
                  <a:gd name="connsiteY17" fmla="*/ 1820848 h 2170706"/>
                  <a:gd name="connsiteX18" fmla="*/ 1144987 w 1610139"/>
                  <a:gd name="connsiteY18" fmla="*/ 1876508 h 2170706"/>
                  <a:gd name="connsiteX19" fmla="*/ 1264257 w 1610139"/>
                  <a:gd name="connsiteY19" fmla="*/ 1916264 h 2170706"/>
                  <a:gd name="connsiteX20" fmla="*/ 1455088 w 1610139"/>
                  <a:gd name="connsiteY20" fmla="*/ 1952045 h 2170706"/>
                  <a:gd name="connsiteX21" fmla="*/ 1510747 w 1610139"/>
                  <a:gd name="connsiteY21" fmla="*/ 1999753 h 2170706"/>
                  <a:gd name="connsiteX22" fmla="*/ 1574358 w 1610139"/>
                  <a:gd name="connsiteY22" fmla="*/ 2067339 h 2170706"/>
                  <a:gd name="connsiteX23" fmla="*/ 1602187 w 1610139"/>
                  <a:gd name="connsiteY23" fmla="*/ 2122998 h 2170706"/>
                  <a:gd name="connsiteX24" fmla="*/ 1610139 w 1610139"/>
                  <a:gd name="connsiteY24" fmla="*/ 2170706 h 2170706"/>
                  <a:gd name="connsiteX25" fmla="*/ 0 w 1610139"/>
                  <a:gd name="connsiteY25" fmla="*/ 2158779 h 2170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610139" h="2170706">
                    <a:moveTo>
                      <a:pt x="0" y="2158779"/>
                    </a:moveTo>
                    <a:lnTo>
                      <a:pt x="0" y="0"/>
                    </a:lnTo>
                    <a:lnTo>
                      <a:pt x="206733" y="31805"/>
                    </a:lnTo>
                    <a:lnTo>
                      <a:pt x="341906" y="71561"/>
                    </a:lnTo>
                    <a:lnTo>
                      <a:pt x="473102" y="123245"/>
                    </a:lnTo>
                    <a:lnTo>
                      <a:pt x="548640" y="166977"/>
                    </a:lnTo>
                    <a:lnTo>
                      <a:pt x="576469" y="230588"/>
                    </a:lnTo>
                    <a:lnTo>
                      <a:pt x="596347" y="306125"/>
                    </a:lnTo>
                    <a:lnTo>
                      <a:pt x="596347" y="381662"/>
                    </a:lnTo>
                    <a:lnTo>
                      <a:pt x="608274" y="576469"/>
                    </a:lnTo>
                    <a:lnTo>
                      <a:pt x="616226" y="822960"/>
                    </a:lnTo>
                    <a:lnTo>
                      <a:pt x="608274" y="1093304"/>
                    </a:lnTo>
                    <a:lnTo>
                      <a:pt x="663933" y="1208598"/>
                    </a:lnTo>
                    <a:lnTo>
                      <a:pt x="783203" y="1419308"/>
                    </a:lnTo>
                    <a:lnTo>
                      <a:pt x="886570" y="1550504"/>
                    </a:lnTo>
                    <a:lnTo>
                      <a:pt x="993913" y="1665798"/>
                    </a:lnTo>
                    <a:lnTo>
                      <a:pt x="1049572" y="1725433"/>
                    </a:lnTo>
                    <a:lnTo>
                      <a:pt x="1089328" y="1820848"/>
                    </a:lnTo>
                    <a:lnTo>
                      <a:pt x="1144987" y="1876508"/>
                    </a:lnTo>
                    <a:lnTo>
                      <a:pt x="1264257" y="1916264"/>
                    </a:lnTo>
                    <a:lnTo>
                      <a:pt x="1455088" y="1952045"/>
                    </a:lnTo>
                    <a:lnTo>
                      <a:pt x="1510747" y="1999753"/>
                    </a:lnTo>
                    <a:lnTo>
                      <a:pt x="1574358" y="2067339"/>
                    </a:lnTo>
                    <a:lnTo>
                      <a:pt x="1602187" y="2122998"/>
                    </a:lnTo>
                    <a:lnTo>
                      <a:pt x="1610139" y="2170706"/>
                    </a:lnTo>
                    <a:lnTo>
                      <a:pt x="0" y="2158779"/>
                    </a:lnTo>
                    <a:close/>
                  </a:path>
                </a:pathLst>
              </a:custGeom>
              <a:solidFill>
                <a:schemeClr val="tx1">
                  <a:alpha val="29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DD1B89D-10DB-594E-B83F-F7C4131525B9}"/>
                </a:ext>
              </a:extLst>
            </p:cNvPr>
            <p:cNvGrpSpPr/>
            <p:nvPr/>
          </p:nvGrpSpPr>
          <p:grpSpPr>
            <a:xfrm>
              <a:off x="7588550" y="2517719"/>
              <a:ext cx="609297" cy="2679888"/>
              <a:chOff x="7588550" y="2517719"/>
              <a:chExt cx="609297" cy="2679888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8A8F23-4B29-604E-BC74-CE95728AE3EB}"/>
                  </a:ext>
                </a:extLst>
              </p:cNvPr>
              <p:cNvPicPr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67" t="5992" b="88541"/>
              <a:stretch/>
            </p:blipFill>
            <p:spPr>
              <a:xfrm rot="5400000">
                <a:off x="6487217" y="3798125"/>
                <a:ext cx="2531861" cy="267104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ED57E5D-7A50-914E-B36F-9E1D8E8EB02E}"/>
                  </a:ext>
                </a:extLst>
              </p:cNvPr>
              <p:cNvSpPr txBox="1"/>
              <p:nvPr/>
            </p:nvSpPr>
            <p:spPr>
              <a:xfrm>
                <a:off x="7809599" y="3056694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-40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8855CA7-5606-F846-A8E8-902C96C5B5E8}"/>
                  </a:ext>
                </a:extLst>
              </p:cNvPr>
              <p:cNvSpPr txBox="1"/>
              <p:nvPr/>
            </p:nvSpPr>
            <p:spPr>
              <a:xfrm>
                <a:off x="7809599" y="3443270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-20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D33FF7B-BCD5-744D-81BF-09318E1447E5}"/>
                  </a:ext>
                </a:extLst>
              </p:cNvPr>
              <p:cNvSpPr txBox="1"/>
              <p:nvPr/>
            </p:nvSpPr>
            <p:spPr>
              <a:xfrm>
                <a:off x="7809599" y="3859582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57BA407-BEF7-3641-B15C-3E61986C377A}"/>
                  </a:ext>
                </a:extLst>
              </p:cNvPr>
              <p:cNvSpPr txBox="1"/>
              <p:nvPr/>
            </p:nvSpPr>
            <p:spPr>
              <a:xfrm>
                <a:off x="7813316" y="4279612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20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20BE91D-BF4B-FF41-9A84-3C4FEE34AF5C}"/>
                  </a:ext>
                </a:extLst>
              </p:cNvPr>
              <p:cNvSpPr txBox="1"/>
              <p:nvPr/>
            </p:nvSpPr>
            <p:spPr>
              <a:xfrm>
                <a:off x="7809599" y="4673621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40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7073F07-0D8F-C94D-AB50-EAF983C19F39}"/>
                  </a:ext>
                </a:extLst>
              </p:cNvPr>
              <p:cNvSpPr txBox="1"/>
              <p:nvPr/>
            </p:nvSpPr>
            <p:spPr>
              <a:xfrm>
                <a:off x="7588550" y="2517719"/>
                <a:ext cx="5142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MPa</a:t>
                </a:r>
                <a:endParaRPr lang="en-US" sz="1400" dirty="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F029578-8F32-784F-8EA8-9BF7918861D2}"/>
                </a:ext>
              </a:extLst>
            </p:cNvPr>
            <p:cNvSpPr txBox="1"/>
            <p:nvPr/>
          </p:nvSpPr>
          <p:spPr>
            <a:xfrm>
              <a:off x="4972160" y="1824552"/>
              <a:ext cx="2076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Moho vertical stress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5E461DE-3DEE-D141-8BFC-D568F05D296C}"/>
                </a:ext>
              </a:extLst>
            </p:cNvPr>
            <p:cNvSpPr txBox="1"/>
            <p:nvPr/>
          </p:nvSpPr>
          <p:spPr>
            <a:xfrm rot="4155336">
              <a:off x="4467503" y="4883079"/>
              <a:ext cx="10093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Poor Fit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65B3E95-F3DF-BB4F-80D7-54DEE2510DE4}"/>
              </a:ext>
            </a:extLst>
          </p:cNvPr>
          <p:cNvGrpSpPr/>
          <p:nvPr/>
        </p:nvGrpSpPr>
        <p:grpSpPr>
          <a:xfrm rot="5400000">
            <a:off x="6134700" y="-4374960"/>
            <a:ext cx="67049" cy="12047553"/>
            <a:chOff x="3790664" y="0"/>
            <a:chExt cx="60960" cy="6847840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BED8212-6999-EE4D-843C-271E36128A67}"/>
                </a:ext>
              </a:extLst>
            </p:cNvPr>
            <p:cNvCxnSpPr>
              <a:cxnSpLocks/>
            </p:cNvCxnSpPr>
            <p:nvPr/>
          </p:nvCxnSpPr>
          <p:spPr>
            <a:xfrm>
              <a:off x="3810984" y="0"/>
              <a:ext cx="0" cy="6847840"/>
            </a:xfrm>
            <a:prstGeom prst="line">
              <a:avLst/>
            </a:prstGeom>
            <a:ln w="57150">
              <a:solidFill>
                <a:srgbClr val="FFD5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1A550AD-32EC-374B-A370-13E7B3B2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790664" y="0"/>
              <a:ext cx="0" cy="684784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7C5DA60-DB85-FA45-BA1C-8F152F61BEED}"/>
                </a:ext>
              </a:extLst>
            </p:cNvPr>
            <p:cNvCxnSpPr>
              <a:cxnSpLocks/>
            </p:cNvCxnSpPr>
            <p:nvPr/>
          </p:nvCxnSpPr>
          <p:spPr>
            <a:xfrm>
              <a:off x="3851624" y="0"/>
              <a:ext cx="0" cy="684784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C124362-2286-0D4E-9571-B06195159BDC}"/>
              </a:ext>
            </a:extLst>
          </p:cNvPr>
          <p:cNvGrpSpPr/>
          <p:nvPr/>
        </p:nvGrpSpPr>
        <p:grpSpPr>
          <a:xfrm>
            <a:off x="8265314" y="1792142"/>
            <a:ext cx="3957859" cy="4499066"/>
            <a:chOff x="8265314" y="1792142"/>
            <a:chExt cx="3957859" cy="4499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B54CAE-2932-8D48-865D-EA7E307C6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930" t="48498" r="3773" b="2384"/>
            <a:stretch/>
          </p:blipFill>
          <p:spPr>
            <a:xfrm>
              <a:off x="8265314" y="1792142"/>
              <a:ext cx="3573636" cy="4499066"/>
            </a:xfrm>
            <a:prstGeom prst="rect">
              <a:avLst/>
            </a:prstGeom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CB54DFD-D074-3C44-AB5A-5023DC23290F}"/>
                </a:ext>
              </a:extLst>
            </p:cNvPr>
            <p:cNvSpPr/>
            <p:nvPr/>
          </p:nvSpPr>
          <p:spPr>
            <a:xfrm>
              <a:off x="8330754" y="3324798"/>
              <a:ext cx="2159742" cy="2911652"/>
            </a:xfrm>
            <a:custGeom>
              <a:avLst/>
              <a:gdLst>
                <a:gd name="connsiteX0" fmla="*/ 0 w 1610139"/>
                <a:gd name="connsiteY0" fmla="*/ 2158779 h 2170706"/>
                <a:gd name="connsiteX1" fmla="*/ 0 w 1610139"/>
                <a:gd name="connsiteY1" fmla="*/ 0 h 2170706"/>
                <a:gd name="connsiteX2" fmla="*/ 206733 w 1610139"/>
                <a:gd name="connsiteY2" fmla="*/ 31805 h 2170706"/>
                <a:gd name="connsiteX3" fmla="*/ 341906 w 1610139"/>
                <a:gd name="connsiteY3" fmla="*/ 71561 h 2170706"/>
                <a:gd name="connsiteX4" fmla="*/ 473102 w 1610139"/>
                <a:gd name="connsiteY4" fmla="*/ 123245 h 2170706"/>
                <a:gd name="connsiteX5" fmla="*/ 548640 w 1610139"/>
                <a:gd name="connsiteY5" fmla="*/ 166977 h 2170706"/>
                <a:gd name="connsiteX6" fmla="*/ 576469 w 1610139"/>
                <a:gd name="connsiteY6" fmla="*/ 230588 h 2170706"/>
                <a:gd name="connsiteX7" fmla="*/ 596347 w 1610139"/>
                <a:gd name="connsiteY7" fmla="*/ 306125 h 2170706"/>
                <a:gd name="connsiteX8" fmla="*/ 596347 w 1610139"/>
                <a:gd name="connsiteY8" fmla="*/ 381662 h 2170706"/>
                <a:gd name="connsiteX9" fmla="*/ 608274 w 1610139"/>
                <a:gd name="connsiteY9" fmla="*/ 576469 h 2170706"/>
                <a:gd name="connsiteX10" fmla="*/ 616226 w 1610139"/>
                <a:gd name="connsiteY10" fmla="*/ 822960 h 2170706"/>
                <a:gd name="connsiteX11" fmla="*/ 608274 w 1610139"/>
                <a:gd name="connsiteY11" fmla="*/ 1093304 h 2170706"/>
                <a:gd name="connsiteX12" fmla="*/ 663933 w 1610139"/>
                <a:gd name="connsiteY12" fmla="*/ 1208598 h 2170706"/>
                <a:gd name="connsiteX13" fmla="*/ 783203 w 1610139"/>
                <a:gd name="connsiteY13" fmla="*/ 1419308 h 2170706"/>
                <a:gd name="connsiteX14" fmla="*/ 886570 w 1610139"/>
                <a:gd name="connsiteY14" fmla="*/ 1550504 h 2170706"/>
                <a:gd name="connsiteX15" fmla="*/ 993913 w 1610139"/>
                <a:gd name="connsiteY15" fmla="*/ 1665798 h 2170706"/>
                <a:gd name="connsiteX16" fmla="*/ 1049572 w 1610139"/>
                <a:gd name="connsiteY16" fmla="*/ 1725433 h 2170706"/>
                <a:gd name="connsiteX17" fmla="*/ 1089328 w 1610139"/>
                <a:gd name="connsiteY17" fmla="*/ 1820848 h 2170706"/>
                <a:gd name="connsiteX18" fmla="*/ 1144987 w 1610139"/>
                <a:gd name="connsiteY18" fmla="*/ 1876508 h 2170706"/>
                <a:gd name="connsiteX19" fmla="*/ 1264257 w 1610139"/>
                <a:gd name="connsiteY19" fmla="*/ 1916264 h 2170706"/>
                <a:gd name="connsiteX20" fmla="*/ 1455088 w 1610139"/>
                <a:gd name="connsiteY20" fmla="*/ 1952045 h 2170706"/>
                <a:gd name="connsiteX21" fmla="*/ 1510747 w 1610139"/>
                <a:gd name="connsiteY21" fmla="*/ 1999753 h 2170706"/>
                <a:gd name="connsiteX22" fmla="*/ 1574358 w 1610139"/>
                <a:gd name="connsiteY22" fmla="*/ 2067339 h 2170706"/>
                <a:gd name="connsiteX23" fmla="*/ 1602187 w 1610139"/>
                <a:gd name="connsiteY23" fmla="*/ 2122998 h 2170706"/>
                <a:gd name="connsiteX24" fmla="*/ 1610139 w 1610139"/>
                <a:gd name="connsiteY24" fmla="*/ 2170706 h 2170706"/>
                <a:gd name="connsiteX25" fmla="*/ 0 w 1610139"/>
                <a:gd name="connsiteY25" fmla="*/ 2158779 h 217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10139" h="2170706">
                  <a:moveTo>
                    <a:pt x="0" y="2158779"/>
                  </a:moveTo>
                  <a:lnTo>
                    <a:pt x="0" y="0"/>
                  </a:lnTo>
                  <a:lnTo>
                    <a:pt x="206733" y="31805"/>
                  </a:lnTo>
                  <a:lnTo>
                    <a:pt x="341906" y="71561"/>
                  </a:lnTo>
                  <a:lnTo>
                    <a:pt x="473102" y="123245"/>
                  </a:lnTo>
                  <a:lnTo>
                    <a:pt x="548640" y="166977"/>
                  </a:lnTo>
                  <a:lnTo>
                    <a:pt x="576469" y="230588"/>
                  </a:lnTo>
                  <a:lnTo>
                    <a:pt x="596347" y="306125"/>
                  </a:lnTo>
                  <a:lnTo>
                    <a:pt x="596347" y="381662"/>
                  </a:lnTo>
                  <a:lnTo>
                    <a:pt x="608274" y="576469"/>
                  </a:lnTo>
                  <a:lnTo>
                    <a:pt x="616226" y="822960"/>
                  </a:lnTo>
                  <a:lnTo>
                    <a:pt x="608274" y="1093304"/>
                  </a:lnTo>
                  <a:lnTo>
                    <a:pt x="663933" y="1208598"/>
                  </a:lnTo>
                  <a:lnTo>
                    <a:pt x="783203" y="1419308"/>
                  </a:lnTo>
                  <a:lnTo>
                    <a:pt x="886570" y="1550504"/>
                  </a:lnTo>
                  <a:lnTo>
                    <a:pt x="993913" y="1665798"/>
                  </a:lnTo>
                  <a:lnTo>
                    <a:pt x="1049572" y="1725433"/>
                  </a:lnTo>
                  <a:lnTo>
                    <a:pt x="1089328" y="1820848"/>
                  </a:lnTo>
                  <a:lnTo>
                    <a:pt x="1144987" y="1876508"/>
                  </a:lnTo>
                  <a:lnTo>
                    <a:pt x="1264257" y="1916264"/>
                  </a:lnTo>
                  <a:lnTo>
                    <a:pt x="1455088" y="1952045"/>
                  </a:lnTo>
                  <a:lnTo>
                    <a:pt x="1510747" y="1999753"/>
                  </a:lnTo>
                  <a:lnTo>
                    <a:pt x="1574358" y="2067339"/>
                  </a:lnTo>
                  <a:lnTo>
                    <a:pt x="1602187" y="2122998"/>
                  </a:lnTo>
                  <a:lnTo>
                    <a:pt x="1610139" y="2170706"/>
                  </a:lnTo>
                  <a:lnTo>
                    <a:pt x="0" y="2158779"/>
                  </a:lnTo>
                  <a:close/>
                </a:path>
              </a:pathLst>
            </a:custGeom>
            <a:solidFill>
              <a:schemeClr val="tx1">
                <a:alpha val="2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D3275EF-475F-624F-B1D2-1DAA5F7846A7}"/>
                </a:ext>
              </a:extLst>
            </p:cNvPr>
            <p:cNvSpPr txBox="1"/>
            <p:nvPr/>
          </p:nvSpPr>
          <p:spPr>
            <a:xfrm>
              <a:off x="11790384" y="2354525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491478A-0CFC-C346-AF05-B5E1161D7893}"/>
                </a:ext>
              </a:extLst>
            </p:cNvPr>
            <p:cNvSpPr txBox="1"/>
            <p:nvPr/>
          </p:nvSpPr>
          <p:spPr>
            <a:xfrm>
              <a:off x="11790384" y="4029101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1.0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B118F47-90DA-D04F-B603-E58700DC9A4B}"/>
                </a:ext>
              </a:extLst>
            </p:cNvPr>
            <p:cNvSpPr txBox="1"/>
            <p:nvPr/>
          </p:nvSpPr>
          <p:spPr>
            <a:xfrm>
              <a:off x="11810881" y="5589376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0.1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6FD4CED-B93F-5545-92DE-EA5D1F33DA5B}"/>
                </a:ext>
              </a:extLst>
            </p:cNvPr>
            <p:cNvSpPr txBox="1"/>
            <p:nvPr/>
          </p:nvSpPr>
          <p:spPr>
            <a:xfrm rot="4155336">
              <a:off x="8394029" y="4899356"/>
              <a:ext cx="10093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Poor Fit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5754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2E9FA-558D-F54D-92C5-6575D0738995}"/>
              </a:ext>
            </a:extLst>
          </p:cNvPr>
          <p:cNvGrpSpPr/>
          <p:nvPr/>
        </p:nvGrpSpPr>
        <p:grpSpPr>
          <a:xfrm>
            <a:off x="4238953" y="1146316"/>
            <a:ext cx="3804798" cy="5617227"/>
            <a:chOff x="8409051" y="3396160"/>
            <a:chExt cx="2467369" cy="36427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999912-10EB-5A42-B2EC-EE802FD6E87D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7"/>
            <a:stretch/>
          </p:blipFill>
          <p:spPr>
            <a:xfrm>
              <a:off x="8409051" y="3396160"/>
              <a:ext cx="2467369" cy="3642710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37A1E27-DE6B-5D45-BF14-44021DDEC7D0}"/>
                </a:ext>
              </a:extLst>
            </p:cNvPr>
            <p:cNvSpPr/>
            <p:nvPr/>
          </p:nvSpPr>
          <p:spPr>
            <a:xfrm>
              <a:off x="8506859" y="4697528"/>
              <a:ext cx="1610139" cy="2170706"/>
            </a:xfrm>
            <a:custGeom>
              <a:avLst/>
              <a:gdLst>
                <a:gd name="connsiteX0" fmla="*/ 0 w 1610139"/>
                <a:gd name="connsiteY0" fmla="*/ 2158779 h 2170706"/>
                <a:gd name="connsiteX1" fmla="*/ 0 w 1610139"/>
                <a:gd name="connsiteY1" fmla="*/ 0 h 2170706"/>
                <a:gd name="connsiteX2" fmla="*/ 206733 w 1610139"/>
                <a:gd name="connsiteY2" fmla="*/ 31805 h 2170706"/>
                <a:gd name="connsiteX3" fmla="*/ 341906 w 1610139"/>
                <a:gd name="connsiteY3" fmla="*/ 71561 h 2170706"/>
                <a:gd name="connsiteX4" fmla="*/ 473102 w 1610139"/>
                <a:gd name="connsiteY4" fmla="*/ 123245 h 2170706"/>
                <a:gd name="connsiteX5" fmla="*/ 548640 w 1610139"/>
                <a:gd name="connsiteY5" fmla="*/ 166977 h 2170706"/>
                <a:gd name="connsiteX6" fmla="*/ 576469 w 1610139"/>
                <a:gd name="connsiteY6" fmla="*/ 230588 h 2170706"/>
                <a:gd name="connsiteX7" fmla="*/ 596347 w 1610139"/>
                <a:gd name="connsiteY7" fmla="*/ 306125 h 2170706"/>
                <a:gd name="connsiteX8" fmla="*/ 596347 w 1610139"/>
                <a:gd name="connsiteY8" fmla="*/ 381662 h 2170706"/>
                <a:gd name="connsiteX9" fmla="*/ 608274 w 1610139"/>
                <a:gd name="connsiteY9" fmla="*/ 576469 h 2170706"/>
                <a:gd name="connsiteX10" fmla="*/ 616226 w 1610139"/>
                <a:gd name="connsiteY10" fmla="*/ 822960 h 2170706"/>
                <a:gd name="connsiteX11" fmla="*/ 608274 w 1610139"/>
                <a:gd name="connsiteY11" fmla="*/ 1093304 h 2170706"/>
                <a:gd name="connsiteX12" fmla="*/ 663933 w 1610139"/>
                <a:gd name="connsiteY12" fmla="*/ 1208598 h 2170706"/>
                <a:gd name="connsiteX13" fmla="*/ 783203 w 1610139"/>
                <a:gd name="connsiteY13" fmla="*/ 1419308 h 2170706"/>
                <a:gd name="connsiteX14" fmla="*/ 886570 w 1610139"/>
                <a:gd name="connsiteY14" fmla="*/ 1550504 h 2170706"/>
                <a:gd name="connsiteX15" fmla="*/ 993913 w 1610139"/>
                <a:gd name="connsiteY15" fmla="*/ 1665798 h 2170706"/>
                <a:gd name="connsiteX16" fmla="*/ 1049572 w 1610139"/>
                <a:gd name="connsiteY16" fmla="*/ 1725433 h 2170706"/>
                <a:gd name="connsiteX17" fmla="*/ 1089328 w 1610139"/>
                <a:gd name="connsiteY17" fmla="*/ 1820848 h 2170706"/>
                <a:gd name="connsiteX18" fmla="*/ 1144987 w 1610139"/>
                <a:gd name="connsiteY18" fmla="*/ 1876508 h 2170706"/>
                <a:gd name="connsiteX19" fmla="*/ 1264257 w 1610139"/>
                <a:gd name="connsiteY19" fmla="*/ 1916264 h 2170706"/>
                <a:gd name="connsiteX20" fmla="*/ 1455088 w 1610139"/>
                <a:gd name="connsiteY20" fmla="*/ 1952045 h 2170706"/>
                <a:gd name="connsiteX21" fmla="*/ 1510747 w 1610139"/>
                <a:gd name="connsiteY21" fmla="*/ 1999753 h 2170706"/>
                <a:gd name="connsiteX22" fmla="*/ 1574358 w 1610139"/>
                <a:gd name="connsiteY22" fmla="*/ 2067339 h 2170706"/>
                <a:gd name="connsiteX23" fmla="*/ 1602187 w 1610139"/>
                <a:gd name="connsiteY23" fmla="*/ 2122998 h 2170706"/>
                <a:gd name="connsiteX24" fmla="*/ 1610139 w 1610139"/>
                <a:gd name="connsiteY24" fmla="*/ 2170706 h 2170706"/>
                <a:gd name="connsiteX25" fmla="*/ 0 w 1610139"/>
                <a:gd name="connsiteY25" fmla="*/ 2158779 h 217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10139" h="2170706">
                  <a:moveTo>
                    <a:pt x="0" y="2158779"/>
                  </a:moveTo>
                  <a:lnTo>
                    <a:pt x="0" y="0"/>
                  </a:lnTo>
                  <a:lnTo>
                    <a:pt x="206733" y="31805"/>
                  </a:lnTo>
                  <a:lnTo>
                    <a:pt x="341906" y="71561"/>
                  </a:lnTo>
                  <a:lnTo>
                    <a:pt x="473102" y="123245"/>
                  </a:lnTo>
                  <a:lnTo>
                    <a:pt x="548640" y="166977"/>
                  </a:lnTo>
                  <a:lnTo>
                    <a:pt x="576469" y="230588"/>
                  </a:lnTo>
                  <a:lnTo>
                    <a:pt x="596347" y="306125"/>
                  </a:lnTo>
                  <a:lnTo>
                    <a:pt x="596347" y="381662"/>
                  </a:lnTo>
                  <a:lnTo>
                    <a:pt x="608274" y="576469"/>
                  </a:lnTo>
                  <a:lnTo>
                    <a:pt x="616226" y="822960"/>
                  </a:lnTo>
                  <a:lnTo>
                    <a:pt x="608274" y="1093304"/>
                  </a:lnTo>
                  <a:lnTo>
                    <a:pt x="663933" y="1208598"/>
                  </a:lnTo>
                  <a:lnTo>
                    <a:pt x="783203" y="1419308"/>
                  </a:lnTo>
                  <a:lnTo>
                    <a:pt x="886570" y="1550504"/>
                  </a:lnTo>
                  <a:lnTo>
                    <a:pt x="993913" y="1665798"/>
                  </a:lnTo>
                  <a:lnTo>
                    <a:pt x="1049572" y="1725433"/>
                  </a:lnTo>
                  <a:lnTo>
                    <a:pt x="1089328" y="1820848"/>
                  </a:lnTo>
                  <a:lnTo>
                    <a:pt x="1144987" y="1876508"/>
                  </a:lnTo>
                  <a:lnTo>
                    <a:pt x="1264257" y="1916264"/>
                  </a:lnTo>
                  <a:lnTo>
                    <a:pt x="1455088" y="1952045"/>
                  </a:lnTo>
                  <a:lnTo>
                    <a:pt x="1510747" y="1999753"/>
                  </a:lnTo>
                  <a:lnTo>
                    <a:pt x="1574358" y="2067339"/>
                  </a:lnTo>
                  <a:lnTo>
                    <a:pt x="1602187" y="2122998"/>
                  </a:lnTo>
                  <a:lnTo>
                    <a:pt x="1610139" y="2170706"/>
                  </a:lnTo>
                  <a:lnTo>
                    <a:pt x="0" y="2158779"/>
                  </a:lnTo>
                  <a:close/>
                </a:path>
              </a:pathLst>
            </a:custGeom>
            <a:solidFill>
              <a:schemeClr val="tx1">
                <a:alpha val="2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17A5E51-337C-9A4A-8497-35A1BB44B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92"/>
          <a:stretch/>
        </p:blipFill>
        <p:spPr>
          <a:xfrm>
            <a:off x="232518" y="1142878"/>
            <a:ext cx="4006435" cy="5620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BF5F88-D47A-0E44-B903-57F71BF2E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2"/>
          <a:stretch/>
        </p:blipFill>
        <p:spPr>
          <a:xfrm>
            <a:off x="8169225" y="1142877"/>
            <a:ext cx="3728023" cy="5620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28EF7F-E5F0-7C4B-B0AD-B82E1FC40ABB}"/>
              </a:ext>
            </a:extLst>
          </p:cNvPr>
          <p:cNvSpPr txBox="1"/>
          <p:nvPr/>
        </p:nvSpPr>
        <p:spPr>
          <a:xfrm>
            <a:off x="4595553" y="123751"/>
            <a:ext cx="330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mantle is negatively buoyant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13297-D8DD-304E-87FA-6E283FEEB8FD}"/>
              </a:ext>
            </a:extLst>
          </p:cNvPr>
          <p:cNvSpPr txBox="1"/>
          <p:nvPr/>
        </p:nvSpPr>
        <p:spPr>
          <a:xfrm>
            <a:off x="4597229" y="467069"/>
            <a:ext cx="330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mantle is positively buoyant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0ADC52-65B9-BF41-A3B5-8C1FD6C2108B}"/>
              </a:ext>
            </a:extLst>
          </p:cNvPr>
          <p:cNvSpPr txBox="1"/>
          <p:nvPr/>
        </p:nvSpPr>
        <p:spPr>
          <a:xfrm>
            <a:off x="8305075" y="135475"/>
            <a:ext cx="330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mantle is negatively buoyant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4B455-E415-D847-B94B-8471C575D8CF}"/>
              </a:ext>
            </a:extLst>
          </p:cNvPr>
          <p:cNvSpPr txBox="1"/>
          <p:nvPr/>
        </p:nvSpPr>
        <p:spPr>
          <a:xfrm>
            <a:off x="8306751" y="478793"/>
            <a:ext cx="324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mantle is </a:t>
            </a:r>
            <a:r>
              <a:rPr lang="en-US" b="1" dirty="0">
                <a:solidFill>
                  <a:srgbClr val="FF6D5C"/>
                </a:solidFill>
              </a:rPr>
              <a:t>neutrally</a:t>
            </a:r>
            <a:r>
              <a:rPr lang="en-US" dirty="0"/>
              <a:t> buoyant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41DFBF-0B5C-A747-8CD7-F61B4D056AB4}"/>
              </a:ext>
            </a:extLst>
          </p:cNvPr>
          <p:cNvGrpSpPr/>
          <p:nvPr/>
        </p:nvGrpSpPr>
        <p:grpSpPr>
          <a:xfrm rot="5400000">
            <a:off x="6061963" y="-5071156"/>
            <a:ext cx="67049" cy="12047553"/>
            <a:chOff x="3790664" y="0"/>
            <a:chExt cx="60960" cy="68478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90A67E-2E76-464D-8A1B-CB8A33CC7A3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984" y="0"/>
              <a:ext cx="0" cy="6847840"/>
            </a:xfrm>
            <a:prstGeom prst="line">
              <a:avLst/>
            </a:prstGeom>
            <a:ln w="57150">
              <a:solidFill>
                <a:srgbClr val="FFD5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2AE5CD-E888-4E49-8924-C911F6662F36}"/>
                </a:ext>
              </a:extLst>
            </p:cNvPr>
            <p:cNvCxnSpPr>
              <a:cxnSpLocks/>
            </p:cNvCxnSpPr>
            <p:nvPr/>
          </p:nvCxnSpPr>
          <p:spPr>
            <a:xfrm>
              <a:off x="3790664" y="0"/>
              <a:ext cx="0" cy="684784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2B99E3-78C9-6B42-A441-1323080C78F1}"/>
                </a:ext>
              </a:extLst>
            </p:cNvPr>
            <p:cNvCxnSpPr>
              <a:cxnSpLocks/>
            </p:cNvCxnSpPr>
            <p:nvPr/>
          </p:nvCxnSpPr>
          <p:spPr>
            <a:xfrm>
              <a:off x="3851624" y="0"/>
              <a:ext cx="0" cy="684784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29709B3-8C3B-124D-B663-63AB604C8147}"/>
              </a:ext>
            </a:extLst>
          </p:cNvPr>
          <p:cNvSpPr txBox="1"/>
          <p:nvPr/>
        </p:nvSpPr>
        <p:spPr>
          <a:xfrm>
            <a:off x="352109" y="139084"/>
            <a:ext cx="3243145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Crustal flow modeling</a:t>
            </a:r>
          </a:p>
        </p:txBody>
      </p:sp>
    </p:spTree>
    <p:extLst>
      <p:ext uri="{BB962C8B-B14F-4D97-AF65-F5344CB8AC3E}">
        <p14:creationId xmlns:p14="http://schemas.microsoft.com/office/powerpoint/2010/main" val="2279922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D117F779-F7A6-7343-B903-D6823E1B9F9E}"/>
              </a:ext>
            </a:extLst>
          </p:cNvPr>
          <p:cNvSpPr txBox="1"/>
          <p:nvPr/>
        </p:nvSpPr>
        <p:spPr>
          <a:xfrm>
            <a:off x="251208" y="190703"/>
            <a:ext cx="10362452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Two more subjects, if there is interest– </a:t>
            </a:r>
          </a:p>
          <a:p>
            <a:pPr marL="40639" marR="40639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  (1) The Wallowa Batholith root, centered near the anisotropy focus, foundered 10-15 Ma</a:t>
            </a:r>
          </a:p>
          <a:p>
            <a:pPr marL="40639" marR="40639" hangingPunct="0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  (2) Mantle anisotropy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83156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F724357-28B5-6042-A090-491CE62FC8F3}"/>
              </a:ext>
            </a:extLst>
          </p:cNvPr>
          <p:cNvGrpSpPr/>
          <p:nvPr/>
        </p:nvGrpSpPr>
        <p:grpSpPr>
          <a:xfrm>
            <a:off x="4025754" y="1151320"/>
            <a:ext cx="3021484" cy="2666370"/>
            <a:chOff x="3163309" y="1733210"/>
            <a:chExt cx="3021484" cy="2666370"/>
          </a:xfrm>
        </p:grpSpPr>
        <p:grpSp>
          <p:nvGrpSpPr>
            <p:cNvPr id="53" name="Group">
              <a:extLst>
                <a:ext uri="{FF2B5EF4-FFF2-40B4-BE49-F238E27FC236}">
                  <a16:creationId xmlns:a16="http://schemas.microsoft.com/office/drawing/2014/main" id="{0B14DBF2-A63C-4E45-BC48-FC7AB51A6E09}"/>
                </a:ext>
              </a:extLst>
            </p:cNvPr>
            <p:cNvGrpSpPr/>
            <p:nvPr/>
          </p:nvGrpSpPr>
          <p:grpSpPr>
            <a:xfrm>
              <a:off x="3163309" y="1733210"/>
              <a:ext cx="3021484" cy="2666370"/>
              <a:chOff x="0" y="0"/>
              <a:chExt cx="3021483" cy="2666368"/>
            </a:xfrm>
          </p:grpSpPr>
          <p:pic>
            <p:nvPicPr>
              <p:cNvPr id="54" name="Figure2Revision2.png" descr="Figure2Revision2.png">
                <a:extLst>
                  <a:ext uri="{FF2B5EF4-FFF2-40B4-BE49-F238E27FC236}">
                    <a16:creationId xmlns:a16="http://schemas.microsoft.com/office/drawing/2014/main" id="{BA793DFC-D9F0-7D4C-AA97-7EDC2D9D0A1C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/>
              </a:blip>
              <a:srcRect l="29565" t="29130" r="31309" b="48600"/>
              <a:stretch>
                <a:fillRect/>
              </a:stretch>
            </p:blipFill>
            <p:spPr>
              <a:xfrm>
                <a:off x="0" y="0"/>
                <a:ext cx="3021483" cy="26663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5" name="Rectangle">
                <a:extLst>
                  <a:ext uri="{FF2B5EF4-FFF2-40B4-BE49-F238E27FC236}">
                    <a16:creationId xmlns:a16="http://schemas.microsoft.com/office/drawing/2014/main" id="{90CDFDEF-2C7B-E441-89D9-FF51F191BA32}"/>
                  </a:ext>
                </a:extLst>
              </p:cNvPr>
              <p:cNvSpPr/>
              <p:nvPr/>
            </p:nvSpPr>
            <p:spPr>
              <a:xfrm>
                <a:off x="266311" y="90413"/>
                <a:ext cx="216995" cy="98797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Rectangle">
                <a:extLst>
                  <a:ext uri="{FF2B5EF4-FFF2-40B4-BE49-F238E27FC236}">
                    <a16:creationId xmlns:a16="http://schemas.microsoft.com/office/drawing/2014/main" id="{090BEADA-A531-624B-A1C6-E99A0BB052E2}"/>
                  </a:ext>
                </a:extLst>
              </p:cNvPr>
              <p:cNvSpPr/>
              <p:nvPr/>
            </p:nvSpPr>
            <p:spPr>
              <a:xfrm>
                <a:off x="272886" y="1180303"/>
                <a:ext cx="83840" cy="2285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2 km">
                <a:extLst>
                  <a:ext uri="{FF2B5EF4-FFF2-40B4-BE49-F238E27FC236}">
                    <a16:creationId xmlns:a16="http://schemas.microsoft.com/office/drawing/2014/main" id="{60366605-577A-B747-82CF-2BE21AE68D25}"/>
                  </a:ext>
                </a:extLst>
              </p:cNvPr>
              <p:cNvSpPr txBox="1"/>
              <p:nvPr/>
            </p:nvSpPr>
            <p:spPr>
              <a:xfrm>
                <a:off x="189048" y="3542"/>
                <a:ext cx="596901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40639" marR="40639" algn="l" defTabSz="914400">
                  <a:buClr>
                    <a:srgbClr val="000000"/>
                  </a:buClr>
                  <a:buFont typeface="Arial"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40639" marR="40639" lvl="0" indent="0" algn="l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2 km</a:t>
                </a:r>
              </a:p>
            </p:txBody>
          </p:sp>
          <p:sp>
            <p:nvSpPr>
              <p:cNvPr id="58" name="0">
                <a:extLst>
                  <a:ext uri="{FF2B5EF4-FFF2-40B4-BE49-F238E27FC236}">
                    <a16:creationId xmlns:a16="http://schemas.microsoft.com/office/drawing/2014/main" id="{38C4B55A-FB8A-BA4B-B3D9-0385DEF6AEE9}"/>
                  </a:ext>
                </a:extLst>
              </p:cNvPr>
              <p:cNvSpPr txBox="1"/>
              <p:nvPr/>
            </p:nvSpPr>
            <p:spPr>
              <a:xfrm>
                <a:off x="303348" y="1231103"/>
                <a:ext cx="248214" cy="2893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40639" marR="40639" algn="l" defTabSz="914400">
                  <a:buClr>
                    <a:srgbClr val="000000"/>
                  </a:buClr>
                  <a:buFont typeface="Arial"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40639" marR="40639" lvl="0" indent="0" algn="l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59" name="1 km">
                <a:extLst>
                  <a:ext uri="{FF2B5EF4-FFF2-40B4-BE49-F238E27FC236}">
                    <a16:creationId xmlns:a16="http://schemas.microsoft.com/office/drawing/2014/main" id="{76C6B904-D4EC-E646-A69C-6079D84A7CFE}"/>
                  </a:ext>
                </a:extLst>
              </p:cNvPr>
              <p:cNvSpPr txBox="1"/>
              <p:nvPr/>
            </p:nvSpPr>
            <p:spPr>
              <a:xfrm>
                <a:off x="213997" y="639853"/>
                <a:ext cx="571501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40639" marR="40639" algn="l" defTabSz="914400">
                  <a:buClr>
                    <a:srgbClr val="000000"/>
                  </a:buClr>
                  <a:buFont typeface="Arial"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40639" marR="40639" lvl="0" indent="0" algn="l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1 km</a:t>
                </a:r>
              </a:p>
            </p:txBody>
          </p:sp>
          <p:sp>
            <p:nvSpPr>
              <p:cNvPr id="60" name="Rectangle">
                <a:extLst>
                  <a:ext uri="{FF2B5EF4-FFF2-40B4-BE49-F238E27FC236}">
                    <a16:creationId xmlns:a16="http://schemas.microsoft.com/office/drawing/2014/main" id="{5A68D282-BA9A-F046-AADC-DAA193AB2F30}"/>
                  </a:ext>
                </a:extLst>
              </p:cNvPr>
              <p:cNvSpPr/>
              <p:nvPr/>
            </p:nvSpPr>
            <p:spPr>
              <a:xfrm>
                <a:off x="2745308" y="494806"/>
                <a:ext cx="136444" cy="154526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Rectangle">
                <a:extLst>
                  <a:ext uri="{FF2B5EF4-FFF2-40B4-BE49-F238E27FC236}">
                    <a16:creationId xmlns:a16="http://schemas.microsoft.com/office/drawing/2014/main" id="{E0B45BC5-97FE-A746-BFB6-0073E236714F}"/>
                  </a:ext>
                </a:extLst>
              </p:cNvPr>
              <p:cNvSpPr/>
              <p:nvPr/>
            </p:nvSpPr>
            <p:spPr>
              <a:xfrm>
                <a:off x="83253" y="2224675"/>
                <a:ext cx="1181102" cy="3429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Rectangle">
                <a:extLst>
                  <a:ext uri="{FF2B5EF4-FFF2-40B4-BE49-F238E27FC236}">
                    <a16:creationId xmlns:a16="http://schemas.microsoft.com/office/drawing/2014/main" id="{159576A2-A2AB-4B4D-B564-F34C1A65AC0D}"/>
                  </a:ext>
                </a:extLst>
              </p:cNvPr>
              <p:cNvSpPr/>
              <p:nvPr/>
            </p:nvSpPr>
            <p:spPr>
              <a:xfrm>
                <a:off x="31234" y="41096"/>
                <a:ext cx="2947508" cy="2579244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Line">
                <a:extLst>
                  <a:ext uri="{FF2B5EF4-FFF2-40B4-BE49-F238E27FC236}">
                    <a16:creationId xmlns:a16="http://schemas.microsoft.com/office/drawing/2014/main" id="{B82AF9CA-4249-914D-AA35-0E138D133BEF}"/>
                  </a:ext>
                </a:extLst>
              </p:cNvPr>
              <p:cNvSpPr/>
              <p:nvPr/>
            </p:nvSpPr>
            <p:spPr>
              <a:xfrm>
                <a:off x="2013822" y="1473165"/>
                <a:ext cx="448984" cy="25738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1" name="Composite uplift surface">
                <a:extLst>
                  <a:ext uri="{FF2B5EF4-FFF2-40B4-BE49-F238E27FC236}">
                    <a16:creationId xmlns:a16="http://schemas.microsoft.com/office/drawing/2014/main" id="{374E151B-9399-8B4F-9B82-C9666A42CBBB}"/>
                  </a:ext>
                </a:extLst>
              </p:cNvPr>
              <p:cNvSpPr txBox="1"/>
              <p:nvPr/>
            </p:nvSpPr>
            <p:spPr>
              <a:xfrm>
                <a:off x="51488" y="2044463"/>
                <a:ext cx="1153897" cy="45142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40639" marR="40639" defTabSz="914400">
                  <a:buClr>
                    <a:srgbClr val="000000"/>
                  </a:buClr>
                  <a:buFont typeface="Arial"/>
                  <a:defRPr sz="10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40639" marR="40639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Flood basalt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 uplift surface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0758C8B-A94E-004D-ACFB-DAE15A9A9036}"/>
                </a:ext>
              </a:extLst>
            </p:cNvPr>
            <p:cNvGrpSpPr/>
            <p:nvPr/>
          </p:nvGrpSpPr>
          <p:grpSpPr>
            <a:xfrm>
              <a:off x="5495962" y="2096438"/>
              <a:ext cx="563749" cy="315872"/>
              <a:chOff x="4468376" y="4465647"/>
              <a:chExt cx="563749" cy="315872"/>
            </a:xfrm>
          </p:grpSpPr>
          <p:sp>
            <p:nvSpPr>
              <p:cNvPr id="100" name="Line">
                <a:extLst>
                  <a:ext uri="{FF2B5EF4-FFF2-40B4-BE49-F238E27FC236}">
                    <a16:creationId xmlns:a16="http://schemas.microsoft.com/office/drawing/2014/main" id="{D35D09D8-C561-2447-8399-2A5A7E4D6E73}"/>
                  </a:ext>
                </a:extLst>
              </p:cNvPr>
              <p:cNvSpPr/>
              <p:nvPr/>
            </p:nvSpPr>
            <p:spPr>
              <a:xfrm flipH="1">
                <a:off x="4554907" y="4465647"/>
                <a:ext cx="385452" cy="1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406400" hangingPunct="0"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8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1" name="30 km">
                <a:extLst>
                  <a:ext uri="{FF2B5EF4-FFF2-40B4-BE49-F238E27FC236}">
                    <a16:creationId xmlns:a16="http://schemas.microsoft.com/office/drawing/2014/main" id="{3BA719AC-2D92-2B4F-BE35-02BD1C29E0CA}"/>
                  </a:ext>
                </a:extLst>
              </p:cNvPr>
              <p:cNvSpPr txBox="1"/>
              <p:nvPr/>
            </p:nvSpPr>
            <p:spPr>
              <a:xfrm>
                <a:off x="4468376" y="4476718"/>
                <a:ext cx="563749" cy="3048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1400"/>
                </a:lvl1pPr>
              </a:lstStyle>
              <a:p>
                <a:pPr algn="ctr" defTabSz="406400" hangingPunct="0"/>
                <a:r>
                  <a:rPr kern="0" dirty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rPr>
                  <a:t>30 km</a:t>
                </a:r>
              </a:p>
            </p:txBody>
          </p:sp>
        </p:grpSp>
      </p:grpSp>
      <p:sp>
        <p:nvSpPr>
          <p:cNvPr id="67" name="Topography... making the Bullseye during or after the CRB flows…">
            <a:extLst>
              <a:ext uri="{FF2B5EF4-FFF2-40B4-BE49-F238E27FC236}">
                <a16:creationId xmlns:a16="http://schemas.microsoft.com/office/drawing/2014/main" id="{A8F4C61D-459A-F947-818E-88B2B909A9F2}"/>
              </a:ext>
            </a:extLst>
          </p:cNvPr>
          <p:cNvSpPr txBox="1">
            <a:spLocks/>
          </p:cNvSpPr>
          <p:nvPr/>
        </p:nvSpPr>
        <p:spPr>
          <a:xfrm>
            <a:off x="1326620" y="66504"/>
            <a:ext cx="8788400" cy="876300"/>
          </a:xfrm>
          <a:prstGeom prst="rect">
            <a:avLst/>
          </a:prstGeom>
          <a:ln w="19050">
            <a:solidFill>
              <a:srgbClr val="E02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383540" marR="40639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590" marR="40639" indent="-28575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3639" marR="40639" indent="-2286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40639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40639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  <a:lvl6pPr marL="2235200" marR="40639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6pPr>
            <a:lvl7pPr marL="2235200" marR="40639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7pPr>
            <a:lvl8pPr marL="2235200" marR="40639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8pPr>
            <a:lvl9pPr marL="2235200" marR="40639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3540" marR="40639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Topography... making the Bullseye during or after the CRB flows</a:t>
            </a:r>
          </a:p>
          <a:p>
            <a:pPr marL="383540" marR="40639" lvl="0" indent="-342900" algn="ctr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1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</a:defRPr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56D6"/>
                </a:solidFill>
                <a:effectLst/>
                <a:uLnTx/>
                <a:uFill>
                  <a:solidFill>
                    <a:srgbClr val="0056D6"/>
                  </a:solidFill>
                </a:uFill>
                <a:latin typeface="Arial"/>
                <a:cs typeface="Arial"/>
                <a:sym typeface="Arial"/>
              </a:rPr>
              <a:t>...foundering of a batholith root</a:t>
            </a:r>
          </a:p>
        </p:txBody>
      </p:sp>
      <p:sp>
        <p:nvSpPr>
          <p:cNvPr id="68" name="Rectangle">
            <a:extLst>
              <a:ext uri="{FF2B5EF4-FFF2-40B4-BE49-F238E27FC236}">
                <a16:creationId xmlns:a16="http://schemas.microsoft.com/office/drawing/2014/main" id="{5CE82668-0F23-3544-84D0-A0BB6DAA91D0}"/>
              </a:ext>
            </a:extLst>
          </p:cNvPr>
          <p:cNvSpPr/>
          <p:nvPr/>
        </p:nvSpPr>
        <p:spPr>
          <a:xfrm>
            <a:off x="527627" y="4057991"/>
            <a:ext cx="237742" cy="12178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4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roup">
            <a:extLst>
              <a:ext uri="{FF2B5EF4-FFF2-40B4-BE49-F238E27FC236}">
                <a16:creationId xmlns:a16="http://schemas.microsoft.com/office/drawing/2014/main" id="{1FACA8E1-7972-1246-A3D2-E4205FE25342}"/>
              </a:ext>
            </a:extLst>
          </p:cNvPr>
          <p:cNvGrpSpPr/>
          <p:nvPr/>
        </p:nvGrpSpPr>
        <p:grpSpPr>
          <a:xfrm>
            <a:off x="405370" y="1855637"/>
            <a:ext cx="3380555" cy="3314701"/>
            <a:chOff x="0" y="0"/>
            <a:chExt cx="3380554" cy="3314700"/>
          </a:xfrm>
        </p:grpSpPr>
        <p:graphicFrame>
          <p:nvGraphicFramePr>
            <p:cNvPr id="70" name="3D Column Chart">
              <a:extLst>
                <a:ext uri="{FF2B5EF4-FFF2-40B4-BE49-F238E27FC236}">
                  <a16:creationId xmlns:a16="http://schemas.microsoft.com/office/drawing/2014/main" id="{4DEA7389-4879-D840-87C7-49CEDA537E46}"/>
                </a:ext>
              </a:extLst>
            </p:cNvPr>
            <p:cNvGraphicFramePr/>
            <p:nvPr/>
          </p:nvGraphicFramePr>
          <p:xfrm>
            <a:off x="317583" y="88193"/>
            <a:ext cx="2044192" cy="32125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71" name="Figure1revision2.png" descr="Figure1revision2.png">
              <a:extLst>
                <a:ext uri="{FF2B5EF4-FFF2-40B4-BE49-F238E27FC236}">
                  <a16:creationId xmlns:a16="http://schemas.microsoft.com/office/drawing/2014/main" id="{330EB26A-FEB3-2D48-A52D-B359FBA8E637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rcRect l="17646" t="9085" r="18627" b="47001"/>
            <a:stretch>
              <a:fillRect/>
            </a:stretch>
          </p:blipFill>
          <p:spPr>
            <a:xfrm>
              <a:off x="230970" y="0"/>
              <a:ext cx="3149584" cy="331470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72" name="Line">
              <a:extLst>
                <a:ext uri="{FF2B5EF4-FFF2-40B4-BE49-F238E27FC236}">
                  <a16:creationId xmlns:a16="http://schemas.microsoft.com/office/drawing/2014/main" id="{166E5E65-BDB6-6B4B-A9CC-1D7C0DAE1B6D}"/>
                </a:ext>
              </a:extLst>
            </p:cNvPr>
            <p:cNvSpPr/>
            <p:nvPr/>
          </p:nvSpPr>
          <p:spPr>
            <a:xfrm>
              <a:off x="2033281" y="75343"/>
              <a:ext cx="1" cy="84326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3" name="Line">
              <a:extLst>
                <a:ext uri="{FF2B5EF4-FFF2-40B4-BE49-F238E27FC236}">
                  <a16:creationId xmlns:a16="http://schemas.microsoft.com/office/drawing/2014/main" id="{16ED6814-F4F9-9643-B7C7-11E50FC3E730}"/>
                </a:ext>
              </a:extLst>
            </p:cNvPr>
            <p:cNvSpPr/>
            <p:nvPr/>
          </p:nvSpPr>
          <p:spPr>
            <a:xfrm>
              <a:off x="2040945" y="2927365"/>
              <a:ext cx="1745" cy="38659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4" name="Line">
              <a:extLst>
                <a:ext uri="{FF2B5EF4-FFF2-40B4-BE49-F238E27FC236}">
                  <a16:creationId xmlns:a16="http://schemas.microsoft.com/office/drawing/2014/main" id="{7F88FA9B-89FC-FE4B-99CB-3203EA7288BD}"/>
                </a:ext>
              </a:extLst>
            </p:cNvPr>
            <p:cNvSpPr/>
            <p:nvPr/>
          </p:nvSpPr>
          <p:spPr>
            <a:xfrm flipV="1">
              <a:off x="672106" y="1153200"/>
              <a:ext cx="1433682" cy="174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5" name="Line">
              <a:extLst>
                <a:ext uri="{FF2B5EF4-FFF2-40B4-BE49-F238E27FC236}">
                  <a16:creationId xmlns:a16="http://schemas.microsoft.com/office/drawing/2014/main" id="{209294EC-EFA4-2949-98F2-A46C488F6D90}"/>
                </a:ext>
              </a:extLst>
            </p:cNvPr>
            <p:cNvSpPr/>
            <p:nvPr/>
          </p:nvSpPr>
          <p:spPr>
            <a:xfrm rot="59877">
              <a:off x="1895586" y="914004"/>
              <a:ext cx="513181" cy="2006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1600" extrusionOk="0">
                  <a:moveTo>
                    <a:pt x="5240" y="0"/>
                  </a:moveTo>
                  <a:cubicBezTo>
                    <a:pt x="6320" y="174"/>
                    <a:pt x="7400" y="348"/>
                    <a:pt x="7832" y="697"/>
                  </a:cubicBezTo>
                  <a:cubicBezTo>
                    <a:pt x="8264" y="1045"/>
                    <a:pt x="6968" y="1510"/>
                    <a:pt x="7832" y="2090"/>
                  </a:cubicBezTo>
                  <a:cubicBezTo>
                    <a:pt x="8696" y="2671"/>
                    <a:pt x="11288" y="3716"/>
                    <a:pt x="13016" y="4181"/>
                  </a:cubicBezTo>
                  <a:cubicBezTo>
                    <a:pt x="14744" y="4645"/>
                    <a:pt x="16904" y="4645"/>
                    <a:pt x="18200" y="4877"/>
                  </a:cubicBezTo>
                  <a:cubicBezTo>
                    <a:pt x="19496" y="5110"/>
                    <a:pt x="20360" y="5342"/>
                    <a:pt x="20792" y="5574"/>
                  </a:cubicBezTo>
                  <a:cubicBezTo>
                    <a:pt x="21224" y="5806"/>
                    <a:pt x="21224" y="5806"/>
                    <a:pt x="20792" y="6271"/>
                  </a:cubicBezTo>
                  <a:cubicBezTo>
                    <a:pt x="20360" y="6735"/>
                    <a:pt x="19064" y="7665"/>
                    <a:pt x="18200" y="8361"/>
                  </a:cubicBezTo>
                  <a:cubicBezTo>
                    <a:pt x="17336" y="9058"/>
                    <a:pt x="16904" y="9871"/>
                    <a:pt x="15608" y="10452"/>
                  </a:cubicBezTo>
                  <a:cubicBezTo>
                    <a:pt x="14312" y="11032"/>
                    <a:pt x="11288" y="11381"/>
                    <a:pt x="10424" y="11845"/>
                  </a:cubicBezTo>
                  <a:cubicBezTo>
                    <a:pt x="9560" y="12310"/>
                    <a:pt x="11288" y="12774"/>
                    <a:pt x="10424" y="13239"/>
                  </a:cubicBezTo>
                  <a:cubicBezTo>
                    <a:pt x="9560" y="13703"/>
                    <a:pt x="6968" y="14052"/>
                    <a:pt x="5240" y="14632"/>
                  </a:cubicBezTo>
                  <a:cubicBezTo>
                    <a:pt x="3512" y="15213"/>
                    <a:pt x="488" y="16142"/>
                    <a:pt x="56" y="16723"/>
                  </a:cubicBezTo>
                  <a:cubicBezTo>
                    <a:pt x="-376" y="17303"/>
                    <a:pt x="1784" y="17884"/>
                    <a:pt x="2648" y="18116"/>
                  </a:cubicBezTo>
                  <a:cubicBezTo>
                    <a:pt x="3512" y="18348"/>
                    <a:pt x="4376" y="18000"/>
                    <a:pt x="5240" y="18116"/>
                  </a:cubicBezTo>
                  <a:cubicBezTo>
                    <a:pt x="6104" y="18232"/>
                    <a:pt x="7400" y="18465"/>
                    <a:pt x="7832" y="18813"/>
                  </a:cubicBezTo>
                  <a:cubicBezTo>
                    <a:pt x="8264" y="19161"/>
                    <a:pt x="7832" y="19858"/>
                    <a:pt x="7832" y="20206"/>
                  </a:cubicBezTo>
                  <a:cubicBezTo>
                    <a:pt x="7832" y="20555"/>
                    <a:pt x="7832" y="20671"/>
                    <a:pt x="7832" y="20903"/>
                  </a:cubicBezTo>
                  <a:cubicBezTo>
                    <a:pt x="7832" y="21135"/>
                    <a:pt x="7832" y="21368"/>
                    <a:pt x="7832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36F0E2F7-0750-0A41-8EEA-F3C2ECB1ED15}"/>
                </a:ext>
              </a:extLst>
            </p:cNvPr>
            <p:cNvSpPr/>
            <p:nvPr/>
          </p:nvSpPr>
          <p:spPr>
            <a:xfrm rot="419086">
              <a:off x="1041833" y="1920082"/>
              <a:ext cx="390004" cy="290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0357" extrusionOk="0">
                  <a:moveTo>
                    <a:pt x="17514" y="15043"/>
                  </a:moveTo>
                  <a:cubicBezTo>
                    <a:pt x="18681" y="16585"/>
                    <a:pt x="21600" y="18900"/>
                    <a:pt x="21016" y="19671"/>
                  </a:cubicBezTo>
                  <a:cubicBezTo>
                    <a:pt x="20432" y="20443"/>
                    <a:pt x="15762" y="19671"/>
                    <a:pt x="14011" y="19671"/>
                  </a:cubicBezTo>
                  <a:cubicBezTo>
                    <a:pt x="12259" y="19671"/>
                    <a:pt x="12259" y="19671"/>
                    <a:pt x="10508" y="19671"/>
                  </a:cubicBezTo>
                  <a:cubicBezTo>
                    <a:pt x="8757" y="19671"/>
                    <a:pt x="5254" y="21214"/>
                    <a:pt x="3503" y="19671"/>
                  </a:cubicBezTo>
                  <a:cubicBezTo>
                    <a:pt x="1751" y="18128"/>
                    <a:pt x="0" y="13500"/>
                    <a:pt x="0" y="10414"/>
                  </a:cubicBezTo>
                  <a:cubicBezTo>
                    <a:pt x="0" y="7328"/>
                    <a:pt x="2335" y="2700"/>
                    <a:pt x="3503" y="1157"/>
                  </a:cubicBezTo>
                  <a:cubicBezTo>
                    <a:pt x="4670" y="-386"/>
                    <a:pt x="5254" y="-386"/>
                    <a:pt x="7005" y="1157"/>
                  </a:cubicBezTo>
                  <a:cubicBezTo>
                    <a:pt x="8757" y="2700"/>
                    <a:pt x="12259" y="8100"/>
                    <a:pt x="14011" y="10414"/>
                  </a:cubicBezTo>
                  <a:cubicBezTo>
                    <a:pt x="15762" y="12728"/>
                    <a:pt x="16346" y="13500"/>
                    <a:pt x="17514" y="15043"/>
                  </a:cubicBezTo>
                  <a:close/>
                </a:path>
              </a:pathLst>
            </a:custGeom>
            <a:solidFill>
              <a:srgbClr val="FFFFFF">
                <a:alpha val="64999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926B59BF-2E54-7346-A707-0D2DDB60778B}"/>
                </a:ext>
              </a:extLst>
            </p:cNvPr>
            <p:cNvSpPr/>
            <p:nvPr/>
          </p:nvSpPr>
          <p:spPr>
            <a:xfrm>
              <a:off x="2345743" y="1657942"/>
              <a:ext cx="87087" cy="89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0829" extrusionOk="0">
                  <a:moveTo>
                    <a:pt x="0" y="18514"/>
                  </a:moveTo>
                  <a:cubicBezTo>
                    <a:pt x="0" y="15429"/>
                    <a:pt x="15429" y="0"/>
                    <a:pt x="18514" y="0"/>
                  </a:cubicBezTo>
                  <a:cubicBezTo>
                    <a:pt x="21600" y="0"/>
                    <a:pt x="21600" y="15429"/>
                    <a:pt x="18514" y="18514"/>
                  </a:cubicBezTo>
                  <a:cubicBezTo>
                    <a:pt x="15429" y="21600"/>
                    <a:pt x="0" y="21600"/>
                    <a:pt x="0" y="18514"/>
                  </a:cubicBezTo>
                  <a:close/>
                </a:path>
              </a:pathLst>
            </a:custGeom>
            <a:solidFill>
              <a:srgbClr val="FFFFFF">
                <a:alpha val="64999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7905DD8C-817D-B244-A08C-7A7CD3E15CD6}"/>
                </a:ext>
              </a:extLst>
            </p:cNvPr>
            <p:cNvSpPr/>
            <p:nvPr/>
          </p:nvSpPr>
          <p:spPr>
            <a:xfrm rot="5400000">
              <a:off x="932710" y="3126372"/>
              <a:ext cx="72334" cy="7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0829" extrusionOk="0">
                  <a:moveTo>
                    <a:pt x="0" y="18514"/>
                  </a:moveTo>
                  <a:cubicBezTo>
                    <a:pt x="0" y="15429"/>
                    <a:pt x="15429" y="0"/>
                    <a:pt x="18514" y="0"/>
                  </a:cubicBezTo>
                  <a:cubicBezTo>
                    <a:pt x="21600" y="0"/>
                    <a:pt x="21600" y="15429"/>
                    <a:pt x="18514" y="18514"/>
                  </a:cubicBezTo>
                  <a:cubicBezTo>
                    <a:pt x="15429" y="21600"/>
                    <a:pt x="0" y="21600"/>
                    <a:pt x="0" y="18514"/>
                  </a:cubicBezTo>
                  <a:close/>
                </a:path>
              </a:pathLst>
            </a:custGeom>
            <a:solidFill>
              <a:srgbClr val="FFFFFF">
                <a:alpha val="64999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B3D399E1-6DB7-B446-A9C5-0D305BA853A0}"/>
                </a:ext>
              </a:extLst>
            </p:cNvPr>
            <p:cNvSpPr/>
            <p:nvPr/>
          </p:nvSpPr>
          <p:spPr>
            <a:xfrm>
              <a:off x="2182056" y="2161864"/>
              <a:ext cx="105183" cy="105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185" extrusionOk="0">
                  <a:moveTo>
                    <a:pt x="19938" y="9969"/>
                  </a:moveTo>
                  <a:cubicBezTo>
                    <a:pt x="18277" y="6646"/>
                    <a:pt x="13292" y="0"/>
                    <a:pt x="9969" y="0"/>
                  </a:cubicBezTo>
                  <a:cubicBezTo>
                    <a:pt x="6646" y="0"/>
                    <a:pt x="0" y="6646"/>
                    <a:pt x="0" y="9969"/>
                  </a:cubicBezTo>
                  <a:cubicBezTo>
                    <a:pt x="0" y="13292"/>
                    <a:pt x="6646" y="18277"/>
                    <a:pt x="9969" y="19938"/>
                  </a:cubicBezTo>
                  <a:cubicBezTo>
                    <a:pt x="13292" y="21600"/>
                    <a:pt x="18277" y="21600"/>
                    <a:pt x="19938" y="19938"/>
                  </a:cubicBezTo>
                  <a:cubicBezTo>
                    <a:pt x="21600" y="18277"/>
                    <a:pt x="21600" y="13292"/>
                    <a:pt x="19938" y="9969"/>
                  </a:cubicBezTo>
                  <a:close/>
                </a:path>
              </a:pathLst>
            </a:custGeom>
            <a:solidFill>
              <a:srgbClr val="FFFFFF">
                <a:alpha val="64999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Line">
              <a:extLst>
                <a:ext uri="{FF2B5EF4-FFF2-40B4-BE49-F238E27FC236}">
                  <a16:creationId xmlns:a16="http://schemas.microsoft.com/office/drawing/2014/main" id="{AEF1D9BD-8E72-444E-A5C5-69E241E59329}"/>
                </a:ext>
              </a:extLst>
            </p:cNvPr>
            <p:cNvSpPr/>
            <p:nvPr/>
          </p:nvSpPr>
          <p:spPr>
            <a:xfrm>
              <a:off x="1548409" y="1584072"/>
              <a:ext cx="387270" cy="414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454" extrusionOk="0">
                  <a:moveTo>
                    <a:pt x="13892" y="5027"/>
                  </a:moveTo>
                  <a:cubicBezTo>
                    <a:pt x="12257" y="3495"/>
                    <a:pt x="10694" y="1962"/>
                    <a:pt x="9771" y="1126"/>
                  </a:cubicBezTo>
                  <a:cubicBezTo>
                    <a:pt x="8847" y="289"/>
                    <a:pt x="8847" y="80"/>
                    <a:pt x="8207" y="11"/>
                  </a:cubicBezTo>
                  <a:cubicBezTo>
                    <a:pt x="7568" y="-59"/>
                    <a:pt x="6360" y="220"/>
                    <a:pt x="6076" y="707"/>
                  </a:cubicBezTo>
                  <a:cubicBezTo>
                    <a:pt x="5792" y="1195"/>
                    <a:pt x="6431" y="2240"/>
                    <a:pt x="6360" y="2937"/>
                  </a:cubicBezTo>
                  <a:cubicBezTo>
                    <a:pt x="6289" y="3634"/>
                    <a:pt x="5934" y="4679"/>
                    <a:pt x="5507" y="4888"/>
                  </a:cubicBezTo>
                  <a:cubicBezTo>
                    <a:pt x="5081" y="5097"/>
                    <a:pt x="4371" y="4400"/>
                    <a:pt x="3660" y="4191"/>
                  </a:cubicBezTo>
                  <a:cubicBezTo>
                    <a:pt x="2950" y="3982"/>
                    <a:pt x="1813" y="3216"/>
                    <a:pt x="1244" y="3634"/>
                  </a:cubicBezTo>
                  <a:cubicBezTo>
                    <a:pt x="676" y="4052"/>
                    <a:pt x="321" y="5097"/>
                    <a:pt x="250" y="6560"/>
                  </a:cubicBezTo>
                  <a:cubicBezTo>
                    <a:pt x="179" y="8024"/>
                    <a:pt x="-532" y="10323"/>
                    <a:pt x="818" y="12413"/>
                  </a:cubicBezTo>
                  <a:cubicBezTo>
                    <a:pt x="2168" y="14504"/>
                    <a:pt x="5863" y="17500"/>
                    <a:pt x="8350" y="18963"/>
                  </a:cubicBezTo>
                  <a:cubicBezTo>
                    <a:pt x="10836" y="20426"/>
                    <a:pt x="14176" y="20844"/>
                    <a:pt x="15597" y="21193"/>
                  </a:cubicBezTo>
                  <a:cubicBezTo>
                    <a:pt x="17018" y="21541"/>
                    <a:pt x="16521" y="21541"/>
                    <a:pt x="16876" y="21193"/>
                  </a:cubicBezTo>
                  <a:cubicBezTo>
                    <a:pt x="17231" y="20844"/>
                    <a:pt x="17515" y="19869"/>
                    <a:pt x="17586" y="19242"/>
                  </a:cubicBezTo>
                  <a:cubicBezTo>
                    <a:pt x="17657" y="18615"/>
                    <a:pt x="17089" y="17778"/>
                    <a:pt x="17444" y="17430"/>
                  </a:cubicBezTo>
                  <a:cubicBezTo>
                    <a:pt x="17800" y="17082"/>
                    <a:pt x="19150" y="17639"/>
                    <a:pt x="19718" y="17291"/>
                  </a:cubicBezTo>
                  <a:cubicBezTo>
                    <a:pt x="20286" y="16942"/>
                    <a:pt x="20713" y="16315"/>
                    <a:pt x="20855" y="15479"/>
                  </a:cubicBezTo>
                  <a:cubicBezTo>
                    <a:pt x="20997" y="14643"/>
                    <a:pt x="21068" y="13389"/>
                    <a:pt x="20713" y="12274"/>
                  </a:cubicBezTo>
                  <a:cubicBezTo>
                    <a:pt x="20357" y="11159"/>
                    <a:pt x="20073" y="10114"/>
                    <a:pt x="18865" y="8790"/>
                  </a:cubicBezTo>
                  <a:cubicBezTo>
                    <a:pt x="17657" y="7466"/>
                    <a:pt x="15526" y="5864"/>
                    <a:pt x="13465" y="4331"/>
                  </a:cubicBezTo>
                </a:path>
              </a:pathLst>
            </a:custGeom>
            <a:solidFill>
              <a:srgbClr val="FFFFFF">
                <a:alpha val="63000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494DD993-C4CB-734F-97F1-184D50532750}"/>
                </a:ext>
              </a:extLst>
            </p:cNvPr>
            <p:cNvSpPr/>
            <p:nvPr/>
          </p:nvSpPr>
          <p:spPr>
            <a:xfrm flipH="1">
              <a:off x="874597" y="2148609"/>
              <a:ext cx="105183" cy="1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185" extrusionOk="0">
                  <a:moveTo>
                    <a:pt x="19938" y="9969"/>
                  </a:moveTo>
                  <a:cubicBezTo>
                    <a:pt x="18277" y="6646"/>
                    <a:pt x="13292" y="0"/>
                    <a:pt x="9969" y="0"/>
                  </a:cubicBezTo>
                  <a:cubicBezTo>
                    <a:pt x="6646" y="0"/>
                    <a:pt x="0" y="6646"/>
                    <a:pt x="0" y="9969"/>
                  </a:cubicBezTo>
                  <a:cubicBezTo>
                    <a:pt x="0" y="13292"/>
                    <a:pt x="6646" y="18277"/>
                    <a:pt x="9969" y="19938"/>
                  </a:cubicBezTo>
                  <a:cubicBezTo>
                    <a:pt x="13292" y="21600"/>
                    <a:pt x="18277" y="21600"/>
                    <a:pt x="19938" y="19938"/>
                  </a:cubicBezTo>
                  <a:cubicBezTo>
                    <a:pt x="21600" y="18277"/>
                    <a:pt x="21600" y="13292"/>
                    <a:pt x="19938" y="9969"/>
                  </a:cubicBezTo>
                  <a:close/>
                </a:path>
              </a:pathLst>
            </a:custGeom>
            <a:solidFill>
              <a:srgbClr val="FFFFFF">
                <a:alpha val="64999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4F969159-C0E0-D641-9C33-88603BCDD7A2}"/>
                </a:ext>
              </a:extLst>
            </p:cNvPr>
            <p:cNvSpPr/>
            <p:nvPr/>
          </p:nvSpPr>
          <p:spPr>
            <a:xfrm>
              <a:off x="1764369" y="2213795"/>
              <a:ext cx="129171" cy="130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185" extrusionOk="0">
                  <a:moveTo>
                    <a:pt x="19938" y="9969"/>
                  </a:moveTo>
                  <a:cubicBezTo>
                    <a:pt x="18277" y="6646"/>
                    <a:pt x="13292" y="0"/>
                    <a:pt x="9969" y="0"/>
                  </a:cubicBezTo>
                  <a:cubicBezTo>
                    <a:pt x="6646" y="0"/>
                    <a:pt x="0" y="6646"/>
                    <a:pt x="0" y="9969"/>
                  </a:cubicBezTo>
                  <a:cubicBezTo>
                    <a:pt x="0" y="13292"/>
                    <a:pt x="6646" y="18277"/>
                    <a:pt x="9969" y="19938"/>
                  </a:cubicBezTo>
                  <a:cubicBezTo>
                    <a:pt x="13292" y="21600"/>
                    <a:pt x="18277" y="21600"/>
                    <a:pt x="19938" y="19938"/>
                  </a:cubicBezTo>
                  <a:cubicBezTo>
                    <a:pt x="21600" y="18277"/>
                    <a:pt x="21600" y="13292"/>
                    <a:pt x="19938" y="9969"/>
                  </a:cubicBezTo>
                  <a:close/>
                </a:path>
              </a:pathLst>
            </a:custGeom>
            <a:solidFill>
              <a:srgbClr val="FFFFFF">
                <a:alpha val="64999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Line">
              <a:extLst>
                <a:ext uri="{FF2B5EF4-FFF2-40B4-BE49-F238E27FC236}">
                  <a16:creationId xmlns:a16="http://schemas.microsoft.com/office/drawing/2014/main" id="{8A900A0F-A361-C246-92FE-CE37937C66D1}"/>
                </a:ext>
              </a:extLst>
            </p:cNvPr>
            <p:cNvSpPr/>
            <p:nvPr/>
          </p:nvSpPr>
          <p:spPr>
            <a:xfrm>
              <a:off x="0" y="1150982"/>
              <a:ext cx="635000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6" extrusionOk="0">
                  <a:moveTo>
                    <a:pt x="21600" y="0"/>
                  </a:moveTo>
                  <a:cubicBezTo>
                    <a:pt x="19800" y="7714"/>
                    <a:pt x="18000" y="15429"/>
                    <a:pt x="14400" y="18514"/>
                  </a:cubicBezTo>
                  <a:cubicBezTo>
                    <a:pt x="10800" y="21600"/>
                    <a:pt x="5400" y="20057"/>
                    <a:pt x="0" y="18514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2 km uplift since eruptions">
            <a:extLst>
              <a:ext uri="{FF2B5EF4-FFF2-40B4-BE49-F238E27FC236}">
                <a16:creationId xmlns:a16="http://schemas.microsoft.com/office/drawing/2014/main" id="{CD5A0E9E-D8D9-1147-AE06-DA9D5B15AD72}"/>
              </a:ext>
            </a:extLst>
          </p:cNvPr>
          <p:cNvSpPr txBox="1"/>
          <p:nvPr/>
        </p:nvSpPr>
        <p:spPr>
          <a:xfrm>
            <a:off x="3959664" y="914542"/>
            <a:ext cx="3139300" cy="37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40639" marR="40639" algn="ctr" hangingPunct="0">
              <a:buClr>
                <a:srgbClr val="FF2D3E"/>
              </a:buClr>
              <a:buFont typeface="Arial"/>
              <a:buNone/>
              <a:defRPr sz="1500" b="1">
                <a:solidFill>
                  <a:srgbClr val="FF2D3E"/>
                </a:solidFill>
                <a:uFill>
                  <a:solidFill>
                    <a:srgbClr val="FF2D3E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 dirty="0">
                <a:solidFill>
                  <a:srgbClr val="FF2D3E"/>
                </a:solidFill>
                <a:uFill>
                  <a:solidFill>
                    <a:srgbClr val="FF2D3E"/>
                  </a:solidFill>
                </a:uFill>
                <a:latin typeface="Arial"/>
                <a:ea typeface="Arial"/>
                <a:cs typeface="Arial"/>
                <a:sym typeface="Arial"/>
              </a:rPr>
              <a:t>2 km uplift since </a:t>
            </a:r>
            <a:r>
              <a:rPr lang="en-US" sz="1400" b="1" kern="0" dirty="0">
                <a:solidFill>
                  <a:srgbClr val="FF2D3E"/>
                </a:solidFill>
                <a:uFill>
                  <a:solidFill>
                    <a:srgbClr val="FF2D3E"/>
                  </a:solidFill>
                </a:uFill>
                <a:latin typeface="Arial"/>
                <a:ea typeface="Arial"/>
                <a:cs typeface="Arial"/>
                <a:sym typeface="Arial"/>
              </a:rPr>
              <a:t>16 Ma </a:t>
            </a:r>
            <a:r>
              <a:rPr sz="1400" b="1" kern="0" dirty="0">
                <a:solidFill>
                  <a:srgbClr val="FF2D3E"/>
                </a:solidFill>
                <a:uFill>
                  <a:solidFill>
                    <a:srgbClr val="FF2D3E"/>
                  </a:solidFill>
                </a:uFill>
                <a:latin typeface="Arial"/>
                <a:ea typeface="Arial"/>
                <a:cs typeface="Arial"/>
                <a:sym typeface="Arial"/>
              </a:rPr>
              <a:t>eruptions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8F521FB5-AE4F-8644-A460-51DFAC726932}"/>
              </a:ext>
            </a:extLst>
          </p:cNvPr>
          <p:cNvGrpSpPr/>
          <p:nvPr/>
        </p:nvGrpSpPr>
        <p:grpSpPr>
          <a:xfrm>
            <a:off x="7642744" y="4063619"/>
            <a:ext cx="2463801" cy="2730501"/>
            <a:chOff x="0" y="0"/>
            <a:chExt cx="2463799" cy="2730500"/>
          </a:xfrm>
        </p:grpSpPr>
        <p:pic>
          <p:nvPicPr>
            <p:cNvPr id="86" name="image.pdf" descr="image.pdf">
              <a:extLst>
                <a:ext uri="{FF2B5EF4-FFF2-40B4-BE49-F238E27FC236}">
                  <a16:creationId xmlns:a16="http://schemas.microsoft.com/office/drawing/2014/main" id="{B78E5D33-F8D0-7940-8847-27027374377B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rcRect l="46183"/>
            <a:stretch>
              <a:fillRect/>
            </a:stretch>
          </p:blipFill>
          <p:spPr>
            <a:xfrm flipH="1">
              <a:off x="5260" y="2059"/>
              <a:ext cx="2458540" cy="2728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" name="Rectangle">
              <a:extLst>
                <a:ext uri="{FF2B5EF4-FFF2-40B4-BE49-F238E27FC236}">
                  <a16:creationId xmlns:a16="http://schemas.microsoft.com/office/drawing/2014/main" id="{630EA7AB-6172-034F-A4AD-89FF994359DC}"/>
                </a:ext>
              </a:extLst>
            </p:cNvPr>
            <p:cNvSpPr/>
            <p:nvPr/>
          </p:nvSpPr>
          <p:spPr>
            <a:xfrm>
              <a:off x="0" y="0"/>
              <a:ext cx="2458541" cy="2715197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hangingPunct="0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4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Hells Canyon">
            <a:extLst>
              <a:ext uri="{FF2B5EF4-FFF2-40B4-BE49-F238E27FC236}">
                <a16:creationId xmlns:a16="http://schemas.microsoft.com/office/drawing/2014/main" id="{3F8C2FA7-9ABC-3744-929D-EC1EE9375FB9}"/>
              </a:ext>
            </a:extLst>
          </p:cNvPr>
          <p:cNvSpPr txBox="1"/>
          <p:nvPr/>
        </p:nvSpPr>
        <p:spPr>
          <a:xfrm>
            <a:off x="8807136" y="6445427"/>
            <a:ext cx="13208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40639" marR="40639" algn="l" defTabSz="914400">
              <a:buClr>
                <a:srgbClr val="FFFFFF"/>
              </a:buClr>
              <a:buFont typeface="Arial"/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0639" marR="40639" lvl="0" indent="0" algn="l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Hells Canyon</a:t>
            </a:r>
          </a:p>
        </p:txBody>
      </p:sp>
      <p:grpSp>
        <p:nvGrpSpPr>
          <p:cNvPr id="89" name="Group">
            <a:extLst>
              <a:ext uri="{FF2B5EF4-FFF2-40B4-BE49-F238E27FC236}">
                <a16:creationId xmlns:a16="http://schemas.microsoft.com/office/drawing/2014/main" id="{BD1A82BD-DF61-3646-8865-C334E1B6CE5B}"/>
              </a:ext>
            </a:extLst>
          </p:cNvPr>
          <p:cNvGrpSpPr/>
          <p:nvPr/>
        </p:nvGrpSpPr>
        <p:grpSpPr>
          <a:xfrm>
            <a:off x="7670913" y="1202757"/>
            <a:ext cx="2501901" cy="2705102"/>
            <a:chOff x="0" y="0"/>
            <a:chExt cx="2501899" cy="2705100"/>
          </a:xfrm>
        </p:grpSpPr>
        <p:pic>
          <p:nvPicPr>
            <p:cNvPr id="90" name="P1010067.jpg" descr="P1010067.jpg">
              <a:extLst>
                <a:ext uri="{FF2B5EF4-FFF2-40B4-BE49-F238E27FC236}">
                  <a16:creationId xmlns:a16="http://schemas.microsoft.com/office/drawing/2014/main" id="{BEC629AF-67FD-D14A-BCFA-9E2B37C27BAD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rcRect l="39468"/>
            <a:stretch>
              <a:fillRect/>
            </a:stretch>
          </p:blipFill>
          <p:spPr>
            <a:xfrm>
              <a:off x="0" y="6124"/>
              <a:ext cx="2501900" cy="269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" name="Rectangle">
              <a:extLst>
                <a:ext uri="{FF2B5EF4-FFF2-40B4-BE49-F238E27FC236}">
                  <a16:creationId xmlns:a16="http://schemas.microsoft.com/office/drawing/2014/main" id="{59D32782-C972-C440-8C30-5AAACDEA3A66}"/>
                </a:ext>
              </a:extLst>
            </p:cNvPr>
            <p:cNvSpPr/>
            <p:nvPr/>
          </p:nvSpPr>
          <p:spPr>
            <a:xfrm>
              <a:off x="0" y="0"/>
              <a:ext cx="2488802" cy="27051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hangingPunct="0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4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" name="Group">
            <a:extLst>
              <a:ext uri="{FF2B5EF4-FFF2-40B4-BE49-F238E27FC236}">
                <a16:creationId xmlns:a16="http://schemas.microsoft.com/office/drawing/2014/main" id="{080A0DDC-11B1-8D4A-973A-12E05795B6C5}"/>
              </a:ext>
            </a:extLst>
          </p:cNvPr>
          <p:cNvGrpSpPr/>
          <p:nvPr/>
        </p:nvGrpSpPr>
        <p:grpSpPr>
          <a:xfrm>
            <a:off x="6178863" y="3330862"/>
            <a:ext cx="1473040" cy="814510"/>
            <a:chOff x="0" y="0"/>
            <a:chExt cx="1473200" cy="2070099"/>
          </a:xfrm>
        </p:grpSpPr>
        <p:sp>
          <p:nvSpPr>
            <p:cNvPr id="93" name="Line">
              <a:extLst>
                <a:ext uri="{FF2B5EF4-FFF2-40B4-BE49-F238E27FC236}">
                  <a16:creationId xmlns:a16="http://schemas.microsoft.com/office/drawing/2014/main" id="{2C2BB0BB-CBFD-F24E-AFF1-22928A60C9C1}"/>
                </a:ext>
              </a:extLst>
            </p:cNvPr>
            <p:cNvSpPr/>
            <p:nvPr/>
          </p:nvSpPr>
          <p:spPr>
            <a:xfrm flipH="1" flipV="1">
              <a:off x="0" y="0"/>
              <a:ext cx="1456329" cy="204223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94" name="Line">
              <a:extLst>
                <a:ext uri="{FF2B5EF4-FFF2-40B4-BE49-F238E27FC236}">
                  <a16:creationId xmlns:a16="http://schemas.microsoft.com/office/drawing/2014/main" id="{9D6250CA-0FB3-7A48-AF45-4A66F8AAD864}"/>
                </a:ext>
              </a:extLst>
            </p:cNvPr>
            <p:cNvSpPr/>
            <p:nvPr/>
          </p:nvSpPr>
          <p:spPr>
            <a:xfrm flipH="1" flipV="1">
              <a:off x="16871" y="27862"/>
              <a:ext cx="1456330" cy="2042238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95" name="Hales et al., 2005">
            <a:extLst>
              <a:ext uri="{FF2B5EF4-FFF2-40B4-BE49-F238E27FC236}">
                <a16:creationId xmlns:a16="http://schemas.microsoft.com/office/drawing/2014/main" id="{04E24ED4-08F5-C141-A7EB-BCEEC94EED83}"/>
              </a:ext>
            </a:extLst>
          </p:cNvPr>
          <p:cNvSpPr/>
          <p:nvPr/>
        </p:nvSpPr>
        <p:spPr>
          <a:xfrm>
            <a:off x="691900" y="1928461"/>
            <a:ext cx="1111090" cy="53347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0639" marR="40639" algn="l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0639" marR="40639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Hales et al.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40639" marR="40639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2005</a:t>
            </a:r>
          </a:p>
        </p:txBody>
      </p:sp>
      <p:grpSp>
        <p:nvGrpSpPr>
          <p:cNvPr id="96" name="Group">
            <a:extLst>
              <a:ext uri="{FF2B5EF4-FFF2-40B4-BE49-F238E27FC236}">
                <a16:creationId xmlns:a16="http://schemas.microsoft.com/office/drawing/2014/main" id="{2AA0E50C-C745-944A-84EA-897FBDEE3358}"/>
              </a:ext>
            </a:extLst>
          </p:cNvPr>
          <p:cNvGrpSpPr/>
          <p:nvPr/>
        </p:nvGrpSpPr>
        <p:grpSpPr>
          <a:xfrm>
            <a:off x="5683827" y="2030597"/>
            <a:ext cx="2005069" cy="1273714"/>
            <a:chOff x="0" y="0"/>
            <a:chExt cx="1841499" cy="1892299"/>
          </a:xfrm>
        </p:grpSpPr>
        <p:sp>
          <p:nvSpPr>
            <p:cNvPr id="97" name="Line">
              <a:extLst>
                <a:ext uri="{FF2B5EF4-FFF2-40B4-BE49-F238E27FC236}">
                  <a16:creationId xmlns:a16="http://schemas.microsoft.com/office/drawing/2014/main" id="{61F44DF0-4070-AF40-BF16-E02C44BDB1D5}"/>
                </a:ext>
              </a:extLst>
            </p:cNvPr>
            <p:cNvSpPr/>
            <p:nvPr/>
          </p:nvSpPr>
          <p:spPr>
            <a:xfrm flipH="1">
              <a:off x="0" y="34133"/>
              <a:ext cx="1807524" cy="18581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98" name="Line">
              <a:extLst>
                <a:ext uri="{FF2B5EF4-FFF2-40B4-BE49-F238E27FC236}">
                  <a16:creationId xmlns:a16="http://schemas.microsoft.com/office/drawing/2014/main" id="{AE1F0361-12CF-C64E-830A-F2B7A6F352D7}"/>
                </a:ext>
              </a:extLst>
            </p:cNvPr>
            <p:cNvSpPr/>
            <p:nvPr/>
          </p:nvSpPr>
          <p:spPr>
            <a:xfrm flipH="1">
              <a:off x="33975" y="0"/>
              <a:ext cx="1807525" cy="1858166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99" name="Wallowa Mountains">
            <a:extLst>
              <a:ext uri="{FF2B5EF4-FFF2-40B4-BE49-F238E27FC236}">
                <a16:creationId xmlns:a16="http://schemas.microsoft.com/office/drawing/2014/main" id="{03F2746F-842D-9B49-9005-BB01DCC29933}"/>
              </a:ext>
            </a:extLst>
          </p:cNvPr>
          <p:cNvSpPr txBox="1"/>
          <p:nvPr/>
        </p:nvSpPr>
        <p:spPr>
          <a:xfrm>
            <a:off x="7663024" y="1264006"/>
            <a:ext cx="2233969" cy="37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40639" marR="40639" algn="l" defTabSz="914400">
              <a:buClr>
                <a:srgbClr val="000000"/>
              </a:buClr>
              <a:buFont typeface="Arial"/>
              <a:defRPr sz="1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0639" marR="40639" lvl="0" indent="0" algn="l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Wallowa Mountains</a:t>
            </a:r>
          </a:p>
        </p:txBody>
      </p:sp>
      <p:sp>
        <p:nvSpPr>
          <p:cNvPr id="102" name="140-120 m.y. old batholiths…">
            <a:extLst>
              <a:ext uri="{FF2B5EF4-FFF2-40B4-BE49-F238E27FC236}">
                <a16:creationId xmlns:a16="http://schemas.microsoft.com/office/drawing/2014/main" id="{EB139F17-B561-FF48-A6DE-F8D3CE957B8D}"/>
              </a:ext>
            </a:extLst>
          </p:cNvPr>
          <p:cNvSpPr txBox="1"/>
          <p:nvPr/>
        </p:nvSpPr>
        <p:spPr>
          <a:xfrm>
            <a:off x="807027" y="5204609"/>
            <a:ext cx="264848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hangingPunct="0">
              <a:defRPr sz="25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140-120 m.y. old batholiths</a:t>
            </a:r>
          </a:p>
          <a:p>
            <a:pPr marL="40639" marR="40639" algn="ctr" hangingPunct="0">
              <a:defRPr sz="25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sz="16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n the Blue </a:t>
            </a:r>
            <a:r>
              <a:rPr sz="16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Mts</a:t>
            </a:r>
            <a:r>
              <a:rPr sz="16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terrane</a:t>
            </a:r>
          </a:p>
        </p:txBody>
      </p:sp>
      <p:pic>
        <p:nvPicPr>
          <p:cNvPr id="104" name="NAtopo-filtered.jpg" descr="NAtopo-filtered.jpg">
            <a:extLst>
              <a:ext uri="{FF2B5EF4-FFF2-40B4-BE49-F238E27FC236}">
                <a16:creationId xmlns:a16="http://schemas.microsoft.com/office/drawing/2014/main" id="{0339B629-DD39-9A47-88EF-801B37453540}"/>
              </a:ext>
            </a:extLst>
          </p:cNvPr>
          <p:cNvPicPr>
            <a:picLocks/>
          </p:cNvPicPr>
          <p:nvPr/>
        </p:nvPicPr>
        <p:blipFill>
          <a:blip r:embed="rId7">
            <a:extLst/>
          </a:blip>
          <a:srcRect l="16491" t="61384" r="57900" b="20216"/>
          <a:stretch>
            <a:fillRect/>
          </a:stretch>
        </p:blipFill>
        <p:spPr>
          <a:xfrm rot="5400000">
            <a:off x="4042721" y="3876146"/>
            <a:ext cx="2925886" cy="2904435"/>
          </a:xfrm>
          <a:prstGeom prst="rect">
            <a:avLst/>
          </a:prstGeom>
          <a:ln w="19050">
            <a:solidFill>
              <a:srgbClr val="000000"/>
            </a:solidFill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8E6EE1-1F2F-874E-AFBB-61B2ED044E64}"/>
              </a:ext>
            </a:extLst>
          </p:cNvPr>
          <p:cNvSpPr/>
          <p:nvPr/>
        </p:nvSpPr>
        <p:spPr>
          <a:xfrm>
            <a:off x="4210189" y="3906982"/>
            <a:ext cx="2148218" cy="1892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916907D-DA17-1C4C-9560-B81227E2CEB3}"/>
              </a:ext>
            </a:extLst>
          </p:cNvPr>
          <p:cNvSpPr/>
          <p:nvPr/>
        </p:nvSpPr>
        <p:spPr>
          <a:xfrm>
            <a:off x="693751" y="2451919"/>
            <a:ext cx="1109239" cy="446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97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03010E4-BEE9-FA44-AAD4-96C2228EED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"/>
          <a:stretch/>
        </p:blipFill>
        <p:spPr>
          <a:xfrm>
            <a:off x="416255" y="1787236"/>
            <a:ext cx="7450730" cy="480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CEA26-B3FF-6446-BB87-34A5E69CAC57}"/>
              </a:ext>
            </a:extLst>
          </p:cNvPr>
          <p:cNvSpPr txBox="1"/>
          <p:nvPr/>
        </p:nvSpPr>
        <p:spPr>
          <a:xfrm>
            <a:off x="4421802" y="337118"/>
            <a:ext cx="254589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SKS splits</a:t>
            </a:r>
          </a:p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and the mantle anisotropy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53301-6BE1-E74F-9AC8-908045931660}"/>
              </a:ext>
            </a:extLst>
          </p:cNvPr>
          <p:cNvPicPr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3" t="5076" r="2415" b="4266"/>
          <a:stretch/>
        </p:blipFill>
        <p:spPr>
          <a:xfrm>
            <a:off x="7908549" y="1839191"/>
            <a:ext cx="3764462" cy="45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10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NAtopo-filtered.jpg" descr="NAtopo-filtered.jpg">
            <a:extLst>
              <a:ext uri="{FF2B5EF4-FFF2-40B4-BE49-F238E27FC236}">
                <a16:creationId xmlns:a16="http://schemas.microsoft.com/office/drawing/2014/main" id="{40466E15-D4FE-7744-8790-F48531426DC2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rcRect l="16491" t="61384" r="57900" b="20216"/>
          <a:stretch>
            <a:fillRect/>
          </a:stretch>
        </p:blipFill>
        <p:spPr>
          <a:xfrm rot="5400000">
            <a:off x="5762471" y="3471649"/>
            <a:ext cx="3340331" cy="3315841"/>
          </a:xfrm>
          <a:prstGeom prst="rect">
            <a:avLst/>
          </a:prstGeom>
          <a:ln w="19050">
            <a:solidFill>
              <a:srgbClr val="000000"/>
            </a:solidFill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26A9FC61-E47A-4546-90E3-7238691CA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5294" y="501998"/>
            <a:ext cx="4569263" cy="280260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Lower crustal inflow suggested by…">
            <a:extLst>
              <a:ext uri="{FF2B5EF4-FFF2-40B4-BE49-F238E27FC236}">
                <a16:creationId xmlns:a16="http://schemas.microsoft.com/office/drawing/2014/main" id="{68CA5BB7-3573-914B-B3A3-4F2CD35389E4}"/>
              </a:ext>
            </a:extLst>
          </p:cNvPr>
          <p:cNvSpPr txBox="1"/>
          <p:nvPr/>
        </p:nvSpPr>
        <p:spPr>
          <a:xfrm>
            <a:off x="231148" y="5496268"/>
            <a:ext cx="3443250" cy="1113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 hangingPunct="0">
              <a:lnSpc>
                <a:spcPts val="2040"/>
              </a:lnSpc>
              <a:defRPr sz="17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7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Lower crustal inflow suggested by</a:t>
            </a:r>
            <a:r>
              <a:rPr lang="en-US" sz="17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:</a:t>
            </a:r>
            <a:endParaRPr sz="17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defTabSz="457200" hangingPunct="0">
              <a:lnSpc>
                <a:spcPts val="2040"/>
              </a:lnSpc>
              <a:defRPr sz="1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   &gt; bullseye moat</a:t>
            </a:r>
          </a:p>
          <a:p>
            <a:pPr defTabSz="457200" hangingPunct="0">
              <a:lnSpc>
                <a:spcPts val="2040"/>
              </a:lnSpc>
              <a:defRPr sz="1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  </a:t>
            </a:r>
            <a:r>
              <a:rPr sz="17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7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&gt; </a:t>
            </a:r>
            <a:r>
              <a:rPr sz="17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lower crustal anisotropy</a:t>
            </a:r>
            <a:endParaRPr sz="1700" kern="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defTabSz="457200" hangingPunct="0">
              <a:lnSpc>
                <a:spcPts val="204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          </a:t>
            </a:r>
            <a:r>
              <a:rPr sz="14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(Jorge Castellanos &amp; Rob Clayton)</a:t>
            </a:r>
          </a:p>
        </p:txBody>
      </p:sp>
      <p:sp>
        <p:nvSpPr>
          <p:cNvPr id="22" name="Lower crustal flow into the “hole” &amp; making the moat">
            <a:extLst>
              <a:ext uri="{FF2B5EF4-FFF2-40B4-BE49-F238E27FC236}">
                <a16:creationId xmlns:a16="http://schemas.microsoft.com/office/drawing/2014/main" id="{754028D6-C528-934B-AB03-98B3443C909F}"/>
              </a:ext>
            </a:extLst>
          </p:cNvPr>
          <p:cNvSpPr txBox="1"/>
          <p:nvPr/>
        </p:nvSpPr>
        <p:spPr>
          <a:xfrm>
            <a:off x="500664" y="12005"/>
            <a:ext cx="787620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06400" hangingPunct="0"/>
            <a:r>
              <a:rPr sz="2800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Lower crustal flow into the “hole” &amp; making the moat</a:t>
            </a:r>
          </a:p>
        </p:txBody>
      </p:sp>
      <p:sp>
        <p:nvSpPr>
          <p:cNvPr id="23" name="Castellanos et al., in review">
            <a:extLst>
              <a:ext uri="{FF2B5EF4-FFF2-40B4-BE49-F238E27FC236}">
                <a16:creationId xmlns:a16="http://schemas.microsoft.com/office/drawing/2014/main" id="{E962DF74-02D5-5144-BD3C-27148779DB70}"/>
              </a:ext>
            </a:extLst>
          </p:cNvPr>
          <p:cNvSpPr txBox="1"/>
          <p:nvPr/>
        </p:nvSpPr>
        <p:spPr>
          <a:xfrm>
            <a:off x="59659" y="5036665"/>
            <a:ext cx="2278547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4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eaLnBrk="1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Castellanos et al., in review</a:t>
            </a:r>
          </a:p>
        </p:txBody>
      </p:sp>
      <p:sp>
        <p:nvSpPr>
          <p:cNvPr id="24" name="Arrow">
            <a:extLst>
              <a:ext uri="{FF2B5EF4-FFF2-40B4-BE49-F238E27FC236}">
                <a16:creationId xmlns:a16="http://schemas.microsoft.com/office/drawing/2014/main" id="{EA1A76EE-A544-3441-AC43-D65D98D42457}"/>
              </a:ext>
            </a:extLst>
          </p:cNvPr>
          <p:cNvSpPr/>
          <p:nvPr/>
        </p:nvSpPr>
        <p:spPr>
          <a:xfrm rot="5400000">
            <a:off x="6332808" y="587860"/>
            <a:ext cx="317501" cy="178768"/>
          </a:xfrm>
          <a:prstGeom prst="rightArrow">
            <a:avLst>
              <a:gd name="adj1" fmla="val 32000"/>
              <a:gd name="adj2" fmla="val 113667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406400" hangingPunct="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cs typeface="Gill Sans"/>
              <a:sym typeface="Gill Sans"/>
            </a:endParaRPr>
          </a:p>
        </p:txBody>
      </p:sp>
      <p:sp>
        <p:nvSpPr>
          <p:cNvPr id="25" name="Arrow">
            <a:extLst>
              <a:ext uri="{FF2B5EF4-FFF2-40B4-BE49-F238E27FC236}">
                <a16:creationId xmlns:a16="http://schemas.microsoft.com/office/drawing/2014/main" id="{9F7F1345-E870-BD4E-BDF5-FD921216FB87}"/>
              </a:ext>
            </a:extLst>
          </p:cNvPr>
          <p:cNvSpPr/>
          <p:nvPr/>
        </p:nvSpPr>
        <p:spPr>
          <a:xfrm rot="5400000">
            <a:off x="7653608" y="587860"/>
            <a:ext cx="317501" cy="178768"/>
          </a:xfrm>
          <a:prstGeom prst="rightArrow">
            <a:avLst>
              <a:gd name="adj1" fmla="val 32000"/>
              <a:gd name="adj2" fmla="val 113667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406400" hangingPunct="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cs typeface="Gill Sans"/>
              <a:sym typeface="Gill Sans"/>
            </a:endParaRPr>
          </a:p>
        </p:txBody>
      </p:sp>
      <p:sp>
        <p:nvSpPr>
          <p:cNvPr id="26" name="Arrow">
            <a:extLst>
              <a:ext uri="{FF2B5EF4-FFF2-40B4-BE49-F238E27FC236}">
                <a16:creationId xmlns:a16="http://schemas.microsoft.com/office/drawing/2014/main" id="{A8CC47CE-C8CC-DC4F-990D-E5679B595931}"/>
              </a:ext>
            </a:extLst>
          </p:cNvPr>
          <p:cNvSpPr/>
          <p:nvPr/>
        </p:nvSpPr>
        <p:spPr>
          <a:xfrm rot="747380">
            <a:off x="5472615" y="4595457"/>
            <a:ext cx="1778187" cy="234943"/>
          </a:xfrm>
          <a:prstGeom prst="rightArrow">
            <a:avLst>
              <a:gd name="adj1" fmla="val 32000"/>
              <a:gd name="adj2" fmla="val 153610"/>
            </a:avLst>
          </a:prstGeom>
          <a:solidFill>
            <a:srgbClr val="0365C0">
              <a:lumMod val="40000"/>
              <a:lumOff val="60000"/>
            </a:srgb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406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27" name="Root foundering">
            <a:extLst>
              <a:ext uri="{FF2B5EF4-FFF2-40B4-BE49-F238E27FC236}">
                <a16:creationId xmlns:a16="http://schemas.microsoft.com/office/drawing/2014/main" id="{F3106AF9-A788-584A-92CB-15E2E2ABB1C2}"/>
              </a:ext>
            </a:extLst>
          </p:cNvPr>
          <p:cNvSpPr txBox="1"/>
          <p:nvPr/>
        </p:nvSpPr>
        <p:spPr>
          <a:xfrm>
            <a:off x="4533113" y="4211943"/>
            <a:ext cx="934550" cy="44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algn="r" defTabSz="406400" hangingPunct="0">
              <a:lnSpc>
                <a:spcPts val="1300"/>
              </a:lnSpc>
            </a:pPr>
            <a:r>
              <a:rPr kern="0" dirty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Root</a:t>
            </a:r>
            <a:endParaRPr lang="en-US" kern="0" dirty="0">
              <a:solidFill>
                <a:srgbClr val="000000"/>
              </a:solidFill>
              <a:latin typeface="Gill Sans"/>
              <a:cs typeface="Gill Sans"/>
              <a:sym typeface="Gill Sans"/>
            </a:endParaRPr>
          </a:p>
          <a:p>
            <a:pPr algn="r" defTabSz="406400" hangingPunct="0">
              <a:lnSpc>
                <a:spcPts val="1300"/>
              </a:lnSpc>
            </a:pPr>
            <a:r>
              <a:rPr kern="0" dirty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foundering</a:t>
            </a:r>
          </a:p>
        </p:txBody>
      </p:sp>
      <p:sp>
        <p:nvSpPr>
          <p:cNvPr id="28" name="Crustal flow">
            <a:extLst>
              <a:ext uri="{FF2B5EF4-FFF2-40B4-BE49-F238E27FC236}">
                <a16:creationId xmlns:a16="http://schemas.microsoft.com/office/drawing/2014/main" id="{1043FEA7-AE64-8041-A6FF-81BE3113B235}"/>
              </a:ext>
            </a:extLst>
          </p:cNvPr>
          <p:cNvSpPr txBox="1"/>
          <p:nvPr/>
        </p:nvSpPr>
        <p:spPr>
          <a:xfrm>
            <a:off x="4418785" y="4707073"/>
            <a:ext cx="106810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algn="ctr" defTabSz="406400" hangingPunct="0"/>
            <a:r>
              <a:rPr kern="0" dirty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Crustal flow</a:t>
            </a:r>
          </a:p>
        </p:txBody>
      </p:sp>
      <p:sp>
        <p:nvSpPr>
          <p:cNvPr id="29" name="Arrow">
            <a:extLst>
              <a:ext uri="{FF2B5EF4-FFF2-40B4-BE49-F238E27FC236}">
                <a16:creationId xmlns:a16="http://schemas.microsoft.com/office/drawing/2014/main" id="{EA3CD983-A880-B14F-B7DE-A228CA1C4339}"/>
              </a:ext>
            </a:extLst>
          </p:cNvPr>
          <p:cNvSpPr/>
          <p:nvPr/>
        </p:nvSpPr>
        <p:spPr>
          <a:xfrm rot="747380">
            <a:off x="5473321" y="4944601"/>
            <a:ext cx="1663256" cy="240937"/>
          </a:xfrm>
          <a:prstGeom prst="rightArrow">
            <a:avLst>
              <a:gd name="adj1" fmla="val 32000"/>
              <a:gd name="adj2" fmla="val 149788"/>
            </a:avLst>
          </a:prstGeom>
          <a:solidFill>
            <a:srgbClr val="0365C0">
              <a:lumMod val="40000"/>
              <a:lumOff val="60000"/>
            </a:srgb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406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A7FB80-F704-9445-B017-C5CA0FBD1EC9}"/>
              </a:ext>
            </a:extLst>
          </p:cNvPr>
          <p:cNvGrpSpPr/>
          <p:nvPr/>
        </p:nvGrpSpPr>
        <p:grpSpPr>
          <a:xfrm>
            <a:off x="41038" y="622609"/>
            <a:ext cx="3920133" cy="4566079"/>
            <a:chOff x="147365" y="622609"/>
            <a:chExt cx="4605165" cy="5363988"/>
          </a:xfrm>
        </p:grpSpPr>
        <p:pic>
          <p:nvPicPr>
            <p:cNvPr id="31" name="Picture 142" descr="jj.tiff">
              <a:extLst>
                <a:ext uri="{FF2B5EF4-FFF2-40B4-BE49-F238E27FC236}">
                  <a16:creationId xmlns:a16="http://schemas.microsoft.com/office/drawing/2014/main" id="{82B8023D-193E-9A4A-BF7B-D837F1A52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9" t="6030" r="22691" b="17413"/>
            <a:stretch>
              <a:fillRect/>
            </a:stretch>
          </p:blipFill>
          <p:spPr bwMode="auto">
            <a:xfrm>
              <a:off x="169240" y="622609"/>
              <a:ext cx="4583290" cy="5285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43">
              <a:extLst>
                <a:ext uri="{FF2B5EF4-FFF2-40B4-BE49-F238E27FC236}">
                  <a16:creationId xmlns:a16="http://schemas.microsoft.com/office/drawing/2014/main" id="{9F27BED9-5D73-6F42-A8CA-B089F0A4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3" t="7838" r="3262" b="3230"/>
            <a:stretch>
              <a:fillRect/>
            </a:stretch>
          </p:blipFill>
          <p:spPr bwMode="auto">
            <a:xfrm>
              <a:off x="505861" y="628226"/>
              <a:ext cx="4246668" cy="5358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4117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144">
              <a:extLst>
                <a:ext uri="{FF2B5EF4-FFF2-40B4-BE49-F238E27FC236}">
                  <a16:creationId xmlns:a16="http://schemas.microsoft.com/office/drawing/2014/main" id="{31E3DEA5-6576-7043-B18F-E5FD50D8C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447881" y="4882463"/>
              <a:ext cx="1637154" cy="446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06400" hangingPunct="0">
                <a:lnSpc>
                  <a:spcPct val="80000"/>
                </a:lnSpc>
              </a:pPr>
              <a:r>
                <a:rPr lang="en-US" altLang="en-US" sz="2100" b="1" kern="0" dirty="0">
                  <a:solidFill>
                    <a:srgbClr val="000000"/>
                  </a:solidFill>
                  <a:latin typeface="Gill Sans"/>
                  <a:cs typeface="Gill Sans"/>
                  <a:sym typeface="Gill Sans"/>
                </a:rPr>
                <a:t>255 km</a:t>
              </a:r>
            </a:p>
          </p:txBody>
        </p:sp>
        <p:pic>
          <p:nvPicPr>
            <p:cNvPr id="34" name="Picture 89">
              <a:extLst>
                <a:ext uri="{FF2B5EF4-FFF2-40B4-BE49-F238E27FC236}">
                  <a16:creationId xmlns:a16="http://schemas.microsoft.com/office/drawing/2014/main" id="{924FCE96-5F03-0C4F-BD2A-BF441422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441" y="657982"/>
              <a:ext cx="1335430" cy="464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Line">
              <a:extLst>
                <a:ext uri="{FF2B5EF4-FFF2-40B4-BE49-F238E27FC236}">
                  <a16:creationId xmlns:a16="http://schemas.microsoft.com/office/drawing/2014/main" id="{C6C43865-1EBF-7B4F-8B5B-D683A11A51DD}"/>
                </a:ext>
              </a:extLst>
            </p:cNvPr>
            <p:cNvSpPr/>
            <p:nvPr/>
          </p:nvSpPr>
          <p:spPr>
            <a:xfrm flipV="1">
              <a:off x="2837328" y="1832530"/>
              <a:ext cx="800720" cy="139500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 hangingPunct="0"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815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">
            <a:extLst>
              <a:ext uri="{FF2B5EF4-FFF2-40B4-BE49-F238E27FC236}">
                <a16:creationId xmlns:a16="http://schemas.microsoft.com/office/drawing/2014/main" id="{B11EB557-C8E8-CD4C-AD06-37C6A15BB89F}"/>
              </a:ext>
            </a:extLst>
          </p:cNvPr>
          <p:cNvSpPr/>
          <p:nvPr/>
        </p:nvSpPr>
        <p:spPr>
          <a:xfrm>
            <a:off x="3950850" y="3886199"/>
            <a:ext cx="292101" cy="3022602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40640" marR="4064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Rectangle">
            <a:extLst>
              <a:ext uri="{FF2B5EF4-FFF2-40B4-BE49-F238E27FC236}">
                <a16:creationId xmlns:a16="http://schemas.microsoft.com/office/drawing/2014/main" id="{C6EF44FC-441A-9A4F-A82C-AB6197B78732}"/>
              </a:ext>
            </a:extLst>
          </p:cNvPr>
          <p:cNvSpPr/>
          <p:nvPr/>
        </p:nvSpPr>
        <p:spPr>
          <a:xfrm>
            <a:off x="1080315" y="3589337"/>
            <a:ext cx="749301" cy="25709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40640" marR="4064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" name="Group">
            <a:extLst>
              <a:ext uri="{FF2B5EF4-FFF2-40B4-BE49-F238E27FC236}">
                <a16:creationId xmlns:a16="http://schemas.microsoft.com/office/drawing/2014/main" id="{1F9CDEA3-1503-1A4B-9DD9-3C825BC48E0C}"/>
              </a:ext>
            </a:extLst>
          </p:cNvPr>
          <p:cNvGrpSpPr/>
          <p:nvPr/>
        </p:nvGrpSpPr>
        <p:grpSpPr>
          <a:xfrm>
            <a:off x="99691" y="3851530"/>
            <a:ext cx="3697841" cy="3014552"/>
            <a:chOff x="0" y="26107"/>
            <a:chExt cx="3697838" cy="3014549"/>
          </a:xfrm>
        </p:grpSpPr>
        <p:pic>
          <p:nvPicPr>
            <p:cNvPr id="280" name="230.pdf" descr="230.pdf">
              <a:extLst>
                <a:ext uri="{FF2B5EF4-FFF2-40B4-BE49-F238E27FC236}">
                  <a16:creationId xmlns:a16="http://schemas.microsoft.com/office/drawing/2014/main" id="{3C07B88D-92FF-E648-8CE1-945F00B9F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828" t="13476" r="60282" b="56203"/>
            <a:stretch>
              <a:fillRect/>
            </a:stretch>
          </p:blipFill>
          <p:spPr>
            <a:xfrm>
              <a:off x="4002" y="27401"/>
              <a:ext cx="3693837" cy="2834804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grpSp>
          <p:nvGrpSpPr>
            <p:cNvPr id="281" name="Group">
              <a:extLst>
                <a:ext uri="{FF2B5EF4-FFF2-40B4-BE49-F238E27FC236}">
                  <a16:creationId xmlns:a16="http://schemas.microsoft.com/office/drawing/2014/main" id="{6A8566BE-9BCA-6D41-962D-AED37CB676A2}"/>
                </a:ext>
              </a:extLst>
            </p:cNvPr>
            <p:cNvGrpSpPr/>
            <p:nvPr/>
          </p:nvGrpSpPr>
          <p:grpSpPr>
            <a:xfrm rot="21312849">
              <a:off x="1705717" y="352988"/>
              <a:ext cx="1290926" cy="1533773"/>
              <a:chOff x="0" y="0"/>
              <a:chExt cx="1290924" cy="1533772"/>
            </a:xfrm>
          </p:grpSpPr>
          <p:sp>
            <p:nvSpPr>
              <p:cNvPr id="287" name="Shape">
                <a:extLst>
                  <a:ext uri="{FF2B5EF4-FFF2-40B4-BE49-F238E27FC236}">
                    <a16:creationId xmlns:a16="http://schemas.microsoft.com/office/drawing/2014/main" id="{6DB6C705-018D-E74D-A9CB-154DB0E6CFB7}"/>
                  </a:ext>
                </a:extLst>
              </p:cNvPr>
              <p:cNvSpPr/>
              <p:nvPr/>
            </p:nvSpPr>
            <p:spPr>
              <a:xfrm>
                <a:off x="0" y="0"/>
                <a:ext cx="1290925" cy="1533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0673" extrusionOk="0">
                    <a:moveTo>
                      <a:pt x="3529" y="5779"/>
                    </a:moveTo>
                    <a:cubicBezTo>
                      <a:pt x="1727" y="5753"/>
                      <a:pt x="558" y="5389"/>
                      <a:pt x="158" y="4636"/>
                    </a:cubicBezTo>
                    <a:cubicBezTo>
                      <a:pt x="-243" y="3882"/>
                      <a:pt x="124" y="1932"/>
                      <a:pt x="1193" y="1282"/>
                    </a:cubicBezTo>
                    <a:cubicBezTo>
                      <a:pt x="2261" y="633"/>
                      <a:pt x="4130" y="841"/>
                      <a:pt x="6534" y="685"/>
                    </a:cubicBezTo>
                    <a:cubicBezTo>
                      <a:pt x="8938" y="529"/>
                      <a:pt x="13244" y="-537"/>
                      <a:pt x="15581" y="347"/>
                    </a:cubicBezTo>
                    <a:cubicBezTo>
                      <a:pt x="17918" y="1231"/>
                      <a:pt x="19621" y="3960"/>
                      <a:pt x="20489" y="6013"/>
                    </a:cubicBezTo>
                    <a:cubicBezTo>
                      <a:pt x="21357" y="8067"/>
                      <a:pt x="21157" y="10510"/>
                      <a:pt x="20756" y="12719"/>
                    </a:cubicBezTo>
                    <a:cubicBezTo>
                      <a:pt x="20355" y="14929"/>
                      <a:pt x="19354" y="18022"/>
                      <a:pt x="18085" y="19295"/>
                    </a:cubicBezTo>
                    <a:cubicBezTo>
                      <a:pt x="16817" y="20569"/>
                      <a:pt x="14146" y="21063"/>
                      <a:pt x="13211" y="20335"/>
                    </a:cubicBezTo>
                    <a:cubicBezTo>
                      <a:pt x="12276" y="19607"/>
                      <a:pt x="12477" y="16618"/>
                      <a:pt x="12477" y="14903"/>
                    </a:cubicBezTo>
                    <a:cubicBezTo>
                      <a:pt x="12477" y="13187"/>
                      <a:pt x="12911" y="11316"/>
                      <a:pt x="13211" y="10042"/>
                    </a:cubicBezTo>
                    <a:cubicBezTo>
                      <a:pt x="13512" y="8768"/>
                      <a:pt x="14747" y="8145"/>
                      <a:pt x="14380" y="7287"/>
                    </a:cubicBezTo>
                    <a:cubicBezTo>
                      <a:pt x="14012" y="6429"/>
                      <a:pt x="12744" y="5051"/>
                      <a:pt x="10974" y="4844"/>
                    </a:cubicBezTo>
                    <a:cubicBezTo>
                      <a:pt x="9205" y="4636"/>
                      <a:pt x="5332" y="5805"/>
                      <a:pt x="3529" y="5779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Shape">
                <a:extLst>
                  <a:ext uri="{FF2B5EF4-FFF2-40B4-BE49-F238E27FC236}">
                    <a16:creationId xmlns:a16="http://schemas.microsoft.com/office/drawing/2014/main" id="{E37F78B7-6B2F-C046-B99F-C563FFF6D3FF}"/>
                  </a:ext>
                </a:extLst>
              </p:cNvPr>
              <p:cNvSpPr/>
              <p:nvPr/>
            </p:nvSpPr>
            <p:spPr>
              <a:xfrm>
                <a:off x="0" y="0"/>
                <a:ext cx="1290925" cy="1533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0673" extrusionOk="0">
                    <a:moveTo>
                      <a:pt x="3529" y="5779"/>
                    </a:moveTo>
                    <a:cubicBezTo>
                      <a:pt x="1727" y="5753"/>
                      <a:pt x="558" y="5389"/>
                      <a:pt x="158" y="4636"/>
                    </a:cubicBezTo>
                    <a:cubicBezTo>
                      <a:pt x="-243" y="3882"/>
                      <a:pt x="124" y="1932"/>
                      <a:pt x="1193" y="1282"/>
                    </a:cubicBezTo>
                    <a:cubicBezTo>
                      <a:pt x="2261" y="633"/>
                      <a:pt x="4130" y="841"/>
                      <a:pt x="6534" y="685"/>
                    </a:cubicBezTo>
                    <a:cubicBezTo>
                      <a:pt x="8938" y="529"/>
                      <a:pt x="13244" y="-537"/>
                      <a:pt x="15581" y="347"/>
                    </a:cubicBezTo>
                    <a:cubicBezTo>
                      <a:pt x="17918" y="1231"/>
                      <a:pt x="19621" y="3960"/>
                      <a:pt x="20489" y="6013"/>
                    </a:cubicBezTo>
                    <a:cubicBezTo>
                      <a:pt x="21357" y="8067"/>
                      <a:pt x="21157" y="10510"/>
                      <a:pt x="20756" y="12719"/>
                    </a:cubicBezTo>
                    <a:cubicBezTo>
                      <a:pt x="20355" y="14929"/>
                      <a:pt x="19354" y="18022"/>
                      <a:pt x="18085" y="19295"/>
                    </a:cubicBezTo>
                    <a:cubicBezTo>
                      <a:pt x="16817" y="20569"/>
                      <a:pt x="14146" y="21063"/>
                      <a:pt x="13211" y="20335"/>
                    </a:cubicBezTo>
                    <a:cubicBezTo>
                      <a:pt x="12276" y="19607"/>
                      <a:pt x="12477" y="16618"/>
                      <a:pt x="12477" y="14903"/>
                    </a:cubicBezTo>
                    <a:cubicBezTo>
                      <a:pt x="12477" y="13187"/>
                      <a:pt x="12911" y="11316"/>
                      <a:pt x="13211" y="10042"/>
                    </a:cubicBezTo>
                    <a:cubicBezTo>
                      <a:pt x="13512" y="8768"/>
                      <a:pt x="14747" y="8145"/>
                      <a:pt x="14380" y="7287"/>
                    </a:cubicBezTo>
                    <a:cubicBezTo>
                      <a:pt x="14012" y="6429"/>
                      <a:pt x="12744" y="5051"/>
                      <a:pt x="10974" y="4844"/>
                    </a:cubicBezTo>
                    <a:cubicBezTo>
                      <a:pt x="9205" y="4636"/>
                      <a:pt x="5332" y="5805"/>
                      <a:pt x="3529" y="5779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ysDot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roup">
              <a:extLst>
                <a:ext uri="{FF2B5EF4-FFF2-40B4-BE49-F238E27FC236}">
                  <a16:creationId xmlns:a16="http://schemas.microsoft.com/office/drawing/2014/main" id="{6E012FF7-F7A9-9B41-8463-D071F6A15180}"/>
                </a:ext>
              </a:extLst>
            </p:cNvPr>
            <p:cNvGrpSpPr/>
            <p:nvPr/>
          </p:nvGrpSpPr>
          <p:grpSpPr>
            <a:xfrm>
              <a:off x="66148" y="2579411"/>
              <a:ext cx="796064" cy="243109"/>
              <a:chOff x="0" y="-228600"/>
              <a:chExt cx="796062" cy="243107"/>
            </a:xfrm>
          </p:grpSpPr>
          <p:sp>
            <p:nvSpPr>
              <p:cNvPr id="285" name="Rectangle">
                <a:extLst>
                  <a:ext uri="{FF2B5EF4-FFF2-40B4-BE49-F238E27FC236}">
                    <a16:creationId xmlns:a16="http://schemas.microsoft.com/office/drawing/2014/main" id="{A01773F1-898A-BC48-9C7E-4605ED12D17F}"/>
                  </a:ext>
                </a:extLst>
              </p:cNvPr>
              <p:cNvSpPr/>
              <p:nvPr/>
            </p:nvSpPr>
            <p:spPr>
              <a:xfrm>
                <a:off x="0" y="-228600"/>
                <a:ext cx="743958" cy="2431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230 km">
                <a:extLst>
                  <a:ext uri="{FF2B5EF4-FFF2-40B4-BE49-F238E27FC236}">
                    <a16:creationId xmlns:a16="http://schemas.microsoft.com/office/drawing/2014/main" id="{A5CC7895-019D-5A4A-A721-1272F2FC7DD7}"/>
                  </a:ext>
                </a:extLst>
              </p:cNvPr>
              <p:cNvSpPr txBox="1"/>
              <p:nvPr/>
            </p:nvSpPr>
            <p:spPr>
              <a:xfrm>
                <a:off x="0" y="-207265"/>
                <a:ext cx="796063" cy="2101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39687" marR="40638" algn="l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39687" marR="40638" lvl="0" indent="0" algn="l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230 km</a:t>
                </a:r>
              </a:p>
            </p:txBody>
          </p:sp>
        </p:grpSp>
        <p:sp>
          <p:nvSpPr>
            <p:cNvPr id="283" name="Line">
              <a:extLst>
                <a:ext uri="{FF2B5EF4-FFF2-40B4-BE49-F238E27FC236}">
                  <a16:creationId xmlns:a16="http://schemas.microsoft.com/office/drawing/2014/main" id="{5FCA78BB-6440-BA4C-8C5A-6E2FAE480C4C}"/>
                </a:ext>
              </a:extLst>
            </p:cNvPr>
            <p:cNvSpPr/>
            <p:nvPr/>
          </p:nvSpPr>
          <p:spPr>
            <a:xfrm>
              <a:off x="681687" y="3037361"/>
              <a:ext cx="931196" cy="329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84" name="Rectangle">
              <a:extLst>
                <a:ext uri="{FF2B5EF4-FFF2-40B4-BE49-F238E27FC236}">
                  <a16:creationId xmlns:a16="http://schemas.microsoft.com/office/drawing/2014/main" id="{1D582997-8DC9-774B-8B5A-2ECE30BE4B34}"/>
                </a:ext>
              </a:extLst>
            </p:cNvPr>
            <p:cNvSpPr/>
            <p:nvPr/>
          </p:nvSpPr>
          <p:spPr>
            <a:xfrm>
              <a:off x="0" y="26107"/>
              <a:ext cx="3693835" cy="284312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roup">
            <a:extLst>
              <a:ext uri="{FF2B5EF4-FFF2-40B4-BE49-F238E27FC236}">
                <a16:creationId xmlns:a16="http://schemas.microsoft.com/office/drawing/2014/main" id="{DA77B112-C177-1C43-9CF1-9A456E6A761D}"/>
              </a:ext>
            </a:extLst>
          </p:cNvPr>
          <p:cNvGrpSpPr/>
          <p:nvPr/>
        </p:nvGrpSpPr>
        <p:grpSpPr>
          <a:xfrm>
            <a:off x="3994738" y="3784600"/>
            <a:ext cx="4302182" cy="3492501"/>
            <a:chOff x="0" y="0"/>
            <a:chExt cx="4302180" cy="3492500"/>
          </a:xfrm>
        </p:grpSpPr>
        <p:grpSp>
          <p:nvGrpSpPr>
            <p:cNvPr id="290" name="Group">
              <a:extLst>
                <a:ext uri="{FF2B5EF4-FFF2-40B4-BE49-F238E27FC236}">
                  <a16:creationId xmlns:a16="http://schemas.microsoft.com/office/drawing/2014/main" id="{20102BB5-308A-3D41-9C04-2536496173F7}"/>
                </a:ext>
              </a:extLst>
            </p:cNvPr>
            <p:cNvGrpSpPr/>
            <p:nvPr/>
          </p:nvGrpSpPr>
          <p:grpSpPr>
            <a:xfrm>
              <a:off x="0" y="0"/>
              <a:ext cx="4247276" cy="2968699"/>
              <a:chOff x="0" y="0"/>
              <a:chExt cx="4247275" cy="2968698"/>
            </a:xfrm>
          </p:grpSpPr>
          <p:pic>
            <p:nvPicPr>
              <p:cNvPr id="299" name="aaaa.pdf" descr="aaaa.pdf">
                <a:extLst>
                  <a:ext uri="{FF2B5EF4-FFF2-40B4-BE49-F238E27FC236}">
                    <a16:creationId xmlns:a16="http://schemas.microsoft.com/office/drawing/2014/main" id="{B5133CEF-082C-C94C-87E4-A564C5EFA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8382" t="56373" r="14919" b="3685"/>
              <a:stretch>
                <a:fillRect/>
              </a:stretch>
            </p:blipFill>
            <p:spPr>
              <a:xfrm>
                <a:off x="36568" y="7573"/>
                <a:ext cx="4210708" cy="2908113"/>
              </a:xfrm>
              <a:prstGeom prst="rect">
                <a:avLst/>
              </a:prstGeom>
              <a:ln w="9525" cap="flat">
                <a:noFill/>
                <a:round/>
              </a:ln>
              <a:effectLst/>
            </p:spPr>
          </p:pic>
          <p:sp>
            <p:nvSpPr>
              <p:cNvPr id="300" name="Shape">
                <a:extLst>
                  <a:ext uri="{FF2B5EF4-FFF2-40B4-BE49-F238E27FC236}">
                    <a16:creationId xmlns:a16="http://schemas.microsoft.com/office/drawing/2014/main" id="{BC819CD2-DD57-6747-984C-267E256B4303}"/>
                  </a:ext>
                </a:extLst>
              </p:cNvPr>
              <p:cNvSpPr/>
              <p:nvPr/>
            </p:nvSpPr>
            <p:spPr>
              <a:xfrm>
                <a:off x="0" y="0"/>
                <a:ext cx="4089533" cy="2968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8" y="1036"/>
                    </a:moveTo>
                    <a:cubicBezTo>
                      <a:pt x="288" y="1036"/>
                      <a:pt x="4928" y="481"/>
                      <a:pt x="10720" y="397"/>
                    </a:cubicBezTo>
                    <a:cubicBezTo>
                      <a:pt x="16768" y="309"/>
                      <a:pt x="21320" y="1102"/>
                      <a:pt x="21320" y="1102"/>
                    </a:cubicBezTo>
                    <a:lnTo>
                      <a:pt x="19968" y="21291"/>
                    </a:lnTo>
                    <a:cubicBezTo>
                      <a:pt x="19968" y="21291"/>
                      <a:pt x="15328" y="20807"/>
                      <a:pt x="10720" y="20851"/>
                    </a:cubicBezTo>
                    <a:cubicBezTo>
                      <a:pt x="6592" y="20890"/>
                      <a:pt x="1632" y="21313"/>
                      <a:pt x="1632" y="21313"/>
                    </a:cubicBezTo>
                    <a:lnTo>
                      <a:pt x="320" y="1499"/>
                    </a:lnTo>
                    <a:lnTo>
                      <a:pt x="64" y="1543"/>
                    </a:lnTo>
                    <a:lnTo>
                      <a:pt x="0" y="21424"/>
                    </a:lnTo>
                    <a:lnTo>
                      <a:pt x="21600" y="21600"/>
                    </a:lnTo>
                    <a:lnTo>
                      <a:pt x="21568" y="0"/>
                    </a:lnTo>
                    <a:lnTo>
                      <a:pt x="88" y="44"/>
                    </a:lnTo>
                    <a:lnTo>
                      <a:pt x="88" y="1157"/>
                    </a:lnTo>
                    <a:lnTo>
                      <a:pt x="288" y="10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/>
                </a:pPr>
                <a:endParaRPr kumimoji="0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291" name="- 410">
              <a:extLst>
                <a:ext uri="{FF2B5EF4-FFF2-40B4-BE49-F238E27FC236}">
                  <a16:creationId xmlns:a16="http://schemas.microsoft.com/office/drawing/2014/main" id="{869BA261-B438-8840-AC77-D0745FC6CA37}"/>
                </a:ext>
              </a:extLst>
            </p:cNvPr>
            <p:cNvSpPr txBox="1"/>
            <p:nvPr/>
          </p:nvSpPr>
          <p:spPr>
            <a:xfrm rot="237689">
              <a:off x="3837810" y="1448767"/>
              <a:ext cx="459225" cy="164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9687" marR="40638" defTabSz="914400">
                <a:lnSpc>
                  <a:spcPct val="90000"/>
                </a:lnSpc>
                <a:buClr>
                  <a:srgbClr val="000000"/>
                </a:buClr>
                <a:buFont typeface="Arial"/>
                <a:defRPr sz="12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39687" marR="40638" lvl="0" indent="0" algn="ctr" defTabSz="91440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- 410</a:t>
              </a:r>
            </a:p>
          </p:txBody>
        </p:sp>
        <p:sp>
          <p:nvSpPr>
            <p:cNvPr id="292" name="- 660…">
              <a:extLst>
                <a:ext uri="{FF2B5EF4-FFF2-40B4-BE49-F238E27FC236}">
                  <a16:creationId xmlns:a16="http://schemas.microsoft.com/office/drawing/2014/main" id="{1498189F-B366-7141-B053-992D7FA4BEFA}"/>
                </a:ext>
              </a:extLst>
            </p:cNvPr>
            <p:cNvSpPr txBox="1"/>
            <p:nvPr/>
          </p:nvSpPr>
          <p:spPr>
            <a:xfrm rot="237689">
              <a:off x="3741281" y="2355325"/>
              <a:ext cx="471000" cy="37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39687" marR="40638" lvl="0" indent="0" algn="ctr" defTabSz="91440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2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- 660</a:t>
              </a:r>
            </a:p>
            <a:p>
              <a:pPr marL="39687" marR="40638" lvl="0" indent="0" algn="ctr" defTabSz="91440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2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km</a:t>
              </a:r>
            </a:p>
          </p:txBody>
        </p:sp>
        <p:sp>
          <p:nvSpPr>
            <p:cNvPr id="293" name="- 0">
              <a:extLst>
                <a:ext uri="{FF2B5EF4-FFF2-40B4-BE49-F238E27FC236}">
                  <a16:creationId xmlns:a16="http://schemas.microsoft.com/office/drawing/2014/main" id="{49178C23-0748-5F46-88B5-ACA7DBB9D0AF}"/>
                </a:ext>
              </a:extLst>
            </p:cNvPr>
            <p:cNvSpPr txBox="1"/>
            <p:nvPr/>
          </p:nvSpPr>
          <p:spPr>
            <a:xfrm rot="237689">
              <a:off x="3984656" y="45734"/>
              <a:ext cx="294375" cy="211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9687" marR="40638" algn="l" defTabSz="914400">
                <a:lnSpc>
                  <a:spcPct val="90000"/>
                </a:lnSpc>
                <a:buClr>
                  <a:srgbClr val="000000"/>
                </a:buClr>
                <a:buFont typeface="Arial"/>
                <a:defRPr sz="12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39687" marR="40638" lvl="0" indent="0" algn="l" defTabSz="91440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- 0</a:t>
              </a:r>
            </a:p>
          </p:txBody>
        </p:sp>
        <p:sp>
          <p:nvSpPr>
            <p:cNvPr id="294" name="Rectangle">
              <a:extLst>
                <a:ext uri="{FF2B5EF4-FFF2-40B4-BE49-F238E27FC236}">
                  <a16:creationId xmlns:a16="http://schemas.microsoft.com/office/drawing/2014/main" id="{1602C471-4B64-EF4F-B686-AF2B0146C18D}"/>
                </a:ext>
              </a:extLst>
            </p:cNvPr>
            <p:cNvSpPr/>
            <p:nvPr/>
          </p:nvSpPr>
          <p:spPr>
            <a:xfrm>
              <a:off x="283649" y="2939076"/>
              <a:ext cx="3614920" cy="553425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Line">
              <a:extLst>
                <a:ext uri="{FF2B5EF4-FFF2-40B4-BE49-F238E27FC236}">
                  <a16:creationId xmlns:a16="http://schemas.microsoft.com/office/drawing/2014/main" id="{8498622B-B5DC-3043-AEE5-5F81925A9A73}"/>
                </a:ext>
              </a:extLst>
            </p:cNvPr>
            <p:cNvSpPr/>
            <p:nvPr/>
          </p:nvSpPr>
          <p:spPr>
            <a:xfrm>
              <a:off x="1454071" y="222648"/>
              <a:ext cx="1145521" cy="1450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1314" extrusionOk="0">
                  <a:moveTo>
                    <a:pt x="0" y="79"/>
                  </a:moveTo>
                  <a:cubicBezTo>
                    <a:pt x="0" y="79"/>
                    <a:pt x="3229" y="-286"/>
                    <a:pt x="7444" y="552"/>
                  </a:cubicBezTo>
                  <a:cubicBezTo>
                    <a:pt x="8692" y="801"/>
                    <a:pt x="11928" y="2625"/>
                    <a:pt x="13346" y="2612"/>
                  </a:cubicBezTo>
                  <a:cubicBezTo>
                    <a:pt x="15278" y="2594"/>
                    <a:pt x="16683" y="1756"/>
                    <a:pt x="18722" y="2053"/>
                  </a:cubicBezTo>
                  <a:cubicBezTo>
                    <a:pt x="20935" y="2376"/>
                    <a:pt x="21600" y="3432"/>
                    <a:pt x="20898" y="5528"/>
                  </a:cubicBezTo>
                  <a:cubicBezTo>
                    <a:pt x="20249" y="7461"/>
                    <a:pt x="17240" y="12792"/>
                    <a:pt x="15980" y="14748"/>
                  </a:cubicBezTo>
                  <a:cubicBezTo>
                    <a:pt x="15405" y="15642"/>
                    <a:pt x="13737" y="17735"/>
                    <a:pt x="13301" y="18660"/>
                  </a:cubicBezTo>
                  <a:cubicBezTo>
                    <a:pt x="12774" y="19777"/>
                    <a:pt x="12468" y="21314"/>
                    <a:pt x="12468" y="21314"/>
                  </a:cubicBezTo>
                </a:path>
              </a:pathLst>
            </a:custGeom>
            <a:noFill/>
            <a:ln w="25400" cap="flat">
              <a:solidFill>
                <a:srgbClr val="000000">
                  <a:alpha val="40000"/>
                </a:srgbClr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/>
              </a:pPr>
              <a:endPara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296" name="Line">
              <a:extLst>
                <a:ext uri="{FF2B5EF4-FFF2-40B4-BE49-F238E27FC236}">
                  <a16:creationId xmlns:a16="http://schemas.microsoft.com/office/drawing/2014/main" id="{D46BD517-C0ED-EA49-9B5C-E4FD63118C56}"/>
                </a:ext>
              </a:extLst>
            </p:cNvPr>
            <p:cNvSpPr/>
            <p:nvPr/>
          </p:nvSpPr>
          <p:spPr>
            <a:xfrm>
              <a:off x="2299969" y="104473"/>
              <a:ext cx="648454" cy="153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3" h="21600" extrusionOk="0">
                  <a:moveTo>
                    <a:pt x="0" y="0"/>
                  </a:moveTo>
                  <a:cubicBezTo>
                    <a:pt x="0" y="0"/>
                    <a:pt x="11055" y="356"/>
                    <a:pt x="13886" y="800"/>
                  </a:cubicBezTo>
                  <a:cubicBezTo>
                    <a:pt x="15287" y="1020"/>
                    <a:pt x="19270" y="1849"/>
                    <a:pt x="19749" y="2400"/>
                  </a:cubicBezTo>
                  <a:cubicBezTo>
                    <a:pt x="21600" y="4533"/>
                    <a:pt x="21092" y="6148"/>
                    <a:pt x="20565" y="7067"/>
                  </a:cubicBezTo>
                  <a:cubicBezTo>
                    <a:pt x="20082" y="7907"/>
                    <a:pt x="16116" y="9337"/>
                    <a:pt x="15548" y="10439"/>
                  </a:cubicBezTo>
                  <a:cubicBezTo>
                    <a:pt x="14811" y="11867"/>
                    <a:pt x="11726" y="16000"/>
                    <a:pt x="9376" y="17247"/>
                  </a:cubicBezTo>
                  <a:cubicBezTo>
                    <a:pt x="7574" y="18204"/>
                    <a:pt x="4011" y="21600"/>
                    <a:pt x="4011" y="21600"/>
                  </a:cubicBezTo>
                </a:path>
              </a:pathLst>
            </a:custGeom>
            <a:noFill/>
            <a:ln w="25400" cap="flat">
              <a:solidFill>
                <a:srgbClr val="000000">
                  <a:alpha val="40000"/>
                </a:srgbClr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/>
              </a:pPr>
              <a:endPara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297" name="Juan de Fuca">
              <a:extLst>
                <a:ext uri="{FF2B5EF4-FFF2-40B4-BE49-F238E27FC236}">
                  <a16:creationId xmlns:a16="http://schemas.microsoft.com/office/drawing/2014/main" id="{76BA62B1-5FCB-4949-A0C8-5891C7A7C80C}"/>
                </a:ext>
              </a:extLst>
            </p:cNvPr>
            <p:cNvSpPr txBox="1"/>
            <p:nvPr/>
          </p:nvSpPr>
          <p:spPr>
            <a:xfrm rot="3072094">
              <a:off x="509223" y="618479"/>
              <a:ext cx="1347648" cy="294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40" marR="40640" algn="l" defTabSz="914400">
                <a:defRPr sz="1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40640" marR="40640" lvl="0" indent="0" algn="l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  <a:sym typeface="Arial"/>
                </a:rPr>
                <a:t>Juan de Fuca</a:t>
              </a:r>
            </a:p>
          </p:txBody>
        </p:sp>
        <p:sp>
          <p:nvSpPr>
            <p:cNvPr id="298" name="Shape">
              <a:extLst>
                <a:ext uri="{FF2B5EF4-FFF2-40B4-BE49-F238E27FC236}">
                  <a16:creationId xmlns:a16="http://schemas.microsoft.com/office/drawing/2014/main" id="{5B0DD69B-4546-6F43-9E9D-D6F5921E1991}"/>
                </a:ext>
              </a:extLst>
            </p:cNvPr>
            <p:cNvSpPr/>
            <p:nvPr/>
          </p:nvSpPr>
          <p:spPr>
            <a:xfrm>
              <a:off x="62085" y="52849"/>
              <a:ext cx="3956934" cy="287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71"/>
                  </a:moveTo>
                  <a:lnTo>
                    <a:pt x="1343" y="21523"/>
                  </a:lnTo>
                  <a:cubicBezTo>
                    <a:pt x="1343" y="21523"/>
                    <a:pt x="7666" y="20983"/>
                    <a:pt x="11024" y="20983"/>
                  </a:cubicBezTo>
                  <a:cubicBezTo>
                    <a:pt x="14158" y="20983"/>
                    <a:pt x="20201" y="21600"/>
                    <a:pt x="20201" y="21600"/>
                  </a:cubicBezTo>
                  <a:lnTo>
                    <a:pt x="21600" y="636"/>
                  </a:lnTo>
                  <a:cubicBezTo>
                    <a:pt x="21600" y="636"/>
                    <a:pt x="14885" y="0"/>
                    <a:pt x="10858" y="0"/>
                  </a:cubicBezTo>
                  <a:cubicBezTo>
                    <a:pt x="6827" y="0"/>
                    <a:pt x="0" y="771"/>
                    <a:pt x="0" y="771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/>
              </a:pPr>
              <a:endPara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01" name="Group">
            <a:extLst>
              <a:ext uri="{FF2B5EF4-FFF2-40B4-BE49-F238E27FC236}">
                <a16:creationId xmlns:a16="http://schemas.microsoft.com/office/drawing/2014/main" id="{90F3A21C-7E1A-1F4C-9F1A-2DAFDCC4BD50}"/>
              </a:ext>
            </a:extLst>
          </p:cNvPr>
          <p:cNvGrpSpPr/>
          <p:nvPr/>
        </p:nvGrpSpPr>
        <p:grpSpPr>
          <a:xfrm>
            <a:off x="6157154" y="875839"/>
            <a:ext cx="2005671" cy="3561343"/>
            <a:chOff x="0" y="0"/>
            <a:chExt cx="2005670" cy="3561341"/>
          </a:xfrm>
        </p:grpSpPr>
        <p:sp>
          <p:nvSpPr>
            <p:cNvPr id="302" name="in lower crust">
              <a:extLst>
                <a:ext uri="{FF2B5EF4-FFF2-40B4-BE49-F238E27FC236}">
                  <a16:creationId xmlns:a16="http://schemas.microsoft.com/office/drawing/2014/main" id="{A381C1A3-22D9-1649-8DEB-DAE32D734532}"/>
                </a:ext>
              </a:extLst>
            </p:cNvPr>
            <p:cNvSpPr txBox="1"/>
            <p:nvPr/>
          </p:nvSpPr>
          <p:spPr>
            <a:xfrm rot="17378373">
              <a:off x="-294166" y="1846047"/>
              <a:ext cx="1408659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 algn="ctr" defTabSz="406400" hangingPunct="0"/>
              <a:r>
                <a:rPr kern="0">
                  <a:solidFill>
                    <a:srgbClr val="000000"/>
                  </a:solidFill>
                  <a:latin typeface="Gill Sans"/>
                  <a:cs typeface="Gill Sans"/>
                  <a:sym typeface="Gill Sans"/>
                </a:rPr>
                <a:t>in lower crust</a:t>
              </a:r>
            </a:p>
          </p:txBody>
        </p:sp>
        <p:sp>
          <p:nvSpPr>
            <p:cNvPr id="303" name="in upper mantle">
              <a:extLst>
                <a:ext uri="{FF2B5EF4-FFF2-40B4-BE49-F238E27FC236}">
                  <a16:creationId xmlns:a16="http://schemas.microsoft.com/office/drawing/2014/main" id="{9AE0BDDD-9CB4-414E-A0CF-F0AB8ABD1AF1}"/>
                </a:ext>
              </a:extLst>
            </p:cNvPr>
            <p:cNvSpPr txBox="1"/>
            <p:nvPr/>
          </p:nvSpPr>
          <p:spPr>
            <a:xfrm rot="17378373">
              <a:off x="68404" y="1768883"/>
              <a:ext cx="1572519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 algn="ctr" defTabSz="406400" hangingPunct="0"/>
              <a:r>
                <a:rPr kern="0">
                  <a:solidFill>
                    <a:srgbClr val="000000"/>
                  </a:solidFill>
                  <a:latin typeface="Gill Sans"/>
                  <a:cs typeface="Gill Sans"/>
                  <a:sym typeface="Gill Sans"/>
                </a:rPr>
                <a:t>in upper mantle</a:t>
              </a:r>
            </a:p>
          </p:txBody>
        </p:sp>
        <p:sp>
          <p:nvSpPr>
            <p:cNvPr id="304" name="dangling across upper mantle">
              <a:extLst>
                <a:ext uri="{FF2B5EF4-FFF2-40B4-BE49-F238E27FC236}">
                  <a16:creationId xmlns:a16="http://schemas.microsoft.com/office/drawing/2014/main" id="{69BADD8C-0859-CD4C-9911-58FEF435BCD9}"/>
                </a:ext>
              </a:extLst>
            </p:cNvPr>
            <p:cNvSpPr txBox="1"/>
            <p:nvPr/>
          </p:nvSpPr>
          <p:spPr>
            <a:xfrm rot="17378373">
              <a:off x="-34442" y="1193572"/>
              <a:ext cx="2794211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 algn="ctr" defTabSz="406400" hangingPunct="0"/>
              <a:r>
                <a:rPr kern="0">
                  <a:solidFill>
                    <a:srgbClr val="000000"/>
                  </a:solidFill>
                  <a:latin typeface="Gill Sans"/>
                  <a:cs typeface="Gill Sans"/>
                  <a:sym typeface="Gill Sans"/>
                </a:rPr>
                <a:t>dangling across upper mantle</a:t>
              </a:r>
            </a:p>
          </p:txBody>
        </p:sp>
        <p:sp>
          <p:nvSpPr>
            <p:cNvPr id="305" name="Line">
              <a:extLst>
                <a:ext uri="{FF2B5EF4-FFF2-40B4-BE49-F238E27FC236}">
                  <a16:creationId xmlns:a16="http://schemas.microsoft.com/office/drawing/2014/main" id="{41491934-2D9B-414A-BDD5-2307404FBC92}"/>
                </a:ext>
              </a:extLst>
            </p:cNvPr>
            <p:cNvSpPr/>
            <p:nvPr/>
          </p:nvSpPr>
          <p:spPr>
            <a:xfrm flipH="1">
              <a:off x="70202" y="2687578"/>
              <a:ext cx="148796" cy="3606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 hangingPunct="0"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306" name="Line">
              <a:extLst>
                <a:ext uri="{FF2B5EF4-FFF2-40B4-BE49-F238E27FC236}">
                  <a16:creationId xmlns:a16="http://schemas.microsoft.com/office/drawing/2014/main" id="{D3D11B96-8E97-7A49-A68C-91D78F3954F8}"/>
                </a:ext>
              </a:extLst>
            </p:cNvPr>
            <p:cNvSpPr/>
            <p:nvPr/>
          </p:nvSpPr>
          <p:spPr>
            <a:xfrm flipH="1">
              <a:off x="436016" y="2664162"/>
              <a:ext cx="201533" cy="48758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 hangingPunct="0"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307" name="Line">
              <a:extLst>
                <a:ext uri="{FF2B5EF4-FFF2-40B4-BE49-F238E27FC236}">
                  <a16:creationId xmlns:a16="http://schemas.microsoft.com/office/drawing/2014/main" id="{B229AF03-5646-BA4C-9C99-62F8C2A8E833}"/>
                </a:ext>
              </a:extLst>
            </p:cNvPr>
            <p:cNvSpPr/>
            <p:nvPr/>
          </p:nvSpPr>
          <p:spPr>
            <a:xfrm flipH="1">
              <a:off x="593169" y="2708922"/>
              <a:ext cx="339262" cy="8524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 hangingPunct="0"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cs typeface="Gill Sans"/>
                <a:sym typeface="Gill Sans"/>
              </a:endParaRPr>
            </a:p>
          </p:txBody>
        </p:sp>
      </p:grpSp>
      <p:sp>
        <p:nvSpPr>
          <p:cNvPr id="308" name="Farallon…">
            <a:extLst>
              <a:ext uri="{FF2B5EF4-FFF2-40B4-BE49-F238E27FC236}">
                <a16:creationId xmlns:a16="http://schemas.microsoft.com/office/drawing/2014/main" id="{36E28FF1-73D4-D043-9AAC-3196FC79A903}"/>
              </a:ext>
            </a:extLst>
          </p:cNvPr>
          <p:cNvSpPr txBox="1"/>
          <p:nvPr/>
        </p:nvSpPr>
        <p:spPr>
          <a:xfrm>
            <a:off x="6916053" y="4643752"/>
            <a:ext cx="153270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06400" hangingPunct="0">
              <a:defRPr sz="1800" b="1"/>
            </a:pPr>
            <a:r>
              <a:rPr b="1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Farallon</a:t>
            </a:r>
          </a:p>
          <a:p>
            <a:pPr defTabSz="406400" hangingPunct="0">
              <a:defRPr sz="1800" b="1"/>
            </a:pPr>
            <a:r>
              <a:rPr b="1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  slab</a:t>
            </a:r>
          </a:p>
          <a:p>
            <a:pPr defTabSz="406400" hangingPunct="0">
              <a:defRPr sz="800"/>
            </a:pPr>
            <a:r>
              <a:rPr sz="800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 </a:t>
            </a:r>
          </a:p>
        </p:txBody>
      </p:sp>
      <p:grpSp>
        <p:nvGrpSpPr>
          <p:cNvPr id="309" name="Group">
            <a:extLst>
              <a:ext uri="{FF2B5EF4-FFF2-40B4-BE49-F238E27FC236}">
                <a16:creationId xmlns:a16="http://schemas.microsoft.com/office/drawing/2014/main" id="{C696DD3A-62A2-EA44-892C-91711A8FD4C3}"/>
              </a:ext>
            </a:extLst>
          </p:cNvPr>
          <p:cNvGrpSpPr/>
          <p:nvPr/>
        </p:nvGrpSpPr>
        <p:grpSpPr>
          <a:xfrm>
            <a:off x="6588422" y="4962921"/>
            <a:ext cx="1613484" cy="1"/>
            <a:chOff x="-1" y="0"/>
            <a:chExt cx="1613482" cy="1"/>
          </a:xfrm>
        </p:grpSpPr>
        <p:sp>
          <p:nvSpPr>
            <p:cNvPr id="310" name="Line">
              <a:extLst>
                <a:ext uri="{FF2B5EF4-FFF2-40B4-BE49-F238E27FC236}">
                  <a16:creationId xmlns:a16="http://schemas.microsoft.com/office/drawing/2014/main" id="{8A1B2FE4-6527-6C46-8692-E250B14AE6B5}"/>
                </a:ext>
              </a:extLst>
            </p:cNvPr>
            <p:cNvSpPr/>
            <p:nvPr/>
          </p:nvSpPr>
          <p:spPr>
            <a:xfrm flipH="1" flipV="1">
              <a:off x="-1" y="0"/>
              <a:ext cx="1539299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 hangingPunct="0"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311" name="Line">
              <a:extLst>
                <a:ext uri="{FF2B5EF4-FFF2-40B4-BE49-F238E27FC236}">
                  <a16:creationId xmlns:a16="http://schemas.microsoft.com/office/drawing/2014/main" id="{32EE20C1-2F9E-194B-A17F-E0CE3508DC48}"/>
                </a:ext>
              </a:extLst>
            </p:cNvPr>
            <p:cNvSpPr/>
            <p:nvPr/>
          </p:nvSpPr>
          <p:spPr>
            <a:xfrm flipH="1" flipV="1">
              <a:off x="74182" y="0"/>
              <a:ext cx="1539299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 hangingPunct="0"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12" name="Group">
            <a:extLst>
              <a:ext uri="{FF2B5EF4-FFF2-40B4-BE49-F238E27FC236}">
                <a16:creationId xmlns:a16="http://schemas.microsoft.com/office/drawing/2014/main" id="{253212FD-5DE1-4643-A27C-2B6022A22104}"/>
              </a:ext>
            </a:extLst>
          </p:cNvPr>
          <p:cNvGrpSpPr/>
          <p:nvPr/>
        </p:nvGrpSpPr>
        <p:grpSpPr>
          <a:xfrm>
            <a:off x="54936" y="723565"/>
            <a:ext cx="5743006" cy="2946385"/>
            <a:chOff x="0" y="12243"/>
            <a:chExt cx="5743005" cy="2946383"/>
          </a:xfrm>
        </p:grpSpPr>
        <p:grpSp>
          <p:nvGrpSpPr>
            <p:cNvPr id="313" name="Group">
              <a:extLst>
                <a:ext uri="{FF2B5EF4-FFF2-40B4-BE49-F238E27FC236}">
                  <a16:creationId xmlns:a16="http://schemas.microsoft.com/office/drawing/2014/main" id="{23E46BFE-2BD7-CD40-A0E7-A7F80407EB74}"/>
                </a:ext>
              </a:extLst>
            </p:cNvPr>
            <p:cNvGrpSpPr/>
            <p:nvPr/>
          </p:nvGrpSpPr>
          <p:grpSpPr>
            <a:xfrm>
              <a:off x="0" y="12243"/>
              <a:ext cx="5743006" cy="2946384"/>
              <a:chOff x="0" y="12243"/>
              <a:chExt cx="5743005" cy="2946383"/>
            </a:xfrm>
          </p:grpSpPr>
          <p:grpSp>
            <p:nvGrpSpPr>
              <p:cNvPr id="317" name="Group">
                <a:extLst>
                  <a:ext uri="{FF2B5EF4-FFF2-40B4-BE49-F238E27FC236}">
                    <a16:creationId xmlns:a16="http://schemas.microsoft.com/office/drawing/2014/main" id="{CF5346A5-999E-B941-8679-06D6483D975E}"/>
                  </a:ext>
                </a:extLst>
              </p:cNvPr>
              <p:cNvGrpSpPr/>
              <p:nvPr/>
            </p:nvGrpSpPr>
            <p:grpSpPr>
              <a:xfrm>
                <a:off x="-1" y="12243"/>
                <a:ext cx="5387708" cy="2915794"/>
                <a:chOff x="0" y="0"/>
                <a:chExt cx="5387706" cy="2915792"/>
              </a:xfrm>
            </p:grpSpPr>
            <p:sp>
              <p:nvSpPr>
                <p:cNvPr id="343" name="Line">
                  <a:extLst>
                    <a:ext uri="{FF2B5EF4-FFF2-40B4-BE49-F238E27FC236}">
                      <a16:creationId xmlns:a16="http://schemas.microsoft.com/office/drawing/2014/main" id="{C1FAF284-7F86-9945-B420-06AC994AB160}"/>
                    </a:ext>
                  </a:extLst>
                </p:cNvPr>
                <p:cNvSpPr/>
                <p:nvPr/>
              </p:nvSpPr>
              <p:spPr>
                <a:xfrm>
                  <a:off x="2285051" y="1179596"/>
                  <a:ext cx="863299" cy="863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65"/>
                      </a:moveTo>
                      <a:lnTo>
                        <a:pt x="11558" y="232"/>
                      </a:lnTo>
                      <a:lnTo>
                        <a:pt x="568" y="0"/>
                      </a:lnTo>
                      <a:lnTo>
                        <a:pt x="0" y="20671"/>
                      </a:lnTo>
                      <a:lnTo>
                        <a:pt x="13263" y="21600"/>
                      </a:lnTo>
                      <a:lnTo>
                        <a:pt x="21221" y="21600"/>
                      </a:lnTo>
                    </a:path>
                  </a:pathLst>
                </a:custGeom>
                <a:noFill/>
                <a:ln w="9525" cap="flat">
                  <a:solidFill>
                    <a:srgbClr val="929292"/>
                  </a:solidFill>
                  <a:prstDash val="dash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Line">
                  <a:extLst>
                    <a:ext uri="{FF2B5EF4-FFF2-40B4-BE49-F238E27FC236}">
                      <a16:creationId xmlns:a16="http://schemas.microsoft.com/office/drawing/2014/main" id="{928AB7E1-F1BB-5544-BE84-DC1DF522A672}"/>
                    </a:ext>
                  </a:extLst>
                </p:cNvPr>
                <p:cNvSpPr/>
                <p:nvPr/>
              </p:nvSpPr>
              <p:spPr>
                <a:xfrm flipH="1">
                  <a:off x="2636482" y="2065416"/>
                  <a:ext cx="17827" cy="780419"/>
                </a:xfrm>
                <a:prstGeom prst="line">
                  <a:avLst/>
                </a:prstGeom>
                <a:noFill/>
                <a:ln w="9525" cap="flat">
                  <a:solidFill>
                    <a:srgbClr val="929292"/>
                  </a:solidFill>
                  <a:prstDash val="dash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endParaRPr>
                </a:p>
              </p:txBody>
            </p:sp>
            <p:sp>
              <p:nvSpPr>
                <p:cNvPr id="345" name="Line">
                  <a:extLst>
                    <a:ext uri="{FF2B5EF4-FFF2-40B4-BE49-F238E27FC236}">
                      <a16:creationId xmlns:a16="http://schemas.microsoft.com/office/drawing/2014/main" id="{3CF8B6F6-1C65-4048-9D6F-9626873B2DE3}"/>
                    </a:ext>
                  </a:extLst>
                </p:cNvPr>
                <p:cNvSpPr/>
                <p:nvPr/>
              </p:nvSpPr>
              <p:spPr>
                <a:xfrm rot="5195654">
                  <a:off x="1655468" y="-535744"/>
                  <a:ext cx="174356" cy="1868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9678" y="4540"/>
                        <a:pt x="19223" y="3629"/>
                        <a:pt x="15379" y="8148"/>
                      </a:cubicBezTo>
                      <a:cubicBezTo>
                        <a:pt x="11534" y="12667"/>
                        <a:pt x="5767" y="17123"/>
                        <a:pt x="0" y="21600"/>
                      </a:cubicBezTo>
                    </a:path>
                  </a:pathLst>
                </a:custGeom>
                <a:noFill/>
                <a:ln w="19050" cap="flat">
                  <a:solidFill>
                    <a:srgbClr val="929292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Shape">
                  <a:extLst>
                    <a:ext uri="{FF2B5EF4-FFF2-40B4-BE49-F238E27FC236}">
                      <a16:creationId xmlns:a16="http://schemas.microsoft.com/office/drawing/2014/main" id="{CB5EA0A4-8093-2F4B-BB4F-877868AF53B5}"/>
                    </a:ext>
                  </a:extLst>
                </p:cNvPr>
                <p:cNvSpPr/>
                <p:nvPr/>
              </p:nvSpPr>
              <p:spPr>
                <a:xfrm>
                  <a:off x="0" y="224257"/>
                  <a:ext cx="1380003" cy="26641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0" y="0"/>
                      </a:moveTo>
                      <a:lnTo>
                        <a:pt x="0" y="21418"/>
                      </a:lnTo>
                      <a:lnTo>
                        <a:pt x="16021" y="21600"/>
                      </a:lnTo>
                      <a:lnTo>
                        <a:pt x="13072" y="15818"/>
                      </a:lnTo>
                      <a:cubicBezTo>
                        <a:pt x="13072" y="15818"/>
                        <a:pt x="13390" y="13236"/>
                        <a:pt x="15144" y="11782"/>
                      </a:cubicBezTo>
                      <a:cubicBezTo>
                        <a:pt x="16339" y="10945"/>
                        <a:pt x="18970" y="9818"/>
                        <a:pt x="20325" y="9018"/>
                      </a:cubicBezTo>
                      <a:cubicBezTo>
                        <a:pt x="21441" y="8218"/>
                        <a:pt x="21441" y="8218"/>
                        <a:pt x="21600" y="7455"/>
                      </a:cubicBezTo>
                      <a:cubicBezTo>
                        <a:pt x="21122" y="6945"/>
                        <a:pt x="19049" y="6073"/>
                        <a:pt x="19049" y="6073"/>
                      </a:cubicBezTo>
                      <a:cubicBezTo>
                        <a:pt x="19049" y="6073"/>
                        <a:pt x="10237" y="3966"/>
                        <a:pt x="7891" y="3273"/>
                      </a:cubicBezTo>
                      <a:cubicBezTo>
                        <a:pt x="6137" y="2727"/>
                        <a:pt x="3348" y="1709"/>
                        <a:pt x="3348" y="1709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B4FCB1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Line">
                  <a:extLst>
                    <a:ext uri="{FF2B5EF4-FFF2-40B4-BE49-F238E27FC236}">
                      <a16:creationId xmlns:a16="http://schemas.microsoft.com/office/drawing/2014/main" id="{F7E9CEBE-5569-BA4F-90E3-EC2A985567B1}"/>
                    </a:ext>
                  </a:extLst>
                </p:cNvPr>
                <p:cNvSpPr/>
                <p:nvPr/>
              </p:nvSpPr>
              <p:spPr>
                <a:xfrm>
                  <a:off x="4946915" y="1235661"/>
                  <a:ext cx="440792" cy="863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392" y="232"/>
                      </a:moveTo>
                      <a:lnTo>
                        <a:pt x="1106" y="0"/>
                      </a:lnTo>
                      <a:lnTo>
                        <a:pt x="0" y="20671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929292"/>
                  </a:solidFill>
                  <a:prstDash val="dash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Line">
                  <a:extLst>
                    <a:ext uri="{FF2B5EF4-FFF2-40B4-BE49-F238E27FC236}">
                      <a16:creationId xmlns:a16="http://schemas.microsoft.com/office/drawing/2014/main" id="{1D9B3AAD-7CB8-2D45-8A6F-8D6FAC27476C}"/>
                    </a:ext>
                  </a:extLst>
                </p:cNvPr>
                <p:cNvSpPr/>
                <p:nvPr/>
              </p:nvSpPr>
              <p:spPr>
                <a:xfrm rot="21441431">
                  <a:off x="3908068" y="1825796"/>
                  <a:ext cx="1081953" cy="1065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847"/>
                      </a:moveTo>
                      <a:lnTo>
                        <a:pt x="16136" y="1365"/>
                      </a:lnTo>
                      <a:lnTo>
                        <a:pt x="9391" y="803"/>
                      </a:lnTo>
                      <a:lnTo>
                        <a:pt x="1708" y="0"/>
                      </a:lnTo>
                      <a:lnTo>
                        <a:pt x="0" y="15016"/>
                      </a:lnTo>
                      <a:lnTo>
                        <a:pt x="3927" y="21600"/>
                      </a:lnTo>
                    </a:path>
                  </a:pathLst>
                </a:custGeom>
                <a:noFill/>
                <a:ln w="9525" cap="flat">
                  <a:solidFill>
                    <a:srgbClr val="929292"/>
                  </a:solidFill>
                  <a:prstDash val="dash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Line">
                  <a:extLst>
                    <a:ext uri="{FF2B5EF4-FFF2-40B4-BE49-F238E27FC236}">
                      <a16:creationId xmlns:a16="http://schemas.microsoft.com/office/drawing/2014/main" id="{F7B05CD1-D04F-9544-891D-7531F03B2F08}"/>
                    </a:ext>
                  </a:extLst>
                </p:cNvPr>
                <p:cNvSpPr/>
                <p:nvPr/>
              </p:nvSpPr>
              <p:spPr>
                <a:xfrm rot="21441431">
                  <a:off x="4297633" y="430399"/>
                  <a:ext cx="659355" cy="888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44" y="5694"/>
                      </a:lnTo>
                      <a:lnTo>
                        <a:pt x="759" y="6970"/>
                      </a:lnTo>
                      <a:lnTo>
                        <a:pt x="759" y="7838"/>
                      </a:lnTo>
                      <a:lnTo>
                        <a:pt x="2131" y="7736"/>
                      </a:lnTo>
                      <a:lnTo>
                        <a:pt x="2745" y="8477"/>
                      </a:lnTo>
                      <a:lnTo>
                        <a:pt x="3034" y="9345"/>
                      </a:lnTo>
                      <a:lnTo>
                        <a:pt x="4118" y="10621"/>
                      </a:lnTo>
                      <a:lnTo>
                        <a:pt x="5021" y="11387"/>
                      </a:lnTo>
                      <a:lnTo>
                        <a:pt x="6104" y="11694"/>
                      </a:lnTo>
                      <a:lnTo>
                        <a:pt x="6863" y="12255"/>
                      </a:lnTo>
                      <a:lnTo>
                        <a:pt x="6393" y="13098"/>
                      </a:lnTo>
                      <a:lnTo>
                        <a:pt x="6538" y="14298"/>
                      </a:lnTo>
                      <a:lnTo>
                        <a:pt x="6104" y="15140"/>
                      </a:lnTo>
                      <a:lnTo>
                        <a:pt x="6104" y="16111"/>
                      </a:lnTo>
                      <a:lnTo>
                        <a:pt x="7296" y="16647"/>
                      </a:lnTo>
                      <a:lnTo>
                        <a:pt x="8380" y="16647"/>
                      </a:lnTo>
                      <a:lnTo>
                        <a:pt x="9283" y="17617"/>
                      </a:lnTo>
                      <a:lnTo>
                        <a:pt x="9897" y="19328"/>
                      </a:lnTo>
                      <a:lnTo>
                        <a:pt x="10800" y="19991"/>
                      </a:lnTo>
                      <a:lnTo>
                        <a:pt x="12173" y="19991"/>
                      </a:lnTo>
                      <a:lnTo>
                        <a:pt x="12173" y="20732"/>
                      </a:lnTo>
                      <a:lnTo>
                        <a:pt x="12642" y="21498"/>
                      </a:lnTo>
                      <a:lnTo>
                        <a:pt x="14304" y="21370"/>
                      </a:lnTo>
                      <a:lnTo>
                        <a:pt x="16146" y="21600"/>
                      </a:lnTo>
                      <a:lnTo>
                        <a:pt x="17193" y="21268"/>
                      </a:lnTo>
                      <a:lnTo>
                        <a:pt x="18421" y="21268"/>
                      </a:lnTo>
                      <a:lnTo>
                        <a:pt x="19324" y="20962"/>
                      </a:lnTo>
                      <a:lnTo>
                        <a:pt x="20697" y="20630"/>
                      </a:lnTo>
                      <a:lnTo>
                        <a:pt x="21600" y="21166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Line">
                  <a:extLst>
                    <a:ext uri="{FF2B5EF4-FFF2-40B4-BE49-F238E27FC236}">
                      <a16:creationId xmlns:a16="http://schemas.microsoft.com/office/drawing/2014/main" id="{A06204F1-8A89-C345-8BD4-D5F6F6C9D86D}"/>
                    </a:ext>
                  </a:extLst>
                </p:cNvPr>
                <p:cNvSpPr/>
                <p:nvPr/>
              </p:nvSpPr>
              <p:spPr>
                <a:xfrm rot="21441431">
                  <a:off x="4297633" y="430399"/>
                  <a:ext cx="659355" cy="888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44" y="5694"/>
                      </a:lnTo>
                      <a:lnTo>
                        <a:pt x="759" y="6970"/>
                      </a:lnTo>
                      <a:lnTo>
                        <a:pt x="759" y="7838"/>
                      </a:lnTo>
                      <a:lnTo>
                        <a:pt x="2131" y="7736"/>
                      </a:lnTo>
                      <a:lnTo>
                        <a:pt x="2745" y="8477"/>
                      </a:lnTo>
                      <a:lnTo>
                        <a:pt x="3034" y="9345"/>
                      </a:lnTo>
                      <a:lnTo>
                        <a:pt x="4118" y="10621"/>
                      </a:lnTo>
                      <a:lnTo>
                        <a:pt x="5021" y="11387"/>
                      </a:lnTo>
                      <a:lnTo>
                        <a:pt x="6104" y="11694"/>
                      </a:lnTo>
                      <a:lnTo>
                        <a:pt x="6863" y="12255"/>
                      </a:lnTo>
                      <a:lnTo>
                        <a:pt x="6393" y="13098"/>
                      </a:lnTo>
                      <a:lnTo>
                        <a:pt x="6538" y="14298"/>
                      </a:lnTo>
                      <a:lnTo>
                        <a:pt x="6104" y="15140"/>
                      </a:lnTo>
                      <a:lnTo>
                        <a:pt x="6104" y="16111"/>
                      </a:lnTo>
                      <a:lnTo>
                        <a:pt x="7296" y="16647"/>
                      </a:lnTo>
                      <a:lnTo>
                        <a:pt x="8380" y="16647"/>
                      </a:lnTo>
                      <a:lnTo>
                        <a:pt x="9283" y="17617"/>
                      </a:lnTo>
                      <a:lnTo>
                        <a:pt x="9897" y="19328"/>
                      </a:lnTo>
                      <a:lnTo>
                        <a:pt x="10800" y="19991"/>
                      </a:lnTo>
                      <a:lnTo>
                        <a:pt x="12173" y="19991"/>
                      </a:lnTo>
                      <a:lnTo>
                        <a:pt x="12173" y="20732"/>
                      </a:lnTo>
                      <a:lnTo>
                        <a:pt x="12642" y="21498"/>
                      </a:lnTo>
                      <a:lnTo>
                        <a:pt x="14304" y="21370"/>
                      </a:lnTo>
                      <a:lnTo>
                        <a:pt x="16146" y="21600"/>
                      </a:lnTo>
                      <a:lnTo>
                        <a:pt x="17193" y="21268"/>
                      </a:lnTo>
                      <a:lnTo>
                        <a:pt x="18421" y="21268"/>
                      </a:lnTo>
                      <a:lnTo>
                        <a:pt x="19324" y="20962"/>
                      </a:lnTo>
                      <a:lnTo>
                        <a:pt x="20697" y="20630"/>
                      </a:lnTo>
                      <a:lnTo>
                        <a:pt x="21600" y="21166"/>
                      </a:lnTo>
                    </a:path>
                  </a:pathLst>
                </a:custGeom>
                <a:noFill/>
                <a:ln w="63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Line">
                  <a:extLst>
                    <a:ext uri="{FF2B5EF4-FFF2-40B4-BE49-F238E27FC236}">
                      <a16:creationId xmlns:a16="http://schemas.microsoft.com/office/drawing/2014/main" id="{BE62DF84-3647-F14C-924D-1C6E49DE1E49}"/>
                    </a:ext>
                  </a:extLst>
                </p:cNvPr>
                <p:cNvSpPr/>
                <p:nvPr/>
              </p:nvSpPr>
              <p:spPr>
                <a:xfrm rot="21441431">
                  <a:off x="4139770" y="398880"/>
                  <a:ext cx="837559" cy="1509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668" y="239"/>
                      </a:moveTo>
                      <a:lnTo>
                        <a:pt x="1226" y="0"/>
                      </a:lnTo>
                      <a:lnTo>
                        <a:pt x="919" y="9246"/>
                      </a:lnTo>
                      <a:lnTo>
                        <a:pt x="1991" y="9963"/>
                      </a:lnTo>
                      <a:lnTo>
                        <a:pt x="2451" y="10840"/>
                      </a:lnTo>
                      <a:lnTo>
                        <a:pt x="1685" y="11796"/>
                      </a:lnTo>
                      <a:lnTo>
                        <a:pt x="766" y="12514"/>
                      </a:lnTo>
                      <a:lnTo>
                        <a:pt x="0" y="13311"/>
                      </a:lnTo>
                      <a:lnTo>
                        <a:pt x="153" y="14427"/>
                      </a:lnTo>
                      <a:lnTo>
                        <a:pt x="919" y="15064"/>
                      </a:lnTo>
                      <a:lnTo>
                        <a:pt x="153" y="20564"/>
                      </a:lnTo>
                      <a:lnTo>
                        <a:pt x="9804" y="21122"/>
                      </a:lnTo>
                      <a:lnTo>
                        <a:pt x="20068" y="21600"/>
                      </a:lnTo>
                      <a:lnTo>
                        <a:pt x="21600" y="12673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Line">
                  <a:extLst>
                    <a:ext uri="{FF2B5EF4-FFF2-40B4-BE49-F238E27FC236}">
                      <a16:creationId xmlns:a16="http://schemas.microsoft.com/office/drawing/2014/main" id="{221919AE-FA3E-9E40-9249-34E9D32DC1B0}"/>
                    </a:ext>
                  </a:extLst>
                </p:cNvPr>
                <p:cNvSpPr/>
                <p:nvPr/>
              </p:nvSpPr>
              <p:spPr>
                <a:xfrm rot="21441431">
                  <a:off x="4139770" y="398880"/>
                  <a:ext cx="837559" cy="1509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668" y="239"/>
                      </a:moveTo>
                      <a:lnTo>
                        <a:pt x="1226" y="0"/>
                      </a:lnTo>
                      <a:lnTo>
                        <a:pt x="919" y="9246"/>
                      </a:lnTo>
                      <a:lnTo>
                        <a:pt x="1991" y="9963"/>
                      </a:lnTo>
                      <a:lnTo>
                        <a:pt x="2451" y="10840"/>
                      </a:lnTo>
                      <a:lnTo>
                        <a:pt x="1685" y="11796"/>
                      </a:lnTo>
                      <a:lnTo>
                        <a:pt x="766" y="12514"/>
                      </a:lnTo>
                      <a:lnTo>
                        <a:pt x="0" y="13311"/>
                      </a:lnTo>
                      <a:lnTo>
                        <a:pt x="153" y="14427"/>
                      </a:lnTo>
                      <a:lnTo>
                        <a:pt x="919" y="15064"/>
                      </a:lnTo>
                      <a:lnTo>
                        <a:pt x="153" y="20564"/>
                      </a:lnTo>
                      <a:lnTo>
                        <a:pt x="9804" y="21122"/>
                      </a:lnTo>
                      <a:lnTo>
                        <a:pt x="20068" y="21600"/>
                      </a:lnTo>
                      <a:lnTo>
                        <a:pt x="21600" y="12673"/>
                      </a:lnTo>
                    </a:path>
                  </a:pathLst>
                </a:custGeom>
                <a:noFill/>
                <a:ln w="63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Line">
                  <a:extLst>
                    <a:ext uri="{FF2B5EF4-FFF2-40B4-BE49-F238E27FC236}">
                      <a16:creationId xmlns:a16="http://schemas.microsoft.com/office/drawing/2014/main" id="{B62080FD-B51F-2E49-B114-3C33561EA994}"/>
                    </a:ext>
                  </a:extLst>
                </p:cNvPr>
                <p:cNvSpPr/>
                <p:nvPr/>
              </p:nvSpPr>
              <p:spPr>
                <a:xfrm>
                  <a:off x="4053056" y="369464"/>
                  <a:ext cx="287767" cy="85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600"/>
                      </a:moveTo>
                      <a:lnTo>
                        <a:pt x="21600" y="21600"/>
                      </a:lnTo>
                      <a:lnTo>
                        <a:pt x="21200" y="6000"/>
                      </a:lnTo>
                      <a:lnTo>
                        <a:pt x="400" y="0"/>
                      </a:lnTo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Line">
                  <a:extLst>
                    <a:ext uri="{FF2B5EF4-FFF2-40B4-BE49-F238E27FC236}">
                      <a16:creationId xmlns:a16="http://schemas.microsoft.com/office/drawing/2014/main" id="{781F7F2A-B7AE-5F49-8C18-358952848733}"/>
                    </a:ext>
                  </a:extLst>
                </p:cNvPr>
                <p:cNvSpPr/>
                <p:nvPr/>
              </p:nvSpPr>
              <p:spPr>
                <a:xfrm rot="5195654">
                  <a:off x="4321516" y="-542237"/>
                  <a:ext cx="156632" cy="19213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9486" y="4473"/>
                        <a:pt x="21141" y="3895"/>
                        <a:pt x="16912" y="8346"/>
                      </a:cubicBezTo>
                      <a:cubicBezTo>
                        <a:pt x="12684" y="12799"/>
                        <a:pt x="6342" y="17189"/>
                        <a:pt x="0" y="21600"/>
                      </a:cubicBezTo>
                    </a:path>
                  </a:pathLst>
                </a:custGeom>
                <a:noFill/>
                <a:ln w="19050" cap="flat">
                  <a:solidFill>
                    <a:srgbClr val="929292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Line">
                  <a:extLst>
                    <a:ext uri="{FF2B5EF4-FFF2-40B4-BE49-F238E27FC236}">
                      <a16:creationId xmlns:a16="http://schemas.microsoft.com/office/drawing/2014/main" id="{4E475DB9-5599-0140-B6C6-CFDB36DAFB2B}"/>
                    </a:ext>
                  </a:extLst>
                </p:cNvPr>
                <p:cNvSpPr/>
                <p:nvPr/>
              </p:nvSpPr>
              <p:spPr>
                <a:xfrm flipH="1">
                  <a:off x="4396850" y="1919648"/>
                  <a:ext cx="57869" cy="966553"/>
                </a:xfrm>
                <a:prstGeom prst="line">
                  <a:avLst/>
                </a:prstGeom>
                <a:noFill/>
                <a:ln w="9525" cap="flat">
                  <a:solidFill>
                    <a:srgbClr val="929292"/>
                  </a:solidFill>
                  <a:prstDash val="dash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endParaRPr>
                </a:p>
              </p:txBody>
            </p:sp>
            <p:sp>
              <p:nvSpPr>
                <p:cNvPr id="356" name="Shape">
                  <a:extLst>
                    <a:ext uri="{FF2B5EF4-FFF2-40B4-BE49-F238E27FC236}">
                      <a16:creationId xmlns:a16="http://schemas.microsoft.com/office/drawing/2014/main" id="{8343B391-3FCD-5B43-A3BB-9E31770DE426}"/>
                    </a:ext>
                  </a:extLst>
                </p:cNvPr>
                <p:cNvSpPr/>
                <p:nvPr/>
              </p:nvSpPr>
              <p:spPr>
                <a:xfrm rot="20749547">
                  <a:off x="3249240" y="696822"/>
                  <a:ext cx="817643" cy="9515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6" h="21154" extrusionOk="0">
                      <a:moveTo>
                        <a:pt x="10874" y="4800"/>
                      </a:moveTo>
                      <a:cubicBezTo>
                        <a:pt x="9402" y="3907"/>
                        <a:pt x="7711" y="1697"/>
                        <a:pt x="6364" y="1007"/>
                      </a:cubicBezTo>
                      <a:cubicBezTo>
                        <a:pt x="5016" y="318"/>
                        <a:pt x="3582" y="-345"/>
                        <a:pt x="2324" y="201"/>
                      </a:cubicBezTo>
                      <a:cubicBezTo>
                        <a:pt x="1506" y="557"/>
                        <a:pt x="589" y="1454"/>
                        <a:pt x="9" y="3102"/>
                      </a:cubicBezTo>
                      <a:cubicBezTo>
                        <a:pt x="-8" y="4473"/>
                        <a:pt x="66" y="5006"/>
                        <a:pt x="3" y="6796"/>
                      </a:cubicBezTo>
                      <a:cubicBezTo>
                        <a:pt x="-55" y="8453"/>
                        <a:pt x="719" y="11361"/>
                        <a:pt x="1308" y="13112"/>
                      </a:cubicBezTo>
                      <a:cubicBezTo>
                        <a:pt x="1898" y="14862"/>
                        <a:pt x="3560" y="18569"/>
                        <a:pt x="3981" y="19100"/>
                      </a:cubicBezTo>
                      <a:cubicBezTo>
                        <a:pt x="4402" y="19630"/>
                        <a:pt x="4974" y="21255"/>
                        <a:pt x="6153" y="21149"/>
                      </a:cubicBezTo>
                      <a:cubicBezTo>
                        <a:pt x="7332" y="21043"/>
                        <a:pt x="8152" y="19915"/>
                        <a:pt x="9785" y="18919"/>
                      </a:cubicBezTo>
                      <a:cubicBezTo>
                        <a:pt x="11301" y="17915"/>
                        <a:pt x="12396" y="17381"/>
                        <a:pt x="13828" y="16692"/>
                      </a:cubicBezTo>
                      <a:cubicBezTo>
                        <a:pt x="15259" y="16002"/>
                        <a:pt x="18378" y="14547"/>
                        <a:pt x="19051" y="14017"/>
                      </a:cubicBezTo>
                      <a:cubicBezTo>
                        <a:pt x="19725" y="13487"/>
                        <a:pt x="21545" y="13133"/>
                        <a:pt x="21453" y="11544"/>
                      </a:cubicBezTo>
                      <a:cubicBezTo>
                        <a:pt x="21419" y="10957"/>
                        <a:pt x="19362" y="9036"/>
                        <a:pt x="17930" y="8452"/>
                      </a:cubicBezTo>
                      <a:cubicBezTo>
                        <a:pt x="15138" y="7205"/>
                        <a:pt x="12248" y="5634"/>
                        <a:pt x="10874" y="4800"/>
                      </a:cubicBezTo>
                      <a:close/>
                    </a:path>
                  </a:pathLst>
                </a:custGeom>
                <a:solidFill>
                  <a:srgbClr val="00F90D">
                    <a:alpha val="69410"/>
                  </a:srgbClr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Shape">
                  <a:extLst>
                    <a:ext uri="{FF2B5EF4-FFF2-40B4-BE49-F238E27FC236}">
                      <a16:creationId xmlns:a16="http://schemas.microsoft.com/office/drawing/2014/main" id="{F19E9AF2-8D59-544C-B0CE-E6FF3F10C6EF}"/>
                    </a:ext>
                  </a:extLst>
                </p:cNvPr>
                <p:cNvSpPr/>
                <p:nvPr/>
              </p:nvSpPr>
              <p:spPr>
                <a:xfrm>
                  <a:off x="2665159" y="0"/>
                  <a:ext cx="929511" cy="28615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6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8408" y="15924"/>
                      </a:lnTo>
                      <a:lnTo>
                        <a:pt x="17814" y="13776"/>
                      </a:lnTo>
                      <a:lnTo>
                        <a:pt x="16256" y="11672"/>
                      </a:lnTo>
                      <a:lnTo>
                        <a:pt x="12841" y="9631"/>
                      </a:lnTo>
                      <a:lnTo>
                        <a:pt x="10466" y="7356"/>
                      </a:lnTo>
                      <a:lnTo>
                        <a:pt x="7942" y="4252"/>
                      </a:lnTo>
                      <a:lnTo>
                        <a:pt x="6161" y="1403"/>
                      </a:lnTo>
                      <a:lnTo>
                        <a:pt x="5715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A1FBA1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Triangle">
                  <a:extLst>
                    <a:ext uri="{FF2B5EF4-FFF2-40B4-BE49-F238E27FC236}">
                      <a16:creationId xmlns:a16="http://schemas.microsoft.com/office/drawing/2014/main" id="{22C5578A-008F-7F40-86D6-101CA773DFF2}"/>
                    </a:ext>
                  </a:extLst>
                </p:cNvPr>
                <p:cNvSpPr/>
                <p:nvPr/>
              </p:nvSpPr>
              <p:spPr>
                <a:xfrm rot="4518702">
                  <a:off x="3567624" y="2508441"/>
                  <a:ext cx="76295" cy="96124"/>
                </a:xfrm>
                <a:prstGeom prst="triangle">
                  <a:avLst/>
                </a:prstGeom>
                <a:solidFill>
                  <a:srgbClr val="92929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Triangle">
                  <a:extLst>
                    <a:ext uri="{FF2B5EF4-FFF2-40B4-BE49-F238E27FC236}">
                      <a16:creationId xmlns:a16="http://schemas.microsoft.com/office/drawing/2014/main" id="{2D10B284-6C0E-9C4C-A037-A7B30C59C85E}"/>
                    </a:ext>
                  </a:extLst>
                </p:cNvPr>
                <p:cNvSpPr/>
                <p:nvPr/>
              </p:nvSpPr>
              <p:spPr>
                <a:xfrm rot="4451656">
                  <a:off x="3082270" y="753258"/>
                  <a:ext cx="80299" cy="92972"/>
                </a:xfrm>
                <a:prstGeom prst="triangle">
                  <a:avLst/>
                </a:prstGeom>
                <a:solidFill>
                  <a:srgbClr val="92929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Triangle">
                  <a:extLst>
                    <a:ext uri="{FF2B5EF4-FFF2-40B4-BE49-F238E27FC236}">
                      <a16:creationId xmlns:a16="http://schemas.microsoft.com/office/drawing/2014/main" id="{F2949E0C-68A9-CC4A-A899-D650F4FE886D}"/>
                    </a:ext>
                  </a:extLst>
                </p:cNvPr>
                <p:cNvSpPr/>
                <p:nvPr/>
              </p:nvSpPr>
              <p:spPr>
                <a:xfrm rot="3532863">
                  <a:off x="3281674" y="1289853"/>
                  <a:ext cx="82126" cy="93109"/>
                </a:xfrm>
                <a:prstGeom prst="triangle">
                  <a:avLst/>
                </a:prstGeom>
                <a:solidFill>
                  <a:srgbClr val="92929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Triangle">
                  <a:extLst>
                    <a:ext uri="{FF2B5EF4-FFF2-40B4-BE49-F238E27FC236}">
                      <a16:creationId xmlns:a16="http://schemas.microsoft.com/office/drawing/2014/main" id="{DD2D4EAD-6B61-7F47-877B-7154B4170237}"/>
                    </a:ext>
                  </a:extLst>
                </p:cNvPr>
                <p:cNvSpPr/>
                <p:nvPr/>
              </p:nvSpPr>
              <p:spPr>
                <a:xfrm rot="5127623">
                  <a:off x="3461769" y="1887344"/>
                  <a:ext cx="85515" cy="93537"/>
                </a:xfrm>
                <a:prstGeom prst="triangle">
                  <a:avLst/>
                </a:prstGeom>
                <a:solidFill>
                  <a:srgbClr val="92929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Triangle">
                  <a:extLst>
                    <a:ext uri="{FF2B5EF4-FFF2-40B4-BE49-F238E27FC236}">
                      <a16:creationId xmlns:a16="http://schemas.microsoft.com/office/drawing/2014/main" id="{6BEE8464-BCA2-8241-9159-24AED3EA08BB}"/>
                    </a:ext>
                  </a:extLst>
                </p:cNvPr>
                <p:cNvSpPr/>
                <p:nvPr/>
              </p:nvSpPr>
              <p:spPr>
                <a:xfrm rot="4384761">
                  <a:off x="2972105" y="250680"/>
                  <a:ext cx="80395" cy="92883"/>
                </a:xfrm>
                <a:prstGeom prst="triangle">
                  <a:avLst/>
                </a:prstGeom>
                <a:solidFill>
                  <a:srgbClr val="92929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Line">
                  <a:extLst>
                    <a:ext uri="{FF2B5EF4-FFF2-40B4-BE49-F238E27FC236}">
                      <a16:creationId xmlns:a16="http://schemas.microsoft.com/office/drawing/2014/main" id="{D18ECA6D-ED62-B648-9FE7-079661E16D9A}"/>
                    </a:ext>
                  </a:extLst>
                </p:cNvPr>
                <p:cNvSpPr/>
                <p:nvPr/>
              </p:nvSpPr>
              <p:spPr>
                <a:xfrm>
                  <a:off x="2914728" y="35881"/>
                  <a:ext cx="702864" cy="28301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080" y="1506"/>
                        <a:pt x="2160" y="3033"/>
                        <a:pt x="3535" y="4475"/>
                      </a:cubicBezTo>
                      <a:cubicBezTo>
                        <a:pt x="4909" y="5916"/>
                        <a:pt x="6480" y="7272"/>
                        <a:pt x="8444" y="8606"/>
                      </a:cubicBezTo>
                      <a:cubicBezTo>
                        <a:pt x="10407" y="9939"/>
                        <a:pt x="13549" y="11101"/>
                        <a:pt x="15120" y="12478"/>
                      </a:cubicBezTo>
                      <a:cubicBezTo>
                        <a:pt x="16691" y="13855"/>
                        <a:pt x="16789" y="15296"/>
                        <a:pt x="17869" y="16824"/>
                      </a:cubicBezTo>
                      <a:cubicBezTo>
                        <a:pt x="18949" y="18351"/>
                        <a:pt x="20225" y="19965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7F82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64" name="Group">
                  <a:extLst>
                    <a:ext uri="{FF2B5EF4-FFF2-40B4-BE49-F238E27FC236}">
                      <a16:creationId xmlns:a16="http://schemas.microsoft.com/office/drawing/2014/main" id="{2EAC194A-676D-DC48-A75E-72BB2FF15511}"/>
                    </a:ext>
                  </a:extLst>
                </p:cNvPr>
                <p:cNvGrpSpPr/>
                <p:nvPr/>
              </p:nvGrpSpPr>
              <p:grpSpPr>
                <a:xfrm rot="20732351">
                  <a:off x="2737444" y="1266707"/>
                  <a:ext cx="410437" cy="224889"/>
                  <a:chOff x="0" y="122"/>
                  <a:chExt cx="410436" cy="224887"/>
                </a:xfrm>
              </p:grpSpPr>
              <p:sp>
                <p:nvSpPr>
                  <p:cNvPr id="389" name="Line">
                    <a:extLst>
                      <a:ext uri="{FF2B5EF4-FFF2-40B4-BE49-F238E27FC236}">
                        <a16:creationId xmlns:a16="http://schemas.microsoft.com/office/drawing/2014/main" id="{C3D86009-878A-094B-8BEF-DD9DA675164A}"/>
                      </a:ext>
                    </a:extLst>
                  </p:cNvPr>
                  <p:cNvSpPr/>
                  <p:nvPr/>
                </p:nvSpPr>
                <p:spPr>
                  <a:xfrm flipV="1">
                    <a:off x="0" y="64071"/>
                    <a:ext cx="344876" cy="16093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defTabSz="4572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ea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390" name="Line">
                    <a:extLst>
                      <a:ext uri="{FF2B5EF4-FFF2-40B4-BE49-F238E27FC236}">
                        <a16:creationId xmlns:a16="http://schemas.microsoft.com/office/drawing/2014/main" id="{ED61B244-FC73-BB40-A8CF-0F8F5EAB295A}"/>
                      </a:ext>
                    </a:extLst>
                  </p:cNvPr>
                  <p:cNvSpPr/>
                  <p:nvPr/>
                </p:nvSpPr>
                <p:spPr>
                  <a:xfrm rot="3338536" flipH="1">
                    <a:off x="308419" y="12281"/>
                    <a:ext cx="79944" cy="956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1314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40640" marR="40640" lvl="0" indent="0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5" name="Siletzia">
                  <a:extLst>
                    <a:ext uri="{FF2B5EF4-FFF2-40B4-BE49-F238E27FC236}">
                      <a16:creationId xmlns:a16="http://schemas.microsoft.com/office/drawing/2014/main" id="{491D08DA-12D8-844D-913B-D2E0F3EC9272}"/>
                    </a:ext>
                  </a:extLst>
                </p:cNvPr>
                <p:cNvSpPr txBox="1"/>
                <p:nvPr/>
              </p:nvSpPr>
              <p:spPr>
                <a:xfrm rot="3532200">
                  <a:off x="3052679" y="1165880"/>
                  <a:ext cx="839940" cy="2422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marL="39687" marR="40638" algn="l" defTabSz="914400">
                    <a:buClr>
                      <a:srgbClr val="000000"/>
                    </a:buClr>
                    <a:buFont typeface="Arial"/>
                    <a:defRPr sz="1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marL="39687" marR="40638" lvl="0" indent="0" algn="l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Arial"/>
                      <a:cs typeface="Arial"/>
                      <a:sym typeface="Arial"/>
                    </a:rPr>
                    <a:t>Siletzia</a:t>
                  </a:r>
                </a:p>
              </p:txBody>
            </p:sp>
            <p:sp>
              <p:nvSpPr>
                <p:cNvPr id="366" name="Farallon      plate">
                  <a:extLst>
                    <a:ext uri="{FF2B5EF4-FFF2-40B4-BE49-F238E27FC236}">
                      <a16:creationId xmlns:a16="http://schemas.microsoft.com/office/drawing/2014/main" id="{8E4E8285-8D25-084B-9041-EE70BBE3FC88}"/>
                    </a:ext>
                  </a:extLst>
                </p:cNvPr>
                <p:cNvSpPr txBox="1"/>
                <p:nvPr/>
              </p:nvSpPr>
              <p:spPr>
                <a:xfrm rot="15947086">
                  <a:off x="1946440" y="1246573"/>
                  <a:ext cx="1887651" cy="2297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marL="39687" marR="40638" algn="l" defTabSz="914400">
                    <a:buClr>
                      <a:srgbClr val="000000"/>
                    </a:buClr>
                    <a:buFont typeface="Arial"/>
                    <a:defRPr sz="15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marL="39687" marR="40638" lvl="0" indent="0" algn="l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sz="15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Arial"/>
                      <a:cs typeface="Arial"/>
                      <a:sym typeface="Arial"/>
                    </a:rPr>
                    <a:t>Farallon      plate</a:t>
                  </a:r>
                </a:p>
              </p:txBody>
            </p:sp>
            <p:sp>
              <p:nvSpPr>
                <p:cNvPr id="367" name="Line">
                  <a:extLst>
                    <a:ext uri="{FF2B5EF4-FFF2-40B4-BE49-F238E27FC236}">
                      <a16:creationId xmlns:a16="http://schemas.microsoft.com/office/drawing/2014/main" id="{ACE5DD5A-A312-2C40-8486-7F915B8F0516}"/>
                    </a:ext>
                  </a:extLst>
                </p:cNvPr>
                <p:cNvSpPr/>
                <p:nvPr/>
              </p:nvSpPr>
              <p:spPr>
                <a:xfrm rot="21441431">
                  <a:off x="1269116" y="1784882"/>
                  <a:ext cx="1046312" cy="1065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847"/>
                      </a:moveTo>
                      <a:lnTo>
                        <a:pt x="16136" y="1365"/>
                      </a:lnTo>
                      <a:lnTo>
                        <a:pt x="9391" y="803"/>
                      </a:lnTo>
                      <a:lnTo>
                        <a:pt x="1708" y="0"/>
                      </a:lnTo>
                      <a:lnTo>
                        <a:pt x="0" y="15016"/>
                      </a:lnTo>
                      <a:lnTo>
                        <a:pt x="3927" y="21600"/>
                      </a:lnTo>
                    </a:path>
                  </a:pathLst>
                </a:custGeom>
                <a:noFill/>
                <a:ln w="9525" cap="flat">
                  <a:solidFill>
                    <a:srgbClr val="929292"/>
                  </a:solidFill>
                  <a:prstDash val="dash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Line">
                  <a:extLst>
                    <a:ext uri="{FF2B5EF4-FFF2-40B4-BE49-F238E27FC236}">
                      <a16:creationId xmlns:a16="http://schemas.microsoft.com/office/drawing/2014/main" id="{BBFC78D9-57BA-9143-8123-2712D31447E1}"/>
                    </a:ext>
                  </a:extLst>
                </p:cNvPr>
                <p:cNvSpPr/>
                <p:nvPr/>
              </p:nvSpPr>
              <p:spPr>
                <a:xfrm flipH="1">
                  <a:off x="1775729" y="1883206"/>
                  <a:ext cx="48386" cy="966553"/>
                </a:xfrm>
                <a:prstGeom prst="line">
                  <a:avLst/>
                </a:prstGeom>
                <a:noFill/>
                <a:ln w="9525" cap="flat">
                  <a:solidFill>
                    <a:srgbClr val="929292"/>
                  </a:solidFill>
                  <a:prstDash val="dash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endParaRPr>
                </a:p>
              </p:txBody>
            </p:sp>
            <p:grpSp>
              <p:nvGrpSpPr>
                <p:cNvPr id="369" name="Group">
                  <a:extLst>
                    <a:ext uri="{FF2B5EF4-FFF2-40B4-BE49-F238E27FC236}">
                      <a16:creationId xmlns:a16="http://schemas.microsoft.com/office/drawing/2014/main" id="{76AE57C5-1EAC-E34B-B552-4E118B7FDF5D}"/>
                    </a:ext>
                  </a:extLst>
                </p:cNvPr>
                <p:cNvGrpSpPr/>
                <p:nvPr/>
              </p:nvGrpSpPr>
              <p:grpSpPr>
                <a:xfrm rot="21441431">
                  <a:off x="1674345" y="372331"/>
                  <a:ext cx="605894" cy="906338"/>
                  <a:chOff x="0" y="0"/>
                  <a:chExt cx="605892" cy="906337"/>
                </a:xfrm>
              </p:grpSpPr>
              <p:sp>
                <p:nvSpPr>
                  <p:cNvPr id="387" name="Line">
                    <a:extLst>
                      <a:ext uri="{FF2B5EF4-FFF2-40B4-BE49-F238E27FC236}">
                        <a16:creationId xmlns:a16="http://schemas.microsoft.com/office/drawing/2014/main" id="{3CF1CC75-5A25-CF44-8B12-92063DF0D67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605893" cy="9063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144" y="5694"/>
                        </a:lnTo>
                        <a:lnTo>
                          <a:pt x="759" y="6970"/>
                        </a:lnTo>
                        <a:lnTo>
                          <a:pt x="759" y="7838"/>
                        </a:lnTo>
                        <a:lnTo>
                          <a:pt x="2131" y="7736"/>
                        </a:lnTo>
                        <a:lnTo>
                          <a:pt x="2745" y="8477"/>
                        </a:lnTo>
                        <a:lnTo>
                          <a:pt x="3034" y="9345"/>
                        </a:lnTo>
                        <a:lnTo>
                          <a:pt x="4118" y="10621"/>
                        </a:lnTo>
                        <a:lnTo>
                          <a:pt x="5021" y="11387"/>
                        </a:lnTo>
                        <a:lnTo>
                          <a:pt x="6104" y="11694"/>
                        </a:lnTo>
                        <a:lnTo>
                          <a:pt x="6863" y="12255"/>
                        </a:lnTo>
                        <a:lnTo>
                          <a:pt x="6393" y="13098"/>
                        </a:lnTo>
                        <a:lnTo>
                          <a:pt x="6538" y="14298"/>
                        </a:lnTo>
                        <a:lnTo>
                          <a:pt x="6104" y="15140"/>
                        </a:lnTo>
                        <a:lnTo>
                          <a:pt x="6104" y="16111"/>
                        </a:lnTo>
                        <a:lnTo>
                          <a:pt x="7296" y="16647"/>
                        </a:lnTo>
                        <a:lnTo>
                          <a:pt x="8380" y="16647"/>
                        </a:lnTo>
                        <a:lnTo>
                          <a:pt x="9283" y="17617"/>
                        </a:lnTo>
                        <a:lnTo>
                          <a:pt x="9897" y="19328"/>
                        </a:lnTo>
                        <a:lnTo>
                          <a:pt x="10800" y="19991"/>
                        </a:lnTo>
                        <a:lnTo>
                          <a:pt x="12173" y="19991"/>
                        </a:lnTo>
                        <a:lnTo>
                          <a:pt x="12173" y="20732"/>
                        </a:lnTo>
                        <a:lnTo>
                          <a:pt x="12642" y="21498"/>
                        </a:lnTo>
                        <a:lnTo>
                          <a:pt x="14304" y="21370"/>
                        </a:lnTo>
                        <a:lnTo>
                          <a:pt x="16146" y="21600"/>
                        </a:lnTo>
                        <a:lnTo>
                          <a:pt x="17193" y="21268"/>
                        </a:lnTo>
                        <a:lnTo>
                          <a:pt x="18421" y="21268"/>
                        </a:lnTo>
                        <a:lnTo>
                          <a:pt x="19324" y="20962"/>
                        </a:lnTo>
                        <a:lnTo>
                          <a:pt x="20697" y="20630"/>
                        </a:lnTo>
                        <a:lnTo>
                          <a:pt x="21600" y="21166"/>
                        </a:ln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40640" marR="40640" lvl="0" indent="0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" name="Line">
                    <a:extLst>
                      <a:ext uri="{FF2B5EF4-FFF2-40B4-BE49-F238E27FC236}">
                        <a16:creationId xmlns:a16="http://schemas.microsoft.com/office/drawing/2014/main" id="{2E12E1B1-3569-1C47-910A-2A8B514ADAE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605893" cy="9063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144" y="5694"/>
                        </a:lnTo>
                        <a:lnTo>
                          <a:pt x="759" y="6970"/>
                        </a:lnTo>
                        <a:lnTo>
                          <a:pt x="759" y="7838"/>
                        </a:lnTo>
                        <a:lnTo>
                          <a:pt x="2131" y="7736"/>
                        </a:lnTo>
                        <a:lnTo>
                          <a:pt x="2745" y="8477"/>
                        </a:lnTo>
                        <a:lnTo>
                          <a:pt x="3034" y="9345"/>
                        </a:lnTo>
                        <a:lnTo>
                          <a:pt x="4118" y="10621"/>
                        </a:lnTo>
                        <a:lnTo>
                          <a:pt x="5021" y="11387"/>
                        </a:lnTo>
                        <a:lnTo>
                          <a:pt x="6104" y="11694"/>
                        </a:lnTo>
                        <a:lnTo>
                          <a:pt x="6863" y="12255"/>
                        </a:lnTo>
                        <a:lnTo>
                          <a:pt x="6393" y="13098"/>
                        </a:lnTo>
                        <a:lnTo>
                          <a:pt x="6538" y="14298"/>
                        </a:lnTo>
                        <a:lnTo>
                          <a:pt x="6104" y="15140"/>
                        </a:lnTo>
                        <a:lnTo>
                          <a:pt x="6104" y="16111"/>
                        </a:lnTo>
                        <a:lnTo>
                          <a:pt x="7296" y="16647"/>
                        </a:lnTo>
                        <a:lnTo>
                          <a:pt x="8380" y="16647"/>
                        </a:lnTo>
                        <a:lnTo>
                          <a:pt x="9283" y="17617"/>
                        </a:lnTo>
                        <a:lnTo>
                          <a:pt x="9897" y="19328"/>
                        </a:lnTo>
                        <a:lnTo>
                          <a:pt x="10800" y="19991"/>
                        </a:lnTo>
                        <a:lnTo>
                          <a:pt x="12173" y="19991"/>
                        </a:lnTo>
                        <a:lnTo>
                          <a:pt x="12173" y="20732"/>
                        </a:lnTo>
                        <a:lnTo>
                          <a:pt x="12642" y="21498"/>
                        </a:lnTo>
                        <a:lnTo>
                          <a:pt x="14304" y="21370"/>
                        </a:lnTo>
                        <a:lnTo>
                          <a:pt x="16146" y="21600"/>
                        </a:lnTo>
                        <a:lnTo>
                          <a:pt x="17193" y="21268"/>
                        </a:lnTo>
                        <a:lnTo>
                          <a:pt x="18421" y="21268"/>
                        </a:lnTo>
                        <a:lnTo>
                          <a:pt x="19324" y="20962"/>
                        </a:lnTo>
                        <a:lnTo>
                          <a:pt x="20697" y="20630"/>
                        </a:lnTo>
                        <a:lnTo>
                          <a:pt x="21600" y="21166"/>
                        </a:lnTo>
                      </a:path>
                    </a:pathLst>
                  </a:custGeom>
                  <a:noFill/>
                  <a:ln w="635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40640" marR="40640" lvl="0" indent="0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0" name="Group">
                  <a:extLst>
                    <a:ext uri="{FF2B5EF4-FFF2-40B4-BE49-F238E27FC236}">
                      <a16:creationId xmlns:a16="http://schemas.microsoft.com/office/drawing/2014/main" id="{DF2CDEBA-1C5A-AD4E-B71D-B2AF2487C283}"/>
                    </a:ext>
                  </a:extLst>
                </p:cNvPr>
                <p:cNvGrpSpPr/>
                <p:nvPr/>
              </p:nvGrpSpPr>
              <p:grpSpPr>
                <a:xfrm rot="21441431">
                  <a:off x="1478273" y="372343"/>
                  <a:ext cx="832467" cy="1509815"/>
                  <a:chOff x="0" y="0"/>
                  <a:chExt cx="832465" cy="1509814"/>
                </a:xfrm>
              </p:grpSpPr>
              <p:sp>
                <p:nvSpPr>
                  <p:cNvPr id="385" name="Line">
                    <a:extLst>
                      <a:ext uri="{FF2B5EF4-FFF2-40B4-BE49-F238E27FC236}">
                        <a16:creationId xmlns:a16="http://schemas.microsoft.com/office/drawing/2014/main" id="{4B948F54-BA8C-4D43-B1F5-9AFDB666AC1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32466" cy="15098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5668" y="239"/>
                        </a:moveTo>
                        <a:lnTo>
                          <a:pt x="1226" y="0"/>
                        </a:lnTo>
                        <a:lnTo>
                          <a:pt x="919" y="9246"/>
                        </a:lnTo>
                        <a:lnTo>
                          <a:pt x="1991" y="9963"/>
                        </a:lnTo>
                        <a:lnTo>
                          <a:pt x="2451" y="10840"/>
                        </a:lnTo>
                        <a:lnTo>
                          <a:pt x="1685" y="11796"/>
                        </a:lnTo>
                        <a:lnTo>
                          <a:pt x="766" y="12514"/>
                        </a:lnTo>
                        <a:lnTo>
                          <a:pt x="0" y="13311"/>
                        </a:lnTo>
                        <a:lnTo>
                          <a:pt x="153" y="14427"/>
                        </a:lnTo>
                        <a:lnTo>
                          <a:pt x="919" y="15064"/>
                        </a:lnTo>
                        <a:lnTo>
                          <a:pt x="153" y="20564"/>
                        </a:lnTo>
                        <a:lnTo>
                          <a:pt x="9804" y="21122"/>
                        </a:lnTo>
                        <a:lnTo>
                          <a:pt x="20068" y="21600"/>
                        </a:lnTo>
                        <a:lnTo>
                          <a:pt x="21600" y="12673"/>
                        </a:ln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40640" marR="40640" lvl="0" indent="0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" name="Line">
                    <a:extLst>
                      <a:ext uri="{FF2B5EF4-FFF2-40B4-BE49-F238E27FC236}">
                        <a16:creationId xmlns:a16="http://schemas.microsoft.com/office/drawing/2014/main" id="{0453B379-DC41-BA44-818F-3B857B3710B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32466" cy="15098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5668" y="239"/>
                        </a:moveTo>
                        <a:lnTo>
                          <a:pt x="1226" y="0"/>
                        </a:lnTo>
                        <a:lnTo>
                          <a:pt x="919" y="9246"/>
                        </a:lnTo>
                        <a:lnTo>
                          <a:pt x="1991" y="9963"/>
                        </a:lnTo>
                        <a:lnTo>
                          <a:pt x="2451" y="10840"/>
                        </a:lnTo>
                        <a:lnTo>
                          <a:pt x="1685" y="11796"/>
                        </a:lnTo>
                        <a:lnTo>
                          <a:pt x="766" y="12514"/>
                        </a:lnTo>
                        <a:lnTo>
                          <a:pt x="0" y="13311"/>
                        </a:lnTo>
                        <a:lnTo>
                          <a:pt x="153" y="14427"/>
                        </a:lnTo>
                        <a:lnTo>
                          <a:pt x="919" y="15064"/>
                        </a:lnTo>
                        <a:lnTo>
                          <a:pt x="153" y="20564"/>
                        </a:lnTo>
                        <a:lnTo>
                          <a:pt x="9804" y="21122"/>
                        </a:lnTo>
                        <a:lnTo>
                          <a:pt x="20068" y="21600"/>
                        </a:lnTo>
                        <a:lnTo>
                          <a:pt x="21600" y="12673"/>
                        </a:lnTo>
                      </a:path>
                    </a:pathLst>
                  </a:custGeom>
                  <a:noFill/>
                  <a:ln w="635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40640" marR="40640" lvl="0" indent="0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1" name="Triangle">
                  <a:extLst>
                    <a:ext uri="{FF2B5EF4-FFF2-40B4-BE49-F238E27FC236}">
                      <a16:creationId xmlns:a16="http://schemas.microsoft.com/office/drawing/2014/main" id="{6C5040EF-57A1-BB40-BE1B-9887EBA27829}"/>
                    </a:ext>
                  </a:extLst>
                </p:cNvPr>
                <p:cNvSpPr/>
                <p:nvPr/>
              </p:nvSpPr>
              <p:spPr>
                <a:xfrm rot="2542035">
                  <a:off x="1255763" y="920441"/>
                  <a:ext cx="93293" cy="93792"/>
                </a:xfrm>
                <a:prstGeom prst="triangle">
                  <a:avLst/>
                </a:prstGeom>
                <a:solidFill>
                  <a:srgbClr val="92929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Triangle">
                  <a:extLst>
                    <a:ext uri="{FF2B5EF4-FFF2-40B4-BE49-F238E27FC236}">
                      <a16:creationId xmlns:a16="http://schemas.microsoft.com/office/drawing/2014/main" id="{9C9869E3-7D34-734D-BCDF-2B13280B5BAB}"/>
                    </a:ext>
                  </a:extLst>
                </p:cNvPr>
                <p:cNvSpPr/>
                <p:nvPr/>
              </p:nvSpPr>
              <p:spPr>
                <a:xfrm rot="4923867">
                  <a:off x="864991" y="2206295"/>
                  <a:ext cx="83692" cy="97246"/>
                </a:xfrm>
                <a:prstGeom prst="triangle">
                  <a:avLst/>
                </a:prstGeom>
                <a:solidFill>
                  <a:srgbClr val="92929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Triangle">
                  <a:extLst>
                    <a:ext uri="{FF2B5EF4-FFF2-40B4-BE49-F238E27FC236}">
                      <a16:creationId xmlns:a16="http://schemas.microsoft.com/office/drawing/2014/main" id="{886D23F9-0E68-234D-979E-39C431E77663}"/>
                    </a:ext>
                  </a:extLst>
                </p:cNvPr>
                <p:cNvSpPr/>
                <p:nvPr/>
              </p:nvSpPr>
              <p:spPr>
                <a:xfrm rot="4118848">
                  <a:off x="962244" y="2614770"/>
                  <a:ext cx="88726" cy="98131"/>
                </a:xfrm>
                <a:prstGeom prst="triangle">
                  <a:avLst/>
                </a:prstGeom>
                <a:solidFill>
                  <a:srgbClr val="92929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Triangle">
                  <a:extLst>
                    <a:ext uri="{FF2B5EF4-FFF2-40B4-BE49-F238E27FC236}">
                      <a16:creationId xmlns:a16="http://schemas.microsoft.com/office/drawing/2014/main" id="{3AB1D744-B80C-F242-9C25-C7CABB071CA1}"/>
                    </a:ext>
                  </a:extLst>
                </p:cNvPr>
                <p:cNvSpPr/>
                <p:nvPr/>
              </p:nvSpPr>
              <p:spPr>
                <a:xfrm rot="7073860">
                  <a:off x="919155" y="1746269"/>
                  <a:ext cx="91616" cy="97310"/>
                </a:xfrm>
                <a:prstGeom prst="triangle">
                  <a:avLst/>
                </a:prstGeom>
                <a:solidFill>
                  <a:srgbClr val="92929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Triangle">
                  <a:extLst>
                    <a:ext uri="{FF2B5EF4-FFF2-40B4-BE49-F238E27FC236}">
                      <a16:creationId xmlns:a16="http://schemas.microsoft.com/office/drawing/2014/main" id="{1ABD51ED-F7CA-404E-A1E2-C68DEAAB8D97}"/>
                    </a:ext>
                  </a:extLst>
                </p:cNvPr>
                <p:cNvSpPr/>
                <p:nvPr/>
              </p:nvSpPr>
              <p:spPr>
                <a:xfrm rot="1617288">
                  <a:off x="673831" y="616271"/>
                  <a:ext cx="96424" cy="92308"/>
                </a:xfrm>
                <a:prstGeom prst="triangle">
                  <a:avLst/>
                </a:prstGeom>
                <a:solidFill>
                  <a:srgbClr val="92929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76" name="Group">
                  <a:extLst>
                    <a:ext uri="{FF2B5EF4-FFF2-40B4-BE49-F238E27FC236}">
                      <a16:creationId xmlns:a16="http://schemas.microsoft.com/office/drawing/2014/main" id="{66019FE6-1552-104A-A97C-635A25491065}"/>
                    </a:ext>
                  </a:extLst>
                </p:cNvPr>
                <p:cNvGrpSpPr/>
                <p:nvPr/>
              </p:nvGrpSpPr>
              <p:grpSpPr>
                <a:xfrm rot="20825673">
                  <a:off x="317745" y="1205346"/>
                  <a:ext cx="651351" cy="345209"/>
                  <a:chOff x="0" y="100"/>
                  <a:chExt cx="651349" cy="345208"/>
                </a:xfrm>
              </p:grpSpPr>
              <p:sp>
                <p:nvSpPr>
                  <p:cNvPr id="383" name="Line">
                    <a:extLst>
                      <a:ext uri="{FF2B5EF4-FFF2-40B4-BE49-F238E27FC236}">
                        <a16:creationId xmlns:a16="http://schemas.microsoft.com/office/drawing/2014/main" id="{FA772BA3-C1C0-8D49-854D-93DE646C6C18}"/>
                      </a:ext>
                    </a:extLst>
                  </p:cNvPr>
                  <p:cNvSpPr/>
                  <p:nvPr/>
                </p:nvSpPr>
                <p:spPr>
                  <a:xfrm flipV="1">
                    <a:off x="0" y="47340"/>
                    <a:ext cx="616129" cy="29796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defTabSz="4572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ea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384" name="Line">
                    <a:extLst>
                      <a:ext uri="{FF2B5EF4-FFF2-40B4-BE49-F238E27FC236}">
                        <a16:creationId xmlns:a16="http://schemas.microsoft.com/office/drawing/2014/main" id="{C41988E9-1337-BF41-A76E-D833EB7D59D7}"/>
                      </a:ext>
                    </a:extLst>
                  </p:cNvPr>
                  <p:cNvSpPr/>
                  <p:nvPr/>
                </p:nvSpPr>
                <p:spPr>
                  <a:xfrm rot="3532863" flipH="1">
                    <a:off x="549848" y="10477"/>
                    <a:ext cx="79040" cy="97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1314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40640" marR="40640" lvl="0" indent="0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7" name="Farallon…">
                  <a:extLst>
                    <a:ext uri="{FF2B5EF4-FFF2-40B4-BE49-F238E27FC236}">
                      <a16:creationId xmlns:a16="http://schemas.microsoft.com/office/drawing/2014/main" id="{80ACEE6B-32CE-1548-8530-B531BCB91F10}"/>
                    </a:ext>
                  </a:extLst>
                </p:cNvPr>
                <p:cNvSpPr txBox="1"/>
                <p:nvPr/>
              </p:nvSpPr>
              <p:spPr>
                <a:xfrm rot="19084407">
                  <a:off x="110633" y="1207732"/>
                  <a:ext cx="963664" cy="56104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39687" marR="40638" lvl="0" indent="0" defTabSz="914400" eaLnBrk="1" fontAlgn="auto" latinLnBrk="0" hangingPunct="0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 sz="15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kumimoji="0" sz="15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rPr>
                    <a:t>Farallon</a:t>
                  </a:r>
                </a:p>
                <a:p>
                  <a:pPr marL="39687" marR="40638" lvl="0" indent="0" defTabSz="914400" eaLnBrk="1" fontAlgn="auto" latinLnBrk="0" hangingPunct="0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 sz="15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kumimoji="0" sz="15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rPr>
                    <a:t>plate</a:t>
                  </a:r>
                </a:p>
              </p:txBody>
            </p:sp>
            <p:sp>
              <p:nvSpPr>
                <p:cNvPr id="378" name="Line">
                  <a:extLst>
                    <a:ext uri="{FF2B5EF4-FFF2-40B4-BE49-F238E27FC236}">
                      <a16:creationId xmlns:a16="http://schemas.microsoft.com/office/drawing/2014/main" id="{FE57C3A5-C8DF-D746-AFB1-02D968EB7681}"/>
                    </a:ext>
                  </a:extLst>
                </p:cNvPr>
                <p:cNvSpPr/>
                <p:nvPr/>
              </p:nvSpPr>
              <p:spPr>
                <a:xfrm>
                  <a:off x="21120" y="139039"/>
                  <a:ext cx="1370073" cy="1097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59" y="21600"/>
                      </a:moveTo>
                      <a:cubicBezTo>
                        <a:pt x="21480" y="21290"/>
                        <a:pt x="21600" y="20980"/>
                        <a:pt x="21600" y="20626"/>
                      </a:cubicBezTo>
                      <a:cubicBezTo>
                        <a:pt x="21600" y="20272"/>
                        <a:pt x="21600" y="19874"/>
                        <a:pt x="21439" y="19564"/>
                      </a:cubicBezTo>
                      <a:cubicBezTo>
                        <a:pt x="21279" y="19254"/>
                        <a:pt x="21118" y="19121"/>
                        <a:pt x="20717" y="18590"/>
                      </a:cubicBezTo>
                      <a:cubicBezTo>
                        <a:pt x="20315" y="18059"/>
                        <a:pt x="19874" y="17218"/>
                        <a:pt x="18950" y="16466"/>
                      </a:cubicBezTo>
                      <a:cubicBezTo>
                        <a:pt x="18027" y="15713"/>
                        <a:pt x="16822" y="15049"/>
                        <a:pt x="15096" y="13987"/>
                      </a:cubicBezTo>
                      <a:cubicBezTo>
                        <a:pt x="13370" y="12925"/>
                        <a:pt x="10399" y="11243"/>
                        <a:pt x="8512" y="10003"/>
                      </a:cubicBezTo>
                      <a:cubicBezTo>
                        <a:pt x="6625" y="8764"/>
                        <a:pt x="5059" y="7613"/>
                        <a:pt x="3774" y="6462"/>
                      </a:cubicBezTo>
                      <a:cubicBezTo>
                        <a:pt x="2489" y="5311"/>
                        <a:pt x="1526" y="4072"/>
                        <a:pt x="883" y="3010"/>
                      </a:cubicBezTo>
                      <a:cubicBezTo>
                        <a:pt x="241" y="1948"/>
                        <a:pt x="120" y="974"/>
                        <a:pt x="0" y="0"/>
                      </a:cubicBezTo>
                    </a:path>
                  </a:pathLst>
                </a:custGeom>
                <a:noFill/>
                <a:ln w="28575" cap="flat">
                  <a:solidFill>
                    <a:srgbClr val="7F82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Line">
                  <a:extLst>
                    <a:ext uri="{FF2B5EF4-FFF2-40B4-BE49-F238E27FC236}">
                      <a16:creationId xmlns:a16="http://schemas.microsoft.com/office/drawing/2014/main" id="{F3A2F10E-9395-3F4F-927B-B297372A3EEE}"/>
                    </a:ext>
                  </a:extLst>
                </p:cNvPr>
                <p:cNvSpPr/>
                <p:nvPr/>
              </p:nvSpPr>
              <p:spPr>
                <a:xfrm>
                  <a:off x="848767" y="1630916"/>
                  <a:ext cx="180808" cy="1236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extrusionOk="0">
                      <a:moveTo>
                        <a:pt x="18909" y="0"/>
                      </a:moveTo>
                      <a:cubicBezTo>
                        <a:pt x="15563" y="558"/>
                        <a:pt x="12520" y="1156"/>
                        <a:pt x="9782" y="1993"/>
                      </a:cubicBezTo>
                      <a:cubicBezTo>
                        <a:pt x="7044" y="2830"/>
                        <a:pt x="4002" y="3826"/>
                        <a:pt x="2481" y="5021"/>
                      </a:cubicBezTo>
                      <a:cubicBezTo>
                        <a:pt x="960" y="6217"/>
                        <a:pt x="-257" y="7572"/>
                        <a:pt x="47" y="9166"/>
                      </a:cubicBezTo>
                      <a:cubicBezTo>
                        <a:pt x="351" y="10760"/>
                        <a:pt x="1264" y="12434"/>
                        <a:pt x="4915" y="14506"/>
                      </a:cubicBezTo>
                      <a:cubicBezTo>
                        <a:pt x="8566" y="16579"/>
                        <a:pt x="14954" y="19089"/>
                        <a:pt x="21343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7F82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Line">
                  <a:extLst>
                    <a:ext uri="{FF2B5EF4-FFF2-40B4-BE49-F238E27FC236}">
                      <a16:creationId xmlns:a16="http://schemas.microsoft.com/office/drawing/2014/main" id="{648278B1-6027-D049-A90A-E3EE85F81C6D}"/>
                    </a:ext>
                  </a:extLst>
                </p:cNvPr>
                <p:cNvSpPr/>
                <p:nvPr/>
              </p:nvSpPr>
              <p:spPr>
                <a:xfrm rot="20963769">
                  <a:off x="941638" y="1221012"/>
                  <a:ext cx="494029" cy="390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1449" y="20105"/>
                        <a:pt x="3029" y="18775"/>
                        <a:pt x="5268" y="16948"/>
                      </a:cubicBezTo>
                      <a:cubicBezTo>
                        <a:pt x="7507" y="15120"/>
                        <a:pt x="10932" y="12794"/>
                        <a:pt x="13434" y="10634"/>
                      </a:cubicBezTo>
                      <a:cubicBezTo>
                        <a:pt x="15937" y="8474"/>
                        <a:pt x="18702" y="5483"/>
                        <a:pt x="20020" y="3655"/>
                      </a:cubicBezTo>
                      <a:cubicBezTo>
                        <a:pt x="21337" y="1828"/>
                        <a:pt x="21468" y="831"/>
                        <a:pt x="21600" y="0"/>
                      </a:cubicBezTo>
                    </a:path>
                  </a:pathLst>
                </a:custGeom>
                <a:noFill/>
                <a:ln w="28575" cap="flat">
                  <a:solidFill>
                    <a:srgbClr val="746D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Line">
                  <a:extLst>
                    <a:ext uri="{FF2B5EF4-FFF2-40B4-BE49-F238E27FC236}">
                      <a16:creationId xmlns:a16="http://schemas.microsoft.com/office/drawing/2014/main" id="{E278EC21-5120-EF45-918C-5B1370C9E700}"/>
                    </a:ext>
                  </a:extLst>
                </p:cNvPr>
                <p:cNvSpPr/>
                <p:nvPr/>
              </p:nvSpPr>
              <p:spPr>
                <a:xfrm flipH="1">
                  <a:off x="2685608" y="36766"/>
                  <a:ext cx="1" cy="286303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endParaRPr>
                </a:p>
              </p:txBody>
            </p:sp>
            <p:sp>
              <p:nvSpPr>
                <p:cNvPr id="382" name="Line">
                  <a:extLst>
                    <a:ext uri="{FF2B5EF4-FFF2-40B4-BE49-F238E27FC236}">
                      <a16:creationId xmlns:a16="http://schemas.microsoft.com/office/drawing/2014/main" id="{9B34664F-8DD6-FD4A-8CFC-F83A01B6913B}"/>
                    </a:ext>
                  </a:extLst>
                </p:cNvPr>
                <p:cNvSpPr/>
                <p:nvPr/>
              </p:nvSpPr>
              <p:spPr>
                <a:xfrm>
                  <a:off x="1386099" y="316034"/>
                  <a:ext cx="287767" cy="85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600"/>
                      </a:moveTo>
                      <a:lnTo>
                        <a:pt x="21600" y="21600"/>
                      </a:lnTo>
                      <a:lnTo>
                        <a:pt x="21200" y="6000"/>
                      </a:lnTo>
                      <a:lnTo>
                        <a:pt x="400" y="0"/>
                      </a:lnTo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40" marR="4064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8" name="Shape">
                <a:extLst>
                  <a:ext uri="{FF2B5EF4-FFF2-40B4-BE49-F238E27FC236}">
                    <a16:creationId xmlns:a16="http://schemas.microsoft.com/office/drawing/2014/main" id="{4E84EF63-EF4F-5841-8129-C41BAE49556F}"/>
                  </a:ext>
                </a:extLst>
              </p:cNvPr>
              <p:cNvSpPr/>
              <p:nvPr/>
            </p:nvSpPr>
            <p:spPr>
              <a:xfrm>
                <a:off x="326544" y="36722"/>
                <a:ext cx="1645194" cy="2879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extrusionOk="0">
                    <a:moveTo>
                      <a:pt x="0" y="0"/>
                    </a:moveTo>
                    <a:cubicBezTo>
                      <a:pt x="1827" y="1417"/>
                      <a:pt x="4219" y="2565"/>
                      <a:pt x="6977" y="3348"/>
                    </a:cubicBezTo>
                    <a:cubicBezTo>
                      <a:pt x="9990" y="4204"/>
                      <a:pt x="13524" y="4680"/>
                      <a:pt x="15457" y="6272"/>
                    </a:cubicBezTo>
                    <a:cubicBezTo>
                      <a:pt x="16662" y="7264"/>
                      <a:pt x="16965" y="8496"/>
                      <a:pt x="16941" y="9704"/>
                    </a:cubicBezTo>
                    <a:cubicBezTo>
                      <a:pt x="16912" y="11191"/>
                      <a:pt x="16359" y="12720"/>
                      <a:pt x="14465" y="13732"/>
                    </a:cubicBezTo>
                    <a:cubicBezTo>
                      <a:pt x="13617" y="14185"/>
                      <a:pt x="12545" y="14490"/>
                      <a:pt x="11800" y="15000"/>
                    </a:cubicBezTo>
                    <a:cubicBezTo>
                      <a:pt x="10518" y="15876"/>
                      <a:pt x="10444" y="17089"/>
                      <a:pt x="10817" y="18218"/>
                    </a:cubicBezTo>
                    <a:cubicBezTo>
                      <a:pt x="11165" y="19271"/>
                      <a:pt x="11860" y="20277"/>
                      <a:pt x="12866" y="21181"/>
                    </a:cubicBezTo>
                    <a:lnTo>
                      <a:pt x="16813" y="21600"/>
                    </a:lnTo>
                    <a:cubicBezTo>
                      <a:pt x="15256" y="20606"/>
                      <a:pt x="14509" y="19282"/>
                      <a:pt x="14758" y="17955"/>
                    </a:cubicBezTo>
                    <a:cubicBezTo>
                      <a:pt x="15004" y="16640"/>
                      <a:pt x="16193" y="15472"/>
                      <a:pt x="17512" y="14388"/>
                    </a:cubicBezTo>
                    <a:cubicBezTo>
                      <a:pt x="19374" y="12858"/>
                      <a:pt x="21573" y="11331"/>
                      <a:pt x="21588" y="9460"/>
                    </a:cubicBezTo>
                    <a:cubicBezTo>
                      <a:pt x="21600" y="7948"/>
                      <a:pt x="20153" y="6610"/>
                      <a:pt x="18528" y="5416"/>
                    </a:cubicBezTo>
                    <a:cubicBezTo>
                      <a:pt x="16954" y="4259"/>
                      <a:pt x="15191" y="3187"/>
                      <a:pt x="13163" y="2290"/>
                    </a:cubicBezTo>
                    <a:cubicBezTo>
                      <a:pt x="10917" y="1298"/>
                      <a:pt x="8385" y="538"/>
                      <a:pt x="5681" y="4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9" name="50 Ma">
                <a:extLst>
                  <a:ext uri="{FF2B5EF4-FFF2-40B4-BE49-F238E27FC236}">
                    <a16:creationId xmlns:a16="http://schemas.microsoft.com/office/drawing/2014/main" id="{3ED455FE-C0FE-8545-9934-0345EF8C351A}"/>
                  </a:ext>
                </a:extLst>
              </p:cNvPr>
              <p:cNvSpPr txBox="1"/>
              <p:nvPr/>
            </p:nvSpPr>
            <p:spPr>
              <a:xfrm>
                <a:off x="3780619" y="76785"/>
                <a:ext cx="1143766" cy="40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40640" marR="40640" algn="l" defTabSz="914400">
                  <a:defRPr sz="1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40640" marR="40640" lvl="0" indent="0" algn="l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50 Ma</a:t>
                </a:r>
              </a:p>
            </p:txBody>
          </p:sp>
          <p:grpSp>
            <p:nvGrpSpPr>
              <p:cNvPr id="320" name="Group">
                <a:extLst>
                  <a:ext uri="{FF2B5EF4-FFF2-40B4-BE49-F238E27FC236}">
                    <a16:creationId xmlns:a16="http://schemas.microsoft.com/office/drawing/2014/main" id="{E7B5C371-9687-0C4E-8312-5404CD9D303A}"/>
                  </a:ext>
                </a:extLst>
              </p:cNvPr>
              <p:cNvGrpSpPr/>
              <p:nvPr/>
            </p:nvGrpSpPr>
            <p:grpSpPr>
              <a:xfrm rot="403176">
                <a:off x="4765616" y="1321244"/>
                <a:ext cx="888804" cy="1566327"/>
                <a:chOff x="0" y="0"/>
                <a:chExt cx="888802" cy="1566325"/>
              </a:xfrm>
            </p:grpSpPr>
            <p:sp>
              <p:nvSpPr>
                <p:cNvPr id="338" name="Line">
                  <a:extLst>
                    <a:ext uri="{FF2B5EF4-FFF2-40B4-BE49-F238E27FC236}">
                      <a16:creationId xmlns:a16="http://schemas.microsoft.com/office/drawing/2014/main" id="{0456F552-DCB1-ED49-85FB-57732BED0BF4}"/>
                    </a:ext>
                  </a:extLst>
                </p:cNvPr>
                <p:cNvSpPr/>
                <p:nvPr/>
              </p:nvSpPr>
              <p:spPr>
                <a:xfrm rot="560724">
                  <a:off x="111699" y="91667"/>
                  <a:ext cx="665404" cy="14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2484" y="1920"/>
                        <a:pt x="3907" y="2682"/>
                        <a:pt x="5892" y="4740"/>
                      </a:cubicBezTo>
                      <a:cubicBezTo>
                        <a:pt x="7660" y="6574"/>
                        <a:pt x="12253" y="11223"/>
                        <a:pt x="13971" y="13066"/>
                      </a:cubicBezTo>
                      <a:cubicBezTo>
                        <a:pt x="15709" y="14932"/>
                        <a:pt x="21600" y="21600"/>
                        <a:pt x="2160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61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5842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200"/>
                  </a:pPr>
                  <a:endParaRPr kumimoji="0" sz="4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339" name="Triangle">
                  <a:extLst>
                    <a:ext uri="{FF2B5EF4-FFF2-40B4-BE49-F238E27FC236}">
                      <a16:creationId xmlns:a16="http://schemas.microsoft.com/office/drawing/2014/main" id="{5FEBE44F-87B4-D34F-90CA-2B4FD62A54EA}"/>
                    </a:ext>
                  </a:extLst>
                </p:cNvPr>
                <p:cNvSpPr/>
                <p:nvPr/>
              </p:nvSpPr>
              <p:spPr>
                <a:xfrm rot="4216749">
                  <a:off x="265691" y="18946"/>
                  <a:ext cx="136653" cy="136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Triangle">
                  <a:extLst>
                    <a:ext uri="{FF2B5EF4-FFF2-40B4-BE49-F238E27FC236}">
                      <a16:creationId xmlns:a16="http://schemas.microsoft.com/office/drawing/2014/main" id="{8AFB7D95-DDE3-4E49-BA44-F3D00C2D3B93}"/>
                    </a:ext>
                  </a:extLst>
                </p:cNvPr>
                <p:cNvSpPr/>
                <p:nvPr/>
              </p:nvSpPr>
              <p:spPr>
                <a:xfrm rot="4586768">
                  <a:off x="389837" y="381057"/>
                  <a:ext cx="136654" cy="136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Triangle">
                  <a:extLst>
                    <a:ext uri="{FF2B5EF4-FFF2-40B4-BE49-F238E27FC236}">
                      <a16:creationId xmlns:a16="http://schemas.microsoft.com/office/drawing/2014/main" id="{1242C3D4-02B2-BE4E-A694-FE95C1EA2655}"/>
                    </a:ext>
                  </a:extLst>
                </p:cNvPr>
                <p:cNvSpPr/>
                <p:nvPr/>
              </p:nvSpPr>
              <p:spPr>
                <a:xfrm rot="4586768">
                  <a:off x="499222" y="758043"/>
                  <a:ext cx="136653" cy="1369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Triangle">
                  <a:extLst>
                    <a:ext uri="{FF2B5EF4-FFF2-40B4-BE49-F238E27FC236}">
                      <a16:creationId xmlns:a16="http://schemas.microsoft.com/office/drawing/2014/main" id="{4EEFBDB9-09FC-E443-8FCD-F8480EE27314}"/>
                    </a:ext>
                  </a:extLst>
                </p:cNvPr>
                <p:cNvSpPr/>
                <p:nvPr/>
              </p:nvSpPr>
              <p:spPr>
                <a:xfrm rot="4586768">
                  <a:off x="562077" y="1114445"/>
                  <a:ext cx="136654" cy="136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1" name="Group">
                <a:extLst>
                  <a:ext uri="{FF2B5EF4-FFF2-40B4-BE49-F238E27FC236}">
                    <a16:creationId xmlns:a16="http://schemas.microsoft.com/office/drawing/2014/main" id="{14FA5A5A-72BF-EC47-844F-2DA812E72085}"/>
                  </a:ext>
                </a:extLst>
              </p:cNvPr>
              <p:cNvGrpSpPr/>
              <p:nvPr/>
            </p:nvGrpSpPr>
            <p:grpSpPr>
              <a:xfrm rot="403176">
                <a:off x="2076987" y="1345680"/>
                <a:ext cx="888804" cy="1566327"/>
                <a:chOff x="0" y="0"/>
                <a:chExt cx="888802" cy="1566326"/>
              </a:xfrm>
            </p:grpSpPr>
            <p:sp>
              <p:nvSpPr>
                <p:cNvPr id="333" name="Line">
                  <a:extLst>
                    <a:ext uri="{FF2B5EF4-FFF2-40B4-BE49-F238E27FC236}">
                      <a16:creationId xmlns:a16="http://schemas.microsoft.com/office/drawing/2014/main" id="{D55D5BB0-8B37-AA4C-AD43-B7E50615A2C2}"/>
                    </a:ext>
                  </a:extLst>
                </p:cNvPr>
                <p:cNvSpPr/>
                <p:nvPr/>
              </p:nvSpPr>
              <p:spPr>
                <a:xfrm rot="560724">
                  <a:off x="111699" y="91667"/>
                  <a:ext cx="665404" cy="14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2484" y="1920"/>
                        <a:pt x="3907" y="2682"/>
                        <a:pt x="5892" y="4740"/>
                      </a:cubicBezTo>
                      <a:cubicBezTo>
                        <a:pt x="7660" y="6574"/>
                        <a:pt x="12253" y="11223"/>
                        <a:pt x="13971" y="13066"/>
                      </a:cubicBezTo>
                      <a:cubicBezTo>
                        <a:pt x="15709" y="14932"/>
                        <a:pt x="21600" y="21600"/>
                        <a:pt x="2160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61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5842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200"/>
                  </a:pPr>
                  <a:endParaRPr kumimoji="0" sz="4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334" name="Triangle">
                  <a:extLst>
                    <a:ext uri="{FF2B5EF4-FFF2-40B4-BE49-F238E27FC236}">
                      <a16:creationId xmlns:a16="http://schemas.microsoft.com/office/drawing/2014/main" id="{F629A25C-B03E-1B4B-87B5-E0D99EAA8AE5}"/>
                    </a:ext>
                  </a:extLst>
                </p:cNvPr>
                <p:cNvSpPr/>
                <p:nvPr/>
              </p:nvSpPr>
              <p:spPr>
                <a:xfrm rot="4216749">
                  <a:off x="265692" y="18946"/>
                  <a:ext cx="136653" cy="136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Triangle">
                  <a:extLst>
                    <a:ext uri="{FF2B5EF4-FFF2-40B4-BE49-F238E27FC236}">
                      <a16:creationId xmlns:a16="http://schemas.microsoft.com/office/drawing/2014/main" id="{3A47070F-EE81-594B-B08F-10ADAE087E7B}"/>
                    </a:ext>
                  </a:extLst>
                </p:cNvPr>
                <p:cNvSpPr/>
                <p:nvPr/>
              </p:nvSpPr>
              <p:spPr>
                <a:xfrm rot="4586768">
                  <a:off x="391073" y="380912"/>
                  <a:ext cx="136653" cy="136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Triangle">
                  <a:extLst>
                    <a:ext uri="{FF2B5EF4-FFF2-40B4-BE49-F238E27FC236}">
                      <a16:creationId xmlns:a16="http://schemas.microsoft.com/office/drawing/2014/main" id="{DDCA9B73-8A72-BB47-890C-4CE076F9262A}"/>
                    </a:ext>
                  </a:extLst>
                </p:cNvPr>
                <p:cNvSpPr/>
                <p:nvPr/>
              </p:nvSpPr>
              <p:spPr>
                <a:xfrm rot="4586768">
                  <a:off x="499222" y="758043"/>
                  <a:ext cx="136653" cy="1369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Triangle">
                  <a:extLst>
                    <a:ext uri="{FF2B5EF4-FFF2-40B4-BE49-F238E27FC236}">
                      <a16:creationId xmlns:a16="http://schemas.microsoft.com/office/drawing/2014/main" id="{64E4085A-4DB8-0C40-801A-A1C2E286385C}"/>
                    </a:ext>
                  </a:extLst>
                </p:cNvPr>
                <p:cNvSpPr/>
                <p:nvPr/>
              </p:nvSpPr>
              <p:spPr>
                <a:xfrm rot="4586768">
                  <a:off x="562077" y="1114445"/>
                  <a:ext cx="136654" cy="136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2" name="Group">
                <a:extLst>
                  <a:ext uri="{FF2B5EF4-FFF2-40B4-BE49-F238E27FC236}">
                    <a16:creationId xmlns:a16="http://schemas.microsoft.com/office/drawing/2014/main" id="{050AB8BF-14A3-474F-95FC-D5EF5ED830BA}"/>
                  </a:ext>
                </a:extLst>
              </p:cNvPr>
              <p:cNvGrpSpPr/>
              <p:nvPr/>
            </p:nvGrpSpPr>
            <p:grpSpPr>
              <a:xfrm rot="21597583">
                <a:off x="1854041" y="305021"/>
                <a:ext cx="875313" cy="1544218"/>
                <a:chOff x="0" y="0"/>
                <a:chExt cx="875312" cy="1544216"/>
              </a:xfrm>
            </p:grpSpPr>
            <p:sp>
              <p:nvSpPr>
                <p:cNvPr id="329" name="Line">
                  <a:extLst>
                    <a:ext uri="{FF2B5EF4-FFF2-40B4-BE49-F238E27FC236}">
                      <a16:creationId xmlns:a16="http://schemas.microsoft.com/office/drawing/2014/main" id="{AFCA4E20-8602-024A-BB28-CE47EF284B91}"/>
                    </a:ext>
                  </a:extLst>
                </p:cNvPr>
                <p:cNvSpPr/>
                <p:nvPr/>
              </p:nvSpPr>
              <p:spPr>
                <a:xfrm rot="560724">
                  <a:off x="110004" y="91941"/>
                  <a:ext cx="655304" cy="1408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2484" y="1920"/>
                        <a:pt x="3907" y="2682"/>
                        <a:pt x="5892" y="4740"/>
                      </a:cubicBezTo>
                      <a:cubicBezTo>
                        <a:pt x="7660" y="6574"/>
                        <a:pt x="12253" y="11223"/>
                        <a:pt x="13971" y="13066"/>
                      </a:cubicBezTo>
                      <a:cubicBezTo>
                        <a:pt x="15709" y="14932"/>
                        <a:pt x="21600" y="21600"/>
                        <a:pt x="2160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61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5842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200"/>
                  </a:pPr>
                  <a:endParaRPr kumimoji="0" sz="4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330" name="Triangle">
                  <a:extLst>
                    <a:ext uri="{FF2B5EF4-FFF2-40B4-BE49-F238E27FC236}">
                      <a16:creationId xmlns:a16="http://schemas.microsoft.com/office/drawing/2014/main" id="{6249D34C-B06E-774E-BCB6-C950396398E1}"/>
                    </a:ext>
                  </a:extLst>
                </p:cNvPr>
                <p:cNvSpPr/>
                <p:nvPr/>
              </p:nvSpPr>
              <p:spPr>
                <a:xfrm rot="4216749">
                  <a:off x="261562" y="18659"/>
                  <a:ext cx="134579" cy="134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Triangle">
                  <a:extLst>
                    <a:ext uri="{FF2B5EF4-FFF2-40B4-BE49-F238E27FC236}">
                      <a16:creationId xmlns:a16="http://schemas.microsoft.com/office/drawing/2014/main" id="{E8EC1820-A91E-BE4F-A3BE-8DBB8543DB63}"/>
                    </a:ext>
                  </a:extLst>
                </p:cNvPr>
                <p:cNvSpPr/>
                <p:nvPr/>
              </p:nvSpPr>
              <p:spPr>
                <a:xfrm rot="4586768">
                  <a:off x="383578" y="375129"/>
                  <a:ext cx="134579" cy="134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Triangle">
                  <a:extLst>
                    <a:ext uri="{FF2B5EF4-FFF2-40B4-BE49-F238E27FC236}">
                      <a16:creationId xmlns:a16="http://schemas.microsoft.com/office/drawing/2014/main" id="{4F32A557-5FDF-6747-B1C7-C72A04E71FAC}"/>
                    </a:ext>
                  </a:extLst>
                </p:cNvPr>
                <p:cNvSpPr/>
                <p:nvPr/>
              </p:nvSpPr>
              <p:spPr>
                <a:xfrm rot="4586768">
                  <a:off x="491644" y="748202"/>
                  <a:ext cx="134579" cy="134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61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3" name="55 Ma">
                <a:extLst>
                  <a:ext uri="{FF2B5EF4-FFF2-40B4-BE49-F238E27FC236}">
                    <a16:creationId xmlns:a16="http://schemas.microsoft.com/office/drawing/2014/main" id="{0D88216B-191A-3940-9254-95C682482886}"/>
                  </a:ext>
                </a:extLst>
              </p:cNvPr>
              <p:cNvSpPr txBox="1"/>
              <p:nvPr/>
            </p:nvSpPr>
            <p:spPr>
              <a:xfrm>
                <a:off x="1305419" y="38100"/>
                <a:ext cx="1134988" cy="40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40640" marR="40640" algn="l" defTabSz="914400">
                  <a:defRPr sz="1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40640" marR="40640" lvl="0" indent="0" algn="l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55 Ma</a:t>
                </a:r>
              </a:p>
            </p:txBody>
          </p:sp>
          <p:sp>
            <p:nvSpPr>
              <p:cNvPr id="324" name="Shape">
                <a:extLst>
                  <a:ext uri="{FF2B5EF4-FFF2-40B4-BE49-F238E27FC236}">
                    <a16:creationId xmlns:a16="http://schemas.microsoft.com/office/drawing/2014/main" id="{1EF85D51-70C4-CE47-805F-D71E87E111C5}"/>
                  </a:ext>
                </a:extLst>
              </p:cNvPr>
              <p:cNvSpPr/>
              <p:nvPr/>
            </p:nvSpPr>
            <p:spPr>
              <a:xfrm>
                <a:off x="326544" y="36722"/>
                <a:ext cx="1645194" cy="2879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extrusionOk="0">
                    <a:moveTo>
                      <a:pt x="0" y="0"/>
                    </a:moveTo>
                    <a:cubicBezTo>
                      <a:pt x="1827" y="1417"/>
                      <a:pt x="4219" y="2565"/>
                      <a:pt x="6977" y="3348"/>
                    </a:cubicBezTo>
                    <a:cubicBezTo>
                      <a:pt x="9990" y="4204"/>
                      <a:pt x="13524" y="4680"/>
                      <a:pt x="15457" y="6272"/>
                    </a:cubicBezTo>
                    <a:cubicBezTo>
                      <a:pt x="16662" y="7264"/>
                      <a:pt x="16965" y="8496"/>
                      <a:pt x="16941" y="9704"/>
                    </a:cubicBezTo>
                    <a:cubicBezTo>
                      <a:pt x="16912" y="11191"/>
                      <a:pt x="16359" y="12720"/>
                      <a:pt x="14465" y="13732"/>
                    </a:cubicBezTo>
                    <a:cubicBezTo>
                      <a:pt x="13617" y="14185"/>
                      <a:pt x="12545" y="14490"/>
                      <a:pt x="11800" y="15000"/>
                    </a:cubicBezTo>
                    <a:cubicBezTo>
                      <a:pt x="10518" y="15876"/>
                      <a:pt x="10444" y="17089"/>
                      <a:pt x="10817" y="18218"/>
                    </a:cubicBezTo>
                    <a:cubicBezTo>
                      <a:pt x="11165" y="19271"/>
                      <a:pt x="11860" y="20277"/>
                      <a:pt x="12866" y="21181"/>
                    </a:cubicBezTo>
                    <a:lnTo>
                      <a:pt x="16813" y="21600"/>
                    </a:lnTo>
                    <a:cubicBezTo>
                      <a:pt x="15256" y="20606"/>
                      <a:pt x="14509" y="19282"/>
                      <a:pt x="14758" y="17955"/>
                    </a:cubicBezTo>
                    <a:cubicBezTo>
                      <a:pt x="15004" y="16640"/>
                      <a:pt x="16193" y="15472"/>
                      <a:pt x="17512" y="14388"/>
                    </a:cubicBezTo>
                    <a:cubicBezTo>
                      <a:pt x="19374" y="12858"/>
                      <a:pt x="21573" y="11331"/>
                      <a:pt x="21588" y="9460"/>
                    </a:cubicBezTo>
                    <a:cubicBezTo>
                      <a:pt x="21600" y="7948"/>
                      <a:pt x="20153" y="6610"/>
                      <a:pt x="18528" y="5416"/>
                    </a:cubicBezTo>
                    <a:cubicBezTo>
                      <a:pt x="16954" y="4259"/>
                      <a:pt x="15191" y="3187"/>
                      <a:pt x="13163" y="2290"/>
                    </a:cubicBezTo>
                    <a:cubicBezTo>
                      <a:pt x="10917" y="1298"/>
                      <a:pt x="8385" y="538"/>
                      <a:pt x="5681" y="4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2506">
                  <a:alpha val="34653"/>
                </a:srgbClr>
              </a:solidFill>
              <a:ln w="12700" cap="flat">
                <a:solidFill>
                  <a:srgbClr val="000000">
                    <a:alpha val="34653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25" name="Cr">
                <a:extLst>
                  <a:ext uri="{FF2B5EF4-FFF2-40B4-BE49-F238E27FC236}">
                    <a16:creationId xmlns:a16="http://schemas.microsoft.com/office/drawing/2014/main" id="{E7D85803-7EB2-DF41-B99F-1BEDC269222A}"/>
                  </a:ext>
                </a:extLst>
              </p:cNvPr>
              <p:cNvSpPr txBox="1"/>
              <p:nvPr/>
            </p:nvSpPr>
            <p:spPr>
              <a:xfrm rot="17726479">
                <a:off x="1259868" y="1832331"/>
                <a:ext cx="408033" cy="4057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500" b="1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5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Cr</a:t>
                </a:r>
              </a:p>
            </p:txBody>
          </p:sp>
          <p:sp>
            <p:nvSpPr>
              <p:cNvPr id="326" name="arc">
                <a:extLst>
                  <a:ext uri="{FF2B5EF4-FFF2-40B4-BE49-F238E27FC236}">
                    <a16:creationId xmlns:a16="http://schemas.microsoft.com/office/drawing/2014/main" id="{D07334B7-A341-4A48-A52F-67A329BC254A}"/>
                  </a:ext>
                </a:extLst>
              </p:cNvPr>
              <p:cNvSpPr txBox="1"/>
              <p:nvPr/>
            </p:nvSpPr>
            <p:spPr>
              <a:xfrm rot="16960118">
                <a:off x="1520788" y="1267262"/>
                <a:ext cx="454554" cy="4057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500" b="1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5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arc</a:t>
                </a:r>
              </a:p>
            </p:txBody>
          </p:sp>
          <p:sp>
            <p:nvSpPr>
              <p:cNvPr id="327" name="(inactive)">
                <a:extLst>
                  <a:ext uri="{FF2B5EF4-FFF2-40B4-BE49-F238E27FC236}">
                    <a16:creationId xmlns:a16="http://schemas.microsoft.com/office/drawing/2014/main" id="{4292C9FF-930E-FB42-BB68-AD04B7C78F5F}"/>
                  </a:ext>
                </a:extLst>
              </p:cNvPr>
              <p:cNvSpPr txBox="1"/>
              <p:nvPr/>
            </p:nvSpPr>
            <p:spPr>
              <a:xfrm rot="13280983">
                <a:off x="824929" y="447665"/>
                <a:ext cx="1090640" cy="4057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500" b="1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5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(inactive)</a:t>
                </a:r>
              </a:p>
            </p:txBody>
          </p:sp>
          <p:sp>
            <p:nvSpPr>
              <p:cNvPr id="328" name="Rectangle">
                <a:extLst>
                  <a:ext uri="{FF2B5EF4-FFF2-40B4-BE49-F238E27FC236}">
                    <a16:creationId xmlns:a16="http://schemas.microsoft.com/office/drawing/2014/main" id="{8FC461C5-A47C-994A-8322-2B80CEB023F3}"/>
                  </a:ext>
                </a:extLst>
              </p:cNvPr>
              <p:cNvSpPr/>
              <p:nvPr/>
            </p:nvSpPr>
            <p:spPr>
              <a:xfrm rot="5400000">
                <a:off x="1260774" y="-1215792"/>
                <a:ext cx="2867243" cy="5361832"/>
              </a:xfrm>
              <a:prstGeom prst="rect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roup">
              <a:extLst>
                <a:ext uri="{FF2B5EF4-FFF2-40B4-BE49-F238E27FC236}">
                  <a16:creationId xmlns:a16="http://schemas.microsoft.com/office/drawing/2014/main" id="{5D1F2682-F6E7-E546-8F4E-58D71E2B8446}"/>
                </a:ext>
              </a:extLst>
            </p:cNvPr>
            <p:cNvGrpSpPr/>
            <p:nvPr/>
          </p:nvGrpSpPr>
          <p:grpSpPr>
            <a:xfrm>
              <a:off x="3840100" y="576251"/>
              <a:ext cx="698183" cy="807640"/>
              <a:chOff x="0" y="0"/>
              <a:chExt cx="698182" cy="807638"/>
            </a:xfrm>
          </p:grpSpPr>
          <p:sp>
            <p:nvSpPr>
              <p:cNvPr id="315" name="Shape">
                <a:extLst>
                  <a:ext uri="{FF2B5EF4-FFF2-40B4-BE49-F238E27FC236}">
                    <a16:creationId xmlns:a16="http://schemas.microsoft.com/office/drawing/2014/main" id="{8538FDDE-13A7-3A42-8B33-5C6461FE5F0D}"/>
                  </a:ext>
                </a:extLst>
              </p:cNvPr>
              <p:cNvSpPr/>
              <p:nvPr/>
            </p:nvSpPr>
            <p:spPr>
              <a:xfrm rot="21312849">
                <a:off x="30472" y="25263"/>
                <a:ext cx="637238" cy="757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0673" extrusionOk="0">
                    <a:moveTo>
                      <a:pt x="3529" y="5779"/>
                    </a:moveTo>
                    <a:cubicBezTo>
                      <a:pt x="1727" y="5753"/>
                      <a:pt x="558" y="5389"/>
                      <a:pt x="158" y="4636"/>
                    </a:cubicBezTo>
                    <a:cubicBezTo>
                      <a:pt x="-243" y="3882"/>
                      <a:pt x="124" y="1932"/>
                      <a:pt x="1193" y="1282"/>
                    </a:cubicBezTo>
                    <a:cubicBezTo>
                      <a:pt x="2261" y="633"/>
                      <a:pt x="4130" y="841"/>
                      <a:pt x="6534" y="685"/>
                    </a:cubicBezTo>
                    <a:cubicBezTo>
                      <a:pt x="8938" y="529"/>
                      <a:pt x="13244" y="-537"/>
                      <a:pt x="15581" y="347"/>
                    </a:cubicBezTo>
                    <a:cubicBezTo>
                      <a:pt x="17918" y="1231"/>
                      <a:pt x="19621" y="3960"/>
                      <a:pt x="20489" y="6013"/>
                    </a:cubicBezTo>
                    <a:cubicBezTo>
                      <a:pt x="21357" y="8067"/>
                      <a:pt x="21157" y="10510"/>
                      <a:pt x="20756" y="12719"/>
                    </a:cubicBezTo>
                    <a:cubicBezTo>
                      <a:pt x="20355" y="14929"/>
                      <a:pt x="19354" y="18022"/>
                      <a:pt x="18085" y="19295"/>
                    </a:cubicBezTo>
                    <a:cubicBezTo>
                      <a:pt x="16817" y="20569"/>
                      <a:pt x="14146" y="21063"/>
                      <a:pt x="13211" y="20335"/>
                    </a:cubicBezTo>
                    <a:cubicBezTo>
                      <a:pt x="12276" y="19607"/>
                      <a:pt x="12477" y="16618"/>
                      <a:pt x="12477" y="14903"/>
                    </a:cubicBezTo>
                    <a:cubicBezTo>
                      <a:pt x="12477" y="13187"/>
                      <a:pt x="12911" y="11316"/>
                      <a:pt x="13211" y="10042"/>
                    </a:cubicBezTo>
                    <a:cubicBezTo>
                      <a:pt x="13512" y="8768"/>
                      <a:pt x="14747" y="8145"/>
                      <a:pt x="14380" y="7287"/>
                    </a:cubicBezTo>
                    <a:cubicBezTo>
                      <a:pt x="14012" y="6429"/>
                      <a:pt x="12744" y="5051"/>
                      <a:pt x="10974" y="4844"/>
                    </a:cubicBezTo>
                    <a:cubicBezTo>
                      <a:pt x="9205" y="4636"/>
                      <a:pt x="5332" y="5805"/>
                      <a:pt x="3529" y="5779"/>
                    </a:cubicBezTo>
                    <a:close/>
                  </a:path>
                </a:pathLst>
              </a:custGeom>
              <a:solidFill>
                <a:srgbClr val="0365C0">
                  <a:satOff val="-3355"/>
                  <a:lumOff val="26614"/>
                </a:srgbClr>
              </a:solidFill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Shape">
                <a:extLst>
                  <a:ext uri="{FF2B5EF4-FFF2-40B4-BE49-F238E27FC236}">
                    <a16:creationId xmlns:a16="http://schemas.microsoft.com/office/drawing/2014/main" id="{E4EFB1A9-1773-D146-8D52-70C46B24ED1F}"/>
                  </a:ext>
                </a:extLst>
              </p:cNvPr>
              <p:cNvSpPr/>
              <p:nvPr/>
            </p:nvSpPr>
            <p:spPr>
              <a:xfrm rot="21312849">
                <a:off x="30472" y="25263"/>
                <a:ext cx="637238" cy="757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0673" extrusionOk="0">
                    <a:moveTo>
                      <a:pt x="3529" y="5779"/>
                    </a:moveTo>
                    <a:cubicBezTo>
                      <a:pt x="1727" y="5753"/>
                      <a:pt x="558" y="5389"/>
                      <a:pt x="158" y="4636"/>
                    </a:cubicBezTo>
                    <a:cubicBezTo>
                      <a:pt x="-243" y="3882"/>
                      <a:pt x="124" y="1932"/>
                      <a:pt x="1193" y="1282"/>
                    </a:cubicBezTo>
                    <a:cubicBezTo>
                      <a:pt x="2261" y="633"/>
                      <a:pt x="4130" y="841"/>
                      <a:pt x="6534" y="685"/>
                    </a:cubicBezTo>
                    <a:cubicBezTo>
                      <a:pt x="8938" y="529"/>
                      <a:pt x="13244" y="-537"/>
                      <a:pt x="15581" y="347"/>
                    </a:cubicBezTo>
                    <a:cubicBezTo>
                      <a:pt x="17918" y="1231"/>
                      <a:pt x="19621" y="3960"/>
                      <a:pt x="20489" y="6013"/>
                    </a:cubicBezTo>
                    <a:cubicBezTo>
                      <a:pt x="21357" y="8067"/>
                      <a:pt x="21157" y="10510"/>
                      <a:pt x="20756" y="12719"/>
                    </a:cubicBezTo>
                    <a:cubicBezTo>
                      <a:pt x="20355" y="14929"/>
                      <a:pt x="19354" y="18022"/>
                      <a:pt x="18085" y="19295"/>
                    </a:cubicBezTo>
                    <a:cubicBezTo>
                      <a:pt x="16817" y="20569"/>
                      <a:pt x="14146" y="21063"/>
                      <a:pt x="13211" y="20335"/>
                    </a:cubicBezTo>
                    <a:cubicBezTo>
                      <a:pt x="12276" y="19607"/>
                      <a:pt x="12477" y="16618"/>
                      <a:pt x="12477" y="14903"/>
                    </a:cubicBezTo>
                    <a:cubicBezTo>
                      <a:pt x="12477" y="13187"/>
                      <a:pt x="12911" y="11316"/>
                      <a:pt x="13211" y="10042"/>
                    </a:cubicBezTo>
                    <a:cubicBezTo>
                      <a:pt x="13512" y="8768"/>
                      <a:pt x="14747" y="8145"/>
                      <a:pt x="14380" y="7287"/>
                    </a:cubicBezTo>
                    <a:cubicBezTo>
                      <a:pt x="14012" y="6429"/>
                      <a:pt x="12744" y="5051"/>
                      <a:pt x="10974" y="4844"/>
                    </a:cubicBezTo>
                    <a:cubicBezTo>
                      <a:pt x="9205" y="4636"/>
                      <a:pt x="5332" y="5805"/>
                      <a:pt x="3529" y="5779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ysDot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1" name="Group">
            <a:extLst>
              <a:ext uri="{FF2B5EF4-FFF2-40B4-BE49-F238E27FC236}">
                <a16:creationId xmlns:a16="http://schemas.microsoft.com/office/drawing/2014/main" id="{295E9113-EFFD-5B47-880C-4711CEB24616}"/>
              </a:ext>
            </a:extLst>
          </p:cNvPr>
          <p:cNvGrpSpPr/>
          <p:nvPr/>
        </p:nvGrpSpPr>
        <p:grpSpPr>
          <a:xfrm rot="10800000" flipH="1">
            <a:off x="329194" y="4892101"/>
            <a:ext cx="3220428" cy="245627"/>
            <a:chOff x="0" y="0"/>
            <a:chExt cx="3220427" cy="245625"/>
          </a:xfrm>
        </p:grpSpPr>
        <p:sp>
          <p:nvSpPr>
            <p:cNvPr id="392" name="Line">
              <a:extLst>
                <a:ext uri="{FF2B5EF4-FFF2-40B4-BE49-F238E27FC236}">
                  <a16:creationId xmlns:a16="http://schemas.microsoft.com/office/drawing/2014/main" id="{CE106F88-E9D3-D645-8454-208A0781C0C5}"/>
                </a:ext>
              </a:extLst>
            </p:cNvPr>
            <p:cNvSpPr/>
            <p:nvPr/>
          </p:nvSpPr>
          <p:spPr>
            <a:xfrm flipV="1">
              <a:off x="-1" y="0"/>
              <a:ext cx="3220429" cy="24489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393" name="Line">
              <a:extLst>
                <a:ext uri="{FF2B5EF4-FFF2-40B4-BE49-F238E27FC236}">
                  <a16:creationId xmlns:a16="http://schemas.microsoft.com/office/drawing/2014/main" id="{F5E3B209-2792-EB46-BC18-39140A4A7228}"/>
                </a:ext>
              </a:extLst>
            </p:cNvPr>
            <p:cNvSpPr/>
            <p:nvPr/>
          </p:nvSpPr>
          <p:spPr>
            <a:xfrm flipV="1">
              <a:off x="-1" y="0"/>
              <a:ext cx="3216914" cy="245626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394" name="Subduction… accretion… abandoned slab">
            <a:extLst>
              <a:ext uri="{FF2B5EF4-FFF2-40B4-BE49-F238E27FC236}">
                <a16:creationId xmlns:a16="http://schemas.microsoft.com/office/drawing/2014/main" id="{317A7D69-260D-F041-8594-B75459061288}"/>
              </a:ext>
            </a:extLst>
          </p:cNvPr>
          <p:cNvSpPr txBox="1"/>
          <p:nvPr/>
        </p:nvSpPr>
        <p:spPr>
          <a:xfrm>
            <a:off x="92567" y="88560"/>
            <a:ext cx="8298299" cy="42575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pPr algn="ctr" defTabSz="406400" hangingPunct="0"/>
            <a:r>
              <a:rPr sz="2100" kern="0" dirty="0">
                <a:solidFill>
                  <a:schemeClr val="tx1"/>
                </a:solidFill>
                <a:latin typeface="Gill Sans"/>
                <a:cs typeface="Gill Sans"/>
                <a:sym typeface="Gill Sans"/>
              </a:rPr>
              <a:t> </a:t>
            </a:r>
            <a:r>
              <a:rPr lang="en-US" sz="2100" kern="0" dirty="0">
                <a:solidFill>
                  <a:schemeClr val="tx1"/>
                </a:solidFill>
                <a:latin typeface="Gill Sans"/>
                <a:cs typeface="Gill Sans"/>
                <a:sym typeface="Gill Sans"/>
              </a:rPr>
              <a:t>The fast mantle: </a:t>
            </a:r>
            <a:r>
              <a:rPr sz="2100" kern="0" dirty="0">
                <a:solidFill>
                  <a:schemeClr val="tx1"/>
                </a:solidFill>
                <a:latin typeface="Gill Sans"/>
                <a:cs typeface="Gill Sans"/>
                <a:sym typeface="Gill Sans"/>
              </a:rPr>
              <a:t>Subduction… accretion… abandoned slab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AA28D5B-4024-9645-825D-A2C30F5CAC14}"/>
              </a:ext>
            </a:extLst>
          </p:cNvPr>
          <p:cNvGrpSpPr/>
          <p:nvPr/>
        </p:nvGrpSpPr>
        <p:grpSpPr>
          <a:xfrm>
            <a:off x="8632248" y="812639"/>
            <a:ext cx="3633340" cy="6015529"/>
            <a:chOff x="5504938" y="201416"/>
            <a:chExt cx="3633340" cy="6015529"/>
          </a:xfrm>
        </p:grpSpPr>
        <p:sp>
          <p:nvSpPr>
            <p:cNvPr id="134" name="Vp">
              <a:extLst>
                <a:ext uri="{FF2B5EF4-FFF2-40B4-BE49-F238E27FC236}">
                  <a16:creationId xmlns:a16="http://schemas.microsoft.com/office/drawing/2014/main" id="{24FAD3F2-3176-CB4C-A023-E6AB1F117CAF}"/>
                </a:ext>
              </a:extLst>
            </p:cNvPr>
            <p:cNvSpPr txBox="1"/>
            <p:nvPr/>
          </p:nvSpPr>
          <p:spPr>
            <a:xfrm>
              <a:off x="5605355" y="5687934"/>
              <a:ext cx="555780" cy="4791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/>
            <a:p>
              <a:pPr algn="ctr" defTabSz="406400" hangingPunct="0"/>
              <a:r>
                <a:rPr sz="2800" kern="0">
                  <a:solidFill>
                    <a:srgbClr val="000000"/>
                  </a:solidFill>
                  <a:latin typeface="Gill Sans"/>
                  <a:cs typeface="Gill Sans"/>
                  <a:sym typeface="Gill Sans"/>
                </a:rPr>
                <a:t>V</a:t>
              </a:r>
              <a:r>
                <a:rPr sz="2000" kern="0">
                  <a:solidFill>
                    <a:srgbClr val="000000"/>
                  </a:solidFill>
                  <a:latin typeface="Gill Sans"/>
                  <a:cs typeface="Gill Sans"/>
                  <a:sym typeface="Gill Sans"/>
                </a:rPr>
                <a:t>p</a:t>
              </a:r>
            </a:p>
          </p:txBody>
        </p:sp>
        <p:grpSp>
          <p:nvGrpSpPr>
            <p:cNvPr id="135" name="Group">
              <a:extLst>
                <a:ext uri="{FF2B5EF4-FFF2-40B4-BE49-F238E27FC236}">
                  <a16:creationId xmlns:a16="http://schemas.microsoft.com/office/drawing/2014/main" id="{4652A86E-F168-C344-96F1-59E6DFD4ABE2}"/>
                </a:ext>
              </a:extLst>
            </p:cNvPr>
            <p:cNvGrpSpPr/>
            <p:nvPr/>
          </p:nvGrpSpPr>
          <p:grpSpPr>
            <a:xfrm>
              <a:off x="6179574" y="5695557"/>
              <a:ext cx="2488124" cy="521388"/>
              <a:chOff x="0" y="0"/>
              <a:chExt cx="2488122" cy="521386"/>
            </a:xfrm>
          </p:grpSpPr>
          <p:pic>
            <p:nvPicPr>
              <p:cNvPr id="152" name="Curtain.pdf" descr="Curtain.pdf">
                <a:extLst>
                  <a:ext uri="{FF2B5EF4-FFF2-40B4-BE49-F238E27FC236}">
                    <a16:creationId xmlns:a16="http://schemas.microsoft.com/office/drawing/2014/main" id="{4F0A581F-CA37-934D-B30C-DF22AA1B3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1097" t="54496" r="35065" b="10531"/>
              <a:stretch>
                <a:fillRect/>
              </a:stretch>
            </p:blipFill>
            <p:spPr>
              <a:xfrm rot="5400000">
                <a:off x="1041285" y="-920696"/>
                <a:ext cx="280021" cy="2121413"/>
              </a:xfrm>
              <a:prstGeom prst="rect">
                <a:avLst/>
              </a:prstGeom>
              <a:ln w="9525" cap="flat">
                <a:noFill/>
                <a:round/>
              </a:ln>
              <a:effectLst/>
            </p:spPr>
          </p:pic>
          <p:sp>
            <p:nvSpPr>
              <p:cNvPr id="153" name="-3">
                <a:extLst>
                  <a:ext uri="{FF2B5EF4-FFF2-40B4-BE49-F238E27FC236}">
                    <a16:creationId xmlns:a16="http://schemas.microsoft.com/office/drawing/2014/main" id="{41891276-E289-354E-AF0D-1B4E4B0E7FFB}"/>
                  </a:ext>
                </a:extLst>
              </p:cNvPr>
              <p:cNvSpPr txBox="1"/>
              <p:nvPr/>
            </p:nvSpPr>
            <p:spPr>
              <a:xfrm>
                <a:off x="0" y="227756"/>
                <a:ext cx="288723" cy="2936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600"/>
                </a:lvl1pPr>
              </a:lstStyle>
              <a:p>
                <a:pPr algn="ctr" defTabSz="406400" hangingPunct="0"/>
                <a:r>
                  <a:rPr kern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rPr>
                  <a:t>-3</a:t>
                </a:r>
              </a:p>
            </p:txBody>
          </p:sp>
          <p:sp>
            <p:nvSpPr>
              <p:cNvPr id="154" name="-2">
                <a:extLst>
                  <a:ext uri="{FF2B5EF4-FFF2-40B4-BE49-F238E27FC236}">
                    <a16:creationId xmlns:a16="http://schemas.microsoft.com/office/drawing/2014/main" id="{1FC55C2B-1AFF-AB47-9693-67D0B9D7AF4A}"/>
                  </a:ext>
                </a:extLst>
              </p:cNvPr>
              <p:cNvSpPr txBox="1"/>
              <p:nvPr/>
            </p:nvSpPr>
            <p:spPr>
              <a:xfrm>
                <a:off x="315213" y="227757"/>
                <a:ext cx="281593" cy="2936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600"/>
                </a:lvl1pPr>
              </a:lstStyle>
              <a:p>
                <a:pPr algn="ctr" defTabSz="406400" hangingPunct="0"/>
                <a:r>
                  <a:rPr kern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rPr>
                  <a:t>-2</a:t>
                </a:r>
              </a:p>
            </p:txBody>
          </p:sp>
          <p:sp>
            <p:nvSpPr>
              <p:cNvPr id="155" name="-1">
                <a:extLst>
                  <a:ext uri="{FF2B5EF4-FFF2-40B4-BE49-F238E27FC236}">
                    <a16:creationId xmlns:a16="http://schemas.microsoft.com/office/drawing/2014/main" id="{195AFD79-BE0E-EE42-9005-C1F45189EB8F}"/>
                  </a:ext>
                </a:extLst>
              </p:cNvPr>
              <p:cNvSpPr txBox="1"/>
              <p:nvPr/>
            </p:nvSpPr>
            <p:spPr>
              <a:xfrm>
                <a:off x="660678" y="227757"/>
                <a:ext cx="296998" cy="2936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600"/>
                </a:lvl1pPr>
              </a:lstStyle>
              <a:p>
                <a:pPr algn="ctr" defTabSz="406400" hangingPunct="0"/>
                <a:r>
                  <a:rPr kern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rPr>
                  <a:t>-1</a:t>
                </a:r>
              </a:p>
            </p:txBody>
          </p:sp>
          <p:sp>
            <p:nvSpPr>
              <p:cNvPr id="156" name="0">
                <a:extLst>
                  <a:ext uri="{FF2B5EF4-FFF2-40B4-BE49-F238E27FC236}">
                    <a16:creationId xmlns:a16="http://schemas.microsoft.com/office/drawing/2014/main" id="{1A8E3173-086B-0B48-B3D3-7209AA050217}"/>
                  </a:ext>
                </a:extLst>
              </p:cNvPr>
              <p:cNvSpPr txBox="1"/>
              <p:nvPr/>
            </p:nvSpPr>
            <p:spPr>
              <a:xfrm>
                <a:off x="1085841" y="227756"/>
                <a:ext cx="184879" cy="2936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600"/>
                </a:lvl1pPr>
              </a:lstStyle>
              <a:p>
                <a:pPr algn="ctr" defTabSz="406400" hangingPunct="0"/>
                <a:r>
                  <a:rPr kern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rPr>
                  <a:t>0</a:t>
                </a:r>
              </a:p>
            </p:txBody>
          </p:sp>
          <p:sp>
            <p:nvSpPr>
              <p:cNvPr id="157" name="1">
                <a:extLst>
                  <a:ext uri="{FF2B5EF4-FFF2-40B4-BE49-F238E27FC236}">
                    <a16:creationId xmlns:a16="http://schemas.microsoft.com/office/drawing/2014/main" id="{E2555D12-8CFD-964B-87FB-F3FA84DDEB2C}"/>
                  </a:ext>
                </a:extLst>
              </p:cNvPr>
              <p:cNvSpPr txBox="1"/>
              <p:nvPr/>
            </p:nvSpPr>
            <p:spPr>
              <a:xfrm>
                <a:off x="1431080" y="227756"/>
                <a:ext cx="184879" cy="2936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600"/>
                </a:lvl1pPr>
              </a:lstStyle>
              <a:p>
                <a:pPr algn="ctr" defTabSz="406400" hangingPunct="0"/>
                <a:r>
                  <a:rPr kern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rPr>
                  <a:t>1</a:t>
                </a:r>
              </a:p>
            </p:txBody>
          </p:sp>
          <p:sp>
            <p:nvSpPr>
              <p:cNvPr id="158" name="2">
                <a:extLst>
                  <a:ext uri="{FF2B5EF4-FFF2-40B4-BE49-F238E27FC236}">
                    <a16:creationId xmlns:a16="http://schemas.microsoft.com/office/drawing/2014/main" id="{694A8993-236D-8043-856D-99C1D8D84EF2}"/>
                  </a:ext>
                </a:extLst>
              </p:cNvPr>
              <p:cNvSpPr txBox="1"/>
              <p:nvPr/>
            </p:nvSpPr>
            <p:spPr>
              <a:xfrm>
                <a:off x="1795435" y="227756"/>
                <a:ext cx="184879" cy="2936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600"/>
                </a:lvl1pPr>
              </a:lstStyle>
              <a:p>
                <a:pPr algn="ctr" defTabSz="406400" hangingPunct="0"/>
                <a:r>
                  <a:rPr kern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rPr>
                  <a:t>2</a:t>
                </a:r>
              </a:p>
            </p:txBody>
          </p:sp>
          <p:sp>
            <p:nvSpPr>
              <p:cNvPr id="159" name="3%">
                <a:extLst>
                  <a:ext uri="{FF2B5EF4-FFF2-40B4-BE49-F238E27FC236}">
                    <a16:creationId xmlns:a16="http://schemas.microsoft.com/office/drawing/2014/main" id="{50F52616-76C9-AF43-9217-944B46956BCD}"/>
                  </a:ext>
                </a:extLst>
              </p:cNvPr>
              <p:cNvSpPr txBox="1"/>
              <p:nvPr/>
            </p:nvSpPr>
            <p:spPr>
              <a:xfrm>
                <a:off x="2121508" y="227757"/>
                <a:ext cx="366615" cy="2936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600"/>
                </a:lvl1pPr>
              </a:lstStyle>
              <a:p>
                <a:pPr algn="ctr" defTabSz="406400" hangingPunct="0"/>
                <a:r>
                  <a:rPr kern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rPr>
                  <a:t>3%</a:t>
                </a:r>
              </a:p>
            </p:txBody>
          </p:sp>
        </p:grpSp>
        <p:grpSp>
          <p:nvGrpSpPr>
            <p:cNvPr id="136" name="Group">
              <a:extLst>
                <a:ext uri="{FF2B5EF4-FFF2-40B4-BE49-F238E27FC236}">
                  <a16:creationId xmlns:a16="http://schemas.microsoft.com/office/drawing/2014/main" id="{6B746BF4-CA2A-2043-A365-7904D53AC7EA}"/>
                </a:ext>
              </a:extLst>
            </p:cNvPr>
            <p:cNvGrpSpPr/>
            <p:nvPr/>
          </p:nvGrpSpPr>
          <p:grpSpPr>
            <a:xfrm>
              <a:off x="5504938" y="2630958"/>
              <a:ext cx="3633340" cy="2889331"/>
              <a:chOff x="0" y="0"/>
              <a:chExt cx="3633339" cy="2889330"/>
            </a:xfrm>
          </p:grpSpPr>
          <p:sp>
            <p:nvSpPr>
              <p:cNvPr id="138" name="Rectangle">
                <a:extLst>
                  <a:ext uri="{FF2B5EF4-FFF2-40B4-BE49-F238E27FC236}">
                    <a16:creationId xmlns:a16="http://schemas.microsoft.com/office/drawing/2014/main" id="{068D28B4-0FAB-344B-9F23-C0B806F2815C}"/>
                  </a:ext>
                </a:extLst>
              </p:cNvPr>
              <p:cNvSpPr/>
              <p:nvPr/>
            </p:nvSpPr>
            <p:spPr>
              <a:xfrm flipH="1">
                <a:off x="2946850" y="0"/>
                <a:ext cx="403534" cy="34214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pic>
            <p:nvPicPr>
              <p:cNvPr id="139" name="image14.png" descr="image14.png">
                <a:extLst>
                  <a:ext uri="{FF2B5EF4-FFF2-40B4-BE49-F238E27FC236}">
                    <a16:creationId xmlns:a16="http://schemas.microsoft.com/office/drawing/2014/main" id="{50D1465F-F4AD-3448-AFC8-171AB54718EF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/>
              </a:blip>
              <a:srcRect l="20010" t="9872" r="6797" b="38772"/>
              <a:stretch>
                <a:fillRect/>
              </a:stretch>
            </p:blipFill>
            <p:spPr>
              <a:xfrm>
                <a:off x="0" y="162199"/>
                <a:ext cx="2984401" cy="2727132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40" name="Line">
                <a:extLst>
                  <a:ext uri="{FF2B5EF4-FFF2-40B4-BE49-F238E27FC236}">
                    <a16:creationId xmlns:a16="http://schemas.microsoft.com/office/drawing/2014/main" id="{7B9275AD-F4EF-FD4B-979D-B9BBF0938278}"/>
                  </a:ext>
                </a:extLst>
              </p:cNvPr>
              <p:cNvSpPr/>
              <p:nvPr/>
            </p:nvSpPr>
            <p:spPr>
              <a:xfrm>
                <a:off x="31818" y="252045"/>
                <a:ext cx="2941365" cy="10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16" extrusionOk="0">
                    <a:moveTo>
                      <a:pt x="0" y="3106"/>
                    </a:moveTo>
                    <a:cubicBezTo>
                      <a:pt x="0" y="3106"/>
                      <a:pt x="2541" y="7244"/>
                      <a:pt x="5997" y="5284"/>
                    </a:cubicBezTo>
                    <a:cubicBezTo>
                      <a:pt x="6327" y="5097"/>
                      <a:pt x="7014" y="492"/>
                      <a:pt x="7471" y="492"/>
                    </a:cubicBezTo>
                    <a:cubicBezTo>
                      <a:pt x="7982" y="492"/>
                      <a:pt x="8256" y="5511"/>
                      <a:pt x="8488" y="5720"/>
                    </a:cubicBezTo>
                    <a:cubicBezTo>
                      <a:pt x="9453" y="6591"/>
                      <a:pt x="10326" y="4452"/>
                      <a:pt x="10825" y="6591"/>
                    </a:cubicBezTo>
                    <a:cubicBezTo>
                      <a:pt x="11842" y="10947"/>
                      <a:pt x="12553" y="6591"/>
                      <a:pt x="13011" y="5720"/>
                    </a:cubicBezTo>
                    <a:cubicBezTo>
                      <a:pt x="13376" y="5024"/>
                      <a:pt x="14202" y="18708"/>
                      <a:pt x="14536" y="19660"/>
                    </a:cubicBezTo>
                    <a:cubicBezTo>
                      <a:pt x="15145" y="21403"/>
                      <a:pt x="15705" y="8029"/>
                      <a:pt x="16060" y="6591"/>
                    </a:cubicBezTo>
                    <a:cubicBezTo>
                      <a:pt x="16156" y="6205"/>
                      <a:pt x="16420" y="6891"/>
                      <a:pt x="16518" y="6591"/>
                    </a:cubicBezTo>
                    <a:cubicBezTo>
                      <a:pt x="16830" y="5633"/>
                      <a:pt x="17578" y="2920"/>
                      <a:pt x="17890" y="1841"/>
                    </a:cubicBezTo>
                    <a:cubicBezTo>
                      <a:pt x="18388" y="117"/>
                      <a:pt x="19715" y="-197"/>
                      <a:pt x="20228" y="99"/>
                    </a:cubicBezTo>
                    <a:cubicBezTo>
                      <a:pt x="20530" y="273"/>
                      <a:pt x="21600" y="731"/>
                      <a:pt x="21600" y="731"/>
                    </a:cubicBezTo>
                  </a:path>
                </a:pathLst>
              </a:cu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600"/>
                </a:pPr>
                <a:endParaRPr kumimoji="0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1" name="Line">
                <a:extLst>
                  <a:ext uri="{FF2B5EF4-FFF2-40B4-BE49-F238E27FC236}">
                    <a16:creationId xmlns:a16="http://schemas.microsoft.com/office/drawing/2014/main" id="{5BFFBED1-3E74-F24C-AB39-7E6B6CD7A112}"/>
                  </a:ext>
                </a:extLst>
              </p:cNvPr>
              <p:cNvSpPr/>
              <p:nvPr/>
            </p:nvSpPr>
            <p:spPr>
              <a:xfrm flipH="1" flipV="1">
                <a:off x="32676" y="1359084"/>
                <a:ext cx="2947809" cy="1"/>
              </a:xfrm>
              <a:prstGeom prst="line">
                <a:avLst/>
              </a:prstGeom>
              <a:noFill/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42" name="Line">
                <a:extLst>
                  <a:ext uri="{FF2B5EF4-FFF2-40B4-BE49-F238E27FC236}">
                    <a16:creationId xmlns:a16="http://schemas.microsoft.com/office/drawing/2014/main" id="{21165778-D4B9-434E-9461-8E20E74E5F05}"/>
                  </a:ext>
                </a:extLst>
              </p:cNvPr>
              <p:cNvSpPr/>
              <p:nvPr/>
            </p:nvSpPr>
            <p:spPr>
              <a:xfrm>
                <a:off x="32676" y="258021"/>
                <a:ext cx="2941364" cy="10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16" extrusionOk="0">
                    <a:moveTo>
                      <a:pt x="0" y="3106"/>
                    </a:moveTo>
                    <a:cubicBezTo>
                      <a:pt x="0" y="3106"/>
                      <a:pt x="2541" y="7244"/>
                      <a:pt x="5997" y="5284"/>
                    </a:cubicBezTo>
                    <a:cubicBezTo>
                      <a:pt x="6327" y="5097"/>
                      <a:pt x="7014" y="492"/>
                      <a:pt x="7471" y="492"/>
                    </a:cubicBezTo>
                    <a:cubicBezTo>
                      <a:pt x="7982" y="492"/>
                      <a:pt x="8256" y="5511"/>
                      <a:pt x="8488" y="5720"/>
                    </a:cubicBezTo>
                    <a:cubicBezTo>
                      <a:pt x="9453" y="6591"/>
                      <a:pt x="10326" y="4452"/>
                      <a:pt x="10825" y="6591"/>
                    </a:cubicBezTo>
                    <a:cubicBezTo>
                      <a:pt x="11842" y="10947"/>
                      <a:pt x="12553" y="6591"/>
                      <a:pt x="13011" y="5720"/>
                    </a:cubicBezTo>
                    <a:cubicBezTo>
                      <a:pt x="13376" y="5024"/>
                      <a:pt x="14202" y="18708"/>
                      <a:pt x="14536" y="19660"/>
                    </a:cubicBezTo>
                    <a:cubicBezTo>
                      <a:pt x="15145" y="21403"/>
                      <a:pt x="15705" y="8029"/>
                      <a:pt x="16060" y="6591"/>
                    </a:cubicBezTo>
                    <a:cubicBezTo>
                      <a:pt x="16156" y="6205"/>
                      <a:pt x="16420" y="6891"/>
                      <a:pt x="16518" y="6591"/>
                    </a:cubicBezTo>
                    <a:cubicBezTo>
                      <a:pt x="16830" y="5633"/>
                      <a:pt x="17578" y="2920"/>
                      <a:pt x="17890" y="1841"/>
                    </a:cubicBezTo>
                    <a:cubicBezTo>
                      <a:pt x="18388" y="117"/>
                      <a:pt x="19715" y="-197"/>
                      <a:pt x="20228" y="99"/>
                    </a:cubicBezTo>
                    <a:cubicBezTo>
                      <a:pt x="20530" y="273"/>
                      <a:pt x="21600" y="731"/>
                      <a:pt x="21600" y="731"/>
                    </a:cubicBezTo>
                  </a:path>
                </a:pathLst>
              </a:custGeom>
              <a:noFill/>
              <a:ln w="2222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600"/>
                </a:pPr>
                <a:endParaRPr kumimoji="0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3" name="Line">
                <a:extLst>
                  <a:ext uri="{FF2B5EF4-FFF2-40B4-BE49-F238E27FC236}">
                    <a16:creationId xmlns:a16="http://schemas.microsoft.com/office/drawing/2014/main" id="{79524082-DE0B-1C42-916E-DF6601BB620E}"/>
                  </a:ext>
                </a:extLst>
              </p:cNvPr>
              <p:cNvSpPr/>
              <p:nvPr/>
            </p:nvSpPr>
            <p:spPr>
              <a:xfrm flipH="1" flipV="1">
                <a:off x="29261" y="1364997"/>
                <a:ext cx="294780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44" name="Moho">
                <a:extLst>
                  <a:ext uri="{FF2B5EF4-FFF2-40B4-BE49-F238E27FC236}">
                    <a16:creationId xmlns:a16="http://schemas.microsoft.com/office/drawing/2014/main" id="{F90AFD0A-A410-8644-AA3A-1793E25652E1}"/>
                  </a:ext>
                </a:extLst>
              </p:cNvPr>
              <p:cNvSpPr txBox="1"/>
              <p:nvPr/>
            </p:nvSpPr>
            <p:spPr>
              <a:xfrm>
                <a:off x="2877031" y="42206"/>
                <a:ext cx="756309" cy="386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/>
                    <a:cs typeface="Arial Narrow"/>
                    <a:sym typeface="Arial Narrow"/>
                  </a:rPr>
                  <a:t>Moho</a:t>
                </a:r>
              </a:p>
            </p:txBody>
          </p:sp>
          <p:sp>
            <p:nvSpPr>
              <p:cNvPr id="145" name="S">
                <a:extLst>
                  <a:ext uri="{FF2B5EF4-FFF2-40B4-BE49-F238E27FC236}">
                    <a16:creationId xmlns:a16="http://schemas.microsoft.com/office/drawing/2014/main" id="{3FA5B1F0-E37B-534E-A4AB-E699EA06BDCC}"/>
                  </a:ext>
                </a:extLst>
              </p:cNvPr>
              <p:cNvSpPr txBox="1"/>
              <p:nvPr/>
            </p:nvSpPr>
            <p:spPr>
              <a:xfrm>
                <a:off x="29826" y="2461406"/>
                <a:ext cx="276285" cy="419158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 b="1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S</a:t>
                </a:r>
              </a:p>
            </p:txBody>
          </p:sp>
          <p:sp>
            <p:nvSpPr>
              <p:cNvPr id="146" name="N">
                <a:extLst>
                  <a:ext uri="{FF2B5EF4-FFF2-40B4-BE49-F238E27FC236}">
                    <a16:creationId xmlns:a16="http://schemas.microsoft.com/office/drawing/2014/main" id="{FC034D21-25E3-EC48-8B5D-DAEDABE2CC1E}"/>
                  </a:ext>
                </a:extLst>
              </p:cNvPr>
              <p:cNvSpPr txBox="1"/>
              <p:nvPr/>
            </p:nvSpPr>
            <p:spPr>
              <a:xfrm>
                <a:off x="2621660" y="2461406"/>
                <a:ext cx="338635" cy="419158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 b="1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N</a:t>
                </a:r>
              </a:p>
            </p:txBody>
          </p:sp>
          <p:sp>
            <p:nvSpPr>
              <p:cNvPr id="147" name="Rectangle">
                <a:extLst>
                  <a:ext uri="{FF2B5EF4-FFF2-40B4-BE49-F238E27FC236}">
                    <a16:creationId xmlns:a16="http://schemas.microsoft.com/office/drawing/2014/main" id="{B44393DB-6B76-1C4C-8DED-063E9AA5C16E}"/>
                  </a:ext>
                </a:extLst>
              </p:cNvPr>
              <p:cNvSpPr/>
              <p:nvPr/>
            </p:nvSpPr>
            <p:spPr>
              <a:xfrm>
                <a:off x="11476" y="150601"/>
                <a:ext cx="2950869" cy="273433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100">
                <a:extLst>
                  <a:ext uri="{FF2B5EF4-FFF2-40B4-BE49-F238E27FC236}">
                    <a16:creationId xmlns:a16="http://schemas.microsoft.com/office/drawing/2014/main" id="{9A40D08E-8600-9644-B6EC-6AA6F233474F}"/>
                  </a:ext>
                </a:extLst>
              </p:cNvPr>
              <p:cNvSpPr txBox="1"/>
              <p:nvPr/>
            </p:nvSpPr>
            <p:spPr>
              <a:xfrm>
                <a:off x="2999317" y="476827"/>
                <a:ext cx="502989" cy="402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100</a:t>
                </a:r>
              </a:p>
            </p:txBody>
          </p:sp>
          <p:sp>
            <p:nvSpPr>
              <p:cNvPr id="149" name="200">
                <a:extLst>
                  <a:ext uri="{FF2B5EF4-FFF2-40B4-BE49-F238E27FC236}">
                    <a16:creationId xmlns:a16="http://schemas.microsoft.com/office/drawing/2014/main" id="{576DF03F-C07A-6E41-BC5E-8679148107DB}"/>
                  </a:ext>
                </a:extLst>
              </p:cNvPr>
              <p:cNvSpPr txBox="1"/>
              <p:nvPr/>
            </p:nvSpPr>
            <p:spPr>
              <a:xfrm>
                <a:off x="2999317" y="1027887"/>
                <a:ext cx="502989" cy="402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200</a:t>
                </a:r>
              </a:p>
            </p:txBody>
          </p:sp>
          <p:sp>
            <p:nvSpPr>
              <p:cNvPr id="150" name="300">
                <a:extLst>
                  <a:ext uri="{FF2B5EF4-FFF2-40B4-BE49-F238E27FC236}">
                    <a16:creationId xmlns:a16="http://schemas.microsoft.com/office/drawing/2014/main" id="{5D99B0D9-B90B-AC41-8954-DC3B33E1DE97}"/>
                  </a:ext>
                </a:extLst>
              </p:cNvPr>
              <p:cNvSpPr txBox="1"/>
              <p:nvPr/>
            </p:nvSpPr>
            <p:spPr>
              <a:xfrm>
                <a:off x="2999317" y="1564409"/>
                <a:ext cx="502989" cy="402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300</a:t>
                </a:r>
              </a:p>
            </p:txBody>
          </p:sp>
          <p:sp>
            <p:nvSpPr>
              <p:cNvPr id="151" name="410…">
                <a:extLst>
                  <a:ext uri="{FF2B5EF4-FFF2-40B4-BE49-F238E27FC236}">
                    <a16:creationId xmlns:a16="http://schemas.microsoft.com/office/drawing/2014/main" id="{8FFA4590-512D-AE46-B3A0-CC9CA16F793F}"/>
                  </a:ext>
                </a:extLst>
              </p:cNvPr>
              <p:cNvSpPr txBox="1"/>
              <p:nvPr/>
            </p:nvSpPr>
            <p:spPr>
              <a:xfrm>
                <a:off x="2884366" y="2224103"/>
                <a:ext cx="628665" cy="6102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410 </a:t>
                </a:r>
              </a:p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km</a:t>
                </a:r>
              </a:p>
            </p:txBody>
          </p:sp>
        </p:grpSp>
        <p:pic>
          <p:nvPicPr>
            <p:cNvPr id="137" name="Screen Shot 2019-08-18 at 10.12.05 AM.png" descr="Screen Shot 2019-08-18 at 10.12.05 AM.png">
              <a:extLst>
                <a:ext uri="{FF2B5EF4-FFF2-40B4-BE49-F238E27FC236}">
                  <a16:creationId xmlns:a16="http://schemas.microsoft.com/office/drawing/2014/main" id="{47C5F301-7A0D-3144-8D60-80A0BB8A7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38968" y="201416"/>
              <a:ext cx="3029779" cy="2420341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E24282D-8C98-A14D-84E8-F2A19A511BB7}"/>
              </a:ext>
            </a:extLst>
          </p:cNvPr>
          <p:cNvGrpSpPr/>
          <p:nvPr/>
        </p:nvGrpSpPr>
        <p:grpSpPr>
          <a:xfrm>
            <a:off x="8445791" y="0"/>
            <a:ext cx="60960" cy="6847840"/>
            <a:chOff x="3790664" y="0"/>
            <a:chExt cx="60960" cy="6847840"/>
          </a:xfrm>
        </p:grpSpPr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FD3140ED-5C5C-6342-968E-67C0431C856F}"/>
                </a:ext>
              </a:extLst>
            </p:cNvPr>
            <p:cNvCxnSpPr>
              <a:cxnSpLocks/>
            </p:cNvCxnSpPr>
            <p:nvPr/>
          </p:nvCxnSpPr>
          <p:spPr>
            <a:xfrm>
              <a:off x="3810984" y="0"/>
              <a:ext cx="0" cy="6847840"/>
            </a:xfrm>
            <a:prstGeom prst="line">
              <a:avLst/>
            </a:prstGeom>
            <a:ln w="57150">
              <a:solidFill>
                <a:srgbClr val="FFD5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CCCFA47D-A0AB-1949-A280-157E241A0E3F}"/>
                </a:ext>
              </a:extLst>
            </p:cNvPr>
            <p:cNvCxnSpPr>
              <a:cxnSpLocks/>
            </p:cNvCxnSpPr>
            <p:nvPr/>
          </p:nvCxnSpPr>
          <p:spPr>
            <a:xfrm>
              <a:off x="3790664" y="0"/>
              <a:ext cx="0" cy="684784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10C7E2B-124A-9345-8143-6B5DB376B085}"/>
                </a:ext>
              </a:extLst>
            </p:cNvPr>
            <p:cNvCxnSpPr>
              <a:cxnSpLocks/>
            </p:cNvCxnSpPr>
            <p:nvPr/>
          </p:nvCxnSpPr>
          <p:spPr>
            <a:xfrm>
              <a:off x="3851624" y="0"/>
              <a:ext cx="0" cy="684784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Subduction… accretion… abandoned slab">
            <a:extLst>
              <a:ext uri="{FF2B5EF4-FFF2-40B4-BE49-F238E27FC236}">
                <a16:creationId xmlns:a16="http://schemas.microsoft.com/office/drawing/2014/main" id="{03D8F890-FBC5-EA4E-AAB9-CF8E20D29514}"/>
              </a:ext>
            </a:extLst>
          </p:cNvPr>
          <p:cNvSpPr txBox="1"/>
          <p:nvPr/>
        </p:nvSpPr>
        <p:spPr>
          <a:xfrm>
            <a:off x="8671033" y="197954"/>
            <a:ext cx="3276287" cy="441146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pPr algn="ctr" defTabSz="406400" hangingPunct="0"/>
            <a:r>
              <a:rPr lang="en-US" sz="2200" kern="0" dirty="0">
                <a:solidFill>
                  <a:schemeClr val="tx1"/>
                </a:solidFill>
                <a:latin typeface="Gill Sans"/>
                <a:cs typeface="Gill Sans"/>
                <a:sym typeface="Gill Sans"/>
              </a:rPr>
              <a:t>S-to-N delamination</a:t>
            </a:r>
            <a:endParaRPr sz="2200" kern="0" dirty="0">
              <a:solidFill>
                <a:schemeClr val="tx1"/>
              </a:solidFill>
              <a:latin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3506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2BB988E-A052-2B4B-A03E-9AD666D30429}"/>
              </a:ext>
            </a:extLst>
          </p:cNvPr>
          <p:cNvGrpSpPr/>
          <p:nvPr/>
        </p:nvGrpSpPr>
        <p:grpSpPr>
          <a:xfrm>
            <a:off x="4019614" y="183607"/>
            <a:ext cx="6120384" cy="6528922"/>
            <a:chOff x="4019614" y="183607"/>
            <a:chExt cx="6120384" cy="65289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E22A2D-C02F-E94C-8F93-E0D2C1C4EFF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614" y="217284"/>
              <a:ext cx="6120384" cy="64952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F837F4-0383-AE4A-853C-AA638C9AF4A6}"/>
                </a:ext>
              </a:extLst>
            </p:cNvPr>
            <p:cNvSpPr txBox="1"/>
            <p:nvPr/>
          </p:nvSpPr>
          <p:spPr>
            <a:xfrm>
              <a:off x="5694219" y="183607"/>
              <a:ext cx="1804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V</a:t>
              </a:r>
              <a:r>
                <a:rPr lang="en-US" sz="2400" b="1" baseline="-25000" dirty="0"/>
                <a:t>P</a:t>
              </a:r>
              <a:r>
                <a:rPr lang="en-US" sz="2400" b="1" dirty="0"/>
                <a:t> at 195 km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36368A-6B33-8D4F-B1B0-86C31A79348C}"/>
                </a:ext>
              </a:extLst>
            </p:cNvPr>
            <p:cNvSpPr/>
            <p:nvPr/>
          </p:nvSpPr>
          <p:spPr>
            <a:xfrm>
              <a:off x="9788236" y="3423342"/>
              <a:ext cx="351762" cy="2599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ECDE70-13D6-6748-BB47-CC81298FCA00}"/>
                </a:ext>
              </a:extLst>
            </p:cNvPr>
            <p:cNvSpPr txBox="1"/>
            <p:nvPr/>
          </p:nvSpPr>
          <p:spPr>
            <a:xfrm>
              <a:off x="9642763" y="298656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%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4529DD-1E34-2341-84E5-3BFC06DF2E0E}"/>
              </a:ext>
            </a:extLst>
          </p:cNvPr>
          <p:cNvSpPr txBox="1"/>
          <p:nvPr/>
        </p:nvSpPr>
        <p:spPr>
          <a:xfrm>
            <a:off x="654627" y="561108"/>
            <a:ext cx="26942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Another example</a:t>
            </a:r>
          </a:p>
          <a:p>
            <a:pPr algn="ctr"/>
            <a:endParaRPr lang="en-US" sz="800" dirty="0"/>
          </a:p>
          <a:p>
            <a:pPr algn="ctr"/>
            <a:r>
              <a:rPr lang="en-US" sz="2800" i="1" dirty="0"/>
              <a:t>California</a:t>
            </a: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5F2034D1-55E0-8440-9B80-63FDADAEC2FF}"/>
              </a:ext>
            </a:extLst>
          </p:cNvPr>
          <p:cNvGrpSpPr/>
          <p:nvPr/>
        </p:nvGrpSpPr>
        <p:grpSpPr>
          <a:xfrm rot="12746892">
            <a:off x="3366654" y="1740388"/>
            <a:ext cx="2005069" cy="1273714"/>
            <a:chOff x="0" y="0"/>
            <a:chExt cx="1841499" cy="1892299"/>
          </a:xfrm>
        </p:grpSpPr>
        <p:sp>
          <p:nvSpPr>
            <p:cNvPr id="5" name="Line">
              <a:extLst>
                <a:ext uri="{FF2B5EF4-FFF2-40B4-BE49-F238E27FC236}">
                  <a16:creationId xmlns:a16="http://schemas.microsoft.com/office/drawing/2014/main" id="{0758B1F1-A590-4244-ABDA-033A9BB6E326}"/>
                </a:ext>
              </a:extLst>
            </p:cNvPr>
            <p:cNvSpPr/>
            <p:nvPr/>
          </p:nvSpPr>
          <p:spPr>
            <a:xfrm flipH="1">
              <a:off x="0" y="34133"/>
              <a:ext cx="1807524" cy="18581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" name="Line">
              <a:extLst>
                <a:ext uri="{FF2B5EF4-FFF2-40B4-BE49-F238E27FC236}">
                  <a16:creationId xmlns:a16="http://schemas.microsoft.com/office/drawing/2014/main" id="{2205FA00-8013-E94C-BCBA-0CCA90490FFC}"/>
                </a:ext>
              </a:extLst>
            </p:cNvPr>
            <p:cNvSpPr/>
            <p:nvPr/>
          </p:nvSpPr>
          <p:spPr>
            <a:xfrm flipH="1">
              <a:off x="33975" y="0"/>
              <a:ext cx="1807525" cy="1858166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7" name="Group">
            <a:extLst>
              <a:ext uri="{FF2B5EF4-FFF2-40B4-BE49-F238E27FC236}">
                <a16:creationId xmlns:a16="http://schemas.microsoft.com/office/drawing/2014/main" id="{6DC921D4-262C-C040-B26B-280DFA5C6C80}"/>
              </a:ext>
            </a:extLst>
          </p:cNvPr>
          <p:cNvGrpSpPr/>
          <p:nvPr/>
        </p:nvGrpSpPr>
        <p:grpSpPr>
          <a:xfrm rot="12546368">
            <a:off x="3313925" y="3916860"/>
            <a:ext cx="2890865" cy="1516325"/>
            <a:chOff x="0" y="12533"/>
            <a:chExt cx="1830006" cy="1879767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C883AD2E-CD9F-4149-A262-3DA1F882DF55}"/>
                </a:ext>
              </a:extLst>
            </p:cNvPr>
            <p:cNvSpPr/>
            <p:nvPr/>
          </p:nvSpPr>
          <p:spPr>
            <a:xfrm flipH="1">
              <a:off x="0" y="34133"/>
              <a:ext cx="1807524" cy="18581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A85FB84C-82ED-DA4F-BB70-81065A3BF91A}"/>
                </a:ext>
              </a:extLst>
            </p:cNvPr>
            <p:cNvSpPr/>
            <p:nvPr/>
          </p:nvSpPr>
          <p:spPr>
            <a:xfrm flipH="1">
              <a:off x="22481" y="12533"/>
              <a:ext cx="1807525" cy="1858166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59628B-699D-AE4A-9D29-F38844BFCED0}"/>
              </a:ext>
            </a:extLst>
          </p:cNvPr>
          <p:cNvSpPr txBox="1"/>
          <p:nvPr/>
        </p:nvSpPr>
        <p:spPr>
          <a:xfrm>
            <a:off x="851377" y="2192348"/>
            <a:ext cx="230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southern Juan de Fuca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4E772-AE97-A94C-9F40-31AE3C6A9D42}"/>
              </a:ext>
            </a:extLst>
          </p:cNvPr>
          <p:cNvSpPr txBox="1"/>
          <p:nvPr/>
        </p:nvSpPr>
        <p:spPr>
          <a:xfrm>
            <a:off x="1474157" y="4416595"/>
            <a:ext cx="17027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Isabela anomaly</a:t>
            </a:r>
          </a:p>
          <a:p>
            <a:pPr algn="ctr"/>
            <a:endParaRPr lang="en-US" sz="400" dirty="0"/>
          </a:p>
          <a:p>
            <a:pPr algn="ctr"/>
            <a:r>
              <a:rPr lang="en-US" i="1" dirty="0"/>
              <a:t>foundered</a:t>
            </a:r>
          </a:p>
          <a:p>
            <a:pPr algn="ctr"/>
            <a:r>
              <a:rPr lang="en-US" i="1" dirty="0"/>
              <a:t>Farallon slab</a:t>
            </a:r>
          </a:p>
        </p:txBody>
      </p:sp>
    </p:spTree>
    <p:extLst>
      <p:ext uri="{BB962C8B-B14F-4D97-AF65-F5344CB8AC3E}">
        <p14:creationId xmlns:p14="http://schemas.microsoft.com/office/powerpoint/2010/main" val="2393870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page2image34685600">
            <a:extLst>
              <a:ext uri="{FF2B5EF4-FFF2-40B4-BE49-F238E27FC236}">
                <a16:creationId xmlns:a16="http://schemas.microsoft.com/office/drawing/2014/main" id="{B138CDD8-C13C-0F41-A454-0E52E4DE1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9330" r="3080" b="9740"/>
          <a:stretch/>
        </p:blipFill>
        <p:spPr bwMode="auto">
          <a:xfrm>
            <a:off x="690879" y="1117600"/>
            <a:ext cx="8900161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24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79D0AA-2C48-B848-A5C6-BC1B52D1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81" y="34725"/>
            <a:ext cx="98425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4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0A6B68-E804-4E44-A8A9-05C6FB7DB9D4}"/>
              </a:ext>
            </a:extLst>
          </p:cNvPr>
          <p:cNvSpPr txBox="1"/>
          <p:nvPr/>
        </p:nvSpPr>
        <p:spPr>
          <a:xfrm>
            <a:off x="1444336" y="155863"/>
            <a:ext cx="864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Comparison between crustal anisotropy and azimuthal dependence of receiver functions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6D5E229-6306-2749-A824-6526FAE195FE}"/>
              </a:ext>
            </a:extLst>
          </p:cNvPr>
          <p:cNvGrpSpPr/>
          <p:nvPr/>
        </p:nvGrpSpPr>
        <p:grpSpPr>
          <a:xfrm>
            <a:off x="0" y="843912"/>
            <a:ext cx="5904596" cy="2929278"/>
            <a:chOff x="0" y="927040"/>
            <a:chExt cx="5904596" cy="29292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0498B5F-C683-904B-8C81-AC6156B1B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27040"/>
              <a:ext cx="5904596" cy="292927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5D7C5C-39FB-5948-B472-3A28B3D6DB1D}"/>
                </a:ext>
              </a:extLst>
            </p:cNvPr>
            <p:cNvSpPr/>
            <p:nvPr/>
          </p:nvSpPr>
          <p:spPr>
            <a:xfrm>
              <a:off x="2259797" y="1151020"/>
              <a:ext cx="1641312" cy="100080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64CD427-3BE1-1D48-9EE3-B0AE286B5A67}"/>
                </a:ext>
              </a:extLst>
            </p:cNvPr>
            <p:cNvSpPr/>
            <p:nvPr/>
          </p:nvSpPr>
          <p:spPr>
            <a:xfrm>
              <a:off x="1137344" y="1592225"/>
              <a:ext cx="75503" cy="7550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25B3D9-A0A8-5C46-B8A6-9125529AA815}"/>
                </a:ext>
              </a:extLst>
            </p:cNvPr>
            <p:cNvSpPr/>
            <p:nvPr/>
          </p:nvSpPr>
          <p:spPr>
            <a:xfrm>
              <a:off x="4053509" y="2634218"/>
              <a:ext cx="1641312" cy="100080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D472B4E-A948-4144-BFF3-3B6E9F16B9E0}"/>
                </a:ext>
              </a:extLst>
            </p:cNvPr>
            <p:cNvSpPr/>
            <p:nvPr/>
          </p:nvSpPr>
          <p:spPr>
            <a:xfrm>
              <a:off x="580375" y="1292403"/>
              <a:ext cx="75503" cy="755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3F10B4-A447-854A-A385-40F2D90BC9D4}"/>
                </a:ext>
              </a:extLst>
            </p:cNvPr>
            <p:cNvSpPr/>
            <p:nvPr/>
          </p:nvSpPr>
          <p:spPr>
            <a:xfrm>
              <a:off x="2265426" y="2625935"/>
              <a:ext cx="1641312" cy="100080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2010039-3AC0-ED45-B810-60207B2762A0}"/>
                </a:ext>
              </a:extLst>
            </p:cNvPr>
            <p:cNvSpPr/>
            <p:nvPr/>
          </p:nvSpPr>
          <p:spPr>
            <a:xfrm>
              <a:off x="165897" y="2089220"/>
              <a:ext cx="75503" cy="7550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FAC905-DA56-E242-86B2-45CD96D767C4}"/>
                </a:ext>
              </a:extLst>
            </p:cNvPr>
            <p:cNvSpPr/>
            <p:nvPr/>
          </p:nvSpPr>
          <p:spPr>
            <a:xfrm>
              <a:off x="4053509" y="1156816"/>
              <a:ext cx="1641312" cy="1000802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3B5588E-28EF-FE42-9893-6F54E06E6061}"/>
                </a:ext>
              </a:extLst>
            </p:cNvPr>
            <p:cNvSpPr/>
            <p:nvPr/>
          </p:nvSpPr>
          <p:spPr>
            <a:xfrm>
              <a:off x="675758" y="1914095"/>
              <a:ext cx="75503" cy="7550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C3DB2DE-2685-3C43-93C6-D6A8EB70FF3C}"/>
              </a:ext>
            </a:extLst>
          </p:cNvPr>
          <p:cNvGrpSpPr/>
          <p:nvPr/>
        </p:nvGrpSpPr>
        <p:grpSpPr>
          <a:xfrm>
            <a:off x="6192892" y="841564"/>
            <a:ext cx="5909327" cy="2931625"/>
            <a:chOff x="6109764" y="924692"/>
            <a:chExt cx="5909327" cy="29316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057857-C7AB-444A-A0FD-C5AE50BF6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9764" y="924692"/>
              <a:ext cx="5909327" cy="293162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53228F-9D9E-B14F-BD2C-FB05AC19211D}"/>
                </a:ext>
              </a:extLst>
            </p:cNvPr>
            <p:cNvSpPr/>
            <p:nvPr/>
          </p:nvSpPr>
          <p:spPr>
            <a:xfrm>
              <a:off x="8359529" y="1156856"/>
              <a:ext cx="1641312" cy="100080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A6196D-4E64-2144-A983-86994FF4B8A0}"/>
                </a:ext>
              </a:extLst>
            </p:cNvPr>
            <p:cNvSpPr/>
            <p:nvPr/>
          </p:nvSpPr>
          <p:spPr>
            <a:xfrm>
              <a:off x="7832616" y="1509823"/>
              <a:ext cx="90377" cy="903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8F1EBDD-B551-514D-9099-7CC06EBC27C3}"/>
                </a:ext>
              </a:extLst>
            </p:cNvPr>
            <p:cNvSpPr/>
            <p:nvPr/>
          </p:nvSpPr>
          <p:spPr>
            <a:xfrm>
              <a:off x="10153241" y="2634738"/>
              <a:ext cx="1641312" cy="100080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47D31C8-C3C3-0847-94FF-CD5B02EB7A55}"/>
                </a:ext>
              </a:extLst>
            </p:cNvPr>
            <p:cNvSpPr/>
            <p:nvPr/>
          </p:nvSpPr>
          <p:spPr>
            <a:xfrm>
              <a:off x="7551563" y="2507902"/>
              <a:ext cx="75503" cy="755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5AD49F-037C-E649-B3CA-7732AAFC9A2C}"/>
                </a:ext>
              </a:extLst>
            </p:cNvPr>
            <p:cNvSpPr/>
            <p:nvPr/>
          </p:nvSpPr>
          <p:spPr>
            <a:xfrm>
              <a:off x="8365158" y="2637087"/>
              <a:ext cx="1641312" cy="100080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2AE5099-3840-3B45-B395-1436CEA35F51}"/>
                </a:ext>
              </a:extLst>
            </p:cNvPr>
            <p:cNvSpPr/>
            <p:nvPr/>
          </p:nvSpPr>
          <p:spPr>
            <a:xfrm>
              <a:off x="7594699" y="2908447"/>
              <a:ext cx="75503" cy="7550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EE8A4C-F969-D149-B24E-6A094725862E}"/>
                </a:ext>
              </a:extLst>
            </p:cNvPr>
            <p:cNvSpPr/>
            <p:nvPr/>
          </p:nvSpPr>
          <p:spPr>
            <a:xfrm>
              <a:off x="10163873" y="1152020"/>
              <a:ext cx="1641312" cy="1000802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E82C553-CF42-7545-B3B7-1C0A3A1F5FFC}"/>
                </a:ext>
              </a:extLst>
            </p:cNvPr>
            <p:cNvSpPr/>
            <p:nvPr/>
          </p:nvSpPr>
          <p:spPr>
            <a:xfrm>
              <a:off x="7950215" y="3242931"/>
              <a:ext cx="86890" cy="8689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6CAB27D-C60A-9749-957F-6182D2B05EE4}"/>
              </a:ext>
            </a:extLst>
          </p:cNvPr>
          <p:cNvGrpSpPr/>
          <p:nvPr/>
        </p:nvGrpSpPr>
        <p:grpSpPr>
          <a:xfrm>
            <a:off x="-33102" y="3906725"/>
            <a:ext cx="5939489" cy="2946588"/>
            <a:chOff x="-33102" y="3948289"/>
            <a:chExt cx="5939489" cy="29465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A5C1CD-2E49-8444-B270-98B18170F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3102" y="3948289"/>
              <a:ext cx="5939489" cy="294658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1D52A3D-C040-5745-B100-47FD1E7339A7}"/>
                </a:ext>
              </a:extLst>
            </p:cNvPr>
            <p:cNvSpPr/>
            <p:nvPr/>
          </p:nvSpPr>
          <p:spPr>
            <a:xfrm>
              <a:off x="2256332" y="4171310"/>
              <a:ext cx="1641312" cy="100080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F44F355-111B-6440-927B-754AED3ACA40}"/>
                </a:ext>
              </a:extLst>
            </p:cNvPr>
            <p:cNvSpPr/>
            <p:nvPr/>
          </p:nvSpPr>
          <p:spPr>
            <a:xfrm>
              <a:off x="1399039" y="5185013"/>
              <a:ext cx="75503" cy="7550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765770-3BDC-8946-85F3-2570D16B530D}"/>
                </a:ext>
              </a:extLst>
            </p:cNvPr>
            <p:cNvSpPr/>
            <p:nvPr/>
          </p:nvSpPr>
          <p:spPr>
            <a:xfrm>
              <a:off x="4050044" y="5654508"/>
              <a:ext cx="1641312" cy="100080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D41F67-ADD9-FF45-94FC-1140B05A5DD3}"/>
                </a:ext>
              </a:extLst>
            </p:cNvPr>
            <p:cNvSpPr/>
            <p:nvPr/>
          </p:nvSpPr>
          <p:spPr>
            <a:xfrm>
              <a:off x="1621662" y="4556134"/>
              <a:ext cx="75503" cy="755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71699D2-FEF3-F642-8BE5-01E5A8E7C64F}"/>
                </a:ext>
              </a:extLst>
            </p:cNvPr>
            <p:cNvSpPr/>
            <p:nvPr/>
          </p:nvSpPr>
          <p:spPr>
            <a:xfrm>
              <a:off x="2261961" y="5646225"/>
              <a:ext cx="1641312" cy="100080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5BC8062-AB0E-FA45-A1B5-730DFB7CB48A}"/>
                </a:ext>
              </a:extLst>
            </p:cNvPr>
            <p:cNvSpPr/>
            <p:nvPr/>
          </p:nvSpPr>
          <p:spPr>
            <a:xfrm>
              <a:off x="2004644" y="4694598"/>
              <a:ext cx="75503" cy="7550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F541234-0315-1545-A6F1-FAC617C5EEC0}"/>
                </a:ext>
              </a:extLst>
            </p:cNvPr>
            <p:cNvSpPr/>
            <p:nvPr/>
          </p:nvSpPr>
          <p:spPr>
            <a:xfrm>
              <a:off x="4050044" y="4177106"/>
              <a:ext cx="1641312" cy="1000802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3737D35-3C37-3B42-9157-F3C1BAA8D8E7}"/>
                </a:ext>
              </a:extLst>
            </p:cNvPr>
            <p:cNvSpPr/>
            <p:nvPr/>
          </p:nvSpPr>
          <p:spPr>
            <a:xfrm>
              <a:off x="1417966" y="4939701"/>
              <a:ext cx="75503" cy="7550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F7D9434-7467-1446-A3DD-C7CA0E920730}"/>
              </a:ext>
            </a:extLst>
          </p:cNvPr>
          <p:cNvGrpSpPr/>
          <p:nvPr/>
        </p:nvGrpSpPr>
        <p:grpSpPr>
          <a:xfrm>
            <a:off x="6222922" y="3939846"/>
            <a:ext cx="5903901" cy="2928933"/>
            <a:chOff x="6139794" y="3960628"/>
            <a:chExt cx="5903901" cy="29289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0E8E26-10DD-204F-AED7-B541B534B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9794" y="3960628"/>
              <a:ext cx="5903901" cy="2928933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B0300FE-B775-B444-A0BB-76D45A861CC0}"/>
                </a:ext>
              </a:extLst>
            </p:cNvPr>
            <p:cNvSpPr/>
            <p:nvPr/>
          </p:nvSpPr>
          <p:spPr>
            <a:xfrm>
              <a:off x="8393276" y="4187778"/>
              <a:ext cx="1641312" cy="100080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755E9B6-7CBD-B34F-9D9F-197E5391E3D1}"/>
                </a:ext>
              </a:extLst>
            </p:cNvPr>
            <p:cNvSpPr/>
            <p:nvPr/>
          </p:nvSpPr>
          <p:spPr>
            <a:xfrm>
              <a:off x="6245676" y="5436370"/>
              <a:ext cx="75503" cy="7550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FB32DFE-E729-0742-91C8-A86672B612E5}"/>
                </a:ext>
              </a:extLst>
            </p:cNvPr>
            <p:cNvSpPr/>
            <p:nvPr/>
          </p:nvSpPr>
          <p:spPr>
            <a:xfrm>
              <a:off x="10181672" y="5670976"/>
              <a:ext cx="1641312" cy="100080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E92AEB5-276E-444F-97A6-FF0EFE317403}"/>
                </a:ext>
              </a:extLst>
            </p:cNvPr>
            <p:cNvSpPr/>
            <p:nvPr/>
          </p:nvSpPr>
          <p:spPr>
            <a:xfrm>
              <a:off x="7064731" y="6258972"/>
              <a:ext cx="75503" cy="755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72EFB88-F0D5-9048-ACD8-ABFF082561C1}"/>
                </a:ext>
              </a:extLst>
            </p:cNvPr>
            <p:cNvSpPr/>
            <p:nvPr/>
          </p:nvSpPr>
          <p:spPr>
            <a:xfrm>
              <a:off x="8405037" y="5662693"/>
              <a:ext cx="1613916" cy="100080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B862990-ED6B-0B41-BB6B-3686C937DAF2}"/>
                </a:ext>
              </a:extLst>
            </p:cNvPr>
            <p:cNvSpPr/>
            <p:nvPr/>
          </p:nvSpPr>
          <p:spPr>
            <a:xfrm>
              <a:off x="7011760" y="5365212"/>
              <a:ext cx="75503" cy="7550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9DB7A87-9F50-E749-9FA7-83A17C28806C}"/>
                </a:ext>
              </a:extLst>
            </p:cNvPr>
            <p:cNvSpPr/>
            <p:nvPr/>
          </p:nvSpPr>
          <p:spPr>
            <a:xfrm>
              <a:off x="10176356" y="4193574"/>
              <a:ext cx="1641312" cy="1000802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82A9B12-0B9E-E946-A599-DAC71E43C5B5}"/>
                </a:ext>
              </a:extLst>
            </p:cNvPr>
            <p:cNvSpPr/>
            <p:nvPr/>
          </p:nvSpPr>
          <p:spPr>
            <a:xfrm>
              <a:off x="6266775" y="6022225"/>
              <a:ext cx="91496" cy="914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A9AE61-AFEB-0F42-A319-A338062AF499}"/>
              </a:ext>
            </a:extLst>
          </p:cNvPr>
          <p:cNvCxnSpPr>
            <a:cxnSpLocks/>
          </p:cNvCxnSpPr>
          <p:nvPr/>
        </p:nvCxnSpPr>
        <p:spPr>
          <a:xfrm>
            <a:off x="6051033" y="613064"/>
            <a:ext cx="0" cy="6242165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D4C39A1-7F40-5342-A12F-650BF5B343F0}"/>
              </a:ext>
            </a:extLst>
          </p:cNvPr>
          <p:cNvCxnSpPr>
            <a:cxnSpLocks/>
          </p:cNvCxnSpPr>
          <p:nvPr/>
        </p:nvCxnSpPr>
        <p:spPr>
          <a:xfrm flipH="1">
            <a:off x="1" y="599208"/>
            <a:ext cx="12209317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CE7BA2F-9340-3949-B855-25C9B5C300D1}"/>
              </a:ext>
            </a:extLst>
          </p:cNvPr>
          <p:cNvCxnSpPr>
            <a:cxnSpLocks/>
          </p:cNvCxnSpPr>
          <p:nvPr/>
        </p:nvCxnSpPr>
        <p:spPr>
          <a:xfrm flipH="1">
            <a:off x="-34637" y="3837710"/>
            <a:ext cx="12209317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565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5594E9-BA36-5043-AC77-7BEEC7E74545}"/>
              </a:ext>
            </a:extLst>
          </p:cNvPr>
          <p:cNvSpPr txBox="1"/>
          <p:nvPr/>
        </p:nvSpPr>
        <p:spPr>
          <a:xfrm>
            <a:off x="1578734" y="75728"/>
            <a:ext cx="1736053" cy="430887"/>
          </a:xfrm>
          <a:prstGeom prst="rect">
            <a:avLst/>
          </a:prstGeom>
          <a:solidFill>
            <a:srgbClr val="FFC19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What we see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1C8DA-2326-7648-A26D-3FD8AA122F4B}"/>
              </a:ext>
            </a:extLst>
          </p:cNvPr>
          <p:cNvSpPr txBox="1"/>
          <p:nvPr/>
        </p:nvSpPr>
        <p:spPr>
          <a:xfrm>
            <a:off x="5339971" y="544036"/>
            <a:ext cx="40241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Azimuthal anisotropy</a:t>
            </a:r>
          </a:p>
          <a:p>
            <a:pPr algn="ctr"/>
            <a:r>
              <a:rPr lang="en-US" dirty="0"/>
              <a:t>from 3-17 s Rayleigh wave phase velocity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7A4F8B-0FD1-D54B-A6A9-4D64CA8392E9}"/>
              </a:ext>
            </a:extLst>
          </p:cNvPr>
          <p:cNvGrpSpPr/>
          <p:nvPr/>
        </p:nvGrpSpPr>
        <p:grpSpPr>
          <a:xfrm>
            <a:off x="9502893" y="106314"/>
            <a:ext cx="2689107" cy="2668880"/>
            <a:chOff x="9502893" y="25758"/>
            <a:chExt cx="2689107" cy="26688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079E9F-1EBB-2742-A954-CA84BD62C489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69" t="-210" r="4078" b="59586"/>
            <a:stretch/>
          </p:blipFill>
          <p:spPr>
            <a:xfrm>
              <a:off x="9502893" y="38524"/>
              <a:ext cx="2689107" cy="26561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588C17-D180-F346-A8F6-B426B0F1D5AA}"/>
                </a:ext>
              </a:extLst>
            </p:cNvPr>
            <p:cNvSpPr/>
            <p:nvPr/>
          </p:nvSpPr>
          <p:spPr>
            <a:xfrm>
              <a:off x="11876314" y="25758"/>
              <a:ext cx="312916" cy="390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6670B41-D378-A049-9E87-7F1A5F9AF373}"/>
              </a:ext>
            </a:extLst>
          </p:cNvPr>
          <p:cNvGrpSpPr/>
          <p:nvPr/>
        </p:nvGrpSpPr>
        <p:grpSpPr>
          <a:xfrm>
            <a:off x="419387" y="1214119"/>
            <a:ext cx="9171653" cy="5359401"/>
            <a:chOff x="419387" y="1164771"/>
            <a:chExt cx="9171653" cy="54960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8DCED4-4E6C-1E47-B923-158D1E2A71D6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5076" r="2415" b="3287"/>
            <a:stretch/>
          </p:blipFill>
          <p:spPr>
            <a:xfrm>
              <a:off x="419387" y="1164771"/>
              <a:ext cx="9171653" cy="5496014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F3731C-B42B-7C4B-9910-31DB538C6D07}"/>
                </a:ext>
              </a:extLst>
            </p:cNvPr>
            <p:cNvSpPr/>
            <p:nvPr/>
          </p:nvSpPr>
          <p:spPr>
            <a:xfrm>
              <a:off x="6062913" y="4043001"/>
              <a:ext cx="188343" cy="188343"/>
            </a:xfrm>
            <a:prstGeom prst="ellipse">
              <a:avLst/>
            </a:prstGeom>
            <a:solidFill>
              <a:srgbClr val="49A2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7DF165F-7BEE-3C44-94A2-779CC6905B90}"/>
                </a:ext>
              </a:extLst>
            </p:cNvPr>
            <p:cNvSpPr/>
            <p:nvPr/>
          </p:nvSpPr>
          <p:spPr>
            <a:xfrm>
              <a:off x="6530234" y="5514757"/>
              <a:ext cx="188343" cy="188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2343412-A2F7-7B4E-9663-1B79CF55301F}"/>
                </a:ext>
              </a:extLst>
            </p:cNvPr>
            <p:cNvGrpSpPr/>
            <p:nvPr/>
          </p:nvGrpSpPr>
          <p:grpSpPr>
            <a:xfrm>
              <a:off x="4904374" y="3031723"/>
              <a:ext cx="1249569" cy="1097976"/>
              <a:chOff x="4757057" y="2861921"/>
              <a:chExt cx="1230087" cy="1089243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B69A376-9E8B-0D4E-B171-278115E6B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057" y="2862943"/>
                <a:ext cx="1230087" cy="108822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BF3C4A5D-531C-C34B-84E8-E9342B209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1955" y="2861921"/>
                <a:ext cx="1164543" cy="103537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425D52-E671-B84E-8A66-98483A131654}"/>
                </a:ext>
              </a:extLst>
            </p:cNvPr>
            <p:cNvGrpSpPr/>
            <p:nvPr/>
          </p:nvGrpSpPr>
          <p:grpSpPr>
            <a:xfrm rot="191393">
              <a:off x="4873530" y="5102508"/>
              <a:ext cx="1643323" cy="1034678"/>
              <a:chOff x="4778365" y="2986760"/>
              <a:chExt cx="1441907" cy="1088221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EBD94CA-12F5-DA4D-89F1-8AC25D85CAEB}"/>
                  </a:ext>
                </a:extLst>
              </p:cNvPr>
              <p:cNvCxnSpPr>
                <a:cxnSpLocks/>
              </p:cNvCxnSpPr>
              <p:nvPr/>
            </p:nvCxnSpPr>
            <p:spPr>
              <a:xfrm rot="19203650">
                <a:off x="4922803" y="2986760"/>
                <a:ext cx="1230087" cy="108822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EF47518-EA7F-5547-BB6F-3AF8CE8DAD09}"/>
                  </a:ext>
                </a:extLst>
              </p:cNvPr>
              <p:cNvCxnSpPr>
                <a:cxnSpLocks/>
              </p:cNvCxnSpPr>
              <p:nvPr/>
            </p:nvCxnSpPr>
            <p:spPr>
              <a:xfrm rot="21408607" flipV="1">
                <a:off x="4778365" y="3519373"/>
                <a:ext cx="1441907" cy="1119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87A282F-53AD-3443-8D90-417119B6FA1E}"/>
              </a:ext>
            </a:extLst>
          </p:cNvPr>
          <p:cNvSpPr txBox="1"/>
          <p:nvPr/>
        </p:nvSpPr>
        <p:spPr>
          <a:xfrm>
            <a:off x="351212" y="586501"/>
            <a:ext cx="4459361" cy="579646"/>
          </a:xfrm>
          <a:prstGeom prst="rect">
            <a:avLst/>
          </a:prstGeom>
          <a:solidFill>
            <a:srgbClr val="EDFF9B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/>
              <a:t>A remarkable pattern of azimuthal anisotropy</a:t>
            </a:r>
          </a:p>
          <a:p>
            <a:pPr algn="ctr">
              <a:lnSpc>
                <a:spcPts val="1860"/>
              </a:lnSpc>
            </a:pPr>
            <a:r>
              <a:rPr lang="en-US" dirty="0"/>
              <a:t>in the NW U.S.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41604C-E7BD-8A48-8A33-BC0F9C791484}"/>
              </a:ext>
            </a:extLst>
          </p:cNvPr>
          <p:cNvSpPr txBox="1"/>
          <p:nvPr/>
        </p:nvSpPr>
        <p:spPr>
          <a:xfrm>
            <a:off x="929454" y="3577782"/>
            <a:ext cx="4107215" cy="27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70" dirty="0">
                <a:solidFill>
                  <a:schemeClr val="bg1"/>
                </a:solidFill>
              </a:rPr>
              <a:t>(the other azimuthal terms </a:t>
            </a:r>
            <a:r>
              <a:rPr lang="en-US" sz="1170">
                <a:solidFill>
                  <a:schemeClr val="bg1"/>
                </a:solidFill>
              </a:rPr>
              <a:t>are not </a:t>
            </a:r>
            <a:r>
              <a:rPr lang="en-US" sz="1170" dirty="0">
                <a:solidFill>
                  <a:schemeClr val="bg1"/>
                </a:solidFill>
              </a:rPr>
              <a:t>significant &amp; are not shown)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1D8B9-7024-4E4B-855A-E23D8B37C27B}"/>
              </a:ext>
            </a:extLst>
          </p:cNvPr>
          <p:cNvSpPr txBox="1"/>
          <p:nvPr/>
        </p:nvSpPr>
        <p:spPr>
          <a:xfrm>
            <a:off x="9293030" y="3075305"/>
            <a:ext cx="17305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Contours of</a:t>
            </a:r>
          </a:p>
          <a:p>
            <a:r>
              <a:rPr lang="en-US" sz="1200" dirty="0"/>
              <a:t>  line-crossing density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C32909-2679-3644-BBE3-C898AE388FDB}"/>
              </a:ext>
            </a:extLst>
          </p:cNvPr>
          <p:cNvSpPr txBox="1"/>
          <p:nvPr/>
        </p:nvSpPr>
        <p:spPr>
          <a:xfrm>
            <a:off x="10192728" y="5403281"/>
            <a:ext cx="16835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Stress?</a:t>
            </a:r>
          </a:p>
          <a:p>
            <a:r>
              <a:rPr lang="en-US" sz="1500" dirty="0"/>
              <a:t>Strain?</a:t>
            </a:r>
          </a:p>
          <a:p>
            <a:r>
              <a:rPr lang="en-US" sz="1500" dirty="0"/>
              <a:t>Crustal structure?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725855-DB3B-5B4F-87E0-4420E0221925}"/>
              </a:ext>
            </a:extLst>
          </p:cNvPr>
          <p:cNvSpPr txBox="1"/>
          <p:nvPr/>
        </p:nvSpPr>
        <p:spPr>
          <a:xfrm>
            <a:off x="9781009" y="4444942"/>
            <a:ext cx="2132873" cy="861774"/>
          </a:xfrm>
          <a:prstGeom prst="rect">
            <a:avLst/>
          </a:prstGeom>
          <a:solidFill>
            <a:srgbClr val="FFC19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What creates this pattern?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131516-8482-AB4B-9419-0AF9075E5938}"/>
              </a:ext>
            </a:extLst>
          </p:cNvPr>
          <p:cNvSpPr txBox="1"/>
          <p:nvPr/>
        </p:nvSpPr>
        <p:spPr>
          <a:xfrm>
            <a:off x="2331136" y="6693998"/>
            <a:ext cx="1397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Azimuth (degrees)</a:t>
            </a:r>
          </a:p>
        </p:txBody>
      </p:sp>
    </p:spTree>
    <p:extLst>
      <p:ext uri="{BB962C8B-B14F-4D97-AF65-F5344CB8AC3E}">
        <p14:creationId xmlns:p14="http://schemas.microsoft.com/office/powerpoint/2010/main" val="336231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droppedImage.pdf" descr="droppedImage.pdf">
            <a:extLst>
              <a:ext uri="{FF2B5EF4-FFF2-40B4-BE49-F238E27FC236}">
                <a16:creationId xmlns:a16="http://schemas.microsoft.com/office/drawing/2014/main" id="{A5D05DFA-E80E-744D-8FE9-CE0A215F4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25216" t="1477" r="29668" b="79579"/>
          <a:stretch/>
        </p:blipFill>
        <p:spPr>
          <a:xfrm>
            <a:off x="6377221" y="5026324"/>
            <a:ext cx="5733691" cy="18057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5269C47-BA27-114A-BCF9-24C143D8B7E8}"/>
              </a:ext>
            </a:extLst>
          </p:cNvPr>
          <p:cNvGrpSpPr/>
          <p:nvPr/>
        </p:nvGrpSpPr>
        <p:grpSpPr>
          <a:xfrm>
            <a:off x="3944283" y="0"/>
            <a:ext cx="8178800" cy="4949139"/>
            <a:chOff x="60960" y="1727077"/>
            <a:chExt cx="8361680" cy="50598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E36D03-71A6-9A49-B6E8-583D5A6A5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" y="2928825"/>
              <a:ext cx="8361680" cy="385805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7E067A-5308-3D44-A5DB-76E6D019572B}"/>
                </a:ext>
              </a:extLst>
            </p:cNvPr>
            <p:cNvGrpSpPr/>
            <p:nvPr/>
          </p:nvGrpSpPr>
          <p:grpSpPr>
            <a:xfrm>
              <a:off x="3193128" y="1859528"/>
              <a:ext cx="1473581" cy="1292014"/>
              <a:chOff x="5072728" y="626521"/>
              <a:chExt cx="1473581" cy="1292014"/>
            </a:xfrm>
          </p:grpSpPr>
          <p:sp>
            <p:nvSpPr>
              <p:cNvPr id="113" name="Arrow">
                <a:extLst>
                  <a:ext uri="{FF2B5EF4-FFF2-40B4-BE49-F238E27FC236}">
                    <a16:creationId xmlns:a16="http://schemas.microsoft.com/office/drawing/2014/main" id="{C55FB71A-1128-8F4F-A461-F3952A262979}"/>
                  </a:ext>
                </a:extLst>
              </p:cNvPr>
              <p:cNvSpPr/>
              <p:nvPr/>
            </p:nvSpPr>
            <p:spPr>
              <a:xfrm rot="5228165">
                <a:off x="5538037" y="771200"/>
                <a:ext cx="548719" cy="259361"/>
              </a:xfrm>
              <a:prstGeom prst="rightArrow">
                <a:avLst>
                  <a:gd name="adj1" fmla="val 48346"/>
                  <a:gd name="adj2" fmla="val 128113"/>
                </a:avLst>
              </a:prstGeom>
              <a:solidFill>
                <a:srgbClr val="6694C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Arrow">
                <a:extLst>
                  <a:ext uri="{FF2B5EF4-FFF2-40B4-BE49-F238E27FC236}">
                    <a16:creationId xmlns:a16="http://schemas.microsoft.com/office/drawing/2014/main" id="{C8FFA313-27FF-CC4E-A515-B35C652F9AEF}"/>
                  </a:ext>
                </a:extLst>
              </p:cNvPr>
              <p:cNvSpPr/>
              <p:nvPr/>
            </p:nvSpPr>
            <p:spPr>
              <a:xfrm rot="16044790">
                <a:off x="5539333" y="1514495"/>
                <a:ext cx="548719" cy="259361"/>
              </a:xfrm>
              <a:prstGeom prst="rightArrow">
                <a:avLst>
                  <a:gd name="adj1" fmla="val 48346"/>
                  <a:gd name="adj2" fmla="val 128113"/>
                </a:avLst>
              </a:prstGeom>
              <a:solidFill>
                <a:srgbClr val="6694C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Arrow">
                <a:extLst>
                  <a:ext uri="{FF2B5EF4-FFF2-40B4-BE49-F238E27FC236}">
                    <a16:creationId xmlns:a16="http://schemas.microsoft.com/office/drawing/2014/main" id="{49303D6B-E5FB-AA4C-BE80-AF87CBF37797}"/>
                  </a:ext>
                </a:extLst>
              </p:cNvPr>
              <p:cNvSpPr/>
              <p:nvPr/>
            </p:nvSpPr>
            <p:spPr>
              <a:xfrm>
                <a:off x="5997590" y="1146993"/>
                <a:ext cx="548719" cy="259361"/>
              </a:xfrm>
              <a:prstGeom prst="rightArrow">
                <a:avLst>
                  <a:gd name="adj1" fmla="val 48346"/>
                  <a:gd name="adj2" fmla="val 128113"/>
                </a:avLst>
              </a:prstGeom>
              <a:solidFill>
                <a:srgbClr val="FF777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16" name="Arrow">
                <a:extLst>
                  <a:ext uri="{FF2B5EF4-FFF2-40B4-BE49-F238E27FC236}">
                    <a16:creationId xmlns:a16="http://schemas.microsoft.com/office/drawing/2014/main" id="{6F369223-05B4-EE49-B609-6F3ABFDCFC34}"/>
                  </a:ext>
                </a:extLst>
              </p:cNvPr>
              <p:cNvSpPr/>
              <p:nvPr/>
            </p:nvSpPr>
            <p:spPr>
              <a:xfrm rot="10800000">
                <a:off x="5072728" y="1135517"/>
                <a:ext cx="548719" cy="259361"/>
              </a:xfrm>
              <a:prstGeom prst="rightArrow">
                <a:avLst>
                  <a:gd name="adj1" fmla="val 48346"/>
                  <a:gd name="adj2" fmla="val 128113"/>
                </a:avLst>
              </a:prstGeom>
              <a:solidFill>
                <a:srgbClr val="FF777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EE22C04-B588-8C40-B01C-8ABE20068867}"/>
                </a:ext>
              </a:extLst>
            </p:cNvPr>
            <p:cNvSpPr/>
            <p:nvPr/>
          </p:nvSpPr>
          <p:spPr>
            <a:xfrm>
              <a:off x="91440" y="1727077"/>
              <a:ext cx="8331200" cy="503948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" name="Extension as cause for large Grande Ronde volume">
            <a:extLst>
              <a:ext uri="{FF2B5EF4-FFF2-40B4-BE49-F238E27FC236}">
                <a16:creationId xmlns:a16="http://schemas.microsoft.com/office/drawing/2014/main" id="{99014AC8-FD8A-574F-8309-6E4C16ECC63D}"/>
              </a:ext>
            </a:extLst>
          </p:cNvPr>
          <p:cNvSpPr txBox="1"/>
          <p:nvPr/>
        </p:nvSpPr>
        <p:spPr>
          <a:xfrm>
            <a:off x="4273058" y="81280"/>
            <a:ext cx="2251866" cy="779701"/>
          </a:xfrm>
          <a:prstGeom prst="rect">
            <a:avLst/>
          </a:prstGeom>
          <a:solidFill>
            <a:srgbClr val="C5D5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b="1">
                <a:solidFill>
                  <a:schemeClr val="accent5"/>
                </a:solidFill>
              </a:defRPr>
            </a:lvl1pPr>
          </a:lstStyle>
          <a:p>
            <a:pPr algn="ctr"/>
            <a:r>
              <a:rPr lang="en-US" sz="2200" b="0" dirty="0">
                <a:solidFill>
                  <a:schemeClr val="tx1"/>
                </a:solidFill>
              </a:rPr>
              <a:t>Young to current</a:t>
            </a:r>
          </a:p>
          <a:p>
            <a:pPr algn="ctr"/>
            <a:r>
              <a:rPr lang="en-US" sz="2200" b="0" dirty="0">
                <a:solidFill>
                  <a:schemeClr val="tx1"/>
                </a:solidFill>
              </a:rPr>
              <a:t>Stress &amp; Strain</a:t>
            </a:r>
            <a:endParaRPr sz="2200" b="0" dirty="0">
              <a:solidFill>
                <a:schemeClr val="tx1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020405E-2714-5045-AC33-7AC273CA1C0E}"/>
              </a:ext>
            </a:extLst>
          </p:cNvPr>
          <p:cNvSpPr txBox="1"/>
          <p:nvPr/>
        </p:nvSpPr>
        <p:spPr>
          <a:xfrm>
            <a:off x="7909874" y="96931"/>
            <a:ext cx="416241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Typical </a:t>
            </a:r>
            <a:r>
              <a:rPr lang="en-US" b="1" u="sng" dirty="0"/>
              <a:t>stress</a:t>
            </a:r>
            <a:r>
              <a:rPr lang="en-US" dirty="0"/>
              <a:t> &amp; </a:t>
            </a:r>
            <a:r>
              <a:rPr lang="en-US" b="1" u="sng" dirty="0"/>
              <a:t>strain rate</a:t>
            </a:r>
            <a:r>
              <a:rPr lang="en-US" b="1" dirty="0"/>
              <a:t> </a:t>
            </a:r>
            <a:r>
              <a:rPr lang="en-US" sz="1500" dirty="0"/>
              <a:t>in the last 16 m.y.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04B325-BDBD-0644-8440-7AA34A8A03A8}"/>
              </a:ext>
            </a:extLst>
          </p:cNvPr>
          <p:cNvSpPr txBox="1"/>
          <p:nvPr/>
        </p:nvSpPr>
        <p:spPr>
          <a:xfrm>
            <a:off x="4976439" y="942499"/>
            <a:ext cx="84510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16 Ma</a:t>
            </a:r>
          </a:p>
        </p:txBody>
      </p:sp>
      <p:sp>
        <p:nvSpPr>
          <p:cNvPr id="102" name="Extension as cause for large Grande Ronde volume">
            <a:extLst>
              <a:ext uri="{FF2B5EF4-FFF2-40B4-BE49-F238E27FC236}">
                <a16:creationId xmlns:a16="http://schemas.microsoft.com/office/drawing/2014/main" id="{5807795B-4B37-BF46-89F1-81D2826C5D0F}"/>
              </a:ext>
            </a:extLst>
          </p:cNvPr>
          <p:cNvSpPr txBox="1"/>
          <p:nvPr/>
        </p:nvSpPr>
        <p:spPr>
          <a:xfrm>
            <a:off x="3974096" y="5420542"/>
            <a:ext cx="2251866" cy="441146"/>
          </a:xfrm>
          <a:prstGeom prst="rect">
            <a:avLst/>
          </a:prstGeom>
          <a:solidFill>
            <a:srgbClr val="C5D5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b="1">
                <a:solidFill>
                  <a:schemeClr val="accent5"/>
                </a:solidFill>
              </a:defRPr>
            </a:lvl1pPr>
          </a:lstStyle>
          <a:p>
            <a:pPr algn="ctr"/>
            <a:r>
              <a:rPr lang="en-US" sz="2200" b="0" dirty="0">
                <a:solidFill>
                  <a:schemeClr val="tx1"/>
                </a:solidFill>
              </a:rPr>
              <a:t>Crustal structure</a:t>
            </a:r>
            <a:endParaRPr sz="2200" b="0" dirty="0">
              <a:solidFill>
                <a:schemeClr val="tx1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0F7805A-528C-BD46-83FC-ABC674D2B840}"/>
              </a:ext>
            </a:extLst>
          </p:cNvPr>
          <p:cNvSpPr/>
          <p:nvPr/>
        </p:nvSpPr>
        <p:spPr>
          <a:xfrm>
            <a:off x="9306172" y="6544575"/>
            <a:ext cx="682641" cy="2795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590C743D-7F49-274B-BA62-F89577AA3D95}"/>
              </a:ext>
            </a:extLst>
          </p:cNvPr>
          <p:cNvSpPr/>
          <p:nvPr/>
        </p:nvSpPr>
        <p:spPr>
          <a:xfrm>
            <a:off x="6374217" y="6533072"/>
            <a:ext cx="670114" cy="3016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CF7E0-8945-4C40-9C84-409D22D0928F}"/>
              </a:ext>
            </a:extLst>
          </p:cNvPr>
          <p:cNvSpPr txBox="1"/>
          <p:nvPr/>
        </p:nvSpPr>
        <p:spPr>
          <a:xfrm>
            <a:off x="6348466" y="6532517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20 km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C2D73D1-F227-9F42-A30B-9F347F4D99C8}"/>
              </a:ext>
            </a:extLst>
          </p:cNvPr>
          <p:cNvSpPr txBox="1"/>
          <p:nvPr/>
        </p:nvSpPr>
        <p:spPr>
          <a:xfrm>
            <a:off x="9272821" y="6524920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30 km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9C3B5F9D-BD26-F84C-B9B7-ACCF4484EF18}"/>
              </a:ext>
            </a:extLst>
          </p:cNvPr>
          <p:cNvPicPr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3" t="5076" r="2415" b="4266"/>
          <a:stretch/>
        </p:blipFill>
        <p:spPr>
          <a:xfrm>
            <a:off x="160131" y="1076961"/>
            <a:ext cx="3596247" cy="4347848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1084EA81-596F-764C-97E9-2C05D9F6443B}"/>
              </a:ext>
            </a:extLst>
          </p:cNvPr>
          <p:cNvSpPr txBox="1"/>
          <p:nvPr/>
        </p:nvSpPr>
        <p:spPr>
          <a:xfrm>
            <a:off x="942617" y="348619"/>
            <a:ext cx="2132873" cy="861774"/>
          </a:xfrm>
          <a:prstGeom prst="rect">
            <a:avLst/>
          </a:prstGeom>
          <a:solidFill>
            <a:srgbClr val="FFC19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What creates this pattern?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D420DCB-F304-CF4F-A2F7-F41512119B2E}"/>
              </a:ext>
            </a:extLst>
          </p:cNvPr>
          <p:cNvSpPr txBox="1"/>
          <p:nvPr/>
        </p:nvSpPr>
        <p:spPr>
          <a:xfrm>
            <a:off x="9754573" y="946019"/>
            <a:ext cx="97879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Current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29B57B66-BB0C-F64B-9F07-0C9E40645D1A}"/>
              </a:ext>
            </a:extLst>
          </p:cNvPr>
          <p:cNvSpPr/>
          <p:nvPr/>
        </p:nvSpPr>
        <p:spPr>
          <a:xfrm rot="1646122" flipH="1">
            <a:off x="2501789" y="1889075"/>
            <a:ext cx="45719" cy="185805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8487647-D74B-2343-9B52-E8BB400DD3B2}"/>
              </a:ext>
            </a:extLst>
          </p:cNvPr>
          <p:cNvSpPr/>
          <p:nvPr/>
        </p:nvSpPr>
        <p:spPr>
          <a:xfrm rot="1646122" flipH="1">
            <a:off x="10553865" y="1558174"/>
            <a:ext cx="45719" cy="14004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D7FDBA5-7C84-E845-9D10-AE18C2B96C25}"/>
              </a:ext>
            </a:extLst>
          </p:cNvPr>
          <p:cNvSpPr/>
          <p:nvPr/>
        </p:nvSpPr>
        <p:spPr>
          <a:xfrm rot="1646122" flipH="1">
            <a:off x="8107969" y="5251738"/>
            <a:ext cx="45719" cy="87104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6AB44D7-2AE1-E749-9E26-702520C52FA7}"/>
              </a:ext>
            </a:extLst>
          </p:cNvPr>
          <p:cNvSpPr/>
          <p:nvPr/>
        </p:nvSpPr>
        <p:spPr>
          <a:xfrm rot="1646122" flipH="1">
            <a:off x="11057974" y="5251739"/>
            <a:ext cx="45719" cy="87104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FF3A2E8-78D1-8549-B367-DDCD39CB2C86}"/>
              </a:ext>
            </a:extLst>
          </p:cNvPr>
          <p:cNvSpPr txBox="1"/>
          <p:nvPr/>
        </p:nvSpPr>
        <p:spPr>
          <a:xfrm>
            <a:off x="737755" y="5559661"/>
            <a:ext cx="2298753" cy="1138773"/>
          </a:xfrm>
          <a:prstGeom prst="rect">
            <a:avLst/>
          </a:prstGeom>
          <a:solidFill>
            <a:srgbClr val="FFC19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 doesn’t appear to be stress, strain or crustal structure</a:t>
            </a:r>
          </a:p>
          <a:p>
            <a:pPr algn="ctr"/>
            <a:r>
              <a:rPr lang="en-US" sz="1400" dirty="0"/>
              <a:t>(or mantle anisotropy)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4BD9D3-E9E1-B241-8D0E-FEF9317EB28A}"/>
              </a:ext>
            </a:extLst>
          </p:cNvPr>
          <p:cNvGrpSpPr/>
          <p:nvPr/>
        </p:nvGrpSpPr>
        <p:grpSpPr>
          <a:xfrm>
            <a:off x="3790664" y="0"/>
            <a:ext cx="60960" cy="6847840"/>
            <a:chOff x="3790664" y="0"/>
            <a:chExt cx="60960" cy="6847840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6455630-4239-434C-A654-8D28EFCC0F4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984" y="0"/>
              <a:ext cx="0" cy="6847840"/>
            </a:xfrm>
            <a:prstGeom prst="line">
              <a:avLst/>
            </a:prstGeom>
            <a:ln w="57150">
              <a:solidFill>
                <a:srgbClr val="FFD5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A61D744-9C0D-2549-8B5D-ECCC6D7C1249}"/>
                </a:ext>
              </a:extLst>
            </p:cNvPr>
            <p:cNvCxnSpPr>
              <a:cxnSpLocks/>
            </p:cNvCxnSpPr>
            <p:nvPr/>
          </p:nvCxnSpPr>
          <p:spPr>
            <a:xfrm>
              <a:off x="3790664" y="0"/>
              <a:ext cx="0" cy="684784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3BD1B3C0-9284-034A-B949-0B8AA5BCECE0}"/>
                </a:ext>
              </a:extLst>
            </p:cNvPr>
            <p:cNvCxnSpPr>
              <a:cxnSpLocks/>
            </p:cNvCxnSpPr>
            <p:nvPr/>
          </p:nvCxnSpPr>
          <p:spPr>
            <a:xfrm>
              <a:off x="3851624" y="0"/>
              <a:ext cx="0" cy="684784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4596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>
            <a:extLst>
              <a:ext uri="{FF2B5EF4-FFF2-40B4-BE49-F238E27FC236}">
                <a16:creationId xmlns:a16="http://schemas.microsoft.com/office/drawing/2014/main" id="{95655CF5-2127-FA48-BB01-6A809D1AE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775" b="6753"/>
          <a:stretch/>
        </p:blipFill>
        <p:spPr>
          <a:xfrm>
            <a:off x="5130238" y="272584"/>
            <a:ext cx="6944139" cy="3090928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3F9CD56D-C631-8D41-BD33-04A42A522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570" y="3436531"/>
            <a:ext cx="1571156" cy="671372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55D2EA2D-6D17-7045-844D-C0FED3D5C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30" t="1" r="-197" b="156"/>
          <a:stretch/>
        </p:blipFill>
        <p:spPr>
          <a:xfrm>
            <a:off x="5428411" y="3441262"/>
            <a:ext cx="3240156" cy="3309589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46839D31-8AA3-B849-B7A4-DA03388FED61}"/>
              </a:ext>
            </a:extLst>
          </p:cNvPr>
          <p:cNvSpPr txBox="1"/>
          <p:nvPr/>
        </p:nvSpPr>
        <p:spPr>
          <a:xfrm>
            <a:off x="8930237" y="5806465"/>
            <a:ext cx="3033331" cy="430887"/>
          </a:xfrm>
          <a:prstGeom prst="rect">
            <a:avLst/>
          </a:prstGeom>
          <a:solidFill>
            <a:srgbClr val="FFC19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How do we explain this?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594E9-BA36-5043-AC77-7BEEC7E74545}"/>
              </a:ext>
            </a:extLst>
          </p:cNvPr>
          <p:cNvSpPr txBox="1"/>
          <p:nvPr/>
        </p:nvSpPr>
        <p:spPr>
          <a:xfrm>
            <a:off x="305935" y="168024"/>
            <a:ext cx="4389535" cy="400110"/>
          </a:xfrm>
          <a:prstGeom prst="rect">
            <a:avLst/>
          </a:prstGeom>
          <a:solidFill>
            <a:srgbClr val="FFC19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Strong correlation with mantle structure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4DDD9E-CCC6-8F44-B21F-277FF53DDB61}"/>
              </a:ext>
            </a:extLst>
          </p:cNvPr>
          <p:cNvGrpSpPr/>
          <p:nvPr/>
        </p:nvGrpSpPr>
        <p:grpSpPr>
          <a:xfrm>
            <a:off x="28145" y="721066"/>
            <a:ext cx="4966720" cy="6069109"/>
            <a:chOff x="28145" y="721066"/>
            <a:chExt cx="4966720" cy="606910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76555D5-5D53-9349-A9F0-AB4E7680E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617" r="50314"/>
            <a:stretch/>
          </p:blipFill>
          <p:spPr>
            <a:xfrm>
              <a:off x="28145" y="919689"/>
              <a:ext cx="4751499" cy="5870486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08E424AC-6E87-104C-9248-C13922874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38" t="3426" r="50314" b="88739"/>
            <a:stretch/>
          </p:blipFill>
          <p:spPr>
            <a:xfrm>
              <a:off x="1380184" y="782181"/>
              <a:ext cx="3399460" cy="520436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C46AA7-A019-D34C-B428-AF1C636B75C7}"/>
                </a:ext>
              </a:extLst>
            </p:cNvPr>
            <p:cNvGrpSpPr/>
            <p:nvPr/>
          </p:nvGrpSpPr>
          <p:grpSpPr>
            <a:xfrm rot="336731">
              <a:off x="672247" y="1372913"/>
              <a:ext cx="375865" cy="1859064"/>
              <a:chOff x="1024645" y="1440738"/>
              <a:chExt cx="375865" cy="185906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91CC284-1C40-F848-8FD9-332C0E9BC9AB}"/>
                  </a:ext>
                </a:extLst>
              </p:cNvPr>
              <p:cNvSpPr/>
              <p:nvPr/>
            </p:nvSpPr>
            <p:spPr>
              <a:xfrm rot="16426456">
                <a:off x="294630" y="2193923"/>
                <a:ext cx="1842427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Juan de Fuca slab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609DD7-EDF2-A64F-AD33-EF89985E94DE}"/>
                  </a:ext>
                </a:extLst>
              </p:cNvPr>
              <p:cNvSpPr txBox="1"/>
              <p:nvPr/>
            </p:nvSpPr>
            <p:spPr>
              <a:xfrm rot="16437090">
                <a:off x="288097" y="2177286"/>
                <a:ext cx="18424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Juan de Fuca slab</a:t>
                </a: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8F02E31-0C5F-134F-A340-D67C63C51A2C}"/>
                </a:ext>
              </a:extLst>
            </p:cNvPr>
            <p:cNvSpPr txBox="1"/>
            <p:nvPr/>
          </p:nvSpPr>
          <p:spPr>
            <a:xfrm>
              <a:off x="4662723" y="72106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%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6AB95B-9B9C-1B40-B05E-6D779AEA09A1}"/>
                </a:ext>
              </a:extLst>
            </p:cNvPr>
            <p:cNvGrpSpPr/>
            <p:nvPr/>
          </p:nvGrpSpPr>
          <p:grpSpPr>
            <a:xfrm>
              <a:off x="3269103" y="5597626"/>
              <a:ext cx="1479700" cy="384721"/>
              <a:chOff x="3188719" y="5597626"/>
              <a:chExt cx="1479700" cy="384721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8E46278-B92D-644D-9F63-F4D208470E61}"/>
                  </a:ext>
                </a:extLst>
              </p:cNvPr>
              <p:cNvSpPr/>
              <p:nvPr/>
            </p:nvSpPr>
            <p:spPr>
              <a:xfrm>
                <a:off x="3215473" y="5634185"/>
                <a:ext cx="1383470" cy="3244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B5B8875-0AEF-3343-8152-09CCFEF552E3}"/>
                  </a:ext>
                </a:extLst>
              </p:cNvPr>
              <p:cNvSpPr txBox="1"/>
              <p:nvPr/>
            </p:nvSpPr>
            <p:spPr>
              <a:xfrm>
                <a:off x="3188719" y="5597626"/>
                <a:ext cx="1479700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00" dirty="0" err="1"/>
                  <a:t>Vp</a:t>
                </a:r>
                <a:r>
                  <a:rPr lang="en-US" sz="1900" b="1" dirty="0"/>
                  <a:t> </a:t>
                </a:r>
                <a:r>
                  <a:rPr lang="en-US" sz="1900" dirty="0"/>
                  <a:t>at 230 km</a:t>
                </a:r>
              </a:p>
            </p:txBody>
          </p:sp>
        </p:grp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6FB23F6E-5D41-D246-B1A2-FAAA71E9AF65}"/>
              </a:ext>
            </a:extLst>
          </p:cNvPr>
          <p:cNvSpPr txBox="1"/>
          <p:nvPr/>
        </p:nvSpPr>
        <p:spPr>
          <a:xfrm>
            <a:off x="8648482" y="4728937"/>
            <a:ext cx="200017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Wallowa anomaly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869BE065-52D0-E14A-BAA7-E79D5A163F63}"/>
              </a:ext>
            </a:extLst>
          </p:cNvPr>
          <p:cNvSpPr txBox="1"/>
          <p:nvPr/>
        </p:nvSpPr>
        <p:spPr>
          <a:xfrm>
            <a:off x="8648482" y="4319339"/>
            <a:ext cx="158055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Idaho curtain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3DE2D13-57D3-A941-8E3B-190B06B21B07}"/>
              </a:ext>
            </a:extLst>
          </p:cNvPr>
          <p:cNvGrpSpPr/>
          <p:nvPr/>
        </p:nvGrpSpPr>
        <p:grpSpPr>
          <a:xfrm rot="10401507">
            <a:off x="7247733" y="4369285"/>
            <a:ext cx="1498560" cy="210912"/>
            <a:chOff x="587931" y="5178758"/>
            <a:chExt cx="722708" cy="510842"/>
          </a:xfrm>
        </p:grpSpPr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0DE4C30B-2AD2-DA4F-9DEF-836C349E001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1" y="5191760"/>
              <a:ext cx="701038" cy="497840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6A1C15AE-9CC8-0341-A242-756C57A3A1D5}"/>
                </a:ext>
              </a:extLst>
            </p:cNvPr>
            <p:cNvCxnSpPr>
              <a:cxnSpLocks/>
            </p:cNvCxnSpPr>
            <p:nvPr/>
          </p:nvCxnSpPr>
          <p:spPr>
            <a:xfrm>
              <a:off x="587931" y="5178758"/>
              <a:ext cx="701038" cy="497840"/>
            </a:xfrm>
            <a:prstGeom prst="straightConnector1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7A71850-C842-A240-8D30-A2D1F864D089}"/>
              </a:ext>
            </a:extLst>
          </p:cNvPr>
          <p:cNvGrpSpPr/>
          <p:nvPr/>
        </p:nvGrpSpPr>
        <p:grpSpPr>
          <a:xfrm rot="15935715">
            <a:off x="8341930" y="1709364"/>
            <a:ext cx="1498560" cy="210912"/>
            <a:chOff x="587931" y="5178758"/>
            <a:chExt cx="722708" cy="510842"/>
          </a:xfrm>
        </p:grpSpPr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9C3D6B14-49B7-F340-AF04-1106F0C77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1" y="5191760"/>
              <a:ext cx="701038" cy="497840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BD37A4D6-F25A-CD45-B8DB-33E5D053DEF7}"/>
                </a:ext>
              </a:extLst>
            </p:cNvPr>
            <p:cNvCxnSpPr>
              <a:cxnSpLocks/>
            </p:cNvCxnSpPr>
            <p:nvPr/>
          </p:nvCxnSpPr>
          <p:spPr>
            <a:xfrm>
              <a:off x="587931" y="5178758"/>
              <a:ext cx="701038" cy="497840"/>
            </a:xfrm>
            <a:prstGeom prst="straightConnector1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5149C7BC-EF02-CC42-8512-88981B52AAE2}"/>
              </a:ext>
            </a:extLst>
          </p:cNvPr>
          <p:cNvGrpSpPr/>
          <p:nvPr/>
        </p:nvGrpSpPr>
        <p:grpSpPr>
          <a:xfrm rot="10343360">
            <a:off x="6724320" y="4704500"/>
            <a:ext cx="2092265" cy="379506"/>
            <a:chOff x="587931" y="5178758"/>
            <a:chExt cx="722708" cy="510842"/>
          </a:xfrm>
        </p:grpSpPr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D01A58C7-AA3B-364E-B7D2-2F9A3FB9550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1" y="5191760"/>
              <a:ext cx="701038" cy="497840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47E5ACCF-CFB2-104A-88A5-CB1836DD0C9A}"/>
                </a:ext>
              </a:extLst>
            </p:cNvPr>
            <p:cNvCxnSpPr>
              <a:cxnSpLocks/>
            </p:cNvCxnSpPr>
            <p:nvPr/>
          </p:nvCxnSpPr>
          <p:spPr>
            <a:xfrm>
              <a:off x="587931" y="5178758"/>
              <a:ext cx="701038" cy="497840"/>
            </a:xfrm>
            <a:prstGeom prst="straightConnector1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077B2F1C-FD62-8D4F-920C-38933A2934E5}"/>
              </a:ext>
            </a:extLst>
          </p:cNvPr>
          <p:cNvGrpSpPr/>
          <p:nvPr/>
        </p:nvGrpSpPr>
        <p:grpSpPr>
          <a:xfrm rot="191462">
            <a:off x="5556915" y="4019576"/>
            <a:ext cx="375865" cy="1859064"/>
            <a:chOff x="1024645" y="1440738"/>
            <a:chExt cx="375865" cy="1859064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C7C297CD-D21E-764B-9759-91A250532572}"/>
                </a:ext>
              </a:extLst>
            </p:cNvPr>
            <p:cNvSpPr/>
            <p:nvPr/>
          </p:nvSpPr>
          <p:spPr>
            <a:xfrm rot="16426456">
              <a:off x="294630" y="2193923"/>
              <a:ext cx="1842427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Juan de Fuca slab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4FC8897-9194-EA41-98D2-9D5FC4CE90FD}"/>
                </a:ext>
              </a:extLst>
            </p:cNvPr>
            <p:cNvSpPr txBox="1"/>
            <p:nvPr/>
          </p:nvSpPr>
          <p:spPr>
            <a:xfrm rot="16437090">
              <a:off x="288097" y="2177286"/>
              <a:ext cx="1842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Juan de Fuca slab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0A009213-EDC1-4842-8FB1-DCBCB88D3397}"/>
              </a:ext>
            </a:extLst>
          </p:cNvPr>
          <p:cNvSpPr txBox="1"/>
          <p:nvPr/>
        </p:nvSpPr>
        <p:spPr>
          <a:xfrm>
            <a:off x="10218988" y="70185"/>
            <a:ext cx="1798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Stanciu</a:t>
            </a:r>
            <a:r>
              <a:rPr lang="en-US" sz="1100" dirty="0"/>
              <a:t> &amp; Humphreys, 2020</a:t>
            </a:r>
          </a:p>
        </p:txBody>
      </p:sp>
    </p:spTree>
    <p:extLst>
      <p:ext uri="{BB962C8B-B14F-4D97-AF65-F5344CB8AC3E}">
        <p14:creationId xmlns:p14="http://schemas.microsoft.com/office/powerpoint/2010/main" val="214181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5594E9-BA36-5043-AC77-7BEEC7E74545}"/>
              </a:ext>
            </a:extLst>
          </p:cNvPr>
          <p:cNvSpPr txBox="1"/>
          <p:nvPr/>
        </p:nvSpPr>
        <p:spPr>
          <a:xfrm>
            <a:off x="1071460" y="75728"/>
            <a:ext cx="3033331" cy="430887"/>
          </a:xfrm>
          <a:prstGeom prst="rect">
            <a:avLst/>
          </a:prstGeom>
          <a:solidFill>
            <a:srgbClr val="FFC19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How do we explain this?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7A282F-53AD-3443-8D90-417119B6FA1E}"/>
              </a:ext>
            </a:extLst>
          </p:cNvPr>
          <p:cNvSpPr txBox="1"/>
          <p:nvPr/>
        </p:nvSpPr>
        <p:spPr>
          <a:xfrm>
            <a:off x="6689796" y="121140"/>
            <a:ext cx="3822521" cy="738664"/>
          </a:xfrm>
          <a:prstGeom prst="rect">
            <a:avLst/>
          </a:prstGeom>
          <a:solidFill>
            <a:srgbClr val="EDFF9B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Mantle loading squirts the crust</a:t>
            </a:r>
          </a:p>
          <a:p>
            <a:pPr algn="ctr"/>
            <a:r>
              <a:rPr lang="en-US" sz="2000" dirty="0"/>
              <a:t>(crust drawn toward down load)</a:t>
            </a:r>
          </a:p>
        </p:txBody>
      </p:sp>
      <p:sp>
        <p:nvSpPr>
          <p:cNvPr id="32" name="z">
            <a:extLst>
              <a:ext uri="{FF2B5EF4-FFF2-40B4-BE49-F238E27FC236}">
                <a16:creationId xmlns:a16="http://schemas.microsoft.com/office/drawing/2014/main" id="{EDF6740A-E5F4-1B45-A96D-566C4C4595D3}"/>
              </a:ext>
            </a:extLst>
          </p:cNvPr>
          <p:cNvSpPr/>
          <p:nvPr/>
        </p:nvSpPr>
        <p:spPr>
          <a:xfrm>
            <a:off x="5207162" y="3073875"/>
            <a:ext cx="6840994" cy="2554039"/>
          </a:xfrm>
          <a:prstGeom prst="rect">
            <a:avLst/>
          </a:prstGeom>
          <a:solidFill>
            <a:srgbClr val="EB969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 algn="ctr" defTabSz="584200"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rPr>
              <a:t>z</a:t>
            </a:r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AEA72BBE-2DBA-3D4D-83D6-B6722904A3EA}"/>
              </a:ext>
            </a:extLst>
          </p:cNvPr>
          <p:cNvSpPr/>
          <p:nvPr/>
        </p:nvSpPr>
        <p:spPr>
          <a:xfrm>
            <a:off x="8687288" y="4568700"/>
            <a:ext cx="1915443" cy="116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469" extrusionOk="0">
                <a:moveTo>
                  <a:pt x="0" y="1946"/>
                </a:moveTo>
                <a:cubicBezTo>
                  <a:pt x="2481" y="13112"/>
                  <a:pt x="5595" y="15856"/>
                  <a:pt x="8421" y="9365"/>
                </a:cubicBezTo>
                <a:cubicBezTo>
                  <a:pt x="10150" y="5391"/>
                  <a:pt x="11815" y="-2009"/>
                  <a:pt x="13621" y="513"/>
                </a:cubicBezTo>
                <a:cubicBezTo>
                  <a:pt x="14662" y="1967"/>
                  <a:pt x="15511" y="6606"/>
                  <a:pt x="16425" y="10208"/>
                </a:cubicBezTo>
                <a:cubicBezTo>
                  <a:pt x="17993" y="16391"/>
                  <a:pt x="19782" y="19591"/>
                  <a:pt x="21600" y="19466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B2FE9058-71D4-1647-B00D-1AE91030589C}"/>
              </a:ext>
            </a:extLst>
          </p:cNvPr>
          <p:cNvSpPr/>
          <p:nvPr/>
        </p:nvSpPr>
        <p:spPr>
          <a:xfrm rot="10983950" flipH="1">
            <a:off x="9968266" y="3712783"/>
            <a:ext cx="531667" cy="31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09" extrusionOk="0">
                <a:moveTo>
                  <a:pt x="0" y="6979"/>
                </a:moveTo>
                <a:cubicBezTo>
                  <a:pt x="1926" y="15071"/>
                  <a:pt x="3979" y="17953"/>
                  <a:pt x="6010" y="15415"/>
                </a:cubicBezTo>
                <a:cubicBezTo>
                  <a:pt x="7802" y="13176"/>
                  <a:pt x="9534" y="6751"/>
                  <a:pt x="11311" y="3226"/>
                </a:cubicBezTo>
                <a:cubicBezTo>
                  <a:pt x="14776" y="-3647"/>
                  <a:pt x="18331" y="504"/>
                  <a:pt x="21600" y="15292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35" name="Rectangle">
            <a:extLst>
              <a:ext uri="{FF2B5EF4-FFF2-40B4-BE49-F238E27FC236}">
                <a16:creationId xmlns:a16="http://schemas.microsoft.com/office/drawing/2014/main" id="{52632986-84D0-9349-A487-94AAF3526777}"/>
              </a:ext>
            </a:extLst>
          </p:cNvPr>
          <p:cNvSpPr/>
          <p:nvPr/>
        </p:nvSpPr>
        <p:spPr>
          <a:xfrm>
            <a:off x="5192486" y="993557"/>
            <a:ext cx="6868463" cy="697150"/>
          </a:xfrm>
          <a:prstGeom prst="rect">
            <a:avLst/>
          </a:prstGeom>
          <a:solidFill>
            <a:srgbClr val="DCBD23">
              <a:satOff val="18648"/>
              <a:lumOff val="5971"/>
            </a:srgb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36" name="Shape">
            <a:extLst>
              <a:ext uri="{FF2B5EF4-FFF2-40B4-BE49-F238E27FC236}">
                <a16:creationId xmlns:a16="http://schemas.microsoft.com/office/drawing/2014/main" id="{2BAAAF2C-F5F6-C340-9B4C-92F9631BAE12}"/>
              </a:ext>
            </a:extLst>
          </p:cNvPr>
          <p:cNvSpPr/>
          <p:nvPr/>
        </p:nvSpPr>
        <p:spPr>
          <a:xfrm>
            <a:off x="5200523" y="1959412"/>
            <a:ext cx="6855214" cy="3102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13" extrusionOk="0">
                <a:moveTo>
                  <a:pt x="0" y="9880"/>
                </a:moveTo>
                <a:lnTo>
                  <a:pt x="6834" y="9976"/>
                </a:lnTo>
                <a:cubicBezTo>
                  <a:pt x="7068" y="9967"/>
                  <a:pt x="7300" y="10013"/>
                  <a:pt x="7525" y="10110"/>
                </a:cubicBezTo>
                <a:cubicBezTo>
                  <a:pt x="7746" y="10206"/>
                  <a:pt x="7964" y="10352"/>
                  <a:pt x="8159" y="10596"/>
                </a:cubicBezTo>
                <a:cubicBezTo>
                  <a:pt x="8433" y="10938"/>
                  <a:pt x="8644" y="11448"/>
                  <a:pt x="8776" y="12040"/>
                </a:cubicBezTo>
                <a:cubicBezTo>
                  <a:pt x="8991" y="12994"/>
                  <a:pt x="8995" y="14049"/>
                  <a:pt x="8951" y="15062"/>
                </a:cubicBezTo>
                <a:cubicBezTo>
                  <a:pt x="8889" y="16507"/>
                  <a:pt x="8737" y="18038"/>
                  <a:pt x="9105" y="19317"/>
                </a:cubicBezTo>
                <a:cubicBezTo>
                  <a:pt x="9709" y="21411"/>
                  <a:pt x="11178" y="21600"/>
                  <a:pt x="11945" y="19694"/>
                </a:cubicBezTo>
                <a:cubicBezTo>
                  <a:pt x="12397" y="18572"/>
                  <a:pt x="12415" y="17064"/>
                  <a:pt x="12370" y="15641"/>
                </a:cubicBezTo>
                <a:cubicBezTo>
                  <a:pt x="12332" y="14431"/>
                  <a:pt x="12255" y="13131"/>
                  <a:pt x="12582" y="12028"/>
                </a:cubicBezTo>
                <a:cubicBezTo>
                  <a:pt x="12784" y="11344"/>
                  <a:pt x="13120" y="10883"/>
                  <a:pt x="13481" y="10559"/>
                </a:cubicBezTo>
                <a:cubicBezTo>
                  <a:pt x="13851" y="10228"/>
                  <a:pt x="14246" y="10031"/>
                  <a:pt x="14649" y="9979"/>
                </a:cubicBezTo>
                <a:lnTo>
                  <a:pt x="21576" y="10036"/>
                </a:lnTo>
                <a:lnTo>
                  <a:pt x="21600" y="0"/>
                </a:lnTo>
                <a:lnTo>
                  <a:pt x="7" y="278"/>
                </a:lnTo>
                <a:lnTo>
                  <a:pt x="0" y="9880"/>
                </a:lnTo>
                <a:close/>
              </a:path>
            </a:pathLst>
          </a:custGeom>
          <a:solidFill>
            <a:srgbClr val="00882B">
              <a:hueOff val="-2473792"/>
              <a:satOff val="-50209"/>
              <a:lumOff val="23543"/>
            </a:srgbClr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37" name="Arrow">
            <a:extLst>
              <a:ext uri="{FF2B5EF4-FFF2-40B4-BE49-F238E27FC236}">
                <a16:creationId xmlns:a16="http://schemas.microsoft.com/office/drawing/2014/main" id="{14C36010-9F0B-C945-8EE6-EA3F3B38498C}"/>
              </a:ext>
            </a:extLst>
          </p:cNvPr>
          <p:cNvSpPr/>
          <p:nvPr/>
        </p:nvSpPr>
        <p:spPr>
          <a:xfrm rot="5400000">
            <a:off x="8220846" y="4090425"/>
            <a:ext cx="740124" cy="352674"/>
          </a:xfrm>
          <a:prstGeom prst="rightArrow">
            <a:avLst>
              <a:gd name="adj1" fmla="val 32000"/>
              <a:gd name="adj2" fmla="val 143341"/>
            </a:avLst>
          </a:prstGeom>
          <a:solidFill>
            <a:srgbClr val="53585F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38" name="upper crust">
            <a:extLst>
              <a:ext uri="{FF2B5EF4-FFF2-40B4-BE49-F238E27FC236}">
                <a16:creationId xmlns:a16="http://schemas.microsoft.com/office/drawing/2014/main" id="{AF8BDEC2-57D3-EE44-9DD2-92F68EF08083}"/>
              </a:ext>
            </a:extLst>
          </p:cNvPr>
          <p:cNvSpPr txBox="1"/>
          <p:nvPr/>
        </p:nvSpPr>
        <p:spPr>
          <a:xfrm>
            <a:off x="10602731" y="1039887"/>
            <a:ext cx="1440451" cy="2550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defRPr sz="1700"/>
            </a:lvl1pPr>
          </a:lstStyle>
          <a:p>
            <a:pPr marL="0" marR="0" lvl="0" indent="0" algn="ctr" defTabSz="406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upper crust</a:t>
            </a:r>
          </a:p>
        </p:txBody>
      </p:sp>
      <p:sp>
        <p:nvSpPr>
          <p:cNvPr id="39" name="asthenosphere">
            <a:extLst>
              <a:ext uri="{FF2B5EF4-FFF2-40B4-BE49-F238E27FC236}">
                <a16:creationId xmlns:a16="http://schemas.microsoft.com/office/drawing/2014/main" id="{1C5C23D3-7143-CD43-AC14-106903798195}"/>
              </a:ext>
            </a:extLst>
          </p:cNvPr>
          <p:cNvSpPr txBox="1"/>
          <p:nvPr/>
        </p:nvSpPr>
        <p:spPr>
          <a:xfrm>
            <a:off x="10309898" y="4883418"/>
            <a:ext cx="1609266" cy="305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defRPr sz="1700"/>
            </a:lvl1pPr>
          </a:lstStyle>
          <a:p>
            <a:pPr marL="0" marR="0" lvl="0" indent="0" algn="ctr" defTabSz="406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asthenosphere</a:t>
            </a:r>
          </a:p>
        </p:txBody>
      </p:sp>
      <p:sp>
        <p:nvSpPr>
          <p:cNvPr id="40" name="mantle…">
            <a:extLst>
              <a:ext uri="{FF2B5EF4-FFF2-40B4-BE49-F238E27FC236}">
                <a16:creationId xmlns:a16="http://schemas.microsoft.com/office/drawing/2014/main" id="{FB4396D8-E752-0144-AD96-016ED9B35620}"/>
              </a:ext>
            </a:extLst>
          </p:cNvPr>
          <p:cNvSpPr txBox="1"/>
          <p:nvPr/>
        </p:nvSpPr>
        <p:spPr>
          <a:xfrm>
            <a:off x="10486109" y="2524000"/>
            <a:ext cx="1381929" cy="524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06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/>
            </a:pPr>
            <a:r>
              <a:rPr kumimoji="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mantle</a:t>
            </a:r>
          </a:p>
          <a:p>
            <a:pPr marL="0" marR="0" lvl="0" indent="0" algn="ctr" defTabSz="406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/>
            </a:pPr>
            <a:r>
              <a:rPr kumimoji="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lithosphere</a:t>
            </a:r>
          </a:p>
        </p:txBody>
      </p:sp>
      <p:sp>
        <p:nvSpPr>
          <p:cNvPr id="41" name="Arrow">
            <a:extLst>
              <a:ext uri="{FF2B5EF4-FFF2-40B4-BE49-F238E27FC236}">
                <a16:creationId xmlns:a16="http://schemas.microsoft.com/office/drawing/2014/main" id="{7E4F3F6D-C576-464E-9BB7-62764B0E6876}"/>
              </a:ext>
            </a:extLst>
          </p:cNvPr>
          <p:cNvSpPr/>
          <p:nvPr/>
        </p:nvSpPr>
        <p:spPr>
          <a:xfrm rot="5400000">
            <a:off x="5704091" y="2212103"/>
            <a:ext cx="373198" cy="170703"/>
          </a:xfrm>
          <a:prstGeom prst="rightArrow">
            <a:avLst>
              <a:gd name="adj1" fmla="val 32000"/>
              <a:gd name="adj2" fmla="val 143341"/>
            </a:avLst>
          </a:prstGeom>
          <a:solidFill>
            <a:srgbClr val="A6AAA9"/>
          </a:solidFill>
          <a:ln w="952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42" name="Arrow">
            <a:extLst>
              <a:ext uri="{FF2B5EF4-FFF2-40B4-BE49-F238E27FC236}">
                <a16:creationId xmlns:a16="http://schemas.microsoft.com/office/drawing/2014/main" id="{C7C1C979-DFEB-B24E-818C-0BE67F08D621}"/>
              </a:ext>
            </a:extLst>
          </p:cNvPr>
          <p:cNvSpPr/>
          <p:nvPr/>
        </p:nvSpPr>
        <p:spPr>
          <a:xfrm rot="5400000">
            <a:off x="6385572" y="2222867"/>
            <a:ext cx="352127" cy="167791"/>
          </a:xfrm>
          <a:prstGeom prst="rightArrow">
            <a:avLst>
              <a:gd name="adj1" fmla="val 32000"/>
              <a:gd name="adj2" fmla="val 143341"/>
            </a:avLst>
          </a:prstGeom>
          <a:solidFill>
            <a:srgbClr val="A6AAA9"/>
          </a:solidFill>
          <a:ln w="952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43" name="Arrow">
            <a:extLst>
              <a:ext uri="{FF2B5EF4-FFF2-40B4-BE49-F238E27FC236}">
                <a16:creationId xmlns:a16="http://schemas.microsoft.com/office/drawing/2014/main" id="{C769D6EB-12A8-E343-ADAB-4D94E81FD5EF}"/>
              </a:ext>
            </a:extLst>
          </p:cNvPr>
          <p:cNvSpPr/>
          <p:nvPr/>
        </p:nvSpPr>
        <p:spPr>
          <a:xfrm rot="5400000">
            <a:off x="10247528" y="2231005"/>
            <a:ext cx="363700" cy="173305"/>
          </a:xfrm>
          <a:prstGeom prst="rightArrow">
            <a:avLst>
              <a:gd name="adj1" fmla="val 32000"/>
              <a:gd name="adj2" fmla="val 143341"/>
            </a:avLst>
          </a:prstGeom>
          <a:solidFill>
            <a:srgbClr val="A6AAA9"/>
          </a:solidFill>
          <a:ln w="952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44" name="Arrow">
            <a:extLst>
              <a:ext uri="{FF2B5EF4-FFF2-40B4-BE49-F238E27FC236}">
                <a16:creationId xmlns:a16="http://schemas.microsoft.com/office/drawing/2014/main" id="{BB47B311-B4E5-BA44-A02A-717BAEA48890}"/>
              </a:ext>
            </a:extLst>
          </p:cNvPr>
          <p:cNvSpPr/>
          <p:nvPr/>
        </p:nvSpPr>
        <p:spPr>
          <a:xfrm rot="5400000">
            <a:off x="9652864" y="2318770"/>
            <a:ext cx="349889" cy="166724"/>
          </a:xfrm>
          <a:prstGeom prst="rightArrow">
            <a:avLst>
              <a:gd name="adj1" fmla="val 32000"/>
              <a:gd name="adj2" fmla="val 143341"/>
            </a:avLst>
          </a:prstGeom>
          <a:solidFill>
            <a:srgbClr val="A6AAA9"/>
          </a:solidFill>
          <a:ln w="952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45" name="Arrow">
            <a:extLst>
              <a:ext uri="{FF2B5EF4-FFF2-40B4-BE49-F238E27FC236}">
                <a16:creationId xmlns:a16="http://schemas.microsoft.com/office/drawing/2014/main" id="{1D148855-9328-DF49-930C-82D903433E48}"/>
              </a:ext>
            </a:extLst>
          </p:cNvPr>
          <p:cNvSpPr/>
          <p:nvPr/>
        </p:nvSpPr>
        <p:spPr>
          <a:xfrm rot="5400000">
            <a:off x="9039234" y="2551042"/>
            <a:ext cx="380271" cy="181201"/>
          </a:xfrm>
          <a:prstGeom prst="rightArrow">
            <a:avLst>
              <a:gd name="adj1" fmla="val 32000"/>
              <a:gd name="adj2" fmla="val 143341"/>
            </a:avLst>
          </a:prstGeom>
          <a:solidFill>
            <a:srgbClr val="A6AAA9"/>
          </a:solidFill>
          <a:ln w="952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46" name="Arrow">
            <a:extLst>
              <a:ext uri="{FF2B5EF4-FFF2-40B4-BE49-F238E27FC236}">
                <a16:creationId xmlns:a16="http://schemas.microsoft.com/office/drawing/2014/main" id="{902ED07E-F555-B94A-A6AB-DA1280325643}"/>
              </a:ext>
            </a:extLst>
          </p:cNvPr>
          <p:cNvSpPr/>
          <p:nvPr/>
        </p:nvSpPr>
        <p:spPr>
          <a:xfrm rot="5400000">
            <a:off x="8294359" y="2798844"/>
            <a:ext cx="536744" cy="245561"/>
          </a:xfrm>
          <a:prstGeom prst="rightArrow">
            <a:avLst>
              <a:gd name="adj1" fmla="val 32000"/>
              <a:gd name="adj2" fmla="val 143341"/>
            </a:avLst>
          </a:prstGeom>
          <a:solidFill>
            <a:srgbClr val="A6AAA9"/>
          </a:solidFill>
          <a:ln w="952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47" name="Arrow">
            <a:extLst>
              <a:ext uri="{FF2B5EF4-FFF2-40B4-BE49-F238E27FC236}">
                <a16:creationId xmlns:a16="http://schemas.microsoft.com/office/drawing/2014/main" id="{AA830F1C-97F3-7345-B959-37AD0482627F}"/>
              </a:ext>
            </a:extLst>
          </p:cNvPr>
          <p:cNvSpPr/>
          <p:nvPr/>
        </p:nvSpPr>
        <p:spPr>
          <a:xfrm rot="5400000">
            <a:off x="7730234" y="2554716"/>
            <a:ext cx="369037" cy="175848"/>
          </a:xfrm>
          <a:prstGeom prst="rightArrow">
            <a:avLst>
              <a:gd name="adj1" fmla="val 32000"/>
              <a:gd name="adj2" fmla="val 143341"/>
            </a:avLst>
          </a:prstGeom>
          <a:solidFill>
            <a:srgbClr val="A6AAA9"/>
          </a:solidFill>
          <a:ln w="952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48" name="Arrow">
            <a:extLst>
              <a:ext uri="{FF2B5EF4-FFF2-40B4-BE49-F238E27FC236}">
                <a16:creationId xmlns:a16="http://schemas.microsoft.com/office/drawing/2014/main" id="{15DE642D-4923-E548-B94D-EC5D8D6C72B7}"/>
              </a:ext>
            </a:extLst>
          </p:cNvPr>
          <p:cNvSpPr/>
          <p:nvPr/>
        </p:nvSpPr>
        <p:spPr>
          <a:xfrm rot="5400000">
            <a:off x="7047120" y="2259512"/>
            <a:ext cx="353138" cy="168273"/>
          </a:xfrm>
          <a:prstGeom prst="rightArrow">
            <a:avLst>
              <a:gd name="adj1" fmla="val 32000"/>
              <a:gd name="adj2" fmla="val 143341"/>
            </a:avLst>
          </a:prstGeom>
          <a:solidFill>
            <a:srgbClr val="A6AAA9"/>
          </a:solidFill>
          <a:ln w="952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49" name="Arrow">
            <a:extLst>
              <a:ext uri="{FF2B5EF4-FFF2-40B4-BE49-F238E27FC236}">
                <a16:creationId xmlns:a16="http://schemas.microsoft.com/office/drawing/2014/main" id="{8352DE5E-EA9D-D743-845B-516B593B950E}"/>
              </a:ext>
            </a:extLst>
          </p:cNvPr>
          <p:cNvSpPr/>
          <p:nvPr/>
        </p:nvSpPr>
        <p:spPr>
          <a:xfrm rot="5400000">
            <a:off x="10903946" y="2197100"/>
            <a:ext cx="343853" cy="163849"/>
          </a:xfrm>
          <a:prstGeom prst="rightArrow">
            <a:avLst>
              <a:gd name="adj1" fmla="val 32000"/>
              <a:gd name="adj2" fmla="val 143341"/>
            </a:avLst>
          </a:prstGeom>
          <a:solidFill>
            <a:srgbClr val="A6AAA9"/>
          </a:solidFill>
          <a:ln w="952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grpSp>
        <p:nvGrpSpPr>
          <p:cNvPr id="50" name="Group">
            <a:extLst>
              <a:ext uri="{FF2B5EF4-FFF2-40B4-BE49-F238E27FC236}">
                <a16:creationId xmlns:a16="http://schemas.microsoft.com/office/drawing/2014/main" id="{381B5980-9ED6-BE48-BF7D-7DD1ED2823BD}"/>
              </a:ext>
            </a:extLst>
          </p:cNvPr>
          <p:cNvGrpSpPr/>
          <p:nvPr/>
        </p:nvGrpSpPr>
        <p:grpSpPr>
          <a:xfrm>
            <a:off x="5200489" y="1384139"/>
            <a:ext cx="6856154" cy="1275233"/>
            <a:chOff x="0" y="10733"/>
            <a:chExt cx="8222981" cy="1632292"/>
          </a:xfrm>
        </p:grpSpPr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7B310F38-6CC0-D54A-8F5D-95E1715D4382}"/>
                </a:ext>
              </a:extLst>
            </p:cNvPr>
            <p:cNvSpPr/>
            <p:nvPr/>
          </p:nvSpPr>
          <p:spPr>
            <a:xfrm>
              <a:off x="0" y="10733"/>
              <a:ext cx="8219815" cy="163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4" extrusionOk="0">
                  <a:moveTo>
                    <a:pt x="0" y="0"/>
                  </a:moveTo>
                  <a:lnTo>
                    <a:pt x="21564" y="0"/>
                  </a:lnTo>
                  <a:lnTo>
                    <a:pt x="21600" y="11770"/>
                  </a:lnTo>
                  <a:cubicBezTo>
                    <a:pt x="21025" y="11612"/>
                    <a:pt x="20451" y="11569"/>
                    <a:pt x="19877" y="11642"/>
                  </a:cubicBezTo>
                  <a:cubicBezTo>
                    <a:pt x="19304" y="11715"/>
                    <a:pt x="18732" y="11903"/>
                    <a:pt x="18159" y="12038"/>
                  </a:cubicBezTo>
                  <a:cubicBezTo>
                    <a:pt x="17075" y="12295"/>
                    <a:pt x="15984" y="12368"/>
                    <a:pt x="14925" y="13586"/>
                  </a:cubicBezTo>
                  <a:cubicBezTo>
                    <a:pt x="14372" y="14222"/>
                    <a:pt x="13835" y="15165"/>
                    <a:pt x="13320" y="16358"/>
                  </a:cubicBezTo>
                  <a:cubicBezTo>
                    <a:pt x="12377" y="18545"/>
                    <a:pt x="11465" y="21600"/>
                    <a:pt x="10420" y="21372"/>
                  </a:cubicBezTo>
                  <a:cubicBezTo>
                    <a:pt x="9245" y="21116"/>
                    <a:pt x="8326" y="16825"/>
                    <a:pt x="7249" y="14689"/>
                  </a:cubicBezTo>
                  <a:cubicBezTo>
                    <a:pt x="6586" y="13372"/>
                    <a:pt x="5883" y="12902"/>
                    <a:pt x="5174" y="12692"/>
                  </a:cubicBezTo>
                  <a:cubicBezTo>
                    <a:pt x="4427" y="12471"/>
                    <a:pt x="3663" y="12525"/>
                    <a:pt x="2912" y="12519"/>
                  </a:cubicBezTo>
                  <a:cubicBezTo>
                    <a:pt x="1945" y="12511"/>
                    <a:pt x="975" y="12379"/>
                    <a:pt x="4" y="12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CBD23">
                <a:hueOff val="-333990"/>
                <a:satOff val="3917"/>
                <a:lumOff val="-6666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grpSp>
          <p:nvGrpSpPr>
            <p:cNvPr id="75" name="Group">
              <a:extLst>
                <a:ext uri="{FF2B5EF4-FFF2-40B4-BE49-F238E27FC236}">
                  <a16:creationId xmlns:a16="http://schemas.microsoft.com/office/drawing/2014/main" id="{C3414CEE-9207-244D-847D-C9C24B9ADB7E}"/>
                </a:ext>
              </a:extLst>
            </p:cNvPr>
            <p:cNvGrpSpPr/>
            <p:nvPr/>
          </p:nvGrpSpPr>
          <p:grpSpPr>
            <a:xfrm>
              <a:off x="419348" y="24744"/>
              <a:ext cx="697269" cy="908232"/>
              <a:chOff x="0" y="0"/>
              <a:chExt cx="697267" cy="908230"/>
            </a:xfrm>
          </p:grpSpPr>
          <p:sp>
            <p:nvSpPr>
              <p:cNvPr id="112" name="Shape">
                <a:extLst>
                  <a:ext uri="{FF2B5EF4-FFF2-40B4-BE49-F238E27FC236}">
                    <a16:creationId xmlns:a16="http://schemas.microsoft.com/office/drawing/2014/main" id="{93E85079-F24A-DC49-B9A7-F1D1560D54A2}"/>
                  </a:ext>
                </a:extLst>
              </p:cNvPr>
              <p:cNvSpPr/>
              <p:nvPr/>
            </p:nvSpPr>
            <p:spPr>
              <a:xfrm>
                <a:off x="0" y="-1"/>
                <a:ext cx="697268" cy="908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314" extrusionOk="0">
                    <a:moveTo>
                      <a:pt x="0" y="46"/>
                    </a:moveTo>
                    <a:lnTo>
                      <a:pt x="0" y="21307"/>
                    </a:lnTo>
                    <a:cubicBezTo>
                      <a:pt x="5429" y="21411"/>
                      <a:pt x="10376" y="20189"/>
                      <a:pt x="14749" y="18015"/>
                    </a:cubicBezTo>
                    <a:cubicBezTo>
                      <a:pt x="17810" y="16495"/>
                      <a:pt x="20906" y="14311"/>
                      <a:pt x="21215" y="10743"/>
                    </a:cubicBezTo>
                    <a:cubicBezTo>
                      <a:pt x="21600" y="6292"/>
                      <a:pt x="17233" y="3349"/>
                      <a:pt x="12801" y="1827"/>
                    </a:cubicBezTo>
                    <a:cubicBezTo>
                      <a:pt x="8861" y="474"/>
                      <a:pt x="4573" y="-189"/>
                      <a:pt x="0" y="4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13" name="Line">
                <a:extLst>
                  <a:ext uri="{FF2B5EF4-FFF2-40B4-BE49-F238E27FC236}">
                    <a16:creationId xmlns:a16="http://schemas.microsoft.com/office/drawing/2014/main" id="{DA4C9CE4-C0E6-4547-9B7C-5E891E31F489}"/>
                  </a:ext>
                </a:extLst>
              </p:cNvPr>
              <p:cNvSpPr/>
              <p:nvPr/>
            </p:nvSpPr>
            <p:spPr>
              <a:xfrm>
                <a:off x="7614" y="104499"/>
                <a:ext cx="46186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14" name="Line">
                <a:extLst>
                  <a:ext uri="{FF2B5EF4-FFF2-40B4-BE49-F238E27FC236}">
                    <a16:creationId xmlns:a16="http://schemas.microsoft.com/office/drawing/2014/main" id="{6EBEF04C-90B0-E644-8FD9-3DC5C881014E}"/>
                  </a:ext>
                </a:extLst>
              </p:cNvPr>
              <p:cNvSpPr/>
              <p:nvPr/>
            </p:nvSpPr>
            <p:spPr>
              <a:xfrm>
                <a:off x="7614" y="785645"/>
                <a:ext cx="46186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15" name="Line">
                <a:extLst>
                  <a:ext uri="{FF2B5EF4-FFF2-40B4-BE49-F238E27FC236}">
                    <a16:creationId xmlns:a16="http://schemas.microsoft.com/office/drawing/2014/main" id="{A547BD1A-228F-3E42-924A-B387361AFFC7}"/>
                  </a:ext>
                </a:extLst>
              </p:cNvPr>
              <p:cNvSpPr/>
              <p:nvPr/>
            </p:nvSpPr>
            <p:spPr>
              <a:xfrm>
                <a:off x="7614" y="600762"/>
                <a:ext cx="643238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16" name="Line">
                <a:extLst>
                  <a:ext uri="{FF2B5EF4-FFF2-40B4-BE49-F238E27FC236}">
                    <a16:creationId xmlns:a16="http://schemas.microsoft.com/office/drawing/2014/main" id="{590A4F5B-D5CB-6443-B2AB-496D2A0B1C4D}"/>
                  </a:ext>
                </a:extLst>
              </p:cNvPr>
              <p:cNvSpPr/>
              <p:nvPr/>
            </p:nvSpPr>
            <p:spPr>
              <a:xfrm>
                <a:off x="7614" y="269920"/>
                <a:ext cx="63047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17" name="Line">
                <a:extLst>
                  <a:ext uri="{FF2B5EF4-FFF2-40B4-BE49-F238E27FC236}">
                    <a16:creationId xmlns:a16="http://schemas.microsoft.com/office/drawing/2014/main" id="{DCF1844D-D720-7C45-BF90-8B669E5A0BD2}"/>
                  </a:ext>
                </a:extLst>
              </p:cNvPr>
              <p:cNvSpPr/>
              <p:nvPr/>
            </p:nvSpPr>
            <p:spPr>
              <a:xfrm>
                <a:off x="7614" y="425611"/>
                <a:ext cx="68013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6" name="Group">
              <a:extLst>
                <a:ext uri="{FF2B5EF4-FFF2-40B4-BE49-F238E27FC236}">
                  <a16:creationId xmlns:a16="http://schemas.microsoft.com/office/drawing/2014/main" id="{1B3A8E22-FA20-3F46-8FD5-74EB994FAC4B}"/>
                </a:ext>
              </a:extLst>
            </p:cNvPr>
            <p:cNvGrpSpPr/>
            <p:nvPr/>
          </p:nvGrpSpPr>
          <p:grpSpPr>
            <a:xfrm>
              <a:off x="1786444" y="24744"/>
              <a:ext cx="516996" cy="935556"/>
              <a:chOff x="0" y="0"/>
              <a:chExt cx="516994" cy="935555"/>
            </a:xfrm>
          </p:grpSpPr>
          <p:sp>
            <p:nvSpPr>
              <p:cNvPr id="106" name="Shape">
                <a:extLst>
                  <a:ext uri="{FF2B5EF4-FFF2-40B4-BE49-F238E27FC236}">
                    <a16:creationId xmlns:a16="http://schemas.microsoft.com/office/drawing/2014/main" id="{383979AB-1C3B-F34B-92C5-C1DEABFD1B53}"/>
                  </a:ext>
                </a:extLst>
              </p:cNvPr>
              <p:cNvSpPr/>
              <p:nvPr/>
            </p:nvSpPr>
            <p:spPr>
              <a:xfrm>
                <a:off x="0" y="-1"/>
                <a:ext cx="516995" cy="93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314" extrusionOk="0">
                    <a:moveTo>
                      <a:pt x="0" y="46"/>
                    </a:moveTo>
                    <a:lnTo>
                      <a:pt x="0" y="21307"/>
                    </a:lnTo>
                    <a:cubicBezTo>
                      <a:pt x="5429" y="21411"/>
                      <a:pt x="10376" y="20189"/>
                      <a:pt x="14749" y="18015"/>
                    </a:cubicBezTo>
                    <a:cubicBezTo>
                      <a:pt x="17810" y="16495"/>
                      <a:pt x="20906" y="14311"/>
                      <a:pt x="21215" y="10743"/>
                    </a:cubicBezTo>
                    <a:cubicBezTo>
                      <a:pt x="21600" y="6292"/>
                      <a:pt x="17233" y="3349"/>
                      <a:pt x="12801" y="1827"/>
                    </a:cubicBezTo>
                    <a:cubicBezTo>
                      <a:pt x="8861" y="474"/>
                      <a:pt x="4573" y="-189"/>
                      <a:pt x="0" y="4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7" name="Line">
                <a:extLst>
                  <a:ext uri="{FF2B5EF4-FFF2-40B4-BE49-F238E27FC236}">
                    <a16:creationId xmlns:a16="http://schemas.microsoft.com/office/drawing/2014/main" id="{ADBCCD24-2BBE-8646-91D5-88E5CFC325CA}"/>
                  </a:ext>
                </a:extLst>
              </p:cNvPr>
              <p:cNvSpPr/>
              <p:nvPr/>
            </p:nvSpPr>
            <p:spPr>
              <a:xfrm>
                <a:off x="7843" y="107643"/>
                <a:ext cx="33071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8" name="Line">
                <a:extLst>
                  <a:ext uri="{FF2B5EF4-FFF2-40B4-BE49-F238E27FC236}">
                    <a16:creationId xmlns:a16="http://schemas.microsoft.com/office/drawing/2014/main" id="{2A59D92F-D174-B747-A953-D045DED6C3D3}"/>
                  </a:ext>
                </a:extLst>
              </p:cNvPr>
              <p:cNvSpPr/>
              <p:nvPr/>
            </p:nvSpPr>
            <p:spPr>
              <a:xfrm>
                <a:off x="7843" y="809281"/>
                <a:ext cx="315978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9" name="Line">
                <a:extLst>
                  <a:ext uri="{FF2B5EF4-FFF2-40B4-BE49-F238E27FC236}">
                    <a16:creationId xmlns:a16="http://schemas.microsoft.com/office/drawing/2014/main" id="{F528E22F-CF07-124E-A265-D45EAC8C4058}"/>
                  </a:ext>
                </a:extLst>
              </p:cNvPr>
              <p:cNvSpPr/>
              <p:nvPr/>
            </p:nvSpPr>
            <p:spPr>
              <a:xfrm>
                <a:off x="7843" y="618837"/>
                <a:ext cx="45749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10" name="Line">
                <a:extLst>
                  <a:ext uri="{FF2B5EF4-FFF2-40B4-BE49-F238E27FC236}">
                    <a16:creationId xmlns:a16="http://schemas.microsoft.com/office/drawing/2014/main" id="{FAEF42FA-4F48-9A43-9EDD-60C4E7ECD6C5}"/>
                  </a:ext>
                </a:extLst>
              </p:cNvPr>
              <p:cNvSpPr/>
              <p:nvPr/>
            </p:nvSpPr>
            <p:spPr>
              <a:xfrm>
                <a:off x="7843" y="278041"/>
                <a:ext cx="47630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11" name="Line">
                <a:extLst>
                  <a:ext uri="{FF2B5EF4-FFF2-40B4-BE49-F238E27FC236}">
                    <a16:creationId xmlns:a16="http://schemas.microsoft.com/office/drawing/2014/main" id="{20FDDD8E-FF39-8C40-8CAC-60D5F8008EE6}"/>
                  </a:ext>
                </a:extLst>
              </p:cNvPr>
              <p:cNvSpPr/>
              <p:nvPr/>
            </p:nvSpPr>
            <p:spPr>
              <a:xfrm>
                <a:off x="7843" y="438415"/>
                <a:ext cx="50534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7" name="Group">
              <a:extLst>
                <a:ext uri="{FF2B5EF4-FFF2-40B4-BE49-F238E27FC236}">
                  <a16:creationId xmlns:a16="http://schemas.microsoft.com/office/drawing/2014/main" id="{522DB4ED-161E-E246-AACF-D010109CAC17}"/>
                </a:ext>
              </a:extLst>
            </p:cNvPr>
            <p:cNvGrpSpPr/>
            <p:nvPr/>
          </p:nvGrpSpPr>
          <p:grpSpPr>
            <a:xfrm>
              <a:off x="3008963" y="24744"/>
              <a:ext cx="189350" cy="1215881"/>
              <a:chOff x="0" y="0"/>
              <a:chExt cx="189349" cy="1215879"/>
            </a:xfrm>
          </p:grpSpPr>
          <p:sp>
            <p:nvSpPr>
              <p:cNvPr id="100" name="Shape">
                <a:extLst>
                  <a:ext uri="{FF2B5EF4-FFF2-40B4-BE49-F238E27FC236}">
                    <a16:creationId xmlns:a16="http://schemas.microsoft.com/office/drawing/2014/main" id="{2BD9A08D-C848-5549-AD3A-5EDD24744FD9}"/>
                  </a:ext>
                </a:extLst>
              </p:cNvPr>
              <p:cNvSpPr/>
              <p:nvPr/>
            </p:nvSpPr>
            <p:spPr>
              <a:xfrm>
                <a:off x="0" y="0"/>
                <a:ext cx="188031" cy="1215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314" extrusionOk="0">
                    <a:moveTo>
                      <a:pt x="0" y="46"/>
                    </a:moveTo>
                    <a:lnTo>
                      <a:pt x="0" y="21307"/>
                    </a:lnTo>
                    <a:cubicBezTo>
                      <a:pt x="5429" y="21411"/>
                      <a:pt x="10376" y="20189"/>
                      <a:pt x="14749" y="18015"/>
                    </a:cubicBezTo>
                    <a:cubicBezTo>
                      <a:pt x="17810" y="16495"/>
                      <a:pt x="20906" y="14311"/>
                      <a:pt x="21215" y="10743"/>
                    </a:cubicBezTo>
                    <a:cubicBezTo>
                      <a:pt x="21600" y="6292"/>
                      <a:pt x="17233" y="3349"/>
                      <a:pt x="12801" y="1827"/>
                    </a:cubicBezTo>
                    <a:cubicBezTo>
                      <a:pt x="8861" y="474"/>
                      <a:pt x="4573" y="-189"/>
                      <a:pt x="0" y="4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1" name="Line">
                <a:extLst>
                  <a:ext uri="{FF2B5EF4-FFF2-40B4-BE49-F238E27FC236}">
                    <a16:creationId xmlns:a16="http://schemas.microsoft.com/office/drawing/2014/main" id="{A3C35EA7-ED19-4A4E-8A30-4E196CAF592B}"/>
                  </a:ext>
                </a:extLst>
              </p:cNvPr>
              <p:cNvSpPr/>
              <p:nvPr/>
            </p:nvSpPr>
            <p:spPr>
              <a:xfrm>
                <a:off x="10098" y="138580"/>
                <a:ext cx="11743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2" name="Line">
                <a:extLst>
                  <a:ext uri="{FF2B5EF4-FFF2-40B4-BE49-F238E27FC236}">
                    <a16:creationId xmlns:a16="http://schemas.microsoft.com/office/drawing/2014/main" id="{5DD427F1-B575-244A-8AE9-0BA7848A9C43}"/>
                  </a:ext>
                </a:extLst>
              </p:cNvPr>
              <p:cNvSpPr/>
              <p:nvPr/>
            </p:nvSpPr>
            <p:spPr>
              <a:xfrm>
                <a:off x="10098" y="1041872"/>
                <a:ext cx="10967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3" name="Line">
                <a:extLst>
                  <a:ext uri="{FF2B5EF4-FFF2-40B4-BE49-F238E27FC236}">
                    <a16:creationId xmlns:a16="http://schemas.microsoft.com/office/drawing/2014/main" id="{9530C3B6-B190-0743-AE64-F96BA4A348C0}"/>
                  </a:ext>
                </a:extLst>
              </p:cNvPr>
              <p:cNvSpPr/>
              <p:nvPr/>
            </p:nvSpPr>
            <p:spPr>
              <a:xfrm>
                <a:off x="10098" y="796693"/>
                <a:ext cx="16548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4" name="Line">
                <a:extLst>
                  <a:ext uri="{FF2B5EF4-FFF2-40B4-BE49-F238E27FC236}">
                    <a16:creationId xmlns:a16="http://schemas.microsoft.com/office/drawing/2014/main" id="{87A7665A-2F64-AF43-AB92-4CC50DBDAABE}"/>
                  </a:ext>
                </a:extLst>
              </p:cNvPr>
              <p:cNvSpPr/>
              <p:nvPr/>
            </p:nvSpPr>
            <p:spPr>
              <a:xfrm>
                <a:off x="10098" y="357951"/>
                <a:ext cx="16189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5" name="Line">
                <a:extLst>
                  <a:ext uri="{FF2B5EF4-FFF2-40B4-BE49-F238E27FC236}">
                    <a16:creationId xmlns:a16="http://schemas.microsoft.com/office/drawing/2014/main" id="{339512B6-D3F4-F84F-B36C-29CAE34841CD}"/>
                  </a:ext>
                </a:extLst>
              </p:cNvPr>
              <p:cNvSpPr/>
              <p:nvPr/>
            </p:nvSpPr>
            <p:spPr>
              <a:xfrm>
                <a:off x="10098" y="564418"/>
                <a:ext cx="17925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8" name="Group">
              <a:extLst>
                <a:ext uri="{FF2B5EF4-FFF2-40B4-BE49-F238E27FC236}">
                  <a16:creationId xmlns:a16="http://schemas.microsoft.com/office/drawing/2014/main" id="{585EF928-D941-1A44-AFE0-F64B27FBB9D8}"/>
                </a:ext>
              </a:extLst>
            </p:cNvPr>
            <p:cNvGrpSpPr/>
            <p:nvPr/>
          </p:nvGrpSpPr>
          <p:grpSpPr>
            <a:xfrm flipH="1">
              <a:off x="5768569" y="24744"/>
              <a:ext cx="517178" cy="935887"/>
              <a:chOff x="0" y="0"/>
              <a:chExt cx="517176" cy="935885"/>
            </a:xfrm>
          </p:grpSpPr>
          <p:sp>
            <p:nvSpPr>
              <p:cNvPr id="94" name="Shape">
                <a:extLst>
                  <a:ext uri="{FF2B5EF4-FFF2-40B4-BE49-F238E27FC236}">
                    <a16:creationId xmlns:a16="http://schemas.microsoft.com/office/drawing/2014/main" id="{9499BE4F-443A-5842-9C8A-BB88913A143E}"/>
                  </a:ext>
                </a:extLst>
              </p:cNvPr>
              <p:cNvSpPr/>
              <p:nvPr/>
            </p:nvSpPr>
            <p:spPr>
              <a:xfrm>
                <a:off x="0" y="-1"/>
                <a:ext cx="517177" cy="935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314" extrusionOk="0">
                    <a:moveTo>
                      <a:pt x="0" y="46"/>
                    </a:moveTo>
                    <a:lnTo>
                      <a:pt x="0" y="21307"/>
                    </a:lnTo>
                    <a:cubicBezTo>
                      <a:pt x="5429" y="21411"/>
                      <a:pt x="10376" y="20189"/>
                      <a:pt x="14749" y="18015"/>
                    </a:cubicBezTo>
                    <a:cubicBezTo>
                      <a:pt x="17810" y="16495"/>
                      <a:pt x="20906" y="14311"/>
                      <a:pt x="21215" y="10743"/>
                    </a:cubicBezTo>
                    <a:cubicBezTo>
                      <a:pt x="21600" y="6292"/>
                      <a:pt x="17233" y="3349"/>
                      <a:pt x="12801" y="1827"/>
                    </a:cubicBezTo>
                    <a:cubicBezTo>
                      <a:pt x="8861" y="474"/>
                      <a:pt x="4573" y="-189"/>
                      <a:pt x="0" y="4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5" name="Line">
                <a:extLst>
                  <a:ext uri="{FF2B5EF4-FFF2-40B4-BE49-F238E27FC236}">
                    <a16:creationId xmlns:a16="http://schemas.microsoft.com/office/drawing/2014/main" id="{A2E63FCF-B2AE-5B4E-B05C-97E2E0262809}"/>
                  </a:ext>
                </a:extLst>
              </p:cNvPr>
              <p:cNvSpPr/>
              <p:nvPr/>
            </p:nvSpPr>
            <p:spPr>
              <a:xfrm>
                <a:off x="7846" y="107681"/>
                <a:ext cx="33082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6" name="Line">
                <a:extLst>
                  <a:ext uri="{FF2B5EF4-FFF2-40B4-BE49-F238E27FC236}">
                    <a16:creationId xmlns:a16="http://schemas.microsoft.com/office/drawing/2014/main" id="{FB9E4AF2-397C-0F44-AB8D-F0DC1E310907}"/>
                  </a:ext>
                </a:extLst>
              </p:cNvPr>
              <p:cNvSpPr/>
              <p:nvPr/>
            </p:nvSpPr>
            <p:spPr>
              <a:xfrm>
                <a:off x="7846" y="809567"/>
                <a:ext cx="31609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7" name="Line">
                <a:extLst>
                  <a:ext uri="{FF2B5EF4-FFF2-40B4-BE49-F238E27FC236}">
                    <a16:creationId xmlns:a16="http://schemas.microsoft.com/office/drawing/2014/main" id="{54269395-D16D-A34C-875F-4923D36ADAF9}"/>
                  </a:ext>
                </a:extLst>
              </p:cNvPr>
              <p:cNvSpPr/>
              <p:nvPr/>
            </p:nvSpPr>
            <p:spPr>
              <a:xfrm>
                <a:off x="7846" y="619055"/>
                <a:ext cx="45766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8" name="Line">
                <a:extLst>
                  <a:ext uri="{FF2B5EF4-FFF2-40B4-BE49-F238E27FC236}">
                    <a16:creationId xmlns:a16="http://schemas.microsoft.com/office/drawing/2014/main" id="{630EBC77-436E-3944-9110-C4A275349188}"/>
                  </a:ext>
                </a:extLst>
              </p:cNvPr>
              <p:cNvSpPr/>
              <p:nvPr/>
            </p:nvSpPr>
            <p:spPr>
              <a:xfrm>
                <a:off x="7846" y="278139"/>
                <a:ext cx="47647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9" name="Line">
                <a:extLst>
                  <a:ext uri="{FF2B5EF4-FFF2-40B4-BE49-F238E27FC236}">
                    <a16:creationId xmlns:a16="http://schemas.microsoft.com/office/drawing/2014/main" id="{BA1B6544-6CA0-B641-9FF0-195C2CF55F2B}"/>
                  </a:ext>
                </a:extLst>
              </p:cNvPr>
              <p:cNvSpPr/>
              <p:nvPr/>
            </p:nvSpPr>
            <p:spPr>
              <a:xfrm>
                <a:off x="7846" y="438570"/>
                <a:ext cx="50552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9" name="Group">
              <a:extLst>
                <a:ext uri="{FF2B5EF4-FFF2-40B4-BE49-F238E27FC236}">
                  <a16:creationId xmlns:a16="http://schemas.microsoft.com/office/drawing/2014/main" id="{D2387A49-727E-234B-B92A-980E1081C336}"/>
                </a:ext>
              </a:extLst>
            </p:cNvPr>
            <p:cNvGrpSpPr/>
            <p:nvPr/>
          </p:nvGrpSpPr>
          <p:grpSpPr>
            <a:xfrm flipH="1">
              <a:off x="4900266" y="24744"/>
              <a:ext cx="190322" cy="1222122"/>
              <a:chOff x="0" y="0"/>
              <a:chExt cx="190321" cy="1222121"/>
            </a:xfrm>
          </p:grpSpPr>
          <p:sp>
            <p:nvSpPr>
              <p:cNvPr id="88" name="Shape">
                <a:extLst>
                  <a:ext uri="{FF2B5EF4-FFF2-40B4-BE49-F238E27FC236}">
                    <a16:creationId xmlns:a16="http://schemas.microsoft.com/office/drawing/2014/main" id="{880C8E62-931D-F44F-8432-888A254FBDAE}"/>
                  </a:ext>
                </a:extLst>
              </p:cNvPr>
              <p:cNvSpPr/>
              <p:nvPr/>
            </p:nvSpPr>
            <p:spPr>
              <a:xfrm>
                <a:off x="0" y="0"/>
                <a:ext cx="188996" cy="1222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314" extrusionOk="0">
                    <a:moveTo>
                      <a:pt x="0" y="46"/>
                    </a:moveTo>
                    <a:lnTo>
                      <a:pt x="0" y="21307"/>
                    </a:lnTo>
                    <a:cubicBezTo>
                      <a:pt x="5429" y="21411"/>
                      <a:pt x="10376" y="20189"/>
                      <a:pt x="14749" y="18015"/>
                    </a:cubicBezTo>
                    <a:cubicBezTo>
                      <a:pt x="17810" y="16495"/>
                      <a:pt x="20906" y="14311"/>
                      <a:pt x="21215" y="10743"/>
                    </a:cubicBezTo>
                    <a:cubicBezTo>
                      <a:pt x="21600" y="6292"/>
                      <a:pt x="17233" y="3349"/>
                      <a:pt x="12801" y="1827"/>
                    </a:cubicBezTo>
                    <a:cubicBezTo>
                      <a:pt x="8861" y="474"/>
                      <a:pt x="4573" y="-189"/>
                      <a:pt x="0" y="4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9" name="Line">
                <a:extLst>
                  <a:ext uri="{FF2B5EF4-FFF2-40B4-BE49-F238E27FC236}">
                    <a16:creationId xmlns:a16="http://schemas.microsoft.com/office/drawing/2014/main" id="{03601AE0-A2CE-0042-A7CC-AB1B665FDF7E}"/>
                  </a:ext>
                </a:extLst>
              </p:cNvPr>
              <p:cNvSpPr/>
              <p:nvPr/>
            </p:nvSpPr>
            <p:spPr>
              <a:xfrm>
                <a:off x="10150" y="139291"/>
                <a:ext cx="118038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Line">
                <a:extLst>
                  <a:ext uri="{FF2B5EF4-FFF2-40B4-BE49-F238E27FC236}">
                    <a16:creationId xmlns:a16="http://schemas.microsoft.com/office/drawing/2014/main" id="{7F3B8DC7-4690-8745-BEC8-D778EDDB514C}"/>
                  </a:ext>
                </a:extLst>
              </p:cNvPr>
              <p:cNvSpPr/>
              <p:nvPr/>
            </p:nvSpPr>
            <p:spPr>
              <a:xfrm>
                <a:off x="10150" y="1047220"/>
                <a:ext cx="11023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Line">
                <a:extLst>
                  <a:ext uri="{FF2B5EF4-FFF2-40B4-BE49-F238E27FC236}">
                    <a16:creationId xmlns:a16="http://schemas.microsoft.com/office/drawing/2014/main" id="{83C8B109-823C-BF4E-9998-56C66C0DA71C}"/>
                  </a:ext>
                </a:extLst>
              </p:cNvPr>
              <p:cNvSpPr/>
              <p:nvPr/>
            </p:nvSpPr>
            <p:spPr>
              <a:xfrm>
                <a:off x="10150" y="800782"/>
                <a:ext cx="16632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2" name="Line">
                <a:extLst>
                  <a:ext uri="{FF2B5EF4-FFF2-40B4-BE49-F238E27FC236}">
                    <a16:creationId xmlns:a16="http://schemas.microsoft.com/office/drawing/2014/main" id="{06DEBB60-254E-A441-B0FD-37E93BCB9B1E}"/>
                  </a:ext>
                </a:extLst>
              </p:cNvPr>
              <p:cNvSpPr/>
              <p:nvPr/>
            </p:nvSpPr>
            <p:spPr>
              <a:xfrm>
                <a:off x="10150" y="359788"/>
                <a:ext cx="16272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3" name="Line">
                <a:extLst>
                  <a:ext uri="{FF2B5EF4-FFF2-40B4-BE49-F238E27FC236}">
                    <a16:creationId xmlns:a16="http://schemas.microsoft.com/office/drawing/2014/main" id="{6C5B6208-90DD-354F-B9D8-03AEDC9397E8}"/>
                  </a:ext>
                </a:extLst>
              </p:cNvPr>
              <p:cNvSpPr/>
              <p:nvPr/>
            </p:nvSpPr>
            <p:spPr>
              <a:xfrm>
                <a:off x="10150" y="567315"/>
                <a:ext cx="18017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0" name="Group">
              <a:extLst>
                <a:ext uri="{FF2B5EF4-FFF2-40B4-BE49-F238E27FC236}">
                  <a16:creationId xmlns:a16="http://schemas.microsoft.com/office/drawing/2014/main" id="{240F99EF-ABDD-F24B-AB17-EA8B1D37F182}"/>
                </a:ext>
              </a:extLst>
            </p:cNvPr>
            <p:cNvGrpSpPr/>
            <p:nvPr/>
          </p:nvGrpSpPr>
          <p:grpSpPr>
            <a:xfrm flipH="1">
              <a:off x="6634152" y="12064"/>
              <a:ext cx="677799" cy="882871"/>
              <a:chOff x="0" y="0"/>
              <a:chExt cx="677797" cy="882870"/>
            </a:xfrm>
          </p:grpSpPr>
          <p:sp>
            <p:nvSpPr>
              <p:cNvPr id="82" name="Shape">
                <a:extLst>
                  <a:ext uri="{FF2B5EF4-FFF2-40B4-BE49-F238E27FC236}">
                    <a16:creationId xmlns:a16="http://schemas.microsoft.com/office/drawing/2014/main" id="{2C578A98-122B-EC4C-988D-7A9021554032}"/>
                  </a:ext>
                </a:extLst>
              </p:cNvPr>
              <p:cNvSpPr/>
              <p:nvPr/>
            </p:nvSpPr>
            <p:spPr>
              <a:xfrm>
                <a:off x="0" y="-1"/>
                <a:ext cx="677798" cy="882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314" extrusionOk="0">
                    <a:moveTo>
                      <a:pt x="0" y="46"/>
                    </a:moveTo>
                    <a:lnTo>
                      <a:pt x="0" y="21307"/>
                    </a:lnTo>
                    <a:cubicBezTo>
                      <a:pt x="5429" y="21411"/>
                      <a:pt x="10376" y="20189"/>
                      <a:pt x="14749" y="18015"/>
                    </a:cubicBezTo>
                    <a:cubicBezTo>
                      <a:pt x="17810" y="16495"/>
                      <a:pt x="20906" y="14311"/>
                      <a:pt x="21215" y="10743"/>
                    </a:cubicBezTo>
                    <a:cubicBezTo>
                      <a:pt x="21600" y="6292"/>
                      <a:pt x="17233" y="3349"/>
                      <a:pt x="12801" y="1827"/>
                    </a:cubicBezTo>
                    <a:cubicBezTo>
                      <a:pt x="8861" y="474"/>
                      <a:pt x="4573" y="-189"/>
                      <a:pt x="0" y="4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3" name="Line">
                <a:extLst>
                  <a:ext uri="{FF2B5EF4-FFF2-40B4-BE49-F238E27FC236}">
                    <a16:creationId xmlns:a16="http://schemas.microsoft.com/office/drawing/2014/main" id="{88438B1A-6137-B449-BAB3-BE8AD0AF1D84}"/>
                  </a:ext>
                </a:extLst>
              </p:cNvPr>
              <p:cNvSpPr/>
              <p:nvPr/>
            </p:nvSpPr>
            <p:spPr>
              <a:xfrm>
                <a:off x="7402" y="101581"/>
                <a:ext cx="44896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4" name="Line">
                <a:extLst>
                  <a:ext uri="{FF2B5EF4-FFF2-40B4-BE49-F238E27FC236}">
                    <a16:creationId xmlns:a16="http://schemas.microsoft.com/office/drawing/2014/main" id="{C9F4C252-683C-D341-B2CE-92BE7BFDF6DC}"/>
                  </a:ext>
                </a:extLst>
              </p:cNvPr>
              <p:cNvSpPr/>
              <p:nvPr/>
            </p:nvSpPr>
            <p:spPr>
              <a:xfrm>
                <a:off x="7402" y="763707"/>
                <a:ext cx="44896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5" name="Line">
                <a:extLst>
                  <a:ext uri="{FF2B5EF4-FFF2-40B4-BE49-F238E27FC236}">
                    <a16:creationId xmlns:a16="http://schemas.microsoft.com/office/drawing/2014/main" id="{B6335B87-758C-2D4F-8E35-F24F52625944}"/>
                  </a:ext>
                </a:extLst>
              </p:cNvPr>
              <p:cNvSpPr/>
              <p:nvPr/>
            </p:nvSpPr>
            <p:spPr>
              <a:xfrm>
                <a:off x="7402" y="583987"/>
                <a:ext cx="62527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6" name="Line">
                <a:extLst>
                  <a:ext uri="{FF2B5EF4-FFF2-40B4-BE49-F238E27FC236}">
                    <a16:creationId xmlns:a16="http://schemas.microsoft.com/office/drawing/2014/main" id="{30BE325B-2AD2-C04A-ADB4-2ADD16CF2025}"/>
                  </a:ext>
                </a:extLst>
              </p:cNvPr>
              <p:cNvSpPr/>
              <p:nvPr/>
            </p:nvSpPr>
            <p:spPr>
              <a:xfrm>
                <a:off x="7402" y="262383"/>
                <a:ext cx="61287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Line">
                <a:extLst>
                  <a:ext uri="{FF2B5EF4-FFF2-40B4-BE49-F238E27FC236}">
                    <a16:creationId xmlns:a16="http://schemas.microsoft.com/office/drawing/2014/main" id="{8AE4C7E0-3B2B-5C48-8C64-827F5807152E}"/>
                  </a:ext>
                </a:extLst>
              </p:cNvPr>
              <p:cNvSpPr/>
              <p:nvPr/>
            </p:nvSpPr>
            <p:spPr>
              <a:xfrm>
                <a:off x="7402" y="413726"/>
                <a:ext cx="661147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81" name="ductile…">
              <a:extLst>
                <a:ext uri="{FF2B5EF4-FFF2-40B4-BE49-F238E27FC236}">
                  <a16:creationId xmlns:a16="http://schemas.microsoft.com/office/drawing/2014/main" id="{0EB99C44-08DE-F44E-A127-3478DAC4E7B8}"/>
                </a:ext>
              </a:extLst>
            </p:cNvPr>
            <p:cNvSpPr txBox="1"/>
            <p:nvPr/>
          </p:nvSpPr>
          <p:spPr>
            <a:xfrm>
              <a:off x="7310536" y="25093"/>
              <a:ext cx="912445" cy="8950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06400" eaLnBrk="1" fontAlgn="auto" latinLnBrk="0" hangingPunct="0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/>
              </a:pPr>
              <a:r>
                <a:rPr lang="en-US" sz="1600" kern="0" dirty="0">
                  <a:solidFill>
                    <a:srgbClr val="000000"/>
                  </a:solidFill>
                  <a:latin typeface="Gill Sans"/>
                  <a:cs typeface="Gill Sans"/>
                  <a:sym typeface="Gill Sans"/>
                </a:rPr>
                <a:t>lower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endParaRPr>
            </a:p>
            <a:p>
              <a:pPr marL="0" marR="0" lvl="0" indent="0" algn="ctr" defTabSz="406400" eaLnBrk="1" fontAlgn="auto" latinLnBrk="0" hangingPunct="0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crust</a:t>
              </a:r>
            </a:p>
          </p:txBody>
        </p:sp>
      </p:grpSp>
      <p:sp>
        <p:nvSpPr>
          <p:cNvPr id="52" name="Line">
            <a:extLst>
              <a:ext uri="{FF2B5EF4-FFF2-40B4-BE49-F238E27FC236}">
                <a16:creationId xmlns:a16="http://schemas.microsoft.com/office/drawing/2014/main" id="{67C44144-832E-F548-BE8A-0F9D83E43B35}"/>
              </a:ext>
            </a:extLst>
          </p:cNvPr>
          <p:cNvSpPr/>
          <p:nvPr/>
        </p:nvSpPr>
        <p:spPr>
          <a:xfrm rot="10800000" flipH="1">
            <a:off x="5585082" y="4821707"/>
            <a:ext cx="1915443" cy="119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469" extrusionOk="0">
                <a:moveTo>
                  <a:pt x="0" y="1946"/>
                </a:moveTo>
                <a:cubicBezTo>
                  <a:pt x="2481" y="13112"/>
                  <a:pt x="5595" y="15856"/>
                  <a:pt x="8421" y="9365"/>
                </a:cubicBezTo>
                <a:cubicBezTo>
                  <a:pt x="10150" y="5391"/>
                  <a:pt x="11815" y="-2009"/>
                  <a:pt x="13621" y="513"/>
                </a:cubicBezTo>
                <a:cubicBezTo>
                  <a:pt x="14662" y="1967"/>
                  <a:pt x="15511" y="6606"/>
                  <a:pt x="16425" y="10208"/>
                </a:cubicBezTo>
                <a:cubicBezTo>
                  <a:pt x="17993" y="16391"/>
                  <a:pt x="19782" y="19591"/>
                  <a:pt x="21600" y="19466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53" name="Line">
            <a:extLst>
              <a:ext uri="{FF2B5EF4-FFF2-40B4-BE49-F238E27FC236}">
                <a16:creationId xmlns:a16="http://schemas.microsoft.com/office/drawing/2014/main" id="{60C4185E-0B9C-4C4E-A6F0-3A23CFB5355D}"/>
              </a:ext>
            </a:extLst>
          </p:cNvPr>
          <p:cNvSpPr/>
          <p:nvPr/>
        </p:nvSpPr>
        <p:spPr>
          <a:xfrm rot="10983950" flipH="1">
            <a:off x="10321827" y="4250937"/>
            <a:ext cx="1123941" cy="44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168" extrusionOk="0">
                <a:moveTo>
                  <a:pt x="0" y="12533"/>
                </a:moveTo>
                <a:cubicBezTo>
                  <a:pt x="1793" y="8895"/>
                  <a:pt x="3603" y="8349"/>
                  <a:pt x="5402" y="10900"/>
                </a:cubicBezTo>
                <a:cubicBezTo>
                  <a:pt x="6998" y="13161"/>
                  <a:pt x="8595" y="17869"/>
                  <a:pt x="10194" y="15535"/>
                </a:cubicBezTo>
                <a:cubicBezTo>
                  <a:pt x="11505" y="13623"/>
                  <a:pt x="12775" y="7023"/>
                  <a:pt x="14073" y="3380"/>
                </a:cubicBezTo>
                <a:cubicBezTo>
                  <a:pt x="16607" y="-3731"/>
                  <a:pt x="19208" y="426"/>
                  <a:pt x="21600" y="15413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54" name="Poiseuille…">
            <a:extLst>
              <a:ext uri="{FF2B5EF4-FFF2-40B4-BE49-F238E27FC236}">
                <a16:creationId xmlns:a16="http://schemas.microsoft.com/office/drawing/2014/main" id="{F44EC24E-AC34-FF42-A2A6-41F15E06AF45}"/>
              </a:ext>
            </a:extLst>
          </p:cNvPr>
          <p:cNvSpPr txBox="1"/>
          <p:nvPr/>
        </p:nvSpPr>
        <p:spPr>
          <a:xfrm>
            <a:off x="7925399" y="1396558"/>
            <a:ext cx="755015" cy="4169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/>
          <a:p>
            <a:pPr marL="0" marR="0" lvl="0" indent="0" algn="ctr" defTabSz="40640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Poiseuille</a:t>
            </a:r>
          </a:p>
          <a:p>
            <a:pPr marL="0" marR="0" lvl="0" indent="0" algn="ctr" defTabSz="40640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flow</a:t>
            </a:r>
          </a:p>
        </p:txBody>
      </p:sp>
      <p:sp>
        <p:nvSpPr>
          <p:cNvPr id="55" name="Rectangle">
            <a:extLst>
              <a:ext uri="{FF2B5EF4-FFF2-40B4-BE49-F238E27FC236}">
                <a16:creationId xmlns:a16="http://schemas.microsoft.com/office/drawing/2014/main" id="{CFAB5324-D793-9C4F-BD60-11003045AB9E}"/>
              </a:ext>
            </a:extLst>
          </p:cNvPr>
          <p:cNvSpPr/>
          <p:nvPr/>
        </p:nvSpPr>
        <p:spPr>
          <a:xfrm>
            <a:off x="5203525" y="1003254"/>
            <a:ext cx="6846741" cy="4616430"/>
          </a:xfrm>
          <a:prstGeom prst="rect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56" name="Line">
            <a:extLst>
              <a:ext uri="{FF2B5EF4-FFF2-40B4-BE49-F238E27FC236}">
                <a16:creationId xmlns:a16="http://schemas.microsoft.com/office/drawing/2014/main" id="{1AFB134E-3054-E448-996F-52889548CED2}"/>
              </a:ext>
            </a:extLst>
          </p:cNvPr>
          <p:cNvSpPr/>
          <p:nvPr/>
        </p:nvSpPr>
        <p:spPr>
          <a:xfrm>
            <a:off x="7614870" y="5286666"/>
            <a:ext cx="2297820" cy="116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469" extrusionOk="0">
                <a:moveTo>
                  <a:pt x="0" y="1946"/>
                </a:moveTo>
                <a:cubicBezTo>
                  <a:pt x="2481" y="13112"/>
                  <a:pt x="5595" y="15856"/>
                  <a:pt x="8421" y="9365"/>
                </a:cubicBezTo>
                <a:cubicBezTo>
                  <a:pt x="10150" y="5391"/>
                  <a:pt x="11815" y="-2009"/>
                  <a:pt x="13621" y="513"/>
                </a:cubicBezTo>
                <a:cubicBezTo>
                  <a:pt x="14662" y="1967"/>
                  <a:pt x="15511" y="6606"/>
                  <a:pt x="16425" y="10208"/>
                </a:cubicBezTo>
                <a:cubicBezTo>
                  <a:pt x="17993" y="16391"/>
                  <a:pt x="19782" y="19591"/>
                  <a:pt x="21600" y="19466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57" name="Rectangle">
            <a:extLst>
              <a:ext uri="{FF2B5EF4-FFF2-40B4-BE49-F238E27FC236}">
                <a16:creationId xmlns:a16="http://schemas.microsoft.com/office/drawing/2014/main" id="{D1F2EAD2-47F7-F14E-BB16-D20319FE8456}"/>
              </a:ext>
            </a:extLst>
          </p:cNvPr>
          <p:cNvSpPr/>
          <p:nvPr/>
        </p:nvSpPr>
        <p:spPr>
          <a:xfrm rot="20649014">
            <a:off x="6558522" y="4457636"/>
            <a:ext cx="299072" cy="1053012"/>
          </a:xfrm>
          <a:prstGeom prst="rect">
            <a:avLst/>
          </a:prstGeom>
          <a:solidFill>
            <a:srgbClr val="A6AAA9"/>
          </a:solidFill>
          <a:ln w="2222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58" name="Circle">
            <a:extLst>
              <a:ext uri="{FF2B5EF4-FFF2-40B4-BE49-F238E27FC236}">
                <a16:creationId xmlns:a16="http://schemas.microsoft.com/office/drawing/2014/main" id="{5A971E89-E2BF-8349-87C4-BB264F40272E}"/>
              </a:ext>
            </a:extLst>
          </p:cNvPr>
          <p:cNvSpPr/>
          <p:nvPr/>
        </p:nvSpPr>
        <p:spPr>
          <a:xfrm>
            <a:off x="5592251" y="3078647"/>
            <a:ext cx="1516476" cy="1420939"/>
          </a:xfrm>
          <a:prstGeom prst="ellipse">
            <a:avLst/>
          </a:prstGeom>
          <a:solidFill>
            <a:srgbClr val="FFFFFF">
              <a:alpha val="39289"/>
            </a:srgb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grpSp>
        <p:nvGrpSpPr>
          <p:cNvPr id="60" name="Group">
            <a:extLst>
              <a:ext uri="{FF2B5EF4-FFF2-40B4-BE49-F238E27FC236}">
                <a16:creationId xmlns:a16="http://schemas.microsoft.com/office/drawing/2014/main" id="{D7A69928-70BC-6446-AA16-D299CAF79635}"/>
              </a:ext>
            </a:extLst>
          </p:cNvPr>
          <p:cNvGrpSpPr/>
          <p:nvPr/>
        </p:nvGrpSpPr>
        <p:grpSpPr>
          <a:xfrm>
            <a:off x="6003797" y="3436319"/>
            <a:ext cx="219146" cy="751636"/>
            <a:chOff x="0" y="0"/>
            <a:chExt cx="262834" cy="962090"/>
          </a:xfrm>
        </p:grpSpPr>
        <p:sp>
          <p:nvSpPr>
            <p:cNvPr id="69" name="Line">
              <a:extLst>
                <a:ext uri="{FF2B5EF4-FFF2-40B4-BE49-F238E27FC236}">
                  <a16:creationId xmlns:a16="http://schemas.microsoft.com/office/drawing/2014/main" id="{C07E0AF9-7E56-F347-9FF8-43D6390794C0}"/>
                </a:ext>
              </a:extLst>
            </p:cNvPr>
            <p:cNvSpPr/>
            <p:nvPr/>
          </p:nvSpPr>
          <p:spPr>
            <a:xfrm flipV="1">
              <a:off x="11143" y="0"/>
              <a:ext cx="1" cy="9620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70" name="Line">
              <a:extLst>
                <a:ext uri="{FF2B5EF4-FFF2-40B4-BE49-F238E27FC236}">
                  <a16:creationId xmlns:a16="http://schemas.microsoft.com/office/drawing/2014/main" id="{5B8AF582-48F8-2B4C-894D-3D70F2874E75}"/>
                </a:ext>
              </a:extLst>
            </p:cNvPr>
            <p:cNvSpPr/>
            <p:nvPr/>
          </p:nvSpPr>
          <p:spPr>
            <a:xfrm flipH="1" flipV="1">
              <a:off x="11143" y="0"/>
              <a:ext cx="251692" cy="9457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71" name="Line">
              <a:extLst>
                <a:ext uri="{FF2B5EF4-FFF2-40B4-BE49-F238E27FC236}">
                  <a16:creationId xmlns:a16="http://schemas.microsoft.com/office/drawing/2014/main" id="{7CA3A606-79E0-6E4F-9E43-4831669C6192}"/>
                </a:ext>
              </a:extLst>
            </p:cNvPr>
            <p:cNvSpPr/>
            <p:nvPr/>
          </p:nvSpPr>
          <p:spPr>
            <a:xfrm>
              <a:off x="0" y="921299"/>
              <a:ext cx="257048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72" name="Line">
              <a:extLst>
                <a:ext uri="{FF2B5EF4-FFF2-40B4-BE49-F238E27FC236}">
                  <a16:creationId xmlns:a16="http://schemas.microsoft.com/office/drawing/2014/main" id="{6FBE6ECE-96C5-304E-9EAC-37EBCED02024}"/>
                </a:ext>
              </a:extLst>
            </p:cNvPr>
            <p:cNvSpPr/>
            <p:nvPr/>
          </p:nvSpPr>
          <p:spPr>
            <a:xfrm>
              <a:off x="0" y="637012"/>
              <a:ext cx="180807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73" name="Line">
              <a:extLst>
                <a:ext uri="{FF2B5EF4-FFF2-40B4-BE49-F238E27FC236}">
                  <a16:creationId xmlns:a16="http://schemas.microsoft.com/office/drawing/2014/main" id="{0EBE37C4-B7D6-804C-A9A3-D22816A282B9}"/>
                </a:ext>
              </a:extLst>
            </p:cNvPr>
            <p:cNvSpPr/>
            <p:nvPr/>
          </p:nvSpPr>
          <p:spPr>
            <a:xfrm>
              <a:off x="0" y="390826"/>
              <a:ext cx="11382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</p:grpSp>
      <p:sp>
        <p:nvSpPr>
          <p:cNvPr id="61" name="Shape">
            <a:extLst>
              <a:ext uri="{FF2B5EF4-FFF2-40B4-BE49-F238E27FC236}">
                <a16:creationId xmlns:a16="http://schemas.microsoft.com/office/drawing/2014/main" id="{938DF734-AFE1-BC47-AB4D-E2C3502896DE}"/>
              </a:ext>
            </a:extLst>
          </p:cNvPr>
          <p:cNvSpPr/>
          <p:nvPr/>
        </p:nvSpPr>
        <p:spPr>
          <a:xfrm>
            <a:off x="6068417" y="3435782"/>
            <a:ext cx="495443" cy="118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2359" y="21600"/>
                </a:lnTo>
                <a:lnTo>
                  <a:pt x="12359" y="12111"/>
                </a:lnTo>
                <a:lnTo>
                  <a:pt x="274" y="12111"/>
                </a:lnTo>
                <a:lnTo>
                  <a:pt x="0" y="0"/>
                </a:lnTo>
                <a:close/>
              </a:path>
            </a:pathLst>
          </a:custGeom>
          <a:solidFill>
            <a:srgbClr val="A6AAA9"/>
          </a:solidFill>
          <a:ln w="15875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grpSp>
        <p:nvGrpSpPr>
          <p:cNvPr id="62" name="Group">
            <a:extLst>
              <a:ext uri="{FF2B5EF4-FFF2-40B4-BE49-F238E27FC236}">
                <a16:creationId xmlns:a16="http://schemas.microsoft.com/office/drawing/2014/main" id="{36A98908-2295-9643-A2D0-293476605A36}"/>
              </a:ext>
            </a:extLst>
          </p:cNvPr>
          <p:cNvGrpSpPr/>
          <p:nvPr/>
        </p:nvGrpSpPr>
        <p:grpSpPr>
          <a:xfrm>
            <a:off x="5500196" y="4205495"/>
            <a:ext cx="1300387" cy="176932"/>
            <a:chOff x="0" y="0"/>
            <a:chExt cx="1559628" cy="226470"/>
          </a:xfrm>
        </p:grpSpPr>
        <p:sp>
          <p:nvSpPr>
            <p:cNvPr id="67" name="Line">
              <a:extLst>
                <a:ext uri="{FF2B5EF4-FFF2-40B4-BE49-F238E27FC236}">
                  <a16:creationId xmlns:a16="http://schemas.microsoft.com/office/drawing/2014/main" id="{D62A8F05-DDBC-1947-B7AD-45D2EC2CB357}"/>
                </a:ext>
              </a:extLst>
            </p:cNvPr>
            <p:cNvSpPr/>
            <p:nvPr/>
          </p:nvSpPr>
          <p:spPr>
            <a:xfrm rot="21228417">
              <a:off x="-172" y="145557"/>
              <a:ext cx="779384" cy="38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04" extrusionOk="0">
                  <a:moveTo>
                    <a:pt x="0" y="0"/>
                  </a:moveTo>
                  <a:cubicBezTo>
                    <a:pt x="5158" y="17552"/>
                    <a:pt x="10988" y="21600"/>
                    <a:pt x="16518" y="12121"/>
                  </a:cubicBezTo>
                  <a:cubicBezTo>
                    <a:pt x="18225" y="9193"/>
                    <a:pt x="19918" y="5577"/>
                    <a:pt x="21600" y="788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68" name="Line">
              <a:extLst>
                <a:ext uri="{FF2B5EF4-FFF2-40B4-BE49-F238E27FC236}">
                  <a16:creationId xmlns:a16="http://schemas.microsoft.com/office/drawing/2014/main" id="{849ED07A-A30B-DA41-8DC0-054F2E57B714}"/>
                </a:ext>
              </a:extLst>
            </p:cNvPr>
            <p:cNvSpPr/>
            <p:nvPr/>
          </p:nvSpPr>
          <p:spPr>
            <a:xfrm rot="21228417">
              <a:off x="479505" y="57963"/>
              <a:ext cx="1078945" cy="80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469" extrusionOk="0">
                  <a:moveTo>
                    <a:pt x="0" y="12516"/>
                  </a:moveTo>
                  <a:cubicBezTo>
                    <a:pt x="1017" y="12083"/>
                    <a:pt x="2032" y="11031"/>
                    <a:pt x="3040" y="9367"/>
                  </a:cubicBezTo>
                  <a:cubicBezTo>
                    <a:pt x="5476" y="5348"/>
                    <a:pt x="7821" y="-2013"/>
                    <a:pt x="10363" y="518"/>
                  </a:cubicBezTo>
                  <a:cubicBezTo>
                    <a:pt x="11829" y="1977"/>
                    <a:pt x="13026" y="6611"/>
                    <a:pt x="14313" y="10210"/>
                  </a:cubicBezTo>
                  <a:cubicBezTo>
                    <a:pt x="16521" y="16388"/>
                    <a:pt x="19040" y="19587"/>
                    <a:pt x="21600" y="19466"/>
                  </a:cubicBezTo>
                </a:path>
              </a:pathLst>
            </a:custGeom>
            <a:noFill/>
            <a:ln w="4445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</p:grpSp>
      <p:sp>
        <p:nvSpPr>
          <p:cNvPr id="63" name="Line">
            <a:extLst>
              <a:ext uri="{FF2B5EF4-FFF2-40B4-BE49-F238E27FC236}">
                <a16:creationId xmlns:a16="http://schemas.microsoft.com/office/drawing/2014/main" id="{097EE082-6CA0-864E-87E6-A7527DD1F081}"/>
              </a:ext>
            </a:extLst>
          </p:cNvPr>
          <p:cNvSpPr/>
          <p:nvPr/>
        </p:nvSpPr>
        <p:spPr>
          <a:xfrm>
            <a:off x="5725774" y="3421386"/>
            <a:ext cx="1276745" cy="4855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67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grpSp>
        <p:nvGrpSpPr>
          <p:cNvPr id="64" name="Group">
            <a:extLst>
              <a:ext uri="{FF2B5EF4-FFF2-40B4-BE49-F238E27FC236}">
                <a16:creationId xmlns:a16="http://schemas.microsoft.com/office/drawing/2014/main" id="{3BE3ECBB-E63B-2F4C-A8D6-D7AB3DB1D96D}"/>
              </a:ext>
            </a:extLst>
          </p:cNvPr>
          <p:cNvGrpSpPr/>
          <p:nvPr/>
        </p:nvGrpSpPr>
        <p:grpSpPr>
          <a:xfrm>
            <a:off x="5571815" y="3048887"/>
            <a:ext cx="1580186" cy="1480636"/>
            <a:chOff x="0" y="0"/>
            <a:chExt cx="1895207" cy="1895207"/>
          </a:xfrm>
        </p:grpSpPr>
        <p:sp>
          <p:nvSpPr>
            <p:cNvPr id="65" name="Circle">
              <a:extLst>
                <a:ext uri="{FF2B5EF4-FFF2-40B4-BE49-F238E27FC236}">
                  <a16:creationId xmlns:a16="http://schemas.microsoft.com/office/drawing/2014/main" id="{9C846C6C-4BD1-C24B-A17F-566A9BE2217F}"/>
                </a:ext>
              </a:extLst>
            </p:cNvPr>
            <p:cNvSpPr/>
            <p:nvPr/>
          </p:nvSpPr>
          <p:spPr>
            <a:xfrm>
              <a:off x="37134" y="38093"/>
              <a:ext cx="1818797" cy="1818796"/>
            </a:xfrm>
            <a:prstGeom prst="ellipse">
              <a:avLst/>
            </a:prstGeom>
            <a:noFill/>
            <a:ln w="635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  <p:sp>
          <p:nvSpPr>
            <p:cNvPr id="66" name="Circle">
              <a:extLst>
                <a:ext uri="{FF2B5EF4-FFF2-40B4-BE49-F238E27FC236}">
                  <a16:creationId xmlns:a16="http://schemas.microsoft.com/office/drawing/2014/main" id="{1142029C-C6EB-BF4E-ADC7-26EC2AE14EAF}"/>
                </a:ext>
              </a:extLst>
            </p:cNvPr>
            <p:cNvSpPr/>
            <p:nvPr/>
          </p:nvSpPr>
          <p:spPr>
            <a:xfrm>
              <a:off x="0" y="0"/>
              <a:ext cx="1895208" cy="189520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67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29B317F-9AB1-CD4D-B73D-319DEEC1E544}"/>
              </a:ext>
            </a:extLst>
          </p:cNvPr>
          <p:cNvGrpSpPr/>
          <p:nvPr/>
        </p:nvGrpSpPr>
        <p:grpSpPr>
          <a:xfrm>
            <a:off x="148721" y="690920"/>
            <a:ext cx="4966720" cy="6069109"/>
            <a:chOff x="148721" y="788891"/>
            <a:chExt cx="4966720" cy="606910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76555D5-5D53-9349-A9F0-AB4E7680E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617" r="50314"/>
            <a:stretch/>
          </p:blipFill>
          <p:spPr>
            <a:xfrm>
              <a:off x="148721" y="987514"/>
              <a:ext cx="4751499" cy="5870486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08E424AC-6E87-104C-9248-C13922874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138" t="3426" r="50314" b="88739"/>
            <a:stretch/>
          </p:blipFill>
          <p:spPr>
            <a:xfrm>
              <a:off x="1500760" y="850006"/>
              <a:ext cx="3399460" cy="520436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C46AA7-A019-D34C-B428-AF1C636B75C7}"/>
                </a:ext>
              </a:extLst>
            </p:cNvPr>
            <p:cNvGrpSpPr/>
            <p:nvPr/>
          </p:nvGrpSpPr>
          <p:grpSpPr>
            <a:xfrm rot="336731">
              <a:off x="792823" y="1440738"/>
              <a:ext cx="375865" cy="1859064"/>
              <a:chOff x="1024645" y="1440738"/>
              <a:chExt cx="375865" cy="185906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91CC284-1C40-F848-8FD9-332C0E9BC9AB}"/>
                  </a:ext>
                </a:extLst>
              </p:cNvPr>
              <p:cNvSpPr/>
              <p:nvPr/>
            </p:nvSpPr>
            <p:spPr>
              <a:xfrm rot="16426456">
                <a:off x="294630" y="2193923"/>
                <a:ext cx="1842427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Juan de Fuca slab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609DD7-EDF2-A64F-AD33-EF89985E94DE}"/>
                  </a:ext>
                </a:extLst>
              </p:cNvPr>
              <p:cNvSpPr txBox="1"/>
              <p:nvPr/>
            </p:nvSpPr>
            <p:spPr>
              <a:xfrm rot="16437090">
                <a:off x="288097" y="2177286"/>
                <a:ext cx="18424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Juan de Fuca slab</a:t>
                </a:r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B5B8875-0AEF-3343-8152-09CCFEF552E3}"/>
                </a:ext>
              </a:extLst>
            </p:cNvPr>
            <p:cNvSpPr txBox="1"/>
            <p:nvPr/>
          </p:nvSpPr>
          <p:spPr>
            <a:xfrm>
              <a:off x="3299247" y="1244179"/>
              <a:ext cx="1560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Vp</a:t>
              </a:r>
              <a:r>
                <a:rPr lang="en-US" sz="2000" b="1" dirty="0"/>
                <a:t> </a:t>
              </a:r>
              <a:r>
                <a:rPr lang="en-US" sz="2000" dirty="0"/>
                <a:t>at 230 km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8F02E31-0C5F-134F-A340-D67C63C51A2C}"/>
                </a:ext>
              </a:extLst>
            </p:cNvPr>
            <p:cNvSpPr txBox="1"/>
            <p:nvPr/>
          </p:nvSpPr>
          <p:spPr>
            <a:xfrm>
              <a:off x="4783299" y="788891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%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639306B-5FA3-3146-B831-00120A197DCF}"/>
              </a:ext>
            </a:extLst>
          </p:cNvPr>
          <p:cNvSpPr txBox="1"/>
          <p:nvPr/>
        </p:nvSpPr>
        <p:spPr>
          <a:xfrm>
            <a:off x="5104388" y="5714845"/>
            <a:ext cx="696293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Note:</a:t>
            </a:r>
          </a:p>
          <a:p>
            <a:r>
              <a:rPr lang="en-US" sz="1900" dirty="0"/>
              <a:t>   (1) lithosphere load need not be sinking … it’s the force that counts</a:t>
            </a:r>
          </a:p>
          <a:p>
            <a:r>
              <a:rPr lang="en-US" sz="1900" dirty="0"/>
              <a:t>   (2) the lithosphere isolates the crust from asthenosphere flow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C886EE6-F788-B14E-8C2C-ED412AD1B1A7}"/>
              </a:ext>
            </a:extLst>
          </p:cNvPr>
          <p:cNvGrpSpPr/>
          <p:nvPr/>
        </p:nvGrpSpPr>
        <p:grpSpPr>
          <a:xfrm>
            <a:off x="7967132" y="1821498"/>
            <a:ext cx="1142589" cy="461665"/>
            <a:chOff x="6922603" y="3392944"/>
            <a:chExt cx="1142589" cy="461665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51BCA6DD-C4B3-5C4F-AA20-2E765A49D897}"/>
                </a:ext>
              </a:extLst>
            </p:cNvPr>
            <p:cNvSpPr/>
            <p:nvPr/>
          </p:nvSpPr>
          <p:spPr>
            <a:xfrm>
              <a:off x="6969555" y="3433904"/>
              <a:ext cx="1059214" cy="390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C70C23C-DD19-AF4A-BF37-01F50488D553}"/>
                </a:ext>
              </a:extLst>
            </p:cNvPr>
            <p:cNvSpPr txBox="1"/>
            <p:nvPr/>
          </p:nvSpPr>
          <p:spPr>
            <a:xfrm>
              <a:off x="6922603" y="3392944"/>
              <a:ext cx="1142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Flow is toward thickened crust</a:t>
              </a:r>
            </a:p>
          </p:txBody>
        </p:sp>
      </p:grpSp>
      <p:sp>
        <p:nvSpPr>
          <p:cNvPr id="59" name="Couette…">
            <a:extLst>
              <a:ext uri="{FF2B5EF4-FFF2-40B4-BE49-F238E27FC236}">
                <a16:creationId xmlns:a16="http://schemas.microsoft.com/office/drawing/2014/main" id="{E2D9CCBF-A315-984D-AAF6-06D810B241BD}"/>
              </a:ext>
            </a:extLst>
          </p:cNvPr>
          <p:cNvSpPr txBox="1"/>
          <p:nvPr/>
        </p:nvSpPr>
        <p:spPr>
          <a:xfrm>
            <a:off x="6084866" y="3621565"/>
            <a:ext cx="707126" cy="3499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/>
          <a:p>
            <a:pPr marL="0" marR="0" lvl="0" indent="0" algn="ctr" defTabSz="40640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/>
            </a:pPr>
            <a:r>
              <a:rPr kumimoji="0" sz="1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Couette</a:t>
            </a:r>
            <a:endParaRPr kumimoji="0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  <a:p>
            <a:pPr marL="0" marR="0" lvl="0" indent="0" algn="ctr" defTabSz="40640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/>
            </a:pPr>
            <a:r>
              <a:rPr kumimoji="0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flow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4FC3B0-F885-9149-86EB-05CF78A79231}"/>
              </a:ext>
            </a:extLst>
          </p:cNvPr>
          <p:cNvGrpSpPr/>
          <p:nvPr/>
        </p:nvGrpSpPr>
        <p:grpSpPr>
          <a:xfrm>
            <a:off x="6633699" y="3404697"/>
            <a:ext cx="1142589" cy="461665"/>
            <a:chOff x="6905521" y="4075835"/>
            <a:chExt cx="1142589" cy="461665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0A16532-AED8-F34D-893F-35BFB4C87690}"/>
                </a:ext>
              </a:extLst>
            </p:cNvPr>
            <p:cNvSpPr/>
            <p:nvPr/>
          </p:nvSpPr>
          <p:spPr>
            <a:xfrm>
              <a:off x="6952473" y="4137115"/>
              <a:ext cx="1059214" cy="18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771E3FB-77AB-7346-80D7-A73AE61A4FDA}"/>
                </a:ext>
              </a:extLst>
            </p:cNvPr>
            <p:cNvSpPr/>
            <p:nvPr/>
          </p:nvSpPr>
          <p:spPr>
            <a:xfrm>
              <a:off x="7135353" y="4318482"/>
              <a:ext cx="670121" cy="18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E003D0D-EE7C-C446-8B89-7F3EBDBF7107}"/>
                </a:ext>
              </a:extLst>
            </p:cNvPr>
            <p:cNvSpPr txBox="1"/>
            <p:nvPr/>
          </p:nvSpPr>
          <p:spPr>
            <a:xfrm>
              <a:off x="6905521" y="4075835"/>
              <a:ext cx="1142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Does not affect the crust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72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B216C78-CB96-F54D-9DB2-32E078BF2E1F}"/>
              </a:ext>
            </a:extLst>
          </p:cNvPr>
          <p:cNvGrpSpPr/>
          <p:nvPr/>
        </p:nvGrpSpPr>
        <p:grpSpPr>
          <a:xfrm>
            <a:off x="2742797" y="81711"/>
            <a:ext cx="3970075" cy="6703260"/>
            <a:chOff x="2742797" y="81711"/>
            <a:chExt cx="3970075" cy="6703260"/>
          </a:xfrm>
        </p:grpSpPr>
        <p:grpSp>
          <p:nvGrpSpPr>
            <p:cNvPr id="47" name="Group">
              <a:extLst>
                <a:ext uri="{FF2B5EF4-FFF2-40B4-BE49-F238E27FC236}">
                  <a16:creationId xmlns:a16="http://schemas.microsoft.com/office/drawing/2014/main" id="{FA597F15-C01D-DF4A-83C2-2055A443EC6E}"/>
                </a:ext>
              </a:extLst>
            </p:cNvPr>
            <p:cNvGrpSpPr/>
            <p:nvPr/>
          </p:nvGrpSpPr>
          <p:grpSpPr>
            <a:xfrm>
              <a:off x="2745171" y="4180300"/>
              <a:ext cx="3245251" cy="2580712"/>
              <a:chOff x="0" y="0"/>
              <a:chExt cx="3633339" cy="2889330"/>
            </a:xfrm>
          </p:grpSpPr>
          <p:sp>
            <p:nvSpPr>
              <p:cNvPr id="48" name="Rectangle">
                <a:extLst>
                  <a:ext uri="{FF2B5EF4-FFF2-40B4-BE49-F238E27FC236}">
                    <a16:creationId xmlns:a16="http://schemas.microsoft.com/office/drawing/2014/main" id="{2728C12B-E27A-834B-ACFC-75B2CACAFB02}"/>
                  </a:ext>
                </a:extLst>
              </p:cNvPr>
              <p:cNvSpPr/>
              <p:nvPr/>
            </p:nvSpPr>
            <p:spPr>
              <a:xfrm flipH="1">
                <a:off x="2946850" y="0"/>
                <a:ext cx="403534" cy="34214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pic>
            <p:nvPicPr>
              <p:cNvPr id="49" name="image14.png" descr="image14.png">
                <a:extLst>
                  <a:ext uri="{FF2B5EF4-FFF2-40B4-BE49-F238E27FC236}">
                    <a16:creationId xmlns:a16="http://schemas.microsoft.com/office/drawing/2014/main" id="{AB919652-1568-B340-AC10-07C4450896EE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/>
              </a:blip>
              <a:srcRect l="20010" t="9872" r="6797" b="38772"/>
              <a:stretch>
                <a:fillRect/>
              </a:stretch>
            </p:blipFill>
            <p:spPr>
              <a:xfrm>
                <a:off x="0" y="162199"/>
                <a:ext cx="2984401" cy="2727132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50" name="Line">
                <a:extLst>
                  <a:ext uri="{FF2B5EF4-FFF2-40B4-BE49-F238E27FC236}">
                    <a16:creationId xmlns:a16="http://schemas.microsoft.com/office/drawing/2014/main" id="{600F3319-FB38-2F44-9FD7-470970372674}"/>
                  </a:ext>
                </a:extLst>
              </p:cNvPr>
              <p:cNvSpPr/>
              <p:nvPr/>
            </p:nvSpPr>
            <p:spPr>
              <a:xfrm>
                <a:off x="31818" y="252045"/>
                <a:ext cx="2941365" cy="10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16" extrusionOk="0">
                    <a:moveTo>
                      <a:pt x="0" y="3106"/>
                    </a:moveTo>
                    <a:cubicBezTo>
                      <a:pt x="0" y="3106"/>
                      <a:pt x="2541" y="7244"/>
                      <a:pt x="5997" y="5284"/>
                    </a:cubicBezTo>
                    <a:cubicBezTo>
                      <a:pt x="6327" y="5097"/>
                      <a:pt x="7014" y="492"/>
                      <a:pt x="7471" y="492"/>
                    </a:cubicBezTo>
                    <a:cubicBezTo>
                      <a:pt x="7982" y="492"/>
                      <a:pt x="8256" y="5511"/>
                      <a:pt x="8488" y="5720"/>
                    </a:cubicBezTo>
                    <a:cubicBezTo>
                      <a:pt x="9453" y="6591"/>
                      <a:pt x="10326" y="4452"/>
                      <a:pt x="10825" y="6591"/>
                    </a:cubicBezTo>
                    <a:cubicBezTo>
                      <a:pt x="11842" y="10947"/>
                      <a:pt x="12553" y="6591"/>
                      <a:pt x="13011" y="5720"/>
                    </a:cubicBezTo>
                    <a:cubicBezTo>
                      <a:pt x="13376" y="5024"/>
                      <a:pt x="14202" y="18708"/>
                      <a:pt x="14536" y="19660"/>
                    </a:cubicBezTo>
                    <a:cubicBezTo>
                      <a:pt x="15145" y="21403"/>
                      <a:pt x="15705" y="8029"/>
                      <a:pt x="16060" y="6591"/>
                    </a:cubicBezTo>
                    <a:cubicBezTo>
                      <a:pt x="16156" y="6205"/>
                      <a:pt x="16420" y="6891"/>
                      <a:pt x="16518" y="6591"/>
                    </a:cubicBezTo>
                    <a:cubicBezTo>
                      <a:pt x="16830" y="5633"/>
                      <a:pt x="17578" y="2920"/>
                      <a:pt x="17890" y="1841"/>
                    </a:cubicBezTo>
                    <a:cubicBezTo>
                      <a:pt x="18388" y="117"/>
                      <a:pt x="19715" y="-197"/>
                      <a:pt x="20228" y="99"/>
                    </a:cubicBezTo>
                    <a:cubicBezTo>
                      <a:pt x="20530" y="273"/>
                      <a:pt x="21600" y="731"/>
                      <a:pt x="21600" y="731"/>
                    </a:cubicBezTo>
                  </a:path>
                </a:pathLst>
              </a:cu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600"/>
                </a:pPr>
                <a:endParaRPr kumimoji="0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1" name="Line">
                <a:extLst>
                  <a:ext uri="{FF2B5EF4-FFF2-40B4-BE49-F238E27FC236}">
                    <a16:creationId xmlns:a16="http://schemas.microsoft.com/office/drawing/2014/main" id="{5DDEA36C-977D-314E-89E9-9475A1D2B3F3}"/>
                  </a:ext>
                </a:extLst>
              </p:cNvPr>
              <p:cNvSpPr/>
              <p:nvPr/>
            </p:nvSpPr>
            <p:spPr>
              <a:xfrm flipH="1" flipV="1">
                <a:off x="32676" y="1359084"/>
                <a:ext cx="2947809" cy="1"/>
              </a:xfrm>
              <a:prstGeom prst="line">
                <a:avLst/>
              </a:prstGeom>
              <a:noFill/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2" name="Line">
                <a:extLst>
                  <a:ext uri="{FF2B5EF4-FFF2-40B4-BE49-F238E27FC236}">
                    <a16:creationId xmlns:a16="http://schemas.microsoft.com/office/drawing/2014/main" id="{C2C2CFD4-19D5-5942-8267-D023215A79DC}"/>
                  </a:ext>
                </a:extLst>
              </p:cNvPr>
              <p:cNvSpPr/>
              <p:nvPr/>
            </p:nvSpPr>
            <p:spPr>
              <a:xfrm>
                <a:off x="32676" y="258021"/>
                <a:ext cx="2941364" cy="10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16" extrusionOk="0">
                    <a:moveTo>
                      <a:pt x="0" y="3106"/>
                    </a:moveTo>
                    <a:cubicBezTo>
                      <a:pt x="0" y="3106"/>
                      <a:pt x="2541" y="7244"/>
                      <a:pt x="5997" y="5284"/>
                    </a:cubicBezTo>
                    <a:cubicBezTo>
                      <a:pt x="6327" y="5097"/>
                      <a:pt x="7014" y="492"/>
                      <a:pt x="7471" y="492"/>
                    </a:cubicBezTo>
                    <a:cubicBezTo>
                      <a:pt x="7982" y="492"/>
                      <a:pt x="8256" y="5511"/>
                      <a:pt x="8488" y="5720"/>
                    </a:cubicBezTo>
                    <a:cubicBezTo>
                      <a:pt x="9453" y="6591"/>
                      <a:pt x="10326" y="4452"/>
                      <a:pt x="10825" y="6591"/>
                    </a:cubicBezTo>
                    <a:cubicBezTo>
                      <a:pt x="11842" y="10947"/>
                      <a:pt x="12553" y="6591"/>
                      <a:pt x="13011" y="5720"/>
                    </a:cubicBezTo>
                    <a:cubicBezTo>
                      <a:pt x="13376" y="5024"/>
                      <a:pt x="14202" y="18708"/>
                      <a:pt x="14536" y="19660"/>
                    </a:cubicBezTo>
                    <a:cubicBezTo>
                      <a:pt x="15145" y="21403"/>
                      <a:pt x="15705" y="8029"/>
                      <a:pt x="16060" y="6591"/>
                    </a:cubicBezTo>
                    <a:cubicBezTo>
                      <a:pt x="16156" y="6205"/>
                      <a:pt x="16420" y="6891"/>
                      <a:pt x="16518" y="6591"/>
                    </a:cubicBezTo>
                    <a:cubicBezTo>
                      <a:pt x="16830" y="5633"/>
                      <a:pt x="17578" y="2920"/>
                      <a:pt x="17890" y="1841"/>
                    </a:cubicBezTo>
                    <a:cubicBezTo>
                      <a:pt x="18388" y="117"/>
                      <a:pt x="19715" y="-197"/>
                      <a:pt x="20228" y="99"/>
                    </a:cubicBezTo>
                    <a:cubicBezTo>
                      <a:pt x="20530" y="273"/>
                      <a:pt x="21600" y="731"/>
                      <a:pt x="21600" y="731"/>
                    </a:cubicBezTo>
                  </a:path>
                </a:pathLst>
              </a:custGeom>
              <a:noFill/>
              <a:ln w="2222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600"/>
                </a:pPr>
                <a:endParaRPr kumimoji="0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3" name="Line">
                <a:extLst>
                  <a:ext uri="{FF2B5EF4-FFF2-40B4-BE49-F238E27FC236}">
                    <a16:creationId xmlns:a16="http://schemas.microsoft.com/office/drawing/2014/main" id="{BF229FF2-BE3C-7D43-813E-C9D3A5EFB68E}"/>
                  </a:ext>
                </a:extLst>
              </p:cNvPr>
              <p:cNvSpPr/>
              <p:nvPr/>
            </p:nvSpPr>
            <p:spPr>
              <a:xfrm flipH="1" flipV="1">
                <a:off x="29261" y="1364997"/>
                <a:ext cx="294780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4" name="Moho">
                <a:extLst>
                  <a:ext uri="{FF2B5EF4-FFF2-40B4-BE49-F238E27FC236}">
                    <a16:creationId xmlns:a16="http://schemas.microsoft.com/office/drawing/2014/main" id="{B0E0ED4F-A9FE-2741-BC9A-739DE0E9A0B9}"/>
                  </a:ext>
                </a:extLst>
              </p:cNvPr>
              <p:cNvSpPr txBox="1"/>
              <p:nvPr/>
            </p:nvSpPr>
            <p:spPr>
              <a:xfrm>
                <a:off x="2877031" y="42206"/>
                <a:ext cx="756309" cy="386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/>
                    <a:cs typeface="Arial Narrow"/>
                    <a:sym typeface="Arial Narrow"/>
                  </a:rPr>
                  <a:t>Moho</a:t>
                </a:r>
              </a:p>
            </p:txBody>
          </p:sp>
          <p:sp>
            <p:nvSpPr>
              <p:cNvPr id="55" name="S">
                <a:extLst>
                  <a:ext uri="{FF2B5EF4-FFF2-40B4-BE49-F238E27FC236}">
                    <a16:creationId xmlns:a16="http://schemas.microsoft.com/office/drawing/2014/main" id="{7DC67980-9BBA-F343-BEB2-E3492BDA5A79}"/>
                  </a:ext>
                </a:extLst>
              </p:cNvPr>
              <p:cNvSpPr txBox="1"/>
              <p:nvPr/>
            </p:nvSpPr>
            <p:spPr>
              <a:xfrm>
                <a:off x="29826" y="2461406"/>
                <a:ext cx="276285" cy="419158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 b="1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S</a:t>
                </a:r>
              </a:p>
            </p:txBody>
          </p:sp>
          <p:sp>
            <p:nvSpPr>
              <p:cNvPr id="56" name="N">
                <a:extLst>
                  <a:ext uri="{FF2B5EF4-FFF2-40B4-BE49-F238E27FC236}">
                    <a16:creationId xmlns:a16="http://schemas.microsoft.com/office/drawing/2014/main" id="{770DEAA2-40BC-CF44-A2E9-4C1497C67571}"/>
                  </a:ext>
                </a:extLst>
              </p:cNvPr>
              <p:cNvSpPr txBox="1"/>
              <p:nvPr/>
            </p:nvSpPr>
            <p:spPr>
              <a:xfrm>
                <a:off x="2621660" y="2461406"/>
                <a:ext cx="338635" cy="419158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 b="1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N</a:t>
                </a:r>
              </a:p>
            </p:txBody>
          </p:sp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E35BA6C2-231B-CA4C-9CAE-F873C4D2DF27}"/>
                  </a:ext>
                </a:extLst>
              </p:cNvPr>
              <p:cNvSpPr/>
              <p:nvPr/>
            </p:nvSpPr>
            <p:spPr>
              <a:xfrm>
                <a:off x="11476" y="150601"/>
                <a:ext cx="2950869" cy="273433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100">
                <a:extLst>
                  <a:ext uri="{FF2B5EF4-FFF2-40B4-BE49-F238E27FC236}">
                    <a16:creationId xmlns:a16="http://schemas.microsoft.com/office/drawing/2014/main" id="{AC6075B6-C0EC-7841-9994-61E4A5AA8F5D}"/>
                  </a:ext>
                </a:extLst>
              </p:cNvPr>
              <p:cNvSpPr txBox="1"/>
              <p:nvPr/>
            </p:nvSpPr>
            <p:spPr>
              <a:xfrm>
                <a:off x="2999317" y="476827"/>
                <a:ext cx="502989" cy="402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100</a:t>
                </a:r>
              </a:p>
            </p:txBody>
          </p:sp>
          <p:sp>
            <p:nvSpPr>
              <p:cNvPr id="59" name="200">
                <a:extLst>
                  <a:ext uri="{FF2B5EF4-FFF2-40B4-BE49-F238E27FC236}">
                    <a16:creationId xmlns:a16="http://schemas.microsoft.com/office/drawing/2014/main" id="{D0C35A6D-87E0-074F-97B5-D3D04D483ABE}"/>
                  </a:ext>
                </a:extLst>
              </p:cNvPr>
              <p:cNvSpPr txBox="1"/>
              <p:nvPr/>
            </p:nvSpPr>
            <p:spPr>
              <a:xfrm>
                <a:off x="2999317" y="1027887"/>
                <a:ext cx="502989" cy="402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200</a:t>
                </a:r>
              </a:p>
            </p:txBody>
          </p:sp>
          <p:sp>
            <p:nvSpPr>
              <p:cNvPr id="60" name="300">
                <a:extLst>
                  <a:ext uri="{FF2B5EF4-FFF2-40B4-BE49-F238E27FC236}">
                    <a16:creationId xmlns:a16="http://schemas.microsoft.com/office/drawing/2014/main" id="{D5C6A367-572B-5D41-B76B-D1093A611EED}"/>
                  </a:ext>
                </a:extLst>
              </p:cNvPr>
              <p:cNvSpPr txBox="1"/>
              <p:nvPr/>
            </p:nvSpPr>
            <p:spPr>
              <a:xfrm>
                <a:off x="2999317" y="1564409"/>
                <a:ext cx="502989" cy="402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/>
                </a:lvl1pPr>
              </a:lstStyle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300</a:t>
                </a:r>
              </a:p>
            </p:txBody>
          </p:sp>
          <p:sp>
            <p:nvSpPr>
              <p:cNvPr id="61" name="410…">
                <a:extLst>
                  <a:ext uri="{FF2B5EF4-FFF2-40B4-BE49-F238E27FC236}">
                    <a16:creationId xmlns:a16="http://schemas.microsoft.com/office/drawing/2014/main" id="{D36E6417-CC35-E643-BDA4-AC43DA60C91B}"/>
                  </a:ext>
                </a:extLst>
              </p:cNvPr>
              <p:cNvSpPr txBox="1"/>
              <p:nvPr/>
            </p:nvSpPr>
            <p:spPr>
              <a:xfrm>
                <a:off x="2884366" y="2224103"/>
                <a:ext cx="628665" cy="6102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410 </a:t>
                </a:r>
              </a:p>
              <a:p>
                <a:pPr marL="0" marR="0" lvl="0" indent="0" algn="ctr" defTabSz="406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km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0DC48EE-FB12-174A-BB20-CE8506796374}"/>
                </a:ext>
              </a:extLst>
            </p:cNvPr>
            <p:cNvSpPr txBox="1"/>
            <p:nvPr/>
          </p:nvSpPr>
          <p:spPr>
            <a:xfrm>
              <a:off x="3663445" y="6507972"/>
              <a:ext cx="1490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Darold &amp; Humphreys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48C4A002-5E1E-8E4A-A817-B9DE439E162F}"/>
                </a:ext>
              </a:extLst>
            </p:cNvPr>
            <p:cNvGrpSpPr/>
            <p:nvPr/>
          </p:nvGrpSpPr>
          <p:grpSpPr>
            <a:xfrm>
              <a:off x="2742797" y="81711"/>
              <a:ext cx="3970075" cy="4208935"/>
              <a:chOff x="2742797" y="81711"/>
              <a:chExt cx="3970075" cy="4208935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E103FAE-20BD-3141-BF21-E87C6FB92958}"/>
                  </a:ext>
                </a:extLst>
              </p:cNvPr>
              <p:cNvGrpSpPr/>
              <p:nvPr/>
            </p:nvGrpSpPr>
            <p:grpSpPr>
              <a:xfrm rot="16200000">
                <a:off x="4979083" y="2297827"/>
                <a:ext cx="2790001" cy="677577"/>
                <a:chOff x="9426993" y="6101605"/>
                <a:chExt cx="2790001" cy="677577"/>
              </a:xfrm>
            </p:grpSpPr>
            <p:sp>
              <p:nvSpPr>
                <p:cNvPr id="27" name="Vp">
                  <a:extLst>
                    <a:ext uri="{FF2B5EF4-FFF2-40B4-BE49-F238E27FC236}">
                      <a16:creationId xmlns:a16="http://schemas.microsoft.com/office/drawing/2014/main" id="{C2825669-02CA-8443-925B-1B688506E6C7}"/>
                    </a:ext>
                  </a:extLst>
                </p:cNvPr>
                <p:cNvSpPr txBox="1"/>
                <p:nvPr/>
              </p:nvSpPr>
              <p:spPr>
                <a:xfrm rot="5400000">
                  <a:off x="11705165" y="6139481"/>
                  <a:ext cx="549705" cy="47395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50800" tIns="50800" rIns="50800" bIns="50800" anchor="ctr"/>
                <a:lstStyle/>
                <a:p>
                  <a:pPr algn="ctr" defTabSz="406400" hangingPunct="0"/>
                  <a:r>
                    <a:rPr sz="2800" kern="0" dirty="0" err="1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V</a:t>
                  </a:r>
                  <a:r>
                    <a:rPr sz="2000" kern="0" dirty="0" err="1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p</a:t>
                  </a:r>
                  <a:endParaRPr sz="2000" kern="0" dirty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endParaRPr>
                </a:p>
              </p:txBody>
            </p:sp>
            <p:grpSp>
              <p:nvGrpSpPr>
                <p:cNvPr id="37" name="Group">
                  <a:extLst>
                    <a:ext uri="{FF2B5EF4-FFF2-40B4-BE49-F238E27FC236}">
                      <a16:creationId xmlns:a16="http://schemas.microsoft.com/office/drawing/2014/main" id="{63A3DE79-D614-2541-A704-2EEAD17AA40A}"/>
                    </a:ext>
                  </a:extLst>
                </p:cNvPr>
                <p:cNvGrpSpPr/>
                <p:nvPr/>
              </p:nvGrpSpPr>
              <p:grpSpPr>
                <a:xfrm>
                  <a:off x="9426993" y="6147014"/>
                  <a:ext cx="2296638" cy="632168"/>
                  <a:chOff x="38181" y="0"/>
                  <a:chExt cx="2322019" cy="639152"/>
                </a:xfrm>
              </p:grpSpPr>
              <p:pic>
                <p:nvPicPr>
                  <p:cNvPr id="38" name="Curtain.pdf" descr="Curtain.pdf">
                    <a:extLst>
                      <a:ext uri="{FF2B5EF4-FFF2-40B4-BE49-F238E27FC236}">
                        <a16:creationId xmlns:a16="http://schemas.microsoft.com/office/drawing/2014/main" id="{BA9190D1-6BC8-5342-AB63-2BAC8C28E8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61097" t="54496" r="35065" b="10531"/>
                  <a:stretch>
                    <a:fillRect/>
                  </a:stretch>
                </p:blipFill>
                <p:spPr>
                  <a:xfrm rot="5400000">
                    <a:off x="1041285" y="-920696"/>
                    <a:ext cx="280021" cy="2121413"/>
                  </a:xfrm>
                  <a:prstGeom prst="rect">
                    <a:avLst/>
                  </a:prstGeom>
                  <a:ln w="9525" cap="flat">
                    <a:noFill/>
                    <a:round/>
                  </a:ln>
                  <a:effectLst/>
                </p:spPr>
              </p:pic>
              <p:sp>
                <p:nvSpPr>
                  <p:cNvPr id="39" name="-3">
                    <a:extLst>
                      <a:ext uri="{FF2B5EF4-FFF2-40B4-BE49-F238E27FC236}">
                        <a16:creationId xmlns:a16="http://schemas.microsoft.com/office/drawing/2014/main" id="{08F3B489-F566-2A49-9014-995E558D8859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40636" y="270083"/>
                    <a:ext cx="288722" cy="29363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1600"/>
                    </a:lvl1pPr>
                  </a:lstStyle>
                  <a:p>
                    <a:pPr algn="ctr" defTabSz="406400" hangingPunct="0"/>
                    <a:r>
                      <a:rPr kern="0" dirty="0">
                        <a:solidFill>
                          <a:srgbClr val="000000"/>
                        </a:solidFill>
                        <a:latin typeface="Gill Sans"/>
                        <a:cs typeface="Gill Sans"/>
                        <a:sym typeface="Gill Sans"/>
                      </a:rPr>
                      <a:t>-3</a:t>
                    </a:r>
                  </a:p>
                </p:txBody>
              </p:sp>
              <p:sp>
                <p:nvSpPr>
                  <p:cNvPr id="40" name="-2">
                    <a:extLst>
                      <a:ext uri="{FF2B5EF4-FFF2-40B4-BE49-F238E27FC236}">
                        <a16:creationId xmlns:a16="http://schemas.microsoft.com/office/drawing/2014/main" id="{6C2AA585-FE3B-154A-A524-FC9359FA1A91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55849" y="266517"/>
                    <a:ext cx="281592" cy="2936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1600"/>
                    </a:lvl1pPr>
                  </a:lstStyle>
                  <a:p>
                    <a:pPr algn="ctr" defTabSz="406400" hangingPunct="0"/>
                    <a:r>
                      <a:rPr kern="0">
                        <a:solidFill>
                          <a:srgbClr val="000000"/>
                        </a:solidFill>
                        <a:latin typeface="Gill Sans"/>
                        <a:cs typeface="Gill Sans"/>
                        <a:sym typeface="Gill Sans"/>
                      </a:rPr>
                      <a:t>-2</a:t>
                    </a:r>
                  </a:p>
                </p:txBody>
              </p:sp>
              <p:sp>
                <p:nvSpPr>
                  <p:cNvPr id="41" name="-1">
                    <a:extLst>
                      <a:ext uri="{FF2B5EF4-FFF2-40B4-BE49-F238E27FC236}">
                        <a16:creationId xmlns:a16="http://schemas.microsoft.com/office/drawing/2014/main" id="{AC1ABDFF-45C2-D948-9645-3C4CDEF4FC2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701315" y="274221"/>
                    <a:ext cx="296997" cy="2936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1600"/>
                    </a:lvl1pPr>
                  </a:lstStyle>
                  <a:p>
                    <a:pPr algn="ctr" defTabSz="406400" hangingPunct="0"/>
                    <a:r>
                      <a:rPr kern="0" dirty="0">
                        <a:solidFill>
                          <a:srgbClr val="000000"/>
                        </a:solidFill>
                        <a:latin typeface="Gill Sans"/>
                        <a:cs typeface="Gill Sans"/>
                        <a:sym typeface="Gill Sans"/>
                      </a:rPr>
                      <a:t>-1</a:t>
                    </a:r>
                  </a:p>
                </p:txBody>
              </p:sp>
              <p:sp>
                <p:nvSpPr>
                  <p:cNvPr id="42" name="0">
                    <a:extLst>
                      <a:ext uri="{FF2B5EF4-FFF2-40B4-BE49-F238E27FC236}">
                        <a16:creationId xmlns:a16="http://schemas.microsoft.com/office/drawing/2014/main" id="{F10E7AE6-CCC8-0347-9A96-CE7C13633CF5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095992" y="218161"/>
                    <a:ext cx="184878" cy="29363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1600"/>
                    </a:lvl1pPr>
                  </a:lstStyle>
                  <a:p>
                    <a:pPr algn="ctr" defTabSz="406400" hangingPunct="0"/>
                    <a:r>
                      <a:rPr kern="0" dirty="0">
                        <a:solidFill>
                          <a:srgbClr val="000000"/>
                        </a:solidFill>
                        <a:latin typeface="Gill Sans"/>
                        <a:cs typeface="Gill Sans"/>
                        <a:sym typeface="Gill Sans"/>
                      </a:rPr>
                      <a:t>0</a:t>
                    </a:r>
                  </a:p>
                </p:txBody>
              </p:sp>
              <p:sp>
                <p:nvSpPr>
                  <p:cNvPr id="43" name="1">
                    <a:extLst>
                      <a:ext uri="{FF2B5EF4-FFF2-40B4-BE49-F238E27FC236}">
                        <a16:creationId xmlns:a16="http://schemas.microsoft.com/office/drawing/2014/main" id="{40CCB5A9-565D-6E41-BDC3-B52B0ECDB261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441240" y="218161"/>
                    <a:ext cx="184878" cy="29363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1600"/>
                    </a:lvl1pPr>
                  </a:lstStyle>
                  <a:p>
                    <a:pPr algn="ctr" defTabSz="406400" hangingPunct="0"/>
                    <a:r>
                      <a:rPr kern="0">
                        <a:solidFill>
                          <a:srgbClr val="000000"/>
                        </a:solidFill>
                        <a:latin typeface="Gill Sans"/>
                        <a:cs typeface="Gill Sans"/>
                        <a:sym typeface="Gill Sans"/>
                      </a:rPr>
                      <a:t>1</a:t>
                    </a:r>
                  </a:p>
                </p:txBody>
              </p:sp>
              <p:sp>
                <p:nvSpPr>
                  <p:cNvPr id="44" name="2">
                    <a:extLst>
                      <a:ext uri="{FF2B5EF4-FFF2-40B4-BE49-F238E27FC236}">
                        <a16:creationId xmlns:a16="http://schemas.microsoft.com/office/drawing/2014/main" id="{ED933EEF-4794-AF4F-AC17-A3952293C249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805584" y="218161"/>
                    <a:ext cx="184878" cy="29363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1600"/>
                    </a:lvl1pPr>
                  </a:lstStyle>
                  <a:p>
                    <a:pPr algn="ctr" defTabSz="406400" hangingPunct="0"/>
                    <a:r>
                      <a:rPr kern="0" dirty="0">
                        <a:solidFill>
                          <a:srgbClr val="000000"/>
                        </a:solidFill>
                        <a:latin typeface="Gill Sans"/>
                        <a:cs typeface="Gill Sans"/>
                        <a:sym typeface="Gill Sans"/>
                      </a:rPr>
                      <a:t>2</a:t>
                    </a:r>
                  </a:p>
                </p:txBody>
              </p:sp>
              <p:sp>
                <p:nvSpPr>
                  <p:cNvPr id="45" name="3%">
                    <a:extLst>
                      <a:ext uri="{FF2B5EF4-FFF2-40B4-BE49-F238E27FC236}">
                        <a16:creationId xmlns:a16="http://schemas.microsoft.com/office/drawing/2014/main" id="{81B250A4-4D40-584C-83CD-1EF989BF86C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030077" y="309029"/>
                    <a:ext cx="366614" cy="29363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1600"/>
                    </a:lvl1pPr>
                  </a:lstStyle>
                  <a:p>
                    <a:pPr algn="ctr" defTabSz="406400" hangingPunct="0"/>
                    <a:r>
                      <a:rPr kern="0" dirty="0">
                        <a:solidFill>
                          <a:srgbClr val="000000"/>
                        </a:solidFill>
                        <a:latin typeface="Gill Sans"/>
                        <a:cs typeface="Gill Sans"/>
                        <a:sym typeface="Gill Sans"/>
                      </a:rPr>
                      <a:t>3%</a:t>
                    </a:r>
                  </a:p>
                </p:txBody>
              </p:sp>
            </p:grp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2CD10AB-A0E9-0E41-B7CB-B83D59036415}"/>
                  </a:ext>
                </a:extLst>
              </p:cNvPr>
              <p:cNvSpPr txBox="1"/>
              <p:nvPr/>
            </p:nvSpPr>
            <p:spPr>
              <a:xfrm>
                <a:off x="4167759" y="81711"/>
                <a:ext cx="2002235" cy="268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lnSpc>
                    <a:spcPct val="80000"/>
                  </a:lnSpc>
                </a:pPr>
                <a:r>
                  <a:rPr lang="en-US" sz="1400" b="1" dirty="0">
                    <a:solidFill>
                      <a:prstClr val="black"/>
                    </a:solidFill>
                    <a:latin typeface="Calibri"/>
                  </a:rPr>
                  <a:t>P-wave tomography</a:t>
                </a:r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C9268E4D-8467-E143-B989-DFC69C4B62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1617" r="50314" b="3705"/>
              <a:stretch/>
            </p:blipFill>
            <p:spPr>
              <a:xfrm>
                <a:off x="2742797" y="295602"/>
                <a:ext cx="3298602" cy="3904607"/>
              </a:xfrm>
              <a:prstGeom prst="rect">
                <a:avLst/>
              </a:prstGeom>
            </p:spPr>
          </p:pic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8B6966B-33F9-DF45-B676-4FC05D8721AC}"/>
                  </a:ext>
                </a:extLst>
              </p:cNvPr>
              <p:cNvGrpSpPr/>
              <p:nvPr/>
            </p:nvGrpSpPr>
            <p:grpSpPr>
              <a:xfrm rot="336731">
                <a:off x="3084628" y="636920"/>
                <a:ext cx="319340" cy="1538741"/>
                <a:chOff x="1052647" y="1594688"/>
                <a:chExt cx="324778" cy="1564949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83F6C965-7ABC-1D49-9492-1E717F9912E4}"/>
                    </a:ext>
                  </a:extLst>
                </p:cNvPr>
                <p:cNvSpPr/>
                <p:nvPr/>
              </p:nvSpPr>
              <p:spPr>
                <a:xfrm rot="16426456">
                  <a:off x="434796" y="2217007"/>
                  <a:ext cx="1562094" cy="323165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500" b="1" dirty="0">
                      <a:ln w="6600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2"/>
                        </a:outerShdw>
                      </a:effectLst>
                    </a:rPr>
                    <a:t>Juan de Fuca slab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6B37F276-7C89-5948-BC93-32E548BCBB05}"/>
                    </a:ext>
                  </a:extLst>
                </p:cNvPr>
                <p:cNvSpPr txBox="1"/>
                <p:nvPr/>
              </p:nvSpPr>
              <p:spPr>
                <a:xfrm rot="16437090">
                  <a:off x="433183" y="2214152"/>
                  <a:ext cx="1562094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b="1" dirty="0">
                      <a:solidFill>
                        <a:schemeClr val="bg1"/>
                      </a:solidFill>
                    </a:rPr>
                    <a:t>Juan de Fuca slab</a:t>
                  </a: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7C2A294-F15F-3344-A857-502BAF365DDD}"/>
                  </a:ext>
                </a:extLst>
              </p:cNvPr>
              <p:cNvSpPr txBox="1"/>
              <p:nvPr/>
            </p:nvSpPr>
            <p:spPr>
              <a:xfrm>
                <a:off x="4417737" y="291301"/>
                <a:ext cx="1533917" cy="393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Vp</a:t>
                </a:r>
                <a:r>
                  <a:rPr lang="en-US" sz="2000" b="1" dirty="0"/>
                  <a:t> </a:t>
                </a:r>
                <a:r>
                  <a:rPr lang="en-US" sz="2000" dirty="0"/>
                  <a:t>at 230 km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96DC5A3-ACFD-C443-AA46-5FDDD55F94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61618" y="1750124"/>
                <a:ext cx="376744" cy="202104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C06050AD-8D23-6944-8205-BD5ADF5D8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9606" y="3840839"/>
                <a:ext cx="0" cy="44980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Freeform 99">
            <a:extLst>
              <a:ext uri="{FF2B5EF4-FFF2-40B4-BE49-F238E27FC236}">
                <a16:creationId xmlns:a16="http://schemas.microsoft.com/office/drawing/2014/main" id="{5BAABCA5-F17C-8C48-9211-545E4BE88415}"/>
              </a:ext>
            </a:extLst>
          </p:cNvPr>
          <p:cNvSpPr/>
          <p:nvPr/>
        </p:nvSpPr>
        <p:spPr>
          <a:xfrm>
            <a:off x="1444643" y="1368268"/>
            <a:ext cx="2663211" cy="967174"/>
          </a:xfrm>
          <a:custGeom>
            <a:avLst/>
            <a:gdLst>
              <a:gd name="connsiteX0" fmla="*/ 0 w 1848896"/>
              <a:gd name="connsiteY0" fmla="*/ 0 h 1406769"/>
              <a:gd name="connsiteX1" fmla="*/ 221063 w 1848896"/>
              <a:gd name="connsiteY1" fmla="*/ 622997 h 1406769"/>
              <a:gd name="connsiteX2" fmla="*/ 964641 w 1848896"/>
              <a:gd name="connsiteY2" fmla="*/ 1245995 h 1406769"/>
              <a:gd name="connsiteX3" fmla="*/ 1848896 w 1848896"/>
              <a:gd name="connsiteY3" fmla="*/ 1406769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96" h="1406769">
                <a:moveTo>
                  <a:pt x="0" y="0"/>
                </a:moveTo>
                <a:cubicBezTo>
                  <a:pt x="30145" y="207665"/>
                  <a:pt x="60290" y="415331"/>
                  <a:pt x="221063" y="622997"/>
                </a:cubicBezTo>
                <a:cubicBezTo>
                  <a:pt x="381836" y="830663"/>
                  <a:pt x="693336" y="1115366"/>
                  <a:pt x="964641" y="1245995"/>
                </a:cubicBezTo>
                <a:cubicBezTo>
                  <a:pt x="1235947" y="1376624"/>
                  <a:pt x="1542421" y="1391696"/>
                  <a:pt x="1848896" y="1406769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6B2079E-7C53-774B-ADD5-16567EF2FE66}"/>
              </a:ext>
            </a:extLst>
          </p:cNvPr>
          <p:cNvSpPr txBox="1"/>
          <p:nvPr/>
        </p:nvSpPr>
        <p:spPr>
          <a:xfrm>
            <a:off x="43386" y="422500"/>
            <a:ext cx="2711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crust is thick</a:t>
            </a:r>
          </a:p>
          <a:p>
            <a:pPr algn="ctr"/>
            <a:r>
              <a:rPr lang="en-US" sz="2000" dirty="0"/>
              <a:t>above the top of the</a:t>
            </a:r>
          </a:p>
          <a:p>
            <a:pPr algn="ctr"/>
            <a:r>
              <a:rPr lang="en-US" sz="2000" u="sng" dirty="0"/>
              <a:t>Wallowa anomal</a:t>
            </a:r>
            <a:r>
              <a:rPr lang="en-US" sz="2000" dirty="0"/>
              <a:t>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3370D72-5E03-D042-9A29-B204E5419007}"/>
              </a:ext>
            </a:extLst>
          </p:cNvPr>
          <p:cNvGrpSpPr/>
          <p:nvPr/>
        </p:nvGrpSpPr>
        <p:grpSpPr>
          <a:xfrm>
            <a:off x="6707132" y="96059"/>
            <a:ext cx="4750380" cy="6626289"/>
            <a:chOff x="7268241" y="96059"/>
            <a:chExt cx="4750380" cy="6626289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0AB194BD-6D07-2545-8AA8-829CFFDBB808}"/>
                </a:ext>
              </a:extLst>
            </p:cNvPr>
            <p:cNvCxnSpPr>
              <a:cxnSpLocks/>
            </p:cNvCxnSpPr>
            <p:nvPr/>
          </p:nvCxnSpPr>
          <p:spPr>
            <a:xfrm>
              <a:off x="9383672" y="3895566"/>
              <a:ext cx="0" cy="111650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36842BB-E7F8-FA45-965C-EC6C5FE8F096}"/>
                </a:ext>
              </a:extLst>
            </p:cNvPr>
            <p:cNvGrpSpPr/>
            <p:nvPr/>
          </p:nvGrpSpPr>
          <p:grpSpPr>
            <a:xfrm>
              <a:off x="8027470" y="96059"/>
              <a:ext cx="3798677" cy="4187327"/>
              <a:chOff x="8027470" y="96059"/>
              <a:chExt cx="3798677" cy="4187327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8223CB97-B873-3A4F-B830-AD055F03EB19}"/>
                  </a:ext>
                </a:extLst>
              </p:cNvPr>
              <p:cNvGrpSpPr/>
              <p:nvPr/>
            </p:nvGrpSpPr>
            <p:grpSpPr>
              <a:xfrm>
                <a:off x="8030649" y="368796"/>
                <a:ext cx="3080394" cy="3859978"/>
                <a:chOff x="8406043" y="607166"/>
                <a:chExt cx="3080394" cy="3859978"/>
              </a:xfrm>
            </p:grpSpPr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39A97AB0-8583-714C-9179-31E4C0ABEE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6631" t="12510" b="4047"/>
                <a:stretch/>
              </p:blipFill>
              <p:spPr>
                <a:xfrm>
                  <a:off x="8406043" y="607166"/>
                  <a:ext cx="3080394" cy="3859978"/>
                </a:xfrm>
                <a:prstGeom prst="rect">
                  <a:avLst/>
                </a:prstGeom>
              </p:spPr>
            </p:pic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D7E06AEB-7831-6A49-A155-0FCA7EDC62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59066" y="1851884"/>
                  <a:ext cx="0" cy="1828247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5FE8B97-C3CF-C84A-894A-07543B1287F2}"/>
                  </a:ext>
                </a:extLst>
              </p:cNvPr>
              <p:cNvSpPr txBox="1"/>
              <p:nvPr/>
            </p:nvSpPr>
            <p:spPr>
              <a:xfrm>
                <a:off x="8027470" y="96059"/>
                <a:ext cx="2289786" cy="268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lnSpc>
                    <a:spcPct val="80000"/>
                  </a:lnSpc>
                </a:pPr>
                <a:r>
                  <a:rPr lang="en-US" sz="1400" b="1" dirty="0">
                    <a:solidFill>
                      <a:prstClr val="black"/>
                    </a:solidFill>
                    <a:latin typeface="Calibri"/>
                  </a:rPr>
                  <a:t>Receiver function imaging</a:t>
                </a:r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85E3D68D-FAC7-8C42-9F38-45A537490EA8}"/>
                  </a:ext>
                </a:extLst>
              </p:cNvPr>
              <p:cNvGrpSpPr/>
              <p:nvPr/>
            </p:nvGrpSpPr>
            <p:grpSpPr>
              <a:xfrm>
                <a:off x="11052750" y="1251000"/>
                <a:ext cx="773397" cy="3032386"/>
                <a:chOff x="11052750" y="1251000"/>
                <a:chExt cx="773397" cy="3032386"/>
              </a:xfrm>
            </p:grpSpPr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4A1A285C-A974-114B-A22D-C9EFDF866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6862" t="6255" b="88511"/>
                <a:stretch/>
              </p:blipFill>
              <p:spPr>
                <a:xfrm rot="5400000">
                  <a:off x="10164833" y="2800984"/>
                  <a:ext cx="2412927" cy="242097"/>
                </a:xfrm>
                <a:prstGeom prst="rect">
                  <a:avLst/>
                </a:prstGeom>
              </p:spPr>
            </p:pic>
            <p:sp>
              <p:nvSpPr>
                <p:cNvPr id="112" name="Vp">
                  <a:extLst>
                    <a:ext uri="{FF2B5EF4-FFF2-40B4-BE49-F238E27FC236}">
                      <a16:creationId xmlns:a16="http://schemas.microsoft.com/office/drawing/2014/main" id="{2B5DA1C0-ED9C-8441-99D8-7F674DA63581}"/>
                    </a:ext>
                  </a:extLst>
                </p:cNvPr>
                <p:cNvSpPr txBox="1"/>
                <p:nvPr/>
              </p:nvSpPr>
              <p:spPr>
                <a:xfrm>
                  <a:off x="11052750" y="1251000"/>
                  <a:ext cx="773397" cy="47395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50800" tIns="50800" rIns="50800" bIns="50800" anchor="ctr"/>
                <a:lstStyle/>
                <a:p>
                  <a:pPr algn="ctr" defTabSz="406400" hangingPunct="0"/>
                  <a:r>
                    <a:rPr lang="en-US" sz="16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Moho depth</a:t>
                  </a:r>
                  <a:endParaRPr sz="1600" kern="0" dirty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111" name="0">
                  <a:extLst>
                    <a:ext uri="{FF2B5EF4-FFF2-40B4-BE49-F238E27FC236}">
                      <a16:creationId xmlns:a16="http://schemas.microsoft.com/office/drawing/2014/main" id="{0A6B5CBF-AB3E-EF46-A1C6-7425C4681D47}"/>
                    </a:ext>
                  </a:extLst>
                </p:cNvPr>
                <p:cNvSpPr txBox="1"/>
                <p:nvPr/>
              </p:nvSpPr>
              <p:spPr>
                <a:xfrm>
                  <a:off x="11467844" y="1368267"/>
                  <a:ext cx="284138" cy="10641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algn="ctr" defTabSz="406400" hangingPunct="0"/>
                  <a:r>
                    <a:rPr lang="en-US" sz="14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25</a:t>
                  </a:r>
                  <a:endParaRPr sz="1400" kern="0" dirty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113" name="0">
                  <a:extLst>
                    <a:ext uri="{FF2B5EF4-FFF2-40B4-BE49-F238E27FC236}">
                      <a16:creationId xmlns:a16="http://schemas.microsoft.com/office/drawing/2014/main" id="{B01545CC-2C7D-944E-ADF7-11DEEC03FE0D}"/>
                    </a:ext>
                  </a:extLst>
                </p:cNvPr>
                <p:cNvSpPr txBox="1"/>
                <p:nvPr/>
              </p:nvSpPr>
              <p:spPr>
                <a:xfrm>
                  <a:off x="11467844" y="2195191"/>
                  <a:ext cx="284138" cy="2425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algn="ctr" defTabSz="406400" hangingPunct="0"/>
                  <a:r>
                    <a:rPr lang="en-US" sz="14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3</a:t>
                  </a:r>
                  <a:r>
                    <a:rPr sz="14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0</a:t>
                  </a:r>
                </a:p>
              </p:txBody>
            </p:sp>
            <p:sp>
              <p:nvSpPr>
                <p:cNvPr id="114" name="0">
                  <a:extLst>
                    <a:ext uri="{FF2B5EF4-FFF2-40B4-BE49-F238E27FC236}">
                      <a16:creationId xmlns:a16="http://schemas.microsoft.com/office/drawing/2014/main" id="{EAC2202C-2B2D-6241-98EA-1D507AFDD27B}"/>
                    </a:ext>
                  </a:extLst>
                </p:cNvPr>
                <p:cNvSpPr txBox="1"/>
                <p:nvPr/>
              </p:nvSpPr>
              <p:spPr>
                <a:xfrm>
                  <a:off x="11467844" y="2637648"/>
                  <a:ext cx="284138" cy="2425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algn="ctr" defTabSz="406400" hangingPunct="0"/>
                  <a:r>
                    <a:rPr lang="en-US" sz="14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35</a:t>
                  </a:r>
                  <a:endParaRPr sz="1400" kern="0" dirty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115" name="0">
                  <a:extLst>
                    <a:ext uri="{FF2B5EF4-FFF2-40B4-BE49-F238E27FC236}">
                      <a16:creationId xmlns:a16="http://schemas.microsoft.com/office/drawing/2014/main" id="{7F0F236C-2B8D-104B-8849-6EC470E12C9A}"/>
                    </a:ext>
                  </a:extLst>
                </p:cNvPr>
                <p:cNvSpPr txBox="1"/>
                <p:nvPr/>
              </p:nvSpPr>
              <p:spPr>
                <a:xfrm>
                  <a:off x="11467844" y="3080106"/>
                  <a:ext cx="284138" cy="2425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algn="ctr" defTabSz="406400" hangingPunct="0"/>
                  <a:r>
                    <a:rPr lang="en-US" sz="14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4</a:t>
                  </a:r>
                  <a:r>
                    <a:rPr sz="14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0</a:t>
                  </a:r>
                </a:p>
              </p:txBody>
            </p:sp>
            <p:sp>
              <p:nvSpPr>
                <p:cNvPr id="116" name="0">
                  <a:extLst>
                    <a:ext uri="{FF2B5EF4-FFF2-40B4-BE49-F238E27FC236}">
                      <a16:creationId xmlns:a16="http://schemas.microsoft.com/office/drawing/2014/main" id="{272A3AA3-40A3-CA4B-81C0-2557EFCFEA70}"/>
                    </a:ext>
                  </a:extLst>
                </p:cNvPr>
                <p:cNvSpPr txBox="1"/>
                <p:nvPr/>
              </p:nvSpPr>
              <p:spPr>
                <a:xfrm>
                  <a:off x="11467844" y="3532954"/>
                  <a:ext cx="284138" cy="2425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algn="ctr" defTabSz="406400" hangingPunct="0"/>
                  <a:r>
                    <a:rPr lang="en-US" sz="14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45</a:t>
                  </a:r>
                  <a:endParaRPr sz="1400" kern="0" dirty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117" name="0">
                  <a:extLst>
                    <a:ext uri="{FF2B5EF4-FFF2-40B4-BE49-F238E27FC236}">
                      <a16:creationId xmlns:a16="http://schemas.microsoft.com/office/drawing/2014/main" id="{BC2DA8A6-BD7D-814A-A902-ABD96F35E47D}"/>
                    </a:ext>
                  </a:extLst>
                </p:cNvPr>
                <p:cNvSpPr txBox="1"/>
                <p:nvPr/>
              </p:nvSpPr>
              <p:spPr>
                <a:xfrm>
                  <a:off x="11467843" y="4016975"/>
                  <a:ext cx="358303" cy="26641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algn="ctr" defTabSz="406400" hangingPunct="0"/>
                  <a:r>
                    <a:rPr lang="en-US" sz="14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5</a:t>
                  </a:r>
                  <a:r>
                    <a:rPr sz="14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0</a:t>
                  </a:r>
                  <a:endParaRPr lang="en-US" sz="1400" kern="0" dirty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endParaRPr>
                </a:p>
                <a:p>
                  <a:pPr algn="ctr" defTabSz="406400" hangingPunct="0"/>
                  <a:r>
                    <a:rPr lang="en-US" sz="1400" kern="0" dirty="0">
                      <a:solidFill>
                        <a:srgbClr val="000000"/>
                      </a:solidFill>
                      <a:latin typeface="Gill Sans"/>
                      <a:cs typeface="Gill Sans"/>
                      <a:sym typeface="Gill Sans"/>
                    </a:rPr>
                    <a:t>km</a:t>
                  </a:r>
                  <a:endParaRPr sz="1400" kern="0" dirty="0">
                    <a:solidFill>
                      <a:srgbClr val="000000"/>
                    </a:solidFill>
                    <a:latin typeface="Gill Sans"/>
                    <a:cs typeface="Gill Sans"/>
                    <a:sym typeface="Gill Sans"/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76984F8D-16FC-B84D-9180-14FF37726E22}"/>
                </a:ext>
              </a:extLst>
            </p:cNvPr>
            <p:cNvGrpSpPr/>
            <p:nvPr/>
          </p:nvGrpSpPr>
          <p:grpSpPr>
            <a:xfrm>
              <a:off x="7268241" y="4689324"/>
              <a:ext cx="4750380" cy="2033024"/>
              <a:chOff x="7268241" y="4689324"/>
              <a:chExt cx="4750380" cy="203302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6"/>
              <a:srcRect l="2067" t="71581" r="50417"/>
              <a:stretch/>
            </p:blipFill>
            <p:spPr>
              <a:xfrm>
                <a:off x="7268241" y="5016470"/>
                <a:ext cx="4750380" cy="1705878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0088619" y="4727812"/>
                <a:ext cx="771393" cy="348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H. Gao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B42F409-2E97-5B4B-99A7-68B1661C59A4}"/>
                  </a:ext>
                </a:extLst>
              </p:cNvPr>
              <p:cNvSpPr txBox="1"/>
              <p:nvPr/>
            </p:nvSpPr>
            <p:spPr>
              <a:xfrm>
                <a:off x="7428442" y="4689324"/>
                <a:ext cx="2904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S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0F27765-074F-714B-975C-7C6AC6002F47}"/>
                  </a:ext>
                </a:extLst>
              </p:cNvPr>
              <p:cNvSpPr txBox="1"/>
              <p:nvPr/>
            </p:nvSpPr>
            <p:spPr>
              <a:xfrm>
                <a:off x="11033847" y="4698285"/>
                <a:ext cx="2904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5841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  <a:fontScheme name="White">
    <a:majorFont>
      <a:latin typeface="Gill Sans"/>
      <a:ea typeface="Gill Sans"/>
      <a:cs typeface="Gill Sans"/>
    </a:majorFont>
    <a:minorFont>
      <a:latin typeface="Gill Sans"/>
      <a:ea typeface="Gill Sans"/>
      <a:cs typeface="Gill Sans"/>
    </a:minorFont>
  </a:fontScheme>
  <a:fmtScheme name="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50000"/>
            </a:srgbClr>
          </a:outerShdw>
        </a:effectLst>
      </a:effectStyle>
      <a:effectStyle>
        <a:effectLst>
          <a:outerShdw blurRad="50800" dist="12700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5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2632</TotalTime>
  <Words>682</Words>
  <Application>Microsoft Macintosh PowerPoint</Application>
  <PresentationFormat>Widescreen</PresentationFormat>
  <Paragraphs>216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Gill Sans</vt:lpstr>
      <vt:lpstr>Helvetica</vt:lpstr>
      <vt:lpstr>Times</vt:lpstr>
      <vt:lpstr>Office Theme</vt:lpstr>
      <vt:lpstr>1_Office Theme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77</cp:revision>
  <dcterms:created xsi:type="dcterms:W3CDTF">2020-04-28T20:26:36Z</dcterms:created>
  <dcterms:modified xsi:type="dcterms:W3CDTF">2020-05-03T02:19:11Z</dcterms:modified>
</cp:coreProperties>
</file>