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81" r:id="rId3"/>
    <p:sldId id="282" r:id="rId4"/>
    <p:sldId id="284" r:id="rId5"/>
    <p:sldId id="285" r:id="rId6"/>
    <p:sldId id="286" r:id="rId7"/>
    <p:sldId id="287" r:id="rId8"/>
    <p:sldId id="289" r:id="rId9"/>
    <p:sldId id="288" r:id="rId10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tab Rashidifard" initials="MR" lastIdx="1" clrIdx="0">
    <p:extLst>
      <p:ext uri="{19B8F6BF-5375-455C-9EA6-DF929625EA0E}">
        <p15:presenceInfo xmlns:p15="http://schemas.microsoft.com/office/powerpoint/2012/main" userId="Mahtab Rashidif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73" autoAdjust="0"/>
  </p:normalViewPr>
  <p:slideViewPr>
    <p:cSldViewPr snapToGrid="0">
      <p:cViewPr varScale="1">
        <p:scale>
          <a:sx n="80" d="100"/>
          <a:sy n="80" d="100"/>
        </p:scale>
        <p:origin x="7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E746-9497-4ABD-B257-DE81021B047E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6611E-AA2C-4186-966F-9EEBC49A83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93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91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15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53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1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632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657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570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6611E-AA2C-4186-966F-9EEBC49A830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40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94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92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71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1833"/>
            <a:ext cx="9144000" cy="2387600"/>
          </a:xfrm>
        </p:spPr>
        <p:txBody>
          <a:bodyPr anchor="b">
            <a:normAutofit/>
          </a:bodyPr>
          <a:lstStyle>
            <a:lvl1pPr algn="ctr">
              <a:defRPr sz="5867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568"/>
            <a:ext cx="9144000" cy="165523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18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2888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10267"/>
            <a:ext cx="10515600" cy="2853267"/>
          </a:xfrm>
        </p:spPr>
        <p:txBody>
          <a:bodyPr anchor="b">
            <a:normAutofit/>
          </a:bodyPr>
          <a:lstStyle>
            <a:lvl1pPr algn="l">
              <a:defRPr sz="5333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>
            <a:normAutofit/>
          </a:bodyPr>
          <a:lstStyle>
            <a:lvl1pPr marL="0" indent="0">
              <a:buNone/>
              <a:defRPr sz="2667" b="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01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6684"/>
            <a:ext cx="5156200" cy="4349749"/>
          </a:xfrm>
        </p:spPr>
        <p:txBody>
          <a:bodyPr>
            <a:normAutofit/>
          </a:bodyPr>
          <a:lstStyle>
            <a:lvl1pPr>
              <a:defRPr sz="3733" b="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156200" cy="4349749"/>
          </a:xfrm>
        </p:spPr>
        <p:txBody>
          <a:bodyPr>
            <a:normAutofit/>
          </a:bodyPr>
          <a:lstStyle>
            <a:lvl1pPr>
              <a:defRPr sz="3733" b="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89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6185"/>
            <a:ext cx="10515600" cy="1325033"/>
          </a:xfrm>
        </p:spPr>
        <p:txBody>
          <a:bodyPr/>
          <a:lstStyle>
            <a:lvl1pPr>
              <a:defRPr b="0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0634"/>
            <a:ext cx="5158316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6133"/>
            <a:ext cx="5158316" cy="3683000"/>
          </a:xfrm>
        </p:spPr>
        <p:txBody>
          <a:bodyPr>
            <a:normAutofit/>
          </a:bodyPr>
          <a:lstStyle>
            <a:lvl1pPr>
              <a:defRPr sz="3200" b="0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183717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6133"/>
            <a:ext cx="5183717" cy="3683000"/>
          </a:xfrm>
        </p:spPr>
        <p:txBody>
          <a:bodyPr>
            <a:normAutofit/>
          </a:bodyPr>
          <a:lstStyle>
            <a:lvl1pPr>
              <a:defRPr sz="3200" b="0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98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4966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680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>
            <a:normAutofit/>
          </a:bodyPr>
          <a:lstStyle>
            <a:lvl1pPr algn="l">
              <a:defRPr sz="2667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>
              <a:defRPr sz="4267" b="0"/>
            </a:lvl1pPr>
            <a:lvl2pPr>
              <a:defRPr sz="3733" b="0"/>
            </a:lvl2pPr>
            <a:lvl3pPr>
              <a:defRPr sz="3200" b="0"/>
            </a:lvl3pPr>
            <a:lvl4pPr>
              <a:defRPr sz="2667" b="0"/>
            </a:lvl4pPr>
            <a:lvl5pPr>
              <a:defRPr sz="2667" b="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>
            <a:normAutofit/>
          </a:bodyPr>
          <a:lstStyle>
            <a:lvl1pPr marL="0" indent="0">
              <a:buNone/>
              <a:defRPr sz="1867" b="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02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551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1655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4267" b="0"/>
            </a:lvl1pPr>
            <a:lvl2pPr>
              <a:defRPr sz="4267" b="0"/>
            </a:lvl2pPr>
            <a:lvl3pPr>
              <a:defRPr sz="3733" b="0"/>
            </a:lvl3pPr>
            <a:lvl4pPr>
              <a:defRPr sz="3200" b="0"/>
            </a:lvl4pPr>
            <a:lvl5pPr>
              <a:defRPr sz="3200" b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059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7697-680F-4D62-A3BA-CA6D31FF6D84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A46656AC-03BB-4A99-8BF2-892995029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902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31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4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4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58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29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52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67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9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2271-31A2-4263-B507-73852152CB39}" type="datetimeFigureOut">
              <a:rPr lang="en-AU" smtClean="0"/>
              <a:t>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D52A-4474-4C13-9D79-4E12300B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5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/>
          <a:srcRect b="1280"/>
          <a:stretch/>
        </p:blipFill>
        <p:spPr>
          <a:xfrm>
            <a:off x="3536" y="-9779"/>
            <a:ext cx="12184928" cy="69126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36000" y="6364818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 b="1">
                <a:solidFill>
                  <a:schemeClr val="bg1"/>
                </a:solidFill>
              </a:defRPr>
            </a:lvl1pPr>
          </a:lstStyle>
          <a:p>
            <a:fld id="{ADCF7697-680F-4D62-A3BA-CA6D31FF6D84}" type="datetimeFigureOut">
              <a:rPr lang="en-AU" smtClean="0"/>
              <a:pPr/>
              <a:t>7/05/2020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133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7" b="1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47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122" y="1744909"/>
            <a:ext cx="11534632" cy="9632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4122" y="3069310"/>
            <a:ext cx="1153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dirty="0" smtClean="0"/>
              <a:t>Mahtab Rashidifard1, 2, Jérémie Giraud1, 2, Vitaliy Ogarko1, Mark Jessell1,2 and Mark Lindsay1, 2. </a:t>
            </a:r>
          </a:p>
          <a:p>
            <a:pPr algn="ctr"/>
            <a:r>
              <a:rPr lang="en-AU" dirty="0" smtClean="0"/>
              <a:t>1Centre of Exploration Targeting (School of Earth Sciences), University of Western Australia, 35 Stirling Highway, Crawly, WA, 6009, Australia</a:t>
            </a:r>
          </a:p>
          <a:p>
            <a:pPr algn="ctr"/>
            <a:r>
              <a:rPr lang="en-AU" dirty="0" smtClean="0"/>
              <a:t>2Mineral Exploration Cooperative Research Centre, School of Earth Sciences, University of Western Australia, 35 Stirling Highway, WA Crawley 6009, Australia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251" y="0"/>
            <a:ext cx="3775710" cy="11315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947" y="54578"/>
            <a:ext cx="1558562" cy="5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27450" y="389106"/>
            <a:ext cx="2402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Main Focus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66610" y="1408941"/>
            <a:ext cx="5924411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Introduce a structure-based constrain for cooperative and joint inversion problems</a:t>
            </a:r>
            <a:endParaRPr lang="en-AU" sz="2800" dirty="0"/>
          </a:p>
        </p:txBody>
      </p:sp>
      <p:sp>
        <p:nvSpPr>
          <p:cNvPr id="11" name="Down Arrow 10"/>
          <p:cNvSpPr/>
          <p:nvPr/>
        </p:nvSpPr>
        <p:spPr>
          <a:xfrm>
            <a:off x="5328387" y="2892544"/>
            <a:ext cx="800856" cy="948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766610" y="3954345"/>
            <a:ext cx="5924411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Proof-of-concept of the constrain on cooperative inversion of seismic and gravity data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0400" y="23314"/>
            <a:ext cx="1292109" cy="45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30082" y="172228"/>
            <a:ext cx="559018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Arial Black" panose="020B0A04020102020204" pitchFamily="34" charset="0"/>
              </a:rPr>
              <a:t>Seismic tomography</a:t>
            </a:r>
            <a:endParaRPr lang="en-AU" sz="3600" b="1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7651" y="3136320"/>
                <a:ext cx="4587502" cy="224676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/>
                  <a:t>First – arrivals modelled by, </a:t>
                </a:r>
                <a:r>
                  <a:rPr lang="en-AU" sz="2800" dirty="0" err="1" smtClean="0"/>
                  <a:t>Eikonal</a:t>
                </a:r>
                <a:r>
                  <a:rPr lang="en-AU" sz="2800" dirty="0" smtClean="0"/>
                  <a:t> </a:t>
                </a:r>
                <a:r>
                  <a:rPr lang="en-AU" sz="2800" dirty="0" err="1" smtClean="0"/>
                  <a:t>Eqn</a:t>
                </a:r>
                <a:r>
                  <a:rPr lang="en-AU" sz="2800" dirty="0" smtClean="0"/>
                  <a:t>:</a:t>
                </a:r>
              </a:p>
              <a:p>
                <a:pPr algn="ctr"/>
                <a:endParaRPr lang="en-AU" sz="28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𝛻𝜏</m:t>
                          </m:r>
                          <m:d>
                            <m:dPr>
                              <m:ctrlPr>
                                <a:rPr lang="en-AU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AU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A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800" dirty="0"/>
              </a:p>
              <a:p>
                <a:pPr algn="ctr"/>
                <a:endParaRPr lang="en-A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651" y="3136320"/>
                <a:ext cx="4587502" cy="2246769"/>
              </a:xfrm>
              <a:prstGeom prst="rect">
                <a:avLst/>
              </a:prstGeom>
              <a:blipFill>
                <a:blip r:embed="rId8"/>
                <a:stretch>
                  <a:fillRect t="-21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Bent-Up Arrow 2"/>
          <p:cNvSpPr/>
          <p:nvPr/>
        </p:nvSpPr>
        <p:spPr>
          <a:xfrm>
            <a:off x="5778230" y="3994398"/>
            <a:ext cx="3142035" cy="85603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6543304" y="4296115"/>
            <a:ext cx="138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Inversion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7572984" y="3286193"/>
            <a:ext cx="2889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Slowness Model</a:t>
            </a:r>
            <a:endParaRPr lang="en-AU" sz="2800" dirty="0"/>
          </a:p>
        </p:txBody>
      </p:sp>
      <p:sp>
        <p:nvSpPr>
          <p:cNvPr id="12" name="Up Arrow 11"/>
          <p:cNvSpPr/>
          <p:nvPr/>
        </p:nvSpPr>
        <p:spPr>
          <a:xfrm>
            <a:off x="8560341" y="1896148"/>
            <a:ext cx="359924" cy="1146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7344383" y="1251253"/>
            <a:ext cx="345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Reflectivity Profile</a:t>
            </a:r>
            <a:endParaRPr lang="en-AU" sz="2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33" y="997910"/>
            <a:ext cx="2173074" cy="20449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02566" y="34799"/>
            <a:ext cx="1389434" cy="48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2640" y="785089"/>
            <a:ext cx="10865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Arial Rounded MT Bold" panose="020F0704030504030204" pitchFamily="34" charset="0"/>
              </a:rPr>
              <a:t>Formulating inversion of gravity data based on seismic inversion result</a:t>
            </a:r>
            <a:endParaRPr lang="en-AU" sz="2800" b="1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9194" y="2647898"/>
            <a:ext cx="9193824" cy="844331"/>
          </a:xfrm>
          <a:prstGeom prst="rect">
            <a:avLst/>
          </a:prstGeom>
        </p:spPr>
      </p:pic>
      <p:cxnSp>
        <p:nvCxnSpPr>
          <p:cNvPr id="17" name="Curved Connector 16"/>
          <p:cNvCxnSpPr/>
          <p:nvPr/>
        </p:nvCxnSpPr>
        <p:spPr>
          <a:xfrm rot="5400000" flipH="1" flipV="1">
            <a:off x="6183614" y="3240490"/>
            <a:ext cx="735932" cy="72957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6402" y="4012657"/>
            <a:ext cx="1429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Seismic Inversion result</a:t>
            </a:r>
            <a:endParaRPr lang="en-AU" dirty="0"/>
          </a:p>
        </p:txBody>
      </p:sp>
      <p:cxnSp>
        <p:nvCxnSpPr>
          <p:cNvPr id="21" name="Curved Connector 20"/>
          <p:cNvCxnSpPr/>
          <p:nvPr/>
        </p:nvCxnSpPr>
        <p:spPr>
          <a:xfrm rot="16200000" flipV="1">
            <a:off x="9685285" y="3392982"/>
            <a:ext cx="968476" cy="76699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89933" y="4274333"/>
            <a:ext cx="3054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Weighting matrix of the cross-gradient from Reflectivity section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217462" y="3689491"/>
            <a:ext cx="3483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Hint: </a:t>
            </a:r>
            <a:r>
              <a:rPr lang="en-AU" dirty="0" smtClean="0"/>
              <a:t>Generally speaking, W can be any prior information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63250" y="53507"/>
            <a:ext cx="1349259" cy="47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937429"/>
            <a:ext cx="2660969" cy="915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2" name="Flowchart: Alternate Process 1"/>
          <p:cNvSpPr/>
          <p:nvPr/>
        </p:nvSpPr>
        <p:spPr>
          <a:xfrm>
            <a:off x="845396" y="1567372"/>
            <a:ext cx="3813243" cy="797668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942672" y="1718981"/>
            <a:ext cx="39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Gravity Inversion without constrain</a:t>
            </a:r>
            <a:endParaRPr lang="en-AU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148" y="3070620"/>
            <a:ext cx="3932261" cy="91447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5064" y="3178287"/>
            <a:ext cx="4095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Gravity Inversion constrained with seismic section</a:t>
            </a:r>
            <a:endParaRPr lang="en-AU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061" y="4684717"/>
            <a:ext cx="3932261" cy="9144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28148" y="4792703"/>
            <a:ext cx="4095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Gravity Inversion constrained with weighted cross-gradient</a:t>
            </a:r>
            <a:endParaRPr lang="en-AU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01" y="1054241"/>
            <a:ext cx="2842339" cy="48831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55260" y="273843"/>
            <a:ext cx="8673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Results Improvement using the proposed constraint</a:t>
            </a:r>
            <a:endParaRPr lang="en-AU" sz="28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009745" y="1945532"/>
            <a:ext cx="11575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09745" y="3450076"/>
            <a:ext cx="11575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09745" y="5129720"/>
            <a:ext cx="11575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6125" y="65480"/>
            <a:ext cx="1231706" cy="4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9014" y="398834"/>
            <a:ext cx="6586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/>
              <a:t>Ongoing and future work: </a:t>
            </a:r>
            <a:endParaRPr lang="en-A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0427" y="1777398"/>
            <a:ext cx="8638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Co-operative inversion of Reflection seismic and gravity data in hard-rock</a:t>
            </a:r>
          </a:p>
          <a:p>
            <a:endParaRPr lang="en-AU" sz="2800" b="1" dirty="0"/>
          </a:p>
          <a:p>
            <a:r>
              <a:rPr lang="en-AU" sz="2800" b="1" dirty="0" smtClean="0"/>
              <a:t>Gravity inversion constrained by sparse – seismic lines </a:t>
            </a:r>
            <a:endParaRPr lang="en-AU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01350" y="21194"/>
            <a:ext cx="1311159" cy="46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979767"/>
            <a:ext cx="2660969" cy="873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9964" y="251380"/>
            <a:ext cx="6586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/>
              <a:t>References: </a:t>
            </a:r>
            <a:endParaRPr lang="en-AU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499505" y="1224260"/>
            <a:ext cx="111114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- Moorkamp</a:t>
            </a:r>
            <a:r>
              <a:rPr lang="en-AU" dirty="0"/>
              <a:t>, M., </a:t>
            </a:r>
            <a:r>
              <a:rPr lang="en-AU" dirty="0" err="1"/>
              <a:t>Lelièvre</a:t>
            </a:r>
            <a:r>
              <a:rPr lang="en-AU" dirty="0"/>
              <a:t>, P. G., Linde, N., &amp; Khan, A. (2016). Integrated imaging of the earth: Theory and applications (Vol. 218). John Wiley &amp; Sons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Meju</a:t>
            </a:r>
            <a:r>
              <a:rPr lang="en-US" dirty="0"/>
              <a:t>, M. A., &amp; Gallardo, L. A. (2016). Structural Coupling Approaches in Integrated Geophysical Imaging. In </a:t>
            </a:r>
            <a:r>
              <a:rPr lang="en-US" i="1" dirty="0"/>
              <a:t>Integrated Imaging of the Earth, </a:t>
            </a:r>
            <a:r>
              <a:rPr lang="en-US" i="1" dirty="0" err="1"/>
              <a:t>Teory</a:t>
            </a:r>
            <a:r>
              <a:rPr lang="en-US" i="1" dirty="0"/>
              <a:t> and Application</a:t>
            </a:r>
            <a:r>
              <a:rPr lang="en-US" dirty="0"/>
              <a:t> (pp. 49–69). New Jersey: John Wiley &amp; Sons</a:t>
            </a:r>
            <a:r>
              <a:rPr lang="en-US" dirty="0" smtClean="0"/>
              <a:t>.</a:t>
            </a:r>
          </a:p>
          <a:p>
            <a:endParaRPr lang="en-AU" dirty="0"/>
          </a:p>
          <a:p>
            <a:r>
              <a:rPr lang="en-US" dirty="0" smtClean="0"/>
              <a:t>- </a:t>
            </a:r>
            <a:r>
              <a:rPr lang="en-US" dirty="0" err="1" smtClean="0"/>
              <a:t>Lelièvre</a:t>
            </a:r>
            <a:r>
              <a:rPr lang="en-US" dirty="0"/>
              <a:t>, P. G., Farquharson, C. G., &amp; </a:t>
            </a:r>
            <a:r>
              <a:rPr lang="en-US" dirty="0" err="1"/>
              <a:t>Hurich</a:t>
            </a:r>
            <a:r>
              <a:rPr lang="en-US" dirty="0"/>
              <a:t>, C. A. (2010a). Joint inversion of seismic </a:t>
            </a:r>
            <a:r>
              <a:rPr lang="en-US" dirty="0" err="1"/>
              <a:t>traveltimes</a:t>
            </a:r>
            <a:r>
              <a:rPr lang="en-US" dirty="0"/>
              <a:t> and gravity data on unstructured grids with application to mineral exploration. </a:t>
            </a:r>
            <a:r>
              <a:rPr lang="en-US" i="1" dirty="0"/>
              <a:t>Society of Exploration Geophysicists International Exposition and 80th Annual Meeting 2010, SEG 2010</a:t>
            </a:r>
            <a:r>
              <a:rPr lang="en-US" dirty="0"/>
              <a:t>, </a:t>
            </a:r>
            <a:r>
              <a:rPr lang="en-US" i="1" dirty="0"/>
              <a:t>77</a:t>
            </a:r>
            <a:r>
              <a:rPr lang="en-US" dirty="0"/>
              <a:t>(1), 1758–1762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AU" dirty="0" smtClean="0"/>
              <a:t>- Lines</a:t>
            </a:r>
            <a:r>
              <a:rPr lang="en-AU" dirty="0"/>
              <a:t>, L., Schultz, A. K., &amp; </a:t>
            </a:r>
            <a:r>
              <a:rPr lang="en-AU" dirty="0" err="1"/>
              <a:t>Treitel</a:t>
            </a:r>
            <a:r>
              <a:rPr lang="en-AU" dirty="0"/>
              <a:t>, S. (1987). Cooperative inversion of geophysical data. </a:t>
            </a:r>
            <a:r>
              <a:rPr lang="en-AU" i="1" dirty="0"/>
              <a:t>1987 SEG Annual Meeting</a:t>
            </a:r>
            <a:r>
              <a:rPr lang="en-AU" dirty="0"/>
              <a:t>, (July), 814–816.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9925" y="81883"/>
            <a:ext cx="1282584" cy="4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180">
              <a:srgbClr val="D1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416" y="6081896"/>
            <a:ext cx="1227972" cy="60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/>
          <a:stretch/>
        </p:blipFill>
        <p:spPr>
          <a:xfrm>
            <a:off x="9451540" y="5792525"/>
            <a:ext cx="2660969" cy="1060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52" y="6083953"/>
            <a:ext cx="1601712" cy="600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" y="5979767"/>
            <a:ext cx="2538594" cy="704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6106" y="5937430"/>
            <a:ext cx="3349853" cy="9205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05384" y="788340"/>
            <a:ext cx="34358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Question ?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</a:rPr>
              <a:t>Comment?</a:t>
            </a:r>
          </a:p>
          <a:p>
            <a:pPr algn="ctr"/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</a:rPr>
              <a:t>Please Post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82024" y="0"/>
            <a:ext cx="1328256" cy="46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exTemplateEdited" id="{FBD4C66B-DC9C-4244-B2B2-5B1E26A34B23}" vid="{4860A1FF-15EE-4C34-A757-19CE438D68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10239</TotalTime>
  <Words>412</Words>
  <Application>Microsoft Office PowerPoint</Application>
  <PresentationFormat>Widescreen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Calibri Light</vt:lpstr>
      <vt:lpstr>Cambria Math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Mahtab Rashidifard</dc:creator>
  <cp:lastModifiedBy>Mahtab Rashidifard</cp:lastModifiedBy>
  <cp:revision>207</cp:revision>
  <cp:lastPrinted>2020-02-26T10:36:54Z</cp:lastPrinted>
  <dcterms:created xsi:type="dcterms:W3CDTF">2020-01-30T00:02:24Z</dcterms:created>
  <dcterms:modified xsi:type="dcterms:W3CDTF">2020-05-07T06:05:42Z</dcterms:modified>
</cp:coreProperties>
</file>