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3" r:id="rId4"/>
    <p:sldId id="258" r:id="rId5"/>
    <p:sldId id="260" r:id="rId6"/>
    <p:sldId id="262"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282"/>
    <a:srgbClr val="0066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6" autoAdjust="0"/>
  </p:normalViewPr>
  <p:slideViewPr>
    <p:cSldViewPr snapToGrid="0">
      <p:cViewPr>
        <p:scale>
          <a:sx n="100" d="100"/>
          <a:sy n="100" d="100"/>
        </p:scale>
        <p:origin x="8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7B753-9228-49A8-84A6-D5DA97F96E73}" type="datetimeFigureOut">
              <a:rPr lang="ru-RU" smtClean="0"/>
              <a:t>07.05.2020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A6750-DFA1-4BA7-8523-FBA9069C4663}" type="slidenum">
              <a:rPr lang="ru-RU" smtClean="0"/>
              <a:t>‹#›</a:t>
            </a:fld>
            <a:endParaRPr lang="ru-RU"/>
          </a:p>
        </p:txBody>
      </p:sp>
    </p:spTree>
    <p:extLst>
      <p:ext uri="{BB962C8B-B14F-4D97-AF65-F5344CB8AC3E}">
        <p14:creationId xmlns:p14="http://schemas.microsoft.com/office/powerpoint/2010/main" val="33154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8A6750-DFA1-4BA7-8523-FBA9069C4663}" type="slidenum">
              <a:rPr lang="ru-RU" smtClean="0"/>
              <a:t>4</a:t>
            </a:fld>
            <a:endParaRPr lang="ru-RU"/>
          </a:p>
        </p:txBody>
      </p:sp>
    </p:spTree>
    <p:extLst>
      <p:ext uri="{BB962C8B-B14F-4D97-AF65-F5344CB8AC3E}">
        <p14:creationId xmlns:p14="http://schemas.microsoft.com/office/powerpoint/2010/main" val="357214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388642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380333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70728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9635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355085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F09B9D-8DCC-4AC1-BBDE-7F2D3038A849}"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222218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F09B9D-8DCC-4AC1-BBDE-7F2D3038A849}" type="datetimeFigureOut">
              <a:rPr lang="ru-RU" smtClean="0"/>
              <a:t>07.05.2020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14684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F09B9D-8DCC-4AC1-BBDE-7F2D3038A849}" type="datetimeFigureOut">
              <a:rPr lang="ru-RU" smtClean="0"/>
              <a:t>07.05.2020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427669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F09B9D-8DCC-4AC1-BBDE-7F2D3038A849}" type="datetimeFigureOut">
              <a:rPr lang="ru-RU" smtClean="0"/>
              <a:t>07.05.2020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424552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F09B9D-8DCC-4AC1-BBDE-7F2D3038A849}"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29665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F09B9D-8DCC-4AC1-BBDE-7F2D3038A849}"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43C60-F788-4427-82E6-3B72FD49F79C}" type="slidenum">
              <a:rPr lang="ru-RU" smtClean="0"/>
              <a:t>‹#›</a:t>
            </a:fld>
            <a:endParaRPr lang="ru-RU"/>
          </a:p>
        </p:txBody>
      </p:sp>
    </p:spTree>
    <p:extLst>
      <p:ext uri="{BB962C8B-B14F-4D97-AF65-F5344CB8AC3E}">
        <p14:creationId xmlns:p14="http://schemas.microsoft.com/office/powerpoint/2010/main" val="40831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09B9D-8DCC-4AC1-BBDE-7F2D3038A849}" type="datetimeFigureOut">
              <a:rPr lang="ru-RU" smtClean="0"/>
              <a:t>07.05.2020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43C60-F788-4427-82E6-3B72FD49F79C}" type="slidenum">
              <a:rPr lang="ru-RU" smtClean="0"/>
              <a:t>‹#›</a:t>
            </a:fld>
            <a:endParaRPr lang="ru-RU"/>
          </a:p>
        </p:txBody>
      </p:sp>
    </p:spTree>
    <p:extLst>
      <p:ext uri="{BB962C8B-B14F-4D97-AF65-F5344CB8AC3E}">
        <p14:creationId xmlns:p14="http://schemas.microsoft.com/office/powerpoint/2010/main" val="392497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37" y="283464"/>
            <a:ext cx="10152925" cy="6300216"/>
          </a:xfrm>
          <a:prstGeom prst="rect">
            <a:avLst/>
          </a:prstGeom>
        </p:spPr>
      </p:pic>
      <p:sp>
        <p:nvSpPr>
          <p:cNvPr id="11" name="Прямоугольник 10"/>
          <p:cNvSpPr/>
          <p:nvPr/>
        </p:nvSpPr>
        <p:spPr>
          <a:xfrm>
            <a:off x="10026872" y="1355136"/>
            <a:ext cx="1109688" cy="74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258824" y="153099"/>
            <a:ext cx="9144000" cy="2387600"/>
          </a:xfrm>
        </p:spPr>
        <p:txBody>
          <a:bodyPr>
            <a:normAutofit fontScale="90000"/>
          </a:bodyPr>
          <a:lstStyle/>
          <a:p>
            <a:pPr algn="l"/>
            <a:r>
              <a:rPr lang="en-US" b="1" dirty="0" smtClean="0">
                <a:solidFill>
                  <a:srgbClr val="5C4282"/>
                </a:solidFill>
              </a:rPr>
              <a:t>Melt inclusions in </a:t>
            </a:r>
            <a:r>
              <a:rPr lang="en-US" b="1" dirty="0" err="1" smtClean="0">
                <a:solidFill>
                  <a:srgbClr val="5C4282"/>
                </a:solidFill>
              </a:rPr>
              <a:t>forsterites</a:t>
            </a:r>
            <a:r>
              <a:rPr lang="en-US" b="1" dirty="0" smtClean="0">
                <a:solidFill>
                  <a:srgbClr val="5C4282"/>
                </a:solidFill>
              </a:rPr>
              <a:t> from </a:t>
            </a:r>
            <a:r>
              <a:rPr lang="en-US" b="1" dirty="0" err="1" smtClean="0">
                <a:solidFill>
                  <a:srgbClr val="5C4282"/>
                </a:solidFill>
              </a:rPr>
              <a:t>phoscorites</a:t>
            </a:r>
            <a:r>
              <a:rPr lang="en-US" b="1" dirty="0" smtClean="0">
                <a:solidFill>
                  <a:srgbClr val="5C4282"/>
                </a:solidFill>
              </a:rPr>
              <a:t> of the</a:t>
            </a:r>
            <a:br>
              <a:rPr lang="en-US" b="1" dirty="0" smtClean="0">
                <a:solidFill>
                  <a:srgbClr val="5C4282"/>
                </a:solidFill>
              </a:rPr>
            </a:br>
            <a:r>
              <a:rPr lang="en-US" b="1" dirty="0" err="1" smtClean="0">
                <a:solidFill>
                  <a:srgbClr val="5C4282"/>
                </a:solidFill>
              </a:rPr>
              <a:t>Kovdor</a:t>
            </a:r>
            <a:r>
              <a:rPr lang="en-US" b="1" dirty="0" smtClean="0">
                <a:solidFill>
                  <a:srgbClr val="5C4282"/>
                </a:solidFill>
              </a:rPr>
              <a:t> massif</a:t>
            </a:r>
            <a:endParaRPr lang="ru-RU" b="1" dirty="0">
              <a:solidFill>
                <a:srgbClr val="5C4282"/>
              </a:solidFill>
            </a:endParaRPr>
          </a:p>
        </p:txBody>
      </p:sp>
      <p:sp>
        <p:nvSpPr>
          <p:cNvPr id="3" name="Подзаголовок 2"/>
          <p:cNvSpPr>
            <a:spLocks noGrp="1"/>
          </p:cNvSpPr>
          <p:nvPr>
            <p:ph type="subTitle" idx="1"/>
          </p:nvPr>
        </p:nvSpPr>
        <p:spPr>
          <a:xfrm>
            <a:off x="1880616" y="5177092"/>
            <a:ext cx="9144000" cy="1655762"/>
          </a:xfrm>
        </p:spPr>
        <p:txBody>
          <a:bodyPr/>
          <a:lstStyle/>
          <a:p>
            <a:r>
              <a:rPr lang="en-US" sz="2000" dirty="0" smtClean="0">
                <a:solidFill>
                  <a:schemeClr val="bg1"/>
                </a:solidFill>
              </a:rPr>
              <a:t>Anna </a:t>
            </a:r>
            <a:r>
              <a:rPr lang="en-US" sz="2000" dirty="0" err="1" smtClean="0">
                <a:solidFill>
                  <a:schemeClr val="bg1"/>
                </a:solidFill>
              </a:rPr>
              <a:t>Redina</a:t>
            </a:r>
            <a:r>
              <a:rPr lang="en-US" sz="2000" dirty="0" smtClean="0">
                <a:solidFill>
                  <a:schemeClr val="bg1"/>
                </a:solidFill>
              </a:rPr>
              <a:t>, </a:t>
            </a:r>
            <a:r>
              <a:rPr lang="en-US" sz="2000" dirty="0" smtClean="0">
                <a:solidFill>
                  <a:schemeClr val="bg1"/>
                </a:solidFill>
              </a:rPr>
              <a:t>Cora </a:t>
            </a:r>
            <a:r>
              <a:rPr lang="en-US" sz="2000" dirty="0" err="1" smtClean="0">
                <a:solidFill>
                  <a:schemeClr val="bg1"/>
                </a:solidFill>
              </a:rPr>
              <a:t>Wohlgemuth-Ueberwasser</a:t>
            </a:r>
            <a:r>
              <a:rPr lang="en-US" sz="2000" dirty="0" smtClean="0">
                <a:solidFill>
                  <a:schemeClr val="bg1"/>
                </a:solidFill>
              </a:rPr>
              <a:t>, Julia </a:t>
            </a:r>
            <a:r>
              <a:rPr lang="en-US" sz="2000" dirty="0" err="1" smtClean="0">
                <a:solidFill>
                  <a:schemeClr val="bg1"/>
                </a:solidFill>
              </a:rPr>
              <a:t>Mikhailova</a:t>
            </a:r>
            <a:r>
              <a:rPr lang="en-US" sz="2000" dirty="0" smtClean="0">
                <a:solidFill>
                  <a:schemeClr val="bg1"/>
                </a:solidFill>
              </a:rPr>
              <a:t>, and Gregory </a:t>
            </a:r>
            <a:r>
              <a:rPr lang="en-US" sz="2000" dirty="0" err="1" smtClean="0">
                <a:solidFill>
                  <a:schemeClr val="bg1"/>
                </a:solidFill>
              </a:rPr>
              <a:t>Ivanyuk</a:t>
            </a:r>
            <a:endParaRPr lang="en-US" sz="2000" dirty="0" smtClean="0">
              <a:solidFill>
                <a:schemeClr val="bg1"/>
              </a:solidFill>
            </a:endParaRPr>
          </a:p>
          <a:p>
            <a:endParaRPr lang="en-US" dirty="0" smtClean="0">
              <a:solidFill>
                <a:schemeClr val="bg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923" y="1377380"/>
            <a:ext cx="1087395" cy="70408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6872" y="2094994"/>
            <a:ext cx="1186845" cy="117497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4824" y="285891"/>
            <a:ext cx="1243080" cy="1069245"/>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37" y="5961000"/>
            <a:ext cx="2113029" cy="622680"/>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7048" y="6154283"/>
            <a:ext cx="1215414" cy="425395"/>
          </a:xfrm>
          <a:prstGeom prst="rect">
            <a:avLst/>
          </a:prstGeom>
        </p:spPr>
      </p:pic>
    </p:spTree>
    <p:extLst>
      <p:ext uri="{BB962C8B-B14F-4D97-AF65-F5344CB8AC3E}">
        <p14:creationId xmlns:p14="http://schemas.microsoft.com/office/powerpoint/2010/main" val="406476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7795"/>
            <a:ext cx="10515600" cy="1325563"/>
          </a:xfrm>
        </p:spPr>
        <p:txBody>
          <a:bodyPr>
            <a:normAutofit/>
          </a:bodyPr>
          <a:lstStyle/>
          <a:p>
            <a:pPr algn="ctr"/>
            <a:r>
              <a:rPr lang="en-US" dirty="0" err="1" smtClean="0"/>
              <a:t>Kovdor</a:t>
            </a:r>
            <a:r>
              <a:rPr lang="en-US" dirty="0" smtClean="0"/>
              <a:t> massif, location and composition</a:t>
            </a:r>
            <a:endParaRPr lang="ru-RU" dirty="0"/>
          </a:p>
        </p:txBody>
      </p:sp>
      <p:sp>
        <p:nvSpPr>
          <p:cNvPr id="7" name="Прямоугольник 6"/>
          <p:cNvSpPr/>
          <p:nvPr/>
        </p:nvSpPr>
        <p:spPr>
          <a:xfrm>
            <a:off x="8303809" y="938619"/>
            <a:ext cx="2842727" cy="5509200"/>
          </a:xfrm>
          <a:prstGeom prst="rect">
            <a:avLst/>
          </a:prstGeom>
        </p:spPr>
        <p:txBody>
          <a:bodyPr wrap="square">
            <a:spAutoFit/>
          </a:bodyPr>
          <a:lstStyle/>
          <a:p>
            <a:pPr algn="just"/>
            <a:r>
              <a:rPr lang="en-US" sz="2000" b="0" i="0" dirty="0" smtClean="0">
                <a:effectLst/>
              </a:rPr>
              <a:t>The </a:t>
            </a:r>
            <a:r>
              <a:rPr lang="en-US" sz="2000" b="0" i="0" dirty="0" err="1" smtClean="0">
                <a:effectLst/>
              </a:rPr>
              <a:t>Kovdor</a:t>
            </a:r>
            <a:r>
              <a:rPr lang="en-US" sz="2000" b="0" i="0" dirty="0" smtClean="0">
                <a:effectLst/>
              </a:rPr>
              <a:t> massif is located in the northwest of Russia</a:t>
            </a:r>
            <a:r>
              <a:rPr lang="ru-RU" sz="2000" b="0" i="0" dirty="0" smtClean="0">
                <a:effectLst/>
              </a:rPr>
              <a:t> </a:t>
            </a:r>
            <a:r>
              <a:rPr lang="en-US" sz="2000" b="0" i="0" dirty="0" smtClean="0">
                <a:effectLst/>
              </a:rPr>
              <a:t>and a part of the Paleozoic Kola alkaline province. </a:t>
            </a:r>
          </a:p>
          <a:p>
            <a:pPr algn="just"/>
            <a:r>
              <a:rPr lang="en-US" sz="2000" dirty="0"/>
              <a:t>The </a:t>
            </a:r>
            <a:r>
              <a:rPr lang="en-US" sz="2000" dirty="0" err="1"/>
              <a:t>Kovdor</a:t>
            </a:r>
            <a:r>
              <a:rPr lang="en-US" sz="2000" dirty="0"/>
              <a:t> </a:t>
            </a:r>
            <a:r>
              <a:rPr lang="en-US" sz="2000" dirty="0" smtClean="0"/>
              <a:t>intrusion </a:t>
            </a:r>
            <a:r>
              <a:rPr lang="en-US" sz="2000" dirty="0"/>
              <a:t>is a </a:t>
            </a:r>
            <a:r>
              <a:rPr lang="en-US" sz="2000" dirty="0" smtClean="0"/>
              <a:t>central-type, </a:t>
            </a:r>
            <a:r>
              <a:rPr lang="en-US" sz="2000" dirty="0"/>
              <a:t>multiphase </a:t>
            </a:r>
            <a:r>
              <a:rPr lang="en-US" sz="2000" dirty="0" smtClean="0"/>
              <a:t>volcano-plutonic complex.</a:t>
            </a:r>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latin typeface="Open Sans"/>
              </a:rPr>
              <a:t>[</a:t>
            </a:r>
            <a:r>
              <a:rPr lang="en-US" dirty="0" err="1"/>
              <a:t>Ivanyuk</a:t>
            </a:r>
            <a:r>
              <a:rPr lang="en-US" dirty="0"/>
              <a:t> </a:t>
            </a:r>
            <a:r>
              <a:rPr lang="en-US" dirty="0" err="1" smtClean="0"/>
              <a:t>G.Yu</a:t>
            </a:r>
            <a:r>
              <a:rPr lang="en-US" dirty="0" smtClean="0"/>
              <a:t>., </a:t>
            </a:r>
            <a:r>
              <a:rPr lang="en-US" dirty="0" err="1"/>
              <a:t>Yakovenchuk</a:t>
            </a:r>
            <a:r>
              <a:rPr lang="en-US" dirty="0"/>
              <a:t> </a:t>
            </a:r>
            <a:r>
              <a:rPr lang="en-US" dirty="0" smtClean="0"/>
              <a:t>V.N., </a:t>
            </a:r>
            <a:r>
              <a:rPr lang="en-US" dirty="0" err="1"/>
              <a:t>Pakhomovsky</a:t>
            </a:r>
            <a:r>
              <a:rPr lang="en-US" dirty="0"/>
              <a:t> </a:t>
            </a:r>
            <a:r>
              <a:rPr lang="en-US" dirty="0" err="1" smtClean="0"/>
              <a:t>Ya.A</a:t>
            </a:r>
            <a:r>
              <a:rPr lang="en-US" dirty="0" smtClean="0"/>
              <a:t>. </a:t>
            </a:r>
            <a:r>
              <a:rPr lang="en-US" dirty="0"/>
              <a:t>(2002) </a:t>
            </a:r>
            <a:r>
              <a:rPr lang="en-US" dirty="0" err="1"/>
              <a:t>Kovdor</a:t>
            </a:r>
            <a:r>
              <a:rPr lang="en-US" dirty="0" smtClean="0"/>
              <a:t>. </a:t>
            </a:r>
            <a:r>
              <a:rPr lang="en-US" dirty="0" err="1" smtClean="0"/>
              <a:t>Laplandia</a:t>
            </a:r>
            <a:r>
              <a:rPr lang="en-US" dirty="0" smtClean="0"/>
              <a:t> </a:t>
            </a:r>
            <a:r>
              <a:rPr lang="en-US" dirty="0"/>
              <a:t>Minerals, </a:t>
            </a:r>
            <a:r>
              <a:rPr lang="en-US" dirty="0" err="1" smtClean="0"/>
              <a:t>Apatity</a:t>
            </a:r>
            <a:r>
              <a:rPr lang="en-US" dirty="0" smtClean="0">
                <a:latin typeface="Open Sans"/>
              </a:rPr>
              <a:t>]</a:t>
            </a:r>
            <a:endParaRPr lang="en-US" dirty="0">
              <a:latin typeface="Open Sans"/>
            </a:endParaRPr>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8414" y="938618"/>
            <a:ext cx="7223149" cy="564506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386" y="6158284"/>
            <a:ext cx="1215414" cy="425395"/>
          </a:xfrm>
          <a:prstGeom prst="rect">
            <a:avLst/>
          </a:prstGeom>
        </p:spPr>
      </p:pic>
    </p:spTree>
    <p:extLst>
      <p:ext uri="{BB962C8B-B14F-4D97-AF65-F5344CB8AC3E}">
        <p14:creationId xmlns:p14="http://schemas.microsoft.com/office/powerpoint/2010/main" val="57503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4600" y="839462"/>
            <a:ext cx="2793329" cy="954107"/>
          </a:xfrm>
          <a:prstGeom prst="rect">
            <a:avLst/>
          </a:prstGeom>
          <a:noFill/>
        </p:spPr>
        <p:txBody>
          <a:bodyPr wrap="none" rtlCol="0">
            <a:spAutoFit/>
          </a:bodyPr>
          <a:lstStyle/>
          <a:p>
            <a:r>
              <a:rPr lang="en-US" sz="2800" dirty="0" smtClean="0"/>
              <a:t>Silicate-carbonate</a:t>
            </a:r>
          </a:p>
          <a:p>
            <a:pPr algn="ctr"/>
            <a:r>
              <a:rPr lang="en-US" sz="2800" dirty="0" smtClean="0"/>
              <a:t>melt inclusion</a:t>
            </a:r>
            <a:endParaRPr lang="ru-RU" sz="2800" dirty="0"/>
          </a:p>
        </p:txBody>
      </p:sp>
      <p:sp>
        <p:nvSpPr>
          <p:cNvPr id="10" name="TextBox 9"/>
          <p:cNvSpPr txBox="1"/>
          <p:nvPr/>
        </p:nvSpPr>
        <p:spPr>
          <a:xfrm>
            <a:off x="5815584" y="1054905"/>
            <a:ext cx="3968587" cy="523220"/>
          </a:xfrm>
          <a:prstGeom prst="rect">
            <a:avLst/>
          </a:prstGeom>
          <a:noFill/>
        </p:spPr>
        <p:txBody>
          <a:bodyPr wrap="none" rtlCol="0">
            <a:spAutoFit/>
          </a:bodyPr>
          <a:lstStyle/>
          <a:p>
            <a:r>
              <a:rPr lang="en-US" sz="2800" dirty="0" smtClean="0"/>
              <a:t>Carbonate melt inclusions</a:t>
            </a:r>
            <a:endParaRPr lang="ru-RU" sz="2800" dirty="0"/>
          </a:p>
        </p:txBody>
      </p:sp>
      <p:sp>
        <p:nvSpPr>
          <p:cNvPr id="12" name="TextBox 11"/>
          <p:cNvSpPr txBox="1"/>
          <p:nvPr/>
        </p:nvSpPr>
        <p:spPr>
          <a:xfrm>
            <a:off x="1055999" y="4928616"/>
            <a:ext cx="10080001" cy="1384995"/>
          </a:xfrm>
          <a:prstGeom prst="rect">
            <a:avLst/>
          </a:prstGeom>
          <a:noFill/>
        </p:spPr>
        <p:txBody>
          <a:bodyPr wrap="square" rtlCol="0">
            <a:spAutoFit/>
          </a:bodyPr>
          <a:lstStyle/>
          <a:p>
            <a:pPr algn="ctr"/>
            <a:r>
              <a:rPr lang="en-US" sz="1400" dirty="0"/>
              <a:t>images in transmitted </a:t>
            </a:r>
            <a:r>
              <a:rPr lang="en-US" sz="1400" dirty="0" smtClean="0"/>
              <a:t>light; </a:t>
            </a:r>
            <a:r>
              <a:rPr lang="en-US" sz="1400" dirty="0"/>
              <a:t>s</a:t>
            </a:r>
            <a:r>
              <a:rPr lang="en-US" sz="1400" dirty="0" smtClean="0"/>
              <a:t>olid phases </a:t>
            </a:r>
            <a:r>
              <a:rPr lang="en-US" sz="1400" dirty="0"/>
              <a:t>were identified using laser Raman spectroscopy </a:t>
            </a:r>
            <a:endParaRPr lang="en-US" sz="1400" dirty="0" smtClean="0"/>
          </a:p>
          <a:p>
            <a:pPr algn="ctr"/>
            <a:r>
              <a:rPr lang="en-US" sz="1600" dirty="0" err="1" smtClean="0"/>
              <a:t>bst</a:t>
            </a:r>
            <a:r>
              <a:rPr lang="en-US" sz="1600" dirty="0" smtClean="0"/>
              <a:t> – </a:t>
            </a:r>
            <a:r>
              <a:rPr lang="en-US" sz="1600" dirty="0" err="1" smtClean="0"/>
              <a:t>hydroxylbastnaesite</a:t>
            </a:r>
            <a:r>
              <a:rPr lang="en-US" sz="1600" dirty="0" smtClean="0"/>
              <a:t>, </a:t>
            </a:r>
            <a:r>
              <a:rPr lang="en-US" sz="1600" dirty="0" err="1" smtClean="0"/>
              <a:t>phl</a:t>
            </a:r>
            <a:r>
              <a:rPr lang="en-US" sz="1600" dirty="0" smtClean="0"/>
              <a:t> – </a:t>
            </a:r>
            <a:r>
              <a:rPr lang="en-US" sz="1600" dirty="0" err="1" smtClean="0"/>
              <a:t>phlogopite</a:t>
            </a:r>
            <a:r>
              <a:rPr lang="en-US" sz="1600" dirty="0" smtClean="0"/>
              <a:t>, </a:t>
            </a:r>
            <a:r>
              <a:rPr lang="en-US" sz="1600" dirty="0" err="1" smtClean="0"/>
              <a:t>calc</a:t>
            </a:r>
            <a:r>
              <a:rPr lang="en-US" sz="1600" dirty="0" smtClean="0"/>
              <a:t> – calcite, carb – carbonate</a:t>
            </a:r>
          </a:p>
          <a:p>
            <a:pPr algn="ctr"/>
            <a:endParaRPr lang="en-US" dirty="0"/>
          </a:p>
          <a:p>
            <a:pPr algn="ctr"/>
            <a:r>
              <a:rPr lang="en-US" dirty="0" smtClean="0"/>
              <a:t>Mineral phases: carbonates (calcite</a:t>
            </a:r>
            <a:r>
              <a:rPr lang="en-US" dirty="0"/>
              <a:t>, Na-Ca carbonate, </a:t>
            </a:r>
            <a:r>
              <a:rPr lang="en-US" dirty="0" err="1"/>
              <a:t>hydroxylbastnaesite</a:t>
            </a:r>
            <a:r>
              <a:rPr lang="en-US" dirty="0"/>
              <a:t>, </a:t>
            </a:r>
            <a:r>
              <a:rPr lang="en-US" dirty="0" err="1"/>
              <a:t>Sr</a:t>
            </a:r>
            <a:r>
              <a:rPr lang="en-US" dirty="0"/>
              <a:t>-Ba-REE carbonate, </a:t>
            </a:r>
            <a:r>
              <a:rPr lang="en-US" dirty="0" err="1"/>
              <a:t>strontianite</a:t>
            </a:r>
            <a:r>
              <a:rPr lang="en-US" dirty="0"/>
              <a:t>, </a:t>
            </a:r>
            <a:r>
              <a:rPr lang="en-US" dirty="0" smtClean="0"/>
              <a:t>dolomite), </a:t>
            </a:r>
            <a:r>
              <a:rPr lang="en-US" dirty="0" err="1"/>
              <a:t>phlogopite</a:t>
            </a:r>
            <a:r>
              <a:rPr lang="en-US" dirty="0"/>
              <a:t>, </a:t>
            </a:r>
            <a:r>
              <a:rPr lang="en-US" dirty="0" smtClean="0"/>
              <a:t>magnetite.</a:t>
            </a:r>
            <a:endParaRPr lang="ru-RU" dirty="0"/>
          </a:p>
        </p:txBody>
      </p:sp>
      <p:sp>
        <p:nvSpPr>
          <p:cNvPr id="13" name="Заголовок 1"/>
          <p:cNvSpPr>
            <a:spLocks noGrp="1"/>
          </p:cNvSpPr>
          <p:nvPr>
            <p:ph type="title"/>
          </p:nvPr>
        </p:nvSpPr>
        <p:spPr>
          <a:xfrm>
            <a:off x="838200" y="-110363"/>
            <a:ext cx="10515600" cy="1325563"/>
          </a:xfrm>
        </p:spPr>
        <p:txBody>
          <a:bodyPr>
            <a:normAutofit/>
          </a:bodyPr>
          <a:lstStyle/>
          <a:p>
            <a:pPr algn="ctr"/>
            <a:r>
              <a:rPr lang="en-US" sz="4000" dirty="0"/>
              <a:t>Melt inclusions in </a:t>
            </a:r>
            <a:r>
              <a:rPr lang="en-US" sz="4000" dirty="0" err="1" smtClean="0"/>
              <a:t>forsterite</a:t>
            </a:r>
            <a:r>
              <a:rPr lang="en-US" sz="4000" dirty="0" smtClean="0"/>
              <a:t> </a:t>
            </a:r>
            <a:r>
              <a:rPr lang="en-US" sz="4000" dirty="0"/>
              <a:t>from </a:t>
            </a:r>
            <a:r>
              <a:rPr lang="en-US" sz="4000" dirty="0" smtClean="0"/>
              <a:t>early </a:t>
            </a:r>
            <a:r>
              <a:rPr lang="en-US" sz="4000" dirty="0" err="1" smtClean="0"/>
              <a:t>phoscorite</a:t>
            </a:r>
            <a:endParaRPr lang="ru-RU" sz="4000" dirty="0"/>
          </a:p>
        </p:txBody>
      </p:sp>
      <p:pic>
        <p:nvPicPr>
          <p:cNvPr id="15" name="Объект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000" y="1742694"/>
            <a:ext cx="10080000" cy="3232784"/>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587" y="6005663"/>
            <a:ext cx="1215414" cy="425395"/>
          </a:xfrm>
          <a:prstGeom prst="rect">
            <a:avLst/>
          </a:prstGeom>
        </p:spPr>
      </p:pic>
    </p:spTree>
    <p:extLst>
      <p:ext uri="{BB962C8B-B14F-4D97-AF65-F5344CB8AC3E}">
        <p14:creationId xmlns:p14="http://schemas.microsoft.com/office/powerpoint/2010/main" val="271917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624" y="-137159"/>
            <a:ext cx="11521440" cy="1379792"/>
          </a:xfrm>
        </p:spPr>
        <p:txBody>
          <a:bodyPr>
            <a:normAutofit/>
          </a:bodyPr>
          <a:lstStyle/>
          <a:p>
            <a:r>
              <a:rPr lang="en-US" sz="4000" dirty="0" smtClean="0"/>
              <a:t>Melt inclusions</a:t>
            </a:r>
            <a:r>
              <a:rPr lang="en-US" sz="4000" dirty="0"/>
              <a:t> in </a:t>
            </a:r>
            <a:r>
              <a:rPr lang="en-US" sz="4000" dirty="0" err="1" smtClean="0"/>
              <a:t>forsterite</a:t>
            </a:r>
            <a:r>
              <a:rPr lang="en-US" sz="4000" dirty="0" smtClean="0"/>
              <a:t> </a:t>
            </a:r>
            <a:r>
              <a:rPr lang="en-US" sz="4000" dirty="0"/>
              <a:t>from </a:t>
            </a:r>
            <a:r>
              <a:rPr lang="en-US" sz="4000" dirty="0" smtClean="0"/>
              <a:t>late-stage </a:t>
            </a:r>
            <a:r>
              <a:rPr lang="en-US" sz="4000" dirty="0" err="1" smtClean="0"/>
              <a:t>phoscorite</a:t>
            </a:r>
            <a:endParaRPr lang="ru-RU" sz="4000" dirty="0"/>
          </a:p>
        </p:txBody>
      </p:sp>
      <p:sp>
        <p:nvSpPr>
          <p:cNvPr id="4" name="TextBox 3"/>
          <p:cNvSpPr txBox="1"/>
          <p:nvPr/>
        </p:nvSpPr>
        <p:spPr>
          <a:xfrm>
            <a:off x="1860212" y="861189"/>
            <a:ext cx="5059975" cy="523220"/>
          </a:xfrm>
          <a:prstGeom prst="rect">
            <a:avLst/>
          </a:prstGeom>
          <a:noFill/>
        </p:spPr>
        <p:txBody>
          <a:bodyPr wrap="none" rtlCol="0">
            <a:spAutoFit/>
          </a:bodyPr>
          <a:lstStyle/>
          <a:p>
            <a:r>
              <a:rPr lang="en-US" sz="2800" dirty="0" smtClean="0"/>
              <a:t>Silicate-carbonate melt inclusions</a:t>
            </a:r>
            <a:endParaRPr lang="ru-RU" sz="2800" dirty="0"/>
          </a:p>
        </p:txBody>
      </p:sp>
      <p:sp>
        <p:nvSpPr>
          <p:cNvPr id="5" name="TextBox 4"/>
          <p:cNvSpPr txBox="1"/>
          <p:nvPr/>
        </p:nvSpPr>
        <p:spPr>
          <a:xfrm>
            <a:off x="8485975" y="759654"/>
            <a:ext cx="2228495" cy="954107"/>
          </a:xfrm>
          <a:prstGeom prst="rect">
            <a:avLst/>
          </a:prstGeom>
          <a:noFill/>
        </p:spPr>
        <p:txBody>
          <a:bodyPr wrap="none" rtlCol="0">
            <a:spAutoFit/>
          </a:bodyPr>
          <a:lstStyle/>
          <a:p>
            <a:pPr algn="ctr"/>
            <a:r>
              <a:rPr lang="en-US" sz="2800" dirty="0" smtClean="0"/>
              <a:t>Carbonate</a:t>
            </a:r>
          </a:p>
          <a:p>
            <a:pPr algn="ctr"/>
            <a:r>
              <a:rPr lang="en-US" sz="2800" dirty="0" smtClean="0"/>
              <a:t>melt inclusion</a:t>
            </a:r>
            <a:endParaRPr lang="ru-RU" sz="2800" dirty="0"/>
          </a:p>
        </p:txBody>
      </p:sp>
      <p:sp>
        <p:nvSpPr>
          <p:cNvPr id="6" name="TextBox 5"/>
          <p:cNvSpPr txBox="1"/>
          <p:nvPr/>
        </p:nvSpPr>
        <p:spPr>
          <a:xfrm>
            <a:off x="1055999" y="4973610"/>
            <a:ext cx="10080000" cy="1415772"/>
          </a:xfrm>
          <a:prstGeom prst="rect">
            <a:avLst/>
          </a:prstGeom>
          <a:noFill/>
        </p:spPr>
        <p:txBody>
          <a:bodyPr wrap="square" rtlCol="0">
            <a:spAutoFit/>
          </a:bodyPr>
          <a:lstStyle/>
          <a:p>
            <a:pPr algn="ctr"/>
            <a:r>
              <a:rPr lang="en-US" sz="1400" dirty="0" smtClean="0"/>
              <a:t>solid phases </a:t>
            </a:r>
            <a:r>
              <a:rPr lang="en-US" sz="1400" dirty="0"/>
              <a:t>were identified using laser Raman </a:t>
            </a:r>
            <a:r>
              <a:rPr lang="en-US" sz="1400" dirty="0" smtClean="0"/>
              <a:t>spectroscopy and scanning electron microscopy </a:t>
            </a:r>
            <a:endParaRPr lang="en-US" dirty="0" smtClean="0"/>
          </a:p>
          <a:p>
            <a:pPr algn="ctr"/>
            <a:r>
              <a:rPr lang="en-US" sz="1600" dirty="0" err="1" smtClean="0"/>
              <a:t>phl</a:t>
            </a:r>
            <a:r>
              <a:rPr lang="en-US" sz="1600" dirty="0" smtClean="0"/>
              <a:t> – </a:t>
            </a:r>
            <a:r>
              <a:rPr lang="en-US" sz="1600" dirty="0" err="1" smtClean="0"/>
              <a:t>phlogopite</a:t>
            </a:r>
            <a:r>
              <a:rPr lang="en-US" sz="1600" dirty="0" smtClean="0"/>
              <a:t>, </a:t>
            </a:r>
            <a:r>
              <a:rPr lang="en-US" sz="1600" dirty="0" err="1" smtClean="0"/>
              <a:t>mont</a:t>
            </a:r>
            <a:r>
              <a:rPr lang="en-US" sz="1600" dirty="0" smtClean="0"/>
              <a:t> - </a:t>
            </a:r>
            <a:r>
              <a:rPr lang="en-US" sz="1600" dirty="0" err="1" smtClean="0"/>
              <a:t>monticellite</a:t>
            </a:r>
            <a:r>
              <a:rPr lang="en-US" sz="1600" dirty="0" smtClean="0"/>
              <a:t>, </a:t>
            </a:r>
            <a:r>
              <a:rPr lang="en-US" sz="1600" dirty="0" err="1" smtClean="0"/>
              <a:t>mgt</a:t>
            </a:r>
            <a:r>
              <a:rPr lang="en-US" sz="1600" dirty="0" smtClean="0"/>
              <a:t> – magnetite, </a:t>
            </a:r>
            <a:r>
              <a:rPr lang="en-US" sz="1600" dirty="0" err="1" smtClean="0"/>
              <a:t>calc</a:t>
            </a:r>
            <a:r>
              <a:rPr lang="en-US" sz="1600" dirty="0" smtClean="0"/>
              <a:t> – calcite, carb – carbonate</a:t>
            </a:r>
          </a:p>
          <a:p>
            <a:pPr algn="ctr"/>
            <a:endParaRPr lang="en-US" dirty="0"/>
          </a:p>
          <a:p>
            <a:r>
              <a:rPr lang="en-US" dirty="0" smtClean="0"/>
              <a:t>Mineral phases: carbonates </a:t>
            </a:r>
            <a:r>
              <a:rPr lang="en-US" dirty="0"/>
              <a:t>(calcite, Na-Ca carbonate, </a:t>
            </a:r>
            <a:r>
              <a:rPr lang="en-US" dirty="0" err="1"/>
              <a:t>northupite</a:t>
            </a:r>
            <a:r>
              <a:rPr lang="en-US" dirty="0"/>
              <a:t>, </a:t>
            </a:r>
            <a:r>
              <a:rPr lang="en-US" dirty="0" err="1"/>
              <a:t>hydroxylbastnaesite</a:t>
            </a:r>
            <a:r>
              <a:rPr lang="en-US" dirty="0"/>
              <a:t>, </a:t>
            </a:r>
            <a:r>
              <a:rPr lang="en-US" dirty="0" err="1"/>
              <a:t>barytocalcite</a:t>
            </a:r>
            <a:r>
              <a:rPr lang="en-US" dirty="0" smtClean="0"/>
              <a:t>,</a:t>
            </a:r>
          </a:p>
          <a:p>
            <a:r>
              <a:rPr lang="en-US" dirty="0" err="1" smtClean="0"/>
              <a:t>Sr</a:t>
            </a:r>
            <a:r>
              <a:rPr lang="en-US" dirty="0" smtClean="0"/>
              <a:t>-Ba-REE </a:t>
            </a:r>
            <a:r>
              <a:rPr lang="en-US" dirty="0"/>
              <a:t>carbonate, </a:t>
            </a:r>
            <a:r>
              <a:rPr lang="en-US" dirty="0" err="1"/>
              <a:t>strontianite</a:t>
            </a:r>
            <a:r>
              <a:rPr lang="en-US" dirty="0"/>
              <a:t>), silicates (</a:t>
            </a:r>
            <a:r>
              <a:rPr lang="en-US" dirty="0" err="1"/>
              <a:t>phlogopite</a:t>
            </a:r>
            <a:r>
              <a:rPr lang="en-US" dirty="0"/>
              <a:t>, </a:t>
            </a:r>
            <a:r>
              <a:rPr lang="en-US" dirty="0" smtClean="0"/>
              <a:t>amphibole?, </a:t>
            </a:r>
            <a:r>
              <a:rPr lang="en-US" dirty="0" err="1"/>
              <a:t>monticellite</a:t>
            </a:r>
            <a:r>
              <a:rPr lang="en-US" dirty="0"/>
              <a:t>), </a:t>
            </a:r>
            <a:r>
              <a:rPr lang="en-US" dirty="0" smtClean="0"/>
              <a:t>magnetite.</a:t>
            </a:r>
            <a:endParaRPr lang="en-US" dirty="0"/>
          </a:p>
        </p:txBody>
      </p:sp>
      <p:sp>
        <p:nvSpPr>
          <p:cNvPr id="8" name="Прямоугольник 7"/>
          <p:cNvSpPr/>
          <p:nvPr/>
        </p:nvSpPr>
        <p:spPr>
          <a:xfrm>
            <a:off x="1979084" y="4826127"/>
            <a:ext cx="1404359" cy="307777"/>
          </a:xfrm>
          <a:prstGeom prst="rect">
            <a:avLst/>
          </a:prstGeom>
        </p:spPr>
        <p:txBody>
          <a:bodyPr wrap="none">
            <a:spAutoFit/>
          </a:bodyPr>
          <a:lstStyle/>
          <a:p>
            <a:r>
              <a:rPr lang="en-US" sz="1400" dirty="0"/>
              <a:t>transmitted light</a:t>
            </a:r>
            <a:endParaRPr lang="ru-RU" sz="1400" dirty="0"/>
          </a:p>
        </p:txBody>
      </p:sp>
      <p:sp>
        <p:nvSpPr>
          <p:cNvPr id="9" name="Прямоугольник 8"/>
          <p:cNvSpPr/>
          <p:nvPr/>
        </p:nvSpPr>
        <p:spPr>
          <a:xfrm>
            <a:off x="8898044" y="4816983"/>
            <a:ext cx="1404359" cy="307777"/>
          </a:xfrm>
          <a:prstGeom prst="rect">
            <a:avLst/>
          </a:prstGeom>
        </p:spPr>
        <p:txBody>
          <a:bodyPr wrap="none">
            <a:spAutoFit/>
          </a:bodyPr>
          <a:lstStyle/>
          <a:p>
            <a:r>
              <a:rPr lang="en-US" sz="1400" dirty="0"/>
              <a:t>transmitted light</a:t>
            </a:r>
            <a:endParaRPr lang="ru-RU" sz="1400" dirty="0"/>
          </a:p>
        </p:txBody>
      </p:sp>
      <p:sp>
        <p:nvSpPr>
          <p:cNvPr id="10" name="Прямоугольник 9"/>
          <p:cNvSpPr/>
          <p:nvPr/>
        </p:nvSpPr>
        <p:spPr>
          <a:xfrm>
            <a:off x="5645986" y="4816982"/>
            <a:ext cx="936603" cy="307777"/>
          </a:xfrm>
          <a:prstGeom prst="rect">
            <a:avLst/>
          </a:prstGeom>
        </p:spPr>
        <p:txBody>
          <a:bodyPr wrap="none">
            <a:spAutoFit/>
          </a:bodyPr>
          <a:lstStyle/>
          <a:p>
            <a:r>
              <a:rPr lang="en-US" sz="1400" dirty="0" smtClean="0"/>
              <a:t>BSE image</a:t>
            </a:r>
            <a:endParaRPr lang="ru-RU" sz="1400" dirty="0"/>
          </a:p>
        </p:txBody>
      </p:sp>
      <p:pic>
        <p:nvPicPr>
          <p:cNvPr id="13" name="Объект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5999" y="1616852"/>
            <a:ext cx="10080000" cy="3232784"/>
          </a:xfr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0585" y="6011612"/>
            <a:ext cx="1215414" cy="425395"/>
          </a:xfrm>
          <a:prstGeom prst="rect">
            <a:avLst/>
          </a:prstGeom>
        </p:spPr>
      </p:pic>
    </p:spTree>
    <p:extLst>
      <p:ext uri="{BB962C8B-B14F-4D97-AF65-F5344CB8AC3E}">
        <p14:creationId xmlns:p14="http://schemas.microsoft.com/office/powerpoint/2010/main" val="299104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5648" y="-119507"/>
            <a:ext cx="8680704" cy="1325563"/>
          </a:xfrm>
        </p:spPr>
        <p:txBody>
          <a:bodyPr/>
          <a:lstStyle/>
          <a:p>
            <a:pPr algn="ctr"/>
            <a:r>
              <a:rPr lang="en-US" dirty="0" smtClean="0"/>
              <a:t>Rare </a:t>
            </a:r>
            <a:r>
              <a:rPr lang="en-US" dirty="0"/>
              <a:t>earth </a:t>
            </a:r>
            <a:r>
              <a:rPr lang="en-US" dirty="0" smtClean="0"/>
              <a:t>elements</a:t>
            </a:r>
            <a:endParaRPr lang="ru-RU" dirty="0"/>
          </a:p>
        </p:txBody>
      </p:sp>
      <p:sp>
        <p:nvSpPr>
          <p:cNvPr id="5" name="Прямоугольник 4"/>
          <p:cNvSpPr/>
          <p:nvPr/>
        </p:nvSpPr>
        <p:spPr>
          <a:xfrm>
            <a:off x="1056000" y="4691533"/>
            <a:ext cx="10080000" cy="1200329"/>
          </a:xfrm>
          <a:prstGeom prst="rect">
            <a:avLst/>
          </a:prstGeom>
        </p:spPr>
        <p:txBody>
          <a:bodyPr wrap="square">
            <a:spAutoFit/>
          </a:bodyPr>
          <a:lstStyle/>
          <a:p>
            <a:pPr algn="just">
              <a:spcAft>
                <a:spcPts val="800"/>
              </a:spcAft>
            </a:pPr>
            <a:r>
              <a:rPr lang="en-US" sz="2400" dirty="0">
                <a:ea typeface="Calibri" panose="020F0502020204030204" pitchFamily="34" charset="0"/>
                <a:cs typeface="Times New Roman" panose="02020603050405020304" pitchFamily="18" charset="0"/>
              </a:rPr>
              <a:t>The rare earth elements composition of melt inclusions from both types of rocks is characterized by the predominance of light REE. The content of REE, especially light ones, in inclusions from </a:t>
            </a:r>
            <a:r>
              <a:rPr lang="en-US" sz="2400" dirty="0" smtClean="0">
                <a:ea typeface="Calibri" panose="020F0502020204030204" pitchFamily="34" charset="0"/>
                <a:cs typeface="Times New Roman" panose="02020603050405020304" pitchFamily="18" charset="0"/>
              </a:rPr>
              <a:t>late-stage </a:t>
            </a:r>
            <a:r>
              <a:rPr lang="en-US" sz="2400" dirty="0" err="1" smtClean="0">
                <a:ea typeface="Calibri" panose="020F0502020204030204" pitchFamily="34" charset="0"/>
                <a:cs typeface="Times New Roman" panose="02020603050405020304" pitchFamily="18" charset="0"/>
              </a:rPr>
              <a:t>phoscorite</a:t>
            </a:r>
            <a:r>
              <a:rPr lang="en-US" sz="2400" dirty="0" smtClean="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is higher.</a:t>
            </a:r>
            <a:endParaRPr lang="ru-RU" sz="2400" dirty="0">
              <a:ea typeface="Calibri" panose="020F0502020204030204" pitchFamily="34" charset="0"/>
              <a:cs typeface="Times New Roman" panose="02020603050405020304"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000" y="1277658"/>
            <a:ext cx="10080000" cy="2976513"/>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586" y="6021276"/>
            <a:ext cx="1215414" cy="425395"/>
          </a:xfrm>
          <a:prstGeom prst="rect">
            <a:avLst/>
          </a:prstGeom>
        </p:spPr>
      </p:pic>
    </p:spTree>
    <p:extLst>
      <p:ext uri="{BB962C8B-B14F-4D97-AF65-F5344CB8AC3E}">
        <p14:creationId xmlns:p14="http://schemas.microsoft.com/office/powerpoint/2010/main" val="423215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8244" y="-119507"/>
            <a:ext cx="3715512" cy="1325563"/>
          </a:xfrm>
        </p:spPr>
        <p:txBody>
          <a:bodyPr/>
          <a:lstStyle/>
          <a:p>
            <a:r>
              <a:rPr lang="en-US" dirty="0" smtClean="0"/>
              <a:t>Trace elements</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000" y="1287050"/>
            <a:ext cx="10080000" cy="2891043"/>
          </a:xfrm>
        </p:spPr>
      </p:pic>
      <p:sp>
        <p:nvSpPr>
          <p:cNvPr id="5" name="TextBox 4"/>
          <p:cNvSpPr txBox="1"/>
          <p:nvPr/>
        </p:nvSpPr>
        <p:spPr>
          <a:xfrm>
            <a:off x="1056000" y="4535424"/>
            <a:ext cx="10297800" cy="830997"/>
          </a:xfrm>
          <a:prstGeom prst="rect">
            <a:avLst/>
          </a:prstGeom>
          <a:noFill/>
        </p:spPr>
        <p:txBody>
          <a:bodyPr wrap="square" rtlCol="0">
            <a:spAutoFit/>
          </a:bodyPr>
          <a:lstStyle/>
          <a:p>
            <a:r>
              <a:rPr lang="en-US" sz="2400" dirty="0"/>
              <a:t>There are </a:t>
            </a:r>
            <a:r>
              <a:rPr lang="en-US" sz="2400" dirty="0" smtClean="0"/>
              <a:t>notable </a:t>
            </a:r>
            <a:r>
              <a:rPr lang="en-US" sz="2400" dirty="0"/>
              <a:t>variations </a:t>
            </a:r>
            <a:r>
              <a:rPr lang="en-US" sz="2400" dirty="0" smtClean="0"/>
              <a:t>in</a:t>
            </a:r>
            <a:r>
              <a:rPr lang="ru-RU" sz="2400" dirty="0" smtClean="0"/>
              <a:t> </a:t>
            </a:r>
            <a:r>
              <a:rPr lang="en-US" sz="2400" dirty="0" smtClean="0"/>
              <a:t>concentrations of</a:t>
            </a:r>
            <a:r>
              <a:rPr lang="ru-RU" sz="2400" dirty="0" smtClean="0"/>
              <a:t> </a:t>
            </a:r>
            <a:r>
              <a:rPr lang="en-US" sz="2400" dirty="0" smtClean="0"/>
              <a:t>thorium</a:t>
            </a:r>
            <a:r>
              <a:rPr lang="en-US" sz="2400" dirty="0"/>
              <a:t>, uranium, </a:t>
            </a:r>
            <a:r>
              <a:rPr lang="en-US" sz="2400" dirty="0" smtClean="0"/>
              <a:t>tantalum</a:t>
            </a:r>
            <a:r>
              <a:rPr lang="en-US" sz="2400" dirty="0"/>
              <a:t>,</a:t>
            </a:r>
            <a:r>
              <a:rPr lang="en-US" sz="2400" dirty="0" smtClean="0"/>
              <a:t> zirconium</a:t>
            </a:r>
            <a:r>
              <a:rPr lang="ru-RU" sz="2400" dirty="0"/>
              <a:t> </a:t>
            </a:r>
            <a:r>
              <a:rPr lang="en-US" sz="2400" dirty="0" smtClean="0"/>
              <a:t>etc. in inclusions.</a:t>
            </a:r>
            <a:endParaRPr lang="ru-RU" sz="24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586" y="5992358"/>
            <a:ext cx="1215414" cy="425395"/>
          </a:xfrm>
          <a:prstGeom prst="rect">
            <a:avLst/>
          </a:prstGeom>
        </p:spPr>
      </p:pic>
    </p:spTree>
    <p:extLst>
      <p:ext uri="{BB962C8B-B14F-4D97-AF65-F5344CB8AC3E}">
        <p14:creationId xmlns:p14="http://schemas.microsoft.com/office/powerpoint/2010/main" val="257855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0363"/>
            <a:ext cx="10515600" cy="1325563"/>
          </a:xfrm>
        </p:spPr>
        <p:txBody>
          <a:bodyPr/>
          <a:lstStyle/>
          <a:p>
            <a:pPr algn="ctr"/>
            <a:r>
              <a:rPr lang="en-US" dirty="0" smtClean="0"/>
              <a:t>Conclusion</a:t>
            </a:r>
            <a:endParaRPr lang="ru-RU" dirty="0"/>
          </a:p>
        </p:txBody>
      </p:sp>
      <p:sp>
        <p:nvSpPr>
          <p:cNvPr id="3" name="Объект 2"/>
          <p:cNvSpPr>
            <a:spLocks noGrp="1"/>
          </p:cNvSpPr>
          <p:nvPr>
            <p:ph idx="1"/>
          </p:nvPr>
        </p:nvSpPr>
        <p:spPr>
          <a:xfrm>
            <a:off x="838200" y="1203833"/>
            <a:ext cx="10515600" cy="4351338"/>
          </a:xfrm>
        </p:spPr>
        <p:txBody>
          <a:bodyPr/>
          <a:lstStyle/>
          <a:p>
            <a:pPr algn="just">
              <a:spcBef>
                <a:spcPts val="2400"/>
              </a:spcBef>
            </a:pPr>
            <a:r>
              <a:rPr lang="en-US" dirty="0"/>
              <a:t>Melt inclusions from </a:t>
            </a:r>
            <a:r>
              <a:rPr lang="en-US" dirty="0" smtClean="0"/>
              <a:t>early and late-stage </a:t>
            </a:r>
            <a:r>
              <a:rPr lang="en-US" dirty="0" err="1" smtClean="0"/>
              <a:t>phoscorites</a:t>
            </a:r>
            <a:r>
              <a:rPr lang="en-US" dirty="0" smtClean="0"/>
              <a:t> contain </a:t>
            </a:r>
            <a:r>
              <a:rPr lang="en-US" dirty="0"/>
              <a:t>carbonate and silicate mineral phases in various </a:t>
            </a:r>
            <a:r>
              <a:rPr lang="en-US" dirty="0" smtClean="0"/>
              <a:t>proportions;</a:t>
            </a:r>
          </a:p>
          <a:p>
            <a:pPr algn="just">
              <a:spcBef>
                <a:spcPts val="2400"/>
              </a:spcBef>
            </a:pPr>
            <a:r>
              <a:rPr lang="en-US" dirty="0"/>
              <a:t>Inclusions from late </a:t>
            </a:r>
            <a:r>
              <a:rPr lang="en-US" dirty="0" err="1"/>
              <a:t>phoscorite</a:t>
            </a:r>
            <a:r>
              <a:rPr lang="en-US" dirty="0"/>
              <a:t> represent a more evolved magma with higher concentrations of rare metals;</a:t>
            </a:r>
          </a:p>
          <a:p>
            <a:pPr algn="just">
              <a:spcBef>
                <a:spcPts val="2400"/>
              </a:spcBef>
            </a:pPr>
            <a:r>
              <a:rPr lang="en-US" dirty="0" smtClean="0"/>
              <a:t>Inclusions </a:t>
            </a:r>
            <a:r>
              <a:rPr lang="en-US" dirty="0"/>
              <a:t>in </a:t>
            </a:r>
            <a:r>
              <a:rPr lang="en-US" dirty="0" err="1"/>
              <a:t>forsterite</a:t>
            </a:r>
            <a:r>
              <a:rPr lang="en-US" dirty="0"/>
              <a:t> from early and more evolved </a:t>
            </a:r>
            <a:r>
              <a:rPr lang="en-US" dirty="0" err="1"/>
              <a:t>facies</a:t>
            </a:r>
            <a:r>
              <a:rPr lang="en-US" dirty="0"/>
              <a:t> of </a:t>
            </a:r>
            <a:r>
              <a:rPr lang="en-US" dirty="0" err="1"/>
              <a:t>phoscorites</a:t>
            </a:r>
            <a:r>
              <a:rPr lang="en-US" dirty="0"/>
              <a:t> are probably related by fractional crystallization of </a:t>
            </a:r>
            <a:r>
              <a:rPr lang="en-US" dirty="0" smtClean="0"/>
              <a:t>calcite</a:t>
            </a:r>
            <a:r>
              <a:rPr lang="en-US" dirty="0"/>
              <a:t>;</a:t>
            </a:r>
            <a:endParaRPr lang="ru-RU" dirty="0"/>
          </a:p>
          <a:p>
            <a:pPr algn="just">
              <a:spcBef>
                <a:spcPts val="2400"/>
              </a:spcBef>
            </a:pPr>
            <a:r>
              <a:rPr lang="en-US" dirty="0" smtClean="0"/>
              <a:t>Heterogeneous </a:t>
            </a:r>
            <a:r>
              <a:rPr lang="en-US" dirty="0"/>
              <a:t>trapping of crystalline phases and two immiscible </a:t>
            </a:r>
            <a:r>
              <a:rPr lang="en-US" dirty="0" smtClean="0"/>
              <a:t>melts (silicate </a:t>
            </a:r>
            <a:r>
              <a:rPr lang="en-US" dirty="0"/>
              <a:t>and </a:t>
            </a:r>
            <a:r>
              <a:rPr lang="en-US" dirty="0" smtClean="0"/>
              <a:t>carbonatite)</a:t>
            </a:r>
            <a:r>
              <a:rPr lang="ru-RU" dirty="0" smtClean="0"/>
              <a:t> </a:t>
            </a:r>
            <a:r>
              <a:rPr lang="en-US" dirty="0" smtClean="0"/>
              <a:t>may be assumed</a:t>
            </a:r>
            <a:r>
              <a:rPr lang="en-US" dirty="0"/>
              <a:t>.</a:t>
            </a:r>
            <a:endParaRPr lang="en-US"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998" y="6011408"/>
            <a:ext cx="1215414" cy="425395"/>
          </a:xfrm>
          <a:prstGeom prst="rect">
            <a:avLst/>
          </a:prstGeom>
        </p:spPr>
      </p:pic>
    </p:spTree>
    <p:extLst>
      <p:ext uri="{BB962C8B-B14F-4D97-AF65-F5344CB8AC3E}">
        <p14:creationId xmlns:p14="http://schemas.microsoft.com/office/powerpoint/2010/main" val="21333837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362</Words>
  <Application>Microsoft Office PowerPoint</Application>
  <PresentationFormat>Широкоэкранный</PresentationFormat>
  <Paragraphs>41</Paragraphs>
  <Slides>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Open Sans</vt:lpstr>
      <vt:lpstr>Times New Roman</vt:lpstr>
      <vt:lpstr>Тема Office</vt:lpstr>
      <vt:lpstr>Melt inclusions in forsterites from phoscorites of the Kovdor massif</vt:lpstr>
      <vt:lpstr>Kovdor massif, location and composition</vt:lpstr>
      <vt:lpstr>Melt inclusions in forsterite from early phoscorite</vt:lpstr>
      <vt:lpstr>Melt inclusions in forsterite from late-stage phoscorite</vt:lpstr>
      <vt:lpstr>Rare earth elements</vt:lpstr>
      <vt:lpstr>Trace elements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Melt inclusions in olivines from phoscorites and olivinites of the Kovdor massif.</dc:title>
  <dc:creator>Редина Анна Андреевна</dc:creator>
  <cp:lastModifiedBy>Редина Анна Андреевна</cp:lastModifiedBy>
  <cp:revision>34</cp:revision>
  <dcterms:created xsi:type="dcterms:W3CDTF">2020-05-06T07:52:22Z</dcterms:created>
  <dcterms:modified xsi:type="dcterms:W3CDTF">2020-05-07T05:54:02Z</dcterms:modified>
</cp:coreProperties>
</file>