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
  </p:notesMasterIdLst>
  <p:sldIdLst>
    <p:sldId id="256" r:id="rId2"/>
  </p:sldIdLst>
  <p:sldSz cx="46697900" cy="33015238"/>
  <p:notesSz cx="7772400" cy="100584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F74A"/>
    <a:srgbClr val="003CFF"/>
    <a:srgbClr val="1775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8243"/>
    <p:restoredTop sz="94608"/>
  </p:normalViewPr>
  <p:slideViewPr>
    <p:cSldViewPr snapToGrid="0" snapToObjects="1">
      <p:cViewPr>
        <p:scale>
          <a:sx n="45" d="100"/>
          <a:sy n="45" d="100"/>
        </p:scale>
        <p:origin x="-4160" y="-39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134A458B-9F40-BB4D-81B1-3F2E28DE379C}" type="datetimeFigureOut">
              <a:rPr lang="de-DE" smtClean="0"/>
              <a:t>23.02.20</a:t>
            </a:fld>
            <a:endParaRPr lang="de-DE"/>
          </a:p>
        </p:txBody>
      </p:sp>
      <p:sp>
        <p:nvSpPr>
          <p:cNvPr id="4" name="Slide Image Placeholder 3"/>
          <p:cNvSpPr>
            <a:spLocks noGrp="1" noRot="1" noChangeAspect="1"/>
          </p:cNvSpPr>
          <p:nvPr>
            <p:ph type="sldImg" idx="2"/>
          </p:nvPr>
        </p:nvSpPr>
        <p:spPr>
          <a:xfrm>
            <a:off x="1485900" y="1257300"/>
            <a:ext cx="4800600" cy="3394075"/>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CDB01C94-CAAC-5945-8DE5-3FD0DA605F06}" type="slidenum">
              <a:rPr lang="de-DE" smtClean="0"/>
              <a:t>‹#›</a:t>
            </a:fld>
            <a:endParaRPr lang="de-DE"/>
          </a:p>
        </p:txBody>
      </p:sp>
    </p:spTree>
    <p:extLst>
      <p:ext uri="{BB962C8B-B14F-4D97-AF65-F5344CB8AC3E}">
        <p14:creationId xmlns:p14="http://schemas.microsoft.com/office/powerpoint/2010/main" val="1073113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CDB01C94-CAAC-5945-8DE5-3FD0DA605F06}" type="slidenum">
              <a:rPr lang="de-DE" smtClean="0"/>
              <a:t>1</a:t>
            </a:fld>
            <a:endParaRPr lang="de-DE"/>
          </a:p>
        </p:txBody>
      </p:sp>
    </p:spTree>
    <p:extLst>
      <p:ext uri="{BB962C8B-B14F-4D97-AF65-F5344CB8AC3E}">
        <p14:creationId xmlns:p14="http://schemas.microsoft.com/office/powerpoint/2010/main" val="2548760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3502440" y="10256040"/>
            <a:ext cx="39692160" cy="7076520"/>
          </a:xfrm>
          <a:prstGeom prst="rect">
            <a:avLst/>
          </a:prstGeom>
        </p:spPr>
        <p:txBody>
          <a:bodyPr lIns="0" tIns="0" rIns="0" bIns="0" anchor="ctr"/>
          <a:lstStyle/>
          <a:p>
            <a:pPr algn="ctr"/>
            <a:endParaRPr lang="en-US" sz="4400" b="0" strike="noStrike" spc="-1">
              <a:latin typeface="Arial"/>
            </a:endParaRPr>
          </a:p>
        </p:txBody>
      </p:sp>
      <p:sp>
        <p:nvSpPr>
          <p:cNvPr id="26" name="PlaceHolder 2"/>
          <p:cNvSpPr>
            <a:spLocks noGrp="1"/>
          </p:cNvSpPr>
          <p:nvPr>
            <p:ph type="body"/>
          </p:nvPr>
        </p:nvSpPr>
        <p:spPr>
          <a:xfrm>
            <a:off x="2334600" y="7725240"/>
            <a:ext cx="41093280" cy="9133560"/>
          </a:xfrm>
          <a:prstGeom prst="rect">
            <a:avLst/>
          </a:prstGeom>
        </p:spPr>
        <p:txBody>
          <a:bodyPr lIns="0" tIns="0" rIns="0" bIns="0">
            <a:normAutofit/>
          </a:bodyPr>
          <a:lstStyle/>
          <a:p>
            <a:endParaRPr lang="en-US" sz="3200" b="0" strike="noStrike" spc="-1">
              <a:latin typeface="Arial"/>
            </a:endParaRPr>
          </a:p>
        </p:txBody>
      </p:sp>
      <p:sp>
        <p:nvSpPr>
          <p:cNvPr id="27" name="PlaceHolder 3"/>
          <p:cNvSpPr>
            <a:spLocks noGrp="1"/>
          </p:cNvSpPr>
          <p:nvPr>
            <p:ph type="body"/>
          </p:nvPr>
        </p:nvSpPr>
        <p:spPr>
          <a:xfrm>
            <a:off x="2334600" y="17726760"/>
            <a:ext cx="41093280" cy="91335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3502440" y="10256040"/>
            <a:ext cx="39692160" cy="7076520"/>
          </a:xfrm>
          <a:prstGeom prst="rect">
            <a:avLst/>
          </a:prstGeom>
        </p:spPr>
        <p:txBody>
          <a:bodyPr lIns="0" tIns="0" rIns="0" bIns="0" anchor="ctr"/>
          <a:lstStyle/>
          <a:p>
            <a:pPr algn="ctr"/>
            <a:endParaRPr lang="en-US" sz="4400" b="0" strike="noStrike" spc="-1">
              <a:latin typeface="Arial"/>
            </a:endParaRPr>
          </a:p>
        </p:txBody>
      </p:sp>
      <p:sp>
        <p:nvSpPr>
          <p:cNvPr id="29" name="PlaceHolder 2"/>
          <p:cNvSpPr>
            <a:spLocks noGrp="1"/>
          </p:cNvSpPr>
          <p:nvPr>
            <p:ph type="body"/>
          </p:nvPr>
        </p:nvSpPr>
        <p:spPr>
          <a:xfrm>
            <a:off x="2334600" y="7725240"/>
            <a:ext cx="20053440" cy="9133560"/>
          </a:xfrm>
          <a:prstGeom prst="rect">
            <a:avLst/>
          </a:prstGeom>
        </p:spPr>
        <p:txBody>
          <a:bodyPr lIns="0" tIns="0" rIns="0" bIns="0">
            <a:normAutofit/>
          </a:bodyPr>
          <a:lstStyle/>
          <a:p>
            <a:endParaRPr lang="en-US" sz="3200" b="0" strike="noStrike" spc="-1">
              <a:latin typeface="Arial"/>
            </a:endParaRPr>
          </a:p>
        </p:txBody>
      </p:sp>
      <p:sp>
        <p:nvSpPr>
          <p:cNvPr id="30" name="PlaceHolder 3"/>
          <p:cNvSpPr>
            <a:spLocks noGrp="1"/>
          </p:cNvSpPr>
          <p:nvPr>
            <p:ph type="body"/>
          </p:nvPr>
        </p:nvSpPr>
        <p:spPr>
          <a:xfrm>
            <a:off x="23391000" y="7725240"/>
            <a:ext cx="20053440" cy="9133560"/>
          </a:xfrm>
          <a:prstGeom prst="rect">
            <a:avLst/>
          </a:prstGeom>
        </p:spPr>
        <p:txBody>
          <a:bodyPr lIns="0" tIns="0" rIns="0" bIns="0">
            <a:normAutofit/>
          </a:bodyPr>
          <a:lstStyle/>
          <a:p>
            <a:endParaRPr lang="en-US" sz="3200" b="0" strike="noStrike" spc="-1">
              <a:latin typeface="Arial"/>
            </a:endParaRPr>
          </a:p>
        </p:txBody>
      </p:sp>
      <p:sp>
        <p:nvSpPr>
          <p:cNvPr id="31" name="PlaceHolder 4"/>
          <p:cNvSpPr>
            <a:spLocks noGrp="1"/>
          </p:cNvSpPr>
          <p:nvPr>
            <p:ph type="body"/>
          </p:nvPr>
        </p:nvSpPr>
        <p:spPr>
          <a:xfrm>
            <a:off x="2334600" y="17726760"/>
            <a:ext cx="20053440" cy="9133560"/>
          </a:xfrm>
          <a:prstGeom prst="rect">
            <a:avLst/>
          </a:prstGeom>
        </p:spPr>
        <p:txBody>
          <a:bodyPr lIns="0" tIns="0" rIns="0" bIns="0">
            <a:normAutofit/>
          </a:bodyPr>
          <a:lstStyle/>
          <a:p>
            <a:endParaRPr lang="en-US" sz="3200" b="0" strike="noStrike" spc="-1">
              <a:latin typeface="Arial"/>
            </a:endParaRPr>
          </a:p>
        </p:txBody>
      </p:sp>
      <p:sp>
        <p:nvSpPr>
          <p:cNvPr id="32" name="PlaceHolder 5"/>
          <p:cNvSpPr>
            <a:spLocks noGrp="1"/>
          </p:cNvSpPr>
          <p:nvPr>
            <p:ph type="body"/>
          </p:nvPr>
        </p:nvSpPr>
        <p:spPr>
          <a:xfrm>
            <a:off x="23391000" y="17726760"/>
            <a:ext cx="20053440" cy="91335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3502440" y="10256040"/>
            <a:ext cx="39692160" cy="7076520"/>
          </a:xfrm>
          <a:prstGeom prst="rect">
            <a:avLst/>
          </a:prstGeom>
        </p:spPr>
        <p:txBody>
          <a:bodyPr lIns="0" tIns="0" rIns="0" bIns="0" anchor="ctr"/>
          <a:lstStyle/>
          <a:p>
            <a:pPr algn="ctr"/>
            <a:endParaRPr lang="en-US" sz="4400" b="0" strike="noStrike" spc="-1">
              <a:latin typeface="Arial"/>
            </a:endParaRPr>
          </a:p>
        </p:txBody>
      </p:sp>
      <p:sp>
        <p:nvSpPr>
          <p:cNvPr id="34" name="PlaceHolder 2"/>
          <p:cNvSpPr>
            <a:spLocks noGrp="1"/>
          </p:cNvSpPr>
          <p:nvPr>
            <p:ph type="body"/>
          </p:nvPr>
        </p:nvSpPr>
        <p:spPr>
          <a:xfrm>
            <a:off x="2334600" y="7725240"/>
            <a:ext cx="13231800" cy="9133560"/>
          </a:xfrm>
          <a:prstGeom prst="rect">
            <a:avLst/>
          </a:prstGeom>
        </p:spPr>
        <p:txBody>
          <a:bodyPr lIns="0" tIns="0" rIns="0" bIns="0">
            <a:normAutofit/>
          </a:bodyPr>
          <a:lstStyle/>
          <a:p>
            <a:endParaRPr lang="en-US" sz="3200" b="0" strike="noStrike" spc="-1">
              <a:latin typeface="Arial"/>
            </a:endParaRPr>
          </a:p>
        </p:txBody>
      </p:sp>
      <p:sp>
        <p:nvSpPr>
          <p:cNvPr id="35" name="PlaceHolder 3"/>
          <p:cNvSpPr>
            <a:spLocks noGrp="1"/>
          </p:cNvSpPr>
          <p:nvPr>
            <p:ph type="body"/>
          </p:nvPr>
        </p:nvSpPr>
        <p:spPr>
          <a:xfrm>
            <a:off x="16228440" y="7725240"/>
            <a:ext cx="13231800" cy="9133560"/>
          </a:xfrm>
          <a:prstGeom prst="rect">
            <a:avLst/>
          </a:prstGeom>
        </p:spPr>
        <p:txBody>
          <a:bodyPr lIns="0" tIns="0" rIns="0" bIns="0">
            <a:normAutofit/>
          </a:bodyPr>
          <a:lstStyle/>
          <a:p>
            <a:endParaRPr lang="en-US" sz="3200" b="0" strike="noStrike" spc="-1">
              <a:latin typeface="Arial"/>
            </a:endParaRPr>
          </a:p>
        </p:txBody>
      </p:sp>
      <p:sp>
        <p:nvSpPr>
          <p:cNvPr id="36" name="PlaceHolder 4"/>
          <p:cNvSpPr>
            <a:spLocks noGrp="1"/>
          </p:cNvSpPr>
          <p:nvPr>
            <p:ph type="body"/>
          </p:nvPr>
        </p:nvSpPr>
        <p:spPr>
          <a:xfrm>
            <a:off x="30122280" y="7725240"/>
            <a:ext cx="13231800" cy="9133560"/>
          </a:xfrm>
          <a:prstGeom prst="rect">
            <a:avLst/>
          </a:prstGeom>
        </p:spPr>
        <p:txBody>
          <a:bodyPr lIns="0" tIns="0" rIns="0" bIns="0">
            <a:normAutofit/>
          </a:bodyPr>
          <a:lstStyle/>
          <a:p>
            <a:endParaRPr lang="en-US" sz="3200" b="0" strike="noStrike" spc="-1">
              <a:latin typeface="Arial"/>
            </a:endParaRPr>
          </a:p>
        </p:txBody>
      </p:sp>
      <p:sp>
        <p:nvSpPr>
          <p:cNvPr id="37" name="PlaceHolder 5"/>
          <p:cNvSpPr>
            <a:spLocks noGrp="1"/>
          </p:cNvSpPr>
          <p:nvPr>
            <p:ph type="body"/>
          </p:nvPr>
        </p:nvSpPr>
        <p:spPr>
          <a:xfrm>
            <a:off x="2334600" y="17726760"/>
            <a:ext cx="13231800" cy="9133560"/>
          </a:xfrm>
          <a:prstGeom prst="rect">
            <a:avLst/>
          </a:prstGeom>
        </p:spPr>
        <p:txBody>
          <a:bodyPr lIns="0" tIns="0" rIns="0" bIns="0">
            <a:normAutofit/>
          </a:bodyPr>
          <a:lstStyle/>
          <a:p>
            <a:endParaRPr lang="en-US" sz="3200" b="0" strike="noStrike" spc="-1">
              <a:latin typeface="Arial"/>
            </a:endParaRPr>
          </a:p>
        </p:txBody>
      </p:sp>
      <p:sp>
        <p:nvSpPr>
          <p:cNvPr id="38" name="PlaceHolder 6"/>
          <p:cNvSpPr>
            <a:spLocks noGrp="1"/>
          </p:cNvSpPr>
          <p:nvPr>
            <p:ph type="body"/>
          </p:nvPr>
        </p:nvSpPr>
        <p:spPr>
          <a:xfrm>
            <a:off x="16228440" y="17726760"/>
            <a:ext cx="13231800" cy="9133560"/>
          </a:xfrm>
          <a:prstGeom prst="rect">
            <a:avLst/>
          </a:prstGeom>
        </p:spPr>
        <p:txBody>
          <a:bodyPr lIns="0" tIns="0" rIns="0" bIns="0">
            <a:normAutofit/>
          </a:bodyPr>
          <a:lstStyle/>
          <a:p>
            <a:endParaRPr lang="en-US" sz="3200" b="0" strike="noStrike" spc="-1">
              <a:latin typeface="Arial"/>
            </a:endParaRPr>
          </a:p>
        </p:txBody>
      </p:sp>
      <p:sp>
        <p:nvSpPr>
          <p:cNvPr id="39" name="PlaceHolder 7"/>
          <p:cNvSpPr>
            <a:spLocks noGrp="1"/>
          </p:cNvSpPr>
          <p:nvPr>
            <p:ph type="body"/>
          </p:nvPr>
        </p:nvSpPr>
        <p:spPr>
          <a:xfrm>
            <a:off x="30122280" y="17726760"/>
            <a:ext cx="13231800" cy="91335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3502440" y="10256040"/>
            <a:ext cx="39692160" cy="7076520"/>
          </a:xfrm>
          <a:prstGeom prst="rect">
            <a:avLst/>
          </a:prstGeom>
        </p:spPr>
        <p:txBody>
          <a:bodyPr lIns="0" tIns="0" rIns="0" bIns="0" anchor="ctr"/>
          <a:lstStyle/>
          <a:p>
            <a:pPr algn="ctr"/>
            <a:endParaRPr lang="en-US" sz="4400" b="0" strike="noStrike" spc="-1">
              <a:latin typeface="Arial"/>
            </a:endParaRPr>
          </a:p>
        </p:txBody>
      </p:sp>
      <p:sp>
        <p:nvSpPr>
          <p:cNvPr id="5" name="PlaceHolder 2"/>
          <p:cNvSpPr>
            <a:spLocks noGrp="1"/>
          </p:cNvSpPr>
          <p:nvPr>
            <p:ph type="subTitle"/>
          </p:nvPr>
        </p:nvSpPr>
        <p:spPr>
          <a:xfrm>
            <a:off x="2334600" y="7725240"/>
            <a:ext cx="41093280" cy="191480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3502440" y="10256040"/>
            <a:ext cx="39692160" cy="7076520"/>
          </a:xfrm>
          <a:prstGeom prst="rect">
            <a:avLst/>
          </a:prstGeom>
        </p:spPr>
        <p:txBody>
          <a:bodyPr lIns="0" tIns="0" rIns="0" bIns="0" anchor="ctr"/>
          <a:lstStyle/>
          <a:p>
            <a:pPr algn="ctr"/>
            <a:endParaRPr lang="en-US" sz="4400" b="0" strike="noStrike" spc="-1">
              <a:latin typeface="Arial"/>
            </a:endParaRPr>
          </a:p>
        </p:txBody>
      </p:sp>
      <p:sp>
        <p:nvSpPr>
          <p:cNvPr id="7" name="PlaceHolder 2"/>
          <p:cNvSpPr>
            <a:spLocks noGrp="1"/>
          </p:cNvSpPr>
          <p:nvPr>
            <p:ph type="body"/>
          </p:nvPr>
        </p:nvSpPr>
        <p:spPr>
          <a:xfrm>
            <a:off x="2334600" y="7725240"/>
            <a:ext cx="41093280" cy="191480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3502440" y="10256040"/>
            <a:ext cx="39692160" cy="7076520"/>
          </a:xfrm>
          <a:prstGeom prst="rect">
            <a:avLst/>
          </a:prstGeom>
        </p:spPr>
        <p:txBody>
          <a:bodyPr lIns="0" tIns="0" rIns="0" bIns="0" anchor="ctr"/>
          <a:lstStyle/>
          <a:p>
            <a:pPr algn="ctr"/>
            <a:endParaRPr lang="en-US" sz="4400" b="0" strike="noStrike" spc="-1">
              <a:latin typeface="Arial"/>
            </a:endParaRPr>
          </a:p>
        </p:txBody>
      </p:sp>
      <p:sp>
        <p:nvSpPr>
          <p:cNvPr id="9" name="PlaceHolder 2"/>
          <p:cNvSpPr>
            <a:spLocks noGrp="1"/>
          </p:cNvSpPr>
          <p:nvPr>
            <p:ph type="body"/>
          </p:nvPr>
        </p:nvSpPr>
        <p:spPr>
          <a:xfrm>
            <a:off x="2334600" y="7725240"/>
            <a:ext cx="20053440" cy="19148040"/>
          </a:xfrm>
          <a:prstGeom prst="rect">
            <a:avLst/>
          </a:prstGeom>
        </p:spPr>
        <p:txBody>
          <a:bodyPr lIns="0" tIns="0" rIns="0" bIns="0">
            <a:normAutofit/>
          </a:bodyPr>
          <a:lstStyle/>
          <a:p>
            <a:endParaRPr lang="en-US" sz="3200" b="0" strike="noStrike" spc="-1">
              <a:latin typeface="Arial"/>
            </a:endParaRPr>
          </a:p>
        </p:txBody>
      </p:sp>
      <p:sp>
        <p:nvSpPr>
          <p:cNvPr id="10" name="PlaceHolder 3"/>
          <p:cNvSpPr>
            <a:spLocks noGrp="1"/>
          </p:cNvSpPr>
          <p:nvPr>
            <p:ph type="body"/>
          </p:nvPr>
        </p:nvSpPr>
        <p:spPr>
          <a:xfrm>
            <a:off x="23391000" y="7725240"/>
            <a:ext cx="20053440" cy="191480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3502440" y="10256040"/>
            <a:ext cx="39692160" cy="707652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3502440" y="10256040"/>
            <a:ext cx="39692160" cy="3280392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3502440" y="10256040"/>
            <a:ext cx="39692160" cy="7076520"/>
          </a:xfrm>
          <a:prstGeom prst="rect">
            <a:avLst/>
          </a:prstGeom>
        </p:spPr>
        <p:txBody>
          <a:bodyPr lIns="0" tIns="0" rIns="0" bIns="0" anchor="ctr"/>
          <a:lstStyle/>
          <a:p>
            <a:pPr algn="ctr"/>
            <a:endParaRPr lang="en-US" sz="4400" b="0" strike="noStrike" spc="-1">
              <a:latin typeface="Arial"/>
            </a:endParaRPr>
          </a:p>
        </p:txBody>
      </p:sp>
      <p:sp>
        <p:nvSpPr>
          <p:cNvPr id="14" name="PlaceHolder 2"/>
          <p:cNvSpPr>
            <a:spLocks noGrp="1"/>
          </p:cNvSpPr>
          <p:nvPr>
            <p:ph type="body"/>
          </p:nvPr>
        </p:nvSpPr>
        <p:spPr>
          <a:xfrm>
            <a:off x="2334600" y="7725240"/>
            <a:ext cx="20053440" cy="9133560"/>
          </a:xfrm>
          <a:prstGeom prst="rect">
            <a:avLst/>
          </a:prstGeom>
        </p:spPr>
        <p:txBody>
          <a:bodyPr lIns="0" tIns="0" rIns="0" bIns="0">
            <a:normAutofit/>
          </a:bodyPr>
          <a:lstStyle/>
          <a:p>
            <a:endParaRPr lang="en-US" sz="3200" b="0" strike="noStrike" spc="-1">
              <a:latin typeface="Arial"/>
            </a:endParaRPr>
          </a:p>
        </p:txBody>
      </p:sp>
      <p:sp>
        <p:nvSpPr>
          <p:cNvPr id="15" name="PlaceHolder 3"/>
          <p:cNvSpPr>
            <a:spLocks noGrp="1"/>
          </p:cNvSpPr>
          <p:nvPr>
            <p:ph type="body"/>
          </p:nvPr>
        </p:nvSpPr>
        <p:spPr>
          <a:xfrm>
            <a:off x="23391000" y="7725240"/>
            <a:ext cx="20053440" cy="19148040"/>
          </a:xfrm>
          <a:prstGeom prst="rect">
            <a:avLst/>
          </a:prstGeom>
        </p:spPr>
        <p:txBody>
          <a:bodyPr lIns="0" tIns="0" rIns="0" bIns="0">
            <a:normAutofit/>
          </a:bodyPr>
          <a:lstStyle/>
          <a:p>
            <a:endParaRPr lang="en-US" sz="3200" b="0" strike="noStrike" spc="-1">
              <a:latin typeface="Arial"/>
            </a:endParaRPr>
          </a:p>
        </p:txBody>
      </p:sp>
      <p:sp>
        <p:nvSpPr>
          <p:cNvPr id="16" name="PlaceHolder 4"/>
          <p:cNvSpPr>
            <a:spLocks noGrp="1"/>
          </p:cNvSpPr>
          <p:nvPr>
            <p:ph type="body"/>
          </p:nvPr>
        </p:nvSpPr>
        <p:spPr>
          <a:xfrm>
            <a:off x="2334600" y="17726760"/>
            <a:ext cx="20053440" cy="91335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3502440" y="10256040"/>
            <a:ext cx="39692160" cy="7076520"/>
          </a:xfrm>
          <a:prstGeom prst="rect">
            <a:avLst/>
          </a:prstGeom>
        </p:spPr>
        <p:txBody>
          <a:bodyPr lIns="0" tIns="0" rIns="0" bIns="0" anchor="ctr"/>
          <a:lstStyle/>
          <a:p>
            <a:pPr algn="ctr"/>
            <a:endParaRPr lang="en-US" sz="4400" b="0" strike="noStrike" spc="-1">
              <a:latin typeface="Arial"/>
            </a:endParaRPr>
          </a:p>
        </p:txBody>
      </p:sp>
      <p:sp>
        <p:nvSpPr>
          <p:cNvPr id="18" name="PlaceHolder 2"/>
          <p:cNvSpPr>
            <a:spLocks noGrp="1"/>
          </p:cNvSpPr>
          <p:nvPr>
            <p:ph type="body"/>
          </p:nvPr>
        </p:nvSpPr>
        <p:spPr>
          <a:xfrm>
            <a:off x="2334600" y="7725240"/>
            <a:ext cx="20053440" cy="19148040"/>
          </a:xfrm>
          <a:prstGeom prst="rect">
            <a:avLst/>
          </a:prstGeom>
        </p:spPr>
        <p:txBody>
          <a:bodyPr lIns="0" tIns="0" rIns="0" bIns="0">
            <a:normAutofit/>
          </a:bodyPr>
          <a:lstStyle/>
          <a:p>
            <a:endParaRPr lang="en-US" sz="3200" b="0" strike="noStrike" spc="-1">
              <a:latin typeface="Arial"/>
            </a:endParaRPr>
          </a:p>
        </p:txBody>
      </p:sp>
      <p:sp>
        <p:nvSpPr>
          <p:cNvPr id="19" name="PlaceHolder 3"/>
          <p:cNvSpPr>
            <a:spLocks noGrp="1"/>
          </p:cNvSpPr>
          <p:nvPr>
            <p:ph type="body"/>
          </p:nvPr>
        </p:nvSpPr>
        <p:spPr>
          <a:xfrm>
            <a:off x="23391000" y="7725240"/>
            <a:ext cx="20053440" cy="9133560"/>
          </a:xfrm>
          <a:prstGeom prst="rect">
            <a:avLst/>
          </a:prstGeom>
        </p:spPr>
        <p:txBody>
          <a:bodyPr lIns="0" tIns="0" rIns="0" bIns="0">
            <a:normAutofit/>
          </a:bodyPr>
          <a:lstStyle/>
          <a:p>
            <a:endParaRPr lang="en-US" sz="3200" b="0" strike="noStrike" spc="-1">
              <a:latin typeface="Arial"/>
            </a:endParaRPr>
          </a:p>
        </p:txBody>
      </p:sp>
      <p:sp>
        <p:nvSpPr>
          <p:cNvPr id="20" name="PlaceHolder 4"/>
          <p:cNvSpPr>
            <a:spLocks noGrp="1"/>
          </p:cNvSpPr>
          <p:nvPr>
            <p:ph type="body"/>
          </p:nvPr>
        </p:nvSpPr>
        <p:spPr>
          <a:xfrm>
            <a:off x="23391000" y="17726760"/>
            <a:ext cx="20053440" cy="91335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3502440" y="10256040"/>
            <a:ext cx="39692160" cy="7076520"/>
          </a:xfrm>
          <a:prstGeom prst="rect">
            <a:avLst/>
          </a:prstGeom>
        </p:spPr>
        <p:txBody>
          <a:bodyPr lIns="0" tIns="0" rIns="0" bIns="0" anchor="ctr"/>
          <a:lstStyle/>
          <a:p>
            <a:pPr algn="ctr"/>
            <a:endParaRPr lang="en-US" sz="4400" b="0" strike="noStrike" spc="-1">
              <a:latin typeface="Arial"/>
            </a:endParaRPr>
          </a:p>
        </p:txBody>
      </p:sp>
      <p:sp>
        <p:nvSpPr>
          <p:cNvPr id="22" name="PlaceHolder 2"/>
          <p:cNvSpPr>
            <a:spLocks noGrp="1"/>
          </p:cNvSpPr>
          <p:nvPr>
            <p:ph type="body"/>
          </p:nvPr>
        </p:nvSpPr>
        <p:spPr>
          <a:xfrm>
            <a:off x="2334600" y="7725240"/>
            <a:ext cx="20053440" cy="9133560"/>
          </a:xfrm>
          <a:prstGeom prst="rect">
            <a:avLst/>
          </a:prstGeom>
        </p:spPr>
        <p:txBody>
          <a:bodyPr lIns="0" tIns="0" rIns="0" bIns="0">
            <a:normAutofit/>
          </a:bodyPr>
          <a:lstStyle/>
          <a:p>
            <a:endParaRPr lang="en-US" sz="3200" b="0" strike="noStrike" spc="-1">
              <a:latin typeface="Arial"/>
            </a:endParaRPr>
          </a:p>
        </p:txBody>
      </p:sp>
      <p:sp>
        <p:nvSpPr>
          <p:cNvPr id="23" name="PlaceHolder 3"/>
          <p:cNvSpPr>
            <a:spLocks noGrp="1"/>
          </p:cNvSpPr>
          <p:nvPr>
            <p:ph type="body"/>
          </p:nvPr>
        </p:nvSpPr>
        <p:spPr>
          <a:xfrm>
            <a:off x="23391000" y="7725240"/>
            <a:ext cx="20053440" cy="9133560"/>
          </a:xfrm>
          <a:prstGeom prst="rect">
            <a:avLst/>
          </a:prstGeom>
        </p:spPr>
        <p:txBody>
          <a:bodyPr lIns="0" tIns="0" rIns="0" bIns="0">
            <a:normAutofit/>
          </a:bodyPr>
          <a:lstStyle/>
          <a:p>
            <a:endParaRPr lang="en-US" sz="3200" b="0" strike="noStrike" spc="-1">
              <a:latin typeface="Arial"/>
            </a:endParaRPr>
          </a:p>
        </p:txBody>
      </p:sp>
      <p:sp>
        <p:nvSpPr>
          <p:cNvPr id="24" name="PlaceHolder 4"/>
          <p:cNvSpPr>
            <a:spLocks noGrp="1"/>
          </p:cNvSpPr>
          <p:nvPr>
            <p:ph type="body"/>
          </p:nvPr>
        </p:nvSpPr>
        <p:spPr>
          <a:xfrm>
            <a:off x="2334600" y="17726760"/>
            <a:ext cx="41093280" cy="91335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2"/>
          <p:cNvPicPr/>
          <p:nvPr/>
        </p:nvPicPr>
        <p:blipFill>
          <a:blip r:embed="rId14"/>
          <a:stretch/>
        </p:blipFill>
        <p:spPr>
          <a:xfrm>
            <a:off x="0" y="0"/>
            <a:ext cx="46743840" cy="33014160"/>
          </a:xfrm>
          <a:prstGeom prst="rect">
            <a:avLst/>
          </a:prstGeom>
          <a:ln>
            <a:noFill/>
          </a:ln>
        </p:spPr>
      </p:pic>
      <p:pic>
        <p:nvPicPr>
          <p:cNvPr id="5" name="Picture 3"/>
          <p:cNvPicPr/>
          <p:nvPr/>
        </p:nvPicPr>
        <p:blipFill>
          <a:blip r:embed="rId15"/>
          <a:stretch/>
        </p:blipFill>
        <p:spPr>
          <a:xfrm>
            <a:off x="40944240" y="39240"/>
            <a:ext cx="2629440" cy="2078640"/>
          </a:xfrm>
          <a:prstGeom prst="rect">
            <a:avLst/>
          </a:prstGeom>
          <a:ln>
            <a:noFill/>
          </a:ln>
        </p:spPr>
      </p:pic>
      <p:sp>
        <p:nvSpPr>
          <p:cNvPr id="2" name="PlaceHolder 1"/>
          <p:cNvSpPr>
            <a:spLocks noGrp="1"/>
          </p:cNvSpPr>
          <p:nvPr>
            <p:ph type="title"/>
          </p:nvPr>
        </p:nvSpPr>
        <p:spPr>
          <a:xfrm>
            <a:off x="3502440" y="10256040"/>
            <a:ext cx="39692160" cy="7076520"/>
          </a:xfrm>
          <a:prstGeom prst="rect">
            <a:avLst/>
          </a:prstGeom>
        </p:spPr>
        <p:txBody>
          <a:bodyPr lIns="0" tIns="0" rIns="0" bIns="0" anchor="ctr"/>
          <a:lstStyle/>
          <a:p>
            <a:pPr algn="ctr">
              <a:lnSpc>
                <a:spcPct val="100000"/>
              </a:lnSpc>
            </a:pPr>
            <a:r>
              <a:rPr lang="en-US" sz="1800" b="0" strike="noStrike" spc="-1">
                <a:latin typeface="Arial"/>
              </a:rPr>
              <a:t>Click to edit the title text format</a:t>
            </a:r>
          </a:p>
        </p:txBody>
      </p:sp>
      <p:sp>
        <p:nvSpPr>
          <p:cNvPr id="3" name="PlaceHolder 2"/>
          <p:cNvSpPr>
            <a:spLocks noGrp="1"/>
          </p:cNvSpPr>
          <p:nvPr>
            <p:ph type="body"/>
          </p:nvPr>
        </p:nvSpPr>
        <p:spPr>
          <a:xfrm>
            <a:off x="2334600" y="7725240"/>
            <a:ext cx="41093280" cy="19148040"/>
          </a:xfrm>
          <a:prstGeom prst="rect">
            <a:avLst/>
          </a:prstGeom>
        </p:spPr>
        <p:txBody>
          <a:bodyPr lIns="0" tIns="0" rIns="0" bIns="0">
            <a:normAutofit/>
          </a:bodyPr>
          <a:lstStyle/>
          <a:p>
            <a:pPr marL="432000" indent="-324000">
              <a:spcAft>
                <a:spcPts val="1417"/>
              </a:spcAft>
              <a:buClr>
                <a:srgbClr val="000000"/>
              </a:buClr>
              <a:buSzPct val="45000"/>
              <a:buFont typeface="Wingdings" charset="2"/>
              <a:buChar char=""/>
            </a:pPr>
            <a:r>
              <a:rPr lang="en-US" sz="1800" b="0" strike="noStrike" spc="-1">
                <a:latin typeface="Arial"/>
              </a:rPr>
              <a:t>Click to edit the outline text format</a:t>
            </a:r>
          </a:p>
          <a:p>
            <a:pPr marL="864000" lvl="1" indent="-324000">
              <a:spcAft>
                <a:spcPts val="1134"/>
              </a:spcAft>
              <a:buClr>
                <a:srgbClr val="000000"/>
              </a:buClr>
              <a:buSzPct val="75000"/>
              <a:buFont typeface="Symbol" charset="2"/>
              <a:buChar char=""/>
            </a:pPr>
            <a:r>
              <a:rPr lang="en-US" sz="1800" b="0" strike="noStrike" spc="-1">
                <a:latin typeface="Arial"/>
              </a:rPr>
              <a:t>Second Outline Level</a:t>
            </a:r>
          </a:p>
          <a:p>
            <a:pPr marL="1296000" lvl="2" indent="-288000">
              <a:spcAft>
                <a:spcPts val="850"/>
              </a:spcAft>
              <a:buClr>
                <a:srgbClr val="000000"/>
              </a:buClr>
              <a:buSzPct val="45000"/>
              <a:buFont typeface="Wingdings" charset="2"/>
              <a:buChar char=""/>
            </a:pPr>
            <a:r>
              <a:rPr lang="en-US" sz="1800" b="0" strike="noStrike" spc="-1">
                <a:latin typeface="Arial"/>
              </a:rPr>
              <a:t>Third Outline Level</a:t>
            </a:r>
          </a:p>
          <a:p>
            <a:pPr marL="1728000" lvl="3" indent="-216000">
              <a:spcAft>
                <a:spcPts val="567"/>
              </a:spcAft>
              <a:buClr>
                <a:srgbClr val="000000"/>
              </a:buClr>
              <a:buSzPct val="75000"/>
              <a:buFont typeface="Symbol" charset="2"/>
              <a:buChar char=""/>
            </a:pPr>
            <a:r>
              <a:rPr lang="en-US" sz="1800" b="0" strike="noStrike" spc="-1">
                <a:latin typeface="Arial"/>
              </a:rPr>
              <a:t>Fourth Outline Level</a:t>
            </a:r>
          </a:p>
          <a:p>
            <a:pPr marL="2160000" lvl="4" indent="-216000">
              <a:spcAft>
                <a:spcPts val="283"/>
              </a:spcAft>
              <a:buClr>
                <a:srgbClr val="000000"/>
              </a:buClr>
              <a:buSzPct val="45000"/>
              <a:buFont typeface="Wingdings" charset="2"/>
              <a:buChar char=""/>
            </a:pPr>
            <a:r>
              <a:rPr lang="en-US" sz="1800" b="0" strike="noStrike" spc="-1">
                <a:latin typeface="Arial"/>
              </a:rPr>
              <a:t>Fifth Outline Level</a:t>
            </a:r>
          </a:p>
          <a:p>
            <a:pPr marL="2592000" lvl="5" indent="-216000">
              <a:spcAft>
                <a:spcPts val="283"/>
              </a:spcAft>
              <a:buClr>
                <a:srgbClr val="000000"/>
              </a:buClr>
              <a:buSzPct val="45000"/>
              <a:buFont typeface="Wingdings" charset="2"/>
              <a:buChar char=""/>
            </a:pPr>
            <a:r>
              <a:rPr lang="en-US" sz="1800" b="0" strike="noStrike" spc="-1">
                <a:latin typeface="Arial"/>
              </a:rPr>
              <a:t>Sixth Outline Level</a:t>
            </a:r>
          </a:p>
          <a:p>
            <a:pPr marL="3024000" lvl="6" indent="-216000">
              <a:spcAft>
                <a:spcPts val="283"/>
              </a:spcAft>
              <a:buClr>
                <a:srgbClr val="000000"/>
              </a:buClr>
              <a:buSzPct val="45000"/>
              <a:buFont typeface="Wingdings" charset="2"/>
              <a:buChar char=""/>
            </a:pPr>
            <a:r>
              <a:rPr lang="en-US" sz="18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3.png"/><Relationship Id="rId21" Type="http://schemas.openxmlformats.org/officeDocument/2006/relationships/image" Target="../media/image20.tiff"/><Relationship Id="rId7" Type="http://schemas.openxmlformats.org/officeDocument/2006/relationships/image" Target="../media/image6.png"/><Relationship Id="rId12" Type="http://schemas.openxmlformats.org/officeDocument/2006/relationships/image" Target="../media/image11.tiff"/><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9.tiff"/><Relationship Id="rId1" Type="http://schemas.openxmlformats.org/officeDocument/2006/relationships/slideLayout" Target="../slideLayouts/slideLayout1.xml"/><Relationship Id="rId6" Type="http://schemas.openxmlformats.org/officeDocument/2006/relationships/hyperlink" Target="http://ess.ustc.edu.cn/" TargetMode="External"/><Relationship Id="rId11" Type="http://schemas.openxmlformats.org/officeDocument/2006/relationships/image" Target="../media/image10.tiff"/><Relationship Id="rId5" Type="http://schemas.openxmlformats.org/officeDocument/2006/relationships/image" Target="../media/image5.png"/><Relationship Id="rId15" Type="http://schemas.openxmlformats.org/officeDocument/2006/relationships/image" Target="../media/image14.tiff"/><Relationship Id="rId23" Type="http://schemas.openxmlformats.org/officeDocument/2006/relationships/image" Target="../media/image22.png"/><Relationship Id="rId10" Type="http://schemas.openxmlformats.org/officeDocument/2006/relationships/image" Target="../media/image9.tiff"/><Relationship Id="rId19" Type="http://schemas.openxmlformats.org/officeDocument/2006/relationships/image" Target="../media/image18.tiff"/><Relationship Id="rId4" Type="http://schemas.openxmlformats.org/officeDocument/2006/relationships/image" Target="../media/image4.png"/><Relationship Id="rId9" Type="http://schemas.openxmlformats.org/officeDocument/2006/relationships/image" Target="../media/image8.tiff"/><Relationship Id="rId14" Type="http://schemas.openxmlformats.org/officeDocument/2006/relationships/image" Target="../media/image13.png"/><Relationship Id="rId22" Type="http://schemas.openxmlformats.org/officeDocument/2006/relationships/image" Target="../media/image2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ustomShape 6">
            <a:extLst>
              <a:ext uri="{FF2B5EF4-FFF2-40B4-BE49-F238E27FC236}">
                <a16:creationId xmlns:a16="http://schemas.microsoft.com/office/drawing/2014/main" id="{0C365B56-BF3A-1F40-92C8-A794782E0126}"/>
              </a:ext>
            </a:extLst>
          </p:cNvPr>
          <p:cNvSpPr/>
          <p:nvPr/>
        </p:nvSpPr>
        <p:spPr>
          <a:xfrm>
            <a:off x="613068" y="15775984"/>
            <a:ext cx="13191262" cy="7521373"/>
          </a:xfrm>
          <a:prstGeom prst="rect">
            <a:avLst/>
          </a:prstGeom>
          <a:solidFill>
            <a:srgbClr val="FFFFFF">
              <a:alpha val="60000"/>
            </a:srgbClr>
          </a:solidFill>
          <a:ln w="127080">
            <a:solidFill>
              <a:srgbClr val="BFBFBF"/>
            </a:solidFill>
            <a:round/>
          </a:ln>
        </p:spPr>
        <p:style>
          <a:lnRef idx="0">
            <a:scrgbClr r="0" g="0" b="0"/>
          </a:lnRef>
          <a:fillRef idx="0">
            <a:scrgbClr r="0" g="0" b="0"/>
          </a:fillRef>
          <a:effectRef idx="0">
            <a:scrgbClr r="0" g="0" b="0"/>
          </a:effectRef>
          <a:fontRef idx="minor"/>
        </p:style>
      </p:sp>
      <p:sp>
        <p:nvSpPr>
          <p:cNvPr id="40" name="CustomShape 1"/>
          <p:cNvSpPr/>
          <p:nvPr/>
        </p:nvSpPr>
        <p:spPr>
          <a:xfrm>
            <a:off x="14329492" y="18659896"/>
            <a:ext cx="12979471" cy="13923242"/>
          </a:xfrm>
          <a:prstGeom prst="rect">
            <a:avLst/>
          </a:prstGeom>
          <a:solidFill>
            <a:srgbClr val="FFFFFF">
              <a:alpha val="51000"/>
            </a:srgbClr>
          </a:solidFill>
          <a:ln w="127080">
            <a:solidFill>
              <a:srgbClr val="BFBFBF"/>
            </a:solidFill>
            <a:round/>
          </a:ln>
        </p:spPr>
        <p:style>
          <a:lnRef idx="0">
            <a:scrgbClr r="0" g="0" b="0"/>
          </a:lnRef>
          <a:fillRef idx="0">
            <a:scrgbClr r="0" g="0" b="0"/>
          </a:fillRef>
          <a:effectRef idx="0">
            <a:scrgbClr r="0" g="0" b="0"/>
          </a:effectRef>
          <a:fontRef idx="minor"/>
        </p:style>
        <p:txBody>
          <a:bodyPr/>
          <a:lstStyle/>
          <a:p>
            <a:endParaRPr lang="de-DE" dirty="0"/>
          </a:p>
        </p:txBody>
      </p:sp>
      <p:sp>
        <p:nvSpPr>
          <p:cNvPr id="41" name="CustomShape 2"/>
          <p:cNvSpPr/>
          <p:nvPr/>
        </p:nvSpPr>
        <p:spPr>
          <a:xfrm>
            <a:off x="2028643" y="2476015"/>
            <a:ext cx="40330844" cy="4463280"/>
          </a:xfrm>
          <a:prstGeom prst="rect">
            <a:avLst/>
          </a:prstGeom>
          <a:solidFill>
            <a:srgbClr val="FFFFFF">
              <a:alpha val="50000"/>
            </a:srgbClr>
          </a:solidFill>
          <a:ln w="127080">
            <a:solidFill>
              <a:srgbClr val="BFBFBF"/>
            </a:solidFill>
            <a:round/>
          </a:ln>
        </p:spPr>
        <p:style>
          <a:lnRef idx="0">
            <a:scrgbClr r="0" g="0" b="0"/>
          </a:lnRef>
          <a:fillRef idx="0">
            <a:scrgbClr r="0" g="0" b="0"/>
          </a:fillRef>
          <a:effectRef idx="0">
            <a:scrgbClr r="0" g="0" b="0"/>
          </a:effectRef>
          <a:fontRef idx="minor"/>
        </p:style>
        <p:txBody>
          <a:bodyPr lIns="90000" tIns="45000" rIns="90000" bIns="45000" anchor="ctr"/>
          <a:lstStyle/>
          <a:p>
            <a:pPr algn="ctr"/>
            <a:r>
              <a:rPr lang="en-GB" sz="6600" b="1" strike="noStrike" spc="-1" dirty="0">
                <a:solidFill>
                  <a:srgbClr val="000000"/>
                </a:solidFill>
                <a:latin typeface="Arial"/>
                <a:ea typeface="Times New Roman"/>
              </a:rPr>
              <a:t>	</a:t>
            </a:r>
            <a:r>
              <a:rPr lang="en-GB" sz="6600" b="1" spc="-1" dirty="0">
                <a:solidFill>
                  <a:srgbClr val="000000"/>
                </a:solidFill>
                <a:latin typeface="Arial"/>
              </a:rPr>
              <a:t>A new model describing </a:t>
            </a:r>
            <a:r>
              <a:rPr lang="en-GB" sz="6600" b="1" spc="-1" dirty="0" err="1">
                <a:solidFill>
                  <a:srgbClr val="000000"/>
                </a:solidFill>
                <a:latin typeface="Arial"/>
              </a:rPr>
              <a:t>Forbush</a:t>
            </a:r>
            <a:r>
              <a:rPr lang="en-GB" sz="6600" b="1" spc="-1" dirty="0">
                <a:solidFill>
                  <a:srgbClr val="000000"/>
                </a:solidFill>
                <a:latin typeface="Arial"/>
              </a:rPr>
              <a:t> Decreases at Mars: </a:t>
            </a:r>
          </a:p>
          <a:p>
            <a:pPr algn="ctr"/>
            <a:r>
              <a:rPr lang="en-GB" sz="6600" b="1" spc="-1" dirty="0">
                <a:solidFill>
                  <a:srgbClr val="000000"/>
                </a:solidFill>
                <a:latin typeface="Arial"/>
              </a:rPr>
              <a:t>combining the </a:t>
            </a:r>
            <a:r>
              <a:rPr lang="en-GB" sz="6600" b="1" spc="-1" dirty="0" err="1">
                <a:solidFill>
                  <a:srgbClr val="000000"/>
                </a:solidFill>
                <a:latin typeface="Arial"/>
              </a:rPr>
              <a:t>heliospheric</a:t>
            </a:r>
            <a:r>
              <a:rPr lang="en-GB" sz="6600" b="1" spc="-1" dirty="0">
                <a:solidFill>
                  <a:srgbClr val="000000"/>
                </a:solidFill>
                <a:latin typeface="Arial"/>
              </a:rPr>
              <a:t> modulation and the</a:t>
            </a:r>
            <a:r>
              <a:rPr lang="en-GB" altLang="zh-CN" sz="6600" b="1" spc="-1" dirty="0">
                <a:solidFill>
                  <a:srgbClr val="000000"/>
                </a:solidFill>
                <a:latin typeface="Arial"/>
              </a:rPr>
              <a:t> </a:t>
            </a:r>
            <a:r>
              <a:rPr lang="en-GB" sz="6600" b="1" spc="-1" dirty="0">
                <a:solidFill>
                  <a:srgbClr val="000000"/>
                </a:solidFill>
                <a:latin typeface="Arial"/>
              </a:rPr>
              <a:t>atmospheric influence</a:t>
            </a:r>
            <a:endParaRPr lang="en-GB" sz="6600" b="0" strike="noStrike" spc="-1" dirty="0">
              <a:latin typeface="Arial"/>
            </a:endParaRPr>
          </a:p>
          <a:p>
            <a:pPr algn="ctr">
              <a:lnSpc>
                <a:spcPct val="100000"/>
              </a:lnSpc>
            </a:pPr>
            <a:r>
              <a:rPr lang="en-GB" sz="4000" b="0" strike="noStrike" spc="-1" dirty="0">
                <a:solidFill>
                  <a:srgbClr val="000000"/>
                </a:solidFill>
                <a:latin typeface="Calibri"/>
                <a:ea typeface="WenQuanYi Zen Hei"/>
              </a:rPr>
              <a:t>  </a:t>
            </a:r>
            <a:r>
              <a:rPr lang="en-GB" sz="4400" b="0" strike="noStrike" spc="-1" dirty="0">
                <a:solidFill>
                  <a:srgbClr val="000000"/>
                </a:solidFill>
                <a:latin typeface="+mj-lt"/>
                <a:ea typeface="WenQuanYi Zen Hei"/>
              </a:rPr>
              <a:t>Jingnan Guo</a:t>
            </a:r>
            <a:r>
              <a:rPr lang="en-GB" sz="4400" b="0" strike="noStrike" spc="-1" baseline="30000" dirty="0">
                <a:solidFill>
                  <a:srgbClr val="000000"/>
                </a:solidFill>
                <a:latin typeface="Calibri"/>
                <a:ea typeface="WenQuanYi Zen Hei"/>
              </a:rPr>
              <a:t>1</a:t>
            </a:r>
            <a:r>
              <a:rPr lang="en-GB" altLang="zh-CN" sz="4400" b="0" strike="noStrike" spc="-1" baseline="30000" dirty="0">
                <a:solidFill>
                  <a:srgbClr val="000000"/>
                </a:solidFill>
                <a:latin typeface="Calibri"/>
                <a:ea typeface="WenQuanYi Zen Hei"/>
              </a:rPr>
              <a:t>,2</a:t>
            </a:r>
            <a:r>
              <a:rPr lang="en-GB" sz="4400" b="0" strike="noStrike" spc="-1" dirty="0">
                <a:solidFill>
                  <a:srgbClr val="000000"/>
                </a:solidFill>
                <a:latin typeface="+mj-lt"/>
                <a:ea typeface="WenQuanYi Zen Hei"/>
              </a:rPr>
              <a:t>, </a:t>
            </a:r>
            <a:r>
              <a:rPr lang="en-GB" sz="4400" dirty="0">
                <a:latin typeface="+mj-lt"/>
              </a:rPr>
              <a:t>Robert F. Wimmer-Schweingruber</a:t>
            </a:r>
            <a:r>
              <a:rPr lang="en-GB" altLang="zh-CN" sz="4400" baseline="30000" dirty="0">
                <a:latin typeface="+mj-lt"/>
              </a:rPr>
              <a:t>2</a:t>
            </a:r>
            <a:r>
              <a:rPr lang="en-GB" sz="4400" dirty="0">
                <a:latin typeface="+mj-lt"/>
              </a:rPr>
              <a:t>, </a:t>
            </a:r>
            <a:r>
              <a:rPr lang="en-GB" altLang="zh-CN" sz="4400" dirty="0" err="1">
                <a:latin typeface="+mj-lt"/>
              </a:rPr>
              <a:t>Mateja</a:t>
            </a:r>
            <a:r>
              <a:rPr lang="en-GB" altLang="zh-CN" sz="4400" dirty="0">
                <a:latin typeface="+mj-lt"/>
              </a:rPr>
              <a:t> Dumbovi</a:t>
            </a:r>
            <a:r>
              <a:rPr lang="en-GB" sz="4400" dirty="0">
                <a:latin typeface="+mj-lt"/>
              </a:rPr>
              <a:t>ć</a:t>
            </a:r>
            <a:r>
              <a:rPr lang="en-GB" altLang="zh-CN" sz="4400" baseline="30000" dirty="0">
                <a:latin typeface="+mj-lt"/>
              </a:rPr>
              <a:t>3</a:t>
            </a:r>
            <a:r>
              <a:rPr lang="en-GB" altLang="zh-CN" sz="4400" dirty="0">
                <a:latin typeface="+mj-lt"/>
              </a:rPr>
              <a:t>, Bernd Heber</a:t>
            </a:r>
            <a:r>
              <a:rPr lang="en-GB" altLang="zh-CN" sz="4400" baseline="30000" dirty="0">
                <a:latin typeface="+mj-lt"/>
              </a:rPr>
              <a:t>2</a:t>
            </a:r>
            <a:r>
              <a:rPr lang="en-GB" altLang="zh-CN" sz="4400" dirty="0">
                <a:latin typeface="+mj-lt"/>
              </a:rPr>
              <a:t>, and </a:t>
            </a:r>
            <a:r>
              <a:rPr lang="en-GB" sz="4400" dirty="0" err="1">
                <a:latin typeface="+mj-lt"/>
              </a:rPr>
              <a:t>Yuming</a:t>
            </a:r>
            <a:r>
              <a:rPr lang="en-GB" sz="4400" dirty="0">
                <a:latin typeface="+mj-lt"/>
              </a:rPr>
              <a:t> Wang</a:t>
            </a:r>
            <a:r>
              <a:rPr lang="en-GB" altLang="zh-CN" sz="4400" baseline="30000" dirty="0">
                <a:latin typeface="+mj-lt"/>
              </a:rPr>
              <a:t>1</a:t>
            </a:r>
            <a:endParaRPr lang="en-GB" sz="3600" dirty="0"/>
          </a:p>
          <a:p>
            <a:pPr algn="ctr"/>
            <a:r>
              <a:rPr lang="en-GB" sz="3600" dirty="0"/>
              <a:t>1, CAS </a:t>
            </a:r>
            <a:r>
              <a:rPr lang="en-GB" sz="3600" dirty="0" err="1"/>
              <a:t>Center</a:t>
            </a:r>
            <a:r>
              <a:rPr lang="en-GB" sz="3600" dirty="0"/>
              <a:t> for Excellence in Comparative Planetology</a:t>
            </a:r>
            <a:r>
              <a:rPr lang="en-GB" altLang="zh-CN" sz="3600" dirty="0"/>
              <a:t>, </a:t>
            </a:r>
            <a:r>
              <a:rPr lang="en-GB" sz="3600" dirty="0"/>
              <a:t>University of Science and Technology of China, Hefei, China</a:t>
            </a:r>
            <a:r>
              <a:rPr lang="en-GB" altLang="zh-CN" sz="3600" dirty="0"/>
              <a:t>. </a:t>
            </a:r>
            <a:r>
              <a:rPr lang="en-GB" sz="3600" dirty="0"/>
              <a:t>E-mail: </a:t>
            </a:r>
            <a:r>
              <a:rPr lang="en-GB" altLang="zh-CN" sz="3600" dirty="0" err="1"/>
              <a:t>jnguo@ustc.edu.cn</a:t>
            </a:r>
            <a:r>
              <a:rPr lang="en-GB" altLang="zh-CN" sz="3600" dirty="0"/>
              <a:t>. </a:t>
            </a:r>
          </a:p>
          <a:p>
            <a:pPr algn="ctr"/>
            <a:r>
              <a:rPr lang="en-GB" altLang="zh-CN" sz="3600" dirty="0"/>
              <a:t>2, </a:t>
            </a:r>
            <a:r>
              <a:rPr lang="en-GB" sz="3600" dirty="0"/>
              <a:t>University of Kiel, Kiel, Germany. </a:t>
            </a:r>
            <a:r>
              <a:rPr lang="en-GB" altLang="zh-CN" sz="3600" dirty="0"/>
              <a:t>3, </a:t>
            </a:r>
            <a:r>
              <a:rPr lang="en-GB" sz="3600" dirty="0"/>
              <a:t>Hvar Observatory, Faculty of Geodesy, University of Zagreb, Croati</a:t>
            </a:r>
            <a:r>
              <a:rPr lang="en-GB" altLang="zh-CN" sz="3600" dirty="0"/>
              <a:t>a</a:t>
            </a:r>
            <a:endParaRPr lang="en-GB" sz="3600" dirty="0"/>
          </a:p>
        </p:txBody>
      </p:sp>
      <p:sp>
        <p:nvSpPr>
          <p:cNvPr id="43" name="CustomShape 4"/>
          <p:cNvSpPr/>
          <p:nvPr/>
        </p:nvSpPr>
        <p:spPr>
          <a:xfrm>
            <a:off x="32826960" y="7237812"/>
            <a:ext cx="12987360" cy="11199169"/>
          </a:xfrm>
          <a:prstGeom prst="rect">
            <a:avLst/>
          </a:prstGeom>
          <a:solidFill>
            <a:srgbClr val="FFFFFF">
              <a:alpha val="42000"/>
            </a:srgbClr>
          </a:solidFill>
          <a:ln w="127080">
            <a:solidFill>
              <a:srgbClr val="BFBFBF"/>
            </a:solidFill>
            <a:round/>
          </a:ln>
        </p:spPr>
        <p:style>
          <a:lnRef idx="0">
            <a:scrgbClr r="0" g="0" b="0"/>
          </a:lnRef>
          <a:fillRef idx="0">
            <a:scrgbClr r="0" g="0" b="0"/>
          </a:fillRef>
          <a:effectRef idx="0">
            <a:scrgbClr r="0" g="0" b="0"/>
          </a:effectRef>
          <a:fontRef idx="minor"/>
        </p:style>
      </p:sp>
      <p:sp>
        <p:nvSpPr>
          <p:cNvPr id="44" name="CustomShape 5"/>
          <p:cNvSpPr/>
          <p:nvPr/>
        </p:nvSpPr>
        <p:spPr>
          <a:xfrm>
            <a:off x="613068" y="23508098"/>
            <a:ext cx="13243787" cy="9149645"/>
          </a:xfrm>
          <a:prstGeom prst="rect">
            <a:avLst/>
          </a:prstGeom>
          <a:solidFill>
            <a:srgbClr val="FFFFFF">
              <a:alpha val="16000"/>
            </a:srgbClr>
          </a:solidFill>
          <a:ln w="127080">
            <a:solidFill>
              <a:srgbClr val="BFBFBF"/>
            </a:solidFill>
            <a:round/>
          </a:ln>
        </p:spPr>
        <p:style>
          <a:lnRef idx="0">
            <a:scrgbClr r="0" g="0" b="0"/>
          </a:lnRef>
          <a:fillRef idx="0">
            <a:scrgbClr r="0" g="0" b="0"/>
          </a:fillRef>
          <a:effectRef idx="0">
            <a:scrgbClr r="0" g="0" b="0"/>
          </a:effectRef>
          <a:fontRef idx="minor"/>
        </p:style>
      </p:sp>
      <p:sp>
        <p:nvSpPr>
          <p:cNvPr id="45" name="CustomShape 6"/>
          <p:cNvSpPr/>
          <p:nvPr/>
        </p:nvSpPr>
        <p:spPr>
          <a:xfrm>
            <a:off x="632738" y="7241590"/>
            <a:ext cx="13191262" cy="8492833"/>
          </a:xfrm>
          <a:prstGeom prst="rect">
            <a:avLst/>
          </a:prstGeom>
          <a:solidFill>
            <a:srgbClr val="FFFFFF">
              <a:alpha val="60000"/>
            </a:srgbClr>
          </a:solidFill>
          <a:ln w="127080">
            <a:solidFill>
              <a:srgbClr val="BFBFBF"/>
            </a:solidFill>
            <a:round/>
          </a:ln>
        </p:spPr>
        <p:style>
          <a:lnRef idx="0">
            <a:scrgbClr r="0" g="0" b="0"/>
          </a:lnRef>
          <a:fillRef idx="0">
            <a:scrgbClr r="0" g="0" b="0"/>
          </a:fillRef>
          <a:effectRef idx="0">
            <a:scrgbClr r="0" g="0" b="0"/>
          </a:effectRef>
          <a:fontRef idx="minor"/>
        </p:style>
      </p:sp>
      <p:sp>
        <p:nvSpPr>
          <p:cNvPr id="46" name="CustomShape 7"/>
          <p:cNvSpPr/>
          <p:nvPr/>
        </p:nvSpPr>
        <p:spPr>
          <a:xfrm>
            <a:off x="694385" y="7002732"/>
            <a:ext cx="13129615" cy="871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200000"/>
              </a:lnSpc>
              <a:buClr>
                <a:srgbClr val="000000"/>
              </a:buClr>
              <a:buSzPct val="45000"/>
            </a:pPr>
            <a:r>
              <a:rPr lang="en-GB" sz="2800" b="1" strike="noStrike" spc="-1" dirty="0">
                <a:solidFill>
                  <a:srgbClr val="000000"/>
                </a:solidFill>
                <a:latin typeface="Calibri"/>
              </a:rPr>
              <a:t>Abstract</a:t>
            </a:r>
          </a:p>
          <a:p>
            <a:r>
              <a:rPr lang="en-GB" sz="2400" b="1" dirty="0" err="1"/>
              <a:t>Forbush</a:t>
            </a:r>
            <a:r>
              <a:rPr lang="en-GB" sz="2400" b="1" dirty="0"/>
              <a:t> decreases </a:t>
            </a:r>
            <a:r>
              <a:rPr lang="en-GB" sz="2400" dirty="0"/>
              <a:t>are depressions in the galactic cosmic rays (GCRs) that are caused primarily by modulations of</a:t>
            </a:r>
            <a:r>
              <a:rPr lang="en-GB" altLang="zh-CN" sz="2400" dirty="0"/>
              <a:t> </a:t>
            </a:r>
            <a:r>
              <a:rPr lang="en-GB" sz="2400" dirty="0"/>
              <a:t>interplanetary coronal mass ejections (</a:t>
            </a:r>
            <a:r>
              <a:rPr lang="en-GB" sz="2400" b="1" dirty="0"/>
              <a:t>ICMEs</a:t>
            </a:r>
            <a:r>
              <a:rPr lang="en-GB" altLang="zh-CN" sz="2400" dirty="0"/>
              <a:t>, as shown in Fig. 1</a:t>
            </a:r>
            <a:r>
              <a:rPr lang="en-GB" sz="2400" dirty="0"/>
              <a:t>) but also occasionally by stream/corotating interaction regions (SIRs/CIRs). </a:t>
            </a:r>
            <a:r>
              <a:rPr lang="en-GB" sz="2400" dirty="0" err="1"/>
              <a:t>Forbush</a:t>
            </a:r>
            <a:r>
              <a:rPr lang="en-GB" altLang="zh-CN" sz="2400" b="1" dirty="0"/>
              <a:t> </a:t>
            </a:r>
            <a:r>
              <a:rPr lang="en-GB" sz="2400" dirty="0"/>
              <a:t>decreases</a:t>
            </a:r>
            <a:r>
              <a:rPr lang="en-GB" sz="2400" b="1" dirty="0"/>
              <a:t> </a:t>
            </a:r>
            <a:r>
              <a:rPr lang="en-GB" sz="2400" dirty="0"/>
              <a:t>have been studied extensively using neutron monitors at Earth; recently, for the first time, they have been measured on the</a:t>
            </a:r>
            <a:r>
              <a:rPr lang="en-GB" altLang="zh-CN" sz="2400" dirty="0"/>
              <a:t> </a:t>
            </a:r>
            <a:r>
              <a:rPr lang="en-GB" sz="2400" dirty="0"/>
              <a:t>surface of another planet, </a:t>
            </a:r>
            <a:r>
              <a:rPr lang="en-GB" sz="2400" b="1" dirty="0"/>
              <a:t>Mars</a:t>
            </a:r>
            <a:r>
              <a:rPr lang="en-GB" sz="2400" dirty="0"/>
              <a:t>, by the Radiation Assessment Detector (RAD) on board the Mars Science Laboratory’s (MSL) rover</a:t>
            </a:r>
            <a:r>
              <a:rPr lang="en-GB" altLang="zh-CN" sz="2400" dirty="0"/>
              <a:t> </a:t>
            </a:r>
            <a:r>
              <a:rPr lang="en-GB" sz="2400" dirty="0"/>
              <a:t>Curiosity. </a:t>
            </a:r>
          </a:p>
          <a:p>
            <a:endParaRPr lang="en-GB" sz="2400" dirty="0"/>
          </a:p>
          <a:p>
            <a:r>
              <a:rPr lang="en-GB" sz="2400" dirty="0"/>
              <a:t>The modulation of GCR particles by </a:t>
            </a:r>
            <a:r>
              <a:rPr lang="en-GB" sz="2400" dirty="0" err="1"/>
              <a:t>heliospheric</a:t>
            </a:r>
            <a:r>
              <a:rPr lang="en-GB" sz="2400" dirty="0"/>
              <a:t> transients in space is energy-dependent; afterwards, these particles interact</a:t>
            </a:r>
            <a:r>
              <a:rPr lang="en-GB" altLang="zh-CN" sz="2400" dirty="0"/>
              <a:t> </a:t>
            </a:r>
            <a:r>
              <a:rPr lang="en-GB" sz="2400" dirty="0"/>
              <a:t>with the Martian atmosphere, the interaction process depending on particle type and energy. In order to use ground-measured </a:t>
            </a:r>
            <a:r>
              <a:rPr lang="en-GB" sz="2400" dirty="0" err="1"/>
              <a:t>Forbush</a:t>
            </a:r>
            <a:r>
              <a:rPr lang="en-GB" altLang="zh-CN" sz="2400" dirty="0"/>
              <a:t> </a:t>
            </a:r>
            <a:r>
              <a:rPr lang="en-GB" sz="2400" dirty="0"/>
              <a:t>decreases to study the space weather environment near Mars, it is important </a:t>
            </a:r>
            <a:r>
              <a:rPr lang="en-GB" sz="2400" b="1" dirty="0"/>
              <a:t>to understand and quantify the energy-dependent</a:t>
            </a:r>
            <a:r>
              <a:rPr lang="en-GB" altLang="zh-CN" sz="2400" b="1" dirty="0"/>
              <a:t> </a:t>
            </a:r>
            <a:r>
              <a:rPr lang="en-GB" sz="2400" b="1" dirty="0"/>
              <a:t>modulation of the GCR particles by not only the pass-by </a:t>
            </a:r>
            <a:r>
              <a:rPr lang="en-GB" sz="2400" b="1" dirty="0" err="1"/>
              <a:t>heliospheric</a:t>
            </a:r>
            <a:r>
              <a:rPr lang="en-GB" altLang="zh-CN" sz="2400" b="1" dirty="0"/>
              <a:t> </a:t>
            </a:r>
            <a:r>
              <a:rPr lang="en-GB" sz="2400" b="1" dirty="0"/>
              <a:t>disturbances but also by the Martian atmosphere.</a:t>
            </a:r>
            <a:r>
              <a:rPr lang="en-GB" sz="2400" dirty="0"/>
              <a:t> Accordingly, this</a:t>
            </a:r>
            <a:r>
              <a:rPr lang="en-GB" altLang="zh-CN" sz="2400" dirty="0"/>
              <a:t> </a:t>
            </a:r>
            <a:r>
              <a:rPr lang="en-GB" sz="2400" dirty="0"/>
              <a:t>study presents a model that quantifies — both at the Martian surface and in the interplanetary space near Mars — the amplitudes of</a:t>
            </a:r>
            <a:r>
              <a:rPr lang="en-GB" altLang="zh-CN" sz="2400" dirty="0"/>
              <a:t> </a:t>
            </a:r>
            <a:r>
              <a:rPr lang="en-GB" sz="2400" dirty="0" err="1"/>
              <a:t>Forbush</a:t>
            </a:r>
            <a:r>
              <a:rPr lang="en-GB" sz="2400" dirty="0"/>
              <a:t> decreases at Mars during the pass-by of an ICME/SIR by combining the </a:t>
            </a:r>
            <a:r>
              <a:rPr lang="en-GB" sz="2400" dirty="0" err="1"/>
              <a:t>heliospheric</a:t>
            </a:r>
            <a:r>
              <a:rPr lang="en-GB" sz="2400" dirty="0"/>
              <a:t> modulation of GCRs with the atmospheric</a:t>
            </a:r>
            <a:r>
              <a:rPr lang="en-GB" altLang="zh-CN" sz="2400" dirty="0"/>
              <a:t> </a:t>
            </a:r>
            <a:r>
              <a:rPr lang="en-GB" sz="2400" dirty="0"/>
              <a:t>modification of such modulated GCR spectra</a:t>
            </a:r>
            <a:r>
              <a:rPr lang="en-GB" sz="2400" b="1" dirty="0"/>
              <a:t>. The modelled results are in good agreement with measurements of </a:t>
            </a:r>
            <a:r>
              <a:rPr lang="en-GB" sz="2400" b="1" dirty="0" err="1"/>
              <a:t>Forbush</a:t>
            </a:r>
            <a:r>
              <a:rPr lang="en-GB" sz="2400" b="1" dirty="0"/>
              <a:t> decreases</a:t>
            </a:r>
            <a:r>
              <a:rPr lang="en-GB" altLang="zh-CN" sz="2400" b="1" dirty="0"/>
              <a:t> </a:t>
            </a:r>
            <a:r>
              <a:rPr lang="en-GB" sz="2400" b="1" dirty="0"/>
              <a:t>caused by ICMEs/SIRs based on data collected by MSL on the surface of Mars and by the Mars Atmosphere and Volatile </a:t>
            </a:r>
            <a:r>
              <a:rPr lang="en-GB" sz="2400" b="1" dirty="0" err="1"/>
              <a:t>EvolutioN</a:t>
            </a:r>
            <a:r>
              <a:rPr lang="en-GB" altLang="zh-CN" sz="2400" b="1" dirty="0"/>
              <a:t> </a:t>
            </a:r>
            <a:r>
              <a:rPr lang="en-GB" sz="2400" b="1" dirty="0"/>
              <a:t>(MAVEN) spacecraft in orbit.</a:t>
            </a:r>
            <a:r>
              <a:rPr lang="en-GB" sz="2400" dirty="0"/>
              <a:t> Our model and these findings support the validity of both the </a:t>
            </a:r>
            <a:r>
              <a:rPr lang="en-GB" sz="2400" dirty="0" err="1"/>
              <a:t>Forbush</a:t>
            </a:r>
            <a:r>
              <a:rPr lang="en-GB" sz="2400" dirty="0"/>
              <a:t> decrease description and Martian</a:t>
            </a:r>
            <a:r>
              <a:rPr lang="en-GB" altLang="zh-CN" sz="2400" dirty="0"/>
              <a:t> </a:t>
            </a:r>
            <a:r>
              <a:rPr lang="en-GB" sz="2400" dirty="0"/>
              <a:t>atmospheric transport models.</a:t>
            </a:r>
          </a:p>
          <a:p>
            <a:endParaRPr lang="en-GB" sz="2200" dirty="0">
              <a:latin typeface="+mj-lt"/>
            </a:endParaRPr>
          </a:p>
        </p:txBody>
      </p:sp>
      <p:sp>
        <p:nvSpPr>
          <p:cNvPr id="47" name="Formula 8"/>
          <p:cNvSpPr txBox="1"/>
          <p:nvPr/>
        </p:nvSpPr>
        <p:spPr>
          <a:xfrm>
            <a:off x="14580720" y="5694312"/>
            <a:ext cx="719640" cy="359640"/>
          </a:xfrm>
          <a:prstGeom prst="rect">
            <a:avLst/>
          </a:prstGeom>
        </p:spPr>
        <p:txBody>
          <a:bodyPr/>
          <a:lstStyle/>
          <a:p>
            <a:endParaRPr lang="en-GB"/>
          </a:p>
        </p:txBody>
      </p:sp>
      <p:sp>
        <p:nvSpPr>
          <p:cNvPr id="48" name="CustomShape 9"/>
          <p:cNvSpPr/>
          <p:nvPr/>
        </p:nvSpPr>
        <p:spPr>
          <a:xfrm>
            <a:off x="33375600" y="26974992"/>
            <a:ext cx="2651760" cy="729360"/>
          </a:xfrm>
          <a:prstGeom prst="rect">
            <a:avLst/>
          </a:prstGeom>
          <a:noFill/>
          <a:ln>
            <a:noFill/>
          </a:ln>
        </p:spPr>
        <p:style>
          <a:lnRef idx="0">
            <a:scrgbClr r="0" g="0" b="0"/>
          </a:lnRef>
          <a:fillRef idx="0">
            <a:scrgbClr r="0" g="0" b="0"/>
          </a:fillRef>
          <a:effectRef idx="0">
            <a:scrgbClr r="0" g="0" b="0"/>
          </a:effectRef>
          <a:fontRef idx="minor"/>
        </p:style>
      </p:sp>
      <p:sp>
        <p:nvSpPr>
          <p:cNvPr id="51" name="CustomShape 10"/>
          <p:cNvSpPr/>
          <p:nvPr/>
        </p:nvSpPr>
        <p:spPr>
          <a:xfrm>
            <a:off x="33189840" y="17956272"/>
            <a:ext cx="12438720" cy="940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200000"/>
              </a:lnSpc>
            </a:pPr>
            <a:endParaRPr lang="en-GB" sz="1800" b="0" strike="noStrike" spc="-1">
              <a:latin typeface="Arial"/>
            </a:endParaRPr>
          </a:p>
          <a:p>
            <a:pPr algn="just">
              <a:lnSpc>
                <a:spcPct val="200000"/>
              </a:lnSpc>
            </a:pPr>
            <a:endParaRPr lang="en-GB" sz="1800" b="0" strike="noStrike" spc="-1">
              <a:latin typeface="Arial"/>
            </a:endParaRPr>
          </a:p>
        </p:txBody>
      </p:sp>
      <p:sp>
        <p:nvSpPr>
          <p:cNvPr id="57" name="TextShape 15"/>
          <p:cNvSpPr txBox="1"/>
          <p:nvPr/>
        </p:nvSpPr>
        <p:spPr>
          <a:xfrm>
            <a:off x="940007" y="23643805"/>
            <a:ext cx="12300287" cy="1091528"/>
          </a:xfrm>
          <a:prstGeom prst="rect">
            <a:avLst/>
          </a:prstGeom>
          <a:noFill/>
          <a:ln>
            <a:noFill/>
          </a:ln>
        </p:spPr>
        <p:txBody>
          <a:bodyPr lIns="90000" tIns="45000" rIns="90000" bIns="45000"/>
          <a:lstStyle/>
          <a:p>
            <a:r>
              <a:rPr lang="en-GB" altLang="zh-CN" sz="2400" b="1" spc="-1" dirty="0"/>
              <a:t>2. GCR interaction with the Mars Environment:</a:t>
            </a:r>
            <a:r>
              <a:rPr lang="en-GB" sz="2400" spc="-1" dirty="0"/>
              <a:t> Schematic view of </a:t>
            </a:r>
            <a:r>
              <a:rPr lang="en-GB" altLang="zh-CN" sz="2400" spc="-1" dirty="0"/>
              <a:t>GCR</a:t>
            </a:r>
            <a:r>
              <a:rPr lang="en-GB" sz="2400" spc="-1" dirty="0"/>
              <a:t> </a:t>
            </a:r>
            <a:r>
              <a:rPr lang="en-GB" altLang="zh-CN" sz="2400" spc="-1" dirty="0"/>
              <a:t>particle</a:t>
            </a:r>
            <a:r>
              <a:rPr lang="en-GB" sz="2400" spc="-1" dirty="0"/>
              <a:t> interaction with the atmosphere as well as </a:t>
            </a:r>
            <a:r>
              <a:rPr lang="en-GB" altLang="zh-CN" sz="2400" spc="-1" dirty="0"/>
              <a:t>with </a:t>
            </a:r>
            <a:r>
              <a:rPr lang="en-GB" sz="2400" spc="-1" dirty="0"/>
              <a:t>the soil. </a:t>
            </a:r>
            <a:r>
              <a:rPr lang="en-GB" sz="2400" i="1" spc="-1" dirty="0"/>
              <a:t>Adapted from http://</a:t>
            </a:r>
            <a:r>
              <a:rPr lang="en-GB" sz="2400" i="1" spc="-1" dirty="0" err="1"/>
              <a:t>www.db-prods.net</a:t>
            </a:r>
            <a:r>
              <a:rPr lang="en-GB" sz="2400" i="1" spc="-1" dirty="0"/>
              <a:t>/</a:t>
            </a:r>
            <a:r>
              <a:rPr lang="en-GB" sz="2400" i="1" spc="-1" dirty="0" err="1"/>
              <a:t>marsroversimages</a:t>
            </a:r>
            <a:r>
              <a:rPr lang="en-GB" sz="2400" i="1" spc="-1" dirty="0"/>
              <a:t>/</a:t>
            </a:r>
            <a:r>
              <a:rPr lang="en-GB" sz="2400" i="1" spc="-1" dirty="0" err="1"/>
              <a:t>galerie.html</a:t>
            </a:r>
            <a:endParaRPr lang="en-GB" sz="2400" i="1" spc="-1" dirty="0"/>
          </a:p>
        </p:txBody>
      </p:sp>
      <p:sp>
        <p:nvSpPr>
          <p:cNvPr id="60" name="TextShape 17"/>
          <p:cNvSpPr txBox="1"/>
          <p:nvPr/>
        </p:nvSpPr>
        <p:spPr>
          <a:xfrm>
            <a:off x="11934515" y="59191"/>
            <a:ext cx="8499259" cy="742950"/>
          </a:xfrm>
          <a:prstGeom prst="rect">
            <a:avLst/>
          </a:prstGeom>
          <a:solidFill>
            <a:schemeClr val="tx1"/>
          </a:solidFill>
          <a:ln>
            <a:noFill/>
          </a:ln>
        </p:spPr>
        <p:txBody>
          <a:bodyPr lIns="90000" tIns="45000" rIns="90000" bIns="45000"/>
          <a:lstStyle/>
          <a:p>
            <a:pPr algn="just">
              <a:lnSpc>
                <a:spcPct val="93000"/>
              </a:lnSpc>
              <a:spcAft>
                <a:spcPts val="1086"/>
              </a:spcAft>
            </a:pPr>
            <a:r>
              <a:rPr lang="en-GB" altLang="zh-CN" sz="4800" b="1" strike="noStrike" spc="-1">
                <a:solidFill>
                  <a:schemeClr val="accent6">
                    <a:lumMod val="40000"/>
                    <a:lumOff val="60000"/>
                  </a:schemeClr>
                </a:solidFill>
                <a:latin typeface="Arial"/>
              </a:rPr>
              <a:t>E</a:t>
            </a:r>
            <a:r>
              <a:rPr lang="en-GB" sz="4800" b="1" strike="noStrike" spc="-1">
                <a:solidFill>
                  <a:schemeClr val="accent6">
                    <a:lumMod val="40000"/>
                    <a:lumOff val="60000"/>
                  </a:schemeClr>
                </a:solidFill>
                <a:latin typeface="Arial"/>
              </a:rPr>
              <a:t>GU 20</a:t>
            </a:r>
            <a:r>
              <a:rPr lang="en-GB" altLang="zh-CN" sz="4800" b="1" strike="noStrike" spc="-1">
                <a:solidFill>
                  <a:schemeClr val="accent6">
                    <a:lumMod val="40000"/>
                    <a:lumOff val="60000"/>
                  </a:schemeClr>
                </a:solidFill>
                <a:latin typeface="Arial"/>
              </a:rPr>
              <a:t>20</a:t>
            </a:r>
            <a:r>
              <a:rPr lang="en-GB" sz="4800" b="1" strike="noStrike" spc="-1">
                <a:solidFill>
                  <a:schemeClr val="accent6">
                    <a:lumMod val="40000"/>
                    <a:lumOff val="60000"/>
                  </a:schemeClr>
                </a:solidFill>
                <a:latin typeface="Arial"/>
              </a:rPr>
              <a:t>,</a:t>
            </a:r>
            <a:r>
              <a:rPr lang="en-GB" sz="4800" spc="-1">
                <a:solidFill>
                  <a:schemeClr val="accent6">
                    <a:lumMod val="40000"/>
                    <a:lumOff val="60000"/>
                  </a:schemeClr>
                </a:solidFill>
                <a:latin typeface="Arial"/>
              </a:rPr>
              <a:t> </a:t>
            </a:r>
            <a:r>
              <a:rPr lang="en-GB" altLang="zh-CN" sz="4800" b="1" strike="noStrike" spc="-1">
                <a:solidFill>
                  <a:schemeClr val="accent6">
                    <a:lumMod val="40000"/>
                    <a:lumOff val="60000"/>
                  </a:schemeClr>
                </a:solidFill>
                <a:latin typeface="Arial"/>
              </a:rPr>
              <a:t>Vienna, Austria</a:t>
            </a:r>
            <a:endParaRPr lang="en-GB" sz="4800" b="1" strike="noStrike" spc="-1">
              <a:solidFill>
                <a:schemeClr val="accent6">
                  <a:lumMod val="40000"/>
                  <a:lumOff val="60000"/>
                </a:schemeClr>
              </a:solidFill>
              <a:latin typeface="Arial"/>
            </a:endParaRPr>
          </a:p>
        </p:txBody>
      </p:sp>
      <p:sp>
        <p:nvSpPr>
          <p:cNvPr id="61" name="CustomShape 18"/>
          <p:cNvSpPr/>
          <p:nvPr/>
        </p:nvSpPr>
        <p:spPr>
          <a:xfrm>
            <a:off x="14324523" y="7260753"/>
            <a:ext cx="18005959" cy="11176228"/>
          </a:xfrm>
          <a:prstGeom prst="rect">
            <a:avLst/>
          </a:prstGeom>
          <a:solidFill>
            <a:srgbClr val="FFFFFF">
              <a:alpha val="50000"/>
            </a:srgbClr>
          </a:solidFill>
          <a:ln w="127080">
            <a:solidFill>
              <a:srgbClr val="BFBFBF"/>
            </a:solidFill>
            <a:round/>
          </a:ln>
        </p:spPr>
        <p:style>
          <a:lnRef idx="0">
            <a:scrgbClr r="0" g="0" b="0"/>
          </a:lnRef>
          <a:fillRef idx="0">
            <a:scrgbClr r="0" g="0" b="0"/>
          </a:fillRef>
          <a:effectRef idx="0">
            <a:scrgbClr r="0" g="0" b="0"/>
          </a:effectRef>
          <a:fontRef idx="minor"/>
        </p:style>
      </p:sp>
      <p:sp>
        <p:nvSpPr>
          <p:cNvPr id="63" name="TextShape 19"/>
          <p:cNvSpPr txBox="1"/>
          <p:nvPr/>
        </p:nvSpPr>
        <p:spPr>
          <a:xfrm>
            <a:off x="14548418" y="7390015"/>
            <a:ext cx="10672464" cy="2170367"/>
          </a:xfrm>
          <a:prstGeom prst="rect">
            <a:avLst/>
          </a:prstGeom>
          <a:noFill/>
          <a:ln>
            <a:noFill/>
          </a:ln>
        </p:spPr>
        <p:txBody>
          <a:bodyPr lIns="90000" tIns="45000" rIns="90000" bIns="45000"/>
          <a:lstStyle/>
          <a:p>
            <a:r>
              <a:rPr lang="en-GB" altLang="zh-CN" sz="2400" b="1" strike="noStrike" spc="-1" dirty="0"/>
              <a:t>3</a:t>
            </a:r>
            <a:r>
              <a:rPr lang="en-GB" sz="2400" b="1" strike="noStrike" spc="-1" dirty="0"/>
              <a:t>: </a:t>
            </a:r>
            <a:r>
              <a:rPr lang="en-GB" altLang="zh-CN" sz="2400" b="1" strike="noStrike" spc="-1" dirty="0"/>
              <a:t>Modelling of particle spectra evolution from space to Mars’ surface:</a:t>
            </a:r>
            <a:r>
              <a:rPr lang="en-GB" altLang="zh-CN" sz="2400" b="1" spc="-1" dirty="0"/>
              <a:t> </a:t>
            </a:r>
            <a:r>
              <a:rPr lang="en-GB" altLang="zh-CN" sz="2400" strike="noStrike" spc="-1" dirty="0"/>
              <a:t>Energy-dependent </a:t>
            </a:r>
            <a:r>
              <a:rPr lang="en-GB" altLang="zh-CN" sz="2400" b="1" strike="noStrike" spc="-1" dirty="0"/>
              <a:t>GCR spectr</a:t>
            </a:r>
            <a:r>
              <a:rPr lang="en-GB" altLang="zh-CN" sz="2400" b="1" spc="-1" dirty="0"/>
              <a:t>a in space </a:t>
            </a:r>
            <a:r>
              <a:rPr lang="en-GB" altLang="zh-CN" sz="2400" spc="-1" dirty="0"/>
              <a:t>(green box, under different solar modulations) being</a:t>
            </a:r>
            <a:r>
              <a:rPr lang="en-GB" altLang="zh-CN" sz="2400" b="1" spc="-1" dirty="0"/>
              <a:t> modified by the Martian atmosphere</a:t>
            </a:r>
            <a:r>
              <a:rPr lang="en-GB" altLang="zh-CN" sz="2400" spc="-1" dirty="0"/>
              <a:t> as calculated using the GEANT4 Martian atmospheric particle transport model (blue box, the Mars response function) and resulting in the </a:t>
            </a:r>
            <a:r>
              <a:rPr lang="en-GB" altLang="zh-CN" sz="2400" b="1" spc="-1" dirty="0"/>
              <a:t>surface spectra</a:t>
            </a:r>
            <a:r>
              <a:rPr lang="en-GB" altLang="zh-CN" sz="2400" spc="-1" dirty="0"/>
              <a:t> under different modulation conditions (red box). </a:t>
            </a:r>
            <a:endParaRPr lang="en-GB" sz="2400" strike="noStrike" spc="-1" dirty="0"/>
          </a:p>
        </p:txBody>
      </p:sp>
      <p:sp>
        <p:nvSpPr>
          <p:cNvPr id="69" name="TextShape 24"/>
          <p:cNvSpPr txBox="1"/>
          <p:nvPr/>
        </p:nvSpPr>
        <p:spPr>
          <a:xfrm>
            <a:off x="14635519" y="15549256"/>
            <a:ext cx="17343292" cy="2297739"/>
          </a:xfrm>
          <a:prstGeom prst="rect">
            <a:avLst/>
          </a:prstGeom>
          <a:noFill/>
          <a:ln>
            <a:noFill/>
          </a:ln>
        </p:spPr>
        <p:txBody>
          <a:bodyPr lIns="90000" tIns="45000" rIns="90000" bIns="45000"/>
          <a:lstStyle/>
          <a:p>
            <a:pPr marL="342900" indent="-342900">
              <a:buFont typeface="Arial" panose="020B0604020202020204" pitchFamily="34" charset="0"/>
              <a:buChar char="•"/>
            </a:pPr>
            <a:r>
              <a:rPr lang="en-GB" altLang="zh-CN" sz="2400" b="0" strike="noStrike" spc="-1" dirty="0">
                <a:latin typeface="Arial"/>
              </a:rPr>
              <a:t>GCR </a:t>
            </a:r>
            <a:r>
              <a:rPr lang="en-GB" altLang="zh-CN" sz="2400" spc="-1" dirty="0">
                <a:latin typeface="Arial"/>
              </a:rPr>
              <a:t>spectra in the interplanetary space are calculated using the </a:t>
            </a:r>
            <a:r>
              <a:rPr lang="en-GB" sz="2400" spc="-1" dirty="0">
                <a:latin typeface="Arial"/>
              </a:rPr>
              <a:t>Badhwar–O’Neill model (</a:t>
            </a:r>
            <a:r>
              <a:rPr lang="en-GB" sz="2400" i="1" u="sng" spc="-1" dirty="0">
                <a:latin typeface="Arial"/>
              </a:rPr>
              <a:t>O‘Neil 2010</a:t>
            </a:r>
            <a:r>
              <a:rPr lang="en-GB" sz="2400" spc="-1" dirty="0">
                <a:latin typeface="Arial"/>
              </a:rPr>
              <a:t>)</a:t>
            </a:r>
            <a:r>
              <a:rPr lang="en-GB" altLang="zh-CN" sz="2400" spc="-1" dirty="0">
                <a:latin typeface="Arial"/>
              </a:rPr>
              <a:t> which </a:t>
            </a:r>
            <a:r>
              <a:rPr lang="en-GB" sz="2400" spc="-1" dirty="0">
                <a:latin typeface="Arial"/>
              </a:rPr>
              <a:t>describes</a:t>
            </a:r>
            <a:r>
              <a:rPr lang="en-GB" altLang="zh-CN" sz="2400" spc="-1" dirty="0">
                <a:latin typeface="Arial"/>
              </a:rPr>
              <a:t> </a:t>
            </a:r>
            <a:r>
              <a:rPr lang="en-GB" sz="2400" spc="-1" dirty="0">
                <a:latin typeface="Arial"/>
              </a:rPr>
              <a:t>the GCR spectra via the spherically symmetric Fokker–Planck</a:t>
            </a:r>
            <a:r>
              <a:rPr lang="en-GB" altLang="zh-CN" sz="2400" spc="-1" dirty="0">
                <a:latin typeface="Arial"/>
              </a:rPr>
              <a:t> </a:t>
            </a:r>
            <a:r>
              <a:rPr lang="en-GB" sz="2400" spc="-1" dirty="0">
                <a:latin typeface="Arial"/>
              </a:rPr>
              <a:t>equation that accounts for particle propagation in the heliosphere</a:t>
            </a:r>
            <a:r>
              <a:rPr lang="en-GB" altLang="zh-CN" sz="2400" spc="-1" dirty="0">
                <a:latin typeface="Arial"/>
              </a:rPr>
              <a:t> </a:t>
            </a:r>
            <a:r>
              <a:rPr lang="en-GB" sz="2400" spc="-1" dirty="0">
                <a:latin typeface="Arial"/>
              </a:rPr>
              <a:t>due to diffusion, convection, and adiabatic deceleration.</a:t>
            </a:r>
          </a:p>
          <a:p>
            <a:pPr marL="342900" indent="-342900">
              <a:buFont typeface="Arial" panose="020B0604020202020204" pitchFamily="34" charset="0"/>
              <a:buChar char="•"/>
            </a:pPr>
            <a:r>
              <a:rPr lang="en-GB" altLang="zh-CN" sz="2400" spc="-1" dirty="0">
                <a:latin typeface="Arial"/>
              </a:rPr>
              <a:t>Particle transport through the </a:t>
            </a:r>
            <a:r>
              <a:rPr lang="en-GB" altLang="zh-CN" sz="2400" b="0" strike="noStrike" spc="-1" dirty="0">
                <a:latin typeface="Arial"/>
              </a:rPr>
              <a:t>Martian </a:t>
            </a:r>
            <a:r>
              <a:rPr lang="en-GB" altLang="zh-CN" sz="2400" spc="-1" dirty="0">
                <a:latin typeface="Arial"/>
              </a:rPr>
              <a:t>atmosphere has been modelled using </a:t>
            </a:r>
            <a:r>
              <a:rPr lang="en-GB" altLang="zh-CN" sz="2400" spc="-1" dirty="0"/>
              <a:t>GEANT4 simulation tools. </a:t>
            </a:r>
            <a:endParaRPr lang="en-GB" altLang="zh-CN" sz="2400" spc="-1" dirty="0">
              <a:latin typeface="Arial"/>
            </a:endParaRPr>
          </a:p>
          <a:p>
            <a:pPr marL="342900" indent="-342900">
              <a:buFont typeface="Arial" panose="020B0604020202020204" pitchFamily="34" charset="0"/>
              <a:buChar char="•"/>
            </a:pPr>
            <a:r>
              <a:rPr lang="en-GB" altLang="zh-CN" sz="2400" spc="-1" dirty="0">
                <a:latin typeface="Arial"/>
              </a:rPr>
              <a:t>Mars atmospheric condition is loaded from Mars Climate Database: 95% CO</a:t>
            </a:r>
            <a:r>
              <a:rPr lang="en-GB" altLang="zh-CN" sz="2400" spc="-1" baseline="-25000" dirty="0">
                <a:latin typeface="Arial"/>
              </a:rPr>
              <a:t>2 </a:t>
            </a:r>
            <a:r>
              <a:rPr lang="en-GB" altLang="zh-CN" sz="2400" spc="-1" dirty="0">
                <a:latin typeface="Arial"/>
              </a:rPr>
              <a:t>with a surface pressure of about 800 Pa</a:t>
            </a:r>
          </a:p>
          <a:p>
            <a:pPr marL="342900" indent="-342900">
              <a:buFont typeface="Arial" panose="020B0604020202020204" pitchFamily="34" charset="0"/>
              <a:buChar char="•"/>
            </a:pPr>
            <a:r>
              <a:rPr lang="en-GB" altLang="zh-CN" sz="2400" b="0" strike="noStrike" spc="-1" dirty="0">
                <a:latin typeface="Arial"/>
              </a:rPr>
              <a:t>The above GEANT4 </a:t>
            </a:r>
            <a:r>
              <a:rPr lang="en-GB" altLang="zh-CN" sz="2400" spc="-1" dirty="0">
                <a:latin typeface="Arial"/>
              </a:rPr>
              <a:t>and atmosphere step is v</a:t>
            </a:r>
            <a:r>
              <a:rPr lang="en-GB" sz="2400" b="0" strike="noStrike" spc="-1" dirty="0">
                <a:latin typeface="Arial"/>
              </a:rPr>
              <a:t>alidated by </a:t>
            </a:r>
            <a:r>
              <a:rPr lang="en-GB" sz="2400" b="0" i="1" u="sng" strike="noStrike" spc="-1" dirty="0" err="1">
                <a:uFillTx/>
                <a:latin typeface="Arial"/>
              </a:rPr>
              <a:t>Matthia</a:t>
            </a:r>
            <a:r>
              <a:rPr lang="en-GB" sz="2400" b="0" i="1" u="sng" strike="noStrike" spc="-1" dirty="0">
                <a:uFillTx/>
                <a:latin typeface="Arial"/>
              </a:rPr>
              <a:t>+ 2016</a:t>
            </a:r>
            <a:r>
              <a:rPr lang="en-GB" altLang="zh-CN" sz="2400" b="0" i="1" u="sng" strike="noStrike" spc="-1" dirty="0">
                <a:uFillTx/>
                <a:latin typeface="Arial"/>
              </a:rPr>
              <a:t>, 2018 &amp; Guo+ 2019 SWSC</a:t>
            </a:r>
            <a:r>
              <a:rPr lang="en-GB" altLang="zh-CN" sz="2400" b="0" u="sng" strike="noStrike" spc="-1" dirty="0">
                <a:uFillTx/>
                <a:latin typeface="Arial"/>
              </a:rPr>
              <a:t> </a:t>
            </a:r>
            <a:r>
              <a:rPr lang="en-GB" altLang="zh-CN" sz="2400" b="0" strike="noStrike" spc="-1" dirty="0">
                <a:uFillTx/>
                <a:latin typeface="Arial"/>
              </a:rPr>
              <a:t>against the </a:t>
            </a:r>
            <a:r>
              <a:rPr lang="en-GB" altLang="zh-CN" sz="2400" spc="-1" dirty="0">
                <a:latin typeface="Arial"/>
              </a:rPr>
              <a:t>surface particle spectra measurement by the Radiation Assessment Detector (RAD, </a:t>
            </a:r>
            <a:r>
              <a:rPr lang="en-GB" altLang="zh-CN" sz="2400" i="1" u="sng" spc="-1" dirty="0">
                <a:latin typeface="Arial"/>
              </a:rPr>
              <a:t>Hassler+ 2012</a:t>
            </a:r>
            <a:r>
              <a:rPr lang="en-GB" altLang="zh-CN" sz="2400" spc="-1" dirty="0">
                <a:latin typeface="Arial"/>
              </a:rPr>
              <a:t>) aboard the MSL mission.</a:t>
            </a:r>
            <a:endParaRPr lang="en-GB" sz="2400" b="0" strike="noStrike" spc="-1" dirty="0">
              <a:latin typeface="Arial"/>
            </a:endParaRPr>
          </a:p>
        </p:txBody>
      </p:sp>
      <p:sp>
        <p:nvSpPr>
          <p:cNvPr id="100" name="TextShape 43"/>
          <p:cNvSpPr txBox="1"/>
          <p:nvPr/>
        </p:nvSpPr>
        <p:spPr>
          <a:xfrm>
            <a:off x="33069193" y="7379254"/>
            <a:ext cx="12759120" cy="2670534"/>
          </a:xfrm>
          <a:prstGeom prst="rect">
            <a:avLst/>
          </a:prstGeom>
          <a:noFill/>
          <a:ln>
            <a:noFill/>
          </a:ln>
        </p:spPr>
        <p:txBody>
          <a:bodyPr lIns="90000" tIns="45000" rIns="90000" bIns="45000"/>
          <a:lstStyle/>
          <a:p>
            <a:r>
              <a:rPr lang="en-GB" sz="2400" b="1" spc="-1" dirty="0"/>
              <a:t>5. Quantification of the FD amplitude in space and on Mars. </a:t>
            </a:r>
            <a:r>
              <a:rPr lang="en-GB" sz="2400" dirty="0"/>
              <a:t>The top and middle panels show the </a:t>
            </a:r>
            <a:r>
              <a:rPr lang="en-GB" sz="2400" b="1" dirty="0"/>
              <a:t>modelled FD amplitude </a:t>
            </a:r>
            <a:r>
              <a:rPr lang="en-GB" sz="2400" dirty="0"/>
              <a:t>at Mars’s orbit (assuming </a:t>
            </a:r>
            <a:r>
              <a:rPr lang="en-GB" sz="2400" dirty="0" err="1"/>
              <a:t>Ec</a:t>
            </a:r>
            <a:r>
              <a:rPr lang="en-GB" sz="2400" dirty="0"/>
              <a:t> = 100 MeV/</a:t>
            </a:r>
            <a:r>
              <a:rPr lang="en-GB" sz="2400" dirty="0" err="1"/>
              <a:t>nuc</a:t>
            </a:r>
            <a:r>
              <a:rPr lang="en-GB" sz="2400" dirty="0"/>
              <a:t> for the MAVEN/SEP penetrating particle flux) and on Mars’ surface (calculated as surface dose rate of that measured by MSL/RAD), respectively. The bottom panel shows the ratio of the above two FD amplitudes, which falls within the range of about 1.3 to 1.45. The magenta areas mark the points with FD amplitude and solar modulation values falling into the observational range between 2014 and 2016. </a:t>
            </a:r>
            <a:r>
              <a:rPr lang="en-GB" sz="2400" b="1" dirty="0"/>
              <a:t>The ratios within the magenta are about 1.36. </a:t>
            </a:r>
          </a:p>
          <a:p>
            <a:endParaRPr lang="en-GB" sz="2400" dirty="0"/>
          </a:p>
          <a:p>
            <a:pPr>
              <a:buClr>
                <a:srgbClr val="000000"/>
              </a:buClr>
              <a:buSzPct val="45000"/>
            </a:pPr>
            <a:endParaRPr lang="en-GB" sz="2400" b="1" spc="-1" dirty="0"/>
          </a:p>
        </p:txBody>
      </p:sp>
      <p:grpSp>
        <p:nvGrpSpPr>
          <p:cNvPr id="34" name="Group 33">
            <a:extLst>
              <a:ext uri="{FF2B5EF4-FFF2-40B4-BE49-F238E27FC236}">
                <a16:creationId xmlns:a16="http://schemas.microsoft.com/office/drawing/2014/main" id="{4EA164BC-5ED5-D24A-B048-707CA9DF2C51}"/>
              </a:ext>
            </a:extLst>
          </p:cNvPr>
          <p:cNvGrpSpPr/>
          <p:nvPr/>
        </p:nvGrpSpPr>
        <p:grpSpPr>
          <a:xfrm>
            <a:off x="775067" y="24897934"/>
            <a:ext cx="12793965" cy="7604961"/>
            <a:chOff x="859088" y="23607473"/>
            <a:chExt cx="12105296" cy="6799846"/>
          </a:xfrm>
        </p:grpSpPr>
        <p:pic>
          <p:nvPicPr>
            <p:cNvPr id="52" name="Picture 51"/>
            <p:cNvPicPr/>
            <p:nvPr/>
          </p:nvPicPr>
          <p:blipFill>
            <a:blip r:embed="rId3"/>
            <a:stretch/>
          </p:blipFill>
          <p:spPr>
            <a:xfrm>
              <a:off x="859088" y="23607473"/>
              <a:ext cx="12105296" cy="6799846"/>
            </a:xfrm>
            <a:prstGeom prst="rect">
              <a:avLst/>
            </a:prstGeom>
            <a:ln>
              <a:noFill/>
            </a:ln>
            <a:effectLst/>
          </p:spPr>
        </p:pic>
        <p:sp>
          <p:nvSpPr>
            <p:cNvPr id="53" name="TextShape 11"/>
            <p:cNvSpPr txBox="1"/>
            <p:nvPr/>
          </p:nvSpPr>
          <p:spPr>
            <a:xfrm>
              <a:off x="4898018" y="23910924"/>
              <a:ext cx="4561292" cy="945436"/>
            </a:xfrm>
            <a:prstGeom prst="rect">
              <a:avLst/>
            </a:prstGeom>
            <a:noFill/>
            <a:ln w="47625">
              <a:solidFill>
                <a:srgbClr val="92D050"/>
              </a:solidFill>
            </a:ln>
          </p:spPr>
          <p:txBody>
            <a:bodyPr lIns="90000" tIns="45000" rIns="90000" bIns="45000"/>
            <a:lstStyle/>
            <a:p>
              <a:r>
                <a:rPr lang="en-GB" sz="2800" b="1" strike="noStrike" spc="-1" dirty="0">
                  <a:solidFill>
                    <a:srgbClr val="00FF00"/>
                  </a:solidFill>
                  <a:latin typeface="Arial"/>
                </a:rPr>
                <a:t>(1) </a:t>
              </a:r>
              <a:r>
                <a:rPr lang="en-GB" altLang="zh-CN" sz="2800" b="1" strike="noStrike" spc="-1" dirty="0">
                  <a:solidFill>
                    <a:srgbClr val="00FF00"/>
                  </a:solidFill>
                  <a:latin typeface="Arial"/>
                </a:rPr>
                <a:t>GCR spectra (before and during the </a:t>
              </a:r>
              <a:r>
                <a:rPr lang="en-GB" altLang="zh-CN" sz="2800" b="1" spc="-1" dirty="0">
                  <a:solidFill>
                    <a:srgbClr val="00FF00"/>
                  </a:solidFill>
                  <a:latin typeface="Arial"/>
                </a:rPr>
                <a:t>FD</a:t>
              </a:r>
              <a:r>
                <a:rPr lang="en-GB" altLang="zh-CN" sz="2800" b="1" strike="noStrike" spc="-1" dirty="0">
                  <a:solidFill>
                    <a:srgbClr val="00FF00"/>
                  </a:solidFill>
                  <a:latin typeface="Arial"/>
                </a:rPr>
                <a:t>)</a:t>
              </a:r>
              <a:endParaRPr lang="en-GB" sz="2800" b="0" strike="noStrike" spc="-1" dirty="0">
                <a:latin typeface="Arial"/>
              </a:endParaRPr>
            </a:p>
          </p:txBody>
        </p:sp>
        <p:sp>
          <p:nvSpPr>
            <p:cNvPr id="54" name="TextShape 12"/>
            <p:cNvSpPr txBox="1"/>
            <p:nvPr/>
          </p:nvSpPr>
          <p:spPr>
            <a:xfrm>
              <a:off x="5105778" y="25540908"/>
              <a:ext cx="3996393" cy="968945"/>
            </a:xfrm>
            <a:prstGeom prst="rect">
              <a:avLst/>
            </a:prstGeom>
            <a:noFill/>
            <a:ln w="47625">
              <a:solidFill>
                <a:srgbClr val="003CFF"/>
              </a:solidFill>
            </a:ln>
          </p:spPr>
          <p:txBody>
            <a:bodyPr lIns="90000" tIns="45000" rIns="90000" bIns="45000"/>
            <a:lstStyle/>
            <a:p>
              <a:r>
                <a:rPr lang="en-GB" sz="2800" b="1" strike="noStrike" spc="-1" dirty="0">
                  <a:solidFill>
                    <a:srgbClr val="0000FF"/>
                  </a:solidFill>
                  <a:latin typeface="Arial"/>
                </a:rPr>
                <a:t>(2) I</a:t>
              </a:r>
              <a:r>
                <a:rPr lang="en-GB" altLang="zh-CN" sz="2800" b="1" strike="noStrike" spc="-1" dirty="0">
                  <a:solidFill>
                    <a:srgbClr val="0000FF"/>
                  </a:solidFill>
                  <a:latin typeface="Arial"/>
                </a:rPr>
                <a:t>nteraction with </a:t>
              </a:r>
              <a:r>
                <a:rPr lang="en-GB" sz="2800" b="1" strike="noStrike" spc="-1" dirty="0">
                  <a:solidFill>
                    <a:srgbClr val="0000FF"/>
                  </a:solidFill>
                  <a:latin typeface="Arial"/>
                </a:rPr>
                <a:t>the</a:t>
              </a:r>
              <a:r>
                <a:rPr lang="en-GB" altLang="zh-CN" sz="2800" b="1" spc="-1" dirty="0">
                  <a:solidFill>
                    <a:srgbClr val="0000FF"/>
                  </a:solidFill>
                  <a:latin typeface="Arial"/>
                </a:rPr>
                <a:t> </a:t>
              </a:r>
              <a:r>
                <a:rPr lang="en-GB" sz="2800" b="1" strike="noStrike" spc="-1" dirty="0">
                  <a:solidFill>
                    <a:srgbClr val="0000FF"/>
                  </a:solidFill>
                  <a:latin typeface="Arial"/>
                </a:rPr>
                <a:t>atmosphere</a:t>
              </a:r>
              <a:endParaRPr lang="en-GB" sz="2800" b="0" strike="noStrike" spc="-1" dirty="0">
                <a:latin typeface="Arial"/>
              </a:endParaRPr>
            </a:p>
          </p:txBody>
        </p:sp>
        <p:sp>
          <p:nvSpPr>
            <p:cNvPr id="104" name="TextShape 12">
              <a:extLst>
                <a:ext uri="{FF2B5EF4-FFF2-40B4-BE49-F238E27FC236}">
                  <a16:creationId xmlns:a16="http://schemas.microsoft.com/office/drawing/2014/main" id="{62E038C0-5F29-0047-A0D2-BF838BA087B0}"/>
                </a:ext>
              </a:extLst>
            </p:cNvPr>
            <p:cNvSpPr txBox="1"/>
            <p:nvPr/>
          </p:nvSpPr>
          <p:spPr>
            <a:xfrm>
              <a:off x="5346802" y="28474008"/>
              <a:ext cx="4015010" cy="543768"/>
            </a:xfrm>
            <a:prstGeom prst="rect">
              <a:avLst/>
            </a:prstGeom>
            <a:noFill/>
            <a:ln w="47625">
              <a:solidFill>
                <a:srgbClr val="FF0000"/>
              </a:solidFill>
            </a:ln>
          </p:spPr>
          <p:txBody>
            <a:bodyPr lIns="90000" tIns="45000" rIns="90000" bIns="45000"/>
            <a:lstStyle/>
            <a:p>
              <a:r>
                <a:rPr lang="en-GB" sz="2800" b="1" strike="noStrike" spc="-1" dirty="0">
                  <a:solidFill>
                    <a:srgbClr val="FF0000"/>
                  </a:solidFill>
                  <a:latin typeface="Arial"/>
                </a:rPr>
                <a:t>(</a:t>
              </a:r>
              <a:r>
                <a:rPr lang="en-GB" altLang="zh-CN" sz="2800" b="1" strike="noStrike" spc="-1" dirty="0">
                  <a:solidFill>
                    <a:srgbClr val="FF0000"/>
                  </a:solidFill>
                  <a:latin typeface="Arial"/>
                </a:rPr>
                <a:t>3</a:t>
              </a:r>
              <a:r>
                <a:rPr lang="en-GB" sz="2800" b="1" strike="noStrike" spc="-1" dirty="0">
                  <a:solidFill>
                    <a:srgbClr val="FF0000"/>
                  </a:solidFill>
                  <a:latin typeface="Arial"/>
                </a:rPr>
                <a:t>)</a:t>
              </a:r>
              <a:r>
                <a:rPr lang="en-GB" altLang="zh-CN" sz="2800" b="1" strike="noStrike" spc="-1" dirty="0">
                  <a:solidFill>
                    <a:srgbClr val="FF0000"/>
                  </a:solidFill>
                  <a:latin typeface="Arial"/>
                </a:rPr>
                <a:t> Surface </a:t>
              </a:r>
              <a:r>
                <a:rPr lang="de-DE" altLang="zh-CN" sz="2800" b="1" strike="noStrike" spc="-1" dirty="0">
                  <a:solidFill>
                    <a:srgbClr val="FF0000"/>
                  </a:solidFill>
                  <a:latin typeface="Arial"/>
                </a:rPr>
                <a:t>GCR</a:t>
              </a:r>
              <a:r>
                <a:rPr lang="zh-CN" altLang="de-DE" sz="2800" b="1" strike="noStrike" spc="-1" dirty="0">
                  <a:solidFill>
                    <a:srgbClr val="FF0000"/>
                  </a:solidFill>
                  <a:latin typeface="Arial"/>
                </a:rPr>
                <a:t> </a:t>
              </a:r>
              <a:r>
                <a:rPr lang="de-DE" altLang="zh-CN" sz="2800" b="1" strike="noStrike" spc="-1" dirty="0" err="1">
                  <a:solidFill>
                    <a:srgbClr val="FF0000"/>
                  </a:solidFill>
                  <a:latin typeface="Arial"/>
                </a:rPr>
                <a:t>and</a:t>
              </a:r>
              <a:r>
                <a:rPr lang="zh-CN" altLang="de-DE" sz="2800" b="1" strike="noStrike" spc="-1" dirty="0">
                  <a:solidFill>
                    <a:srgbClr val="FF0000"/>
                  </a:solidFill>
                  <a:latin typeface="Arial"/>
                </a:rPr>
                <a:t> </a:t>
              </a:r>
              <a:r>
                <a:rPr lang="de-DE" altLang="zh-CN" sz="2800" b="1" strike="noStrike" spc="-1" dirty="0">
                  <a:solidFill>
                    <a:srgbClr val="FF0000"/>
                  </a:solidFill>
                  <a:latin typeface="Arial"/>
                </a:rPr>
                <a:t>FD</a:t>
              </a:r>
              <a:endParaRPr lang="en-GB" sz="2800" b="0" strike="noStrike" spc="-1" dirty="0">
                <a:solidFill>
                  <a:srgbClr val="FF0000"/>
                </a:solidFill>
                <a:latin typeface="Arial"/>
              </a:endParaRPr>
            </a:p>
          </p:txBody>
        </p:sp>
      </p:grpSp>
      <p:grpSp>
        <p:nvGrpSpPr>
          <p:cNvPr id="6" name="Group 5">
            <a:extLst>
              <a:ext uri="{FF2B5EF4-FFF2-40B4-BE49-F238E27FC236}">
                <a16:creationId xmlns:a16="http://schemas.microsoft.com/office/drawing/2014/main" id="{8B2F3780-47FE-4D45-9250-317FF431A04E}"/>
              </a:ext>
            </a:extLst>
          </p:cNvPr>
          <p:cNvGrpSpPr/>
          <p:nvPr/>
        </p:nvGrpSpPr>
        <p:grpSpPr>
          <a:xfrm>
            <a:off x="20433774" y="9506300"/>
            <a:ext cx="6069478" cy="5939132"/>
            <a:chOff x="1817455" y="26067779"/>
            <a:chExt cx="6341410" cy="6286073"/>
          </a:xfrm>
        </p:grpSpPr>
        <p:grpSp>
          <p:nvGrpSpPr>
            <p:cNvPr id="105" name="Group 104">
              <a:extLst>
                <a:ext uri="{FF2B5EF4-FFF2-40B4-BE49-F238E27FC236}">
                  <a16:creationId xmlns:a16="http://schemas.microsoft.com/office/drawing/2014/main" id="{0C65FD10-99CA-1F4C-BAE7-2E214164F363}"/>
                </a:ext>
              </a:extLst>
            </p:cNvPr>
            <p:cNvGrpSpPr/>
            <p:nvPr/>
          </p:nvGrpSpPr>
          <p:grpSpPr>
            <a:xfrm>
              <a:off x="1817455" y="26067779"/>
              <a:ext cx="6341410" cy="6286073"/>
              <a:chOff x="612475" y="1170125"/>
              <a:chExt cx="3655302" cy="3590952"/>
            </a:xfrm>
          </p:grpSpPr>
          <p:pic>
            <p:nvPicPr>
              <p:cNvPr id="106" name="Google Shape;155;p20">
                <a:extLst>
                  <a:ext uri="{FF2B5EF4-FFF2-40B4-BE49-F238E27FC236}">
                    <a16:creationId xmlns:a16="http://schemas.microsoft.com/office/drawing/2014/main" id="{B04A0C58-4294-9142-9C23-EA55532817A0}"/>
                  </a:ext>
                </a:extLst>
              </p:cNvPr>
              <p:cNvPicPr preferRelativeResize="0"/>
              <p:nvPr/>
            </p:nvPicPr>
            <p:blipFill rotWithShape="1">
              <a:blip r:embed="rId4">
                <a:alphaModFix/>
              </a:blip>
              <a:srcRect l="71010" r="6304" b="76193"/>
              <a:stretch/>
            </p:blipFill>
            <p:spPr>
              <a:xfrm>
                <a:off x="612475" y="1170125"/>
                <a:ext cx="3655302" cy="3590952"/>
              </a:xfrm>
              <a:prstGeom prst="rect">
                <a:avLst/>
              </a:prstGeom>
              <a:noFill/>
              <a:ln w="69850">
                <a:solidFill>
                  <a:srgbClr val="003CFF"/>
                </a:solidFill>
              </a:ln>
            </p:spPr>
          </p:pic>
          <p:sp>
            <p:nvSpPr>
              <p:cNvPr id="107" name="Google Shape;157;p20">
                <a:extLst>
                  <a:ext uri="{FF2B5EF4-FFF2-40B4-BE49-F238E27FC236}">
                    <a16:creationId xmlns:a16="http://schemas.microsoft.com/office/drawing/2014/main" id="{3E68B238-2918-0B4B-8E7D-BEB3463B92CC}"/>
                  </a:ext>
                </a:extLst>
              </p:cNvPr>
              <p:cNvSpPr txBox="1"/>
              <p:nvPr/>
            </p:nvSpPr>
            <p:spPr>
              <a:xfrm>
                <a:off x="837706" y="4435986"/>
                <a:ext cx="3386100" cy="318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a:t>Proton Energy in deep space(MeV)</a:t>
                </a:r>
              </a:p>
            </p:txBody>
          </p:sp>
          <p:sp>
            <p:nvSpPr>
              <p:cNvPr id="108" name="Google Shape;159;p20">
                <a:extLst>
                  <a:ext uri="{FF2B5EF4-FFF2-40B4-BE49-F238E27FC236}">
                    <a16:creationId xmlns:a16="http://schemas.microsoft.com/office/drawing/2014/main" id="{D851F954-32BF-EE4F-856B-091083948519}"/>
                  </a:ext>
                </a:extLst>
              </p:cNvPr>
              <p:cNvSpPr txBox="1"/>
              <p:nvPr/>
            </p:nvSpPr>
            <p:spPr>
              <a:xfrm rot="16200000">
                <a:off x="-273498" y="2624972"/>
                <a:ext cx="2912587" cy="299388"/>
              </a:xfrm>
              <a:prstGeom prst="rect">
                <a:avLst/>
              </a:prstGeom>
              <a:solidFill>
                <a:schemeClr val="bg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a:t>Proton Energy on Mars (MeV)</a:t>
                </a:r>
              </a:p>
            </p:txBody>
          </p:sp>
          <p:sp>
            <p:nvSpPr>
              <p:cNvPr id="109" name="TextBox 108">
                <a:extLst>
                  <a:ext uri="{FF2B5EF4-FFF2-40B4-BE49-F238E27FC236}">
                    <a16:creationId xmlns:a16="http://schemas.microsoft.com/office/drawing/2014/main" id="{90DF7A9E-1E1D-CC4B-904D-81A3E1CC924C}"/>
                  </a:ext>
                </a:extLst>
              </p:cNvPr>
              <p:cNvSpPr txBox="1"/>
              <p:nvPr/>
            </p:nvSpPr>
            <p:spPr>
              <a:xfrm>
                <a:off x="1484079" y="1710215"/>
                <a:ext cx="1162493" cy="896676"/>
              </a:xfrm>
              <a:prstGeom prst="rect">
                <a:avLst/>
              </a:prstGeom>
              <a:noFill/>
            </p:spPr>
            <p:txBody>
              <a:bodyPr wrap="square" rtlCol="0">
                <a:spAutoFit/>
              </a:bodyPr>
              <a:lstStyle/>
              <a:p>
                <a:r>
                  <a:rPr lang="en-GB" sz="2400" dirty="0"/>
                  <a:t>Proton </a:t>
                </a:r>
                <a:r>
                  <a:rPr lang="en-GB" sz="2400" dirty="0">
                    <a:sym typeface="Wingdings" pitchFamily="2" charset="2"/>
                  </a:rPr>
                  <a:t> </a:t>
                </a:r>
                <a:endParaRPr lang="en-GB" sz="2400" dirty="0"/>
              </a:p>
              <a:p>
                <a:r>
                  <a:rPr lang="en-GB" sz="2400" dirty="0"/>
                  <a:t>Surface downward proton</a:t>
                </a:r>
              </a:p>
            </p:txBody>
          </p:sp>
        </p:grpSp>
        <p:sp>
          <p:nvSpPr>
            <p:cNvPr id="5" name="TextBox 4">
              <a:extLst>
                <a:ext uri="{FF2B5EF4-FFF2-40B4-BE49-F238E27FC236}">
                  <a16:creationId xmlns:a16="http://schemas.microsoft.com/office/drawing/2014/main" id="{53A01946-C8E2-FE46-A4E1-EB387C35C481}"/>
                </a:ext>
              </a:extLst>
            </p:cNvPr>
            <p:cNvSpPr txBox="1"/>
            <p:nvPr/>
          </p:nvSpPr>
          <p:spPr>
            <a:xfrm>
              <a:off x="2725496" y="26084971"/>
              <a:ext cx="4839786" cy="830997"/>
            </a:xfrm>
            <a:prstGeom prst="rect">
              <a:avLst/>
            </a:prstGeom>
            <a:solidFill>
              <a:schemeClr val="bg1"/>
            </a:solidFill>
            <a:ln w="60325">
              <a:noFill/>
            </a:ln>
          </p:spPr>
          <p:txBody>
            <a:bodyPr wrap="none" rtlCol="0">
              <a:spAutoFit/>
            </a:bodyPr>
            <a:lstStyle/>
            <a:p>
              <a:pPr algn="ctr"/>
              <a:r>
                <a:rPr lang="en-GB" altLang="zh-CN" sz="2400" dirty="0">
                  <a:solidFill>
                    <a:srgbClr val="003CFF"/>
                  </a:solidFill>
                </a:rPr>
                <a:t>The Martian atmospheric function </a:t>
              </a:r>
            </a:p>
            <a:p>
              <a:pPr algn="ctr"/>
              <a:r>
                <a:rPr lang="en-GB" altLang="zh-CN" sz="2400" dirty="0">
                  <a:solidFill>
                    <a:srgbClr val="003CFF"/>
                  </a:solidFill>
                </a:rPr>
                <a:t>for incoming protons</a:t>
              </a:r>
              <a:endParaRPr lang="en-GB" sz="2400" dirty="0">
                <a:solidFill>
                  <a:srgbClr val="003CFF"/>
                </a:solidFill>
              </a:endParaRPr>
            </a:p>
          </p:txBody>
        </p:sp>
      </p:grpSp>
      <p:grpSp>
        <p:nvGrpSpPr>
          <p:cNvPr id="49" name="Group 48">
            <a:extLst>
              <a:ext uri="{FF2B5EF4-FFF2-40B4-BE49-F238E27FC236}">
                <a16:creationId xmlns:a16="http://schemas.microsoft.com/office/drawing/2014/main" id="{6E34CCCD-F0C8-BF4C-B637-576755A67D40}"/>
              </a:ext>
            </a:extLst>
          </p:cNvPr>
          <p:cNvGrpSpPr/>
          <p:nvPr/>
        </p:nvGrpSpPr>
        <p:grpSpPr>
          <a:xfrm>
            <a:off x="25034788" y="7582454"/>
            <a:ext cx="7243473" cy="1542298"/>
            <a:chOff x="24394128" y="7515079"/>
            <a:chExt cx="7884134" cy="1663461"/>
          </a:xfrm>
        </p:grpSpPr>
        <p:pic>
          <p:nvPicPr>
            <p:cNvPr id="58" name="Picture 57"/>
            <p:cNvPicPr/>
            <p:nvPr/>
          </p:nvPicPr>
          <p:blipFill>
            <a:blip r:embed="rId5"/>
            <a:stretch/>
          </p:blipFill>
          <p:spPr>
            <a:xfrm>
              <a:off x="24394128" y="7515079"/>
              <a:ext cx="7884134" cy="1663461"/>
            </a:xfrm>
            <a:prstGeom prst="rect">
              <a:avLst/>
            </a:prstGeom>
            <a:ln>
              <a:noFill/>
            </a:ln>
          </p:spPr>
        </p:pic>
        <p:sp>
          <p:nvSpPr>
            <p:cNvPr id="3" name="Rectangle 2">
              <a:extLst>
                <a:ext uri="{FF2B5EF4-FFF2-40B4-BE49-F238E27FC236}">
                  <a16:creationId xmlns:a16="http://schemas.microsoft.com/office/drawing/2014/main" id="{90B5DE9D-6DD0-864D-ACAB-93C5CF6AADB6}"/>
                </a:ext>
              </a:extLst>
            </p:cNvPr>
            <p:cNvSpPr/>
            <p:nvPr/>
          </p:nvSpPr>
          <p:spPr>
            <a:xfrm>
              <a:off x="24596681" y="7730150"/>
              <a:ext cx="1763018" cy="1220297"/>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6" name="TextShape 35"/>
          <p:cNvSpPr txBox="1"/>
          <p:nvPr/>
        </p:nvSpPr>
        <p:spPr>
          <a:xfrm>
            <a:off x="14580720" y="18857489"/>
            <a:ext cx="12537443" cy="886263"/>
          </a:xfrm>
          <a:prstGeom prst="rect">
            <a:avLst/>
          </a:prstGeom>
          <a:noFill/>
          <a:ln>
            <a:noFill/>
          </a:ln>
        </p:spPr>
        <p:txBody>
          <a:bodyPr lIns="90000" tIns="45000" rIns="90000" bIns="45000"/>
          <a:lstStyle/>
          <a:p>
            <a:r>
              <a:rPr lang="en-GB" sz="2400" b="1" strike="noStrike" spc="-1" dirty="0">
                <a:latin typeface="+mj-lt"/>
              </a:rPr>
              <a:t>4: </a:t>
            </a:r>
            <a:r>
              <a:rPr lang="en-GB" altLang="zh-CN" sz="2400" b="1" strike="noStrike" spc="-1" dirty="0">
                <a:latin typeface="+mj-lt"/>
              </a:rPr>
              <a:t>Calculation of FD in space and on Mars: </a:t>
            </a:r>
            <a:r>
              <a:rPr lang="en-GB" altLang="zh-CN" sz="2400" b="1" spc="-1" dirty="0">
                <a:latin typeface="+mj-lt"/>
              </a:rPr>
              <a:t>t</a:t>
            </a:r>
            <a:r>
              <a:rPr lang="en-GB" sz="2400" b="1" strike="noStrike" spc="-1" dirty="0">
                <a:latin typeface="+mj-lt"/>
              </a:rPr>
              <a:t>he total amplitude of the FD </a:t>
            </a:r>
            <a:r>
              <a:rPr lang="en-GB" sz="2400" strike="noStrike" spc="-1" dirty="0">
                <a:latin typeface="+mj-lt"/>
              </a:rPr>
              <a:t>defined as the drop ratio of the depressed GCR count rate compared to the GCR background flux before the ICME arrival.</a:t>
            </a:r>
          </a:p>
        </p:txBody>
      </p:sp>
      <p:sp>
        <p:nvSpPr>
          <p:cNvPr id="228" name="CustomShape 16">
            <a:extLst>
              <a:ext uri="{FF2B5EF4-FFF2-40B4-BE49-F238E27FC236}">
                <a16:creationId xmlns:a16="http://schemas.microsoft.com/office/drawing/2014/main" id="{A16308B1-3BE9-AC47-923D-E1BCD2D78ABF}"/>
              </a:ext>
            </a:extLst>
          </p:cNvPr>
          <p:cNvSpPr/>
          <p:nvPr/>
        </p:nvSpPr>
        <p:spPr>
          <a:xfrm>
            <a:off x="27645958" y="18604892"/>
            <a:ext cx="18229417" cy="10450929"/>
          </a:xfrm>
          <a:prstGeom prst="rect">
            <a:avLst/>
          </a:prstGeom>
          <a:solidFill>
            <a:srgbClr val="FFFFFF">
              <a:alpha val="31000"/>
            </a:srgbClr>
          </a:solidFill>
          <a:ln w="127080">
            <a:solidFill>
              <a:srgbClr val="BFBFBF"/>
            </a:solidFill>
            <a:round/>
          </a:ln>
        </p:spPr>
        <p:style>
          <a:lnRef idx="0">
            <a:scrgbClr r="0" g="0" b="0"/>
          </a:lnRef>
          <a:fillRef idx="0">
            <a:scrgbClr r="0" g="0" b="0"/>
          </a:fillRef>
          <a:effectRef idx="0">
            <a:scrgbClr r="0" g="0" b="0"/>
          </a:effectRef>
          <a:fontRef idx="minor"/>
        </p:style>
        <p:txBody>
          <a:bodyPr/>
          <a:lstStyle/>
          <a:p>
            <a:endParaRPr lang="de-DE" dirty="0"/>
          </a:p>
        </p:txBody>
      </p:sp>
      <p:sp>
        <p:nvSpPr>
          <p:cNvPr id="31" name="TextBox 30">
            <a:extLst>
              <a:ext uri="{FF2B5EF4-FFF2-40B4-BE49-F238E27FC236}">
                <a16:creationId xmlns:a16="http://schemas.microsoft.com/office/drawing/2014/main" id="{ABCAABFC-0801-D64A-9107-BA8421BEE906}"/>
              </a:ext>
            </a:extLst>
          </p:cNvPr>
          <p:cNvSpPr txBox="1"/>
          <p:nvPr/>
        </p:nvSpPr>
        <p:spPr>
          <a:xfrm>
            <a:off x="42611041" y="2476015"/>
            <a:ext cx="3657600" cy="1569660"/>
          </a:xfrm>
          <a:prstGeom prst="rect">
            <a:avLst/>
          </a:prstGeom>
          <a:noFill/>
        </p:spPr>
        <p:txBody>
          <a:bodyPr wrap="square" rtlCol="0">
            <a:spAutoFit/>
          </a:bodyPr>
          <a:lstStyle/>
          <a:p>
            <a:pPr algn="ctr"/>
            <a:r>
              <a:rPr lang="en-GB" sz="3200" b="1"/>
              <a:t>Scan to check out our paper for more details!</a:t>
            </a:r>
          </a:p>
        </p:txBody>
      </p:sp>
      <p:pic>
        <p:nvPicPr>
          <p:cNvPr id="1026" name="Picture 2" descr="http://ess.ustc.edu.cn/themes/default/images/logo.png">
            <a:hlinkClick r:id="rId6"/>
            <a:extLst>
              <a:ext uri="{FF2B5EF4-FFF2-40B4-BE49-F238E27FC236}">
                <a16:creationId xmlns:a16="http://schemas.microsoft.com/office/drawing/2014/main" id="{89978C18-F95F-7147-9618-26A859144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01480" y="6497"/>
            <a:ext cx="6296179" cy="2215664"/>
          </a:xfrm>
          <a:prstGeom prst="rect">
            <a:avLst/>
          </a:prstGeom>
          <a:solidFill>
            <a:schemeClr val="accent6">
              <a:lumMod val="20000"/>
              <a:lumOff val="80000"/>
            </a:schemeClr>
          </a:solidFill>
        </p:spPr>
      </p:pic>
      <p:grpSp>
        <p:nvGrpSpPr>
          <p:cNvPr id="29" name="Group 28">
            <a:extLst>
              <a:ext uri="{FF2B5EF4-FFF2-40B4-BE49-F238E27FC236}">
                <a16:creationId xmlns:a16="http://schemas.microsoft.com/office/drawing/2014/main" id="{1CD322D8-B958-6A4E-9FCA-6DF13F30E345}"/>
              </a:ext>
            </a:extLst>
          </p:cNvPr>
          <p:cNvGrpSpPr/>
          <p:nvPr/>
        </p:nvGrpSpPr>
        <p:grpSpPr>
          <a:xfrm>
            <a:off x="694385" y="15860640"/>
            <a:ext cx="5384307" cy="7031565"/>
            <a:chOff x="1226823" y="15897281"/>
            <a:chExt cx="5384307" cy="7031565"/>
          </a:xfrm>
        </p:grpSpPr>
        <p:pic>
          <p:nvPicPr>
            <p:cNvPr id="24" name="Picture 23">
              <a:extLst>
                <a:ext uri="{FF2B5EF4-FFF2-40B4-BE49-F238E27FC236}">
                  <a16:creationId xmlns:a16="http://schemas.microsoft.com/office/drawing/2014/main" id="{1A011A75-EA51-5A4E-B058-DD8EF32E5CE0}"/>
                </a:ext>
              </a:extLst>
            </p:cNvPr>
            <p:cNvPicPr>
              <a:picLocks noChangeAspect="1"/>
            </p:cNvPicPr>
            <p:nvPr/>
          </p:nvPicPr>
          <p:blipFill rotWithShape="1">
            <a:blip r:embed="rId8"/>
            <a:srcRect l="3276"/>
            <a:stretch/>
          </p:blipFill>
          <p:spPr>
            <a:xfrm>
              <a:off x="1226823" y="15897281"/>
              <a:ext cx="5384307" cy="7031565"/>
            </a:xfrm>
            <a:prstGeom prst="rect">
              <a:avLst/>
            </a:prstGeom>
          </p:spPr>
        </p:pic>
        <p:sp>
          <p:nvSpPr>
            <p:cNvPr id="26" name="Rectangle 25">
              <a:extLst>
                <a:ext uri="{FF2B5EF4-FFF2-40B4-BE49-F238E27FC236}">
                  <a16:creationId xmlns:a16="http://schemas.microsoft.com/office/drawing/2014/main" id="{537F2F06-ECBB-354F-A540-B62E72E52D74}"/>
                </a:ext>
              </a:extLst>
            </p:cNvPr>
            <p:cNvSpPr/>
            <p:nvPr/>
          </p:nvSpPr>
          <p:spPr>
            <a:xfrm>
              <a:off x="1430881" y="19410216"/>
              <a:ext cx="4793673" cy="530607"/>
            </a:xfrm>
            <a:prstGeom prst="rect">
              <a:avLst/>
            </a:prstGeom>
            <a:solidFill>
              <a:srgbClr val="17751D">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4" name="Rectangle 133">
              <a:extLst>
                <a:ext uri="{FF2B5EF4-FFF2-40B4-BE49-F238E27FC236}">
                  <a16:creationId xmlns:a16="http://schemas.microsoft.com/office/drawing/2014/main" id="{79DC1E97-0944-6A43-AA6A-DDC6A5C5B3E0}"/>
                </a:ext>
              </a:extLst>
            </p:cNvPr>
            <p:cNvSpPr/>
            <p:nvPr/>
          </p:nvSpPr>
          <p:spPr>
            <a:xfrm>
              <a:off x="1427018" y="18666498"/>
              <a:ext cx="4793673" cy="702158"/>
            </a:xfrm>
            <a:prstGeom prst="rect">
              <a:avLst/>
            </a:prstGeom>
            <a:solidFill>
              <a:srgbClr val="FF0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3" name="Group 32">
            <a:extLst>
              <a:ext uri="{FF2B5EF4-FFF2-40B4-BE49-F238E27FC236}">
                <a16:creationId xmlns:a16="http://schemas.microsoft.com/office/drawing/2014/main" id="{73232437-0254-5442-BE0D-ABF197F269F4}"/>
              </a:ext>
            </a:extLst>
          </p:cNvPr>
          <p:cNvGrpSpPr/>
          <p:nvPr/>
        </p:nvGrpSpPr>
        <p:grpSpPr>
          <a:xfrm>
            <a:off x="5954123" y="15870724"/>
            <a:ext cx="4810170" cy="7021481"/>
            <a:chOff x="6165925" y="15870724"/>
            <a:chExt cx="4810170" cy="7021481"/>
          </a:xfrm>
        </p:grpSpPr>
        <p:grpSp>
          <p:nvGrpSpPr>
            <p:cNvPr id="27" name="Group 26">
              <a:extLst>
                <a:ext uri="{FF2B5EF4-FFF2-40B4-BE49-F238E27FC236}">
                  <a16:creationId xmlns:a16="http://schemas.microsoft.com/office/drawing/2014/main" id="{2C973664-DA3E-6B41-8D04-3F3A1C72D02D}"/>
                </a:ext>
              </a:extLst>
            </p:cNvPr>
            <p:cNvGrpSpPr/>
            <p:nvPr/>
          </p:nvGrpSpPr>
          <p:grpSpPr>
            <a:xfrm>
              <a:off x="6165925" y="15870724"/>
              <a:ext cx="4810170" cy="7021481"/>
              <a:chOff x="6524137" y="15907365"/>
              <a:chExt cx="4810170" cy="7021481"/>
            </a:xfrm>
          </p:grpSpPr>
          <p:pic>
            <p:nvPicPr>
              <p:cNvPr id="25" name="Picture 24">
                <a:extLst>
                  <a:ext uri="{FF2B5EF4-FFF2-40B4-BE49-F238E27FC236}">
                    <a16:creationId xmlns:a16="http://schemas.microsoft.com/office/drawing/2014/main" id="{BCD3FC5F-2478-A14C-B5A3-96674EBE5312}"/>
                  </a:ext>
                </a:extLst>
              </p:cNvPr>
              <p:cNvPicPr>
                <a:picLocks noChangeAspect="1"/>
              </p:cNvPicPr>
              <p:nvPr/>
            </p:nvPicPr>
            <p:blipFill>
              <a:blip r:embed="rId9"/>
              <a:stretch>
                <a:fillRect/>
              </a:stretch>
            </p:blipFill>
            <p:spPr>
              <a:xfrm>
                <a:off x="6524137" y="15907365"/>
                <a:ext cx="4810170" cy="7021481"/>
              </a:xfrm>
              <a:prstGeom prst="rect">
                <a:avLst/>
              </a:prstGeom>
            </p:spPr>
          </p:pic>
          <p:sp>
            <p:nvSpPr>
              <p:cNvPr id="136" name="Rectangle 135">
                <a:extLst>
                  <a:ext uri="{FF2B5EF4-FFF2-40B4-BE49-F238E27FC236}">
                    <a16:creationId xmlns:a16="http://schemas.microsoft.com/office/drawing/2014/main" id="{AFE33BAC-1066-724C-A488-2C7C2F27B1D2}"/>
                  </a:ext>
                </a:extLst>
              </p:cNvPr>
              <p:cNvSpPr/>
              <p:nvPr/>
            </p:nvSpPr>
            <p:spPr>
              <a:xfrm>
                <a:off x="8248992" y="16070286"/>
                <a:ext cx="105299" cy="6498063"/>
              </a:xfrm>
              <a:prstGeom prst="rect">
                <a:avLst/>
              </a:prstGeom>
              <a:solidFill>
                <a:srgbClr val="17751D">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8" name="Rectangle 137">
                <a:extLst>
                  <a:ext uri="{FF2B5EF4-FFF2-40B4-BE49-F238E27FC236}">
                    <a16:creationId xmlns:a16="http://schemas.microsoft.com/office/drawing/2014/main" id="{F9BC2F13-04CD-5545-AC30-3ED220C7CB2D}"/>
                  </a:ext>
                </a:extLst>
              </p:cNvPr>
              <p:cNvSpPr/>
              <p:nvPr/>
            </p:nvSpPr>
            <p:spPr>
              <a:xfrm>
                <a:off x="8375088" y="16070285"/>
                <a:ext cx="438275" cy="6498063"/>
              </a:xfrm>
              <a:prstGeom prst="rect">
                <a:avLst/>
              </a:prstGeom>
              <a:solidFill>
                <a:srgbClr val="FF0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2" name="TextBox 31">
              <a:extLst>
                <a:ext uri="{FF2B5EF4-FFF2-40B4-BE49-F238E27FC236}">
                  <a16:creationId xmlns:a16="http://schemas.microsoft.com/office/drawing/2014/main" id="{595BF612-1E19-CC4E-B0E0-28EBA48C2064}"/>
                </a:ext>
              </a:extLst>
            </p:cNvPr>
            <p:cNvSpPr txBox="1"/>
            <p:nvPr/>
          </p:nvSpPr>
          <p:spPr>
            <a:xfrm>
              <a:off x="8682010" y="16457448"/>
              <a:ext cx="1893724" cy="369332"/>
            </a:xfrm>
            <a:prstGeom prst="rect">
              <a:avLst/>
            </a:prstGeom>
            <a:noFill/>
          </p:spPr>
          <p:txBody>
            <a:bodyPr wrap="none" rtlCol="0">
              <a:spAutoFit/>
            </a:bodyPr>
            <a:lstStyle/>
            <a:p>
              <a:r>
                <a:rPr lang="en-GB" altLang="zh-CN">
                  <a:latin typeface="Calibri" panose="020F0502020204030204" pitchFamily="34" charset="0"/>
                  <a:cs typeface="Calibri" panose="020F0502020204030204" pitchFamily="34" charset="0"/>
                </a:rPr>
                <a:t> Forbush decrease</a:t>
              </a:r>
              <a:endParaRPr lang="en-GB"/>
            </a:p>
          </p:txBody>
        </p:sp>
        <p:sp>
          <p:nvSpPr>
            <p:cNvPr id="139" name="TextBox 138">
              <a:extLst>
                <a:ext uri="{FF2B5EF4-FFF2-40B4-BE49-F238E27FC236}">
                  <a16:creationId xmlns:a16="http://schemas.microsoft.com/office/drawing/2014/main" id="{E482C227-B289-904D-8E90-1A1715940B01}"/>
                </a:ext>
              </a:extLst>
            </p:cNvPr>
            <p:cNvSpPr txBox="1"/>
            <p:nvPr/>
          </p:nvSpPr>
          <p:spPr>
            <a:xfrm>
              <a:off x="8800098" y="18303446"/>
              <a:ext cx="1371337" cy="369332"/>
            </a:xfrm>
            <a:prstGeom prst="rect">
              <a:avLst/>
            </a:prstGeom>
            <a:noFill/>
          </p:spPr>
          <p:txBody>
            <a:bodyPr wrap="square" rtlCol="0">
              <a:spAutoFit/>
            </a:bodyPr>
            <a:lstStyle/>
            <a:p>
              <a:r>
                <a:rPr lang="en-GB" altLang="zh-CN">
                  <a:latin typeface="Calibri" panose="020F0502020204030204" pitchFamily="34" charset="0"/>
                  <a:cs typeface="Calibri" panose="020F0502020204030204" pitchFamily="34" charset="0"/>
                </a:rPr>
                <a:t>temperature</a:t>
              </a:r>
              <a:endParaRPr lang="en-GB"/>
            </a:p>
          </p:txBody>
        </p:sp>
        <p:sp>
          <p:nvSpPr>
            <p:cNvPr id="140" name="TextBox 139">
              <a:extLst>
                <a:ext uri="{FF2B5EF4-FFF2-40B4-BE49-F238E27FC236}">
                  <a16:creationId xmlns:a16="http://schemas.microsoft.com/office/drawing/2014/main" id="{7492EC24-7EBA-A241-A2D0-20835F013720}"/>
                </a:ext>
              </a:extLst>
            </p:cNvPr>
            <p:cNvSpPr txBox="1"/>
            <p:nvPr/>
          </p:nvSpPr>
          <p:spPr>
            <a:xfrm>
              <a:off x="8763209" y="19908760"/>
              <a:ext cx="1787669" cy="369332"/>
            </a:xfrm>
            <a:prstGeom prst="rect">
              <a:avLst/>
            </a:prstGeom>
            <a:noFill/>
          </p:spPr>
          <p:txBody>
            <a:bodyPr wrap="none" rtlCol="0">
              <a:spAutoFit/>
            </a:bodyPr>
            <a:lstStyle/>
            <a:p>
              <a:r>
                <a:rPr lang="en-GB" altLang="zh-CN">
                  <a:latin typeface="Calibri" panose="020F0502020204030204" pitchFamily="34" charset="0"/>
                  <a:cs typeface="Calibri" panose="020F0502020204030204" pitchFamily="34" charset="0"/>
                </a:rPr>
                <a:t>Solar wind speed</a:t>
              </a:r>
              <a:endParaRPr lang="en-GB"/>
            </a:p>
          </p:txBody>
        </p:sp>
        <p:sp>
          <p:nvSpPr>
            <p:cNvPr id="141" name="TextBox 140">
              <a:extLst>
                <a:ext uri="{FF2B5EF4-FFF2-40B4-BE49-F238E27FC236}">
                  <a16:creationId xmlns:a16="http://schemas.microsoft.com/office/drawing/2014/main" id="{99581B93-A520-1E4D-901B-5981294B0137}"/>
                </a:ext>
              </a:extLst>
            </p:cNvPr>
            <p:cNvSpPr txBox="1"/>
            <p:nvPr/>
          </p:nvSpPr>
          <p:spPr>
            <a:xfrm>
              <a:off x="8822243" y="20510209"/>
              <a:ext cx="1531573" cy="646331"/>
            </a:xfrm>
            <a:prstGeom prst="rect">
              <a:avLst/>
            </a:prstGeom>
            <a:noFill/>
          </p:spPr>
          <p:txBody>
            <a:bodyPr wrap="none" rtlCol="0">
              <a:spAutoFit/>
            </a:bodyPr>
            <a:lstStyle/>
            <a:p>
              <a:r>
                <a:rPr lang="en-GB" altLang="zh-CN">
                  <a:latin typeface="Calibri" panose="020F0502020204030204" pitchFamily="34" charset="0"/>
                  <a:cs typeface="Calibri" panose="020F0502020204030204" pitchFamily="34" charset="0"/>
                </a:rPr>
                <a:t>Magnetic field</a:t>
              </a:r>
            </a:p>
            <a:p>
              <a:r>
                <a:rPr lang="en-GB" altLang="zh-CN">
                  <a:latin typeface="Calibri" panose="020F0502020204030204" pitchFamily="34" charset="0"/>
                  <a:cs typeface="Calibri" panose="020F0502020204030204" pitchFamily="34" charset="0"/>
                </a:rPr>
                <a:t>strength</a:t>
              </a:r>
              <a:endParaRPr lang="en-GB"/>
            </a:p>
          </p:txBody>
        </p:sp>
        <p:sp>
          <p:nvSpPr>
            <p:cNvPr id="142" name="TextBox 141">
              <a:extLst>
                <a:ext uri="{FF2B5EF4-FFF2-40B4-BE49-F238E27FC236}">
                  <a16:creationId xmlns:a16="http://schemas.microsoft.com/office/drawing/2014/main" id="{FCD61C25-0B45-2641-B230-E6B7413E0073}"/>
                </a:ext>
              </a:extLst>
            </p:cNvPr>
            <p:cNvSpPr txBox="1"/>
            <p:nvPr/>
          </p:nvSpPr>
          <p:spPr>
            <a:xfrm>
              <a:off x="8818030" y="21575456"/>
              <a:ext cx="1531573" cy="646331"/>
            </a:xfrm>
            <a:prstGeom prst="rect">
              <a:avLst/>
            </a:prstGeom>
            <a:noFill/>
          </p:spPr>
          <p:txBody>
            <a:bodyPr wrap="none" rtlCol="0">
              <a:spAutoFit/>
            </a:bodyPr>
            <a:lstStyle/>
            <a:p>
              <a:r>
                <a:rPr lang="en-GB" altLang="zh-CN">
                  <a:latin typeface="Calibri" panose="020F0502020204030204" pitchFamily="34" charset="0"/>
                  <a:cs typeface="Calibri" panose="020F0502020204030204" pitchFamily="34" charset="0"/>
                </a:rPr>
                <a:t>Magnetic field</a:t>
              </a:r>
            </a:p>
            <a:p>
              <a:r>
                <a:rPr lang="en-GB" altLang="zh-CN">
                  <a:latin typeface="Calibri" panose="020F0502020204030204" pitchFamily="34" charset="0"/>
                  <a:cs typeface="Calibri" panose="020F0502020204030204" pitchFamily="34" charset="0"/>
                </a:rPr>
                <a:t>fluctuation</a:t>
              </a:r>
              <a:endParaRPr lang="en-GB"/>
            </a:p>
          </p:txBody>
        </p:sp>
        <p:sp>
          <p:nvSpPr>
            <p:cNvPr id="143" name="TextBox 142">
              <a:extLst>
                <a:ext uri="{FF2B5EF4-FFF2-40B4-BE49-F238E27FC236}">
                  <a16:creationId xmlns:a16="http://schemas.microsoft.com/office/drawing/2014/main" id="{6E6C71FD-702C-DE4D-A02B-8DEC520B4460}"/>
                </a:ext>
              </a:extLst>
            </p:cNvPr>
            <p:cNvSpPr txBox="1"/>
            <p:nvPr/>
          </p:nvSpPr>
          <p:spPr>
            <a:xfrm>
              <a:off x="8792780" y="17249359"/>
              <a:ext cx="1590500" cy="369332"/>
            </a:xfrm>
            <a:prstGeom prst="rect">
              <a:avLst/>
            </a:prstGeom>
            <a:noFill/>
          </p:spPr>
          <p:txBody>
            <a:bodyPr wrap="none" rtlCol="0">
              <a:spAutoFit/>
            </a:bodyPr>
            <a:lstStyle/>
            <a:p>
              <a:r>
                <a:rPr lang="en-GB">
                  <a:latin typeface="Calibri" panose="020F0502020204030204" pitchFamily="34" charset="0"/>
                  <a:cs typeface="Calibri" panose="020F0502020204030204" pitchFamily="34" charset="0"/>
                </a:rPr>
                <a:t>plasma density</a:t>
              </a:r>
              <a:endParaRPr lang="en-GB"/>
            </a:p>
          </p:txBody>
        </p:sp>
      </p:grpSp>
      <p:grpSp>
        <p:nvGrpSpPr>
          <p:cNvPr id="37" name="Group 36">
            <a:extLst>
              <a:ext uri="{FF2B5EF4-FFF2-40B4-BE49-F238E27FC236}">
                <a16:creationId xmlns:a16="http://schemas.microsoft.com/office/drawing/2014/main" id="{927B9ACC-59FD-2242-8FFE-EF01623F20BD}"/>
              </a:ext>
            </a:extLst>
          </p:cNvPr>
          <p:cNvGrpSpPr/>
          <p:nvPr/>
        </p:nvGrpSpPr>
        <p:grpSpPr>
          <a:xfrm>
            <a:off x="26903371" y="9817358"/>
            <a:ext cx="5255037" cy="4835433"/>
            <a:chOff x="27141863" y="10356096"/>
            <a:chExt cx="5255037" cy="4835433"/>
          </a:xfrm>
        </p:grpSpPr>
        <p:pic>
          <p:nvPicPr>
            <p:cNvPr id="35" name="Picture 34">
              <a:extLst>
                <a:ext uri="{FF2B5EF4-FFF2-40B4-BE49-F238E27FC236}">
                  <a16:creationId xmlns:a16="http://schemas.microsoft.com/office/drawing/2014/main" id="{18202381-A094-3746-BAEB-6FE87E990E3F}"/>
                </a:ext>
              </a:extLst>
            </p:cNvPr>
            <p:cNvPicPr>
              <a:picLocks noChangeAspect="1"/>
            </p:cNvPicPr>
            <p:nvPr/>
          </p:nvPicPr>
          <p:blipFill>
            <a:blip r:embed="rId10"/>
            <a:stretch>
              <a:fillRect/>
            </a:stretch>
          </p:blipFill>
          <p:spPr>
            <a:xfrm>
              <a:off x="27141863" y="10356096"/>
              <a:ext cx="5255037" cy="4835433"/>
            </a:xfrm>
            <a:prstGeom prst="rect">
              <a:avLst/>
            </a:prstGeom>
            <a:ln w="69850">
              <a:solidFill>
                <a:srgbClr val="0BF74A"/>
              </a:solidFill>
            </a:ln>
          </p:spPr>
        </p:pic>
        <p:sp>
          <p:nvSpPr>
            <p:cNvPr id="144" name="TextShape 23">
              <a:extLst>
                <a:ext uri="{FF2B5EF4-FFF2-40B4-BE49-F238E27FC236}">
                  <a16:creationId xmlns:a16="http://schemas.microsoft.com/office/drawing/2014/main" id="{DBE125FF-7496-CA44-BAFD-7C899D5AD4B8}"/>
                </a:ext>
              </a:extLst>
            </p:cNvPr>
            <p:cNvSpPr txBox="1"/>
            <p:nvPr/>
          </p:nvSpPr>
          <p:spPr>
            <a:xfrm>
              <a:off x="27895575" y="13200786"/>
              <a:ext cx="3928674" cy="973951"/>
            </a:xfrm>
            <a:prstGeom prst="rect">
              <a:avLst/>
            </a:prstGeom>
            <a:noFill/>
            <a:ln>
              <a:noFill/>
            </a:ln>
          </p:spPr>
          <p:txBody>
            <a:bodyPr lIns="90000" tIns="45000" rIns="90000" bIns="45000"/>
            <a:lstStyle/>
            <a:p>
              <a:r>
                <a:rPr lang="en-GB" altLang="zh-CN" sz="2200" b="1" spc="-1" dirty="0">
                  <a:solidFill>
                    <a:srgbClr val="17751D"/>
                  </a:solidFill>
                  <a:latin typeface="+mj-lt"/>
                </a:rPr>
                <a:t>Interplanetary-space p</a:t>
              </a:r>
              <a:r>
                <a:rPr lang="en-GB" sz="2200" b="1" strike="noStrike" spc="-1" dirty="0">
                  <a:solidFill>
                    <a:srgbClr val="17751D"/>
                  </a:solidFill>
                  <a:latin typeface="+mj-lt"/>
                </a:rPr>
                <a:t>roton spectra </a:t>
              </a:r>
              <a:r>
                <a:rPr lang="en-GB" altLang="zh-CN" sz="2200" b="1" strike="noStrike" spc="-1" dirty="0">
                  <a:solidFill>
                    <a:srgbClr val="17751D"/>
                  </a:solidFill>
                  <a:latin typeface="+mj-lt"/>
                </a:rPr>
                <a:t>under different solar modulations</a:t>
              </a:r>
              <a:endParaRPr lang="en-GB" sz="2200" b="1" strike="noStrike" spc="-1" dirty="0">
                <a:solidFill>
                  <a:srgbClr val="17751D"/>
                </a:solidFill>
                <a:latin typeface="+mj-lt"/>
              </a:endParaRPr>
            </a:p>
          </p:txBody>
        </p:sp>
      </p:grpSp>
      <p:grpSp>
        <p:nvGrpSpPr>
          <p:cNvPr id="38" name="Group 37">
            <a:extLst>
              <a:ext uri="{FF2B5EF4-FFF2-40B4-BE49-F238E27FC236}">
                <a16:creationId xmlns:a16="http://schemas.microsoft.com/office/drawing/2014/main" id="{EC60AC05-13D0-794E-AD99-2EE267C0D4B0}"/>
              </a:ext>
            </a:extLst>
          </p:cNvPr>
          <p:cNvGrpSpPr/>
          <p:nvPr/>
        </p:nvGrpSpPr>
        <p:grpSpPr>
          <a:xfrm>
            <a:off x="14554871" y="9859154"/>
            <a:ext cx="5402427" cy="4897238"/>
            <a:chOff x="14050367" y="10196554"/>
            <a:chExt cx="5402427" cy="4897238"/>
          </a:xfrm>
        </p:grpSpPr>
        <p:pic>
          <p:nvPicPr>
            <p:cNvPr id="36" name="Picture 35">
              <a:extLst>
                <a:ext uri="{FF2B5EF4-FFF2-40B4-BE49-F238E27FC236}">
                  <a16:creationId xmlns:a16="http://schemas.microsoft.com/office/drawing/2014/main" id="{42645B44-1EA9-764A-95B4-245F27DBED48}"/>
                </a:ext>
              </a:extLst>
            </p:cNvPr>
            <p:cNvPicPr>
              <a:picLocks noChangeAspect="1"/>
            </p:cNvPicPr>
            <p:nvPr/>
          </p:nvPicPr>
          <p:blipFill>
            <a:blip r:embed="rId11"/>
            <a:stretch>
              <a:fillRect/>
            </a:stretch>
          </p:blipFill>
          <p:spPr>
            <a:xfrm>
              <a:off x="14050367" y="10196554"/>
              <a:ext cx="5402427" cy="4897238"/>
            </a:xfrm>
            <a:prstGeom prst="rect">
              <a:avLst/>
            </a:prstGeom>
            <a:ln w="69850">
              <a:solidFill>
                <a:srgbClr val="FF0000"/>
              </a:solidFill>
            </a:ln>
          </p:spPr>
        </p:pic>
        <p:sp>
          <p:nvSpPr>
            <p:cNvPr id="145" name="TextShape 22">
              <a:extLst>
                <a:ext uri="{FF2B5EF4-FFF2-40B4-BE49-F238E27FC236}">
                  <a16:creationId xmlns:a16="http://schemas.microsoft.com/office/drawing/2014/main" id="{B616CD25-17C2-5F46-A728-4828DBED1005}"/>
                </a:ext>
              </a:extLst>
            </p:cNvPr>
            <p:cNvSpPr txBox="1"/>
            <p:nvPr/>
          </p:nvSpPr>
          <p:spPr>
            <a:xfrm>
              <a:off x="14929142" y="13553839"/>
              <a:ext cx="3476058" cy="1072791"/>
            </a:xfrm>
            <a:prstGeom prst="rect">
              <a:avLst/>
            </a:prstGeom>
            <a:noFill/>
            <a:ln>
              <a:noFill/>
            </a:ln>
          </p:spPr>
          <p:txBody>
            <a:bodyPr lIns="90000" tIns="45000" rIns="90000" bIns="45000"/>
            <a:lstStyle/>
            <a:p>
              <a:r>
                <a:rPr lang="en-GB" altLang="zh-CN" sz="2200" b="1" spc="-1" dirty="0">
                  <a:solidFill>
                    <a:srgbClr val="FF3333"/>
                  </a:solidFill>
                  <a:latin typeface="Arial"/>
                </a:rPr>
                <a:t>Mars surface p</a:t>
              </a:r>
              <a:r>
                <a:rPr lang="en-GB" sz="2200" b="1" strike="noStrike" spc="-1" dirty="0">
                  <a:solidFill>
                    <a:srgbClr val="FF3333"/>
                  </a:solidFill>
                  <a:latin typeface="Arial"/>
                </a:rPr>
                <a:t>roton spectra</a:t>
              </a:r>
              <a:r>
                <a:rPr lang="en-GB" altLang="zh-CN" sz="2200" b="1" strike="noStrike" spc="-1" dirty="0">
                  <a:solidFill>
                    <a:srgbClr val="FF3333"/>
                  </a:solidFill>
                  <a:latin typeface="Arial"/>
                </a:rPr>
                <a:t> under different solar modulations</a:t>
              </a:r>
              <a:endParaRPr lang="en-GB" sz="2200" b="0" strike="noStrike" spc="-1" dirty="0">
                <a:latin typeface="Arial"/>
              </a:endParaRPr>
            </a:p>
          </p:txBody>
        </p:sp>
      </p:grpSp>
      <p:grpSp>
        <p:nvGrpSpPr>
          <p:cNvPr id="65" name="Group 64">
            <a:extLst>
              <a:ext uri="{FF2B5EF4-FFF2-40B4-BE49-F238E27FC236}">
                <a16:creationId xmlns:a16="http://schemas.microsoft.com/office/drawing/2014/main" id="{27143BE5-80A0-C542-87C3-AB52355DC66A}"/>
              </a:ext>
            </a:extLst>
          </p:cNvPr>
          <p:cNvGrpSpPr/>
          <p:nvPr/>
        </p:nvGrpSpPr>
        <p:grpSpPr>
          <a:xfrm>
            <a:off x="14758041" y="20110856"/>
            <a:ext cx="12189040" cy="3245218"/>
            <a:chOff x="14953513" y="20362254"/>
            <a:chExt cx="12189040" cy="3245218"/>
          </a:xfrm>
        </p:grpSpPr>
        <p:pic>
          <p:nvPicPr>
            <p:cNvPr id="55" name="Picture 54">
              <a:extLst>
                <a:ext uri="{FF2B5EF4-FFF2-40B4-BE49-F238E27FC236}">
                  <a16:creationId xmlns:a16="http://schemas.microsoft.com/office/drawing/2014/main" id="{F1A1057F-31CA-6D40-9A4B-1529628ACB2E}"/>
                </a:ext>
              </a:extLst>
            </p:cNvPr>
            <p:cNvPicPr>
              <a:picLocks noChangeAspect="1"/>
            </p:cNvPicPr>
            <p:nvPr/>
          </p:nvPicPr>
          <p:blipFill rotWithShape="1">
            <a:blip r:embed="rId12"/>
            <a:srcRect r="6100"/>
            <a:stretch/>
          </p:blipFill>
          <p:spPr>
            <a:xfrm>
              <a:off x="14953513" y="20362254"/>
              <a:ext cx="12189040" cy="3245218"/>
            </a:xfrm>
            <a:prstGeom prst="rect">
              <a:avLst/>
            </a:prstGeom>
          </p:spPr>
        </p:pic>
        <mc:AlternateContent xmlns:mc="http://schemas.openxmlformats.org/markup-compatibility/2006">
          <mc:Choice xmlns:a14="http://schemas.microsoft.com/office/drawing/2010/main" Requires="a14">
            <p:sp>
              <p:nvSpPr>
                <p:cNvPr id="62" name="TextBox 61">
                  <a:extLst>
                    <a:ext uri="{FF2B5EF4-FFF2-40B4-BE49-F238E27FC236}">
                      <a16:creationId xmlns:a16="http://schemas.microsoft.com/office/drawing/2014/main" id="{7A9E6B83-346E-0247-909B-64A2158A5716}"/>
                    </a:ext>
                  </a:extLst>
                </p:cNvPr>
                <p:cNvSpPr txBox="1"/>
                <p:nvPr/>
              </p:nvSpPr>
              <p:spPr>
                <a:xfrm>
                  <a:off x="17759877" y="20512168"/>
                  <a:ext cx="2550126" cy="646331"/>
                </a:xfrm>
                <a:prstGeom prst="rect">
                  <a:avLst/>
                </a:prstGeom>
                <a:noFill/>
              </p:spPr>
              <p:txBody>
                <a:bodyPr wrap="square" rtlCol="0">
                  <a:spAutoFit/>
                </a:bodyPr>
                <a:lstStyle/>
                <a:p>
                  <a:r>
                    <a:rPr lang="de-DE" sz="3600" b="1" dirty="0" err="1"/>
                    <a:t>C</a:t>
                  </a:r>
                  <a:r>
                    <a:rPr lang="de-DE" sz="3600" b="1" baseline="-25000" dirty="0" err="1"/>
                    <a:t>bkg</a:t>
                  </a:r>
                  <a:r>
                    <a:rPr lang="de-DE" sz="3600" b="1" baseline="-25000" dirty="0"/>
                    <a:t> </a:t>
                  </a:r>
                  <a:r>
                    <a:rPr lang="de-DE" sz="3600" b="1" dirty="0"/>
                    <a:t>= C(</a:t>
                  </a:r>
                  <a14:m>
                    <m:oMath xmlns:m="http://schemas.openxmlformats.org/officeDocument/2006/math">
                      <m:r>
                        <a:rPr lang="de-DE" sz="3600" b="1" i="1" smtClean="0">
                          <a:latin typeface="Cambria Math" panose="02040503050406030204" pitchFamily="18" charset="0"/>
                          <a:ea typeface="Cambria Math" panose="02040503050406030204" pitchFamily="18" charset="0"/>
                        </a:rPr>
                        <m:t>𝝓</m:t>
                      </m:r>
                    </m:oMath>
                  </a14:m>
                  <a:r>
                    <a:rPr lang="de-DE" sz="3600" b="1" dirty="0"/>
                    <a:t>)</a:t>
                  </a:r>
                </a:p>
              </p:txBody>
            </p:sp>
          </mc:Choice>
          <mc:Fallback>
            <p:sp>
              <p:nvSpPr>
                <p:cNvPr id="62" name="TextBox 61">
                  <a:extLst>
                    <a:ext uri="{FF2B5EF4-FFF2-40B4-BE49-F238E27FC236}">
                      <a16:creationId xmlns:a16="http://schemas.microsoft.com/office/drawing/2014/main" id="{7A9E6B83-346E-0247-909B-64A2158A5716}"/>
                    </a:ext>
                  </a:extLst>
                </p:cNvPr>
                <p:cNvSpPr txBox="1">
                  <a:spLocks noRot="1" noChangeAspect="1" noMove="1" noResize="1" noEditPoints="1" noAdjustHandles="1" noChangeArrowheads="1" noChangeShapeType="1" noTextEdit="1"/>
                </p:cNvSpPr>
                <p:nvPr/>
              </p:nvSpPr>
              <p:spPr>
                <a:xfrm>
                  <a:off x="17759877" y="20512168"/>
                  <a:ext cx="2550126" cy="646331"/>
                </a:xfrm>
                <a:prstGeom prst="rect">
                  <a:avLst/>
                </a:prstGeom>
                <a:blipFill>
                  <a:blip r:embed="rId13"/>
                  <a:stretch>
                    <a:fillRect l="-6931" t="-13462" r="-5446" b="-32692"/>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146" name="TextBox 145">
                  <a:extLst>
                    <a:ext uri="{FF2B5EF4-FFF2-40B4-BE49-F238E27FC236}">
                      <a16:creationId xmlns:a16="http://schemas.microsoft.com/office/drawing/2014/main" id="{997B8B1A-7167-834C-B82F-E8BF7441A688}"/>
                    </a:ext>
                  </a:extLst>
                </p:cNvPr>
                <p:cNvSpPr txBox="1"/>
                <p:nvPr/>
              </p:nvSpPr>
              <p:spPr>
                <a:xfrm>
                  <a:off x="19187874" y="22599929"/>
                  <a:ext cx="3543897" cy="646331"/>
                </a:xfrm>
                <a:prstGeom prst="rect">
                  <a:avLst/>
                </a:prstGeom>
                <a:noFill/>
              </p:spPr>
              <p:txBody>
                <a:bodyPr wrap="square" rtlCol="0">
                  <a:spAutoFit/>
                </a:bodyPr>
                <a:lstStyle/>
                <a:p>
                  <a:r>
                    <a:rPr lang="de-DE" sz="3600" b="1" dirty="0"/>
                    <a:t>C</a:t>
                  </a:r>
                  <a:r>
                    <a:rPr lang="de-DE" sz="3600" b="1" baseline="-25000" dirty="0" err="1"/>
                    <a:t>min</a:t>
                  </a:r>
                  <a:r>
                    <a:rPr lang="de-DE" sz="3600" b="1" dirty="0"/>
                    <a:t> = C(</a:t>
                  </a:r>
                  <a14:m>
                    <m:oMath xmlns:m="http://schemas.openxmlformats.org/officeDocument/2006/math">
                      <m:r>
                        <a:rPr lang="de-DE" sz="3600" b="1" i="1">
                          <a:latin typeface="Cambria Math" panose="02040503050406030204" pitchFamily="18" charset="0"/>
                          <a:ea typeface="Cambria Math" panose="02040503050406030204" pitchFamily="18" charset="0"/>
                        </a:rPr>
                        <m:t>𝝓</m:t>
                      </m:r>
                    </m:oMath>
                  </a14:m>
                  <a:r>
                    <a:rPr lang="de-DE" sz="3600" b="1" dirty="0"/>
                    <a:t>+ </a:t>
                  </a:r>
                  <a14:m>
                    <m:oMath xmlns:m="http://schemas.openxmlformats.org/officeDocument/2006/math">
                      <m:r>
                        <a:rPr lang="en-US" sz="3600" b="1" i="1" smtClean="0">
                          <a:latin typeface="Cambria Math" panose="02040503050406030204" pitchFamily="18" charset="0"/>
                        </a:rPr>
                        <m:t>𝜹</m:t>
                      </m:r>
                      <m:r>
                        <a:rPr lang="en-US" sz="3600" b="1" i="1" baseline="-25000" smtClean="0">
                          <a:latin typeface="Cambria Math" panose="02040503050406030204" pitchFamily="18" charset="0"/>
                        </a:rPr>
                        <m:t>𝝓</m:t>
                      </m:r>
                    </m:oMath>
                  </a14:m>
                  <a:r>
                    <a:rPr lang="de-DE" sz="3600" b="1" dirty="0"/>
                    <a:t>)</a:t>
                  </a:r>
                  <a:endParaRPr lang="de-DE" sz="3600" b="1" baseline="-25000" dirty="0"/>
                </a:p>
              </p:txBody>
            </p:sp>
          </mc:Choice>
          <mc:Fallback>
            <p:sp>
              <p:nvSpPr>
                <p:cNvPr id="146" name="TextBox 145">
                  <a:extLst>
                    <a:ext uri="{FF2B5EF4-FFF2-40B4-BE49-F238E27FC236}">
                      <a16:creationId xmlns:a16="http://schemas.microsoft.com/office/drawing/2014/main" id="{997B8B1A-7167-834C-B82F-E8BF7441A688}"/>
                    </a:ext>
                  </a:extLst>
                </p:cNvPr>
                <p:cNvSpPr txBox="1">
                  <a:spLocks noRot="1" noChangeAspect="1" noMove="1" noResize="1" noEditPoints="1" noAdjustHandles="1" noChangeArrowheads="1" noChangeShapeType="1" noTextEdit="1"/>
                </p:cNvSpPr>
                <p:nvPr/>
              </p:nvSpPr>
              <p:spPr>
                <a:xfrm>
                  <a:off x="19187874" y="22599929"/>
                  <a:ext cx="3543897" cy="646331"/>
                </a:xfrm>
                <a:prstGeom prst="rect">
                  <a:avLst/>
                </a:prstGeom>
                <a:blipFill>
                  <a:blip r:embed="rId14"/>
                  <a:stretch>
                    <a:fillRect l="-4982" t="-13462" r="-2135" b="-30769"/>
                  </a:stretch>
                </a:blipFill>
              </p:spPr>
              <p:txBody>
                <a:bodyPr/>
                <a:lstStyle/>
                <a:p>
                  <a:r>
                    <a:rPr lang="de-DE">
                      <a:noFill/>
                    </a:rPr>
                    <a:t> </a:t>
                  </a:r>
                </a:p>
              </p:txBody>
            </p:sp>
          </mc:Fallback>
        </mc:AlternateContent>
        <p:sp>
          <p:nvSpPr>
            <p:cNvPr id="64" name="Right Arrow 63">
              <a:extLst>
                <a:ext uri="{FF2B5EF4-FFF2-40B4-BE49-F238E27FC236}">
                  <a16:creationId xmlns:a16="http://schemas.microsoft.com/office/drawing/2014/main" id="{E5CA37C4-EF38-E744-81EE-39F0F567A4FD}"/>
                </a:ext>
              </a:extLst>
            </p:cNvPr>
            <p:cNvSpPr/>
            <p:nvPr/>
          </p:nvSpPr>
          <p:spPr>
            <a:xfrm>
              <a:off x="16653687" y="20701548"/>
              <a:ext cx="1024713" cy="353943"/>
            </a:xfrm>
            <a:prstGeom prst="rightArrow">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7" name="Right Arrow 146">
              <a:extLst>
                <a:ext uri="{FF2B5EF4-FFF2-40B4-BE49-F238E27FC236}">
                  <a16:creationId xmlns:a16="http://schemas.microsoft.com/office/drawing/2014/main" id="{0F92FA5B-1A9A-0045-9F01-668EE9BC72A0}"/>
                </a:ext>
              </a:extLst>
            </p:cNvPr>
            <p:cNvSpPr/>
            <p:nvPr/>
          </p:nvSpPr>
          <p:spPr>
            <a:xfrm>
              <a:off x="18102280" y="22832374"/>
              <a:ext cx="1024713" cy="353943"/>
            </a:xfrm>
            <a:prstGeom prst="rightArrow">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70" name="TextBox 69">
            <a:extLst>
              <a:ext uri="{FF2B5EF4-FFF2-40B4-BE49-F238E27FC236}">
                <a16:creationId xmlns:a16="http://schemas.microsoft.com/office/drawing/2014/main" id="{142F0E50-C6D1-2E43-ACD6-F9395FADF828}"/>
              </a:ext>
            </a:extLst>
          </p:cNvPr>
          <p:cNvSpPr txBox="1"/>
          <p:nvPr/>
        </p:nvSpPr>
        <p:spPr>
          <a:xfrm>
            <a:off x="14405138" y="30977149"/>
            <a:ext cx="5983649" cy="1815882"/>
          </a:xfrm>
          <a:prstGeom prst="rect">
            <a:avLst/>
          </a:prstGeom>
          <a:noFill/>
          <a:ln>
            <a:noFill/>
          </a:ln>
        </p:spPr>
        <p:txBody>
          <a:bodyPr wrap="square" rtlCol="0">
            <a:spAutoFit/>
          </a:bodyPr>
          <a:lstStyle/>
          <a:p>
            <a:r>
              <a:rPr lang="en-GB" sz="2800" b="1" dirty="0" err="1"/>
              <a:t>Ec</a:t>
            </a:r>
            <a:r>
              <a:rPr lang="en-GB" sz="2800" b="1" dirty="0"/>
              <a:t> = 100 MeV at Mars orbit (in space), e.g., as measured by the MAVEN /SEP penetrating counter. </a:t>
            </a:r>
          </a:p>
          <a:p>
            <a:endParaRPr lang="de-DE" sz="2800" dirty="0"/>
          </a:p>
        </p:txBody>
      </p:sp>
      <p:pic>
        <p:nvPicPr>
          <p:cNvPr id="158" name="Picture 157">
            <a:extLst>
              <a:ext uri="{FF2B5EF4-FFF2-40B4-BE49-F238E27FC236}">
                <a16:creationId xmlns:a16="http://schemas.microsoft.com/office/drawing/2014/main" id="{074C7603-3BEE-6C46-8439-B03C8BCF0B9E}"/>
              </a:ext>
            </a:extLst>
          </p:cNvPr>
          <p:cNvPicPr>
            <a:picLocks noChangeAspect="1"/>
          </p:cNvPicPr>
          <p:nvPr/>
        </p:nvPicPr>
        <p:blipFill rotWithShape="1">
          <a:blip r:embed="rId15"/>
          <a:srcRect r="134" b="2135"/>
          <a:stretch/>
        </p:blipFill>
        <p:spPr>
          <a:xfrm>
            <a:off x="14666487" y="23382710"/>
            <a:ext cx="11967298" cy="2437705"/>
          </a:xfrm>
          <a:prstGeom prst="rect">
            <a:avLst/>
          </a:prstGeom>
        </p:spPr>
      </p:pic>
      <mc:AlternateContent xmlns:mc="http://schemas.openxmlformats.org/markup-compatibility/2006">
        <mc:Choice xmlns:a14="http://schemas.microsoft.com/office/drawing/2010/main" Requires="a14">
          <p:sp>
            <p:nvSpPr>
              <p:cNvPr id="160" name="TextBox 159">
                <a:extLst>
                  <a:ext uri="{FF2B5EF4-FFF2-40B4-BE49-F238E27FC236}">
                    <a16:creationId xmlns:a16="http://schemas.microsoft.com/office/drawing/2014/main" id="{31CA6830-F5AB-E443-AE38-B34819AD9F42}"/>
                  </a:ext>
                </a:extLst>
              </p:cNvPr>
              <p:cNvSpPr txBox="1"/>
              <p:nvPr/>
            </p:nvSpPr>
            <p:spPr>
              <a:xfrm>
                <a:off x="20948328" y="31022466"/>
                <a:ext cx="5619251" cy="1384995"/>
              </a:xfrm>
              <a:prstGeom prst="rect">
                <a:avLst/>
              </a:prstGeom>
              <a:noFill/>
              <a:ln>
                <a:noFill/>
              </a:ln>
            </p:spPr>
            <p:txBody>
              <a:bodyPr wrap="square" rtlCol="0">
                <a:spAutoFit/>
              </a:bodyPr>
              <a:lstStyle/>
              <a:p>
                <a:r>
                  <a:rPr lang="en-GB" sz="2800" b="1" dirty="0" err="1"/>
                  <a:t>Ec</a:t>
                </a:r>
                <a:r>
                  <a:rPr lang="en-GB" sz="2800" b="1" dirty="0"/>
                  <a:t> </a:t>
                </a:r>
                <a14:m>
                  <m:oMath xmlns:m="http://schemas.openxmlformats.org/officeDocument/2006/math">
                    <m:r>
                      <a:rPr lang="en-GB" sz="2800" b="1" i="1" smtClean="0">
                        <a:latin typeface="Cambria Math" panose="02040503050406030204" pitchFamily="18" charset="0"/>
                        <a:ea typeface="Cambria Math" panose="02040503050406030204" pitchFamily="18" charset="0"/>
                      </a:rPr>
                      <m:t>≈</m:t>
                    </m:r>
                  </m:oMath>
                </a14:m>
                <a:r>
                  <a:rPr lang="en-GB" sz="2800" b="1" dirty="0"/>
                  <a:t> 20 MeV at Mars surface, e.g., as measured by the MSL/RAD dose rate channel.</a:t>
                </a:r>
                <a:endParaRPr lang="de-DE" sz="2800" dirty="0"/>
              </a:p>
            </p:txBody>
          </p:sp>
        </mc:Choice>
        <mc:Fallback>
          <p:sp>
            <p:nvSpPr>
              <p:cNvPr id="160" name="TextBox 159">
                <a:extLst>
                  <a:ext uri="{FF2B5EF4-FFF2-40B4-BE49-F238E27FC236}">
                    <a16:creationId xmlns:a16="http://schemas.microsoft.com/office/drawing/2014/main" id="{31CA6830-F5AB-E443-AE38-B34819AD9F42}"/>
                  </a:ext>
                </a:extLst>
              </p:cNvPr>
              <p:cNvSpPr txBox="1">
                <a:spLocks noRot="1" noChangeAspect="1" noMove="1" noResize="1" noEditPoints="1" noAdjustHandles="1" noChangeArrowheads="1" noChangeShapeType="1" noTextEdit="1"/>
              </p:cNvSpPr>
              <p:nvPr/>
            </p:nvSpPr>
            <p:spPr>
              <a:xfrm>
                <a:off x="20948328" y="31022466"/>
                <a:ext cx="5619251" cy="1384995"/>
              </a:xfrm>
              <a:prstGeom prst="rect">
                <a:avLst/>
              </a:prstGeom>
              <a:blipFill>
                <a:blip r:embed="rId16"/>
                <a:stretch>
                  <a:fillRect l="-2027" t="-4545" b="-10000"/>
                </a:stretch>
              </a:blipFill>
              <a:ln>
                <a:noFill/>
              </a:ln>
            </p:spPr>
            <p:txBody>
              <a:bodyPr/>
              <a:lstStyle/>
              <a:p>
                <a:r>
                  <a:rPr lang="de-DE">
                    <a:noFill/>
                  </a:rPr>
                  <a:t> </a:t>
                </a:r>
              </a:p>
            </p:txBody>
          </p:sp>
        </mc:Fallback>
      </mc:AlternateContent>
      <p:sp>
        <p:nvSpPr>
          <p:cNvPr id="161" name="TextShape 19">
            <a:extLst>
              <a:ext uri="{FF2B5EF4-FFF2-40B4-BE49-F238E27FC236}">
                <a16:creationId xmlns:a16="http://schemas.microsoft.com/office/drawing/2014/main" id="{0BD6CCC0-D413-8C49-8BD9-5DF439F7DC62}"/>
              </a:ext>
            </a:extLst>
          </p:cNvPr>
          <p:cNvSpPr txBox="1"/>
          <p:nvPr/>
        </p:nvSpPr>
        <p:spPr>
          <a:xfrm>
            <a:off x="10631103" y="15872650"/>
            <a:ext cx="3345279" cy="7270224"/>
          </a:xfrm>
          <a:prstGeom prst="rect">
            <a:avLst/>
          </a:prstGeom>
          <a:noFill/>
          <a:ln>
            <a:noFill/>
          </a:ln>
        </p:spPr>
        <p:txBody>
          <a:bodyPr lIns="90000" tIns="45000" rIns="90000" bIns="45000"/>
          <a:lstStyle/>
          <a:p>
            <a:r>
              <a:rPr lang="en-GB" altLang="zh-CN" sz="2400" b="1" dirty="0">
                <a:cs typeface="Calibri" panose="020F0502020204030204" pitchFamily="34" charset="0"/>
              </a:rPr>
              <a:t>1. ICME and </a:t>
            </a:r>
            <a:r>
              <a:rPr lang="en-GB" altLang="zh-CN" sz="2400" b="1" dirty="0" err="1">
                <a:cs typeface="Calibri" panose="020F0502020204030204" pitchFamily="34" charset="0"/>
              </a:rPr>
              <a:t>Forbush</a:t>
            </a:r>
            <a:r>
              <a:rPr lang="en-GB" altLang="zh-CN" sz="2400" b="1" dirty="0">
                <a:cs typeface="Calibri" panose="020F0502020204030204" pitchFamily="34" charset="0"/>
              </a:rPr>
              <a:t> Decrease (FD)</a:t>
            </a:r>
            <a:r>
              <a:rPr lang="de-DE" altLang="zh-CN" sz="2400" b="1" dirty="0">
                <a:cs typeface="Calibri" panose="020F0502020204030204" pitchFamily="34" charset="0"/>
              </a:rPr>
              <a:t>:</a:t>
            </a:r>
            <a:r>
              <a:rPr lang="zh-CN" altLang="de-DE" sz="2400" b="1" dirty="0">
                <a:cs typeface="Calibri" panose="020F0502020204030204" pitchFamily="34" charset="0"/>
              </a:rPr>
              <a:t> </a:t>
            </a:r>
            <a:endParaRPr lang="de-DE" altLang="zh-CN" sz="2400" b="1" dirty="0">
              <a:cs typeface="Calibri" panose="020F0502020204030204" pitchFamily="34" charset="0"/>
            </a:endParaRPr>
          </a:p>
          <a:p>
            <a:r>
              <a:rPr lang="en-GB" altLang="zh-CN" sz="2400" b="1" dirty="0">
                <a:cs typeface="Calibri" panose="020F0502020204030204" pitchFamily="34" charset="0"/>
              </a:rPr>
              <a:t>Left</a:t>
            </a:r>
            <a:r>
              <a:rPr lang="en-GB" altLang="zh-CN" sz="2400" dirty="0">
                <a:cs typeface="Calibri" panose="020F0502020204030204" pitchFamily="34" charset="0"/>
              </a:rPr>
              <a:t>: </a:t>
            </a:r>
            <a:r>
              <a:rPr lang="en-GB" sz="2400" dirty="0">
                <a:cs typeface="Calibri" panose="020F0502020204030204" pitchFamily="34" charset="0"/>
              </a:rPr>
              <a:t>Visualization of ICME</a:t>
            </a:r>
            <a:r>
              <a:rPr lang="en-GB" altLang="zh-CN" sz="2400" dirty="0">
                <a:cs typeface="Calibri" panose="020F0502020204030204" pitchFamily="34" charset="0"/>
              </a:rPr>
              <a:t>-driven </a:t>
            </a:r>
            <a:r>
              <a:rPr lang="en-GB" sz="2400" dirty="0" err="1">
                <a:cs typeface="Calibri" panose="020F0502020204030204" pitchFamily="34" charset="0"/>
              </a:rPr>
              <a:t>Forbush</a:t>
            </a:r>
            <a:r>
              <a:rPr lang="en-GB" sz="2400" dirty="0">
                <a:cs typeface="Calibri" panose="020F0502020204030204" pitchFamily="34" charset="0"/>
              </a:rPr>
              <a:t> decrease</a:t>
            </a:r>
            <a:r>
              <a:rPr lang="en-GB" altLang="zh-CN" sz="2400" dirty="0">
                <a:cs typeface="Calibri" panose="020F0502020204030204" pitchFamily="34" charset="0"/>
              </a:rPr>
              <a:t> </a:t>
            </a:r>
            <a:r>
              <a:rPr lang="en-GB" sz="2400" dirty="0">
                <a:cs typeface="Calibri" panose="020F0502020204030204" pitchFamily="34" charset="0"/>
              </a:rPr>
              <a:t>when ICME is</a:t>
            </a:r>
            <a:r>
              <a:rPr lang="en-GB" altLang="zh-CN" sz="2400" dirty="0">
                <a:cs typeface="Calibri" panose="020F0502020204030204" pitchFamily="34" charset="0"/>
              </a:rPr>
              <a:t> </a:t>
            </a:r>
            <a:r>
              <a:rPr lang="en-GB" sz="2400" dirty="0">
                <a:cs typeface="Calibri" panose="020F0502020204030204" pitchFamily="34" charset="0"/>
              </a:rPr>
              <a:t>encountered head-on (A) and at the flank (B) (</a:t>
            </a:r>
            <a:r>
              <a:rPr lang="en-GB" sz="2400" i="1" u="sng" dirty="0">
                <a:cs typeface="Calibri" panose="020F0502020204030204" pitchFamily="34" charset="0"/>
              </a:rPr>
              <a:t>Richardson &amp; Cane, 2011</a:t>
            </a:r>
            <a:r>
              <a:rPr lang="en-GB" sz="2400" dirty="0">
                <a:cs typeface="Calibri" panose="020F0502020204030204" pitchFamily="34" charset="0"/>
              </a:rPr>
              <a:t>)</a:t>
            </a:r>
            <a:r>
              <a:rPr lang="en-GB" altLang="zh-CN" sz="2400" dirty="0">
                <a:cs typeface="Calibri" panose="020F0502020204030204" pitchFamily="34" charset="0"/>
              </a:rPr>
              <a:t>.</a:t>
            </a:r>
          </a:p>
          <a:p>
            <a:r>
              <a:rPr lang="en-GB" altLang="zh-CN" sz="2400" b="1" dirty="0">
                <a:cs typeface="Calibri" panose="020F0502020204030204" pitchFamily="34" charset="0"/>
              </a:rPr>
              <a:t>Right</a:t>
            </a:r>
            <a:r>
              <a:rPr lang="en-GB" altLang="zh-CN" sz="2400" dirty="0">
                <a:cs typeface="Calibri" panose="020F0502020204030204" pitchFamily="34" charset="0"/>
              </a:rPr>
              <a:t>: </a:t>
            </a:r>
            <a:r>
              <a:rPr lang="en-GB" sz="2400" dirty="0">
                <a:cs typeface="Calibri" panose="020F0502020204030204" pitchFamily="34" charset="0"/>
              </a:rPr>
              <a:t>in situ</a:t>
            </a:r>
            <a:r>
              <a:rPr lang="en-GB" altLang="zh-CN" sz="2400" dirty="0">
                <a:cs typeface="Calibri" panose="020F0502020204030204" pitchFamily="34" charset="0"/>
              </a:rPr>
              <a:t> Earth</a:t>
            </a:r>
            <a:r>
              <a:rPr lang="en-GB" sz="2400" dirty="0">
                <a:cs typeface="Calibri" panose="020F0502020204030204" pitchFamily="34" charset="0"/>
              </a:rPr>
              <a:t> measurements of an ICME and </a:t>
            </a:r>
            <a:r>
              <a:rPr lang="en-GB" altLang="zh-CN" sz="2400" dirty="0">
                <a:cs typeface="Calibri" panose="020F0502020204030204" pitchFamily="34" charset="0"/>
              </a:rPr>
              <a:t>the</a:t>
            </a:r>
            <a:r>
              <a:rPr lang="en-GB" sz="2400" dirty="0">
                <a:cs typeface="Calibri" panose="020F0502020204030204" pitchFamily="34" charset="0"/>
              </a:rPr>
              <a:t> corresponding </a:t>
            </a:r>
            <a:r>
              <a:rPr lang="de-DE" altLang="zh-CN" sz="2400" dirty="0">
                <a:cs typeface="Calibri" panose="020F0502020204030204" pitchFamily="34" charset="0"/>
              </a:rPr>
              <a:t>2</a:t>
            </a:r>
            <a:r>
              <a:rPr lang="en-GB" altLang="zh-CN" sz="2400" dirty="0">
                <a:cs typeface="Calibri" panose="020F0502020204030204" pitchFamily="34" charset="0"/>
              </a:rPr>
              <a:t>-</a:t>
            </a:r>
            <a:r>
              <a:rPr lang="en-GB" sz="2400" dirty="0">
                <a:cs typeface="Calibri" panose="020F0502020204030204" pitchFamily="34" charset="0"/>
              </a:rPr>
              <a:t>step</a:t>
            </a:r>
            <a:r>
              <a:rPr lang="en-GB" altLang="zh-CN" sz="2400" dirty="0">
                <a:cs typeface="Calibri" panose="020F0502020204030204" pitchFamily="34" charset="0"/>
              </a:rPr>
              <a:t> </a:t>
            </a:r>
            <a:r>
              <a:rPr lang="en-GB" sz="2400" dirty="0" err="1">
                <a:cs typeface="Calibri" panose="020F0502020204030204" pitchFamily="34" charset="0"/>
              </a:rPr>
              <a:t>Forbush</a:t>
            </a:r>
            <a:r>
              <a:rPr lang="en-GB" sz="2400" dirty="0">
                <a:cs typeface="Calibri" panose="020F0502020204030204" pitchFamily="34" charset="0"/>
              </a:rPr>
              <a:t> decrease</a:t>
            </a:r>
            <a:r>
              <a:rPr lang="en-GB" altLang="zh-CN" sz="2400" dirty="0">
                <a:cs typeface="Calibri" panose="020F0502020204030204" pitchFamily="34" charset="0"/>
              </a:rPr>
              <a:t>. </a:t>
            </a:r>
          </a:p>
          <a:p>
            <a:r>
              <a:rPr lang="en-GB" altLang="zh-CN" sz="2400" dirty="0">
                <a:cs typeface="Calibri" panose="020F0502020204030204" pitchFamily="34" charset="0"/>
              </a:rPr>
              <a:t>The</a:t>
            </a:r>
            <a:r>
              <a:rPr lang="en-GB" sz="2400" dirty="0">
                <a:cs typeface="Calibri" panose="020F0502020204030204" pitchFamily="34" charset="0"/>
              </a:rPr>
              <a:t> shock/sheath region is in</a:t>
            </a:r>
            <a:r>
              <a:rPr lang="zh-CN" altLang="de-DE" sz="2400" dirty="0">
                <a:cs typeface="Calibri" panose="020F0502020204030204" pitchFamily="34" charset="0"/>
              </a:rPr>
              <a:t> </a:t>
            </a:r>
            <a:r>
              <a:rPr lang="en-GB" sz="2400" dirty="0">
                <a:cs typeface="Calibri" panose="020F0502020204030204" pitchFamily="34" charset="0"/>
              </a:rPr>
              <a:t>green and magnetic</a:t>
            </a:r>
            <a:r>
              <a:rPr lang="en-GB" altLang="zh-CN" sz="2400" dirty="0">
                <a:cs typeface="Calibri" panose="020F0502020204030204" pitchFamily="34" charset="0"/>
              </a:rPr>
              <a:t> </a:t>
            </a:r>
            <a:r>
              <a:rPr lang="en-GB" sz="2400" dirty="0">
                <a:cs typeface="Calibri" panose="020F0502020204030204" pitchFamily="34" charset="0"/>
              </a:rPr>
              <a:t>ejecta region is in red (adapted from </a:t>
            </a:r>
            <a:r>
              <a:rPr lang="en-GB" sz="2400" i="1" u="sng" dirty="0" err="1">
                <a:cs typeface="Calibri" panose="020F0502020204030204" pitchFamily="34" charset="0"/>
              </a:rPr>
              <a:t>Dumbović</a:t>
            </a:r>
            <a:r>
              <a:rPr lang="en-GB" sz="2400" i="1" u="sng" dirty="0">
                <a:cs typeface="Calibri" panose="020F0502020204030204" pitchFamily="34" charset="0"/>
              </a:rPr>
              <a:t> et al., 2012</a:t>
            </a:r>
            <a:r>
              <a:rPr lang="en-GB" sz="2400" dirty="0">
                <a:cs typeface="Calibri" panose="020F0502020204030204" pitchFamily="34" charset="0"/>
              </a:rPr>
              <a:t>)</a:t>
            </a:r>
            <a:r>
              <a:rPr lang="en-GB" altLang="zh-CN" sz="2400" dirty="0">
                <a:cs typeface="Calibri" panose="020F0502020204030204" pitchFamily="34" charset="0"/>
              </a:rPr>
              <a:t>.</a:t>
            </a:r>
            <a:endParaRPr lang="en-GB" sz="2400" dirty="0">
              <a:cs typeface="Calibri" panose="020F0502020204030204" pitchFamily="34" charset="0"/>
            </a:endParaRPr>
          </a:p>
          <a:p>
            <a:r>
              <a:rPr lang="en-GB" altLang="zh-CN" sz="2400" b="1" strike="noStrike" spc="-1" dirty="0"/>
              <a:t> </a:t>
            </a:r>
            <a:endParaRPr lang="en-GB" sz="2400" b="0" strike="noStrike" spc="-1" dirty="0"/>
          </a:p>
        </p:txBody>
      </p:sp>
      <p:sp>
        <p:nvSpPr>
          <p:cNvPr id="84" name="Right Arrow 83">
            <a:extLst>
              <a:ext uri="{FF2B5EF4-FFF2-40B4-BE49-F238E27FC236}">
                <a16:creationId xmlns:a16="http://schemas.microsoft.com/office/drawing/2014/main" id="{5773436B-33A2-314D-96AC-C09C5447A6E5}"/>
              </a:ext>
            </a:extLst>
          </p:cNvPr>
          <p:cNvSpPr/>
          <p:nvPr/>
        </p:nvSpPr>
        <p:spPr>
          <a:xfrm rot="10800000">
            <a:off x="19521061" y="11821191"/>
            <a:ext cx="1025185" cy="791435"/>
          </a:xfrm>
          <a:prstGeom prst="righ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Multiply 95">
            <a:extLst>
              <a:ext uri="{FF2B5EF4-FFF2-40B4-BE49-F238E27FC236}">
                <a16:creationId xmlns:a16="http://schemas.microsoft.com/office/drawing/2014/main" id="{17404D64-7A8E-B249-A578-A8F446187323}"/>
              </a:ext>
            </a:extLst>
          </p:cNvPr>
          <p:cNvSpPr/>
          <p:nvPr/>
        </p:nvSpPr>
        <p:spPr>
          <a:xfrm>
            <a:off x="25915881" y="11605084"/>
            <a:ext cx="1570797" cy="1374053"/>
          </a:xfrm>
          <a:prstGeom prst="mathMultiply">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6" name="Group 165">
            <a:extLst>
              <a:ext uri="{FF2B5EF4-FFF2-40B4-BE49-F238E27FC236}">
                <a16:creationId xmlns:a16="http://schemas.microsoft.com/office/drawing/2014/main" id="{A179FBC6-67CE-014F-A795-42290D4D247A}"/>
              </a:ext>
            </a:extLst>
          </p:cNvPr>
          <p:cNvGrpSpPr/>
          <p:nvPr/>
        </p:nvGrpSpPr>
        <p:grpSpPr>
          <a:xfrm>
            <a:off x="14803861" y="26016563"/>
            <a:ext cx="5255037" cy="4803773"/>
            <a:chOff x="14803861" y="26016563"/>
            <a:chExt cx="5255037" cy="4803773"/>
          </a:xfrm>
        </p:grpSpPr>
        <p:grpSp>
          <p:nvGrpSpPr>
            <p:cNvPr id="83" name="Group 82">
              <a:extLst>
                <a:ext uri="{FF2B5EF4-FFF2-40B4-BE49-F238E27FC236}">
                  <a16:creationId xmlns:a16="http://schemas.microsoft.com/office/drawing/2014/main" id="{D5652DF5-6E14-A746-9114-541DD0274DBC}"/>
                </a:ext>
              </a:extLst>
            </p:cNvPr>
            <p:cNvGrpSpPr/>
            <p:nvPr/>
          </p:nvGrpSpPr>
          <p:grpSpPr>
            <a:xfrm>
              <a:off x="14803861" y="26016563"/>
              <a:ext cx="5255037" cy="4803773"/>
              <a:chOff x="14803861" y="25984903"/>
              <a:chExt cx="5255037" cy="4835433"/>
            </a:xfrm>
          </p:grpSpPr>
          <p:grpSp>
            <p:nvGrpSpPr>
              <p:cNvPr id="82" name="Group 81">
                <a:extLst>
                  <a:ext uri="{FF2B5EF4-FFF2-40B4-BE49-F238E27FC236}">
                    <a16:creationId xmlns:a16="http://schemas.microsoft.com/office/drawing/2014/main" id="{F546CA7D-1A55-B549-B0C8-D004EBA53547}"/>
                  </a:ext>
                </a:extLst>
              </p:cNvPr>
              <p:cNvGrpSpPr/>
              <p:nvPr/>
            </p:nvGrpSpPr>
            <p:grpSpPr>
              <a:xfrm>
                <a:off x="14803861" y="25984903"/>
                <a:ext cx="5255037" cy="4835433"/>
                <a:chOff x="26977289" y="20089785"/>
                <a:chExt cx="5255037" cy="4835433"/>
              </a:xfrm>
            </p:grpSpPr>
            <p:pic>
              <p:nvPicPr>
                <p:cNvPr id="149" name="Picture 148">
                  <a:extLst>
                    <a:ext uri="{FF2B5EF4-FFF2-40B4-BE49-F238E27FC236}">
                      <a16:creationId xmlns:a16="http://schemas.microsoft.com/office/drawing/2014/main" id="{FCC5A741-46B0-AA44-B180-686CB0A05171}"/>
                    </a:ext>
                  </a:extLst>
                </p:cNvPr>
                <p:cNvPicPr>
                  <a:picLocks noChangeAspect="1"/>
                </p:cNvPicPr>
                <p:nvPr/>
              </p:nvPicPr>
              <p:blipFill>
                <a:blip r:embed="rId10"/>
                <a:stretch>
                  <a:fillRect/>
                </a:stretch>
              </p:blipFill>
              <p:spPr>
                <a:xfrm>
                  <a:off x="26977289" y="20089785"/>
                  <a:ext cx="5255037" cy="4835433"/>
                </a:xfrm>
                <a:prstGeom prst="rect">
                  <a:avLst/>
                </a:prstGeom>
                <a:ln w="69850">
                  <a:solidFill>
                    <a:srgbClr val="0BF74A"/>
                  </a:solidFill>
                </a:ln>
              </p:spPr>
            </p:pic>
            <p:sp>
              <p:nvSpPr>
                <p:cNvPr id="66" name="Rectangle 65">
                  <a:extLst>
                    <a:ext uri="{FF2B5EF4-FFF2-40B4-BE49-F238E27FC236}">
                      <a16:creationId xmlns:a16="http://schemas.microsoft.com/office/drawing/2014/main" id="{E0C101F6-C00A-6449-B2B0-1CA18971EAF1}"/>
                    </a:ext>
                  </a:extLst>
                </p:cNvPr>
                <p:cNvSpPr/>
                <p:nvPr/>
              </p:nvSpPr>
              <p:spPr>
                <a:xfrm>
                  <a:off x="29381961" y="20484663"/>
                  <a:ext cx="2579712" cy="3990877"/>
                </a:xfrm>
                <a:prstGeom prst="rect">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57" name="TextShape 23">
                <a:extLst>
                  <a:ext uri="{FF2B5EF4-FFF2-40B4-BE49-F238E27FC236}">
                    <a16:creationId xmlns:a16="http://schemas.microsoft.com/office/drawing/2014/main" id="{FFB4F564-E0A5-4947-8971-0622064A04E5}"/>
                  </a:ext>
                </a:extLst>
              </p:cNvPr>
              <p:cNvSpPr txBox="1"/>
              <p:nvPr/>
            </p:nvSpPr>
            <p:spPr>
              <a:xfrm>
                <a:off x="15467042" y="29044192"/>
                <a:ext cx="3928674" cy="973951"/>
              </a:xfrm>
              <a:prstGeom prst="rect">
                <a:avLst/>
              </a:prstGeom>
              <a:noFill/>
              <a:ln>
                <a:noFill/>
              </a:ln>
            </p:spPr>
            <p:txBody>
              <a:bodyPr lIns="90000" tIns="45000" rIns="90000" bIns="45000"/>
              <a:lstStyle/>
              <a:p>
                <a:r>
                  <a:rPr lang="de-DE" altLang="zh-CN" sz="2200" b="1" spc="-1" dirty="0" err="1">
                    <a:solidFill>
                      <a:srgbClr val="17751D"/>
                    </a:solidFill>
                    <a:latin typeface="+mj-lt"/>
                  </a:rPr>
                  <a:t>Interplanetary-space</a:t>
                </a:r>
                <a:r>
                  <a:rPr lang="zh-CN" altLang="de-DE" sz="2200" b="1" spc="-1" dirty="0">
                    <a:solidFill>
                      <a:srgbClr val="17751D"/>
                    </a:solidFill>
                    <a:latin typeface="+mj-lt"/>
                  </a:rPr>
                  <a:t> </a:t>
                </a:r>
                <a:r>
                  <a:rPr lang="de-DE" altLang="zh-CN" sz="2200" b="1" spc="-1" dirty="0">
                    <a:solidFill>
                      <a:srgbClr val="17751D"/>
                    </a:solidFill>
                    <a:latin typeface="+mj-lt"/>
                  </a:rPr>
                  <a:t>p</a:t>
                </a:r>
                <a:r>
                  <a:rPr lang="en-GB" sz="2200" b="1" strike="noStrike" spc="-1" dirty="0" err="1">
                    <a:solidFill>
                      <a:srgbClr val="17751D"/>
                    </a:solidFill>
                    <a:latin typeface="+mj-lt"/>
                  </a:rPr>
                  <a:t>roton</a:t>
                </a:r>
                <a:r>
                  <a:rPr lang="en-GB" sz="2200" b="1" strike="noStrike" spc="-1" dirty="0">
                    <a:solidFill>
                      <a:srgbClr val="17751D"/>
                    </a:solidFill>
                    <a:latin typeface="+mj-lt"/>
                  </a:rPr>
                  <a:t> spectra </a:t>
                </a:r>
                <a:r>
                  <a:rPr lang="de-DE" altLang="zh-CN" sz="2200" b="1" strike="noStrike" spc="-1" dirty="0" err="1">
                    <a:solidFill>
                      <a:srgbClr val="17751D"/>
                    </a:solidFill>
                    <a:latin typeface="+mj-lt"/>
                  </a:rPr>
                  <a:t>under</a:t>
                </a:r>
                <a:r>
                  <a:rPr lang="zh-CN" altLang="de-DE" sz="2200" b="1" strike="noStrike" spc="-1" dirty="0">
                    <a:solidFill>
                      <a:srgbClr val="17751D"/>
                    </a:solidFill>
                    <a:latin typeface="+mj-lt"/>
                  </a:rPr>
                  <a:t> </a:t>
                </a:r>
                <a:r>
                  <a:rPr lang="de-DE" altLang="zh-CN" sz="2200" b="1" strike="noStrike" spc="-1" dirty="0">
                    <a:solidFill>
                      <a:srgbClr val="17751D"/>
                    </a:solidFill>
                    <a:latin typeface="+mj-lt"/>
                  </a:rPr>
                  <a:t>different</a:t>
                </a:r>
                <a:r>
                  <a:rPr lang="zh-CN" altLang="de-DE" sz="2200" b="1" strike="noStrike" spc="-1" dirty="0">
                    <a:solidFill>
                      <a:srgbClr val="17751D"/>
                    </a:solidFill>
                    <a:latin typeface="+mj-lt"/>
                  </a:rPr>
                  <a:t> </a:t>
                </a:r>
                <a:r>
                  <a:rPr lang="de-DE" altLang="zh-CN" sz="2200" b="1" strike="noStrike" spc="-1" dirty="0">
                    <a:solidFill>
                      <a:srgbClr val="17751D"/>
                    </a:solidFill>
                    <a:latin typeface="+mj-lt"/>
                  </a:rPr>
                  <a:t>solar</a:t>
                </a:r>
                <a:r>
                  <a:rPr lang="zh-CN" altLang="de-DE" sz="2200" b="1" strike="noStrike" spc="-1" dirty="0">
                    <a:solidFill>
                      <a:srgbClr val="17751D"/>
                    </a:solidFill>
                    <a:latin typeface="+mj-lt"/>
                  </a:rPr>
                  <a:t> </a:t>
                </a:r>
                <a:r>
                  <a:rPr lang="de-DE" altLang="zh-CN" sz="2200" b="1" strike="noStrike" spc="-1" dirty="0" err="1">
                    <a:solidFill>
                      <a:srgbClr val="17751D"/>
                    </a:solidFill>
                    <a:latin typeface="+mj-lt"/>
                  </a:rPr>
                  <a:t>modulations</a:t>
                </a:r>
                <a:endParaRPr lang="en-GB" sz="2200" b="1" strike="noStrike" spc="-1" dirty="0">
                  <a:solidFill>
                    <a:srgbClr val="17751D"/>
                  </a:solidFill>
                  <a:latin typeface="+mj-lt"/>
                </a:endParaRPr>
              </a:p>
            </p:txBody>
          </p:sp>
        </p:grpSp>
        <p:cxnSp>
          <p:nvCxnSpPr>
            <p:cNvPr id="103" name="Straight Arrow Connector 102">
              <a:extLst>
                <a:ext uri="{FF2B5EF4-FFF2-40B4-BE49-F238E27FC236}">
                  <a16:creationId xmlns:a16="http://schemas.microsoft.com/office/drawing/2014/main" id="{C8E27479-0B06-B440-B09F-55C6E9B76B68}"/>
                </a:ext>
              </a:extLst>
            </p:cNvPr>
            <p:cNvCxnSpPr>
              <a:cxnSpLocks/>
            </p:cNvCxnSpPr>
            <p:nvPr/>
          </p:nvCxnSpPr>
          <p:spPr>
            <a:xfrm>
              <a:off x="17519701" y="26641511"/>
              <a:ext cx="0" cy="1382415"/>
            </a:xfrm>
            <a:prstGeom prst="straightConnector1">
              <a:avLst/>
            </a:prstGeom>
            <a:ln w="73025">
              <a:solidFill>
                <a:srgbClr val="0BF74A"/>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97AADA65-F064-C544-BD44-BF9B2A24690E}"/>
              </a:ext>
            </a:extLst>
          </p:cNvPr>
          <p:cNvGrpSpPr/>
          <p:nvPr/>
        </p:nvGrpSpPr>
        <p:grpSpPr>
          <a:xfrm>
            <a:off x="21037630" y="26016562"/>
            <a:ext cx="5526582" cy="4803773"/>
            <a:chOff x="21037630" y="26016562"/>
            <a:chExt cx="5526582" cy="4803773"/>
          </a:xfrm>
        </p:grpSpPr>
        <p:grpSp>
          <p:nvGrpSpPr>
            <p:cNvPr id="81" name="Group 80">
              <a:extLst>
                <a:ext uri="{FF2B5EF4-FFF2-40B4-BE49-F238E27FC236}">
                  <a16:creationId xmlns:a16="http://schemas.microsoft.com/office/drawing/2014/main" id="{0A1ED5C9-2CD8-FD49-9A79-E871C5FF1238}"/>
                </a:ext>
              </a:extLst>
            </p:cNvPr>
            <p:cNvGrpSpPr/>
            <p:nvPr/>
          </p:nvGrpSpPr>
          <p:grpSpPr>
            <a:xfrm>
              <a:off x="21037630" y="26016562"/>
              <a:ext cx="5526582" cy="4803773"/>
              <a:chOff x="26829899" y="27561586"/>
              <a:chExt cx="5402427" cy="4897238"/>
            </a:xfrm>
          </p:grpSpPr>
          <p:grpSp>
            <p:nvGrpSpPr>
              <p:cNvPr id="80" name="Group 79">
                <a:extLst>
                  <a:ext uri="{FF2B5EF4-FFF2-40B4-BE49-F238E27FC236}">
                    <a16:creationId xmlns:a16="http://schemas.microsoft.com/office/drawing/2014/main" id="{6168B213-259E-9744-AB02-CCA0CA22CA87}"/>
                  </a:ext>
                </a:extLst>
              </p:cNvPr>
              <p:cNvGrpSpPr/>
              <p:nvPr/>
            </p:nvGrpSpPr>
            <p:grpSpPr>
              <a:xfrm>
                <a:off x="26829899" y="27561586"/>
                <a:ext cx="5402427" cy="4897238"/>
                <a:chOff x="26829899" y="26974992"/>
                <a:chExt cx="5402427" cy="4897238"/>
              </a:xfrm>
            </p:grpSpPr>
            <p:pic>
              <p:nvPicPr>
                <p:cNvPr id="153" name="Picture 152">
                  <a:extLst>
                    <a:ext uri="{FF2B5EF4-FFF2-40B4-BE49-F238E27FC236}">
                      <a16:creationId xmlns:a16="http://schemas.microsoft.com/office/drawing/2014/main" id="{EF277FF6-F186-C744-930A-2AA01CD98631}"/>
                    </a:ext>
                  </a:extLst>
                </p:cNvPr>
                <p:cNvPicPr>
                  <a:picLocks noChangeAspect="1"/>
                </p:cNvPicPr>
                <p:nvPr/>
              </p:nvPicPr>
              <p:blipFill>
                <a:blip r:embed="rId11"/>
                <a:stretch>
                  <a:fillRect/>
                </a:stretch>
              </p:blipFill>
              <p:spPr>
                <a:xfrm>
                  <a:off x="26829899" y="26974992"/>
                  <a:ext cx="5402427" cy="4897238"/>
                </a:xfrm>
                <a:prstGeom prst="rect">
                  <a:avLst/>
                </a:prstGeom>
                <a:ln w="69850">
                  <a:solidFill>
                    <a:srgbClr val="FF0000"/>
                  </a:solidFill>
                </a:ln>
              </p:spPr>
            </p:pic>
            <p:sp>
              <p:nvSpPr>
                <p:cNvPr id="155" name="Rectangle 154">
                  <a:extLst>
                    <a:ext uri="{FF2B5EF4-FFF2-40B4-BE49-F238E27FC236}">
                      <a16:creationId xmlns:a16="http://schemas.microsoft.com/office/drawing/2014/main" id="{7C73A40A-5E81-5649-A5BC-6E6E4511DDE4}"/>
                    </a:ext>
                  </a:extLst>
                </p:cNvPr>
                <p:cNvSpPr/>
                <p:nvPr/>
              </p:nvSpPr>
              <p:spPr>
                <a:xfrm>
                  <a:off x="28771855" y="27360193"/>
                  <a:ext cx="3108246" cy="4029132"/>
                </a:xfrm>
                <a:prstGeom prst="rect">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56" name="TextShape 22">
                <a:extLst>
                  <a:ext uri="{FF2B5EF4-FFF2-40B4-BE49-F238E27FC236}">
                    <a16:creationId xmlns:a16="http://schemas.microsoft.com/office/drawing/2014/main" id="{CE55B51D-A46F-CA45-BBB6-FDAFB319396F}"/>
                  </a:ext>
                </a:extLst>
              </p:cNvPr>
              <p:cNvSpPr txBox="1"/>
              <p:nvPr/>
            </p:nvSpPr>
            <p:spPr>
              <a:xfrm>
                <a:off x="27583713" y="30662020"/>
                <a:ext cx="3476058" cy="1072791"/>
              </a:xfrm>
              <a:prstGeom prst="rect">
                <a:avLst/>
              </a:prstGeom>
              <a:noFill/>
              <a:ln>
                <a:noFill/>
              </a:ln>
            </p:spPr>
            <p:txBody>
              <a:bodyPr lIns="90000" tIns="45000" rIns="90000" bIns="45000"/>
              <a:lstStyle/>
              <a:p>
                <a:r>
                  <a:rPr lang="en-GB" altLang="zh-CN" sz="2200" b="1" spc="-1" dirty="0">
                    <a:solidFill>
                      <a:srgbClr val="FF3333"/>
                    </a:solidFill>
                    <a:latin typeface="Arial"/>
                  </a:rPr>
                  <a:t>Mars surface p</a:t>
                </a:r>
                <a:r>
                  <a:rPr lang="en-GB" sz="2200" b="1" strike="noStrike" spc="-1" dirty="0">
                    <a:solidFill>
                      <a:srgbClr val="FF3333"/>
                    </a:solidFill>
                    <a:latin typeface="Arial"/>
                  </a:rPr>
                  <a:t>roton spectra</a:t>
                </a:r>
                <a:r>
                  <a:rPr lang="zh-CN" altLang="de-DE" sz="2200" b="1" strike="noStrike" spc="-1" dirty="0">
                    <a:solidFill>
                      <a:srgbClr val="FF3333"/>
                    </a:solidFill>
                    <a:latin typeface="Arial"/>
                  </a:rPr>
                  <a:t> </a:t>
                </a:r>
                <a:r>
                  <a:rPr lang="de-DE" altLang="zh-CN" sz="2200" b="1" strike="noStrike" spc="-1" dirty="0" err="1">
                    <a:solidFill>
                      <a:srgbClr val="FF3333"/>
                    </a:solidFill>
                    <a:latin typeface="Arial"/>
                  </a:rPr>
                  <a:t>under</a:t>
                </a:r>
                <a:r>
                  <a:rPr lang="zh-CN" altLang="de-DE" sz="2200" b="1" strike="noStrike" spc="-1" dirty="0">
                    <a:solidFill>
                      <a:srgbClr val="FF3333"/>
                    </a:solidFill>
                    <a:latin typeface="Arial"/>
                  </a:rPr>
                  <a:t> </a:t>
                </a:r>
                <a:r>
                  <a:rPr lang="de-DE" altLang="zh-CN" sz="2200" b="1" strike="noStrike" spc="-1" dirty="0">
                    <a:solidFill>
                      <a:srgbClr val="FF3333"/>
                    </a:solidFill>
                    <a:latin typeface="Arial"/>
                  </a:rPr>
                  <a:t>different</a:t>
                </a:r>
                <a:r>
                  <a:rPr lang="zh-CN" altLang="de-DE" sz="2200" b="1" strike="noStrike" spc="-1" dirty="0">
                    <a:solidFill>
                      <a:srgbClr val="FF3333"/>
                    </a:solidFill>
                    <a:latin typeface="Arial"/>
                  </a:rPr>
                  <a:t> </a:t>
                </a:r>
                <a:r>
                  <a:rPr lang="de-DE" altLang="zh-CN" sz="2200" b="1" strike="noStrike" spc="-1" dirty="0">
                    <a:solidFill>
                      <a:srgbClr val="FF3333"/>
                    </a:solidFill>
                    <a:latin typeface="Arial"/>
                  </a:rPr>
                  <a:t>solar</a:t>
                </a:r>
                <a:r>
                  <a:rPr lang="zh-CN" altLang="de-DE" sz="2200" b="1" strike="noStrike" spc="-1" dirty="0">
                    <a:solidFill>
                      <a:srgbClr val="FF3333"/>
                    </a:solidFill>
                    <a:latin typeface="Arial"/>
                  </a:rPr>
                  <a:t> </a:t>
                </a:r>
                <a:r>
                  <a:rPr lang="de-DE" altLang="zh-CN" sz="2200" b="1" strike="noStrike" spc="-1" dirty="0" err="1">
                    <a:solidFill>
                      <a:srgbClr val="FF3333"/>
                    </a:solidFill>
                    <a:latin typeface="Arial"/>
                  </a:rPr>
                  <a:t>modulations</a:t>
                </a:r>
                <a:endParaRPr lang="en-GB" sz="2200" b="0" strike="noStrike" spc="-1" dirty="0">
                  <a:latin typeface="Arial"/>
                </a:endParaRPr>
              </a:p>
            </p:txBody>
          </p:sp>
        </p:grpSp>
        <p:cxnSp>
          <p:nvCxnSpPr>
            <p:cNvPr id="165" name="Straight Arrow Connector 164">
              <a:extLst>
                <a:ext uri="{FF2B5EF4-FFF2-40B4-BE49-F238E27FC236}">
                  <a16:creationId xmlns:a16="http://schemas.microsoft.com/office/drawing/2014/main" id="{432DAE58-AA8A-5849-889E-6D47D4E3E3CB}"/>
                </a:ext>
              </a:extLst>
            </p:cNvPr>
            <p:cNvCxnSpPr>
              <a:cxnSpLocks/>
            </p:cNvCxnSpPr>
            <p:nvPr/>
          </p:nvCxnSpPr>
          <p:spPr>
            <a:xfrm>
              <a:off x="23581319" y="26700505"/>
              <a:ext cx="0" cy="901621"/>
            </a:xfrm>
            <a:prstGeom prst="straightConnector1">
              <a:avLst/>
            </a:prstGeom>
            <a:ln w="73025">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169" name="Group 168">
            <a:extLst>
              <a:ext uri="{FF2B5EF4-FFF2-40B4-BE49-F238E27FC236}">
                <a16:creationId xmlns:a16="http://schemas.microsoft.com/office/drawing/2014/main" id="{F03370E2-A482-364E-B5F6-F4A98D00E3F7}"/>
              </a:ext>
            </a:extLst>
          </p:cNvPr>
          <p:cNvGrpSpPr/>
          <p:nvPr/>
        </p:nvGrpSpPr>
        <p:grpSpPr>
          <a:xfrm>
            <a:off x="34701480" y="10131432"/>
            <a:ext cx="9278174" cy="8172014"/>
            <a:chOff x="35036510" y="10081101"/>
            <a:chExt cx="8340064" cy="7352924"/>
          </a:xfrm>
        </p:grpSpPr>
        <p:pic>
          <p:nvPicPr>
            <p:cNvPr id="98" name="Picture 97">
              <a:extLst>
                <a:ext uri="{FF2B5EF4-FFF2-40B4-BE49-F238E27FC236}">
                  <a16:creationId xmlns:a16="http://schemas.microsoft.com/office/drawing/2014/main" id="{9150C994-3B35-F047-A165-CB1FEF13F94E}"/>
                </a:ext>
              </a:extLst>
            </p:cNvPr>
            <p:cNvPicPr>
              <a:picLocks noChangeAspect="1"/>
            </p:cNvPicPr>
            <p:nvPr/>
          </p:nvPicPr>
          <p:blipFill rotWithShape="1">
            <a:blip r:embed="rId17">
              <a:extLst>
                <a:ext uri="{28A0092B-C50C-407E-A947-70E740481C1C}">
                  <a14:useLocalDpi xmlns:a14="http://schemas.microsoft.com/office/drawing/2010/main" val="0"/>
                </a:ext>
              </a:extLst>
            </a:blip>
            <a:srcRect t="8696" b="2524"/>
            <a:stretch/>
          </p:blipFill>
          <p:spPr>
            <a:xfrm>
              <a:off x="35036510" y="10081101"/>
              <a:ext cx="8340064" cy="7352924"/>
            </a:xfrm>
            <a:prstGeom prst="rect">
              <a:avLst/>
            </a:prstGeom>
          </p:spPr>
        </p:pic>
        <p:sp>
          <p:nvSpPr>
            <p:cNvPr id="168" name="TextBox 167">
              <a:extLst>
                <a:ext uri="{FF2B5EF4-FFF2-40B4-BE49-F238E27FC236}">
                  <a16:creationId xmlns:a16="http://schemas.microsoft.com/office/drawing/2014/main" id="{2DD82BDF-803A-314C-B516-1B3C74E1D8ED}"/>
                </a:ext>
              </a:extLst>
            </p:cNvPr>
            <p:cNvSpPr txBox="1"/>
            <p:nvPr/>
          </p:nvSpPr>
          <p:spPr>
            <a:xfrm>
              <a:off x="36384248" y="10401626"/>
              <a:ext cx="1845749" cy="1200329"/>
            </a:xfrm>
            <a:prstGeom prst="rect">
              <a:avLst/>
            </a:prstGeom>
            <a:noFill/>
          </p:spPr>
          <p:txBody>
            <a:bodyPr wrap="square" rtlCol="0">
              <a:spAutoFit/>
            </a:bodyPr>
            <a:lstStyle/>
            <a:p>
              <a:r>
                <a:rPr lang="en-GB" sz="2000" dirty="0"/>
                <a:t>modelled FD amplitude at Mars’s orbit seen by MAVEN</a:t>
              </a:r>
              <a:endParaRPr lang="de-DE" sz="2000" dirty="0"/>
            </a:p>
          </p:txBody>
        </p:sp>
        <p:sp>
          <p:nvSpPr>
            <p:cNvPr id="171" name="TextBox 170">
              <a:extLst>
                <a:ext uri="{FF2B5EF4-FFF2-40B4-BE49-F238E27FC236}">
                  <a16:creationId xmlns:a16="http://schemas.microsoft.com/office/drawing/2014/main" id="{498E6181-085E-E440-88B3-E2A08DB8712B}"/>
                </a:ext>
              </a:extLst>
            </p:cNvPr>
            <p:cNvSpPr txBox="1"/>
            <p:nvPr/>
          </p:nvSpPr>
          <p:spPr>
            <a:xfrm>
              <a:off x="36343916" y="12976628"/>
              <a:ext cx="1845749" cy="1200329"/>
            </a:xfrm>
            <a:prstGeom prst="rect">
              <a:avLst/>
            </a:prstGeom>
            <a:noFill/>
          </p:spPr>
          <p:txBody>
            <a:bodyPr wrap="square" rtlCol="0">
              <a:spAutoFit/>
            </a:bodyPr>
            <a:lstStyle/>
            <a:p>
              <a:r>
                <a:rPr lang="en-GB" sz="2000" dirty="0"/>
                <a:t>modelled FD amplitude at Mars surface seen by MSL</a:t>
              </a:r>
              <a:endParaRPr lang="de-DE" sz="2000" dirty="0"/>
            </a:p>
          </p:txBody>
        </p:sp>
        <p:sp>
          <p:nvSpPr>
            <p:cNvPr id="172" name="TextBox 171">
              <a:extLst>
                <a:ext uri="{FF2B5EF4-FFF2-40B4-BE49-F238E27FC236}">
                  <a16:creationId xmlns:a16="http://schemas.microsoft.com/office/drawing/2014/main" id="{22C74450-CE1D-DB49-8496-D8A458A3F143}"/>
                </a:ext>
              </a:extLst>
            </p:cNvPr>
            <p:cNvSpPr txBox="1"/>
            <p:nvPr/>
          </p:nvSpPr>
          <p:spPr>
            <a:xfrm>
              <a:off x="36343916" y="16033644"/>
              <a:ext cx="1361638" cy="646331"/>
            </a:xfrm>
            <a:prstGeom prst="rect">
              <a:avLst/>
            </a:prstGeom>
            <a:noFill/>
          </p:spPr>
          <p:txBody>
            <a:bodyPr wrap="square" rtlCol="0">
              <a:spAutoFit/>
            </a:bodyPr>
            <a:lstStyle/>
            <a:p>
              <a:r>
                <a:rPr lang="en-GB" sz="2000" dirty="0"/>
                <a:t>The ratio of the two</a:t>
              </a:r>
              <a:endParaRPr lang="de-DE" sz="2000" dirty="0"/>
            </a:p>
          </p:txBody>
        </p:sp>
      </p:grpSp>
      <mc:AlternateContent xmlns:mc="http://schemas.openxmlformats.org/markup-compatibility/2006">
        <mc:Choice xmlns:a14="http://schemas.microsoft.com/office/drawing/2010/main" Requires="a14">
          <p:sp>
            <p:nvSpPr>
              <p:cNvPr id="175" name="TextShape 43">
                <a:extLst>
                  <a:ext uri="{FF2B5EF4-FFF2-40B4-BE49-F238E27FC236}">
                    <a16:creationId xmlns:a16="http://schemas.microsoft.com/office/drawing/2014/main" id="{9332A988-B312-524D-8D11-0394228DF55A}"/>
                  </a:ext>
                </a:extLst>
              </p:cNvPr>
              <p:cNvSpPr txBox="1"/>
              <p:nvPr/>
            </p:nvSpPr>
            <p:spPr>
              <a:xfrm>
                <a:off x="27924357" y="18707024"/>
                <a:ext cx="17540461" cy="1879850"/>
              </a:xfrm>
              <a:prstGeom prst="rect">
                <a:avLst/>
              </a:prstGeom>
              <a:noFill/>
              <a:ln>
                <a:noFill/>
              </a:ln>
            </p:spPr>
            <p:txBody>
              <a:bodyPr lIns="90000" tIns="45000" rIns="90000" bIns="45000"/>
              <a:lstStyle/>
              <a:p>
                <a:r>
                  <a:rPr lang="de-DE" altLang="zh-CN" sz="2400" b="1" spc="-1" dirty="0"/>
                  <a:t>6</a:t>
                </a:r>
                <a:r>
                  <a:rPr lang="en-GB" sz="2400" b="1" spc="-1" dirty="0"/>
                  <a:t>. </a:t>
                </a:r>
                <a:r>
                  <a:rPr lang="en-GB" altLang="zh-CN" sz="2400" b="1" spc="-1" dirty="0"/>
                  <a:t>Comparison with observational results</a:t>
                </a:r>
                <a:r>
                  <a:rPr lang="en-GB" altLang="zh-CN" sz="2400" spc="-1" dirty="0"/>
                  <a:t>. </a:t>
                </a:r>
                <a:r>
                  <a:rPr lang="en-GB" sz="2400" spc="-1" dirty="0"/>
                  <a:t>In </a:t>
                </a:r>
                <a:r>
                  <a:rPr lang="en-GB" sz="2400" i="1" u="sng" spc="-1" dirty="0"/>
                  <a:t>Guo et al 2018 A&amp;A</a:t>
                </a:r>
                <a:r>
                  <a:rPr lang="en-GB" altLang="zh-CN" sz="2400" spc="-1" dirty="0"/>
                  <a:t>,</a:t>
                </a:r>
                <a:r>
                  <a:rPr lang="en-GB" sz="2400" spc="-1" dirty="0"/>
                  <a:t> we made a list of 121 </a:t>
                </a:r>
                <a:r>
                  <a:rPr lang="en-GB" sz="2400" spc="-1" dirty="0" err="1"/>
                  <a:t>Forbush</a:t>
                </a:r>
                <a:r>
                  <a:rPr lang="en-GB" sz="2400" spc="-1" dirty="0"/>
                  <a:t> decreases </a:t>
                </a:r>
                <a:r>
                  <a:rPr lang="en-GB" altLang="zh-CN" sz="2400" spc="-1" dirty="0"/>
                  <a:t>detected at </a:t>
                </a:r>
                <a:r>
                  <a:rPr lang="en-GB" sz="2400" spc="-1" dirty="0"/>
                  <a:t>Mars during 2014 October – 2016 September both on surface by MSL and in orbit by MAVEN, shown in the left and middle panels.</a:t>
                </a:r>
                <a:r>
                  <a:rPr lang="en-GB" altLang="zh-CN" sz="2400" spc="-1" dirty="0"/>
                  <a:t>  </a:t>
                </a:r>
              </a:p>
              <a:p>
                <a:r>
                  <a:rPr lang="en-GB" altLang="zh-CN" sz="2400" b="1" spc="-1" dirty="0"/>
                  <a:t>Right panel</a:t>
                </a:r>
                <a:r>
                  <a:rPr lang="en-GB" altLang="zh-CN" sz="2400" spc="-1" dirty="0"/>
                  <a:t>: </a:t>
                </a:r>
                <a:r>
                  <a:rPr lang="en-GB" sz="2400" dirty="0"/>
                  <a:t>The magnitude for each FD detected at orbit versus that seen on the surface fitted with a linear function shown as the red line. The function has a slope of </a:t>
                </a:r>
                <a:r>
                  <a:rPr lang="en-GB" sz="2400" b="1" dirty="0"/>
                  <a:t>1.33</a:t>
                </a:r>
                <a14:m>
                  <m:oMath xmlns:m="http://schemas.openxmlformats.org/officeDocument/2006/math">
                    <m:r>
                      <a:rPr lang="en-GB" sz="2400" b="1" i="1" smtClean="0">
                        <a:latin typeface="Cambria Math" panose="02040503050406030204" pitchFamily="18" charset="0"/>
                        <a:ea typeface="Cambria Math" panose="02040503050406030204" pitchFamily="18" charset="0"/>
                      </a:rPr>
                      <m:t>±</m:t>
                    </m:r>
                  </m:oMath>
                </a14:m>
                <a:r>
                  <a:rPr lang="en-GB" sz="2400" b="1" dirty="0"/>
                  <a:t>0.14 which is the averaged ratio of the FD amplitude in space to that on Mars. </a:t>
                </a:r>
                <a:r>
                  <a:rPr lang="en-GB" sz="2400" dirty="0"/>
                  <a:t> This is in excellent agreement with the modelled results. </a:t>
                </a:r>
              </a:p>
              <a:p>
                <a:endParaRPr lang="en-GB" sz="2400" spc="-1" dirty="0"/>
              </a:p>
              <a:p>
                <a:r>
                  <a:rPr lang="en-GB" altLang="zh-CN" sz="2400" b="1" spc="-1" dirty="0"/>
                  <a:t> </a:t>
                </a:r>
                <a:r>
                  <a:rPr lang="en-GB" sz="2400" b="1" spc="-1" dirty="0"/>
                  <a:t> </a:t>
                </a:r>
              </a:p>
              <a:p>
                <a:pPr>
                  <a:buClr>
                    <a:srgbClr val="000000"/>
                  </a:buClr>
                  <a:buSzPct val="45000"/>
                </a:pPr>
                <a:endParaRPr lang="en-GB" sz="2400" b="1" spc="-1" dirty="0"/>
              </a:p>
            </p:txBody>
          </p:sp>
        </mc:Choice>
        <mc:Fallback>
          <p:sp>
            <p:nvSpPr>
              <p:cNvPr id="175" name="TextShape 43">
                <a:extLst>
                  <a:ext uri="{FF2B5EF4-FFF2-40B4-BE49-F238E27FC236}">
                    <a16:creationId xmlns:a16="http://schemas.microsoft.com/office/drawing/2014/main" id="{9332A988-B312-524D-8D11-0394228DF55A}"/>
                  </a:ext>
                </a:extLst>
              </p:cNvPr>
              <p:cNvSpPr txBox="1">
                <a:spLocks noRot="1" noChangeAspect="1" noMove="1" noResize="1" noEditPoints="1" noAdjustHandles="1" noChangeArrowheads="1" noChangeShapeType="1" noTextEdit="1"/>
              </p:cNvSpPr>
              <p:nvPr/>
            </p:nvSpPr>
            <p:spPr>
              <a:xfrm>
                <a:off x="27924357" y="18707024"/>
                <a:ext cx="17540461" cy="1879850"/>
              </a:xfrm>
              <a:prstGeom prst="rect">
                <a:avLst/>
              </a:prstGeom>
              <a:blipFill>
                <a:blip r:embed="rId18"/>
                <a:stretch>
                  <a:fillRect l="-507" t="-2013" r="-289" b="-9396"/>
                </a:stretch>
              </a:blipFill>
              <a:ln>
                <a:noFill/>
              </a:ln>
            </p:spPr>
            <p:txBody>
              <a:bodyPr/>
              <a:lstStyle/>
              <a:p>
                <a:r>
                  <a:rPr lang="de-DE">
                    <a:noFill/>
                  </a:rPr>
                  <a:t> </a:t>
                </a:r>
              </a:p>
            </p:txBody>
          </p:sp>
        </mc:Fallback>
      </mc:AlternateContent>
      <p:grpSp>
        <p:nvGrpSpPr>
          <p:cNvPr id="173" name="Group 172">
            <a:extLst>
              <a:ext uri="{FF2B5EF4-FFF2-40B4-BE49-F238E27FC236}">
                <a16:creationId xmlns:a16="http://schemas.microsoft.com/office/drawing/2014/main" id="{FAE55D7F-3CE3-4047-BEDE-7A5AEE6CE60C}"/>
              </a:ext>
            </a:extLst>
          </p:cNvPr>
          <p:cNvGrpSpPr/>
          <p:nvPr/>
        </p:nvGrpSpPr>
        <p:grpSpPr>
          <a:xfrm>
            <a:off x="27794217" y="20705017"/>
            <a:ext cx="7881622" cy="8039740"/>
            <a:chOff x="27924357" y="19639984"/>
            <a:chExt cx="6968707" cy="7145794"/>
          </a:xfrm>
        </p:grpSpPr>
        <p:pic>
          <p:nvPicPr>
            <p:cNvPr id="170" name="Picture 169">
              <a:extLst>
                <a:ext uri="{FF2B5EF4-FFF2-40B4-BE49-F238E27FC236}">
                  <a16:creationId xmlns:a16="http://schemas.microsoft.com/office/drawing/2014/main" id="{F6E30B5A-723C-E64A-8989-2EFE5F3AC0B1}"/>
                </a:ext>
              </a:extLst>
            </p:cNvPr>
            <p:cNvPicPr>
              <a:picLocks noChangeAspect="1"/>
            </p:cNvPicPr>
            <p:nvPr/>
          </p:nvPicPr>
          <p:blipFill rotWithShape="1">
            <a:blip r:embed="rId19"/>
            <a:srcRect r="26973"/>
            <a:stretch/>
          </p:blipFill>
          <p:spPr>
            <a:xfrm>
              <a:off x="27924357" y="19639984"/>
              <a:ext cx="6968707" cy="7145794"/>
            </a:xfrm>
            <a:prstGeom prst="rect">
              <a:avLst/>
            </a:prstGeom>
          </p:spPr>
        </p:pic>
        <p:sp>
          <p:nvSpPr>
            <p:cNvPr id="177" name="TextBox 176">
              <a:extLst>
                <a:ext uri="{FF2B5EF4-FFF2-40B4-BE49-F238E27FC236}">
                  <a16:creationId xmlns:a16="http://schemas.microsoft.com/office/drawing/2014/main" id="{F5CB56A2-6671-A942-A375-A2FB76EBF247}"/>
                </a:ext>
              </a:extLst>
            </p:cNvPr>
            <p:cNvSpPr txBox="1"/>
            <p:nvPr/>
          </p:nvSpPr>
          <p:spPr>
            <a:xfrm>
              <a:off x="32601097" y="21575456"/>
              <a:ext cx="2053363" cy="1015663"/>
            </a:xfrm>
            <a:prstGeom prst="rect">
              <a:avLst/>
            </a:prstGeom>
            <a:noFill/>
          </p:spPr>
          <p:txBody>
            <a:bodyPr wrap="square" rtlCol="0">
              <a:spAutoFit/>
            </a:bodyPr>
            <a:lstStyle/>
            <a:p>
              <a:r>
                <a:rPr lang="en-GB" sz="2000" dirty="0"/>
                <a:t>FDs are seen at Mars’s orbit by MAVEN</a:t>
              </a:r>
              <a:endParaRPr lang="de-DE" sz="2000" dirty="0"/>
            </a:p>
          </p:txBody>
        </p:sp>
        <p:sp>
          <p:nvSpPr>
            <p:cNvPr id="178" name="TextBox 177">
              <a:extLst>
                <a:ext uri="{FF2B5EF4-FFF2-40B4-BE49-F238E27FC236}">
                  <a16:creationId xmlns:a16="http://schemas.microsoft.com/office/drawing/2014/main" id="{EC79C9AC-E85C-DF4A-B875-B39533254CBF}"/>
                </a:ext>
              </a:extLst>
            </p:cNvPr>
            <p:cNvSpPr txBox="1"/>
            <p:nvPr/>
          </p:nvSpPr>
          <p:spPr>
            <a:xfrm>
              <a:off x="32601097" y="24685896"/>
              <a:ext cx="2053363" cy="1015663"/>
            </a:xfrm>
            <a:prstGeom prst="rect">
              <a:avLst/>
            </a:prstGeom>
            <a:noFill/>
          </p:spPr>
          <p:txBody>
            <a:bodyPr wrap="square" rtlCol="0">
              <a:spAutoFit/>
            </a:bodyPr>
            <a:lstStyle/>
            <a:p>
              <a:r>
                <a:rPr lang="en-GB" sz="2000" dirty="0"/>
                <a:t>FDs are seen at Mars’s surface by MSL</a:t>
              </a:r>
              <a:endParaRPr lang="de-DE" sz="2000" dirty="0"/>
            </a:p>
          </p:txBody>
        </p:sp>
      </p:grpSp>
      <p:grpSp>
        <p:nvGrpSpPr>
          <p:cNvPr id="184" name="Group 183">
            <a:extLst>
              <a:ext uri="{FF2B5EF4-FFF2-40B4-BE49-F238E27FC236}">
                <a16:creationId xmlns:a16="http://schemas.microsoft.com/office/drawing/2014/main" id="{264F19E9-6A12-FF43-8411-351B7F414205}"/>
              </a:ext>
            </a:extLst>
          </p:cNvPr>
          <p:cNvGrpSpPr/>
          <p:nvPr/>
        </p:nvGrpSpPr>
        <p:grpSpPr>
          <a:xfrm>
            <a:off x="35628973" y="20527574"/>
            <a:ext cx="5414780" cy="4240292"/>
            <a:chOff x="35656682" y="19742261"/>
            <a:chExt cx="5414780" cy="4240292"/>
          </a:xfrm>
        </p:grpSpPr>
        <p:pic>
          <p:nvPicPr>
            <p:cNvPr id="174" name="Picture 173">
              <a:extLst>
                <a:ext uri="{FF2B5EF4-FFF2-40B4-BE49-F238E27FC236}">
                  <a16:creationId xmlns:a16="http://schemas.microsoft.com/office/drawing/2014/main" id="{4F1984E3-2EFC-F041-AAE0-D2EA1CDE46DB}"/>
                </a:ext>
              </a:extLst>
            </p:cNvPr>
            <p:cNvPicPr>
              <a:picLocks noChangeAspect="1"/>
            </p:cNvPicPr>
            <p:nvPr/>
          </p:nvPicPr>
          <p:blipFill rotWithShape="1">
            <a:blip r:embed="rId20"/>
            <a:srcRect b="4796"/>
            <a:stretch/>
          </p:blipFill>
          <p:spPr>
            <a:xfrm>
              <a:off x="35656682" y="19742261"/>
              <a:ext cx="5414780" cy="4240292"/>
            </a:xfrm>
            <a:prstGeom prst="rect">
              <a:avLst/>
            </a:prstGeom>
          </p:spPr>
        </p:pic>
        <p:sp>
          <p:nvSpPr>
            <p:cNvPr id="182" name="TextBox 181">
              <a:extLst>
                <a:ext uri="{FF2B5EF4-FFF2-40B4-BE49-F238E27FC236}">
                  <a16:creationId xmlns:a16="http://schemas.microsoft.com/office/drawing/2014/main" id="{AB8D3065-0472-7C47-A672-6E3058139970}"/>
                </a:ext>
              </a:extLst>
            </p:cNvPr>
            <p:cNvSpPr txBox="1"/>
            <p:nvPr/>
          </p:nvSpPr>
          <p:spPr>
            <a:xfrm>
              <a:off x="38394911" y="21138339"/>
              <a:ext cx="2221746" cy="1015663"/>
            </a:xfrm>
            <a:prstGeom prst="rect">
              <a:avLst/>
            </a:prstGeom>
            <a:noFill/>
          </p:spPr>
          <p:txBody>
            <a:bodyPr wrap="square" rtlCol="0">
              <a:spAutoFit/>
            </a:bodyPr>
            <a:lstStyle/>
            <a:p>
              <a:r>
                <a:rPr lang="en-GB" sz="2000" dirty="0"/>
                <a:t>histogram of FD amplitude at Mars’s orbit</a:t>
              </a:r>
              <a:endParaRPr lang="de-DE" sz="2000" dirty="0"/>
            </a:p>
          </p:txBody>
        </p:sp>
      </p:grpSp>
      <p:grpSp>
        <p:nvGrpSpPr>
          <p:cNvPr id="185" name="Group 184">
            <a:extLst>
              <a:ext uri="{FF2B5EF4-FFF2-40B4-BE49-F238E27FC236}">
                <a16:creationId xmlns:a16="http://schemas.microsoft.com/office/drawing/2014/main" id="{EDDCE3D0-BF28-BC41-8428-BB80766E4611}"/>
              </a:ext>
            </a:extLst>
          </p:cNvPr>
          <p:cNvGrpSpPr/>
          <p:nvPr/>
        </p:nvGrpSpPr>
        <p:grpSpPr>
          <a:xfrm>
            <a:off x="35683105" y="24685449"/>
            <a:ext cx="5424138" cy="4059798"/>
            <a:chOff x="35736892" y="23929474"/>
            <a:chExt cx="5424138" cy="4059798"/>
          </a:xfrm>
        </p:grpSpPr>
        <p:pic>
          <p:nvPicPr>
            <p:cNvPr id="179" name="Picture 178">
              <a:extLst>
                <a:ext uri="{FF2B5EF4-FFF2-40B4-BE49-F238E27FC236}">
                  <a16:creationId xmlns:a16="http://schemas.microsoft.com/office/drawing/2014/main" id="{1852F527-8B14-B146-B303-2CE9A2348B19}"/>
                </a:ext>
              </a:extLst>
            </p:cNvPr>
            <p:cNvPicPr>
              <a:picLocks noChangeAspect="1"/>
            </p:cNvPicPr>
            <p:nvPr/>
          </p:nvPicPr>
          <p:blipFill rotWithShape="1">
            <a:blip r:embed="rId21"/>
            <a:srcRect b="11003"/>
            <a:stretch/>
          </p:blipFill>
          <p:spPr>
            <a:xfrm>
              <a:off x="35736892" y="23929474"/>
              <a:ext cx="5424138" cy="4059798"/>
            </a:xfrm>
            <a:prstGeom prst="rect">
              <a:avLst/>
            </a:prstGeom>
          </p:spPr>
        </p:pic>
        <p:sp>
          <p:nvSpPr>
            <p:cNvPr id="183" name="TextBox 182">
              <a:extLst>
                <a:ext uri="{FF2B5EF4-FFF2-40B4-BE49-F238E27FC236}">
                  <a16:creationId xmlns:a16="http://schemas.microsoft.com/office/drawing/2014/main" id="{AD0BAEA1-6E84-2E4D-B257-F9F049A61D98}"/>
                </a:ext>
              </a:extLst>
            </p:cNvPr>
            <p:cNvSpPr txBox="1"/>
            <p:nvPr/>
          </p:nvSpPr>
          <p:spPr>
            <a:xfrm>
              <a:off x="38325738" y="25872755"/>
              <a:ext cx="2322358" cy="1015663"/>
            </a:xfrm>
            <a:prstGeom prst="rect">
              <a:avLst/>
            </a:prstGeom>
            <a:noFill/>
          </p:spPr>
          <p:txBody>
            <a:bodyPr wrap="square" rtlCol="0">
              <a:spAutoFit/>
            </a:bodyPr>
            <a:lstStyle/>
            <a:p>
              <a:r>
                <a:rPr lang="en-GB" sz="2000" dirty="0"/>
                <a:t>histogram of FD amplitude at Mars’s surface</a:t>
              </a:r>
              <a:endParaRPr lang="de-DE" sz="2000" dirty="0"/>
            </a:p>
          </p:txBody>
        </p:sp>
      </p:grpSp>
      <p:pic>
        <p:nvPicPr>
          <p:cNvPr id="180" name="Picture 179">
            <a:extLst>
              <a:ext uri="{FF2B5EF4-FFF2-40B4-BE49-F238E27FC236}">
                <a16:creationId xmlns:a16="http://schemas.microsoft.com/office/drawing/2014/main" id="{9C5F0DFB-D8D1-CA40-B2FE-62C09CC188CA}"/>
              </a:ext>
            </a:extLst>
          </p:cNvPr>
          <p:cNvPicPr>
            <a:picLocks noChangeAspect="1"/>
          </p:cNvPicPr>
          <p:nvPr/>
        </p:nvPicPr>
        <p:blipFill>
          <a:blip r:embed="rId22"/>
          <a:stretch>
            <a:fillRect/>
          </a:stretch>
        </p:blipFill>
        <p:spPr>
          <a:xfrm>
            <a:off x="40975994" y="22531707"/>
            <a:ext cx="4899381" cy="3782610"/>
          </a:xfrm>
          <a:prstGeom prst="rect">
            <a:avLst/>
          </a:prstGeom>
        </p:spPr>
      </p:pic>
      <p:sp>
        <p:nvSpPr>
          <p:cNvPr id="188" name="CustomShape 16">
            <a:extLst>
              <a:ext uri="{FF2B5EF4-FFF2-40B4-BE49-F238E27FC236}">
                <a16:creationId xmlns:a16="http://schemas.microsoft.com/office/drawing/2014/main" id="{D0A58254-A2CE-8641-80CC-E8E659DCD87E}"/>
              </a:ext>
            </a:extLst>
          </p:cNvPr>
          <p:cNvSpPr/>
          <p:nvPr/>
        </p:nvSpPr>
        <p:spPr>
          <a:xfrm>
            <a:off x="27657083" y="29550855"/>
            <a:ext cx="18218292" cy="2855358"/>
          </a:xfrm>
          <a:prstGeom prst="rect">
            <a:avLst/>
          </a:prstGeom>
          <a:solidFill>
            <a:srgbClr val="FFFFFF">
              <a:alpha val="31000"/>
            </a:srgbClr>
          </a:solidFill>
          <a:ln w="127080">
            <a:solidFill>
              <a:srgbClr val="BFBFBF"/>
            </a:solidFill>
            <a:round/>
          </a:ln>
        </p:spPr>
        <p:style>
          <a:lnRef idx="0">
            <a:scrgbClr r="0" g="0" b="0"/>
          </a:lnRef>
          <a:fillRef idx="0">
            <a:scrgbClr r="0" g="0" b="0"/>
          </a:fillRef>
          <a:effectRef idx="0">
            <a:scrgbClr r="0" g="0" b="0"/>
          </a:effectRef>
          <a:fontRef idx="minor"/>
        </p:style>
        <p:txBody>
          <a:bodyPr/>
          <a:lstStyle/>
          <a:p>
            <a:r>
              <a:rPr lang="en-GB" sz="2400" b="1" dirty="0"/>
              <a:t>Conclusions</a:t>
            </a:r>
            <a:r>
              <a:rPr lang="en-GB" sz="2400" dirty="0"/>
              <a:t>: The good quantitative agreement between the model</a:t>
            </a:r>
            <a:r>
              <a:rPr lang="en-US" sz="2400" dirty="0"/>
              <a:t>l</a:t>
            </a:r>
            <a:r>
              <a:rPr lang="en-GB" sz="2400" dirty="0" err="1"/>
              <a:t>ed</a:t>
            </a:r>
            <a:r>
              <a:rPr lang="en-GB" sz="2400" dirty="0"/>
              <a:t> results and empirical measurements suggests that our model would, in principle, be a good approach for quantifying the amplitude of FDs during solar eruptions both in space and also on the surface of Mars. However, there has not been a physical function describing how the modulation parameter would change, i.e., </a:t>
            </a:r>
            <a:r>
              <a:rPr lang="en-GB" sz="2400" dirty="0" err="1"/>
              <a:t>δ</a:t>
            </a:r>
            <a:r>
              <a:rPr lang="en-GB" sz="2400" baseline="-25000" dirty="0" err="1"/>
              <a:t>Φ</a:t>
            </a:r>
            <a:r>
              <a:rPr lang="en-GB" sz="2400" baseline="-25000" dirty="0"/>
              <a:t> </a:t>
            </a:r>
            <a:r>
              <a:rPr lang="en-GB" sz="2400" dirty="0"/>
              <a:t>in equation (1),  depending on the properties of the interplanetary transient, an ICME or an SIR. So the current status of our model can not yet directly predict the FD amplitude from solar eruptions. But the main advantage of this approach is that we can quantify the relative FD amplitudes as caused by the same interplanetary transient measured by different instruments, which is important to account for when studying the evolution of propagating ICMEs passing different locations in the heliosphere.</a:t>
            </a:r>
          </a:p>
        </p:txBody>
      </p:sp>
      <p:sp>
        <p:nvSpPr>
          <p:cNvPr id="186" name="TextBox 185">
            <a:extLst>
              <a:ext uri="{FF2B5EF4-FFF2-40B4-BE49-F238E27FC236}">
                <a16:creationId xmlns:a16="http://schemas.microsoft.com/office/drawing/2014/main" id="{97B4C641-2449-3242-9798-656FD32A3139}"/>
              </a:ext>
            </a:extLst>
          </p:cNvPr>
          <p:cNvSpPr txBox="1"/>
          <p:nvPr/>
        </p:nvSpPr>
        <p:spPr>
          <a:xfrm>
            <a:off x="21380767" y="23784358"/>
            <a:ext cx="1863011" cy="461665"/>
          </a:xfrm>
          <a:prstGeom prst="rect">
            <a:avLst/>
          </a:prstGeom>
          <a:noFill/>
        </p:spPr>
        <p:txBody>
          <a:bodyPr wrap="none" rtlCol="0">
            <a:spAutoFit/>
          </a:bodyPr>
          <a:lstStyle/>
          <a:p>
            <a:r>
              <a:rPr lang="en-GB" sz="2400" dirty="0"/>
              <a:t>(Equation 1)</a:t>
            </a:r>
          </a:p>
        </p:txBody>
      </p:sp>
      <p:pic>
        <p:nvPicPr>
          <p:cNvPr id="189" name="Picture 188">
            <a:extLst>
              <a:ext uri="{FF2B5EF4-FFF2-40B4-BE49-F238E27FC236}">
                <a16:creationId xmlns:a16="http://schemas.microsoft.com/office/drawing/2014/main" id="{32DE60E4-96AA-3B4D-B7AE-AE4B8F1F425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423841" y="4406197"/>
            <a:ext cx="2032000" cy="20193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5290</TotalTime>
  <Words>1276</Words>
  <Application>Microsoft Macintosh PowerPoint</Application>
  <PresentationFormat>Custom</PresentationFormat>
  <Paragraphs>63</Paragraphs>
  <Slides>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DejaVu Sans</vt:lpstr>
      <vt:lpstr>WenQuanYi Zen Hei</vt:lpstr>
      <vt:lpstr>Arial</vt:lpstr>
      <vt:lpstr>Calibri</vt:lpstr>
      <vt:lpstr>Cambria Math</vt:lpstr>
      <vt:lpstr>Symbol</vt:lpstr>
      <vt:lpstr>Times New Roman</vt:lpstr>
      <vt:lpstr>Wingdings</vt:lpstr>
      <vt:lpstr>Office Theme</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dc:description/>
  <cp:lastModifiedBy>Gina</cp:lastModifiedBy>
  <cp:revision>341</cp:revision>
  <cp:lastPrinted>2020-02-24T11:43:47Z</cp:lastPrinted>
  <dcterms:modified xsi:type="dcterms:W3CDTF">2020-02-24T12:06:00Z</dcterms:modified>
  <dc:language>en-US</dc:language>
</cp:coreProperties>
</file>