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6" r:id="rId6"/>
    <p:sldId id="267" r:id="rId7"/>
    <p:sldId id="264" r:id="rId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1E63428-AECA-4C0B-9DE2-FA00931F1200}">
  <a:tblStyle styleId="{E1E63428-AECA-4C0B-9DE2-FA00931F120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94"/>
    <p:restoredTop sz="83287"/>
  </p:normalViewPr>
  <p:slideViewPr>
    <p:cSldViewPr snapToGrid="0" snapToObjects="1">
      <p:cViewPr varScale="1">
        <p:scale>
          <a:sx n="97" d="100"/>
          <a:sy n="97" d="100"/>
        </p:scale>
        <p:origin x="100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8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82c254c44a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82c254c44a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83ccc00de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83ccc00de5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83ccc00de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83ccc00de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83ccc00de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83ccc00de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34269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83ccc00de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83ccc00de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1171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83ccc00de5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83ccc00de5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8390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524000" y="1172235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3C5E"/>
              </a:buClr>
              <a:buSzPts val="6000"/>
              <a:buFont typeface="Verdana"/>
              <a:buNone/>
              <a:defRPr sz="6000" b="1" i="0" u="none" strike="noStrike" cap="none">
                <a:solidFill>
                  <a:srgbClr val="2E3C5E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524000" y="4067550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3C5E"/>
              </a:buClr>
              <a:buSzPts val="2400"/>
              <a:buNone/>
              <a:defRPr sz="2400">
                <a:solidFill>
                  <a:srgbClr val="2E3C5E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C5E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C5E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C5E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C5E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0" y="6010656"/>
            <a:ext cx="12192000" cy="847344"/>
          </a:xfrm>
          <a:prstGeom prst="rect">
            <a:avLst/>
          </a:prstGeom>
          <a:solidFill>
            <a:srgbClr val="2E3C5E"/>
          </a:solidFill>
          <a:ln w="12700" cap="flat" cmpd="sng">
            <a:solidFill>
              <a:srgbClr val="00528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F34653F-00A9-0446-ABE5-2D4692DC0D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08502"/>
            <a:ext cx="716416" cy="24949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 txBox="1">
            <a:spLocks noGrp="1"/>
          </p:cNvSpPr>
          <p:nvPr>
            <p:ph type="body" idx="1"/>
          </p:nvPr>
        </p:nvSpPr>
        <p:spPr>
          <a:xfrm rot="5400000">
            <a:off x="3841014" y="-1335823"/>
            <a:ext cx="4509972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3C5E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C5E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C5E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C5E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C5E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title"/>
          </p:nvPr>
        </p:nvSpPr>
        <p:spPr>
          <a:xfrm>
            <a:off x="838200" y="984712"/>
            <a:ext cx="10515600" cy="682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3C5E"/>
              </a:buClr>
              <a:buSzPts val="4400"/>
              <a:buFont typeface="Verdana"/>
              <a:buNone/>
              <a:defRPr sz="4400" b="0" i="0" u="none" strike="noStrike" cap="none">
                <a:solidFill>
                  <a:srgbClr val="2E3C5E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2"/>
          <p:cNvSpPr txBox="1">
            <a:spLocks noGrp="1"/>
          </p:cNvSpPr>
          <p:nvPr>
            <p:ph type="title"/>
          </p:nvPr>
        </p:nvSpPr>
        <p:spPr>
          <a:xfrm rot="5400000">
            <a:off x="7441688" y="2264849"/>
            <a:ext cx="519532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3C5E"/>
              </a:buClr>
              <a:buSzPts val="4400"/>
              <a:buFont typeface="Verdana"/>
              <a:buNone/>
              <a:defRPr sz="4400" b="0" i="0" u="none" strike="noStrike" cap="none">
                <a:solidFill>
                  <a:srgbClr val="2E3C5E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body" idx="1"/>
          </p:nvPr>
        </p:nvSpPr>
        <p:spPr>
          <a:xfrm rot="5400000">
            <a:off x="2107688" y="-287851"/>
            <a:ext cx="519532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3C5E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C5E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C5E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C5E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C5E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838200" y="1036893"/>
            <a:ext cx="10515600" cy="648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3C5E"/>
              </a:buClr>
              <a:buSzPts val="4400"/>
              <a:buFont typeface="Verdana"/>
              <a:buNone/>
              <a:defRPr sz="4400" b="0" i="0" u="none" strike="noStrike" cap="none">
                <a:solidFill>
                  <a:srgbClr val="2E3C5E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1"/>
          </p:nvPr>
        </p:nvSpPr>
        <p:spPr>
          <a:xfrm>
            <a:off x="838200" y="1685286"/>
            <a:ext cx="10515600" cy="4491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3C5E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C5E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C5E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C5E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C5E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22" name="Google Shape;22;p3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071620-4282-E745-A06F-BC3AE79060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608502"/>
            <a:ext cx="716416" cy="24949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831851" y="1077974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3C5E"/>
              </a:buClr>
              <a:buSzPts val="6000"/>
              <a:buFont typeface="Verdana"/>
              <a:buNone/>
              <a:defRPr sz="6000" b="0" i="0" u="none" strike="noStrike" cap="none">
                <a:solidFill>
                  <a:srgbClr val="2E3C5E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3C5E"/>
              </a:buClr>
              <a:buSzPts val="2400"/>
              <a:buNone/>
              <a:defRPr sz="2400">
                <a:solidFill>
                  <a:srgbClr val="2E3C5E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838200" y="1002351"/>
            <a:ext cx="10515600" cy="682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3C5E"/>
              </a:buClr>
              <a:buSzPts val="4400"/>
              <a:buFont typeface="Verdana"/>
              <a:buNone/>
              <a:defRPr sz="4400" b="0" i="0" u="none" strike="noStrike" cap="none">
                <a:solidFill>
                  <a:srgbClr val="2E3C5E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838200" y="1684635"/>
            <a:ext cx="5181600" cy="4492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3C5E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C5E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C5E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C5E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C5E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2"/>
          </p:nvPr>
        </p:nvSpPr>
        <p:spPr>
          <a:xfrm>
            <a:off x="6172200" y="1684630"/>
            <a:ext cx="5181600" cy="4492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3C5E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C5E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C5E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C5E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C5E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838200" y="1677286"/>
            <a:ext cx="5157787" cy="498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3C5E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C5E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C5E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C5E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C5E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2"/>
          </p:nvPr>
        </p:nvSpPr>
        <p:spPr>
          <a:xfrm>
            <a:off x="839789" y="2228247"/>
            <a:ext cx="5157787" cy="3961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3C5E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C5E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C5E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C5E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C5E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3"/>
          </p:nvPr>
        </p:nvSpPr>
        <p:spPr>
          <a:xfrm>
            <a:off x="6170612" y="1677286"/>
            <a:ext cx="5183188" cy="49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3C5E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C5E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C5E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C5E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C5E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4"/>
          </p:nvPr>
        </p:nvSpPr>
        <p:spPr>
          <a:xfrm>
            <a:off x="6172202" y="2228247"/>
            <a:ext cx="5183188" cy="3961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3C5E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C5E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C5E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C5E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C5E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title"/>
          </p:nvPr>
        </p:nvSpPr>
        <p:spPr>
          <a:xfrm>
            <a:off x="838200" y="968858"/>
            <a:ext cx="10515600" cy="682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3C5E"/>
              </a:buClr>
              <a:buSzPts val="4400"/>
              <a:buFont typeface="Verdana"/>
              <a:buNone/>
              <a:defRPr sz="4400" b="0" i="0" u="none" strike="noStrike" cap="none">
                <a:solidFill>
                  <a:srgbClr val="2E3C5E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7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title"/>
          </p:nvPr>
        </p:nvSpPr>
        <p:spPr>
          <a:xfrm>
            <a:off x="838200" y="974059"/>
            <a:ext cx="10515600" cy="682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3C5E"/>
              </a:buClr>
              <a:buSzPts val="4400"/>
              <a:buFont typeface="Verdana"/>
              <a:buNone/>
              <a:defRPr sz="4400" b="0" i="0" u="none" strike="noStrike" cap="none">
                <a:solidFill>
                  <a:srgbClr val="2E3C5E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 txBox="1">
            <a:spLocks noGrp="1"/>
          </p:cNvSpPr>
          <p:nvPr>
            <p:ph type="title"/>
          </p:nvPr>
        </p:nvSpPr>
        <p:spPr>
          <a:xfrm>
            <a:off x="838198" y="1074859"/>
            <a:ext cx="3932237" cy="843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3C5E"/>
              </a:buClr>
              <a:buSzPts val="3200"/>
              <a:buFont typeface="Verdana"/>
              <a:buNone/>
              <a:defRPr sz="3200" b="0" i="0" u="none" strike="noStrike" cap="none">
                <a:solidFill>
                  <a:srgbClr val="2E3C5E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body" idx="1"/>
          </p:nvPr>
        </p:nvSpPr>
        <p:spPr>
          <a:xfrm>
            <a:off x="5183188" y="1074858"/>
            <a:ext cx="6172200" cy="5129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3C5E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C5E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C5E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C5E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C5E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body" idx="2"/>
          </p:nvPr>
        </p:nvSpPr>
        <p:spPr>
          <a:xfrm>
            <a:off x="838199" y="1918600"/>
            <a:ext cx="3932237" cy="4285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3C5E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C5E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C5E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C5E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C5E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839788" y="983345"/>
            <a:ext cx="3932237" cy="9933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3C5E"/>
              </a:buClr>
              <a:buSzPts val="3200"/>
              <a:buFont typeface="Verdana"/>
              <a:buNone/>
              <a:defRPr sz="3200" b="0" i="0" u="none" strike="noStrike" cap="none">
                <a:solidFill>
                  <a:srgbClr val="2E3C5E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5" name="Google Shape;65;p10"/>
          <p:cNvSpPr>
            <a:spLocks noGrp="1"/>
          </p:cNvSpPr>
          <p:nvPr>
            <p:ph type="pic" idx="2"/>
          </p:nvPr>
        </p:nvSpPr>
        <p:spPr>
          <a:xfrm>
            <a:off x="5183188" y="1010239"/>
            <a:ext cx="6172200" cy="520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3C5E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2E3C5E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C5E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2E3C5E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C5E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2E3C5E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C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2E3C5E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C5E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2E3C5E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body" idx="1"/>
          </p:nvPr>
        </p:nvSpPr>
        <p:spPr>
          <a:xfrm>
            <a:off x="839788" y="2003610"/>
            <a:ext cx="3932237" cy="4212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3C5E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C5E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C5E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C5E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C5E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8D8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838200" y="1021976"/>
            <a:ext cx="10515600" cy="5154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3C5E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2E3C5E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C5E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E3C5E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C5E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2E3C5E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C5E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E3C5E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C5E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E3C5E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" name="Google Shape;10;p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624450" y="0"/>
            <a:ext cx="6583680" cy="491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0" y="-1"/>
            <a:ext cx="6263638" cy="50109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tiff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 txBox="1">
            <a:spLocks noGrp="1"/>
          </p:cNvSpPr>
          <p:nvPr>
            <p:ph type="ctrTitle"/>
          </p:nvPr>
        </p:nvSpPr>
        <p:spPr>
          <a:xfrm>
            <a:off x="786300" y="1486450"/>
            <a:ext cx="10619400" cy="277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lnSpc>
                <a:spcPct val="100000"/>
              </a:lnSpc>
              <a:buClr>
                <a:schemeClr val="dk1"/>
              </a:buClr>
              <a:buSzPts val="1100"/>
            </a:pPr>
            <a:r>
              <a:rPr lang="en-US" dirty="0"/>
              <a:t>Converging Seismic and Geodetic Data Services</a:t>
            </a:r>
            <a:endParaRPr sz="5200" b="0" dirty="0">
              <a:solidFill>
                <a:schemeClr val="dk1"/>
              </a:solidFill>
            </a:endParaRPr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1"/>
          </p:nvPr>
        </p:nvSpPr>
        <p:spPr>
          <a:xfrm>
            <a:off x="714736" y="4140451"/>
            <a:ext cx="10762527" cy="714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3C5E"/>
              </a:buClr>
              <a:buSzPts val="2400"/>
              <a:buNone/>
            </a:pPr>
            <a:r>
              <a:rPr lang="en-US" sz="2000" dirty="0"/>
              <a:t>Jerry A Carter</a:t>
            </a:r>
            <a:r>
              <a:rPr lang="en-US" sz="2000" baseline="30000" dirty="0"/>
              <a:t>1</a:t>
            </a:r>
            <a:r>
              <a:rPr lang="en-US" sz="2000" dirty="0"/>
              <a:t>, Charles Meertens</a:t>
            </a:r>
            <a:r>
              <a:rPr lang="en-US" sz="2000" baseline="30000" dirty="0"/>
              <a:t>2</a:t>
            </a:r>
            <a:r>
              <a:rPr lang="en-US" sz="2000" dirty="0"/>
              <a:t>, Chad Trabant</a:t>
            </a:r>
            <a:r>
              <a:rPr lang="en-US" sz="2000" baseline="30000" dirty="0"/>
              <a:t>1</a:t>
            </a:r>
            <a:r>
              <a:rPr lang="en-US" sz="2000" dirty="0"/>
              <a:t>, and James Riley</a:t>
            </a:r>
            <a:r>
              <a:rPr lang="en-US" sz="2000" baseline="30000" dirty="0"/>
              <a:t>2</a:t>
            </a:r>
            <a:endParaRPr sz="2000" baseline="30000" dirty="0"/>
          </a:p>
        </p:txBody>
      </p:sp>
      <p:pic>
        <p:nvPicPr>
          <p:cNvPr id="89" name="Google Shape;8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75" y="5215900"/>
            <a:ext cx="2857500" cy="71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44271" y="4893225"/>
            <a:ext cx="1337325" cy="10370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C641331-F34F-4F49-9AD5-EC2290FBFF96}"/>
              </a:ext>
            </a:extLst>
          </p:cNvPr>
          <p:cNvSpPr txBox="1"/>
          <p:nvPr/>
        </p:nvSpPr>
        <p:spPr>
          <a:xfrm>
            <a:off x="106016" y="6252773"/>
            <a:ext cx="119799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aseline="30000" dirty="0">
                <a:solidFill>
                  <a:schemeClr val="bg1"/>
                </a:solidFill>
              </a:rPr>
              <a:t>2</a:t>
            </a:r>
            <a:r>
              <a:rPr lang="en-US" dirty="0">
                <a:solidFill>
                  <a:schemeClr val="bg1"/>
                </a:solidFill>
              </a:rPr>
              <a:t>UNAVCO Data Services, Boulder Colorado, United States of America.                                </a:t>
            </a:r>
            <a:r>
              <a:rPr lang="en-US" baseline="30000" dirty="0">
                <a:solidFill>
                  <a:schemeClr val="bg1"/>
                </a:solidFill>
              </a:rPr>
              <a:t>1</a:t>
            </a:r>
            <a:r>
              <a:rPr lang="en-US" dirty="0">
                <a:solidFill>
                  <a:schemeClr val="bg1"/>
                </a:solidFill>
              </a:rPr>
              <a:t>IRIS Data Services, Seattle WA, United States of America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49E1AB-71D5-F44C-84C4-5DE7CB1033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6736" y="4658933"/>
            <a:ext cx="1318526" cy="132465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4"/>
          <p:cNvSpPr txBox="1">
            <a:spLocks noGrp="1"/>
          </p:cNvSpPr>
          <p:nvPr>
            <p:ph type="body" idx="1"/>
          </p:nvPr>
        </p:nvSpPr>
        <p:spPr>
          <a:xfrm>
            <a:off x="456925" y="684550"/>
            <a:ext cx="11289300" cy="5883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2"/>
                </a:solidFill>
              </a:rPr>
              <a:t>Common Cloud Platform (CCP) Project Goal</a:t>
            </a:r>
            <a:endParaRPr sz="36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lang="en-US" sz="24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</a:rPr>
              <a:t> </a:t>
            </a:r>
            <a:endParaRPr sz="2400" dirty="0">
              <a:solidFill>
                <a:schemeClr val="dk1"/>
              </a:solidFill>
            </a:endParaRPr>
          </a:p>
          <a:p>
            <a:pPr marL="0" lvl="0" indent="0">
              <a:lnSpc>
                <a:spcPct val="110000"/>
              </a:lnSpc>
              <a:buNone/>
            </a:pPr>
            <a:r>
              <a:rPr lang="en-US" b="1" dirty="0">
                <a:solidFill>
                  <a:schemeClr val="dk1"/>
                </a:solidFill>
              </a:rPr>
              <a:t>Design and build a unified platform for ingestion, archiving, curation, high-level product generation, quality measurements, and distribution in a cloud environment for the operation of a combined Geodetic and Seismological data services facility.</a:t>
            </a:r>
            <a:endParaRPr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 txBox="1">
            <a:spLocks noGrp="1"/>
          </p:cNvSpPr>
          <p:nvPr>
            <p:ph type="body" idx="1"/>
          </p:nvPr>
        </p:nvSpPr>
        <p:spPr>
          <a:xfrm>
            <a:off x="456925" y="684550"/>
            <a:ext cx="11237100" cy="713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dk2"/>
                </a:solidFill>
              </a:rPr>
              <a:t>Common Cloud Platform (CCP) Concept</a:t>
            </a:r>
            <a:endParaRPr sz="36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1400" dirty="0"/>
          </a:p>
        </p:txBody>
      </p:sp>
      <p:pic>
        <p:nvPicPr>
          <p:cNvPr id="101" name="Google Shape;10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0900" y="1041125"/>
            <a:ext cx="8670199" cy="57488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90C2264-9AE8-B64E-9C89-84CFD97DD14A}"/>
              </a:ext>
            </a:extLst>
          </p:cNvPr>
          <p:cNvSpPr/>
          <p:nvPr/>
        </p:nvSpPr>
        <p:spPr>
          <a:xfrm>
            <a:off x="1633928" y="1398250"/>
            <a:ext cx="1154242" cy="32561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 txBox="1">
            <a:spLocks noGrp="1"/>
          </p:cNvSpPr>
          <p:nvPr>
            <p:ph type="body" idx="1"/>
          </p:nvPr>
        </p:nvSpPr>
        <p:spPr>
          <a:xfrm>
            <a:off x="456925" y="684550"/>
            <a:ext cx="11237100" cy="5883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indent="0">
              <a:buNone/>
            </a:pPr>
            <a:r>
              <a:rPr lang="en-US" b="1" dirty="0"/>
              <a:t>CCP Design Guidelines</a:t>
            </a:r>
          </a:p>
          <a:p>
            <a:pPr fontAlgn="base">
              <a:buSzPct val="100000"/>
            </a:pPr>
            <a:r>
              <a:rPr lang="en-US" dirty="0"/>
              <a:t>Support operation according to FAIR data principles.</a:t>
            </a:r>
          </a:p>
          <a:p>
            <a:pPr fontAlgn="base">
              <a:buSzPct val="100000"/>
            </a:pPr>
            <a:r>
              <a:rPr lang="en-US" dirty="0"/>
              <a:t>Adopt modern, cloud-friendly/native components that are as “COTS” as possible (e.g., application deployment and orchestration, object storage).</a:t>
            </a:r>
          </a:p>
          <a:p>
            <a:pPr fontAlgn="base">
              <a:buSzPct val="100000"/>
            </a:pPr>
            <a:r>
              <a:rPr lang="en-US" dirty="0"/>
              <a:t>Be as cloud-agnostic as possible; avoid adopting proprietary components that are not easily replaced. </a:t>
            </a:r>
          </a:p>
          <a:p>
            <a:pPr fontAlgn="base">
              <a:buSzPct val="100000"/>
            </a:pPr>
            <a:r>
              <a:rPr lang="en-US" dirty="0"/>
              <a:t>Avoid duplicated functionalities (e.g., one QA subsystem, one identity management subsystem, one performance metrics and logging/stats subsystem).</a:t>
            </a:r>
          </a:p>
          <a:p>
            <a:pPr fontAlgn="base">
              <a:buSzPct val="100000"/>
            </a:pPr>
            <a:r>
              <a:rPr lang="en-US" dirty="0"/>
              <a:t>Utilize common data container formats and software frameworks whenever possible - the overall platform should be as simple as possible without sacrificing utility.</a:t>
            </a:r>
            <a:endParaRPr sz="24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14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 txBox="1">
            <a:spLocks noGrp="1"/>
          </p:cNvSpPr>
          <p:nvPr>
            <p:ph type="body" idx="1"/>
          </p:nvPr>
        </p:nvSpPr>
        <p:spPr>
          <a:xfrm>
            <a:off x="456925" y="684550"/>
            <a:ext cx="11237100" cy="5883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indent="0">
              <a:buNone/>
            </a:pPr>
            <a:r>
              <a:rPr lang="en-US" b="1" dirty="0"/>
              <a:t>CCP Design Guidelines (Continued)</a:t>
            </a:r>
          </a:p>
          <a:p>
            <a:pPr fontAlgn="base">
              <a:buSzPct val="100000"/>
            </a:pPr>
            <a:r>
              <a:rPr lang="en-US" dirty="0"/>
              <a:t>Provide horizontal scalability to accommodate future growth.</a:t>
            </a:r>
          </a:p>
          <a:p>
            <a:pPr fontAlgn="base">
              <a:buSzPct val="100000"/>
            </a:pPr>
            <a:r>
              <a:rPr lang="en-US" dirty="0"/>
              <a:t>Support data identification and licensing schemes (and distribution to users).  </a:t>
            </a:r>
          </a:p>
          <a:p>
            <a:pPr fontAlgn="base">
              <a:buSzPct val="100000"/>
            </a:pPr>
            <a:r>
              <a:rPr lang="en-US" dirty="0"/>
              <a:t>Support existing data access mechanisms that are not expected to be retired in the short term (e.g., existing web services).</a:t>
            </a:r>
          </a:p>
          <a:p>
            <a:pPr fontAlgn="base">
              <a:buSzPct val="100000"/>
            </a:pPr>
            <a:r>
              <a:rPr lang="en-US" dirty="0"/>
              <a:t>Provide enhanced data access for data users to leverage the computing resources in or near the environment of the platform.</a:t>
            </a:r>
          </a:p>
          <a:p>
            <a:pPr fontAlgn="base">
              <a:buSzPct val="100000"/>
            </a:pPr>
            <a:r>
              <a:rPr lang="en-US" dirty="0"/>
              <a:t>Provide enhanced large volume data transmission to different sites.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1982224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 txBox="1">
            <a:spLocks noGrp="1"/>
          </p:cNvSpPr>
          <p:nvPr>
            <p:ph type="body" idx="1"/>
          </p:nvPr>
        </p:nvSpPr>
        <p:spPr>
          <a:xfrm>
            <a:off x="456925" y="684550"/>
            <a:ext cx="11237100" cy="5883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dk2"/>
                </a:solidFill>
              </a:rPr>
              <a:t>Expected Benefits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lang="en-US" sz="2400" dirty="0">
              <a:solidFill>
                <a:schemeClr val="dk1"/>
              </a:solidFill>
            </a:endParaRPr>
          </a:p>
          <a:p>
            <a:pPr fontAlgn="base">
              <a:spcBef>
                <a:spcPts val="1600"/>
              </a:spcBef>
              <a:buSzPct val="100000"/>
            </a:pPr>
            <a:r>
              <a:rPr lang="en-US" dirty="0"/>
              <a:t>Data processing in the same cloud resource removes the need to transfer data to other systems</a:t>
            </a:r>
          </a:p>
          <a:p>
            <a:pPr lvl="0" fontAlgn="base">
              <a:spcBef>
                <a:spcPts val="1600"/>
              </a:spcBef>
              <a:buSzPct val="100000"/>
            </a:pPr>
            <a:r>
              <a:rPr lang="en-US" dirty="0"/>
              <a:t>Services such as large volume data transfer that are currently very challenging can be provided</a:t>
            </a:r>
          </a:p>
          <a:p>
            <a:pPr lvl="0" fontAlgn="base">
              <a:spcBef>
                <a:spcPts val="1600"/>
              </a:spcBef>
              <a:buSzPct val="100000"/>
            </a:pPr>
            <a:r>
              <a:rPr lang="en-US" dirty="0"/>
              <a:t>Capacity can be scaled for burst needs on demand as well as to accommodate growth trends</a:t>
            </a:r>
          </a:p>
        </p:txBody>
      </p:sp>
    </p:spTree>
    <p:extLst>
      <p:ext uri="{BB962C8B-B14F-4D97-AF65-F5344CB8AC3E}">
        <p14:creationId xmlns:p14="http://schemas.microsoft.com/office/powerpoint/2010/main" val="14697994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 txBox="1">
            <a:spLocks noGrp="1"/>
          </p:cNvSpPr>
          <p:nvPr>
            <p:ph type="body" idx="1"/>
          </p:nvPr>
        </p:nvSpPr>
        <p:spPr>
          <a:xfrm>
            <a:off x="456925" y="684550"/>
            <a:ext cx="11237100" cy="5883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14300" lvl="0" indent="0">
              <a:buNone/>
            </a:pPr>
            <a:r>
              <a:rPr lang="en-US" b="1" dirty="0"/>
              <a:t>Fostering Interdisciplinary Research</a:t>
            </a:r>
            <a:endParaRPr b="1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lang="en-US" sz="2400" dirty="0">
              <a:solidFill>
                <a:schemeClr val="dk1"/>
              </a:solidFill>
            </a:endParaRPr>
          </a:p>
          <a:p>
            <a:pPr fontAlgn="base">
              <a:spcBef>
                <a:spcPts val="1600"/>
              </a:spcBef>
              <a:buSzPct val="100000"/>
            </a:pPr>
            <a:r>
              <a:rPr lang="en-US" dirty="0"/>
              <a:t>Integrated, multi-domain data access from a single facility makes gathering interdisciplinary data sets easier</a:t>
            </a:r>
          </a:p>
          <a:p>
            <a:pPr fontAlgn="base">
              <a:spcBef>
                <a:spcPts val="1600"/>
              </a:spcBef>
              <a:buSzPct val="100000"/>
            </a:pPr>
            <a:r>
              <a:rPr lang="en-US" dirty="0"/>
              <a:t>Standardization of data formats available for delivery improves the prospects for combined data processing</a:t>
            </a:r>
          </a:p>
          <a:p>
            <a:pPr fontAlgn="base">
              <a:spcBef>
                <a:spcPts val="1600"/>
              </a:spcBef>
              <a:buSzPct val="100000"/>
            </a:pPr>
            <a:r>
              <a:rPr lang="en-US" dirty="0"/>
              <a:t>Merging the two data services helps conjoin the Geodetic and Seismological communities, which improves the prospects for interdisciplinary collaborations</a:t>
            </a:r>
          </a:p>
        </p:txBody>
      </p:sp>
    </p:spTree>
    <p:extLst>
      <p:ext uri="{BB962C8B-B14F-4D97-AF65-F5344CB8AC3E}">
        <p14:creationId xmlns:p14="http://schemas.microsoft.com/office/powerpoint/2010/main" val="22098907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rgbClr val="FFFFFF"/>
      </a:lt1>
      <a:dk2>
        <a:srgbClr val="2F4470"/>
      </a:dk2>
      <a:lt2>
        <a:srgbClr val="E7E6E6"/>
      </a:lt2>
      <a:accent1>
        <a:srgbClr val="0071BC"/>
      </a:accent1>
      <a:accent2>
        <a:srgbClr val="FFC10D"/>
      </a:accent2>
      <a:accent3>
        <a:srgbClr val="2F4470"/>
      </a:accent3>
      <a:accent4>
        <a:srgbClr val="8DB94B"/>
      </a:accent4>
      <a:accent5>
        <a:srgbClr val="11A3A0"/>
      </a:accent5>
      <a:accent6>
        <a:srgbClr val="706D6D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385</Words>
  <Application>Microsoft Macintosh PowerPoint</Application>
  <PresentationFormat>Widescreen</PresentationFormat>
  <Paragraphs>30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Verdana</vt:lpstr>
      <vt:lpstr>Office Theme</vt:lpstr>
      <vt:lpstr>Converging Seismic and Geodetic Data Services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Common Cloud Platform  Building a joint SAGE-GAGE platform in the cloud </dc:title>
  <cp:lastModifiedBy>Jerry Carter</cp:lastModifiedBy>
  <cp:revision>16</cp:revision>
  <dcterms:modified xsi:type="dcterms:W3CDTF">2020-05-04T18:13:42Z</dcterms:modified>
</cp:coreProperties>
</file>