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75" r:id="rId4"/>
    <p:sldId id="280" r:id="rId5"/>
    <p:sldId id="261" r:id="rId6"/>
    <p:sldId id="281" r:id="rId7"/>
    <p:sldId id="278" r:id="rId8"/>
    <p:sldId id="284" r:id="rId9"/>
    <p:sldId id="277" r:id="rId10"/>
    <p:sldId id="279" r:id="rId11"/>
    <p:sldId id="265" r:id="rId12"/>
    <p:sldId id="282" r:id="rId13"/>
    <p:sldId id="283" r:id="rId14"/>
    <p:sldId id="276" r:id="rId15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1" autoAdjust="0"/>
    <p:restoredTop sz="75666" autoAdjust="0"/>
  </p:normalViewPr>
  <p:slideViewPr>
    <p:cSldViewPr>
      <p:cViewPr>
        <p:scale>
          <a:sx n="125" d="100"/>
          <a:sy n="125" d="100"/>
        </p:scale>
        <p:origin x="1218" y="-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14DE05-214C-4E53-A1BF-056D52CAC905}" type="datetimeFigureOut">
              <a:rPr lang="en-US" smtClean="0"/>
              <a:t>4/30/2020</a:t>
            </a:fld>
            <a:endParaRPr lang="en-US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20AF21-EC94-4186-88F4-B83F3A8638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367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20AF21-EC94-4186-88F4-B83F3A86384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8336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20AF21-EC94-4186-88F4-B83F3A863843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5389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20AF21-EC94-4186-88F4-B83F3A86384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1914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20AF21-EC94-4186-88F4-B83F3A86384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6358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20AF21-EC94-4186-88F4-B83F3A86384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0287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20AF21-EC94-4186-88F4-B83F3A86384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5430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20AF21-EC94-4186-88F4-B83F3A86384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292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20AF21-EC94-4186-88F4-B83F3A863843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0090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20AF21-EC94-4186-88F4-B83F3A863843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6758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20AF21-EC94-4186-88F4-B83F3A86384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291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131590"/>
            <a:ext cx="8856984" cy="1462559"/>
          </a:xfrm>
        </p:spPr>
        <p:txBody>
          <a:bodyPr>
            <a:noAutofit/>
          </a:bodyPr>
          <a:lstStyle/>
          <a:p>
            <a:r>
              <a:rPr lang="en-US" sz="3200" dirty="0"/>
              <a:t>Late Permian – Triassic Granitic Magmatism of western part of the Northern Taimyr: evidence for two magmatic </a:t>
            </a:r>
            <a:r>
              <a:rPr lang="en-US" sz="3200" dirty="0" smtClean="0"/>
              <a:t>events</a:t>
            </a:r>
            <a:endParaRPr lang="ru-RU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1187624" y="2859782"/>
            <a:ext cx="6840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Mikhail Kurapov</a:t>
            </a:r>
            <a:r>
              <a:rPr lang="en-US" sz="2000" baseline="30000" dirty="0" smtClean="0"/>
              <a:t>1</a:t>
            </a:r>
            <a:r>
              <a:rPr lang="en-US" sz="2000" dirty="0" smtClean="0"/>
              <a:t>, Victoria Ershova</a:t>
            </a:r>
            <a:r>
              <a:rPr lang="en-US" sz="2000" baseline="30000" dirty="0"/>
              <a:t>1</a:t>
            </a:r>
            <a:r>
              <a:rPr lang="en-US" sz="2000" dirty="0" smtClean="0"/>
              <a:t>, Andrei Khudoley</a:t>
            </a:r>
            <a:r>
              <a:rPr lang="en-US" sz="2000" baseline="30000" dirty="0"/>
              <a:t>1</a:t>
            </a:r>
            <a:r>
              <a:rPr lang="en-US" sz="2000" dirty="0" smtClean="0"/>
              <a:t>, </a:t>
            </a:r>
            <a:endParaRPr lang="en-US" sz="2000" dirty="0"/>
          </a:p>
          <a:p>
            <a:pPr algn="ctr"/>
            <a:r>
              <a:rPr lang="en-US" sz="2000" dirty="0" err="1" smtClean="0"/>
              <a:t>Aleksandr</a:t>
            </a:r>
            <a:r>
              <a:rPr lang="en-US" sz="2000" dirty="0" smtClean="0"/>
              <a:t> Makariev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, Elena Makarieva</a:t>
            </a:r>
            <a:r>
              <a:rPr lang="en-US" sz="2000" baseline="30000" dirty="0" smtClean="0"/>
              <a:t>2</a:t>
            </a:r>
            <a:endParaRPr lang="ru-RU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2483768" y="3651870"/>
            <a:ext cx="4536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/>
              <a:t>  </a:t>
            </a:r>
            <a:r>
              <a:rPr lang="en-US" sz="1600" baseline="30000" dirty="0"/>
              <a:t>1</a:t>
            </a:r>
            <a:r>
              <a:rPr lang="en-US" sz="1600" i="1" dirty="0" smtClean="0"/>
              <a:t>St</a:t>
            </a:r>
            <a:r>
              <a:rPr lang="en-US" sz="1600" i="1" dirty="0"/>
              <a:t>. Petersburg State University, St. Petersburg</a:t>
            </a:r>
            <a:endParaRPr lang="en-US" sz="1600" i="1" dirty="0" smtClean="0"/>
          </a:p>
          <a:p>
            <a:pPr algn="ctr"/>
            <a:r>
              <a:rPr lang="en-US" sz="1600" baseline="30000" dirty="0" smtClean="0"/>
              <a:t>2</a:t>
            </a:r>
            <a:r>
              <a:rPr lang="en-US" sz="1600" i="1" dirty="0" smtClean="0"/>
              <a:t>Polar </a:t>
            </a:r>
            <a:r>
              <a:rPr lang="en-US" sz="1600" i="1" dirty="0"/>
              <a:t>Marine </a:t>
            </a:r>
            <a:r>
              <a:rPr lang="en-US" sz="1600" i="1" dirty="0" err="1"/>
              <a:t>Geosurvey</a:t>
            </a:r>
            <a:r>
              <a:rPr lang="en-US" sz="1600" i="1" dirty="0"/>
              <a:t> Expedition, St. Petersburg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01" y="827768"/>
            <a:ext cx="7545791" cy="376020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868144" y="1851670"/>
            <a:ext cx="3260540" cy="267765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1400" dirty="0" smtClean="0"/>
              <a:t>     Lower </a:t>
            </a:r>
            <a:r>
              <a:rPr lang="en-US" sz="1400" dirty="0"/>
              <a:t>crust remelting caused by underplating of Siberian LIP basaltic magmas, together with significant magma mixing, produced the studied Taimyr I-type granites in a non-subduction zone </a:t>
            </a:r>
            <a:r>
              <a:rPr lang="en-US" sz="1400" dirty="0" smtClean="0"/>
              <a:t>setting. </a:t>
            </a:r>
            <a:r>
              <a:rPr lang="en-US" sz="1400" dirty="0"/>
              <a:t>Association of intraplate </a:t>
            </a:r>
            <a:r>
              <a:rPr lang="en-US" sz="1400" dirty="0" smtClean="0"/>
              <a:t>I- </a:t>
            </a:r>
            <a:r>
              <a:rPr lang="en-US" sz="1400" dirty="0"/>
              <a:t>and A-types granites may occur within </a:t>
            </a:r>
            <a:r>
              <a:rPr lang="en-US" sz="1400" dirty="0" smtClean="0"/>
              <a:t>LIP. </a:t>
            </a:r>
          </a:p>
          <a:p>
            <a:pPr algn="just"/>
            <a:r>
              <a:rPr lang="en-US" sz="1400" dirty="0"/>
              <a:t> </a:t>
            </a:r>
            <a:r>
              <a:rPr lang="en-US" sz="1400" dirty="0" smtClean="0"/>
              <a:t>    Late </a:t>
            </a:r>
            <a:r>
              <a:rPr lang="en-US" sz="1400" dirty="0"/>
              <a:t>Paleozoic – Early Mesozoic A-type (</a:t>
            </a:r>
            <a:r>
              <a:rPr lang="en-US" sz="1400" dirty="0" err="1"/>
              <a:t>Vernikovsky</a:t>
            </a:r>
            <a:r>
              <a:rPr lang="en-US" sz="1400" dirty="0"/>
              <a:t> et al., 2003) and I-type (this study) syenite-granite intrusions support significant influence of Siberian LIP on Taimyr fold belt</a:t>
            </a:r>
            <a:r>
              <a:rPr lang="en-US" sz="1400" dirty="0" smtClean="0"/>
              <a:t>.</a:t>
            </a:r>
            <a:endParaRPr lang="ru-RU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1835696" y="96638"/>
            <a:ext cx="5256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Latest Permian – Triassic LIP magmatic system scheme for Siberia and Taimyr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899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23928" y="267494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Geochronology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444208" y="730607"/>
            <a:ext cx="2699128" cy="418576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1400" dirty="0" smtClean="0"/>
              <a:t>     U-</a:t>
            </a:r>
            <a:r>
              <a:rPr lang="en-US" sz="1400" dirty="0" err="1" smtClean="0"/>
              <a:t>Pb</a:t>
            </a:r>
            <a:r>
              <a:rPr lang="en-US" sz="1400" dirty="0" smtClean="0"/>
              <a:t> </a:t>
            </a:r>
            <a:r>
              <a:rPr lang="en-US" sz="1400" dirty="0"/>
              <a:t>zircon age of studied intrusions varies from ca 253 to 228 </a:t>
            </a:r>
            <a:r>
              <a:rPr lang="en-US" sz="1400" dirty="0" smtClean="0"/>
              <a:t>Ma, defining </a:t>
            </a:r>
            <a:r>
              <a:rPr lang="en-US" sz="1400" dirty="0"/>
              <a:t>the crystallization age of studied plutons. Obtained geochronological data allows us </a:t>
            </a:r>
            <a:r>
              <a:rPr lang="en-US" sz="1400" dirty="0" smtClean="0"/>
              <a:t>determine </a:t>
            </a:r>
            <a:r>
              <a:rPr lang="en-US" sz="1400" dirty="0"/>
              <a:t>two magmatic events within the Taimyr fold belt in Latest Paleozoic – Earliest Mesozoic: Latest Permian – Early Triassic and Middle – Late Triassic</a:t>
            </a:r>
            <a:r>
              <a:rPr lang="en-US" sz="1400" dirty="0" smtClean="0"/>
              <a:t>.</a:t>
            </a:r>
          </a:p>
          <a:p>
            <a:pPr algn="just"/>
            <a:r>
              <a:rPr lang="en-US" sz="1400" dirty="0" smtClean="0"/>
              <a:t>     For </a:t>
            </a:r>
            <a:r>
              <a:rPr lang="en-US" sz="1400" dirty="0"/>
              <a:t>most of the dated samples </a:t>
            </a:r>
            <a:r>
              <a:rPr lang="en-US" sz="1400" dirty="0" err="1"/>
              <a:t>Ar-Ar</a:t>
            </a:r>
            <a:r>
              <a:rPr lang="en-US" sz="1400" dirty="0"/>
              <a:t> ages match the U-</a:t>
            </a:r>
            <a:r>
              <a:rPr lang="en-US" sz="1400" dirty="0" err="1"/>
              <a:t>Pb</a:t>
            </a:r>
            <a:r>
              <a:rPr lang="en-US" sz="1400" dirty="0"/>
              <a:t> zircon ages, thus showing fast cooling of the plutons. </a:t>
            </a:r>
            <a:r>
              <a:rPr lang="en-US" sz="1400" dirty="0" smtClean="0"/>
              <a:t>But for a few samples </a:t>
            </a:r>
            <a:r>
              <a:rPr lang="en-US" sz="1400" dirty="0" err="1"/>
              <a:t>Ar-Ar</a:t>
            </a:r>
            <a:r>
              <a:rPr lang="en-US" sz="1400" dirty="0"/>
              <a:t> ages most likely reflect the secondary heating caused by the emplacement of Middle – Late Triassic </a:t>
            </a:r>
            <a:r>
              <a:rPr lang="en-US" sz="1400" dirty="0" smtClean="0"/>
              <a:t>intrusions.</a:t>
            </a:r>
            <a:endParaRPr lang="ru-RU" sz="14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3558"/>
            <a:ext cx="6457181" cy="36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1550"/>
            <a:ext cx="6411982" cy="43719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051720" y="123478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Thermal effect of Siberian </a:t>
            </a:r>
            <a:r>
              <a:rPr lang="en-US" dirty="0" smtClean="0"/>
              <a:t>LIP magmatism over Taimyr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388808" y="1203598"/>
            <a:ext cx="2756074" cy="37548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1400" dirty="0" smtClean="0"/>
              <a:t>     The </a:t>
            </a:r>
            <a:r>
              <a:rPr lang="en-US" sz="1400" dirty="0"/>
              <a:t>thermal effect of magmatism related to the Siberian LIP and its influence across Taimyr fold belt remains insufficiently studied. Recently published apatite fission track (AFT) dating results </a:t>
            </a:r>
            <a:r>
              <a:rPr lang="en-US" sz="1400" dirty="0" smtClean="0"/>
              <a:t>provides </a:t>
            </a:r>
            <a:r>
              <a:rPr lang="en-US" sz="1400" dirty="0"/>
              <a:t>the only information of Early Mesozoic thermal events in the region. The AFT ages from Central and Norther Taimyr domains reported by </a:t>
            </a:r>
            <a:r>
              <a:rPr lang="en-US" sz="1400" dirty="0" smtClean="0"/>
              <a:t>range between c. 240 </a:t>
            </a:r>
            <a:r>
              <a:rPr lang="en-US" sz="1400" dirty="0"/>
              <a:t>Ma and </a:t>
            </a:r>
            <a:r>
              <a:rPr lang="en-US" sz="1400" dirty="0" smtClean="0"/>
              <a:t>190 Ma.</a:t>
            </a:r>
          </a:p>
          <a:p>
            <a:pPr algn="just"/>
            <a:r>
              <a:rPr lang="en-US" sz="1400" dirty="0" smtClean="0"/>
              <a:t>     Our </a:t>
            </a:r>
            <a:r>
              <a:rPr lang="en-US" sz="1400" dirty="0"/>
              <a:t>data well correlates with Early – Late Triassic AFT data </a:t>
            </a:r>
            <a:r>
              <a:rPr lang="en-US" sz="1400" dirty="0" smtClean="0"/>
              <a:t>suggesting </a:t>
            </a:r>
            <a:r>
              <a:rPr lang="en-US" sz="1400" dirty="0"/>
              <a:t>broad geothermal effect of Siberian LIP magmatism in the studied </a:t>
            </a:r>
            <a:r>
              <a:rPr lang="en-US" sz="1400" dirty="0" smtClean="0"/>
              <a:t>region.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77207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576" y="203936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843558"/>
            <a:ext cx="853244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AutoNum type="arabicPeriod"/>
            </a:pPr>
            <a:r>
              <a:rPr lang="en-US" sz="1600" dirty="0" smtClean="0"/>
              <a:t>U-</a:t>
            </a:r>
            <a:r>
              <a:rPr lang="en-US" sz="1600" dirty="0" err="1" smtClean="0"/>
              <a:t>Pb</a:t>
            </a:r>
            <a:r>
              <a:rPr lang="en-US" sz="1600" dirty="0" smtClean="0"/>
              <a:t> </a:t>
            </a:r>
            <a:r>
              <a:rPr lang="en-US" sz="1600" dirty="0"/>
              <a:t>zircon dating defines the crystallization age of studied Taimyr intrusions from Latest Permian (</a:t>
            </a:r>
            <a:r>
              <a:rPr lang="en-US" sz="1600" dirty="0" err="1"/>
              <a:t>Changhsingian</a:t>
            </a:r>
            <a:r>
              <a:rPr lang="en-US" sz="1600" dirty="0"/>
              <a:t>) to Late Triassic (</a:t>
            </a:r>
            <a:r>
              <a:rPr lang="en-US" sz="1600" dirty="0" err="1"/>
              <a:t>Carnian</a:t>
            </a:r>
            <a:r>
              <a:rPr lang="en-US" sz="1600" dirty="0"/>
              <a:t>) c. 253 to 229 Ma. U-</a:t>
            </a:r>
            <a:r>
              <a:rPr lang="en-US" sz="1600" dirty="0" err="1"/>
              <a:t>Pb</a:t>
            </a:r>
            <a:r>
              <a:rPr lang="en-US" sz="1600" dirty="0"/>
              <a:t> zircon age distribution suggests two magmatic </a:t>
            </a:r>
            <a:r>
              <a:rPr lang="en-US" sz="1600" dirty="0" smtClean="0"/>
              <a:t>events: </a:t>
            </a:r>
            <a:r>
              <a:rPr lang="en-US" sz="1600" dirty="0"/>
              <a:t>Latest Permian – Early Triassic and Middle – Late Triassic</a:t>
            </a:r>
            <a:r>
              <a:rPr lang="en-US" sz="1600" dirty="0" smtClean="0"/>
              <a:t>.</a:t>
            </a:r>
          </a:p>
          <a:p>
            <a:pPr marL="342900" indent="-342900" algn="just">
              <a:buFontTx/>
              <a:buAutoNum type="arabicPeriod"/>
            </a:pPr>
            <a:r>
              <a:rPr lang="ru-RU" sz="1600" dirty="0"/>
              <a:t>Majority of obtained Ar-Ar ages show rapid cooling of the studied intrusions. But for a few samples Ar-Ar ages reflect the re-heating induced by the emplacement of Middle – Late Triassic syenite-granite intrusions. </a:t>
            </a:r>
            <a:endParaRPr lang="ru-RU" sz="1600" dirty="0" smtClean="0"/>
          </a:p>
          <a:p>
            <a:pPr marL="342900" indent="-342900" algn="just">
              <a:buFontTx/>
              <a:buAutoNum type="arabicPeriod"/>
            </a:pPr>
            <a:r>
              <a:rPr lang="ru-RU" sz="1600" dirty="0"/>
              <a:t>The petrography and geochemistry of the studied granites suggests their similarity to I-type granites. Given </a:t>
            </a:r>
            <a:r>
              <a:rPr lang="ru-RU" sz="1600" dirty="0" err="1"/>
              <a:t>the</a:t>
            </a:r>
            <a:r>
              <a:rPr lang="ru-RU" sz="1600" dirty="0"/>
              <a:t> </a:t>
            </a:r>
            <a:r>
              <a:rPr lang="ru-RU" sz="1600" dirty="0" err="1" smtClean="0"/>
              <a:t>isotopic</a:t>
            </a:r>
            <a:r>
              <a:rPr lang="ru-RU" sz="1600" dirty="0" smtClean="0"/>
              <a:t> </a:t>
            </a:r>
            <a:r>
              <a:rPr lang="ru-RU" sz="1600" dirty="0"/>
              <a:t>composition, we assume that studied Taimyr granites have heterogeneous source with varying degree of mixing of mantle and crustal components, typical for LIP-related magmatic rocks. Crust remelting induced by underplating of Siberian LIP basaltic magmas, together with significant magma mixing, produced the studied Taimyr granites in a non-subduction zone setting</a:t>
            </a:r>
            <a:r>
              <a:rPr lang="ru-RU" sz="1600" dirty="0" smtClean="0"/>
              <a:t>.</a:t>
            </a:r>
            <a:endParaRPr lang="en-US" sz="1600" dirty="0" smtClean="0"/>
          </a:p>
          <a:p>
            <a:pPr marL="342900" indent="-342900" algn="just">
              <a:buFontTx/>
              <a:buAutoNum type="arabicPeriod"/>
            </a:pPr>
            <a:r>
              <a:rPr lang="ru-RU" sz="1600" dirty="0" smtClean="0"/>
              <a:t>Taimyr </a:t>
            </a:r>
            <a:r>
              <a:rPr lang="ru-RU" sz="1600" dirty="0"/>
              <a:t>Latest Permian – Early Triassic and Middle – Late Triassic granitic magmatism was associated with the two pulses of Siberian </a:t>
            </a:r>
            <a:r>
              <a:rPr lang="en-US" sz="1600" dirty="0" smtClean="0"/>
              <a:t>LIP</a:t>
            </a:r>
            <a:r>
              <a:rPr lang="ru-RU" sz="1600" dirty="0" smtClean="0"/>
              <a:t> </a:t>
            </a:r>
            <a:r>
              <a:rPr lang="ru-RU" sz="1600" dirty="0"/>
              <a:t>magmatism.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478004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55"/>
          <a:stretch/>
        </p:blipFill>
        <p:spPr bwMode="auto">
          <a:xfrm>
            <a:off x="-510" y="-20538"/>
            <a:ext cx="9144509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915816" y="1131590"/>
            <a:ext cx="381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Thank you for attention!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58816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76700" y="158090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Location of studied areas </a:t>
            </a:r>
            <a:endParaRPr lang="en-US" dirty="0"/>
          </a:p>
        </p:txBody>
      </p:sp>
      <p:pic>
        <p:nvPicPr>
          <p:cNvPr id="9" name="Picture 4" descr="E:\ICAM\Speech\Карта\Карта_полусфер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5" y="51470"/>
            <a:ext cx="3263901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67840" y="1131590"/>
            <a:ext cx="7521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Siberia</a:t>
            </a:r>
            <a:endParaRPr lang="ru-RU" sz="1600" dirty="0"/>
          </a:p>
        </p:txBody>
      </p:sp>
      <p:sp>
        <p:nvSpPr>
          <p:cNvPr id="12" name="TextBox 11"/>
          <p:cNvSpPr txBox="1"/>
          <p:nvPr/>
        </p:nvSpPr>
        <p:spPr>
          <a:xfrm rot="19724780">
            <a:off x="756674" y="588857"/>
            <a:ext cx="6429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Novaya</a:t>
            </a:r>
          </a:p>
          <a:p>
            <a:r>
              <a:rPr lang="en-US" sz="1200" dirty="0" smtClean="0"/>
              <a:t>Zemlya</a:t>
            </a:r>
            <a:endParaRPr lang="ru-RU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1344238" y="674970"/>
            <a:ext cx="599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Taimyr</a:t>
            </a:r>
            <a:endParaRPr lang="ru-RU" sz="1200" dirty="0"/>
          </a:p>
        </p:txBody>
      </p:sp>
      <p:sp>
        <p:nvSpPr>
          <p:cNvPr id="3" name="TextBox 2"/>
          <p:cNvSpPr txBox="1"/>
          <p:nvPr/>
        </p:nvSpPr>
        <p:spPr>
          <a:xfrm>
            <a:off x="2604240" y="755288"/>
            <a:ext cx="653976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 smtClean="0"/>
              <a:t>     The </a:t>
            </a:r>
            <a:r>
              <a:rPr lang="en-US" sz="1400" dirty="0"/>
              <a:t>Taimyr–Severnaya Zemlya Fold and thrust belt is located north of Siberian Platform and comprises the Taimyr Peninsula, Severnaya Zemlya Archipelago, and the adjoining shelf of the Kara Sea. Latest Permian </a:t>
            </a:r>
            <a:r>
              <a:rPr lang="en-US" sz="1400" dirty="0" smtClean="0"/>
              <a:t>to </a:t>
            </a:r>
            <a:r>
              <a:rPr lang="en-US" sz="1400" dirty="0"/>
              <a:t>Triassic granite intrusions are known within all three Taimyr tectonic domains </a:t>
            </a:r>
            <a:r>
              <a:rPr lang="en-US" sz="1400" dirty="0" smtClean="0"/>
              <a:t>Such </a:t>
            </a:r>
            <a:r>
              <a:rPr lang="en-US" sz="1400" dirty="0"/>
              <a:t>distribution distinguishes them from Carboniferous – Middle Permian granite intrusions localized in the </a:t>
            </a:r>
            <a:r>
              <a:rPr lang="en-US" sz="1400" dirty="0" smtClean="0"/>
              <a:t>Northern and Central Domains </a:t>
            </a:r>
            <a:endParaRPr lang="en-US" sz="1400" dirty="0"/>
          </a:p>
          <a:p>
            <a:endParaRPr lang="ru-RU" sz="1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100183"/>
            <a:ext cx="7992888" cy="30433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843558"/>
            <a:ext cx="7992888" cy="341424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79912" y="195486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Samples location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971600" y="4443958"/>
            <a:ext cx="763284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1400" dirty="0" smtClean="0"/>
              <a:t>     Studied Latest </a:t>
            </a:r>
            <a:r>
              <a:rPr lang="en-US" sz="1400" dirty="0"/>
              <a:t>Permian – Triassic </a:t>
            </a:r>
            <a:r>
              <a:rPr lang="en-US" sz="1400" dirty="0" smtClean="0"/>
              <a:t>intrusions are </a:t>
            </a:r>
            <a:r>
              <a:rPr lang="en-US" sz="1400" dirty="0"/>
              <a:t>exposed on the northwestern coast of the Taimyr Peninsula, on several islands in Kara </a:t>
            </a:r>
            <a:r>
              <a:rPr lang="en-US" sz="1400" dirty="0" smtClean="0"/>
              <a:t>Sea (area a) </a:t>
            </a:r>
            <a:r>
              <a:rPr lang="en-US" sz="1400" dirty="0"/>
              <a:t>and in northeastern part of Taimyr </a:t>
            </a:r>
            <a:r>
              <a:rPr lang="en-US" sz="1400" dirty="0" smtClean="0"/>
              <a:t>Peninsula (area b).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344301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43558"/>
            <a:ext cx="4425927" cy="2951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4008" y="843032"/>
            <a:ext cx="4427984" cy="29519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59932" y="195486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Petrography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23528" y="4227934"/>
            <a:ext cx="8820472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1400" dirty="0" smtClean="0"/>
              <a:t>     The </a:t>
            </a:r>
            <a:r>
              <a:rPr lang="en-US" sz="1400" dirty="0"/>
              <a:t>plutons are represented by medium- to coarse-grained granites and granodiorites (</a:t>
            </a:r>
            <a:r>
              <a:rPr lang="en-US" sz="1400" dirty="0" err="1"/>
              <a:t>Vorontsova</a:t>
            </a:r>
            <a:r>
              <a:rPr lang="en-US" sz="1400" dirty="0"/>
              <a:t> Peninsula, </a:t>
            </a:r>
            <a:r>
              <a:rPr lang="en-US" sz="1400" dirty="0" err="1"/>
              <a:t>Plavnikovye</a:t>
            </a:r>
            <a:r>
              <a:rPr lang="en-US" sz="1400" dirty="0"/>
              <a:t> </a:t>
            </a:r>
            <a:r>
              <a:rPr lang="en-US" sz="1400" dirty="0" smtClean="0"/>
              <a:t>Islands and </a:t>
            </a:r>
            <a:r>
              <a:rPr lang="en-US" sz="1400" dirty="0" err="1"/>
              <a:t>Lenivaya</a:t>
            </a:r>
            <a:r>
              <a:rPr lang="en-US" sz="1400" dirty="0"/>
              <a:t> River; </a:t>
            </a:r>
            <a:r>
              <a:rPr lang="en-US" sz="1400" dirty="0" err="1"/>
              <a:t>syenites</a:t>
            </a:r>
            <a:r>
              <a:rPr lang="en-US" sz="1400" dirty="0"/>
              <a:t> and </a:t>
            </a:r>
            <a:r>
              <a:rPr lang="en-US" sz="1400" dirty="0" err="1" smtClean="0"/>
              <a:t>granosyenites</a:t>
            </a:r>
            <a:r>
              <a:rPr lang="en-US" sz="1400" dirty="0"/>
              <a:t> (West </a:t>
            </a:r>
            <a:r>
              <a:rPr lang="en-US" sz="1400" dirty="0" err="1"/>
              <a:t>Kamenny</a:t>
            </a:r>
            <a:r>
              <a:rPr lang="en-US" sz="1400" dirty="0"/>
              <a:t> </a:t>
            </a:r>
            <a:r>
              <a:rPr lang="en-US" sz="1400" dirty="0" smtClean="0"/>
              <a:t>Island</a:t>
            </a:r>
            <a:r>
              <a:rPr lang="en-US" sz="1400" dirty="0"/>
              <a:t>, </a:t>
            </a:r>
            <a:r>
              <a:rPr lang="en-US" sz="1400" dirty="0" err="1"/>
              <a:t>Rastorguyev</a:t>
            </a:r>
            <a:r>
              <a:rPr lang="en-US" sz="1400" dirty="0"/>
              <a:t> </a:t>
            </a:r>
            <a:r>
              <a:rPr lang="en-US" sz="1400" dirty="0" smtClean="0"/>
              <a:t>Island </a:t>
            </a:r>
            <a:r>
              <a:rPr lang="en-US" sz="1400" dirty="0"/>
              <a:t>and </a:t>
            </a:r>
            <a:r>
              <a:rPr lang="en-US" sz="1400" dirty="0" err="1"/>
              <a:t>Astronomicheskiy</a:t>
            </a:r>
            <a:r>
              <a:rPr lang="en-US" sz="1400" dirty="0"/>
              <a:t> </a:t>
            </a:r>
            <a:r>
              <a:rPr lang="en-US" sz="1400" dirty="0" smtClean="0"/>
              <a:t>Creek)</a:t>
            </a:r>
            <a:endParaRPr lang="ru-RU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1259632" y="3798048"/>
            <a:ext cx="19597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Lenivaya</a:t>
            </a:r>
            <a:r>
              <a:rPr lang="en-US" sz="1600" dirty="0" smtClean="0"/>
              <a:t> River Pluton</a:t>
            </a:r>
            <a:endParaRPr lang="ru-RU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5174398" y="3795022"/>
            <a:ext cx="33672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Granodiorites of </a:t>
            </a:r>
            <a:r>
              <a:rPr lang="en-US" sz="1600" dirty="0" err="1" smtClean="0"/>
              <a:t>Lenivaya</a:t>
            </a:r>
            <a:r>
              <a:rPr lang="en-US" sz="1600" dirty="0" smtClean="0"/>
              <a:t> River Pluton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622275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788948"/>
            <a:ext cx="8299366" cy="38424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96947" y="19548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Geochemical composition </a:t>
            </a:r>
            <a:r>
              <a:rPr lang="en-US" dirty="0"/>
              <a:t>of studied intrusions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436096" y="1347614"/>
            <a:ext cx="367240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/>
              <a:t> </a:t>
            </a:r>
            <a:r>
              <a:rPr lang="en-US" sz="1400" dirty="0" smtClean="0"/>
              <a:t>       The </a:t>
            </a:r>
            <a:r>
              <a:rPr lang="en-US" sz="1400" dirty="0"/>
              <a:t>samples are classified as </a:t>
            </a:r>
            <a:r>
              <a:rPr lang="en-US" sz="1400" dirty="0" smtClean="0"/>
              <a:t>granites,  granodiorites, monzonites and quartz monzonites </a:t>
            </a:r>
            <a:r>
              <a:rPr lang="en-US" sz="1400" dirty="0"/>
              <a:t>on a TAS classification diagram (Middlemost, 1994</a:t>
            </a:r>
            <a:r>
              <a:rPr lang="en-US" sz="1400" dirty="0" smtClean="0"/>
              <a:t>). </a:t>
            </a:r>
            <a:r>
              <a:rPr lang="en-US" sz="1400" dirty="0"/>
              <a:t>Studied igneous rocks are magnesian, </a:t>
            </a:r>
            <a:r>
              <a:rPr lang="en-US" sz="1400" dirty="0" err="1"/>
              <a:t>calc-alcalic</a:t>
            </a:r>
            <a:r>
              <a:rPr lang="en-US" sz="1400" dirty="0"/>
              <a:t> to </a:t>
            </a:r>
            <a:r>
              <a:rPr lang="en-US" sz="1400" dirty="0" err="1"/>
              <a:t>alkalic</a:t>
            </a:r>
            <a:r>
              <a:rPr lang="en-US" sz="1400" dirty="0"/>
              <a:t>, </a:t>
            </a:r>
            <a:r>
              <a:rPr lang="en-US" sz="1400" dirty="0" err="1"/>
              <a:t>metaluminous</a:t>
            </a:r>
            <a:r>
              <a:rPr lang="en-US" sz="1400" dirty="0"/>
              <a:t> to peraluminous according to the classification of  Frost et al., (2001</a:t>
            </a:r>
            <a:r>
              <a:rPr lang="en-US" sz="1400" dirty="0" smtClean="0"/>
              <a:t>).</a:t>
            </a:r>
            <a:endParaRPr lang="ru-RU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4611831"/>
            <a:ext cx="829936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Fields on </a:t>
            </a:r>
            <a:r>
              <a:rPr lang="en-US" sz="1400" dirty="0" smtClean="0"/>
              <a:t>TAS diagram: </a:t>
            </a:r>
            <a:r>
              <a:rPr lang="en-US" sz="1400" dirty="0"/>
              <a:t>1, gabbro; 2, gabbro–diorite; 3, diorite; 4, granodiorite; 5, granite; 6, </a:t>
            </a:r>
            <a:r>
              <a:rPr lang="en-US" sz="1400" dirty="0" err="1"/>
              <a:t>monzogabbro</a:t>
            </a:r>
            <a:r>
              <a:rPr lang="en-US" sz="1400" dirty="0"/>
              <a:t>; 7, </a:t>
            </a:r>
            <a:r>
              <a:rPr lang="en-US" sz="1400" dirty="0" err="1"/>
              <a:t>monzodiorite</a:t>
            </a:r>
            <a:r>
              <a:rPr lang="en-US" sz="1400" dirty="0"/>
              <a:t>; 8, monzonite; 9, quartz monzonite.</a:t>
            </a:r>
            <a:endParaRPr lang="ru-RU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1033879" y="2546563"/>
            <a:ext cx="12241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Middlemost, </a:t>
            </a:r>
            <a:r>
              <a:rPr lang="en-US" sz="1000" dirty="0" smtClean="0"/>
              <a:t>(1994)</a:t>
            </a:r>
            <a:endParaRPr lang="ru-RU" sz="1000" dirty="0"/>
          </a:p>
        </p:txBody>
      </p:sp>
      <p:sp>
        <p:nvSpPr>
          <p:cNvPr id="8" name="TextBox 7"/>
          <p:cNvSpPr txBox="1"/>
          <p:nvPr/>
        </p:nvSpPr>
        <p:spPr>
          <a:xfrm>
            <a:off x="3608448" y="2546562"/>
            <a:ext cx="12241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Frost et al., (2001)</a:t>
            </a:r>
            <a:endParaRPr lang="ru-RU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3" y="843558"/>
            <a:ext cx="9040158" cy="288817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4848" y="3867894"/>
            <a:ext cx="81576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/>
              <a:t> </a:t>
            </a:r>
            <a:r>
              <a:rPr lang="en-US" sz="1400" dirty="0" smtClean="0"/>
              <a:t>       Distribution </a:t>
            </a:r>
            <a:r>
              <a:rPr lang="en-US" sz="1400" dirty="0"/>
              <a:t>of REE elements is with slight deviation similar for all of the samples with enrichment in LREE, depletion in HREE and mainly negative </a:t>
            </a:r>
            <a:r>
              <a:rPr lang="en-US" sz="1400" dirty="0" err="1"/>
              <a:t>Eu</a:t>
            </a:r>
            <a:r>
              <a:rPr lang="en-US" sz="1400" dirty="0"/>
              <a:t> anomaly. On the N-MORB-normalized diagrams </a:t>
            </a:r>
            <a:r>
              <a:rPr lang="en-US" sz="1400" dirty="0" err="1"/>
              <a:t>granitoids</a:t>
            </a:r>
            <a:r>
              <a:rPr lang="en-US" sz="1400" dirty="0"/>
              <a:t> are enriched in LILEs and characterized by </a:t>
            </a:r>
            <a:r>
              <a:rPr lang="en-US" sz="1400" dirty="0" err="1"/>
              <a:t>Th</a:t>
            </a:r>
            <a:r>
              <a:rPr lang="en-US" sz="1400" dirty="0"/>
              <a:t>, </a:t>
            </a:r>
            <a:r>
              <a:rPr lang="en-US" sz="1400" dirty="0" err="1"/>
              <a:t>Nb</a:t>
            </a:r>
            <a:r>
              <a:rPr lang="en-US" sz="1400" dirty="0"/>
              <a:t> and Ta negative anomalies</a:t>
            </a:r>
            <a:endParaRPr lang="ru-RU" sz="1400" dirty="0"/>
          </a:p>
        </p:txBody>
      </p:sp>
      <p:sp>
        <p:nvSpPr>
          <p:cNvPr id="2" name="TextBox 1"/>
          <p:cNvSpPr txBox="1"/>
          <p:nvPr/>
        </p:nvSpPr>
        <p:spPr>
          <a:xfrm>
            <a:off x="3694814" y="192523"/>
            <a:ext cx="1712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REE </a:t>
            </a:r>
            <a:r>
              <a:rPr lang="en-US" dirty="0" smtClean="0"/>
              <a:t>distribution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9949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99" y="771550"/>
            <a:ext cx="7460974" cy="43719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123478"/>
            <a:ext cx="658822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4932040" y="1059582"/>
            <a:ext cx="4067944" cy="31085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1400" dirty="0"/>
              <a:t> </a:t>
            </a:r>
            <a:r>
              <a:rPr lang="en-US" sz="1400" dirty="0" smtClean="0"/>
              <a:t>    </a:t>
            </a:r>
            <a:r>
              <a:rPr lang="en-US" sz="1400" dirty="0"/>
              <a:t> On the </a:t>
            </a:r>
            <a:r>
              <a:rPr lang="en-US" sz="1400" dirty="0" err="1"/>
              <a:t>Nb</a:t>
            </a:r>
            <a:r>
              <a:rPr lang="en-US" sz="1400" dirty="0"/>
              <a:t>–</a:t>
            </a:r>
            <a:r>
              <a:rPr lang="en-US" sz="1400" dirty="0" err="1"/>
              <a:t>Sr</a:t>
            </a:r>
            <a:r>
              <a:rPr lang="en-US" sz="1400" dirty="0"/>
              <a:t> plot, chemical compositions </a:t>
            </a:r>
            <a:r>
              <a:rPr lang="en-US" sz="1400" dirty="0" err="1"/>
              <a:t>granitoids</a:t>
            </a:r>
            <a:r>
              <a:rPr lang="en-US" sz="1400" dirty="0"/>
              <a:t> cluster close to the mean value for I–type granites, and on the P</a:t>
            </a:r>
            <a:r>
              <a:rPr lang="en-US" sz="1400" baseline="-25000" dirty="0"/>
              <a:t>2</a:t>
            </a:r>
            <a:r>
              <a:rPr lang="en-US" sz="1400" dirty="0"/>
              <a:t>O</a:t>
            </a:r>
            <a:r>
              <a:rPr lang="en-US" sz="1400" baseline="-25000" dirty="0"/>
              <a:t>5</a:t>
            </a:r>
            <a:r>
              <a:rPr lang="en-US" sz="1400" dirty="0"/>
              <a:t>–SiO</a:t>
            </a:r>
            <a:r>
              <a:rPr lang="en-US" sz="1400" baseline="-25000" dirty="0"/>
              <a:t>2</a:t>
            </a:r>
            <a:r>
              <a:rPr lang="en-US" sz="1400" dirty="0"/>
              <a:t> plot </a:t>
            </a:r>
            <a:r>
              <a:rPr lang="en-US" sz="1400" dirty="0" smtClean="0"/>
              <a:t>they </a:t>
            </a:r>
            <a:r>
              <a:rPr lang="en-US" sz="1400" dirty="0"/>
              <a:t>show a negative correlation between P</a:t>
            </a:r>
            <a:r>
              <a:rPr lang="en-US" sz="1400" baseline="-25000" dirty="0"/>
              <a:t>2</a:t>
            </a:r>
            <a:r>
              <a:rPr lang="en-US" sz="1400" dirty="0"/>
              <a:t>O</a:t>
            </a:r>
            <a:r>
              <a:rPr lang="en-US" sz="1400" baseline="-25000" dirty="0"/>
              <a:t>5</a:t>
            </a:r>
            <a:r>
              <a:rPr lang="en-US" sz="1400" dirty="0"/>
              <a:t> and SiO</a:t>
            </a:r>
            <a:r>
              <a:rPr lang="en-US" sz="1400" baseline="-25000" dirty="0"/>
              <a:t>2</a:t>
            </a:r>
            <a:r>
              <a:rPr lang="en-US" sz="1400" dirty="0"/>
              <a:t> which is typical for I-type </a:t>
            </a:r>
            <a:r>
              <a:rPr lang="en-US" sz="1400" dirty="0" smtClean="0"/>
              <a:t>granites </a:t>
            </a:r>
            <a:r>
              <a:rPr lang="en-US" sz="1400" dirty="0"/>
              <a:t>(Whalen et al., 1987) </a:t>
            </a:r>
            <a:r>
              <a:rPr lang="en-US" sz="1400" dirty="0" smtClean="0"/>
              <a:t>.</a:t>
            </a:r>
            <a:endParaRPr lang="en-US" sz="1400" dirty="0"/>
          </a:p>
          <a:p>
            <a:pPr algn="just"/>
            <a:r>
              <a:rPr lang="en-US" sz="1400" dirty="0" smtClean="0"/>
              <a:t>    On </a:t>
            </a:r>
            <a:r>
              <a:rPr lang="en-US" sz="1400" dirty="0"/>
              <a:t>the </a:t>
            </a:r>
            <a:r>
              <a:rPr lang="en-US" sz="1400" dirty="0" err="1"/>
              <a:t>Zr</a:t>
            </a:r>
            <a:r>
              <a:rPr lang="en-US" sz="1400" dirty="0"/>
              <a:t> + </a:t>
            </a:r>
            <a:r>
              <a:rPr lang="en-US" sz="1400" dirty="0" err="1"/>
              <a:t>Nb</a:t>
            </a:r>
            <a:r>
              <a:rPr lang="en-US" sz="1400" dirty="0"/>
              <a:t> + Ce + Y </a:t>
            </a:r>
            <a:r>
              <a:rPr lang="en-US" sz="1400" dirty="0" smtClean="0"/>
              <a:t>vs. </a:t>
            </a:r>
            <a:r>
              <a:rPr lang="en-US" sz="1400" dirty="0"/>
              <a:t>(Na</a:t>
            </a:r>
            <a:r>
              <a:rPr lang="en-US" sz="1400" baseline="-25000" dirty="0"/>
              <a:t>2</a:t>
            </a:r>
            <a:r>
              <a:rPr lang="en-US" sz="1400" dirty="0"/>
              <a:t>O + K</a:t>
            </a:r>
            <a:r>
              <a:rPr lang="en-US" sz="1400" baseline="-25000" dirty="0"/>
              <a:t>2</a:t>
            </a:r>
            <a:r>
              <a:rPr lang="en-US" sz="1400" dirty="0"/>
              <a:t>O) / </a:t>
            </a:r>
            <a:r>
              <a:rPr lang="en-US" sz="1400" dirty="0" err="1"/>
              <a:t>CaO</a:t>
            </a:r>
            <a:r>
              <a:rPr lang="en-US" sz="1400" dirty="0"/>
              <a:t> discrimination diagram (Whalen et al., 1987) the chemical compositions of samples fall in the field of non-fractioned M-, I-, and S-type granites (</a:t>
            </a:r>
            <a:r>
              <a:rPr lang="en-US" sz="1400" dirty="0" smtClean="0"/>
              <a:t>OGT), </a:t>
            </a:r>
            <a:r>
              <a:rPr lang="en-US" sz="1400" dirty="0"/>
              <a:t>suggesting that they are not typical A-type granites. </a:t>
            </a:r>
            <a:endParaRPr lang="ru-RU" sz="1400" dirty="0" smtClean="0"/>
          </a:p>
          <a:p>
            <a:pPr algn="just"/>
            <a:r>
              <a:rPr lang="ru-RU" sz="1400" dirty="0"/>
              <a:t> </a:t>
            </a:r>
            <a:r>
              <a:rPr lang="ru-RU" sz="1400" dirty="0" smtClean="0"/>
              <a:t>    </a:t>
            </a:r>
            <a:r>
              <a:rPr lang="en-US" sz="1400" dirty="0" smtClean="0"/>
              <a:t>On </a:t>
            </a:r>
            <a:r>
              <a:rPr lang="en-US" sz="1400" dirty="0"/>
              <a:t>the ternary discrimination diagram (</a:t>
            </a:r>
            <a:r>
              <a:rPr lang="en-US" sz="1400" dirty="0" err="1"/>
              <a:t>Grebennikov</a:t>
            </a:r>
            <a:r>
              <a:rPr lang="en-US" sz="1400" dirty="0"/>
              <a:t>, 2014) the chemical compositions of samples plot in the field of I- and S-type granites </a:t>
            </a:r>
            <a:r>
              <a:rPr lang="en-US" sz="1400" dirty="0" smtClean="0"/>
              <a:t>supporting </a:t>
            </a:r>
            <a:r>
              <a:rPr lang="en-US" sz="1400" dirty="0"/>
              <a:t>their difference from A-type granites. </a:t>
            </a:r>
            <a:endParaRPr lang="ru-RU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2915816" y="152407"/>
            <a:ext cx="3483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Petrogenesis</a:t>
            </a:r>
            <a:r>
              <a:rPr lang="en-US" b="1" dirty="0" smtClean="0"/>
              <a:t> </a:t>
            </a:r>
            <a:r>
              <a:rPr lang="en-US" dirty="0" smtClean="0"/>
              <a:t>of </a:t>
            </a:r>
            <a:r>
              <a:rPr lang="en-US" dirty="0"/>
              <a:t>studied intrusions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979712" y="2616720"/>
            <a:ext cx="12961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Whalen et al., </a:t>
            </a:r>
            <a:r>
              <a:rPr lang="en-US" sz="1000" dirty="0" smtClean="0"/>
              <a:t>(1987)</a:t>
            </a:r>
            <a:endParaRPr lang="ru-RU" sz="1000" dirty="0"/>
          </a:p>
        </p:txBody>
      </p:sp>
      <p:sp>
        <p:nvSpPr>
          <p:cNvPr id="8" name="TextBox 7"/>
          <p:cNvSpPr txBox="1"/>
          <p:nvPr/>
        </p:nvSpPr>
        <p:spPr>
          <a:xfrm>
            <a:off x="2987824" y="4587974"/>
            <a:ext cx="13439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/>
              <a:t>Grebennikov</a:t>
            </a:r>
            <a:r>
              <a:rPr lang="en-US" sz="1000" dirty="0"/>
              <a:t>, </a:t>
            </a:r>
            <a:r>
              <a:rPr lang="en-US" sz="1000" dirty="0" smtClean="0"/>
              <a:t>(2014)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626595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048672" y="699542"/>
            <a:ext cx="309532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dirty="0" smtClean="0"/>
              <a:t>    Chemical </a:t>
            </a:r>
            <a:r>
              <a:rPr lang="en-US" sz="1400" dirty="0"/>
              <a:t>compositions of the </a:t>
            </a:r>
            <a:r>
              <a:rPr lang="en-US" sz="1400" dirty="0" err="1"/>
              <a:t>granitoids</a:t>
            </a:r>
            <a:r>
              <a:rPr lang="en-US" sz="1400" dirty="0"/>
              <a:t> plot mainly in the volcanic arc field on the (Y + </a:t>
            </a:r>
            <a:r>
              <a:rPr lang="en-US" sz="1400" dirty="0" err="1"/>
              <a:t>Nb</a:t>
            </a:r>
            <a:r>
              <a:rPr lang="en-US" sz="1400" dirty="0"/>
              <a:t>) vs. </a:t>
            </a:r>
            <a:r>
              <a:rPr lang="en-US" sz="1400" dirty="0" err="1"/>
              <a:t>Rb</a:t>
            </a:r>
            <a:r>
              <a:rPr lang="en-US" sz="1400" dirty="0"/>
              <a:t> and the Y vs. </a:t>
            </a:r>
            <a:r>
              <a:rPr lang="en-US" sz="1400" dirty="0" err="1"/>
              <a:t>Nb</a:t>
            </a:r>
            <a:r>
              <a:rPr lang="en-US" sz="1400" dirty="0"/>
              <a:t> discrimination diagrams of Pearce et al., (1984</a:t>
            </a:r>
            <a:r>
              <a:rPr lang="en-US" sz="1400" dirty="0" smtClean="0"/>
              <a:t>).     Basing </a:t>
            </a:r>
            <a:r>
              <a:rPr lang="en-US" sz="1400" dirty="0"/>
              <a:t>on geochemical </a:t>
            </a:r>
            <a:r>
              <a:rPr lang="en-US" sz="1400" dirty="0" smtClean="0"/>
              <a:t>data we consider </a:t>
            </a:r>
            <a:r>
              <a:rPr lang="en-US" sz="1400" dirty="0"/>
              <a:t>studied </a:t>
            </a:r>
            <a:r>
              <a:rPr lang="en-US" sz="1400" dirty="0" smtClean="0"/>
              <a:t>granites are I-type granites. </a:t>
            </a:r>
          </a:p>
          <a:p>
            <a:pPr algn="just"/>
            <a:r>
              <a:rPr lang="en-US" sz="1400" dirty="0"/>
              <a:t> </a:t>
            </a:r>
            <a:r>
              <a:rPr lang="en-US" sz="1400" dirty="0" smtClean="0"/>
              <a:t>   Geochemical </a:t>
            </a:r>
            <a:r>
              <a:rPr lang="en-US" sz="1400" dirty="0"/>
              <a:t>composition of previously reported Latest Permian – Triassic Taimyr syenite-granite intrusions </a:t>
            </a:r>
            <a:r>
              <a:rPr lang="en-US" sz="1400" dirty="0" smtClean="0"/>
              <a:t>differ </a:t>
            </a:r>
            <a:r>
              <a:rPr lang="en-US" sz="1400" dirty="0"/>
              <a:t>from granites described in current </a:t>
            </a:r>
            <a:r>
              <a:rPr lang="en-US" sz="1400" dirty="0" smtClean="0"/>
              <a:t>study. </a:t>
            </a:r>
            <a:r>
              <a:rPr lang="en-US" sz="1400" dirty="0"/>
              <a:t>Northwestern Taimyr </a:t>
            </a:r>
            <a:r>
              <a:rPr lang="en-US" sz="1400" dirty="0" smtClean="0"/>
              <a:t>syenite-granite described </a:t>
            </a:r>
            <a:r>
              <a:rPr lang="en-US" sz="1400" dirty="0"/>
              <a:t>by </a:t>
            </a:r>
            <a:r>
              <a:rPr lang="en-US" sz="1400" dirty="0" err="1"/>
              <a:t>Vernikovsky</a:t>
            </a:r>
            <a:r>
              <a:rPr lang="en-US" sz="1400" dirty="0"/>
              <a:t> et al., </a:t>
            </a:r>
            <a:r>
              <a:rPr lang="en-US" sz="1400" dirty="0" smtClean="0"/>
              <a:t>(2003) </a:t>
            </a:r>
            <a:r>
              <a:rPr lang="en-US" sz="1400" dirty="0"/>
              <a:t>intrusions are referred to A-type granites </a:t>
            </a:r>
            <a:r>
              <a:rPr lang="en-US" sz="1400" dirty="0" smtClean="0"/>
              <a:t>and </a:t>
            </a:r>
            <a:r>
              <a:rPr lang="en-US" sz="1400" dirty="0"/>
              <a:t>Northern Taimyr </a:t>
            </a:r>
            <a:r>
              <a:rPr lang="en-US" sz="1400" dirty="0" smtClean="0"/>
              <a:t>intrusions </a:t>
            </a:r>
            <a:r>
              <a:rPr lang="en-US" sz="1400" dirty="0"/>
              <a:t>described by </a:t>
            </a:r>
            <a:r>
              <a:rPr lang="en-US" sz="1400" dirty="0" err="1"/>
              <a:t>Proskurnina</a:t>
            </a:r>
            <a:r>
              <a:rPr lang="en-US" sz="1400" dirty="0"/>
              <a:t> et al., 2019 </a:t>
            </a:r>
            <a:r>
              <a:rPr lang="en-US" sz="1400" dirty="0"/>
              <a:t>are interpreted as SH-type granites</a:t>
            </a:r>
            <a:endParaRPr lang="ru-RU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2915816" y="152407"/>
            <a:ext cx="3483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Petrogenesis</a:t>
            </a:r>
            <a:r>
              <a:rPr lang="en-US" b="1" dirty="0" smtClean="0"/>
              <a:t> </a:t>
            </a:r>
            <a:r>
              <a:rPr lang="en-US" dirty="0" smtClean="0"/>
              <a:t>of </a:t>
            </a:r>
            <a:r>
              <a:rPr lang="en-US" dirty="0"/>
              <a:t>studied intrusions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1590"/>
            <a:ext cx="6048672" cy="316546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67744" y="3363838"/>
            <a:ext cx="12961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Pearce et al., (1984)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2540844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376" y="811133"/>
            <a:ext cx="6840760" cy="320108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1520" y="4011910"/>
            <a:ext cx="8820472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1400" dirty="0" smtClean="0"/>
              <a:t>     Granites </a:t>
            </a:r>
            <a:r>
              <a:rPr lang="en-US" sz="1400" dirty="0"/>
              <a:t>have heterogeneous source with varying degree of mixing of mantle and crustal </a:t>
            </a:r>
            <a:r>
              <a:rPr lang="en-US" sz="1400" dirty="0" smtClean="0"/>
              <a:t>components. </a:t>
            </a:r>
            <a:r>
              <a:rPr lang="en-US" sz="1400" dirty="0"/>
              <a:t>The </a:t>
            </a:r>
            <a:r>
              <a:rPr lang="en-US" sz="1400" dirty="0" err="1"/>
              <a:t>Sr</a:t>
            </a:r>
            <a:r>
              <a:rPr lang="en-US" sz="1400" dirty="0"/>
              <a:t> contents grow with an incensement of initial </a:t>
            </a:r>
            <a:r>
              <a:rPr lang="en-US" sz="1400" baseline="30000" dirty="0"/>
              <a:t>87</a:t>
            </a:r>
            <a:r>
              <a:rPr lang="en-US" sz="1400" dirty="0"/>
              <a:t>Sr/</a:t>
            </a:r>
            <a:r>
              <a:rPr lang="en-US" sz="1400" baseline="30000" dirty="0"/>
              <a:t>86</a:t>
            </a:r>
            <a:r>
              <a:rPr lang="en-US" sz="1400" dirty="0"/>
              <a:t>Sr ratio, but show no age </a:t>
            </a:r>
            <a:r>
              <a:rPr lang="en-US" sz="1400" dirty="0" smtClean="0"/>
              <a:t>dependence. </a:t>
            </a:r>
            <a:r>
              <a:rPr lang="en-US" sz="1400" dirty="0"/>
              <a:t>Obtained data support previously published isotopic data from northwestern Taimyr syenite-granite intrusions (</a:t>
            </a:r>
            <a:r>
              <a:rPr lang="en-US" sz="1400" dirty="0" err="1"/>
              <a:t>Vernikovsky</a:t>
            </a:r>
            <a:r>
              <a:rPr lang="en-US" sz="1400" dirty="0"/>
              <a:t> et al., 2003), suggesting mutual source of these intrusions. Heterogeneous mantle-crustal source is typical for </a:t>
            </a:r>
            <a:r>
              <a:rPr lang="en-US" sz="1400" dirty="0" smtClean="0"/>
              <a:t>LIPs</a:t>
            </a:r>
            <a:r>
              <a:rPr lang="en-US" sz="1400" dirty="0"/>
              <a:t>.</a:t>
            </a:r>
            <a:endParaRPr lang="ru-RU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3592873" y="195486"/>
            <a:ext cx="2137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Isotopic composition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9159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4547</TotalTime>
  <Words>1197</Words>
  <Application>Microsoft Office PowerPoint</Application>
  <PresentationFormat>Экран (16:9)</PresentationFormat>
  <Paragraphs>61</Paragraphs>
  <Slides>14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Arial</vt:lpstr>
      <vt:lpstr>Calibri</vt:lpstr>
      <vt:lpstr>Тема Office</vt:lpstr>
      <vt:lpstr>Late Permian – Triassic Granitic Magmatism of western part of the Northern Taimyr: evidence for two magmatic events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Late Paleozoic Granitoid Magmatism of Northern Taimyr</dc:title>
  <dc:creator>Курапов Михаил Юрьевич</dc:creator>
  <cp:lastModifiedBy>Mikhail</cp:lastModifiedBy>
  <cp:revision>149</cp:revision>
  <dcterms:created xsi:type="dcterms:W3CDTF">2018-06-05T10:57:50Z</dcterms:created>
  <dcterms:modified xsi:type="dcterms:W3CDTF">2020-04-30T09:00:05Z</dcterms:modified>
</cp:coreProperties>
</file>