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8"/>
  </p:notesMasterIdLst>
  <p:sldIdLst>
    <p:sldId id="256" r:id="rId2"/>
    <p:sldId id="257" r:id="rId3"/>
    <p:sldId id="292" r:id="rId4"/>
    <p:sldId id="353" r:id="rId5"/>
    <p:sldId id="370" r:id="rId6"/>
    <p:sldId id="290" r:id="rId7"/>
    <p:sldId id="263" r:id="rId8"/>
    <p:sldId id="372" r:id="rId9"/>
    <p:sldId id="373" r:id="rId10"/>
    <p:sldId id="377" r:id="rId11"/>
    <p:sldId id="276" r:id="rId12"/>
    <p:sldId id="310" r:id="rId13"/>
    <p:sldId id="258" r:id="rId14"/>
    <p:sldId id="295" r:id="rId15"/>
    <p:sldId id="321" r:id="rId16"/>
    <p:sldId id="359" r:id="rId17"/>
    <p:sldId id="360" r:id="rId18"/>
    <p:sldId id="364" r:id="rId19"/>
    <p:sldId id="361" r:id="rId20"/>
    <p:sldId id="368" r:id="rId21"/>
    <p:sldId id="362" r:id="rId22"/>
    <p:sldId id="366" r:id="rId23"/>
    <p:sldId id="363" r:id="rId24"/>
    <p:sldId id="367" r:id="rId25"/>
    <p:sldId id="380" r:id="rId26"/>
    <p:sldId id="381" r:id="rId27"/>
    <p:sldId id="382" r:id="rId28"/>
    <p:sldId id="386" r:id="rId29"/>
    <p:sldId id="389" r:id="rId30"/>
    <p:sldId id="387" r:id="rId31"/>
    <p:sldId id="388" r:id="rId32"/>
    <p:sldId id="385" r:id="rId33"/>
    <p:sldId id="390" r:id="rId34"/>
    <p:sldId id="394" r:id="rId35"/>
    <p:sldId id="392" r:id="rId36"/>
    <p:sldId id="37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2" autoAdjust="0"/>
    <p:restoredTop sz="94660"/>
  </p:normalViewPr>
  <p:slideViewPr>
    <p:cSldViewPr>
      <p:cViewPr>
        <p:scale>
          <a:sx n="70" d="100"/>
          <a:sy n="70" d="100"/>
        </p:scale>
        <p:origin x="-15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29T21:34:17.166" idx="4">
    <p:pos x="2572" y="2391"/>
    <p:text>Можно показать номера площадок на рисунке, что показаны и в таблице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E0894-675E-4D0A-87AA-F010E69950F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B9397-9BC8-4129-84FB-B393A130FE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402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704D9-8883-4EDE-BF5D-B6340BA25C0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971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7712DB4-DAA3-4943-B252-B2927ADF7E1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BF09E05-0A07-43FE-9046-E0C0786F0C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76872"/>
            <a:ext cx="8136904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rgbClr val="FF0000"/>
                </a:solidFill>
              </a:rPr>
              <a:t>EGU2020-12814: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900" dirty="0">
                <a:solidFill>
                  <a:schemeClr val="tx1"/>
                </a:solidFill>
              </a:rPr>
              <a:t>The joint application of digital modeling and field soil survey </a:t>
            </a:r>
            <a:r>
              <a:rPr lang="en-US" sz="3900" dirty="0" smtClean="0">
                <a:solidFill>
                  <a:schemeClr val="tx1"/>
                </a:solidFill>
              </a:rPr>
              <a:t>data for </a:t>
            </a:r>
            <a:r>
              <a:rPr lang="en-US" sz="3900" dirty="0">
                <a:solidFill>
                  <a:schemeClr val="tx1"/>
                </a:solidFill>
              </a:rPr>
              <a:t>improvement of the accuracy </a:t>
            </a:r>
            <a:r>
              <a:rPr lang="en-US" sz="3900" dirty="0" smtClean="0">
                <a:solidFill>
                  <a:schemeClr val="tx1"/>
                </a:solidFill>
              </a:rPr>
              <a:t>in </a:t>
            </a:r>
            <a:r>
              <a:rPr lang="en-US" sz="3900" dirty="0">
                <a:solidFill>
                  <a:schemeClr val="tx1"/>
                </a:solidFill>
              </a:rPr>
              <a:t>soil erosion mapping</a:t>
            </a:r>
            <a:endParaRPr lang="ru-RU" sz="39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373216"/>
            <a:ext cx="8100392" cy="11521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err="1" smtClean="0"/>
              <a:t>Zhidkin</a:t>
            </a:r>
            <a:r>
              <a:rPr lang="en-US" dirty="0" smtClean="0"/>
              <a:t> </a:t>
            </a:r>
            <a:r>
              <a:rPr lang="en-US" dirty="0" err="1" smtClean="0"/>
              <a:t>Andrey</a:t>
            </a:r>
            <a:r>
              <a:rPr lang="en-US" dirty="0" smtClean="0"/>
              <a:t>, </a:t>
            </a:r>
            <a:r>
              <a:rPr lang="en-US" dirty="0"/>
              <a:t>Mikhail </a:t>
            </a:r>
            <a:r>
              <a:rPr lang="en-US" dirty="0" err="1" smtClean="0"/>
              <a:t>Komissarov</a:t>
            </a:r>
            <a:r>
              <a:rPr lang="en-US" dirty="0" smtClean="0"/>
              <a:t>, </a:t>
            </a:r>
            <a:r>
              <a:rPr lang="en-US" dirty="0" err="1" smtClean="0"/>
              <a:t>Evgeny</a:t>
            </a:r>
            <a:r>
              <a:rPr lang="en-US" dirty="0" smtClean="0"/>
              <a:t> </a:t>
            </a:r>
            <a:r>
              <a:rPr lang="en-US" dirty="0" err="1" smtClean="0"/>
              <a:t>Zazdravnykh</a:t>
            </a:r>
            <a:endParaRPr lang="ru-RU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70C0"/>
                </a:solidFill>
              </a:rPr>
              <a:t>zhidkin.ap@mail.ru</a:t>
            </a:r>
            <a:endParaRPr lang="ru-RU" dirty="0" smtClean="0">
              <a:solidFill>
                <a:srgbClr val="0070C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20" y="71885"/>
            <a:ext cx="19864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222421"/>
            <a:ext cx="244827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Lomonosov</a:t>
            </a:r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Moscow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State </a:t>
            </a:r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</a:t>
            </a:r>
          </a:p>
          <a:p>
            <a:pPr algn="ctr"/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Geography 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254"/>
          <a:stretch/>
        </p:blipFill>
        <p:spPr bwMode="auto">
          <a:xfrm>
            <a:off x="3347864" y="188640"/>
            <a:ext cx="151216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7824" y="1228690"/>
            <a:ext cx="230425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V.V. </a:t>
            </a:r>
            <a:r>
              <a:rPr lang="en-US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Dokuchaev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Soil Science Institute</a:t>
            </a:r>
          </a:p>
        </p:txBody>
      </p:sp>
      <p:pic>
        <p:nvPicPr>
          <p:cNvPr id="3074" name="Picture 2" descr="https://modern-bakery-moscow.ru.messefrankfurt.com/content/dam/messefrankfurt-russia/modern-bakery-moscow/logopartners/%D0%9B%D0%BE%D0%B3%D0%BE%D1%82%D0%B8%D0%BF%20%D0%9C%D0%B8%D0%BD%D1%81%D0%B5%D0%BB%D1%8C%D1%85%D0%BE%D0%B7%D0%B0%20%D0%A0%D0%A4.jpg.transform/2560w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78" y="33406"/>
            <a:ext cx="1056970" cy="1127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5" t="23311" r="66634" b="22933"/>
          <a:stretch/>
        </p:blipFill>
        <p:spPr bwMode="auto">
          <a:xfrm>
            <a:off x="5580112" y="166329"/>
            <a:ext cx="1050464" cy="98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0032" y="1227923"/>
            <a:ext cx="230425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Ufa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Institute of Biology UFRC, Russian Academy of Science,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76256" y="1151746"/>
            <a:ext cx="230425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Federal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state budgetary institution “Center of agrochemical service “Belgorod”</a:t>
            </a:r>
          </a:p>
        </p:txBody>
      </p:sp>
    </p:spTree>
    <p:extLst>
      <p:ext uri="{BB962C8B-B14F-4D97-AF65-F5344CB8AC3E}">
        <p14:creationId xmlns="" xmlns:p14="http://schemas.microsoft.com/office/powerpoint/2010/main" val="34427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нференции и статьи\Конференции\2020 Почвенный февраль\Трад пример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4" t="959" r="3503" b="40928"/>
          <a:stretch/>
        </p:blipFill>
        <p:spPr bwMode="auto">
          <a:xfrm>
            <a:off x="2699792" y="1196872"/>
            <a:ext cx="6351441" cy="554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The fragment of soil degradation map due to erosion</a:t>
            </a:r>
            <a:endParaRPr lang="ru-RU" sz="36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059832" y="4077072"/>
            <a:ext cx="1152128" cy="46811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219380"/>
            <a:ext cx="4865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Approximate </a:t>
            </a:r>
            <a:r>
              <a:rPr lang="en-US" sz="3200" i="1" dirty="0">
                <a:solidFill>
                  <a:srgbClr val="FF0000"/>
                </a:solidFill>
              </a:rPr>
              <a:t>contours. Displays only the dominant categories of soil degradation.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2943200" y="3075056"/>
            <a:ext cx="6858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established practice of mapping of eroded soils</a:t>
            </a:r>
          </a:p>
          <a:p>
            <a:pPr algn="ctr"/>
            <a:r>
              <a:rPr lang="en-US" sz="20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in Russia</a:t>
            </a:r>
          </a:p>
        </p:txBody>
      </p:sp>
    </p:spTree>
    <p:extLst>
      <p:ext uri="{BB962C8B-B14F-4D97-AF65-F5344CB8AC3E}">
        <p14:creationId xmlns="" xmlns:p14="http://schemas.microsoft.com/office/powerpoint/2010/main" val="22330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840" y="44624"/>
            <a:ext cx="7971656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Map of soil degradation </a:t>
            </a:r>
            <a:r>
              <a:rPr lang="en-US" sz="3200" dirty="0" smtClean="0"/>
              <a:t>due to erosion</a:t>
            </a:r>
            <a:endParaRPr lang="en-US" sz="3200" dirty="0"/>
          </a:p>
        </p:txBody>
      </p:sp>
      <p:pic>
        <p:nvPicPr>
          <p:cNvPr id="3075" name="Picture 3" descr="F:\Скрины\Скриншот 16-08-2018 155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21598"/>
            <a:ext cx="3275856" cy="3993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Скрины\Скриншот 16-08-2018 155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7118"/>
            <a:ext cx="4752528" cy="3928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4427984" y="2996952"/>
            <a:ext cx="144016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27984" y="4797152"/>
            <a:ext cx="1440160" cy="1728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6200000">
            <a:off x="-2943200" y="3013501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II. The 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established practice of mapping of eroded </a:t>
            </a: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soils  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 Russia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6588224" y="1803449"/>
            <a:ext cx="576064" cy="119350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66152" y="908720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The degree of </a:t>
            </a:r>
            <a:r>
              <a:rPr lang="en-US" i="1" dirty="0">
                <a:solidFill>
                  <a:srgbClr val="FF0000"/>
                </a:solidFill>
              </a:rPr>
              <a:t>soil degradation 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Caused by </a:t>
            </a:r>
            <a:r>
              <a:rPr lang="en-US" i="1" dirty="0">
                <a:solidFill>
                  <a:srgbClr val="FF0000"/>
                </a:solidFill>
              </a:rPr>
              <a:t>erosion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28288" y="1556792"/>
            <a:ext cx="1915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The criteria</a:t>
            </a:r>
            <a:r>
              <a:rPr lang="ru-RU" i="1" dirty="0" smtClean="0">
                <a:solidFill>
                  <a:srgbClr val="FF0000"/>
                </a:solidFill>
              </a:rPr>
              <a:t> (</a:t>
            </a:r>
            <a:r>
              <a:rPr lang="en-US" i="1" dirty="0" smtClean="0">
                <a:solidFill>
                  <a:srgbClr val="FF0000"/>
                </a:solidFill>
              </a:rPr>
              <a:t>which are used in </a:t>
            </a:r>
            <a:r>
              <a:rPr lang="en-US" i="1" dirty="0">
                <a:solidFill>
                  <a:srgbClr val="FF0000"/>
                </a:solidFill>
              </a:rPr>
              <a:t>the main </a:t>
            </a:r>
            <a:r>
              <a:rPr lang="en-US" i="1" dirty="0" smtClean="0">
                <a:solidFill>
                  <a:srgbClr val="FF0000"/>
                </a:solidFill>
              </a:rPr>
              <a:t>slopes)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380312" y="2676800"/>
            <a:ext cx="487664" cy="44435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0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498178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The </a:t>
            </a:r>
            <a:r>
              <a:rPr lang="en-US" sz="3200" dirty="0" smtClean="0"/>
              <a:t>established</a:t>
            </a:r>
            <a:r>
              <a:rPr lang="ru-RU" sz="3200" dirty="0" smtClean="0"/>
              <a:t> </a:t>
            </a:r>
            <a:r>
              <a:rPr lang="en-US" sz="3200" dirty="0" smtClean="0"/>
              <a:t>criteria in division of </a:t>
            </a:r>
            <a:r>
              <a:rPr lang="en-US" sz="3200" dirty="0"/>
              <a:t>soils by the degree </a:t>
            </a:r>
            <a:r>
              <a:rPr lang="en-US" sz="3200" dirty="0" smtClean="0"/>
              <a:t>of degradation </a:t>
            </a:r>
            <a:r>
              <a:rPr lang="en-US" sz="3200" dirty="0"/>
              <a:t>due to erosion</a:t>
            </a:r>
            <a:endParaRPr lang="ru-RU" sz="3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60519762"/>
              </p:ext>
            </p:extLst>
          </p:nvPr>
        </p:nvGraphicFramePr>
        <p:xfrm>
          <a:off x="1115616" y="2450976"/>
          <a:ext cx="2489200" cy="234617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32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Kozmenko</a:t>
                      </a:r>
                      <a:r>
                        <a:rPr lang="en-US" sz="1100" u="none" strike="noStrike" dirty="0">
                          <a:effectLst/>
                        </a:rPr>
                        <a:t>, 1948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9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Category of soils by degree of erosion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Absence (washed out) of humus horizons А+В, 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Weak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&lt;10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Medium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10-30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Strong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30-50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Very strong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&gt;50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7306182"/>
              </p:ext>
            </p:extLst>
          </p:nvPr>
        </p:nvGraphicFramePr>
        <p:xfrm>
          <a:off x="3810992" y="2450976"/>
          <a:ext cx="2489200" cy="2346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32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Sobolev</a:t>
                      </a:r>
                      <a:r>
                        <a:rPr lang="en-US" sz="1100" u="none" strike="noStrike" dirty="0">
                          <a:effectLst/>
                        </a:rPr>
                        <a:t>, 1960, 1961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9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Category of soils by degree of erosion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Absence (washed out) of horizons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Weak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&lt;0.5 of </a:t>
                      </a:r>
                      <a:r>
                        <a:rPr lang="ru-RU" sz="1100" u="none" strike="noStrike">
                          <a:effectLst/>
                        </a:rPr>
                        <a:t>А </a:t>
                      </a:r>
                      <a:r>
                        <a:rPr lang="en-US" sz="1100" u="none" strike="noStrike">
                          <a:effectLst/>
                        </a:rPr>
                        <a:t>horison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Medium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0.5-1 of </a:t>
                      </a:r>
                      <a:r>
                        <a:rPr lang="ru-RU" sz="1100" u="none" strike="noStrike">
                          <a:effectLst/>
                        </a:rPr>
                        <a:t>А </a:t>
                      </a:r>
                      <a:r>
                        <a:rPr lang="en-US" sz="1100" u="none" strike="noStrike">
                          <a:effectLst/>
                        </a:rPr>
                        <a:t>horison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Strong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part of </a:t>
                      </a:r>
                      <a:r>
                        <a:rPr lang="ru-RU" sz="1100" u="none" strike="noStrike">
                          <a:effectLst/>
                        </a:rPr>
                        <a:t>В </a:t>
                      </a:r>
                      <a:r>
                        <a:rPr lang="en-US" sz="1100" u="none" strike="noStrike">
                          <a:effectLst/>
                        </a:rPr>
                        <a:t>horison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Very strong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total </a:t>
                      </a:r>
                      <a:r>
                        <a:rPr lang="ru-RU" sz="1100" u="none" strike="noStrike" dirty="0">
                          <a:effectLst/>
                        </a:rPr>
                        <a:t>А + 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2458846"/>
              </p:ext>
            </p:extLst>
          </p:nvPr>
        </p:nvGraphicFramePr>
        <p:xfrm>
          <a:off x="6444208" y="2348880"/>
          <a:ext cx="2489200" cy="2736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87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Surmach</a:t>
                      </a:r>
                      <a:r>
                        <a:rPr lang="en-US" sz="1100" u="none" strike="noStrike" dirty="0">
                          <a:effectLst/>
                        </a:rPr>
                        <a:t>, 1954, 1956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6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Category of soils by degree of erosion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Absence (washed out) of humus horizons А+В, 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87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Weak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&lt;30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87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Medium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30-60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87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Strong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60-80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87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Very strong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80-100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6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Excessively (or completely) washed away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part of В </a:t>
                      </a:r>
                      <a:r>
                        <a:rPr lang="en-US" sz="1100" u="none" strike="noStrike" dirty="0" err="1">
                          <a:effectLst/>
                        </a:rPr>
                        <a:t>horison</a:t>
                      </a:r>
                      <a:r>
                        <a:rPr lang="en-US" sz="1100" u="none" strike="noStrike" dirty="0">
                          <a:effectLst/>
                        </a:rPr>
                        <a:t> (total А + В)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59632" y="537321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The different </a:t>
            </a:r>
            <a:r>
              <a:rPr lang="en-US" sz="3200" i="1" dirty="0">
                <a:solidFill>
                  <a:srgbClr val="FF0000"/>
                </a:solidFill>
              </a:rPr>
              <a:t>classifications </a:t>
            </a:r>
            <a:r>
              <a:rPr lang="en-US" sz="3200" i="1" dirty="0" smtClean="0">
                <a:solidFill>
                  <a:srgbClr val="FF0000"/>
                </a:solidFill>
              </a:rPr>
              <a:t>were </a:t>
            </a:r>
            <a:r>
              <a:rPr lang="en-US" sz="3200" i="1" dirty="0">
                <a:solidFill>
                  <a:srgbClr val="FF0000"/>
                </a:solidFill>
              </a:rPr>
              <a:t>used </a:t>
            </a:r>
            <a:r>
              <a:rPr lang="en-US" sz="3200" i="1" dirty="0" smtClean="0">
                <a:solidFill>
                  <a:srgbClr val="FF0000"/>
                </a:solidFill>
              </a:rPr>
              <a:t>in various times and regions of Russia.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99392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Disadvantages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33736"/>
            <a:ext cx="7498080" cy="447558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 smtClean="0"/>
              <a:t>The “Expert” </a:t>
            </a:r>
            <a:r>
              <a:rPr lang="en-US" b="1" dirty="0"/>
              <a:t>principle with a high degree of </a:t>
            </a:r>
            <a:r>
              <a:rPr lang="en-US" b="1" dirty="0" smtClean="0"/>
              <a:t>subjectivity</a:t>
            </a:r>
            <a:r>
              <a:rPr lang="ru-RU" b="1" dirty="0" smtClean="0"/>
              <a:t>.</a:t>
            </a:r>
            <a:endParaRPr lang="en-US" b="1" dirty="0" smtClean="0"/>
          </a:p>
          <a:p>
            <a:pPr algn="just"/>
            <a:r>
              <a:rPr lang="en-US" b="1" dirty="0"/>
              <a:t>Approximate contours. Displays only the dominant categories of soil </a:t>
            </a:r>
            <a:r>
              <a:rPr lang="en-US" b="1" dirty="0" smtClean="0"/>
              <a:t>degradation.</a:t>
            </a:r>
            <a:endParaRPr lang="ru-RU" b="1" dirty="0" smtClean="0"/>
          </a:p>
          <a:p>
            <a:pPr algn="just"/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b="1" dirty="0"/>
              <a:t>Labor intensity</a:t>
            </a:r>
            <a:r>
              <a:rPr lang="ru-RU" b="1" dirty="0"/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efore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use of GIS, more than 2 people drew maps for several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months;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even now using GIS, the drawing of soil contours and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soil erosion map performs manually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2296" indent="0">
              <a:buNone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b="1" dirty="0" smtClean="0"/>
              <a:t>Poorly </a:t>
            </a:r>
            <a:r>
              <a:rPr lang="en-US" b="1" dirty="0"/>
              <a:t>defined </a:t>
            </a:r>
            <a:r>
              <a:rPr lang="en-US" b="1" dirty="0" smtClean="0"/>
              <a:t>principles of </a:t>
            </a:r>
            <a:r>
              <a:rPr lang="en-US" b="1" dirty="0"/>
              <a:t>design solutions for reducing soil </a:t>
            </a:r>
            <a:r>
              <a:rPr lang="en-US" b="1" dirty="0" smtClean="0"/>
              <a:t>erosion.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2943200" y="3013501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II. The 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established practice of mapping of eroded </a:t>
            </a: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soils  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 Russia</a:t>
            </a:r>
          </a:p>
        </p:txBody>
      </p:sp>
      <p:pic>
        <p:nvPicPr>
          <p:cNvPr id="2050" name="Picture 2" descr="F:\Преподавание\2018\мастер-класс\картинки\грусный смай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285"/>
            <a:ext cx="1471861" cy="1471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73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47800"/>
            <a:ext cx="7498080" cy="48006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/>
              <a:t>III</a:t>
            </a:r>
            <a:endParaRPr lang="ru-RU" sz="4800" b="1" dirty="0" smtClean="0"/>
          </a:p>
          <a:p>
            <a:pPr marL="82296" indent="0" algn="ctr">
              <a:lnSpc>
                <a:spcPct val="120000"/>
              </a:lnSpc>
              <a:buNone/>
            </a:pPr>
            <a:r>
              <a:rPr lang="en-US" sz="4800" b="1" dirty="0" smtClean="0"/>
              <a:t>The proposing of “New” method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25437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368" y="-171400"/>
            <a:ext cx="7498080" cy="1143000"/>
          </a:xfrm>
        </p:spPr>
        <p:txBody>
          <a:bodyPr/>
          <a:lstStyle/>
          <a:p>
            <a:r>
              <a:rPr lang="en-US" dirty="0"/>
              <a:t>Methods: common review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>
            <a:normAutofit fontScale="92500" lnSpcReduction="10000"/>
          </a:bodyPr>
          <a:lstStyle/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/>
              <a:t>Field work and creation a database of soil properties (field degree of erosion)</a:t>
            </a:r>
            <a:r>
              <a:rPr lang="ru-RU" sz="2800" dirty="0"/>
              <a:t>.</a:t>
            </a:r>
            <a:endParaRPr lang="ru-RU" sz="2800" dirty="0" smtClean="0"/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Calculation of soil erosion rates (by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WaTEM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/SEDEM)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Identification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statistical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dependence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between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of soils with different degree of erosional degradation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 rates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Creation maps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equity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soils of different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Creation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map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soil combinations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the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Verification.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E:\мастер-класс\картинки\Схема расчет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465" t="67280"/>
          <a:stretch/>
        </p:blipFill>
        <p:spPr bwMode="auto">
          <a:xfrm>
            <a:off x="2843808" y="1916832"/>
            <a:ext cx="4209502" cy="4680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08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368" y="-171400"/>
            <a:ext cx="7498080" cy="1143000"/>
          </a:xfrm>
        </p:spPr>
        <p:txBody>
          <a:bodyPr/>
          <a:lstStyle/>
          <a:p>
            <a:r>
              <a:rPr lang="en-US" dirty="0"/>
              <a:t>Methods: common review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>
            <a:normAutofit fontScale="92500" lnSpcReduction="10000"/>
          </a:bodyPr>
          <a:lstStyle/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Field work and creation a database of soil properties (field degree of erosion)</a:t>
            </a:r>
            <a:r>
              <a:rPr lang="ru-RU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/>
              <a:t>Calculation of soil erosion rates (by </a:t>
            </a:r>
            <a:r>
              <a:rPr lang="en-US" sz="2800" dirty="0" err="1" smtClean="0"/>
              <a:t>WaTEM</a:t>
            </a:r>
            <a:r>
              <a:rPr lang="en-US" sz="2800" dirty="0" smtClean="0"/>
              <a:t>/SEDEM)</a:t>
            </a:r>
            <a:r>
              <a:rPr lang="ru-RU" sz="2800" dirty="0" smtClean="0"/>
              <a:t>.</a:t>
            </a:r>
            <a:endParaRPr lang="en-US" sz="2800" dirty="0" smtClean="0"/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Identification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statistical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dependence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between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of soils with different degree of erosional degradation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 rates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Creation maps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equity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soils of different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Creation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map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soil combinations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the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Verification.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2267744" y="2708920"/>
            <a:ext cx="5328592" cy="3881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8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368" y="-171400"/>
            <a:ext cx="7498080" cy="1143000"/>
          </a:xfrm>
        </p:spPr>
        <p:txBody>
          <a:bodyPr/>
          <a:lstStyle/>
          <a:p>
            <a:r>
              <a:rPr lang="en-US" dirty="0"/>
              <a:t>Methods: common review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>
            <a:normAutofit fontScale="92500" lnSpcReduction="10000"/>
          </a:bodyPr>
          <a:lstStyle/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Field work and creation a database of soil properties (field degree of erosion)</a:t>
            </a:r>
            <a:r>
              <a:rPr lang="ru-RU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Calculation of soil erosion rates (by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WaTEM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/SEDEM)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/>
              <a:t>Identification </a:t>
            </a:r>
            <a:r>
              <a:rPr lang="en-US" sz="2800" dirty="0"/>
              <a:t>of statistical </a:t>
            </a:r>
            <a:r>
              <a:rPr lang="en-US" sz="2800" dirty="0" smtClean="0"/>
              <a:t>dependence</a:t>
            </a:r>
            <a:r>
              <a:rPr lang="ru-RU" sz="2800" dirty="0" smtClean="0"/>
              <a:t> </a:t>
            </a:r>
            <a:r>
              <a:rPr lang="en-US" sz="2800" dirty="0" smtClean="0"/>
              <a:t>between </a:t>
            </a:r>
            <a:r>
              <a:rPr lang="en-US" sz="2800" dirty="0"/>
              <a:t>share of soils with different degree </a:t>
            </a:r>
            <a:r>
              <a:rPr lang="en-US" sz="2800" dirty="0" smtClean="0"/>
              <a:t>of </a:t>
            </a:r>
            <a:r>
              <a:rPr lang="en-US" sz="2800" dirty="0"/>
              <a:t>erosional </a:t>
            </a:r>
            <a:r>
              <a:rPr lang="en-US" sz="2800" dirty="0" smtClean="0"/>
              <a:t>degradation</a:t>
            </a:r>
            <a:r>
              <a:rPr lang="ru-RU" sz="2800" dirty="0" smtClean="0"/>
              <a:t> </a:t>
            </a:r>
            <a:r>
              <a:rPr lang="en-US" sz="2800" dirty="0" smtClean="0"/>
              <a:t>and erosion rates</a:t>
            </a:r>
            <a:r>
              <a:rPr lang="ru-RU" sz="2800" dirty="0" smtClean="0"/>
              <a:t>.</a:t>
            </a:r>
            <a:endParaRPr lang="en-US" sz="2800" dirty="0"/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Creation maps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equity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soils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with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different degree 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erosion.</a:t>
            </a: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Creation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map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soil combinations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the degree 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Verification.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8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043608" y="188640"/>
            <a:ext cx="7920880" cy="1080120"/>
          </a:xfrm>
          <a:prstGeom prst="rect">
            <a:avLst/>
          </a:prstGeom>
        </p:spPr>
        <p:txBody>
          <a:bodyPr vert="horz" lIns="95782" tIns="47891" rIns="95782" bIns="4789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Dependence between share </a:t>
            </a:r>
            <a:r>
              <a:rPr lang="en-US" sz="30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of soils with different degree of erosional degradation and </a:t>
            </a:r>
            <a:r>
              <a:rPr lang="en-US" sz="3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rates </a:t>
            </a:r>
            <a:r>
              <a:rPr lang="en-US" sz="30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of erosion</a:t>
            </a:r>
            <a:endParaRPr lang="ru-RU" sz="30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2384" y="1547494"/>
            <a:ext cx="5383991" cy="49058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84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368" y="-171400"/>
            <a:ext cx="7498080" cy="1143000"/>
          </a:xfrm>
        </p:spPr>
        <p:txBody>
          <a:bodyPr/>
          <a:lstStyle/>
          <a:p>
            <a:r>
              <a:rPr lang="en-US" dirty="0"/>
              <a:t>Methods: common review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>
            <a:normAutofit fontScale="92500" lnSpcReduction="10000"/>
          </a:bodyPr>
          <a:lstStyle/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Field work and creation a database of soil properties (field degree of erosion)</a:t>
            </a:r>
            <a:r>
              <a:rPr lang="ru-RU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Calculation of soil erosion rates (by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WaTEM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/SEDEM)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Identification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statistical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dependence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between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of soils with different degree of erosional degradation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 rates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/>
              <a:t>Creation maps </a:t>
            </a:r>
            <a:r>
              <a:rPr lang="en-US" sz="2800" dirty="0"/>
              <a:t>of </a:t>
            </a:r>
            <a:r>
              <a:rPr lang="en-US" sz="2800" dirty="0" smtClean="0"/>
              <a:t>equity </a:t>
            </a:r>
            <a:r>
              <a:rPr lang="en-US" sz="2800" dirty="0"/>
              <a:t>share </a:t>
            </a:r>
            <a:r>
              <a:rPr lang="en-US" sz="2800" dirty="0" smtClean="0"/>
              <a:t>of </a:t>
            </a:r>
            <a:r>
              <a:rPr lang="en-US" sz="2800" dirty="0"/>
              <a:t>soils </a:t>
            </a:r>
            <a:r>
              <a:rPr lang="en-US" sz="2800" dirty="0" smtClean="0"/>
              <a:t>with different </a:t>
            </a:r>
            <a:r>
              <a:rPr lang="en-US" sz="2800" dirty="0"/>
              <a:t>degree of erosional </a:t>
            </a:r>
            <a:r>
              <a:rPr lang="en-US" sz="2800" dirty="0" smtClean="0"/>
              <a:t>degradation.</a:t>
            </a: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Creation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map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soil combinations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the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Verification.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8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-27384"/>
            <a:ext cx="7498080" cy="1143000"/>
          </a:xfrm>
        </p:spPr>
        <p:txBody>
          <a:bodyPr/>
          <a:lstStyle/>
          <a:p>
            <a:r>
              <a:rPr lang="en-US" dirty="0" smtClean="0"/>
              <a:t>Chapters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96752"/>
            <a:ext cx="7848872" cy="5472608"/>
          </a:xfrm>
        </p:spPr>
        <p:txBody>
          <a:bodyPr>
            <a:normAutofit/>
          </a:bodyPr>
          <a:lstStyle/>
          <a:p>
            <a:pPr marL="653796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smtClean="0"/>
              <a:t>Erosion and soil cover.</a:t>
            </a:r>
          </a:p>
          <a:p>
            <a:pPr marL="368046" indent="-285750" algn="just">
              <a:lnSpc>
                <a:spcPct val="120000"/>
              </a:lnSpc>
              <a:buFont typeface="+mj-lt"/>
              <a:buAutoNum type="romanUcPeriod"/>
            </a:pPr>
            <a:endParaRPr lang="ru-RU" sz="1100" b="1" dirty="0" smtClean="0"/>
          </a:p>
          <a:p>
            <a:pPr marL="653796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smtClean="0"/>
              <a:t>The </a:t>
            </a:r>
            <a:r>
              <a:rPr lang="en-US" b="1" dirty="0"/>
              <a:t>established practice of mapping </a:t>
            </a:r>
            <a:r>
              <a:rPr lang="en-US" b="1" dirty="0" smtClean="0"/>
              <a:t>of eroded soils </a:t>
            </a:r>
            <a:r>
              <a:rPr lang="en-US" b="1" dirty="0"/>
              <a:t>in </a:t>
            </a:r>
            <a:r>
              <a:rPr lang="en-US" b="1" dirty="0" smtClean="0"/>
              <a:t>Russia.</a:t>
            </a:r>
          </a:p>
          <a:p>
            <a:pPr marL="368046" indent="-285750" algn="just">
              <a:lnSpc>
                <a:spcPct val="120000"/>
              </a:lnSpc>
              <a:buFont typeface="+mj-lt"/>
              <a:buAutoNum type="romanUcPeriod"/>
            </a:pPr>
            <a:endParaRPr lang="en-US" sz="1100" b="1" dirty="0" smtClean="0"/>
          </a:p>
          <a:p>
            <a:pPr marL="653796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 smtClean="0"/>
              <a:t>The proposing of “New” method.</a:t>
            </a:r>
          </a:p>
          <a:p>
            <a:pPr marL="653796" indent="-571500" algn="just">
              <a:lnSpc>
                <a:spcPct val="120000"/>
              </a:lnSpc>
              <a:buFont typeface="+mj-lt"/>
              <a:buAutoNum type="romanUcPeriod"/>
            </a:pPr>
            <a:endParaRPr lang="en-US" sz="1100" b="1" dirty="0"/>
          </a:p>
          <a:p>
            <a:pPr marL="653796" indent="-571500" algn="just">
              <a:lnSpc>
                <a:spcPct val="120000"/>
              </a:lnSpc>
              <a:buFont typeface="+mj-lt"/>
              <a:buAutoNum type="romanUcPeriod"/>
            </a:pPr>
            <a:r>
              <a:rPr lang="en-US" b="1" dirty="0"/>
              <a:t>The results </a:t>
            </a:r>
            <a:r>
              <a:rPr lang="en-US" b="1" dirty="0" smtClean="0"/>
              <a:t>in applying of “New” </a:t>
            </a:r>
            <a:r>
              <a:rPr lang="en-US" b="1" dirty="0"/>
              <a:t>method in different </a:t>
            </a:r>
            <a:r>
              <a:rPr lang="en-US" b="1" dirty="0" smtClean="0"/>
              <a:t>study sites.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15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1600" y="3267235"/>
            <a:ext cx="380905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Proportion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non eroded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soils in pixels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8841" y="6483281"/>
            <a:ext cx="4107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Proportion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weakly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eroded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soils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5045375"/>
            <a:ext cx="4221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Proportion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medium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eroded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soils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055" y="332656"/>
            <a:ext cx="3470945" cy="2967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055" y="3573016"/>
            <a:ext cx="3470945" cy="2968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6887" y="2060848"/>
            <a:ext cx="3470945" cy="29612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0" y="-27384"/>
            <a:ext cx="4559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Maps of Equity share </a:t>
            </a:r>
            <a:r>
              <a:rPr lang="en-US" sz="3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of </a:t>
            </a:r>
            <a:r>
              <a:rPr lang="en-US" sz="30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soils of different degree of erosional degradation </a:t>
            </a:r>
            <a:endParaRPr lang="ru-RU" sz="30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6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368" y="-171400"/>
            <a:ext cx="7498080" cy="1143000"/>
          </a:xfrm>
        </p:spPr>
        <p:txBody>
          <a:bodyPr/>
          <a:lstStyle/>
          <a:p>
            <a:r>
              <a:rPr lang="en-US" dirty="0"/>
              <a:t>Methods: common review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>
            <a:normAutofit fontScale="92500" lnSpcReduction="10000"/>
          </a:bodyPr>
          <a:lstStyle/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Field work and creation of database of soil properties (field degree of erosion)</a:t>
            </a:r>
            <a:r>
              <a:rPr lang="ru-RU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Calculation of soil erosion rates (by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WaTEM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/SEDEM)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Identification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statistical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dependence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between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of soils with different degree of erosional degradation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 rates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Creation maps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equity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soils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with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different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/>
              <a:t>Creation </a:t>
            </a:r>
            <a:r>
              <a:rPr lang="en-US" sz="2800" dirty="0" smtClean="0"/>
              <a:t>map </a:t>
            </a:r>
            <a:r>
              <a:rPr lang="en-US" sz="2800" dirty="0"/>
              <a:t>of soil combinations </a:t>
            </a:r>
            <a:r>
              <a:rPr lang="en-US" sz="2800" dirty="0" smtClean="0"/>
              <a:t>by </a:t>
            </a:r>
            <a:r>
              <a:rPr lang="en-US" sz="2800" dirty="0"/>
              <a:t>the degree of erosional </a:t>
            </a:r>
            <a:r>
              <a:rPr lang="en-US" sz="2800" dirty="0" smtClean="0"/>
              <a:t>degradation.</a:t>
            </a:r>
            <a:endParaRPr lang="en-US" sz="2800" dirty="0"/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Verification.</a:t>
            </a:r>
            <a:endParaRPr lang="ru-RU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8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6634" y="44624"/>
            <a:ext cx="84273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Map of soil combinations </a:t>
            </a:r>
          </a:p>
          <a:p>
            <a:pPr algn="ctr"/>
            <a:r>
              <a:rPr lang="en-US" sz="3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by the degree </a:t>
            </a:r>
            <a:r>
              <a:rPr lang="en-US" sz="30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of erosional degradation </a:t>
            </a:r>
            <a:endParaRPr lang="ru-RU" sz="30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854" y="1060287"/>
            <a:ext cx="3285985" cy="1662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2723020"/>
            <a:ext cx="4752528" cy="4072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8024" y="1268760"/>
            <a:ext cx="2852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E0 – non eroded soils</a:t>
            </a:r>
          </a:p>
          <a:p>
            <a:r>
              <a:rPr lang="en-US" dirty="0" smtClean="0"/>
              <a:t>E1 – weakly eroded soils</a:t>
            </a:r>
          </a:p>
          <a:p>
            <a:r>
              <a:rPr lang="en-US" dirty="0" smtClean="0"/>
              <a:t>E2 – medium eroded soils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9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368" y="-171400"/>
            <a:ext cx="7498080" cy="1143000"/>
          </a:xfrm>
        </p:spPr>
        <p:txBody>
          <a:bodyPr/>
          <a:lstStyle/>
          <a:p>
            <a:r>
              <a:rPr lang="en-US" dirty="0"/>
              <a:t>Methods: common review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>
            <a:normAutofit fontScale="92500" lnSpcReduction="10000"/>
          </a:bodyPr>
          <a:lstStyle/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Field work and creation of database of soil properties (field degree of erosion)</a:t>
            </a:r>
            <a:r>
              <a:rPr lang="ru-RU" sz="28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ru-RU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Calculation of soil erosion rates (by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WaTEM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/SEDEM)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Identification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statistical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dependence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between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of soils with different degree of erosional degradation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erosion rates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Creation maps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equity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share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soils of different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Creation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map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soil combinations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by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the degree of erosional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degradation.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653796" indent="-571500">
              <a:lnSpc>
                <a:spcPct val="110000"/>
              </a:lnSpc>
              <a:buFont typeface="+mj-lt"/>
              <a:buAutoNum type="romanUcPeriod"/>
            </a:pPr>
            <a:r>
              <a:rPr lang="en-US" sz="2800" dirty="0" smtClean="0"/>
              <a:t>Verification.</a:t>
            </a:r>
            <a:endParaRPr lang="ru-RU" sz="2800" dirty="0"/>
          </a:p>
          <a:p>
            <a:endParaRPr lang="ru-RU" dirty="0" smtClean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43200" y="3177201"/>
            <a:ext cx="6858001" cy="50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III. The proposing of “New” method</a:t>
            </a:r>
            <a:endParaRPr lang="ru-RU" sz="24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2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8614"/>
            <a:ext cx="7498080" cy="8501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Advantages </a:t>
            </a:r>
            <a:r>
              <a:rPr lang="en-US" sz="3200" dirty="0"/>
              <a:t>of this method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493352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000" dirty="0" smtClean="0"/>
              <a:t>Formalized </a:t>
            </a:r>
            <a:r>
              <a:rPr lang="en-US" sz="3000" dirty="0"/>
              <a:t>representative principles of </a:t>
            </a:r>
            <a:r>
              <a:rPr lang="en-US" sz="3000" dirty="0" smtClean="0"/>
              <a:t>mapping</a:t>
            </a:r>
            <a:r>
              <a:rPr lang="ru-RU" sz="3000" dirty="0" smtClean="0"/>
              <a:t>.</a:t>
            </a:r>
            <a:endParaRPr lang="en-US" sz="3000" dirty="0" smtClean="0"/>
          </a:p>
          <a:p>
            <a:pPr algn="just"/>
            <a:endParaRPr lang="en-US" sz="1000" dirty="0" smtClean="0"/>
          </a:p>
          <a:p>
            <a:pPr algn="just"/>
            <a:r>
              <a:rPr lang="en-US" sz="3000" dirty="0"/>
              <a:t>Low labor and high speed of cartographic </a:t>
            </a:r>
            <a:r>
              <a:rPr lang="en-US" sz="3000" dirty="0" smtClean="0"/>
              <a:t>works</a:t>
            </a:r>
            <a:r>
              <a:rPr lang="ru-RU" sz="3000" dirty="0" smtClean="0"/>
              <a:t>.</a:t>
            </a:r>
            <a:endParaRPr lang="en-US" sz="3000" dirty="0" smtClean="0"/>
          </a:p>
          <a:p>
            <a:pPr algn="just"/>
            <a:endParaRPr lang="ru-RU" sz="1000" dirty="0" smtClean="0"/>
          </a:p>
          <a:p>
            <a:pPr algn="just"/>
            <a:r>
              <a:rPr lang="en-US" sz="3000" dirty="0"/>
              <a:t>The possibilities of studying the territory in different scales of space and </a:t>
            </a:r>
            <a:r>
              <a:rPr lang="en-US" sz="3000" dirty="0" smtClean="0"/>
              <a:t>time.</a:t>
            </a:r>
          </a:p>
          <a:p>
            <a:pPr algn="just"/>
            <a:endParaRPr lang="ru-RU" sz="1100" dirty="0" smtClean="0"/>
          </a:p>
          <a:p>
            <a:pPr algn="just"/>
            <a:r>
              <a:rPr lang="en-US" sz="3000" dirty="0"/>
              <a:t>Possibilities of detailed design of anti-erosion measures, including </a:t>
            </a:r>
            <a:r>
              <a:rPr lang="en-US" sz="3000" dirty="0" smtClean="0"/>
              <a:t>the </a:t>
            </a:r>
            <a:r>
              <a:rPr lang="en-US" sz="3000" dirty="0"/>
              <a:t>territorial planning of land </a:t>
            </a:r>
            <a:r>
              <a:rPr lang="en-US" sz="3000" dirty="0" smtClean="0"/>
              <a:t>management.</a:t>
            </a:r>
            <a:endParaRPr lang="ru-RU" sz="3000" dirty="0"/>
          </a:p>
        </p:txBody>
      </p:sp>
      <p:pic>
        <p:nvPicPr>
          <p:cNvPr id="1026" name="Picture 2" descr="F:\Преподавание\2018\мастер-класс\картинки\веселый смай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1332532" cy="1365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2943200" y="3013501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joint application of digital modeling and field soil survey data</a:t>
            </a:r>
          </a:p>
        </p:txBody>
      </p:sp>
    </p:spTree>
    <p:extLst>
      <p:ext uri="{BB962C8B-B14F-4D97-AF65-F5344CB8AC3E}">
        <p14:creationId xmlns="" xmlns:p14="http://schemas.microsoft.com/office/powerpoint/2010/main" val="760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47800"/>
            <a:ext cx="7498080" cy="48006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/>
              <a:t>I</a:t>
            </a:r>
            <a:r>
              <a:rPr lang="en-US" sz="4800" b="1" dirty="0"/>
              <a:t>V</a:t>
            </a:r>
            <a:endParaRPr lang="ru-RU" sz="4800" b="1" dirty="0" smtClean="0"/>
          </a:p>
          <a:p>
            <a:pPr marL="82296" indent="0" algn="just">
              <a:lnSpc>
                <a:spcPct val="120000"/>
              </a:lnSpc>
              <a:buNone/>
            </a:pPr>
            <a:r>
              <a:rPr lang="en-US" sz="4800" b="1" dirty="0"/>
              <a:t>The results </a:t>
            </a:r>
            <a:r>
              <a:rPr lang="en-US" sz="4800" b="1" dirty="0" smtClean="0"/>
              <a:t>in applying of “New” method in different study sites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40809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-27384"/>
            <a:ext cx="74980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location of 4 studied sites</a:t>
            </a:r>
            <a:endParaRPr lang="ru-RU" dirty="0"/>
          </a:p>
        </p:txBody>
      </p:sp>
      <p:pic>
        <p:nvPicPr>
          <p:cNvPr id="3074" name="Picture 2" descr="D:\Конференции и статьи\Конференции\2020 EGU\2020 EGU Жидкин\От Даши\участки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412" b="16476"/>
          <a:stretch/>
        </p:blipFill>
        <p:spPr bwMode="auto">
          <a:xfrm>
            <a:off x="2051720" y="871536"/>
            <a:ext cx="5832648" cy="4569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D:\Конференции и статьи\Конференции\2020 EGU\2020 EGU Жидкин\От Даши\участ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475" b="-107"/>
          <a:stretch/>
        </p:blipFill>
        <p:spPr bwMode="auto">
          <a:xfrm>
            <a:off x="2051720" y="5517232"/>
            <a:ext cx="5832648" cy="1000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0197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Kursk and Belgorod studied sites</a:t>
            </a:r>
            <a:endParaRPr lang="ru-RU" dirty="0"/>
          </a:p>
        </p:txBody>
      </p:sp>
      <p:pic>
        <p:nvPicPr>
          <p:cNvPr id="4" name="Picture 2" descr="D:\Конференции и статьи\Конференции\2019 Почвенный молодых\Картинки\рис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2216"/>
            <a:ext cx="4326984" cy="3929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6496" y="1592216"/>
            <a:ext cx="4637504" cy="3929608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907704" y="1124744"/>
            <a:ext cx="435300" cy="46747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92080" y="1124744"/>
            <a:ext cx="504056" cy="46747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59632" y="5661248"/>
            <a:ext cx="245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~1000 </a:t>
            </a:r>
            <a:r>
              <a:rPr lang="en-US" sz="3200" i="1" dirty="0" smtClean="0">
                <a:solidFill>
                  <a:srgbClr val="FF0000"/>
                </a:solidFill>
              </a:rPr>
              <a:t>soil pits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95404" y="5661248"/>
            <a:ext cx="245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~670 </a:t>
            </a:r>
            <a:r>
              <a:rPr lang="en-US" sz="3200" i="1" dirty="0" smtClean="0">
                <a:solidFill>
                  <a:srgbClr val="FF0000"/>
                </a:solidFill>
              </a:rPr>
              <a:t>soil pits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656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7498080" cy="1143000"/>
          </a:xfrm>
        </p:spPr>
        <p:txBody>
          <a:bodyPr/>
          <a:lstStyle/>
          <a:p>
            <a:r>
              <a:rPr lang="en-US" dirty="0" smtClean="0"/>
              <a:t>Kursk site</a:t>
            </a:r>
            <a:endParaRPr lang="ru-RU" dirty="0"/>
          </a:p>
        </p:txBody>
      </p:sp>
      <p:pic>
        <p:nvPicPr>
          <p:cNvPr id="4" name="Рисунок 3" descr="https://psv4.userapi.com/c848032/u48092432/docs/d3/12c835ce98c7/2019-01-11_125449.png?extra=5OLNOCfJQvPM47Pqp05JT70xDXq7AvHY1UhjpfGKUt5elwCEEQQPbDHGTTcw1yzIVqCCY4sijNW7jRQjKsgokgQZ5Ym0eNnrM1PNbwqtojCkdbLo1sF2jeeeS1atpVDrBA6J-e7cTcq67eODDBM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5472608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20728" y="5408056"/>
            <a:ext cx="8100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</a:t>
            </a:r>
            <a:r>
              <a:rPr lang="ru-RU" dirty="0" smtClean="0"/>
              <a:t>) </a:t>
            </a:r>
            <a:r>
              <a:rPr lang="en-US" dirty="0" smtClean="0"/>
              <a:t>insignificantly-eroded soils </a:t>
            </a:r>
            <a:r>
              <a:rPr lang="en-US" dirty="0"/>
              <a:t>(soil losses up to 3 t·ha-1·year-1); </a:t>
            </a:r>
            <a:r>
              <a:rPr lang="en-US" b="1" dirty="0"/>
              <a:t>2</a:t>
            </a:r>
            <a:r>
              <a:rPr lang="en-US" dirty="0"/>
              <a:t>) </a:t>
            </a:r>
            <a:r>
              <a:rPr lang="en-US" dirty="0" smtClean="0"/>
              <a:t>slightly-eroded </a:t>
            </a:r>
            <a:r>
              <a:rPr lang="en-US" dirty="0"/>
              <a:t>(3–10 t·ha-1·year-1); </a:t>
            </a:r>
            <a:r>
              <a:rPr lang="en-US" b="1" dirty="0"/>
              <a:t>3</a:t>
            </a:r>
            <a:r>
              <a:rPr lang="en-US" dirty="0"/>
              <a:t>) medium-eroded (10–20 t·ha-1·year-1); </a:t>
            </a:r>
            <a:r>
              <a:rPr lang="en-US" b="1" dirty="0"/>
              <a:t>4</a:t>
            </a:r>
            <a:r>
              <a:rPr lang="en-US" dirty="0"/>
              <a:t>) highly-eroded (20–40 t·ha-1·year-1); </a:t>
            </a:r>
            <a:r>
              <a:rPr lang="en-US" b="1" dirty="0"/>
              <a:t>5</a:t>
            </a:r>
            <a:r>
              <a:rPr lang="en-US" dirty="0"/>
              <a:t>) severely-eroded (over 40 t·ha-1·year-1); </a:t>
            </a:r>
            <a:r>
              <a:rPr lang="en-US" b="1" dirty="0"/>
              <a:t>6</a:t>
            </a:r>
            <a:r>
              <a:rPr lang="en-US" dirty="0"/>
              <a:t>) </a:t>
            </a:r>
            <a:r>
              <a:rPr lang="en-US" dirty="0" err="1"/>
              <a:t>warpland</a:t>
            </a:r>
            <a:r>
              <a:rPr lang="en-US" dirty="0"/>
              <a:t> (</a:t>
            </a:r>
            <a:r>
              <a:rPr lang="en-US" dirty="0" smtClean="0"/>
              <a:t>accumulation </a:t>
            </a:r>
            <a:r>
              <a:rPr lang="en-US" dirty="0"/>
              <a:t>of 3–10 t·ha-1·year-1); </a:t>
            </a:r>
            <a:r>
              <a:rPr lang="en-US" b="1" dirty="0"/>
              <a:t>7</a:t>
            </a:r>
            <a:r>
              <a:rPr lang="en-US" dirty="0"/>
              <a:t>) virgin lands of the Central Black Earth Re-serve; </a:t>
            </a:r>
            <a:r>
              <a:rPr lang="en-US" b="1" dirty="0"/>
              <a:t>8</a:t>
            </a:r>
            <a:r>
              <a:rPr lang="en-US" dirty="0"/>
              <a:t>) pastures, hayfields, settlement lands.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6376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043444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Traditional method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03296" y="879212"/>
            <a:ext cx="3995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Fragment of map </a:t>
            </a:r>
            <a:r>
              <a:rPr lang="en-US" dirty="0"/>
              <a:t>of soil combinations by </a:t>
            </a:r>
            <a:r>
              <a:rPr lang="en-US" dirty="0" smtClean="0"/>
              <a:t>the degree </a:t>
            </a:r>
            <a:r>
              <a:rPr lang="en-US" dirty="0"/>
              <a:t>of erosion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979645" y="188640"/>
            <a:ext cx="8119353" cy="576064"/>
          </a:xfrm>
        </p:spPr>
        <p:txBody>
          <a:bodyPr lIns="95782" tIns="47891" rIns="95782" bIns="47891"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endParaRPr lang="ru-RU" sz="3000" dirty="0"/>
          </a:p>
        </p:txBody>
      </p:sp>
      <p:pic>
        <p:nvPicPr>
          <p:cNvPr id="12" name="Рисунок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4128" y="1492257"/>
            <a:ext cx="2942822" cy="404070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76" y="1492257"/>
            <a:ext cx="2913209" cy="40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01689" y="6632865"/>
            <a:ext cx="360000" cy="180000"/>
          </a:xfrm>
          <a:prstGeom prst="rect">
            <a:avLst/>
          </a:prstGeom>
          <a:solidFill>
            <a:srgbClr val="87E1A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461165" y="6517841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Meadow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chernozem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1689" y="5748956"/>
            <a:ext cx="360000" cy="180000"/>
          </a:xfrm>
          <a:prstGeom prst="rect">
            <a:avLst/>
          </a:prstGeom>
          <a:solidFill>
            <a:srgbClr val="FFAC5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444678" y="5648340"/>
            <a:ext cx="2183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chernozem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1988" y="5932516"/>
            <a:ext cx="255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Calcareous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chernozem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01689" y="6042446"/>
            <a:ext cx="360000" cy="180000"/>
          </a:xfrm>
          <a:prstGeom prst="rect">
            <a:avLst/>
          </a:prstGeom>
          <a:solidFill>
            <a:srgbClr val="C96F3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461165" y="6237225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Leached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chernozem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01689" y="6337841"/>
            <a:ext cx="360000" cy="180000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355976" y="651784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MChE1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86022" y="5734548"/>
            <a:ext cx="360000" cy="180000"/>
          </a:xfrm>
          <a:prstGeom prst="rect">
            <a:avLst/>
          </a:prstGeom>
          <a:solidFill>
            <a:srgbClr val="FFC5C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360785" y="5654509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TChE1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6321" y="5965063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CChE1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86022" y="6028038"/>
            <a:ext cx="360000" cy="180000"/>
          </a:xfrm>
          <a:prstGeom prst="rect">
            <a:avLst/>
          </a:prstGeom>
          <a:solidFill>
            <a:srgbClr val="FFA0A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345498" y="6222817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LChE1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86022" y="6323433"/>
            <a:ext cx="360000" cy="180000"/>
          </a:xfrm>
          <a:prstGeom prst="rect">
            <a:avLst/>
          </a:prstGeom>
          <a:solidFill>
            <a:srgbClr val="FFE9E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995976" y="6618456"/>
            <a:ext cx="360000" cy="180000"/>
          </a:xfrm>
          <a:prstGeom prst="rect">
            <a:avLst/>
          </a:prstGeom>
          <a:solidFill>
            <a:srgbClr val="FF727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95584335"/>
              </p:ext>
            </p:extLst>
          </p:nvPr>
        </p:nvGraphicFramePr>
        <p:xfrm>
          <a:off x="6606022" y="5517232"/>
          <a:ext cx="1494370" cy="1314450"/>
        </p:xfrm>
        <a:graphic>
          <a:graphicData uri="http://schemas.openxmlformats.org/drawingml/2006/table">
            <a:tbl>
              <a:tblPr firstRow="1" firstCol="1" bandRow="1"/>
              <a:tblGrid>
                <a:gridCol w="784428">
                  <a:extLst>
                    <a:ext uri="{9D8B030D-6E8A-4147-A177-3AD203B41FA5}">
                      <a16:colId xmlns:a16="http://schemas.microsoft.com/office/drawing/2014/main" xmlns="" val="2656966729"/>
                    </a:ext>
                  </a:extLst>
                </a:gridCol>
                <a:gridCol w="709942">
                  <a:extLst>
                    <a:ext uri="{9D8B030D-6E8A-4147-A177-3AD203B41FA5}">
                      <a16:colId xmlns:a16="http://schemas.microsoft.com/office/drawing/2014/main" xmlns="" val="673608388"/>
                    </a:ext>
                  </a:extLst>
                </a:gridCol>
              </a:tblGrid>
              <a:tr h="668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E0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0799124"/>
                  </a:ext>
                </a:extLst>
              </a:tr>
              <a:tr h="182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8754145"/>
                  </a:ext>
                </a:extLst>
              </a:tr>
              <a:tr h="182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E0-E1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1348541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E1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4351247"/>
                  </a:ext>
                </a:extLst>
              </a:tr>
              <a:tr h="173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E2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15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8835519"/>
                  </a:ext>
                </a:extLst>
              </a:tr>
            </a:tbl>
          </a:graphicData>
        </a:graphic>
      </p:graphicFrame>
      <p:sp>
        <p:nvSpPr>
          <p:cNvPr id="33" name="Заголовок 1"/>
          <p:cNvSpPr txBox="1">
            <a:spLocks/>
          </p:cNvSpPr>
          <p:nvPr/>
        </p:nvSpPr>
        <p:spPr>
          <a:xfrm>
            <a:off x="1101689" y="-27384"/>
            <a:ext cx="8100392" cy="114300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/>
              <a:t>Verification by detailed studies of key small watersheds</a:t>
            </a:r>
            <a:endParaRPr lang="ru-RU" sz="3600" dirty="0"/>
          </a:p>
        </p:txBody>
      </p:sp>
      <p:sp>
        <p:nvSpPr>
          <p:cNvPr id="36" name="Прямоугольник 35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29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47800"/>
            <a:ext cx="7498080" cy="48006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/>
              <a:t>I</a:t>
            </a:r>
            <a:endParaRPr lang="ru-RU" sz="4800" b="1" dirty="0" smtClean="0"/>
          </a:p>
          <a:p>
            <a:pPr marL="82296" indent="0" algn="ctr">
              <a:buNone/>
            </a:pPr>
            <a:r>
              <a:rPr lang="en-US" sz="4800" b="1" dirty="0"/>
              <a:t>Erosion and </a:t>
            </a:r>
            <a:endParaRPr lang="en-US" sz="4800" b="1" dirty="0" smtClean="0"/>
          </a:p>
          <a:p>
            <a:pPr marL="82296" indent="0" algn="ctr">
              <a:buNone/>
            </a:pPr>
            <a:r>
              <a:rPr lang="en-US" sz="4800" b="1" dirty="0" smtClean="0"/>
              <a:t>soil </a:t>
            </a:r>
            <a:r>
              <a:rPr lang="en-US" sz="4800" b="1" dirty="0"/>
              <a:t>cover</a:t>
            </a: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39922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7"/>
            <a:ext cx="3758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01689" y="-27384"/>
            <a:ext cx="8100392" cy="114300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/>
              <a:t>Verification by detailed studies of key small watersheds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1181527" y="2787025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proportion of eroded soils according to modeling data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4869160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proportion of eroded soils according to </a:t>
            </a:r>
            <a:r>
              <a:rPr lang="en-US" dirty="0" smtClean="0"/>
              <a:t>detailed field data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09193" y="5445224"/>
            <a:ext cx="7934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*See details in: </a:t>
            </a:r>
            <a:endParaRPr lang="ru-RU" i="1" dirty="0" smtClean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0070C0"/>
                </a:solidFill>
              </a:rPr>
              <a:t>Kozlov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D. N. , </a:t>
            </a:r>
            <a:r>
              <a:rPr lang="en-US" i="1" dirty="0" err="1">
                <a:solidFill>
                  <a:srgbClr val="0070C0"/>
                </a:solidFill>
              </a:rPr>
              <a:t>Zhidkin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A. P. , </a:t>
            </a:r>
            <a:r>
              <a:rPr lang="en-US" i="1" dirty="0" err="1">
                <a:solidFill>
                  <a:srgbClr val="0070C0"/>
                </a:solidFill>
              </a:rPr>
              <a:t>Lozbenev</a:t>
            </a:r>
            <a:r>
              <a:rPr lang="en-US" i="1" dirty="0">
                <a:solidFill>
                  <a:srgbClr val="0070C0"/>
                </a:solidFill>
              </a:rPr>
              <a:t> N. I. </a:t>
            </a:r>
            <a:r>
              <a:rPr lang="ru-RU" i="1" dirty="0">
                <a:solidFill>
                  <a:srgbClr val="0070C0"/>
                </a:solidFill>
              </a:rPr>
              <a:t> (2019) </a:t>
            </a:r>
            <a:r>
              <a:rPr lang="en-US" i="1" dirty="0">
                <a:solidFill>
                  <a:srgbClr val="0070C0"/>
                </a:solidFill>
              </a:rPr>
              <a:t>Digital mapping of soil cover eroded patterns on the </a:t>
            </a:r>
            <a:r>
              <a:rPr lang="en-US" i="1" dirty="0" err="1">
                <a:solidFill>
                  <a:srgbClr val="0070C0"/>
                </a:solidFill>
              </a:rPr>
              <a:t>bassis</a:t>
            </a:r>
            <a:r>
              <a:rPr lang="en-US" i="1" dirty="0">
                <a:solidFill>
                  <a:srgbClr val="0070C0"/>
                </a:solidFill>
              </a:rPr>
              <a:t> of soil erosion simulation model (northern forest-steppe of the Central Russian Upland</a:t>
            </a:r>
            <a:r>
              <a:rPr lang="en-US" i="1" dirty="0" smtClean="0">
                <a:solidFill>
                  <a:srgbClr val="0070C0"/>
                </a:solidFill>
              </a:rPr>
              <a:t>)</a:t>
            </a:r>
            <a:r>
              <a:rPr lang="ru-RU" i="1" dirty="0" smtClean="0">
                <a:solidFill>
                  <a:srgbClr val="0070C0"/>
                </a:solidFill>
              </a:rPr>
              <a:t>. </a:t>
            </a:r>
            <a:r>
              <a:rPr lang="en-US" i="1" dirty="0" err="1">
                <a:solidFill>
                  <a:srgbClr val="0070C0"/>
                </a:solidFill>
              </a:rPr>
              <a:t>Dokuchaev</a:t>
            </a:r>
            <a:r>
              <a:rPr lang="en-US" i="1" dirty="0">
                <a:solidFill>
                  <a:srgbClr val="0070C0"/>
                </a:solidFill>
              </a:rPr>
              <a:t> Soil </a:t>
            </a:r>
            <a:r>
              <a:rPr lang="en-US" i="1" dirty="0" smtClean="0">
                <a:solidFill>
                  <a:srgbClr val="0070C0"/>
                </a:solidFill>
              </a:rPr>
              <a:t>Bulletin</a:t>
            </a:r>
            <a:r>
              <a:rPr lang="ru-RU" i="1" dirty="0" smtClean="0">
                <a:solidFill>
                  <a:srgbClr val="0070C0"/>
                </a:solidFill>
              </a:rPr>
              <a:t>.</a:t>
            </a:r>
            <a:r>
              <a:rPr lang="en-US" i="1" dirty="0" smtClean="0">
                <a:solidFill>
                  <a:srgbClr val="0070C0"/>
                </a:solidFill>
              </a:rPr>
              <a:t>100</a:t>
            </a:r>
            <a:r>
              <a:rPr lang="ru-RU" i="1" dirty="0" smtClean="0">
                <a:solidFill>
                  <a:srgbClr val="0070C0"/>
                </a:solidFill>
              </a:rPr>
              <a:t>. 5-35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936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7498080" cy="1143000"/>
          </a:xfrm>
        </p:spPr>
        <p:txBody>
          <a:bodyPr/>
          <a:lstStyle/>
          <a:p>
            <a:r>
              <a:rPr lang="en-US" dirty="0" smtClean="0"/>
              <a:t>Belgorod site</a:t>
            </a:r>
            <a:endParaRPr lang="ru-RU" dirty="0"/>
          </a:p>
        </p:txBody>
      </p:sp>
      <p:pic>
        <p:nvPicPr>
          <p:cNvPr id="5" name="Рисунок 4" descr="D:\Конференции и статьи\Статьи\2020\СПП Прохоровский\Рис\Карты от Маши\wa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94" y="764703"/>
            <a:ext cx="5678572" cy="47575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034432" y="5805264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1 - non- and slightly eroded with a share&gt; 75%; </a:t>
            </a:r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/>
              <a:t>- medium and strongly eroded&gt; 50%, middle eroded&gt; strongly eroded; </a:t>
            </a:r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/>
              <a:t>- medium and strongly eroded&gt; 50%, strongly eroded&gt; middle eroded.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445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8064896" cy="1143000"/>
          </a:xfrm>
        </p:spPr>
        <p:txBody>
          <a:bodyPr>
            <a:noAutofit/>
          </a:bodyPr>
          <a:lstStyle/>
          <a:p>
            <a:r>
              <a:rPr lang="en-US" sz="2800" dirty="0"/>
              <a:t>The total </a:t>
            </a:r>
            <a:r>
              <a:rPr lang="en-US" sz="2800" dirty="0" smtClean="0"/>
              <a:t>area</a:t>
            </a:r>
            <a:r>
              <a:rPr lang="ru-RU" sz="2800" dirty="0" smtClean="0"/>
              <a:t> </a:t>
            </a:r>
            <a:r>
              <a:rPr lang="en-US" sz="2800" dirty="0" smtClean="0"/>
              <a:t>(</a:t>
            </a:r>
            <a:r>
              <a:rPr lang="en-US" sz="2800" dirty="0"/>
              <a:t>in thousand ha) of eroded soils according to different mapping methods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7016243"/>
              </p:ext>
            </p:extLst>
          </p:nvPr>
        </p:nvGraphicFramePr>
        <p:xfrm>
          <a:off x="1187623" y="1052736"/>
          <a:ext cx="7632849" cy="4225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3"/>
                <a:gridCol w="2088232"/>
                <a:gridCol w="1296144"/>
                <a:gridCol w="2160240"/>
              </a:tblGrid>
              <a:tr h="3024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Degree of soil degradation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Traditional visual expert method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Digital</a:t>
                      </a:r>
                      <a:r>
                        <a:rPr lang="en-US" sz="1800" baseline="0" dirty="0" smtClean="0">
                          <a:effectLst/>
                        </a:rPr>
                        <a:t> mapping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Dominant category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Dominant category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Taking into account the </a:t>
                      </a:r>
                      <a:r>
                        <a:rPr lang="en-US" sz="1800" dirty="0" smtClean="0"/>
                        <a:t>proportion of eroded soils in each</a:t>
                      </a:r>
                      <a:r>
                        <a:rPr lang="en-US" sz="1800" dirty="0" smtClean="0">
                          <a:effectLst/>
                        </a:rPr>
                        <a:t> pixel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</a:tr>
              <a:tr h="719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/>
                        <a:t>Non- and slightly eroded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65.2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62.1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55.7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</a:tr>
              <a:tr h="806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/>
                        <a:t>Medium eroded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2.5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4.3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</a:rPr>
                        <a:t>11.3</a:t>
                      </a:r>
                      <a:endParaRPr lang="ru-RU" sz="32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</a:tr>
              <a:tr h="806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dirty="0" smtClean="0"/>
                        <a:t>Strongly eroded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0.0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0.9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0.3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135" marR="39135" marT="0" marB="0" anchor="b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9336" y="5373216"/>
            <a:ext cx="8134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*See details in: </a:t>
            </a:r>
          </a:p>
          <a:p>
            <a:r>
              <a:rPr lang="en-US" sz="2000" i="1" dirty="0" err="1">
                <a:solidFill>
                  <a:srgbClr val="0070C0"/>
                </a:solidFill>
              </a:rPr>
              <a:t>Zhidkin</a:t>
            </a:r>
            <a:r>
              <a:rPr lang="en-US" sz="2000" i="1" dirty="0">
                <a:solidFill>
                  <a:srgbClr val="0070C0"/>
                </a:solidFill>
              </a:rPr>
              <a:t> A.P</a:t>
            </a:r>
            <a:r>
              <a:rPr lang="en-US" sz="2000" i="1" dirty="0" smtClean="0">
                <a:solidFill>
                  <a:srgbClr val="0070C0"/>
                </a:solidFill>
              </a:rPr>
              <a:t>., </a:t>
            </a:r>
            <a:r>
              <a:rPr lang="en-US" sz="2000" i="1" dirty="0" err="1">
                <a:solidFill>
                  <a:srgbClr val="0070C0"/>
                </a:solidFill>
              </a:rPr>
              <a:t>Smirnova</a:t>
            </a:r>
            <a:r>
              <a:rPr lang="en-US" sz="2000" i="1" dirty="0">
                <a:solidFill>
                  <a:srgbClr val="0070C0"/>
                </a:solidFill>
              </a:rPr>
              <a:t> M.A. </a:t>
            </a:r>
            <a:r>
              <a:rPr lang="en-US" sz="2000" i="1" dirty="0" smtClean="0">
                <a:solidFill>
                  <a:srgbClr val="0070C0"/>
                </a:solidFill>
              </a:rPr>
              <a:t>, </a:t>
            </a:r>
            <a:r>
              <a:rPr lang="en-US" sz="2000" i="1" dirty="0" err="1">
                <a:solidFill>
                  <a:srgbClr val="0070C0"/>
                </a:solidFill>
              </a:rPr>
              <a:t>Gennadiev</a:t>
            </a:r>
            <a:r>
              <a:rPr lang="en-US" sz="2000" i="1" dirty="0">
                <a:solidFill>
                  <a:srgbClr val="0070C0"/>
                </a:solidFill>
              </a:rPr>
              <a:t> A.N. </a:t>
            </a:r>
            <a:r>
              <a:rPr lang="en-US" sz="2000" i="1" dirty="0" smtClean="0">
                <a:solidFill>
                  <a:srgbClr val="0070C0"/>
                </a:solidFill>
              </a:rPr>
              <a:t>, </a:t>
            </a:r>
            <a:r>
              <a:rPr lang="en-US" sz="2000" i="1" dirty="0" err="1">
                <a:solidFill>
                  <a:srgbClr val="0070C0"/>
                </a:solidFill>
              </a:rPr>
              <a:t>Lukin</a:t>
            </a:r>
            <a:r>
              <a:rPr lang="en-US" sz="2000" i="1" dirty="0">
                <a:solidFill>
                  <a:srgbClr val="0070C0"/>
                </a:solidFill>
              </a:rPr>
              <a:t> S.V. </a:t>
            </a:r>
            <a:r>
              <a:rPr lang="en-US" sz="2000" i="1" dirty="0" smtClean="0">
                <a:solidFill>
                  <a:srgbClr val="0070C0"/>
                </a:solidFill>
              </a:rPr>
              <a:t>, </a:t>
            </a:r>
            <a:r>
              <a:rPr lang="en-US" sz="2000" i="1" dirty="0" err="1" smtClean="0">
                <a:solidFill>
                  <a:srgbClr val="0070C0"/>
                </a:solidFill>
              </a:rPr>
              <a:t>Zazdravnykh</a:t>
            </a:r>
            <a:r>
              <a:rPr lang="en-US" sz="2000" i="1" dirty="0" smtClean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</a:rPr>
              <a:t>E.A. </a:t>
            </a:r>
            <a:r>
              <a:rPr lang="en-US" sz="2000" i="1" dirty="0" smtClean="0">
                <a:solidFill>
                  <a:srgbClr val="0070C0"/>
                </a:solidFill>
              </a:rPr>
              <a:t>, </a:t>
            </a:r>
            <a:r>
              <a:rPr lang="en-US" sz="2000" i="1" dirty="0" err="1" smtClean="0">
                <a:solidFill>
                  <a:srgbClr val="0070C0"/>
                </a:solidFill>
              </a:rPr>
              <a:t>Lozbenev</a:t>
            </a:r>
            <a:r>
              <a:rPr lang="en-US" sz="2000" i="1" dirty="0" smtClean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</a:rPr>
              <a:t>N.I. </a:t>
            </a:r>
            <a:r>
              <a:rPr lang="en-US" sz="2000" i="1" dirty="0" smtClean="0">
                <a:solidFill>
                  <a:srgbClr val="0070C0"/>
                </a:solidFill>
              </a:rPr>
              <a:t>(2020) Digital modeling of the structure and erosion degree of soil cover (Prokhorov district of Belgorod region) // Eurasian soil </a:t>
            </a:r>
            <a:r>
              <a:rPr lang="en-US" sz="2000" i="1" dirty="0">
                <a:solidFill>
                  <a:srgbClr val="0070C0"/>
                </a:solidFill>
              </a:rPr>
              <a:t>science (on review)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020272" y="3717032"/>
            <a:ext cx="144016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8837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-175516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Moscow site</a:t>
            </a:r>
            <a:endParaRPr lang="ru-RU" dirty="0"/>
          </a:p>
        </p:txBody>
      </p:sp>
      <p:pic>
        <p:nvPicPr>
          <p:cNvPr id="7170" name="Picture 2" descr="D:\Конференции и статьи\Конференции\2020 EGU\2020 EGU Жидкин\От Даши2\1797_перело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13" y="1063185"/>
            <a:ext cx="1219772" cy="2367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Конференции и статьи\Конференции\2020 EGU\2020 EGU Жидкин\От Даши2\195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13" y="3725501"/>
            <a:ext cx="1219772" cy="2367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Конференции и статьи\Конференции\2020 EGU\2020 EGU Жидкин\От Даши2\1985_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61" y="3725501"/>
            <a:ext cx="1219773" cy="2367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Конференции и статьи\Конференции\2020 EGU\2020 EGU Жидкин\От Даши2\2000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69" y="3725501"/>
            <a:ext cx="1219772" cy="2367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Конференции и статьи\Конференции\2020 EGU\2020 EGU Жидкин\От Даши2\2018_r_леген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73" y="3725502"/>
            <a:ext cx="1219772" cy="2367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Конференции и статьи\Конференции\2020 EGU\2020 EGU Жидкин\От Даши\maps\18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61" y="1063186"/>
            <a:ext cx="1219773" cy="2367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Конференции и статьи\Конференции\2020 EGU\2020 EGU Жидкин\От Даши\maps\18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69" y="1087926"/>
            <a:ext cx="1206462" cy="234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Конференции и статьи\Конференции\2020 EGU\2020 EGU Жидкин\От Даши\maps\19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73" y="1087926"/>
            <a:ext cx="1219772" cy="2367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79675" y="718594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1797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80584" y="718594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</a:t>
            </a:r>
            <a:r>
              <a:rPr lang="en-US" b="1" dirty="0" smtClean="0">
                <a:solidFill>
                  <a:srgbClr val="C00000"/>
                </a:solidFill>
              </a:rPr>
              <a:t>861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88127" y="745315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</a:t>
            </a:r>
            <a:r>
              <a:rPr lang="en-US" b="1" dirty="0" smtClean="0">
                <a:solidFill>
                  <a:srgbClr val="C00000"/>
                </a:solidFill>
              </a:rPr>
              <a:t>871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7496" y="718593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1931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26936" y="3382891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1954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80584" y="3382891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1985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95592" y="3382889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2000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67496" y="3401297"/>
            <a:ext cx="121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2018 year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30110" y="6213448"/>
            <a:ext cx="338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*See details in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EGU2020-969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9224" y="195929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Land Use History - Leading </a:t>
            </a:r>
            <a:r>
              <a:rPr lang="en-US" sz="2000" i="1" dirty="0" smtClean="0">
                <a:solidFill>
                  <a:srgbClr val="FF0000"/>
                </a:solidFill>
              </a:rPr>
              <a:t>Factor </a:t>
            </a:r>
            <a:r>
              <a:rPr lang="en-US" sz="2000" i="1" dirty="0">
                <a:solidFill>
                  <a:srgbClr val="FF0000"/>
                </a:solidFill>
              </a:rPr>
              <a:t>in the Territory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7518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Конференции и статьи\Конференции\2020 EGU\2020 EGU Жидкин\От Даши\легенда к структура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52" t="31150" b="-2"/>
          <a:stretch/>
        </p:blipFill>
        <p:spPr bwMode="auto">
          <a:xfrm>
            <a:off x="4721519" y="4470400"/>
            <a:ext cx="1945977" cy="1240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71600" y="-175516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Moscow site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364088" y="6213448"/>
            <a:ext cx="338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*See details in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EGU2020-969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9224" y="195929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Land Use History - Leading </a:t>
            </a:r>
            <a:r>
              <a:rPr lang="en-US" sz="2000" i="1" dirty="0" err="1">
                <a:solidFill>
                  <a:srgbClr val="FF0000"/>
                </a:solidFill>
              </a:rPr>
              <a:t>Fator</a:t>
            </a:r>
            <a:r>
              <a:rPr lang="en-US" sz="2000" i="1" dirty="0">
                <a:solidFill>
                  <a:srgbClr val="FF0000"/>
                </a:solidFill>
              </a:rPr>
              <a:t> in the Territory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Конференции и статьи\Конференции\2020 EGU\2020 EGU Жидкин\От Даши\структу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44022"/>
            <a:ext cx="3022600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047316" y="4509120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non-eroded</a:t>
            </a:r>
          </a:p>
          <a:p>
            <a:r>
              <a:rPr lang="en-US" dirty="0" smtClean="0"/>
              <a:t>very slightly </a:t>
            </a:r>
            <a:r>
              <a:rPr lang="en-US" dirty="0"/>
              <a:t>eroded </a:t>
            </a:r>
            <a:endParaRPr lang="en-US" dirty="0" smtClean="0"/>
          </a:p>
          <a:p>
            <a:r>
              <a:rPr lang="en-US" dirty="0" smtClean="0"/>
              <a:t>slightly </a:t>
            </a:r>
            <a:r>
              <a:rPr lang="en-US" dirty="0"/>
              <a:t>eroded </a:t>
            </a:r>
            <a:endParaRPr lang="en-US" dirty="0" smtClean="0"/>
          </a:p>
          <a:p>
            <a:r>
              <a:rPr lang="en-US" dirty="0" smtClean="0"/>
              <a:t>medium </a:t>
            </a:r>
            <a:r>
              <a:rPr lang="en-US" dirty="0"/>
              <a:t>and strongly </a:t>
            </a:r>
            <a:r>
              <a:rPr lang="en-US" dirty="0" smtClean="0"/>
              <a:t>eroded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2348880"/>
            <a:ext cx="2459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~1</a:t>
            </a:r>
            <a:r>
              <a:rPr lang="en-US" sz="3200" i="1" dirty="0" smtClean="0">
                <a:solidFill>
                  <a:srgbClr val="FF0000"/>
                </a:solidFill>
              </a:rPr>
              <a:t>3</a:t>
            </a:r>
            <a:r>
              <a:rPr lang="ru-RU" sz="3200" i="1" dirty="0" smtClean="0">
                <a:solidFill>
                  <a:srgbClr val="FF0000"/>
                </a:solidFill>
              </a:rPr>
              <a:t>00 </a:t>
            </a:r>
            <a:r>
              <a:rPr lang="en-US" sz="3200" i="1" dirty="0" smtClean="0">
                <a:solidFill>
                  <a:srgbClr val="FF0000"/>
                </a:solidFill>
              </a:rPr>
              <a:t>soil pits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4066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5" y="46581"/>
            <a:ext cx="3763008" cy="25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Конференции и статьи\Конференции\2019 Почвенный Фридланд\Maps\ЦМР_SRTM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61" t="20276" r="34609" b="17805"/>
          <a:stretch/>
        </p:blipFill>
        <p:spPr bwMode="auto">
          <a:xfrm rot="19981308">
            <a:off x="1430271" y="3599958"/>
            <a:ext cx="2152788" cy="1903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Конференции и статьи\Конференции\2019 Почвенный Фридланд\Maps\ЦМР_дет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30" t="19525" r="34464" b="17684"/>
          <a:stretch/>
        </p:blipFill>
        <p:spPr bwMode="auto">
          <a:xfrm rot="19981308">
            <a:off x="6552789" y="3530970"/>
            <a:ext cx="2129633" cy="1910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Конференции и статьи\Конференции\2019 Почвенный Фридланд\Maps\ЦМР_топо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07" t="20132" r="34593" b="16787"/>
          <a:stretch/>
        </p:blipFill>
        <p:spPr bwMode="auto">
          <a:xfrm rot="19981308">
            <a:off x="4028674" y="3526483"/>
            <a:ext cx="2152788" cy="1930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4784" y="3427673"/>
            <a:ext cx="16574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SRTM</a:t>
            </a:r>
            <a:endParaRPr lang="ru-RU" sz="17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112416" y="3119896"/>
            <a:ext cx="259228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On the basis of topographic map </a:t>
            </a:r>
          </a:p>
          <a:p>
            <a:pPr algn="ctr"/>
            <a:r>
              <a:rPr lang="ru-RU" sz="1700" b="1" dirty="0" smtClean="0"/>
              <a:t>1:10 000</a:t>
            </a:r>
            <a:endParaRPr lang="en-US" sz="17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846634" y="3145655"/>
            <a:ext cx="26012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On the basis of geodetic survey 1</a:t>
            </a:r>
            <a:r>
              <a:rPr lang="ru-RU" sz="1700" b="1" dirty="0" smtClean="0"/>
              <a:t>:500</a:t>
            </a:r>
            <a:endParaRPr lang="en-US" sz="1700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71600" y="-175516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Ufa site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980728"/>
            <a:ext cx="3692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Paleo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microrelief</a:t>
            </a:r>
            <a:r>
              <a:rPr lang="en-US" sz="2400" i="1" dirty="0">
                <a:solidFill>
                  <a:srgbClr val="FF0000"/>
                </a:solidFill>
              </a:rPr>
              <a:t> greatly reduces the accuracy of digital modeling of soil erosion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6634" y="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Soil map</a:t>
            </a:r>
            <a:endParaRPr lang="en-US" sz="20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1028065" y="5473005"/>
            <a:ext cx="81159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*See details in: </a:t>
            </a:r>
          </a:p>
          <a:p>
            <a:pPr algn="just"/>
            <a:r>
              <a:rPr lang="en-US" sz="2000" i="1" dirty="0" err="1" smtClean="0">
                <a:solidFill>
                  <a:srgbClr val="0070C0"/>
                </a:solidFill>
              </a:rPr>
              <a:t>Zhidkin</a:t>
            </a:r>
            <a:r>
              <a:rPr lang="en-US" sz="2000" i="1" dirty="0" smtClean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</a:rPr>
              <a:t>A., </a:t>
            </a:r>
            <a:r>
              <a:rPr lang="en-US" sz="2000" i="1" dirty="0" err="1">
                <a:solidFill>
                  <a:srgbClr val="0070C0"/>
                </a:solidFill>
              </a:rPr>
              <a:t>Komissarov</a:t>
            </a:r>
            <a:r>
              <a:rPr lang="en-US" sz="2000" i="1" dirty="0">
                <a:solidFill>
                  <a:srgbClr val="0070C0"/>
                </a:solidFill>
              </a:rPr>
              <a:t> M. 2020. Erosion and accumulation microstructures of soil </a:t>
            </a:r>
            <a:r>
              <a:rPr lang="en-US" sz="2000" i="1" dirty="0" smtClean="0">
                <a:solidFill>
                  <a:srgbClr val="0070C0"/>
                </a:solidFill>
              </a:rPr>
              <a:t>cover in </a:t>
            </a:r>
            <a:r>
              <a:rPr lang="en-US" sz="2000" i="1" dirty="0">
                <a:solidFill>
                  <a:srgbClr val="0070C0"/>
                </a:solidFill>
              </a:rPr>
              <a:t>the forest-steppe zone of the </a:t>
            </a:r>
            <a:r>
              <a:rPr lang="en-US" sz="2000" i="1" dirty="0" err="1">
                <a:solidFill>
                  <a:srgbClr val="0070C0"/>
                </a:solidFill>
              </a:rPr>
              <a:t>Cis</a:t>
            </a:r>
            <a:r>
              <a:rPr lang="en-US" sz="2000" i="1" dirty="0">
                <a:solidFill>
                  <a:srgbClr val="0070C0"/>
                </a:solidFill>
              </a:rPr>
              <a:t>-Urals, the republic of Bashkortostan. </a:t>
            </a:r>
            <a:r>
              <a:rPr lang="en-US" sz="2000" i="1" dirty="0" err="1">
                <a:solidFill>
                  <a:srgbClr val="0070C0"/>
                </a:solidFill>
              </a:rPr>
              <a:t>Vestnik</a:t>
            </a:r>
            <a:r>
              <a:rPr lang="en-US" sz="2000" i="1" dirty="0">
                <a:solidFill>
                  <a:srgbClr val="0070C0"/>
                </a:solidFill>
              </a:rPr>
              <a:t> BSAU. № 1. </a:t>
            </a:r>
            <a:r>
              <a:rPr lang="en-US" sz="2000" i="1" dirty="0" smtClean="0">
                <a:solidFill>
                  <a:srgbClr val="0070C0"/>
                </a:solidFill>
              </a:rPr>
              <a:t>12-20 (in </a:t>
            </a:r>
            <a:r>
              <a:rPr lang="en-US" sz="2000" i="1" dirty="0">
                <a:solidFill>
                  <a:srgbClr val="0070C0"/>
                </a:solidFill>
              </a:rPr>
              <a:t>R</a:t>
            </a:r>
            <a:r>
              <a:rPr lang="en-US" sz="2000" i="1" dirty="0" smtClean="0">
                <a:solidFill>
                  <a:srgbClr val="0070C0"/>
                </a:solidFill>
              </a:rPr>
              <a:t>ussian)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6104" y="2637492"/>
            <a:ext cx="83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Soil erosion rates, calculated by </a:t>
            </a:r>
            <a:r>
              <a:rPr lang="en-US" sz="2000" b="1" dirty="0" err="1" smtClean="0"/>
              <a:t>WaTEM</a:t>
            </a:r>
            <a:r>
              <a:rPr lang="en-US" sz="2000" b="1" dirty="0" smtClean="0"/>
              <a:t>/SEDEM with different DEM</a:t>
            </a:r>
            <a:endParaRPr lang="ru-RU" sz="2000" b="1" dirty="0" smtClean="0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-2943200" y="3013502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lnSpc>
                <a:spcPct val="120000"/>
              </a:lnSpc>
              <a:buNone/>
            </a:pPr>
            <a:r>
              <a:rPr lang="en-US" sz="20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IV. The results in applying of “New” method in different study sites</a:t>
            </a:r>
            <a:endParaRPr lang="ru-RU" sz="2000" b="1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4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404664"/>
            <a:ext cx="76328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Thank you for </a:t>
            </a:r>
            <a:r>
              <a:rPr lang="en-US" sz="3600" b="1" dirty="0" smtClean="0">
                <a:solidFill>
                  <a:srgbClr val="FF0000"/>
                </a:solidFill>
              </a:rPr>
              <a:t>your </a:t>
            </a:r>
            <a:r>
              <a:rPr lang="en-US" sz="3600" b="1" dirty="0">
                <a:solidFill>
                  <a:srgbClr val="FF0000"/>
                </a:solidFill>
              </a:rPr>
              <a:t>attention!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endParaRPr lang="ru-RU" sz="3600" b="1" dirty="0"/>
          </a:p>
          <a:p>
            <a:pPr algn="ctr"/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regret that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currently, we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could not see each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other.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Lets meet in EGU 2021! </a:t>
            </a:r>
          </a:p>
          <a:p>
            <a:endParaRPr lang="en-US" sz="2800" dirty="0"/>
          </a:p>
          <a:p>
            <a:endParaRPr lang="en-US" sz="2800" dirty="0" smtClean="0"/>
          </a:p>
          <a:p>
            <a:pPr algn="r"/>
            <a:r>
              <a:rPr lang="en-US" sz="2800" i="1" dirty="0" smtClean="0">
                <a:solidFill>
                  <a:srgbClr val="00B050"/>
                </a:solidFill>
              </a:rPr>
              <a:t>I </a:t>
            </a:r>
            <a:r>
              <a:rPr lang="en-US" sz="2800" i="1" dirty="0">
                <a:solidFill>
                  <a:srgbClr val="00B050"/>
                </a:solidFill>
              </a:rPr>
              <a:t>will be glad to answer </a:t>
            </a:r>
            <a:r>
              <a:rPr lang="en-US" sz="2800" i="1" dirty="0" smtClean="0">
                <a:solidFill>
                  <a:srgbClr val="00B050"/>
                </a:solidFill>
              </a:rPr>
              <a:t>on any questions.</a:t>
            </a:r>
            <a:endParaRPr lang="en-US" sz="2800" i="1" dirty="0" smtClean="0">
              <a:solidFill>
                <a:srgbClr val="00B050"/>
              </a:solidFill>
            </a:endParaRPr>
          </a:p>
          <a:p>
            <a:pPr algn="ctr"/>
            <a:endParaRPr lang="ru-RU" sz="2800" i="1" dirty="0" smtClean="0">
              <a:solidFill>
                <a:srgbClr val="00B050"/>
              </a:solidFill>
            </a:endParaRPr>
          </a:p>
          <a:p>
            <a:pPr algn="r"/>
            <a:r>
              <a:rPr lang="en-US" sz="2800" i="1" dirty="0" smtClean="0">
                <a:solidFill>
                  <a:srgbClr val="00B050"/>
                </a:solidFill>
              </a:rPr>
              <a:t>Dr. </a:t>
            </a:r>
            <a:r>
              <a:rPr lang="en-US" sz="2800" i="1" dirty="0" err="1">
                <a:solidFill>
                  <a:srgbClr val="00B050"/>
                </a:solidFill>
              </a:rPr>
              <a:t>Andrey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 err="1">
                <a:solidFill>
                  <a:srgbClr val="00B050"/>
                </a:solidFill>
              </a:rPr>
              <a:t>Zhidkin</a:t>
            </a:r>
            <a:endParaRPr lang="ru-RU" sz="2800" i="1" dirty="0" smtClean="0">
              <a:solidFill>
                <a:srgbClr val="00B050"/>
              </a:solidFill>
            </a:endParaRPr>
          </a:p>
          <a:p>
            <a:pPr algn="r"/>
            <a:r>
              <a:rPr lang="en-US" sz="2800" dirty="0" smtClean="0">
                <a:solidFill>
                  <a:srgbClr val="0070C0"/>
                </a:solidFill>
              </a:rPr>
              <a:t>zhidkin.ap@mail.ru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78210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77EE70-238A-42C3-8C15-640493588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041" b="11975"/>
          <a:stretch/>
        </p:blipFill>
        <p:spPr>
          <a:xfrm>
            <a:off x="1043608" y="1700808"/>
            <a:ext cx="8054032" cy="335177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115616" y="116632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dirty="0" smtClean="0"/>
              <a:t>Participation of different soil patterns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2943200" y="3198167"/>
            <a:ext cx="685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. Erosion and soil </a:t>
            </a: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cover</a:t>
            </a:r>
            <a:endParaRPr lang="en-US" sz="2400" b="1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5373216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Soil degradation as a result of erosion occurs locally in the form of individual small-sized areas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68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03" name="Text Box 443"/>
          <p:cNvSpPr txBox="1">
            <a:spLocks noChangeArrowheads="1"/>
          </p:cNvSpPr>
          <p:nvPr/>
        </p:nvSpPr>
        <p:spPr bwMode="auto">
          <a:xfrm>
            <a:off x="4694771" y="3637871"/>
            <a:ext cx="3448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3E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Erosion rates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03E1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9407" name="Picture 4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75" y="4159564"/>
            <a:ext cx="3959225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69408" name="Picture 4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37" y="3641527"/>
            <a:ext cx="474662" cy="292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6200000">
            <a:off x="8344022" y="4086939"/>
            <a:ext cx="1335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 * ha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* year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18" y="4010128"/>
            <a:ext cx="3553682" cy="255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43"/>
          <p:cNvSpPr txBox="1">
            <a:spLocks noChangeArrowheads="1"/>
          </p:cNvSpPr>
          <p:nvPr/>
        </p:nvSpPr>
        <p:spPr bwMode="auto">
          <a:xfrm>
            <a:off x="1123240" y="3637871"/>
            <a:ext cx="3448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803E1A"/>
                </a:solidFill>
                <a:latin typeface="Arial" pitchFamily="34" charset="0"/>
                <a:cs typeface="Arial" pitchFamily="34" charset="0"/>
              </a:rPr>
              <a:t>% of eroded soils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03E1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Group 43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1201009"/>
              </p:ext>
            </p:extLst>
          </p:nvPr>
        </p:nvGraphicFramePr>
        <p:xfrm>
          <a:off x="1403648" y="836712"/>
          <a:ext cx="5328592" cy="217579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2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61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825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5757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56496"/>
              </a:tblGrid>
              <a:tr h="396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Plot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slope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degree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slope length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,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 m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WaTEM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/SEDEM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%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of eroded soils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by field data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t * ha</a:t>
                      </a:r>
                      <a:r>
                        <a:rPr kumimoji="0" lang="en-US" sz="14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-1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 * year</a:t>
                      </a:r>
                      <a:r>
                        <a:rPr kumimoji="0" lang="en-US" sz="14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-1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cm/50 years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II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280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-6.4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3.2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803E1A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non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5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III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4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430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-14.4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7.2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803E1A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84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IV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730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-29.7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14.7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803E1A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59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84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V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880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-42.4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Corbel" pitchFamily="34" charset="0"/>
                        </a:rPr>
                        <a:t>21.0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803E1A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bel" pitchFamily="34" charset="0"/>
                        </a:rPr>
                        <a:t>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be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1187624" y="44624"/>
            <a:ext cx="749808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dirty="0" smtClean="0"/>
              <a:t>Erosion of soil cover patterns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-2943200" y="3198167"/>
            <a:ext cx="685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. Erosion and soil </a:t>
            </a: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cover</a:t>
            </a:r>
            <a:endParaRPr lang="en-US" sz="2400" b="1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6876256" y="2636912"/>
            <a:ext cx="547195" cy="36004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74087" y="2524544"/>
            <a:ext cx="1410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&lt;100%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06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47800"/>
            <a:ext cx="7498080" cy="48006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/>
              <a:t>II</a:t>
            </a:r>
            <a:endParaRPr lang="ru-RU" sz="4800" b="1" dirty="0" smtClean="0"/>
          </a:p>
          <a:p>
            <a:pPr marL="82296" indent="0" algn="ctr">
              <a:buNone/>
            </a:pPr>
            <a:r>
              <a:rPr lang="en-US" sz="4800" b="1" dirty="0" smtClean="0"/>
              <a:t>The </a:t>
            </a:r>
            <a:r>
              <a:rPr lang="en-US" sz="4800" b="1" dirty="0"/>
              <a:t>established practice of mapping of eroded soils in Russia</a:t>
            </a: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24148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840" y="44624"/>
            <a:ext cx="7467600" cy="1080120"/>
          </a:xfrm>
        </p:spPr>
        <p:txBody>
          <a:bodyPr>
            <a:noAutofit/>
          </a:bodyPr>
          <a:lstStyle/>
          <a:p>
            <a:r>
              <a:rPr lang="en-US" sz="3200" dirty="0"/>
              <a:t>The established practice of mapping of eroded </a:t>
            </a:r>
            <a:r>
              <a:rPr lang="en-US" sz="3200" dirty="0" smtClean="0"/>
              <a:t>soils in Russia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53" y="4938785"/>
            <a:ext cx="1117084" cy="175249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6200000">
            <a:off x="-2943200" y="3013501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II. The 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established practice of mapping of eroded </a:t>
            </a: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soils  </a:t>
            </a:r>
            <a:r>
              <a:rPr lang="en-US" sz="24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 Russia</a:t>
            </a:r>
          </a:p>
        </p:txBody>
      </p:sp>
      <p:pic>
        <p:nvPicPr>
          <p:cNvPr id="4" name="Picture 2" descr="F:\Преподавание\2018\мастер-класс\Методические рекомендации\IMG_20180820_1651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79" t="5334" r="6914" b="5352"/>
          <a:stretch/>
        </p:blipFill>
        <p:spPr bwMode="auto">
          <a:xfrm>
            <a:off x="1190905" y="1196752"/>
            <a:ext cx="1265690" cy="17524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Преподавание\2018\мастер-класс\Методические рекомендации\IMG_20180820_1651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88" t="5052" r="6131" b="4232"/>
          <a:stretch/>
        </p:blipFill>
        <p:spPr bwMode="auto">
          <a:xfrm>
            <a:off x="1190905" y="3066578"/>
            <a:ext cx="1252990" cy="17524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реподавание\2018\мастер-класс\Методические рекомендации\IMG_20180821_12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82" t="15327" r="12701" b="2640"/>
          <a:stretch/>
        </p:blipFill>
        <p:spPr bwMode="auto">
          <a:xfrm>
            <a:off x="1190905" y="4938786"/>
            <a:ext cx="1265690" cy="17524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Преподавание\2018\мастер-класс\Методические рекомендации\IMG_20180821_12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44" t="6276" r="4901" b="3984"/>
          <a:stretch/>
        </p:blipFill>
        <p:spPr bwMode="auto">
          <a:xfrm>
            <a:off x="2594274" y="3061234"/>
            <a:ext cx="1192569" cy="1757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Преподавание\2018\мастер-класс\Методические рекомендации\IMG_20180821_1200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91" t="5577" r="9138" b="2417"/>
          <a:stretch/>
        </p:blipFill>
        <p:spPr bwMode="auto">
          <a:xfrm>
            <a:off x="2594274" y="1198976"/>
            <a:ext cx="1194309" cy="174897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Преподавание\2018\мастер-класс\Методические рекомендации\IMG_20180821_1200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9" t="3720" r="9820" b="2355"/>
          <a:stretch/>
        </p:blipFill>
        <p:spPr bwMode="auto">
          <a:xfrm>
            <a:off x="2592535" y="4938786"/>
            <a:ext cx="1194308" cy="17524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Преподавание\2018\мастер-класс\Методические рекомендации\IMG_20180821_1201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17" t="2923" r="7517" b="2923"/>
          <a:stretch/>
        </p:blipFill>
        <p:spPr bwMode="auto">
          <a:xfrm>
            <a:off x="3889289" y="1198976"/>
            <a:ext cx="1186114" cy="17524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Преподавание\2018\мастер-класс\Методические рекомендации\IMG_20180821_12010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8" t="2462" r="8282" b="2231"/>
          <a:stretch/>
        </p:blipFill>
        <p:spPr bwMode="auto">
          <a:xfrm>
            <a:off x="5159358" y="1199877"/>
            <a:ext cx="1213010" cy="174807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Преподавание\2018\мастер-класс\Методические рекомендации\IMG_20180821_1201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0" t="2924" r="8152" b="1998"/>
          <a:stretch/>
        </p:blipFill>
        <p:spPr bwMode="auto">
          <a:xfrm>
            <a:off x="3889289" y="3061234"/>
            <a:ext cx="1186114" cy="1757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Преподавание\2018\мастер-класс\Методические рекомендации\IMG_20180821_12014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44" t="2464" r="9387" b="5921"/>
          <a:stretch/>
        </p:blipFill>
        <p:spPr bwMode="auto">
          <a:xfrm>
            <a:off x="3889289" y="4938786"/>
            <a:ext cx="1187457" cy="17524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Преподавание\2018\мастер-класс\Методические рекомендации\IMG_20180821_12020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0" t="3846" r="10172" b="3846"/>
          <a:stretch/>
        </p:blipFill>
        <p:spPr bwMode="auto">
          <a:xfrm>
            <a:off x="5171909" y="3066578"/>
            <a:ext cx="1200459" cy="17524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Преподавание\2018\мастер-класс\Методические рекомендации\IMG_20180821_12021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84" t="5234" r="9078" b="2690"/>
          <a:stretch/>
        </p:blipFill>
        <p:spPr bwMode="auto">
          <a:xfrm>
            <a:off x="6527509" y="3061234"/>
            <a:ext cx="1163935" cy="17524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Преподавание\2018\мастер-класс\Методические рекомендации\IMG_20180821_12024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58" t="5457" r="13533" b="5466"/>
          <a:stretch/>
        </p:blipFill>
        <p:spPr bwMode="auto">
          <a:xfrm>
            <a:off x="6527510" y="1210610"/>
            <a:ext cx="1163934" cy="174086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F:\Преподавание\2018\мастер-класс\Методические рекомендации\IMG_20180821_120357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4" t="2924" r="8026" b="3614"/>
          <a:stretch/>
        </p:blipFill>
        <p:spPr bwMode="auto">
          <a:xfrm>
            <a:off x="5171909" y="4938786"/>
            <a:ext cx="1200459" cy="17524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F:\Преподавание\2018\мастер-класс\Методические рекомендации\IMG_20180821_120427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9" t="2693" r="12486" b="2229"/>
          <a:stretch/>
        </p:blipFill>
        <p:spPr bwMode="auto">
          <a:xfrm>
            <a:off x="7851590" y="1210611"/>
            <a:ext cx="1112898" cy="173734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:\Преподавание\2018\мастер-класс\Методические рекомендации\IMG_20180821_120542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29" r="3539" b="2460"/>
          <a:stretch/>
        </p:blipFill>
        <p:spPr bwMode="auto">
          <a:xfrm>
            <a:off x="6516356" y="4938786"/>
            <a:ext cx="1148509" cy="175249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:\Преподавание\2018\мастер-класс\Методические рекомендации\IMG_20180821_120731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7" t="3385" r="10924" b="1770"/>
          <a:stretch/>
        </p:blipFill>
        <p:spPr bwMode="auto">
          <a:xfrm>
            <a:off x="7851590" y="3066578"/>
            <a:ext cx="1112898" cy="175249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E:\мастер-класс\картинки\инструкия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7" r="3920"/>
          <a:stretch/>
        </p:blipFill>
        <p:spPr bwMode="auto">
          <a:xfrm>
            <a:off x="3714433" y="1474609"/>
            <a:ext cx="2889849" cy="4936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15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6200000">
            <a:off x="-2943200" y="3075056"/>
            <a:ext cx="6858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established practice of mapping of eroded soils</a:t>
            </a:r>
          </a:p>
          <a:p>
            <a:pPr algn="ctr"/>
            <a:r>
              <a:rPr lang="en-US" sz="20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in Russia</a:t>
            </a:r>
          </a:p>
        </p:txBody>
      </p:sp>
      <p:pic>
        <p:nvPicPr>
          <p:cNvPr id="5" name="Picture 6" descr="F:\Скрины\Скриншот 16-08-2018 155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1" y="116632"/>
            <a:ext cx="1728191" cy="13160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Скрины\Скриншот 16-08-2018 161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27" y="2488323"/>
            <a:ext cx="1738915" cy="13223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2027" y="4674487"/>
            <a:ext cx="1738915" cy="13223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мастер-класс\картинки\человек с лопатой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86" y="4748378"/>
            <a:ext cx="1060008" cy="1170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2025" y="6021288"/>
            <a:ext cx="173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work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62027" y="3810669"/>
            <a:ext cx="173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 </a:t>
            </a:r>
            <a:r>
              <a:rPr lang="en-US" dirty="0"/>
              <a:t>image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38524" y="1412776"/>
            <a:ext cx="178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opographic </a:t>
            </a:r>
            <a:r>
              <a:rPr lang="en-US" dirty="0"/>
              <a:t>map </a:t>
            </a:r>
            <a:endParaRPr lang="ru-RU" dirty="0"/>
          </a:p>
        </p:txBody>
      </p:sp>
      <p:sp>
        <p:nvSpPr>
          <p:cNvPr id="13" name="Плюс 12"/>
          <p:cNvSpPr/>
          <p:nvPr/>
        </p:nvSpPr>
        <p:spPr>
          <a:xfrm>
            <a:off x="1715458" y="1984266"/>
            <a:ext cx="432048" cy="504057"/>
          </a:xfrm>
          <a:prstGeom prst="mathPlu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Плюс 13"/>
          <p:cNvSpPr/>
          <p:nvPr/>
        </p:nvSpPr>
        <p:spPr>
          <a:xfrm>
            <a:off x="1715458" y="4129048"/>
            <a:ext cx="432048" cy="504057"/>
          </a:xfrm>
          <a:prstGeom prst="mathPlu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5" descr="F:\Скрины\Скриншот 16-08-2018 155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64" y="2481627"/>
            <a:ext cx="1739804" cy="13602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618736" y="385806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Soil </a:t>
            </a:r>
            <a:r>
              <a:rPr lang="en-US" dirty="0"/>
              <a:t>map</a:t>
            </a:r>
            <a:endParaRPr lang="ru-RU" dirty="0"/>
          </a:p>
        </p:txBody>
      </p:sp>
      <p:pic>
        <p:nvPicPr>
          <p:cNvPr id="22" name="Picture 2" descr="F:\Скрины\Скриншот 16-08-2018 1553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18"/>
          <a:stretch/>
        </p:blipFill>
        <p:spPr bwMode="auto">
          <a:xfrm>
            <a:off x="5286996" y="2469393"/>
            <a:ext cx="1733815" cy="13602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286996" y="3861048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Map of degree of erosional degradation</a:t>
            </a:r>
            <a:endParaRPr lang="ru-RU" dirty="0"/>
          </a:p>
        </p:txBody>
      </p:sp>
      <p:pic>
        <p:nvPicPr>
          <p:cNvPr id="26" name="Picture 2" descr="F:\Скрины\Скриншот 16-08-2018 1553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53"/>
          <a:stretch/>
        </p:blipFill>
        <p:spPr bwMode="auto">
          <a:xfrm>
            <a:off x="7375228" y="2469393"/>
            <a:ext cx="1733276" cy="136020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/>
          <p:cNvSpPr/>
          <p:nvPr/>
        </p:nvSpPr>
        <p:spPr>
          <a:xfrm>
            <a:off x="2824443" y="2897467"/>
            <a:ext cx="302313" cy="504055"/>
          </a:xfrm>
          <a:prstGeom prst="right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4926956" y="2897466"/>
            <a:ext cx="302313" cy="504055"/>
          </a:xfrm>
          <a:prstGeom prst="right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7015188" y="2897468"/>
            <a:ext cx="302313" cy="504055"/>
          </a:xfrm>
          <a:prstGeom prst="right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375228" y="3861048"/>
            <a:ext cx="1733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Land use and agro-technology</a:t>
            </a:r>
            <a:endParaRPr lang="ru-RU" dirty="0" smtClean="0"/>
          </a:p>
          <a:p>
            <a:pPr algn="ctr"/>
            <a:r>
              <a:rPr lang="en-US" dirty="0" smtClean="0"/>
              <a:t>categories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22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6200000">
            <a:off x="-2943200" y="3075056"/>
            <a:ext cx="6858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established practice of mapping of eroded soils</a:t>
            </a:r>
          </a:p>
          <a:p>
            <a:pPr algn="ctr"/>
            <a:r>
              <a:rPr lang="en-US" sz="20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in Russia</a:t>
            </a:r>
          </a:p>
        </p:txBody>
      </p:sp>
      <p:pic>
        <p:nvPicPr>
          <p:cNvPr id="5" name="Picture 6" descr="F:\Скрины\Скриншот 16-08-2018 155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1" y="116632"/>
            <a:ext cx="1728191" cy="13160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Скрины\Скриншот 16-08-2018 161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27" y="2488323"/>
            <a:ext cx="1738915" cy="13223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2027" y="4674487"/>
            <a:ext cx="1738915" cy="13223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мастер-класс\картинки\человек с лопатой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86" y="4748378"/>
            <a:ext cx="1060008" cy="1170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2025" y="6021288"/>
            <a:ext cx="173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work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62027" y="3810669"/>
            <a:ext cx="173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 </a:t>
            </a:r>
            <a:r>
              <a:rPr lang="en-US" dirty="0"/>
              <a:t>image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38524" y="1412776"/>
            <a:ext cx="178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opographic </a:t>
            </a:r>
            <a:r>
              <a:rPr lang="en-US" dirty="0"/>
              <a:t>map </a:t>
            </a:r>
            <a:endParaRPr lang="ru-RU" dirty="0"/>
          </a:p>
        </p:txBody>
      </p:sp>
      <p:sp>
        <p:nvSpPr>
          <p:cNvPr id="13" name="Плюс 12"/>
          <p:cNvSpPr/>
          <p:nvPr/>
        </p:nvSpPr>
        <p:spPr>
          <a:xfrm>
            <a:off x="1715458" y="1984266"/>
            <a:ext cx="432048" cy="504057"/>
          </a:xfrm>
          <a:prstGeom prst="mathPlu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Плюс 13"/>
          <p:cNvSpPr/>
          <p:nvPr/>
        </p:nvSpPr>
        <p:spPr>
          <a:xfrm>
            <a:off x="1715458" y="4129048"/>
            <a:ext cx="432048" cy="504057"/>
          </a:xfrm>
          <a:prstGeom prst="mathPlu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50333315"/>
              </p:ext>
            </p:extLst>
          </p:nvPr>
        </p:nvGraphicFramePr>
        <p:xfrm>
          <a:off x="3347864" y="1494075"/>
          <a:ext cx="5616624" cy="2952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57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61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61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6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61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61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M</a:t>
                      </a:r>
                      <a:r>
                        <a:rPr lang="en-US" sz="1600" b="1" u="none" strike="noStrike" dirty="0" smtClean="0">
                          <a:effectLst/>
                        </a:rPr>
                        <a:t>ap </a:t>
                      </a:r>
                      <a:r>
                        <a:rPr lang="en-US" sz="1600" b="1" u="none" strike="noStrike" dirty="0">
                          <a:effectLst/>
                        </a:rPr>
                        <a:t>scale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T</a:t>
                      </a:r>
                      <a:r>
                        <a:rPr lang="en-US" sz="1600" b="1" u="none" strike="noStrike" dirty="0" smtClean="0">
                          <a:effectLst/>
                        </a:rPr>
                        <a:t>he </a:t>
                      </a:r>
                      <a:r>
                        <a:rPr lang="en-US" sz="1600" b="1" u="none" strike="noStrike" dirty="0">
                          <a:effectLst/>
                        </a:rPr>
                        <a:t>complexity of land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II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III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IV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T</a:t>
                      </a:r>
                      <a:r>
                        <a:rPr lang="en-US" sz="1600" b="1" u="none" strike="noStrike" dirty="0" smtClean="0">
                          <a:effectLst/>
                        </a:rPr>
                        <a:t>he </a:t>
                      </a:r>
                      <a:r>
                        <a:rPr lang="en-US" sz="1600" b="1" u="none" strike="noStrike" dirty="0">
                          <a:effectLst/>
                        </a:rPr>
                        <a:t>number of hectares per one soil </a:t>
                      </a:r>
                      <a:r>
                        <a:rPr lang="en-US" sz="1600" b="1" u="none" strike="noStrike" dirty="0" smtClean="0">
                          <a:effectLst/>
                        </a:rPr>
                        <a:t>profile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1 : 2 000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1.5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0.5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1 : 5 000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1 : 10 000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1 : 25 000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65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1 : 50 000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3779912" y="4941168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ratio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full soil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profiles,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half-profiles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small soil pits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1:2:7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or 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:4:5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987824" y="44624"/>
            <a:ext cx="604867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The determination of a number of soil profiles at the study place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5233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1889</TotalTime>
  <Words>2084</Words>
  <Application>Microsoft Office PowerPoint</Application>
  <PresentationFormat>Экран (4:3)</PresentationFormat>
  <Paragraphs>353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Солнцестояние</vt:lpstr>
      <vt:lpstr>EGU2020-12814:  The joint application of digital modeling and field soil survey data for improvement of the accuracy in soil erosion mapping</vt:lpstr>
      <vt:lpstr>Chapters</vt:lpstr>
      <vt:lpstr>Слайд 3</vt:lpstr>
      <vt:lpstr>Слайд 4</vt:lpstr>
      <vt:lpstr>Слайд 5</vt:lpstr>
      <vt:lpstr>Слайд 6</vt:lpstr>
      <vt:lpstr>The established practice of mapping of eroded soils in Russia</vt:lpstr>
      <vt:lpstr>Слайд 8</vt:lpstr>
      <vt:lpstr>The determination of a number of soil profiles at the study place</vt:lpstr>
      <vt:lpstr>The fragment of soil degradation map due to erosion</vt:lpstr>
      <vt:lpstr>Map of soil degradation due to erosion</vt:lpstr>
      <vt:lpstr>The established criteria in division of soils by the degree of degradation due to erosion</vt:lpstr>
      <vt:lpstr>Disadvantages</vt:lpstr>
      <vt:lpstr>Слайд 14</vt:lpstr>
      <vt:lpstr>Methods: common review</vt:lpstr>
      <vt:lpstr>Methods: common review</vt:lpstr>
      <vt:lpstr>Methods: common review</vt:lpstr>
      <vt:lpstr>Слайд 18</vt:lpstr>
      <vt:lpstr>Methods: common review</vt:lpstr>
      <vt:lpstr>Слайд 20</vt:lpstr>
      <vt:lpstr>Methods: common review</vt:lpstr>
      <vt:lpstr>Слайд 22</vt:lpstr>
      <vt:lpstr>Methods: common review</vt:lpstr>
      <vt:lpstr>Advantages of this method</vt:lpstr>
      <vt:lpstr>Слайд 25</vt:lpstr>
      <vt:lpstr>The location of 4 studied sites</vt:lpstr>
      <vt:lpstr>Kursk and Belgorod studied sites</vt:lpstr>
      <vt:lpstr>Kursk site</vt:lpstr>
      <vt:lpstr>  </vt:lpstr>
      <vt:lpstr>Слайд 30</vt:lpstr>
      <vt:lpstr>Belgorod site</vt:lpstr>
      <vt:lpstr>The total area (in thousand ha) of eroded soils according to different mapping methods</vt:lpstr>
      <vt:lpstr>Слайд 33</vt:lpstr>
      <vt:lpstr>Слайд 34</vt:lpstr>
      <vt:lpstr>Слайд 35</vt:lpstr>
      <vt:lpstr>Слайд 36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course: Master-class "Digital modeling of erosion soil cover patterns"</dc:title>
  <dc:creator>Андрей</dc:creator>
  <cp:lastModifiedBy>user</cp:lastModifiedBy>
  <cp:revision>232</cp:revision>
  <dcterms:created xsi:type="dcterms:W3CDTF">2018-07-30T13:53:11Z</dcterms:created>
  <dcterms:modified xsi:type="dcterms:W3CDTF">2020-04-29T17:26:28Z</dcterms:modified>
</cp:coreProperties>
</file>