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Lst>
  <p:notesMasterIdLst>
    <p:notesMasterId r:id="rId19"/>
  </p:notesMasterIdLst>
  <p:sldIdLst>
    <p:sldId id="257" r:id="rId4"/>
    <p:sldId id="378" r:id="rId5"/>
    <p:sldId id="380" r:id="rId6"/>
    <p:sldId id="382" r:id="rId7"/>
    <p:sldId id="381" r:id="rId8"/>
    <p:sldId id="266" r:id="rId9"/>
    <p:sldId id="265" r:id="rId10"/>
    <p:sldId id="279" r:id="rId11"/>
    <p:sldId id="383" r:id="rId12"/>
    <p:sldId id="399" r:id="rId13"/>
    <p:sldId id="384" r:id="rId14"/>
    <p:sldId id="385" r:id="rId15"/>
    <p:sldId id="400" r:id="rId16"/>
    <p:sldId id="386" r:id="rId17"/>
    <p:sldId id="38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1"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13A4D-D449-460D-A533-2279E15B0837}" type="datetimeFigureOut">
              <a:rPr lang="en-IN" smtClean="0"/>
              <a:t>04-05-2020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619A5-FF60-4D7C-93AE-BD396129E3C4}" type="slidenum">
              <a:rPr lang="en-IN" smtClean="0"/>
              <a:t>‹#›</a:t>
            </a:fld>
            <a:endParaRPr lang="en-IN"/>
          </a:p>
        </p:txBody>
      </p:sp>
    </p:spTree>
    <p:extLst>
      <p:ext uri="{BB962C8B-B14F-4D97-AF65-F5344CB8AC3E}">
        <p14:creationId xmlns:p14="http://schemas.microsoft.com/office/powerpoint/2010/main" val="768263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78524-A7F8-4E6F-9BDC-07E7340CDCE0}"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039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DF619A5-FF60-4D7C-93AE-BD396129E3C4}" type="slidenum">
              <a:rPr lang="en-IN" smtClean="0"/>
              <a:t>8</a:t>
            </a:fld>
            <a:endParaRPr lang="en-IN"/>
          </a:p>
        </p:txBody>
      </p:sp>
    </p:spTree>
    <p:extLst>
      <p:ext uri="{BB962C8B-B14F-4D97-AF65-F5344CB8AC3E}">
        <p14:creationId xmlns:p14="http://schemas.microsoft.com/office/powerpoint/2010/main" val="2759579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DF619A5-FF60-4D7C-93AE-BD396129E3C4}" type="slidenum">
              <a:rPr lang="en-IN" smtClean="0"/>
              <a:t>9</a:t>
            </a:fld>
            <a:endParaRPr lang="en-IN"/>
          </a:p>
        </p:txBody>
      </p:sp>
    </p:spTree>
    <p:extLst>
      <p:ext uri="{BB962C8B-B14F-4D97-AF65-F5344CB8AC3E}">
        <p14:creationId xmlns:p14="http://schemas.microsoft.com/office/powerpoint/2010/main" val="659028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DF619A5-FF60-4D7C-93AE-BD396129E3C4}" type="slidenum">
              <a:rPr lang="en-IN" smtClean="0"/>
              <a:t>12</a:t>
            </a:fld>
            <a:endParaRPr lang="en-IN"/>
          </a:p>
        </p:txBody>
      </p:sp>
    </p:spTree>
    <p:extLst>
      <p:ext uri="{BB962C8B-B14F-4D97-AF65-F5344CB8AC3E}">
        <p14:creationId xmlns:p14="http://schemas.microsoft.com/office/powerpoint/2010/main" val="4177536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4C66A-2511-429C-B9BC-576770D40EF8}"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233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F3990-06D6-49EC-957B-E8E3611C1E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3BFD0D6-E496-4CE9-AB6A-14EEACF419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06FEC08-EE66-4538-A1ED-96F953CC116D}"/>
              </a:ext>
            </a:extLst>
          </p:cNvPr>
          <p:cNvSpPr>
            <a:spLocks noGrp="1"/>
          </p:cNvSpPr>
          <p:nvPr>
            <p:ph type="dt" sz="half" idx="10"/>
          </p:nvPr>
        </p:nvSpPr>
        <p:spPr/>
        <p:txBody>
          <a:bodyPr/>
          <a:lstStyle/>
          <a:p>
            <a:fld id="{8ADD9B69-9EF8-47A0-AA4C-C78560DCE378}" type="datetimeFigureOut">
              <a:rPr lang="en-IN" smtClean="0"/>
              <a:t>04-05-2020</a:t>
            </a:fld>
            <a:endParaRPr lang="en-IN"/>
          </a:p>
        </p:txBody>
      </p:sp>
      <p:sp>
        <p:nvSpPr>
          <p:cNvPr id="5" name="Footer Placeholder 4">
            <a:extLst>
              <a:ext uri="{FF2B5EF4-FFF2-40B4-BE49-F238E27FC236}">
                <a16:creationId xmlns:a16="http://schemas.microsoft.com/office/drawing/2014/main" id="{59D06F18-5630-404C-A88F-A25CA8A7686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93C754C-2377-4F67-BD2B-347E20144EB0}"/>
              </a:ext>
            </a:extLst>
          </p:cNvPr>
          <p:cNvSpPr>
            <a:spLocks noGrp="1"/>
          </p:cNvSpPr>
          <p:nvPr>
            <p:ph type="sldNum" sz="quarter" idx="12"/>
          </p:nvPr>
        </p:nvSpPr>
        <p:spPr/>
        <p:txBody>
          <a:bodyPr/>
          <a:lstStyle/>
          <a:p>
            <a:fld id="{498CAC4E-53B9-41A8-82A9-5068FD0B3EEE}" type="slidenum">
              <a:rPr lang="en-IN" smtClean="0"/>
              <a:t>‹#›</a:t>
            </a:fld>
            <a:endParaRPr lang="en-IN"/>
          </a:p>
        </p:txBody>
      </p:sp>
    </p:spTree>
    <p:extLst>
      <p:ext uri="{BB962C8B-B14F-4D97-AF65-F5344CB8AC3E}">
        <p14:creationId xmlns:p14="http://schemas.microsoft.com/office/powerpoint/2010/main" val="284587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A098C-80FF-4B28-8FE1-CC2CAA8A5C6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FB5F6BB-AE06-4A19-AC07-D7BC0589D5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1E857A-8670-45E0-8E51-7FC8C5938522}"/>
              </a:ext>
            </a:extLst>
          </p:cNvPr>
          <p:cNvSpPr>
            <a:spLocks noGrp="1"/>
          </p:cNvSpPr>
          <p:nvPr>
            <p:ph type="dt" sz="half" idx="10"/>
          </p:nvPr>
        </p:nvSpPr>
        <p:spPr/>
        <p:txBody>
          <a:bodyPr/>
          <a:lstStyle/>
          <a:p>
            <a:fld id="{8ADD9B69-9EF8-47A0-AA4C-C78560DCE378}" type="datetimeFigureOut">
              <a:rPr lang="en-IN" smtClean="0"/>
              <a:t>04-05-2020</a:t>
            </a:fld>
            <a:endParaRPr lang="en-IN"/>
          </a:p>
        </p:txBody>
      </p:sp>
      <p:sp>
        <p:nvSpPr>
          <p:cNvPr id="5" name="Footer Placeholder 4">
            <a:extLst>
              <a:ext uri="{FF2B5EF4-FFF2-40B4-BE49-F238E27FC236}">
                <a16:creationId xmlns:a16="http://schemas.microsoft.com/office/drawing/2014/main" id="{22E0EBC5-3966-4433-9F2F-338D70DC819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5B16161-2BB4-42A7-A28E-4ADF738C51AE}"/>
              </a:ext>
            </a:extLst>
          </p:cNvPr>
          <p:cNvSpPr>
            <a:spLocks noGrp="1"/>
          </p:cNvSpPr>
          <p:nvPr>
            <p:ph type="sldNum" sz="quarter" idx="12"/>
          </p:nvPr>
        </p:nvSpPr>
        <p:spPr/>
        <p:txBody>
          <a:bodyPr/>
          <a:lstStyle/>
          <a:p>
            <a:fld id="{498CAC4E-53B9-41A8-82A9-5068FD0B3EEE}" type="slidenum">
              <a:rPr lang="en-IN" smtClean="0"/>
              <a:t>‹#›</a:t>
            </a:fld>
            <a:endParaRPr lang="en-IN"/>
          </a:p>
        </p:txBody>
      </p:sp>
    </p:spTree>
    <p:extLst>
      <p:ext uri="{BB962C8B-B14F-4D97-AF65-F5344CB8AC3E}">
        <p14:creationId xmlns:p14="http://schemas.microsoft.com/office/powerpoint/2010/main" val="4245867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0DB07B-FA5B-4B4A-9FA3-690778BE84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35813B1-572B-4BC4-A2EC-3A5ACA4CEF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D817C82-4B53-4034-8926-17F40C6D3D09}"/>
              </a:ext>
            </a:extLst>
          </p:cNvPr>
          <p:cNvSpPr>
            <a:spLocks noGrp="1"/>
          </p:cNvSpPr>
          <p:nvPr>
            <p:ph type="dt" sz="half" idx="10"/>
          </p:nvPr>
        </p:nvSpPr>
        <p:spPr/>
        <p:txBody>
          <a:bodyPr/>
          <a:lstStyle/>
          <a:p>
            <a:fld id="{8ADD9B69-9EF8-47A0-AA4C-C78560DCE378}" type="datetimeFigureOut">
              <a:rPr lang="en-IN" smtClean="0"/>
              <a:t>04-05-2020</a:t>
            </a:fld>
            <a:endParaRPr lang="en-IN"/>
          </a:p>
        </p:txBody>
      </p:sp>
      <p:sp>
        <p:nvSpPr>
          <p:cNvPr id="5" name="Footer Placeholder 4">
            <a:extLst>
              <a:ext uri="{FF2B5EF4-FFF2-40B4-BE49-F238E27FC236}">
                <a16:creationId xmlns:a16="http://schemas.microsoft.com/office/drawing/2014/main" id="{0BC6DBB5-DD34-456B-A9D1-427D7418F6B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7924A53-C8B9-4B15-B33B-2B8624FC52D7}"/>
              </a:ext>
            </a:extLst>
          </p:cNvPr>
          <p:cNvSpPr>
            <a:spLocks noGrp="1"/>
          </p:cNvSpPr>
          <p:nvPr>
            <p:ph type="sldNum" sz="quarter" idx="12"/>
          </p:nvPr>
        </p:nvSpPr>
        <p:spPr/>
        <p:txBody>
          <a:bodyPr/>
          <a:lstStyle/>
          <a:p>
            <a:fld id="{498CAC4E-53B9-41A8-82A9-5068FD0B3EEE}" type="slidenum">
              <a:rPr lang="en-IN" smtClean="0"/>
              <a:t>‹#›</a:t>
            </a:fld>
            <a:endParaRPr lang="en-IN"/>
          </a:p>
        </p:txBody>
      </p:sp>
    </p:spTree>
    <p:extLst>
      <p:ext uri="{BB962C8B-B14F-4D97-AF65-F5344CB8AC3E}">
        <p14:creationId xmlns:p14="http://schemas.microsoft.com/office/powerpoint/2010/main" val="3302893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02098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E83FED-C693-4FBD-9021-87F051725A65}"/>
              </a:ext>
            </a:extLst>
          </p:cNvPr>
          <p:cNvSpPr>
            <a:spLocks noGrp="1"/>
          </p:cNvSpPr>
          <p:nvPr>
            <p:ph type="dt" sz="half" idx="10"/>
          </p:nvPr>
        </p:nvSpPr>
        <p:spPr/>
        <p:txBody>
          <a:bodyPr/>
          <a:lstStyle/>
          <a:p>
            <a:fld id="{4D139ADE-55C3-4B1B-892E-B3F28B5446C2}" type="datetimeFigureOut">
              <a:rPr lang="en-IN" smtClean="0"/>
              <a:t>04-05-2020</a:t>
            </a:fld>
            <a:endParaRPr lang="en-IN"/>
          </a:p>
        </p:txBody>
      </p:sp>
      <p:sp>
        <p:nvSpPr>
          <p:cNvPr id="3" name="Footer Placeholder 2">
            <a:extLst>
              <a:ext uri="{FF2B5EF4-FFF2-40B4-BE49-F238E27FC236}">
                <a16:creationId xmlns:a16="http://schemas.microsoft.com/office/drawing/2014/main" id="{460C517D-3C82-427C-9366-120F81FB018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356F50C-BE9F-4E83-9E14-B2C0D222B703}"/>
              </a:ext>
            </a:extLst>
          </p:cNvPr>
          <p:cNvSpPr>
            <a:spLocks noGrp="1"/>
          </p:cNvSpPr>
          <p:nvPr>
            <p:ph type="sldNum" sz="quarter" idx="12"/>
          </p:nvPr>
        </p:nvSpPr>
        <p:spPr/>
        <p:txBody>
          <a:bodyPr/>
          <a:lstStyle/>
          <a:p>
            <a:fld id="{FC7F4BF6-E2C8-4566-8868-FF603C54DFB5}" type="slidenum">
              <a:rPr lang="en-IN" smtClean="0"/>
              <a:t>‹#›</a:t>
            </a:fld>
            <a:endParaRPr lang="en-IN"/>
          </a:p>
        </p:txBody>
      </p:sp>
    </p:spTree>
    <p:extLst>
      <p:ext uri="{BB962C8B-B14F-4D97-AF65-F5344CB8AC3E}">
        <p14:creationId xmlns:p14="http://schemas.microsoft.com/office/powerpoint/2010/main" val="147927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E0AE1-1094-41EC-9CE5-734D5B78DD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FB2D6C7-E0A2-4010-BDB7-C35596A148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6D257A7-0FB3-4BFA-8F01-B8B01376DCEA}"/>
              </a:ext>
            </a:extLst>
          </p:cNvPr>
          <p:cNvSpPr>
            <a:spLocks noGrp="1"/>
          </p:cNvSpPr>
          <p:nvPr>
            <p:ph type="dt" sz="half" idx="10"/>
          </p:nvPr>
        </p:nvSpPr>
        <p:spPr/>
        <p:txBody>
          <a:bodyPr/>
          <a:lstStyle/>
          <a:p>
            <a:fld id="{4D139ADE-55C3-4B1B-892E-B3F28B5446C2}" type="datetimeFigureOut">
              <a:rPr lang="en-IN" smtClean="0"/>
              <a:t>04-05-2020</a:t>
            </a:fld>
            <a:endParaRPr lang="en-IN"/>
          </a:p>
        </p:txBody>
      </p:sp>
      <p:sp>
        <p:nvSpPr>
          <p:cNvPr id="5" name="Footer Placeholder 4">
            <a:extLst>
              <a:ext uri="{FF2B5EF4-FFF2-40B4-BE49-F238E27FC236}">
                <a16:creationId xmlns:a16="http://schemas.microsoft.com/office/drawing/2014/main" id="{5EE8AB4B-D447-4C51-902B-DC941363268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D410C73-4639-41D8-A628-FBA0B7C510DE}"/>
              </a:ext>
            </a:extLst>
          </p:cNvPr>
          <p:cNvSpPr>
            <a:spLocks noGrp="1"/>
          </p:cNvSpPr>
          <p:nvPr>
            <p:ph type="sldNum" sz="quarter" idx="12"/>
          </p:nvPr>
        </p:nvSpPr>
        <p:spPr/>
        <p:txBody>
          <a:bodyPr/>
          <a:lstStyle/>
          <a:p>
            <a:fld id="{FC7F4BF6-E2C8-4566-8868-FF603C54DFB5}" type="slidenum">
              <a:rPr lang="en-IN" smtClean="0"/>
              <a:t>‹#›</a:t>
            </a:fld>
            <a:endParaRPr lang="en-IN"/>
          </a:p>
        </p:txBody>
      </p:sp>
    </p:spTree>
    <p:extLst>
      <p:ext uri="{BB962C8B-B14F-4D97-AF65-F5344CB8AC3E}">
        <p14:creationId xmlns:p14="http://schemas.microsoft.com/office/powerpoint/2010/main" val="2882955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9EBF4-7830-4687-91B9-C8310F2894F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B475FFE-F80B-486E-96D8-1349F87452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F9C6732-973C-4203-BE88-248AE46286A1}"/>
              </a:ext>
            </a:extLst>
          </p:cNvPr>
          <p:cNvSpPr>
            <a:spLocks noGrp="1"/>
          </p:cNvSpPr>
          <p:nvPr>
            <p:ph type="dt" sz="half" idx="10"/>
          </p:nvPr>
        </p:nvSpPr>
        <p:spPr/>
        <p:txBody>
          <a:bodyPr/>
          <a:lstStyle/>
          <a:p>
            <a:fld id="{4D139ADE-55C3-4B1B-892E-B3F28B5446C2}" type="datetimeFigureOut">
              <a:rPr lang="en-IN" smtClean="0"/>
              <a:t>04-05-2020</a:t>
            </a:fld>
            <a:endParaRPr lang="en-IN"/>
          </a:p>
        </p:txBody>
      </p:sp>
      <p:sp>
        <p:nvSpPr>
          <p:cNvPr id="5" name="Footer Placeholder 4">
            <a:extLst>
              <a:ext uri="{FF2B5EF4-FFF2-40B4-BE49-F238E27FC236}">
                <a16:creationId xmlns:a16="http://schemas.microsoft.com/office/drawing/2014/main" id="{93E3975E-A2B1-4CC0-9BAA-8E78D96ED18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90C2330-0154-4C11-8CD6-A71AAB6B7FAB}"/>
              </a:ext>
            </a:extLst>
          </p:cNvPr>
          <p:cNvSpPr>
            <a:spLocks noGrp="1"/>
          </p:cNvSpPr>
          <p:nvPr>
            <p:ph type="sldNum" sz="quarter" idx="12"/>
          </p:nvPr>
        </p:nvSpPr>
        <p:spPr/>
        <p:txBody>
          <a:bodyPr/>
          <a:lstStyle/>
          <a:p>
            <a:fld id="{FC7F4BF6-E2C8-4566-8868-FF603C54DFB5}" type="slidenum">
              <a:rPr lang="en-IN" smtClean="0"/>
              <a:t>‹#›</a:t>
            </a:fld>
            <a:endParaRPr lang="en-IN"/>
          </a:p>
        </p:txBody>
      </p:sp>
    </p:spTree>
    <p:extLst>
      <p:ext uri="{BB962C8B-B14F-4D97-AF65-F5344CB8AC3E}">
        <p14:creationId xmlns:p14="http://schemas.microsoft.com/office/powerpoint/2010/main" val="3996075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24BFA-DEF4-4F4E-866A-B72C4EA7EE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F3F93A3-32A5-4D1C-9AA8-7A052B7E8F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BB047A-8488-405D-9543-02CAAC78E9DB}"/>
              </a:ext>
            </a:extLst>
          </p:cNvPr>
          <p:cNvSpPr>
            <a:spLocks noGrp="1"/>
          </p:cNvSpPr>
          <p:nvPr>
            <p:ph type="dt" sz="half" idx="10"/>
          </p:nvPr>
        </p:nvSpPr>
        <p:spPr/>
        <p:txBody>
          <a:bodyPr/>
          <a:lstStyle/>
          <a:p>
            <a:fld id="{4D139ADE-55C3-4B1B-892E-B3F28B5446C2}" type="datetimeFigureOut">
              <a:rPr lang="en-IN" smtClean="0"/>
              <a:t>04-05-2020</a:t>
            </a:fld>
            <a:endParaRPr lang="en-IN"/>
          </a:p>
        </p:txBody>
      </p:sp>
      <p:sp>
        <p:nvSpPr>
          <p:cNvPr id="5" name="Footer Placeholder 4">
            <a:extLst>
              <a:ext uri="{FF2B5EF4-FFF2-40B4-BE49-F238E27FC236}">
                <a16:creationId xmlns:a16="http://schemas.microsoft.com/office/drawing/2014/main" id="{E675D68B-EF20-42A2-97C2-51B00D8B9B2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780763B-D793-4A13-ABE4-56C33D3102DF}"/>
              </a:ext>
            </a:extLst>
          </p:cNvPr>
          <p:cNvSpPr>
            <a:spLocks noGrp="1"/>
          </p:cNvSpPr>
          <p:nvPr>
            <p:ph type="sldNum" sz="quarter" idx="12"/>
          </p:nvPr>
        </p:nvSpPr>
        <p:spPr/>
        <p:txBody>
          <a:bodyPr/>
          <a:lstStyle/>
          <a:p>
            <a:fld id="{FC7F4BF6-E2C8-4566-8868-FF603C54DFB5}" type="slidenum">
              <a:rPr lang="en-IN" smtClean="0"/>
              <a:t>‹#›</a:t>
            </a:fld>
            <a:endParaRPr lang="en-IN"/>
          </a:p>
        </p:txBody>
      </p:sp>
    </p:spTree>
    <p:extLst>
      <p:ext uri="{BB962C8B-B14F-4D97-AF65-F5344CB8AC3E}">
        <p14:creationId xmlns:p14="http://schemas.microsoft.com/office/powerpoint/2010/main" val="8505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E2BC2-3C19-4136-A643-0BA264F109C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80FBB1E-B2F8-49BE-85B2-D05EFA7195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44FD839-D8CA-4C9F-ACB6-24603E276E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1AA7C75-39B0-4144-8A3D-329FC3D4DD0E}"/>
              </a:ext>
            </a:extLst>
          </p:cNvPr>
          <p:cNvSpPr>
            <a:spLocks noGrp="1"/>
          </p:cNvSpPr>
          <p:nvPr>
            <p:ph type="dt" sz="half" idx="10"/>
          </p:nvPr>
        </p:nvSpPr>
        <p:spPr/>
        <p:txBody>
          <a:bodyPr/>
          <a:lstStyle/>
          <a:p>
            <a:fld id="{4D139ADE-55C3-4B1B-892E-B3F28B5446C2}" type="datetimeFigureOut">
              <a:rPr lang="en-IN" smtClean="0"/>
              <a:t>04-05-2020</a:t>
            </a:fld>
            <a:endParaRPr lang="en-IN"/>
          </a:p>
        </p:txBody>
      </p:sp>
      <p:sp>
        <p:nvSpPr>
          <p:cNvPr id="6" name="Footer Placeholder 5">
            <a:extLst>
              <a:ext uri="{FF2B5EF4-FFF2-40B4-BE49-F238E27FC236}">
                <a16:creationId xmlns:a16="http://schemas.microsoft.com/office/drawing/2014/main" id="{FACAF1A8-E5B4-46C2-9D6D-B390325FC9E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1F6A35D-A20B-4916-8FDD-EE266696224F}"/>
              </a:ext>
            </a:extLst>
          </p:cNvPr>
          <p:cNvSpPr>
            <a:spLocks noGrp="1"/>
          </p:cNvSpPr>
          <p:nvPr>
            <p:ph type="sldNum" sz="quarter" idx="12"/>
          </p:nvPr>
        </p:nvSpPr>
        <p:spPr/>
        <p:txBody>
          <a:bodyPr/>
          <a:lstStyle/>
          <a:p>
            <a:fld id="{FC7F4BF6-E2C8-4566-8868-FF603C54DFB5}" type="slidenum">
              <a:rPr lang="en-IN" smtClean="0"/>
              <a:t>‹#›</a:t>
            </a:fld>
            <a:endParaRPr lang="en-IN"/>
          </a:p>
        </p:txBody>
      </p:sp>
    </p:spTree>
    <p:extLst>
      <p:ext uri="{BB962C8B-B14F-4D97-AF65-F5344CB8AC3E}">
        <p14:creationId xmlns:p14="http://schemas.microsoft.com/office/powerpoint/2010/main" val="713245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AE023-5EC6-40F7-8621-312F0E08107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4B7531B-09BD-4420-9CA9-8B21EDEC85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BBA0CF-8D6D-4494-A3FE-5BE6F59412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B53B6E5-66A9-46C8-9D29-2A4CA720E1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2BBCF4-47EB-40C0-B2E7-8387BB7534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B3C47A5-21F7-4B68-924C-2B2F3A348499}"/>
              </a:ext>
            </a:extLst>
          </p:cNvPr>
          <p:cNvSpPr>
            <a:spLocks noGrp="1"/>
          </p:cNvSpPr>
          <p:nvPr>
            <p:ph type="dt" sz="half" idx="10"/>
          </p:nvPr>
        </p:nvSpPr>
        <p:spPr/>
        <p:txBody>
          <a:bodyPr/>
          <a:lstStyle/>
          <a:p>
            <a:fld id="{4D139ADE-55C3-4B1B-892E-B3F28B5446C2}" type="datetimeFigureOut">
              <a:rPr lang="en-IN" smtClean="0"/>
              <a:t>04-05-2020</a:t>
            </a:fld>
            <a:endParaRPr lang="en-IN"/>
          </a:p>
        </p:txBody>
      </p:sp>
      <p:sp>
        <p:nvSpPr>
          <p:cNvPr id="8" name="Footer Placeholder 7">
            <a:extLst>
              <a:ext uri="{FF2B5EF4-FFF2-40B4-BE49-F238E27FC236}">
                <a16:creationId xmlns:a16="http://schemas.microsoft.com/office/drawing/2014/main" id="{4C2FF90F-B985-4308-B702-16841A45D30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EF5430C-0E34-4839-809E-6AA4B6B32C14}"/>
              </a:ext>
            </a:extLst>
          </p:cNvPr>
          <p:cNvSpPr>
            <a:spLocks noGrp="1"/>
          </p:cNvSpPr>
          <p:nvPr>
            <p:ph type="sldNum" sz="quarter" idx="12"/>
          </p:nvPr>
        </p:nvSpPr>
        <p:spPr/>
        <p:txBody>
          <a:bodyPr/>
          <a:lstStyle/>
          <a:p>
            <a:fld id="{FC7F4BF6-E2C8-4566-8868-FF603C54DFB5}" type="slidenum">
              <a:rPr lang="en-IN" smtClean="0"/>
              <a:t>‹#›</a:t>
            </a:fld>
            <a:endParaRPr lang="en-IN"/>
          </a:p>
        </p:txBody>
      </p:sp>
    </p:spTree>
    <p:extLst>
      <p:ext uri="{BB962C8B-B14F-4D97-AF65-F5344CB8AC3E}">
        <p14:creationId xmlns:p14="http://schemas.microsoft.com/office/powerpoint/2010/main" val="971681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ECA7-85FF-4487-AC94-BC9E06BACD3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6F3C67B-841C-4556-A0BA-F114D3036797}"/>
              </a:ext>
            </a:extLst>
          </p:cNvPr>
          <p:cNvSpPr>
            <a:spLocks noGrp="1"/>
          </p:cNvSpPr>
          <p:nvPr>
            <p:ph type="dt" sz="half" idx="10"/>
          </p:nvPr>
        </p:nvSpPr>
        <p:spPr/>
        <p:txBody>
          <a:bodyPr/>
          <a:lstStyle/>
          <a:p>
            <a:fld id="{4D139ADE-55C3-4B1B-892E-B3F28B5446C2}" type="datetimeFigureOut">
              <a:rPr lang="en-IN" smtClean="0"/>
              <a:t>04-05-2020</a:t>
            </a:fld>
            <a:endParaRPr lang="en-IN"/>
          </a:p>
        </p:txBody>
      </p:sp>
      <p:sp>
        <p:nvSpPr>
          <p:cNvPr id="4" name="Footer Placeholder 3">
            <a:extLst>
              <a:ext uri="{FF2B5EF4-FFF2-40B4-BE49-F238E27FC236}">
                <a16:creationId xmlns:a16="http://schemas.microsoft.com/office/drawing/2014/main" id="{F7EF093E-D5DE-491B-B83C-040F5BE1CF8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F373804-AD36-40C3-BC26-446740687378}"/>
              </a:ext>
            </a:extLst>
          </p:cNvPr>
          <p:cNvSpPr>
            <a:spLocks noGrp="1"/>
          </p:cNvSpPr>
          <p:nvPr>
            <p:ph type="sldNum" sz="quarter" idx="12"/>
          </p:nvPr>
        </p:nvSpPr>
        <p:spPr/>
        <p:txBody>
          <a:bodyPr/>
          <a:lstStyle/>
          <a:p>
            <a:fld id="{FC7F4BF6-E2C8-4566-8868-FF603C54DFB5}" type="slidenum">
              <a:rPr lang="en-IN" smtClean="0"/>
              <a:t>‹#›</a:t>
            </a:fld>
            <a:endParaRPr lang="en-IN"/>
          </a:p>
        </p:txBody>
      </p:sp>
    </p:spTree>
    <p:extLst>
      <p:ext uri="{BB962C8B-B14F-4D97-AF65-F5344CB8AC3E}">
        <p14:creationId xmlns:p14="http://schemas.microsoft.com/office/powerpoint/2010/main" val="2309983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EDF8E-A3FF-4804-9ECB-F365C6857BB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6E8E55D-C9C7-44BA-B2D1-CB6B0F033E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6B85B0A-0C95-4850-A7FD-9E75E4379351}"/>
              </a:ext>
            </a:extLst>
          </p:cNvPr>
          <p:cNvSpPr>
            <a:spLocks noGrp="1"/>
          </p:cNvSpPr>
          <p:nvPr>
            <p:ph type="dt" sz="half" idx="10"/>
          </p:nvPr>
        </p:nvSpPr>
        <p:spPr/>
        <p:txBody>
          <a:bodyPr/>
          <a:lstStyle/>
          <a:p>
            <a:fld id="{8ADD9B69-9EF8-47A0-AA4C-C78560DCE378}" type="datetimeFigureOut">
              <a:rPr lang="en-IN" smtClean="0"/>
              <a:t>04-05-2020</a:t>
            </a:fld>
            <a:endParaRPr lang="en-IN"/>
          </a:p>
        </p:txBody>
      </p:sp>
      <p:sp>
        <p:nvSpPr>
          <p:cNvPr id="5" name="Footer Placeholder 4">
            <a:extLst>
              <a:ext uri="{FF2B5EF4-FFF2-40B4-BE49-F238E27FC236}">
                <a16:creationId xmlns:a16="http://schemas.microsoft.com/office/drawing/2014/main" id="{EDCFD927-4351-40E2-8352-6E856966ACF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2B22335-75EF-405A-B814-A614C34283E6}"/>
              </a:ext>
            </a:extLst>
          </p:cNvPr>
          <p:cNvSpPr>
            <a:spLocks noGrp="1"/>
          </p:cNvSpPr>
          <p:nvPr>
            <p:ph type="sldNum" sz="quarter" idx="12"/>
          </p:nvPr>
        </p:nvSpPr>
        <p:spPr/>
        <p:txBody>
          <a:bodyPr/>
          <a:lstStyle/>
          <a:p>
            <a:fld id="{498CAC4E-53B9-41A8-82A9-5068FD0B3EEE}" type="slidenum">
              <a:rPr lang="en-IN" smtClean="0"/>
              <a:t>‹#›</a:t>
            </a:fld>
            <a:endParaRPr lang="en-IN"/>
          </a:p>
        </p:txBody>
      </p:sp>
    </p:spTree>
    <p:extLst>
      <p:ext uri="{BB962C8B-B14F-4D97-AF65-F5344CB8AC3E}">
        <p14:creationId xmlns:p14="http://schemas.microsoft.com/office/powerpoint/2010/main" val="4109661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E83FED-C693-4FBD-9021-87F051725A65}"/>
              </a:ext>
            </a:extLst>
          </p:cNvPr>
          <p:cNvSpPr>
            <a:spLocks noGrp="1"/>
          </p:cNvSpPr>
          <p:nvPr>
            <p:ph type="dt" sz="half" idx="10"/>
          </p:nvPr>
        </p:nvSpPr>
        <p:spPr/>
        <p:txBody>
          <a:bodyPr/>
          <a:lstStyle/>
          <a:p>
            <a:fld id="{4D139ADE-55C3-4B1B-892E-B3F28B5446C2}" type="datetimeFigureOut">
              <a:rPr lang="en-IN" smtClean="0"/>
              <a:t>04-05-2020</a:t>
            </a:fld>
            <a:endParaRPr lang="en-IN"/>
          </a:p>
        </p:txBody>
      </p:sp>
      <p:sp>
        <p:nvSpPr>
          <p:cNvPr id="3" name="Footer Placeholder 2">
            <a:extLst>
              <a:ext uri="{FF2B5EF4-FFF2-40B4-BE49-F238E27FC236}">
                <a16:creationId xmlns:a16="http://schemas.microsoft.com/office/drawing/2014/main" id="{460C517D-3C82-427C-9366-120F81FB018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356F50C-BE9F-4E83-9E14-B2C0D222B703}"/>
              </a:ext>
            </a:extLst>
          </p:cNvPr>
          <p:cNvSpPr>
            <a:spLocks noGrp="1"/>
          </p:cNvSpPr>
          <p:nvPr>
            <p:ph type="sldNum" sz="quarter" idx="12"/>
          </p:nvPr>
        </p:nvSpPr>
        <p:spPr/>
        <p:txBody>
          <a:bodyPr/>
          <a:lstStyle/>
          <a:p>
            <a:fld id="{FC7F4BF6-E2C8-4566-8868-FF603C54DFB5}" type="slidenum">
              <a:rPr lang="en-IN" smtClean="0"/>
              <a:t>‹#›</a:t>
            </a:fld>
            <a:endParaRPr lang="en-IN"/>
          </a:p>
        </p:txBody>
      </p:sp>
    </p:spTree>
    <p:extLst>
      <p:ext uri="{BB962C8B-B14F-4D97-AF65-F5344CB8AC3E}">
        <p14:creationId xmlns:p14="http://schemas.microsoft.com/office/powerpoint/2010/main" val="2951391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2C65B-9BAE-4BD2-8C66-A665789490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F40B1A5-EA17-4BB6-85A6-EA0A629A0C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2B832BF-5D73-4AEE-AC5D-946D09382B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5AF0EA-38BE-45CB-BAFD-0FBAA75DA07D}"/>
              </a:ext>
            </a:extLst>
          </p:cNvPr>
          <p:cNvSpPr>
            <a:spLocks noGrp="1"/>
          </p:cNvSpPr>
          <p:nvPr>
            <p:ph type="dt" sz="half" idx="10"/>
          </p:nvPr>
        </p:nvSpPr>
        <p:spPr/>
        <p:txBody>
          <a:bodyPr/>
          <a:lstStyle/>
          <a:p>
            <a:fld id="{4D139ADE-55C3-4B1B-892E-B3F28B5446C2}" type="datetimeFigureOut">
              <a:rPr lang="en-IN" smtClean="0"/>
              <a:t>04-05-2020</a:t>
            </a:fld>
            <a:endParaRPr lang="en-IN"/>
          </a:p>
        </p:txBody>
      </p:sp>
      <p:sp>
        <p:nvSpPr>
          <p:cNvPr id="6" name="Footer Placeholder 5">
            <a:extLst>
              <a:ext uri="{FF2B5EF4-FFF2-40B4-BE49-F238E27FC236}">
                <a16:creationId xmlns:a16="http://schemas.microsoft.com/office/drawing/2014/main" id="{C6B32DC4-C525-4E5D-B70C-B10A6E14F93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EA80F12-D2B9-4520-9647-3A8A0FA2534B}"/>
              </a:ext>
            </a:extLst>
          </p:cNvPr>
          <p:cNvSpPr>
            <a:spLocks noGrp="1"/>
          </p:cNvSpPr>
          <p:nvPr>
            <p:ph type="sldNum" sz="quarter" idx="12"/>
          </p:nvPr>
        </p:nvSpPr>
        <p:spPr/>
        <p:txBody>
          <a:bodyPr/>
          <a:lstStyle/>
          <a:p>
            <a:fld id="{FC7F4BF6-E2C8-4566-8868-FF603C54DFB5}" type="slidenum">
              <a:rPr lang="en-IN" smtClean="0"/>
              <a:t>‹#›</a:t>
            </a:fld>
            <a:endParaRPr lang="en-IN"/>
          </a:p>
        </p:txBody>
      </p:sp>
    </p:spTree>
    <p:extLst>
      <p:ext uri="{BB962C8B-B14F-4D97-AF65-F5344CB8AC3E}">
        <p14:creationId xmlns:p14="http://schemas.microsoft.com/office/powerpoint/2010/main" val="3975312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1C34F-B2AB-4DD5-B5AE-83D992DFA4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2D5F64B-C0B6-4B2D-9E46-D35E7F1933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13D5B3B-2C67-4891-9AFE-A25E856C07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C6BC76-6B67-4D29-B7CD-DFFF5B668203}"/>
              </a:ext>
            </a:extLst>
          </p:cNvPr>
          <p:cNvSpPr>
            <a:spLocks noGrp="1"/>
          </p:cNvSpPr>
          <p:nvPr>
            <p:ph type="dt" sz="half" idx="10"/>
          </p:nvPr>
        </p:nvSpPr>
        <p:spPr/>
        <p:txBody>
          <a:bodyPr/>
          <a:lstStyle/>
          <a:p>
            <a:fld id="{4D139ADE-55C3-4B1B-892E-B3F28B5446C2}" type="datetimeFigureOut">
              <a:rPr lang="en-IN" smtClean="0"/>
              <a:t>04-05-2020</a:t>
            </a:fld>
            <a:endParaRPr lang="en-IN"/>
          </a:p>
        </p:txBody>
      </p:sp>
      <p:sp>
        <p:nvSpPr>
          <p:cNvPr id="6" name="Footer Placeholder 5">
            <a:extLst>
              <a:ext uri="{FF2B5EF4-FFF2-40B4-BE49-F238E27FC236}">
                <a16:creationId xmlns:a16="http://schemas.microsoft.com/office/drawing/2014/main" id="{31CF96BC-40D6-4CC3-8AD0-63A338FEDE9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42D9C8D-ADBC-4C9C-AC4D-245C4139EA85}"/>
              </a:ext>
            </a:extLst>
          </p:cNvPr>
          <p:cNvSpPr>
            <a:spLocks noGrp="1"/>
          </p:cNvSpPr>
          <p:nvPr>
            <p:ph type="sldNum" sz="quarter" idx="12"/>
          </p:nvPr>
        </p:nvSpPr>
        <p:spPr/>
        <p:txBody>
          <a:bodyPr/>
          <a:lstStyle/>
          <a:p>
            <a:fld id="{FC7F4BF6-E2C8-4566-8868-FF603C54DFB5}" type="slidenum">
              <a:rPr lang="en-IN" smtClean="0"/>
              <a:t>‹#›</a:t>
            </a:fld>
            <a:endParaRPr lang="en-IN"/>
          </a:p>
        </p:txBody>
      </p:sp>
    </p:spTree>
    <p:extLst>
      <p:ext uri="{BB962C8B-B14F-4D97-AF65-F5344CB8AC3E}">
        <p14:creationId xmlns:p14="http://schemas.microsoft.com/office/powerpoint/2010/main" val="255894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90E46-7426-43FA-BEAD-D19E9E387AC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7AD38B8-6682-4B64-9744-AC575017BB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21AF35F-9F14-4A51-BDCD-62CAB18C468F}"/>
              </a:ext>
            </a:extLst>
          </p:cNvPr>
          <p:cNvSpPr>
            <a:spLocks noGrp="1"/>
          </p:cNvSpPr>
          <p:nvPr>
            <p:ph type="dt" sz="half" idx="10"/>
          </p:nvPr>
        </p:nvSpPr>
        <p:spPr/>
        <p:txBody>
          <a:bodyPr/>
          <a:lstStyle/>
          <a:p>
            <a:fld id="{4D139ADE-55C3-4B1B-892E-B3F28B5446C2}" type="datetimeFigureOut">
              <a:rPr lang="en-IN" smtClean="0"/>
              <a:t>04-05-2020</a:t>
            </a:fld>
            <a:endParaRPr lang="en-IN"/>
          </a:p>
        </p:txBody>
      </p:sp>
      <p:sp>
        <p:nvSpPr>
          <p:cNvPr id="5" name="Footer Placeholder 4">
            <a:extLst>
              <a:ext uri="{FF2B5EF4-FFF2-40B4-BE49-F238E27FC236}">
                <a16:creationId xmlns:a16="http://schemas.microsoft.com/office/drawing/2014/main" id="{D584AF77-F4A3-4435-A213-8FEF4DC32D4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663A8F5-FB2F-4C58-BC5B-1466465D9EB7}"/>
              </a:ext>
            </a:extLst>
          </p:cNvPr>
          <p:cNvSpPr>
            <a:spLocks noGrp="1"/>
          </p:cNvSpPr>
          <p:nvPr>
            <p:ph type="sldNum" sz="quarter" idx="12"/>
          </p:nvPr>
        </p:nvSpPr>
        <p:spPr/>
        <p:txBody>
          <a:bodyPr/>
          <a:lstStyle/>
          <a:p>
            <a:fld id="{FC7F4BF6-E2C8-4566-8868-FF603C54DFB5}" type="slidenum">
              <a:rPr lang="en-IN" smtClean="0"/>
              <a:t>‹#›</a:t>
            </a:fld>
            <a:endParaRPr lang="en-IN"/>
          </a:p>
        </p:txBody>
      </p:sp>
    </p:spTree>
    <p:extLst>
      <p:ext uri="{BB962C8B-B14F-4D97-AF65-F5344CB8AC3E}">
        <p14:creationId xmlns:p14="http://schemas.microsoft.com/office/powerpoint/2010/main" val="2128308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FC8AA9-7F8C-4F8E-ACA8-6D865F7D2D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CFDB9ED-C807-4448-864F-CCF6250D28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9221DCC-80D1-4EAC-A843-4263CE8A63A2}"/>
              </a:ext>
            </a:extLst>
          </p:cNvPr>
          <p:cNvSpPr>
            <a:spLocks noGrp="1"/>
          </p:cNvSpPr>
          <p:nvPr>
            <p:ph type="dt" sz="half" idx="10"/>
          </p:nvPr>
        </p:nvSpPr>
        <p:spPr/>
        <p:txBody>
          <a:bodyPr/>
          <a:lstStyle/>
          <a:p>
            <a:fld id="{4D139ADE-55C3-4B1B-892E-B3F28B5446C2}" type="datetimeFigureOut">
              <a:rPr lang="en-IN" smtClean="0"/>
              <a:t>04-05-2020</a:t>
            </a:fld>
            <a:endParaRPr lang="en-IN"/>
          </a:p>
        </p:txBody>
      </p:sp>
      <p:sp>
        <p:nvSpPr>
          <p:cNvPr id="5" name="Footer Placeholder 4">
            <a:extLst>
              <a:ext uri="{FF2B5EF4-FFF2-40B4-BE49-F238E27FC236}">
                <a16:creationId xmlns:a16="http://schemas.microsoft.com/office/drawing/2014/main" id="{0B5B15D8-8D52-4BAC-838C-A171263DC46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FD524A2-C8B8-40F7-8849-39A2F1449CBE}"/>
              </a:ext>
            </a:extLst>
          </p:cNvPr>
          <p:cNvSpPr>
            <a:spLocks noGrp="1"/>
          </p:cNvSpPr>
          <p:nvPr>
            <p:ph type="sldNum" sz="quarter" idx="12"/>
          </p:nvPr>
        </p:nvSpPr>
        <p:spPr/>
        <p:txBody>
          <a:bodyPr/>
          <a:lstStyle/>
          <a:p>
            <a:fld id="{FC7F4BF6-E2C8-4566-8868-FF603C54DFB5}" type="slidenum">
              <a:rPr lang="en-IN" smtClean="0"/>
              <a:t>‹#›</a:t>
            </a:fld>
            <a:endParaRPr lang="en-IN"/>
          </a:p>
        </p:txBody>
      </p:sp>
    </p:spTree>
    <p:extLst>
      <p:ext uri="{BB962C8B-B14F-4D97-AF65-F5344CB8AC3E}">
        <p14:creationId xmlns:p14="http://schemas.microsoft.com/office/powerpoint/2010/main" val="2006142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6E77C-2E64-44F1-BEB7-CD2F35B081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55E7176-BF98-4F07-9B2A-D827CD10F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5BD671-A1E2-4E80-9899-53936130BB17}"/>
              </a:ext>
            </a:extLst>
          </p:cNvPr>
          <p:cNvSpPr>
            <a:spLocks noGrp="1"/>
          </p:cNvSpPr>
          <p:nvPr>
            <p:ph type="dt" sz="half" idx="10"/>
          </p:nvPr>
        </p:nvSpPr>
        <p:spPr/>
        <p:txBody>
          <a:bodyPr/>
          <a:lstStyle/>
          <a:p>
            <a:fld id="{8ADD9B69-9EF8-47A0-AA4C-C78560DCE378}" type="datetimeFigureOut">
              <a:rPr lang="en-IN" smtClean="0"/>
              <a:t>04-05-2020</a:t>
            </a:fld>
            <a:endParaRPr lang="en-IN"/>
          </a:p>
        </p:txBody>
      </p:sp>
      <p:sp>
        <p:nvSpPr>
          <p:cNvPr id="5" name="Footer Placeholder 4">
            <a:extLst>
              <a:ext uri="{FF2B5EF4-FFF2-40B4-BE49-F238E27FC236}">
                <a16:creationId xmlns:a16="http://schemas.microsoft.com/office/drawing/2014/main" id="{57ED6A48-9229-4584-A4A9-394E7561C4E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732FD98-BCBC-4570-A12B-C2A6E47D5110}"/>
              </a:ext>
            </a:extLst>
          </p:cNvPr>
          <p:cNvSpPr>
            <a:spLocks noGrp="1"/>
          </p:cNvSpPr>
          <p:nvPr>
            <p:ph type="sldNum" sz="quarter" idx="12"/>
          </p:nvPr>
        </p:nvSpPr>
        <p:spPr/>
        <p:txBody>
          <a:bodyPr/>
          <a:lstStyle/>
          <a:p>
            <a:fld id="{498CAC4E-53B9-41A8-82A9-5068FD0B3EEE}" type="slidenum">
              <a:rPr lang="en-IN" smtClean="0"/>
              <a:t>‹#›</a:t>
            </a:fld>
            <a:endParaRPr lang="en-IN"/>
          </a:p>
        </p:txBody>
      </p:sp>
    </p:spTree>
    <p:extLst>
      <p:ext uri="{BB962C8B-B14F-4D97-AF65-F5344CB8AC3E}">
        <p14:creationId xmlns:p14="http://schemas.microsoft.com/office/powerpoint/2010/main" val="122567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0D3C-2850-4278-B7F0-FA16888CC23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7973D0D-13F7-4AC5-B620-C4B4CA231F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CADEDBB-71AA-4B60-ABC3-95F96D6B7A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A009A49-BCC9-4D90-9F8F-FBD6D8B7A2D7}"/>
              </a:ext>
            </a:extLst>
          </p:cNvPr>
          <p:cNvSpPr>
            <a:spLocks noGrp="1"/>
          </p:cNvSpPr>
          <p:nvPr>
            <p:ph type="dt" sz="half" idx="10"/>
          </p:nvPr>
        </p:nvSpPr>
        <p:spPr/>
        <p:txBody>
          <a:bodyPr/>
          <a:lstStyle/>
          <a:p>
            <a:fld id="{8ADD9B69-9EF8-47A0-AA4C-C78560DCE378}" type="datetimeFigureOut">
              <a:rPr lang="en-IN" smtClean="0"/>
              <a:t>04-05-2020</a:t>
            </a:fld>
            <a:endParaRPr lang="en-IN"/>
          </a:p>
        </p:txBody>
      </p:sp>
      <p:sp>
        <p:nvSpPr>
          <p:cNvPr id="6" name="Footer Placeholder 5">
            <a:extLst>
              <a:ext uri="{FF2B5EF4-FFF2-40B4-BE49-F238E27FC236}">
                <a16:creationId xmlns:a16="http://schemas.microsoft.com/office/drawing/2014/main" id="{E5397019-3E83-43C8-A145-BCB09423D94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E47F065-FAE1-4365-BCB9-95488495B90A}"/>
              </a:ext>
            </a:extLst>
          </p:cNvPr>
          <p:cNvSpPr>
            <a:spLocks noGrp="1"/>
          </p:cNvSpPr>
          <p:nvPr>
            <p:ph type="sldNum" sz="quarter" idx="12"/>
          </p:nvPr>
        </p:nvSpPr>
        <p:spPr/>
        <p:txBody>
          <a:bodyPr/>
          <a:lstStyle/>
          <a:p>
            <a:fld id="{498CAC4E-53B9-41A8-82A9-5068FD0B3EEE}" type="slidenum">
              <a:rPr lang="en-IN" smtClean="0"/>
              <a:t>‹#›</a:t>
            </a:fld>
            <a:endParaRPr lang="en-IN"/>
          </a:p>
        </p:txBody>
      </p:sp>
    </p:spTree>
    <p:extLst>
      <p:ext uri="{BB962C8B-B14F-4D97-AF65-F5344CB8AC3E}">
        <p14:creationId xmlns:p14="http://schemas.microsoft.com/office/powerpoint/2010/main" val="1060981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05A23-8D81-42C1-B2EC-3E14B1ADA2D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10FE5A6-0292-4FA1-B94A-861367DBF8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8B25D1-415D-4D9A-8782-46650B5403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0EBFEBA-3C89-40E1-92EE-1C2F29F9EC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C56FB0-0AA8-4D28-9525-408893AA29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CE84519-3A96-4238-8B77-A657B29E1160}"/>
              </a:ext>
            </a:extLst>
          </p:cNvPr>
          <p:cNvSpPr>
            <a:spLocks noGrp="1"/>
          </p:cNvSpPr>
          <p:nvPr>
            <p:ph type="dt" sz="half" idx="10"/>
          </p:nvPr>
        </p:nvSpPr>
        <p:spPr/>
        <p:txBody>
          <a:bodyPr/>
          <a:lstStyle/>
          <a:p>
            <a:fld id="{8ADD9B69-9EF8-47A0-AA4C-C78560DCE378}" type="datetimeFigureOut">
              <a:rPr lang="en-IN" smtClean="0"/>
              <a:t>04-05-2020</a:t>
            </a:fld>
            <a:endParaRPr lang="en-IN"/>
          </a:p>
        </p:txBody>
      </p:sp>
      <p:sp>
        <p:nvSpPr>
          <p:cNvPr id="8" name="Footer Placeholder 7">
            <a:extLst>
              <a:ext uri="{FF2B5EF4-FFF2-40B4-BE49-F238E27FC236}">
                <a16:creationId xmlns:a16="http://schemas.microsoft.com/office/drawing/2014/main" id="{EA9DD37A-64D6-402B-A977-4015AF4F9DE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78F152A-465A-43BC-8CE3-48E4E09CDA10}"/>
              </a:ext>
            </a:extLst>
          </p:cNvPr>
          <p:cNvSpPr>
            <a:spLocks noGrp="1"/>
          </p:cNvSpPr>
          <p:nvPr>
            <p:ph type="sldNum" sz="quarter" idx="12"/>
          </p:nvPr>
        </p:nvSpPr>
        <p:spPr/>
        <p:txBody>
          <a:bodyPr/>
          <a:lstStyle/>
          <a:p>
            <a:fld id="{498CAC4E-53B9-41A8-82A9-5068FD0B3EEE}" type="slidenum">
              <a:rPr lang="en-IN" smtClean="0"/>
              <a:t>‹#›</a:t>
            </a:fld>
            <a:endParaRPr lang="en-IN"/>
          </a:p>
        </p:txBody>
      </p:sp>
    </p:spTree>
    <p:extLst>
      <p:ext uri="{BB962C8B-B14F-4D97-AF65-F5344CB8AC3E}">
        <p14:creationId xmlns:p14="http://schemas.microsoft.com/office/powerpoint/2010/main" val="642816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DF8E2-57CD-4063-AADF-6E873B9E2E6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5FFD772-C070-4810-8CAE-9F3D087D7AC0}"/>
              </a:ext>
            </a:extLst>
          </p:cNvPr>
          <p:cNvSpPr>
            <a:spLocks noGrp="1"/>
          </p:cNvSpPr>
          <p:nvPr>
            <p:ph type="dt" sz="half" idx="10"/>
          </p:nvPr>
        </p:nvSpPr>
        <p:spPr/>
        <p:txBody>
          <a:bodyPr/>
          <a:lstStyle/>
          <a:p>
            <a:fld id="{8ADD9B69-9EF8-47A0-AA4C-C78560DCE378}" type="datetimeFigureOut">
              <a:rPr lang="en-IN" smtClean="0"/>
              <a:t>04-05-2020</a:t>
            </a:fld>
            <a:endParaRPr lang="en-IN"/>
          </a:p>
        </p:txBody>
      </p:sp>
      <p:sp>
        <p:nvSpPr>
          <p:cNvPr id="4" name="Footer Placeholder 3">
            <a:extLst>
              <a:ext uri="{FF2B5EF4-FFF2-40B4-BE49-F238E27FC236}">
                <a16:creationId xmlns:a16="http://schemas.microsoft.com/office/drawing/2014/main" id="{36956CCA-9BEE-4D68-BF13-234902A5664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3515399-D8B9-4B84-8D85-37434B63FCD6}"/>
              </a:ext>
            </a:extLst>
          </p:cNvPr>
          <p:cNvSpPr>
            <a:spLocks noGrp="1"/>
          </p:cNvSpPr>
          <p:nvPr>
            <p:ph type="sldNum" sz="quarter" idx="12"/>
          </p:nvPr>
        </p:nvSpPr>
        <p:spPr/>
        <p:txBody>
          <a:bodyPr/>
          <a:lstStyle/>
          <a:p>
            <a:fld id="{498CAC4E-53B9-41A8-82A9-5068FD0B3EEE}" type="slidenum">
              <a:rPr lang="en-IN" smtClean="0"/>
              <a:t>‹#›</a:t>
            </a:fld>
            <a:endParaRPr lang="en-IN"/>
          </a:p>
        </p:txBody>
      </p:sp>
    </p:spTree>
    <p:extLst>
      <p:ext uri="{BB962C8B-B14F-4D97-AF65-F5344CB8AC3E}">
        <p14:creationId xmlns:p14="http://schemas.microsoft.com/office/powerpoint/2010/main" val="2469900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1D7BA0-1C9D-4A35-AA89-86E95C990897}"/>
              </a:ext>
            </a:extLst>
          </p:cNvPr>
          <p:cNvSpPr>
            <a:spLocks noGrp="1"/>
          </p:cNvSpPr>
          <p:nvPr>
            <p:ph type="dt" sz="half" idx="10"/>
          </p:nvPr>
        </p:nvSpPr>
        <p:spPr/>
        <p:txBody>
          <a:bodyPr/>
          <a:lstStyle/>
          <a:p>
            <a:fld id="{8ADD9B69-9EF8-47A0-AA4C-C78560DCE378}" type="datetimeFigureOut">
              <a:rPr lang="en-IN" smtClean="0"/>
              <a:t>04-05-2020</a:t>
            </a:fld>
            <a:endParaRPr lang="en-IN"/>
          </a:p>
        </p:txBody>
      </p:sp>
      <p:sp>
        <p:nvSpPr>
          <p:cNvPr id="3" name="Footer Placeholder 2">
            <a:extLst>
              <a:ext uri="{FF2B5EF4-FFF2-40B4-BE49-F238E27FC236}">
                <a16:creationId xmlns:a16="http://schemas.microsoft.com/office/drawing/2014/main" id="{178327F3-9BC4-45BF-ABF9-C2329EF20F0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79B29B8-0AAF-434C-8025-7B970766FD64}"/>
              </a:ext>
            </a:extLst>
          </p:cNvPr>
          <p:cNvSpPr>
            <a:spLocks noGrp="1"/>
          </p:cNvSpPr>
          <p:nvPr>
            <p:ph type="sldNum" sz="quarter" idx="12"/>
          </p:nvPr>
        </p:nvSpPr>
        <p:spPr/>
        <p:txBody>
          <a:bodyPr/>
          <a:lstStyle/>
          <a:p>
            <a:fld id="{498CAC4E-53B9-41A8-82A9-5068FD0B3EEE}" type="slidenum">
              <a:rPr lang="en-IN" smtClean="0"/>
              <a:t>‹#›</a:t>
            </a:fld>
            <a:endParaRPr lang="en-IN"/>
          </a:p>
        </p:txBody>
      </p:sp>
    </p:spTree>
    <p:extLst>
      <p:ext uri="{BB962C8B-B14F-4D97-AF65-F5344CB8AC3E}">
        <p14:creationId xmlns:p14="http://schemas.microsoft.com/office/powerpoint/2010/main" val="457060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F3963-4AE1-49D1-B9A7-4298B959B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DC3BABD-915C-40B5-AD77-112CFEA491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0E948B0-5F49-4B72-B607-48F97AEDDF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E7B98F-2D33-4D36-9FD8-E0426CBFE0A2}"/>
              </a:ext>
            </a:extLst>
          </p:cNvPr>
          <p:cNvSpPr>
            <a:spLocks noGrp="1"/>
          </p:cNvSpPr>
          <p:nvPr>
            <p:ph type="dt" sz="half" idx="10"/>
          </p:nvPr>
        </p:nvSpPr>
        <p:spPr/>
        <p:txBody>
          <a:bodyPr/>
          <a:lstStyle/>
          <a:p>
            <a:fld id="{8ADD9B69-9EF8-47A0-AA4C-C78560DCE378}" type="datetimeFigureOut">
              <a:rPr lang="en-IN" smtClean="0"/>
              <a:t>04-05-2020</a:t>
            </a:fld>
            <a:endParaRPr lang="en-IN"/>
          </a:p>
        </p:txBody>
      </p:sp>
      <p:sp>
        <p:nvSpPr>
          <p:cNvPr id="6" name="Footer Placeholder 5">
            <a:extLst>
              <a:ext uri="{FF2B5EF4-FFF2-40B4-BE49-F238E27FC236}">
                <a16:creationId xmlns:a16="http://schemas.microsoft.com/office/drawing/2014/main" id="{A01EAA40-4DF2-4C4C-8937-FB8AAA890B3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D536FC5-4404-455E-9D9D-8B499E96768D}"/>
              </a:ext>
            </a:extLst>
          </p:cNvPr>
          <p:cNvSpPr>
            <a:spLocks noGrp="1"/>
          </p:cNvSpPr>
          <p:nvPr>
            <p:ph type="sldNum" sz="quarter" idx="12"/>
          </p:nvPr>
        </p:nvSpPr>
        <p:spPr/>
        <p:txBody>
          <a:bodyPr/>
          <a:lstStyle/>
          <a:p>
            <a:fld id="{498CAC4E-53B9-41A8-82A9-5068FD0B3EEE}" type="slidenum">
              <a:rPr lang="en-IN" smtClean="0"/>
              <a:t>‹#›</a:t>
            </a:fld>
            <a:endParaRPr lang="en-IN"/>
          </a:p>
        </p:txBody>
      </p:sp>
    </p:spTree>
    <p:extLst>
      <p:ext uri="{BB962C8B-B14F-4D97-AF65-F5344CB8AC3E}">
        <p14:creationId xmlns:p14="http://schemas.microsoft.com/office/powerpoint/2010/main" val="2668404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7B65E-947F-4808-BAFE-CB6E9BB103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42CF101-45A8-4ECB-8A1B-3314499865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2DA4EB7-7A24-4E36-84E4-91A198C91E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241E6F-2540-4ED0-95DF-43FD311AB29B}"/>
              </a:ext>
            </a:extLst>
          </p:cNvPr>
          <p:cNvSpPr>
            <a:spLocks noGrp="1"/>
          </p:cNvSpPr>
          <p:nvPr>
            <p:ph type="dt" sz="half" idx="10"/>
          </p:nvPr>
        </p:nvSpPr>
        <p:spPr/>
        <p:txBody>
          <a:bodyPr/>
          <a:lstStyle/>
          <a:p>
            <a:fld id="{8ADD9B69-9EF8-47A0-AA4C-C78560DCE378}" type="datetimeFigureOut">
              <a:rPr lang="en-IN" smtClean="0"/>
              <a:t>04-05-2020</a:t>
            </a:fld>
            <a:endParaRPr lang="en-IN"/>
          </a:p>
        </p:txBody>
      </p:sp>
      <p:sp>
        <p:nvSpPr>
          <p:cNvPr id="6" name="Footer Placeholder 5">
            <a:extLst>
              <a:ext uri="{FF2B5EF4-FFF2-40B4-BE49-F238E27FC236}">
                <a16:creationId xmlns:a16="http://schemas.microsoft.com/office/drawing/2014/main" id="{41790225-3AFD-44CC-A8C7-9EACEE30010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88F0076-04E1-4718-BE6B-E4B5EE30D9AD}"/>
              </a:ext>
            </a:extLst>
          </p:cNvPr>
          <p:cNvSpPr>
            <a:spLocks noGrp="1"/>
          </p:cNvSpPr>
          <p:nvPr>
            <p:ph type="sldNum" sz="quarter" idx="12"/>
          </p:nvPr>
        </p:nvSpPr>
        <p:spPr/>
        <p:txBody>
          <a:bodyPr/>
          <a:lstStyle/>
          <a:p>
            <a:fld id="{498CAC4E-53B9-41A8-82A9-5068FD0B3EEE}" type="slidenum">
              <a:rPr lang="en-IN" smtClean="0"/>
              <a:t>‹#›</a:t>
            </a:fld>
            <a:endParaRPr lang="en-IN"/>
          </a:p>
        </p:txBody>
      </p:sp>
    </p:spTree>
    <p:extLst>
      <p:ext uri="{BB962C8B-B14F-4D97-AF65-F5344CB8AC3E}">
        <p14:creationId xmlns:p14="http://schemas.microsoft.com/office/powerpoint/2010/main" val="4168057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26315C-E256-414F-9D13-CAF4F9FA1F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70DDBB2-1148-4721-9471-779222B0CD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554065B-C22B-45D7-8B45-4A57BA083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DD9B69-9EF8-47A0-AA4C-C78560DCE378}" type="datetimeFigureOut">
              <a:rPr lang="en-IN" smtClean="0"/>
              <a:t>04-05-2020</a:t>
            </a:fld>
            <a:endParaRPr lang="en-IN"/>
          </a:p>
        </p:txBody>
      </p:sp>
      <p:sp>
        <p:nvSpPr>
          <p:cNvPr id="5" name="Footer Placeholder 4">
            <a:extLst>
              <a:ext uri="{FF2B5EF4-FFF2-40B4-BE49-F238E27FC236}">
                <a16:creationId xmlns:a16="http://schemas.microsoft.com/office/drawing/2014/main" id="{28F72FCB-98BA-4B3D-92D9-881D6E8993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292AE11-0D26-434B-9E26-1E4C449A36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CAC4E-53B9-41A8-82A9-5068FD0B3EEE}" type="slidenum">
              <a:rPr lang="en-IN" smtClean="0"/>
              <a:t>‹#›</a:t>
            </a:fld>
            <a:endParaRPr lang="en-IN"/>
          </a:p>
        </p:txBody>
      </p:sp>
    </p:spTree>
    <p:extLst>
      <p:ext uri="{BB962C8B-B14F-4D97-AF65-F5344CB8AC3E}">
        <p14:creationId xmlns:p14="http://schemas.microsoft.com/office/powerpoint/2010/main" val="1580108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5/4/2020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6512252"/>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2000"/>
            <a:lum/>
          </a:blip>
          <a:srcRect/>
          <a:stretch>
            <a:fillRect t="-31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BA1560-3E1F-4255-AF4F-F6AB77E2E5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2DE00DC-0947-4606-968B-525DAF896A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6AAF29E-8D7D-4161-90F0-5C8B9D2436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39ADE-55C3-4B1B-892E-B3F28B5446C2}" type="datetimeFigureOut">
              <a:rPr lang="en-IN" smtClean="0"/>
              <a:t>04-05-2020</a:t>
            </a:fld>
            <a:endParaRPr lang="en-IN"/>
          </a:p>
        </p:txBody>
      </p:sp>
      <p:sp>
        <p:nvSpPr>
          <p:cNvPr id="5" name="Footer Placeholder 4">
            <a:extLst>
              <a:ext uri="{FF2B5EF4-FFF2-40B4-BE49-F238E27FC236}">
                <a16:creationId xmlns:a16="http://schemas.microsoft.com/office/drawing/2014/main" id="{69625C25-F187-482D-B937-48D995559B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7E5B5E03-EF41-4D6F-9AA7-1D7DF8DF2F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F4BF6-E2C8-4566-8868-FF603C54DFB5}" type="slidenum">
              <a:rPr lang="en-IN" smtClean="0"/>
              <a:t>‹#›</a:t>
            </a:fld>
            <a:endParaRPr lang="en-IN"/>
          </a:p>
        </p:txBody>
      </p:sp>
    </p:spTree>
    <p:extLst>
      <p:ext uri="{BB962C8B-B14F-4D97-AF65-F5344CB8AC3E}">
        <p14:creationId xmlns:p14="http://schemas.microsoft.com/office/powerpoint/2010/main" val="276798437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emf"/><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6.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109922F-927B-4DDA-8B21-B19FF84C21AD}"/>
              </a:ext>
            </a:extLst>
          </p:cNvPr>
          <p:cNvPicPr>
            <a:picLocks noChangeAspect="1"/>
          </p:cNvPicPr>
          <p:nvPr/>
        </p:nvPicPr>
        <p:blipFill rotWithShape="1">
          <a:blip r:embed="rId2">
            <a:extLst>
              <a:ext uri="{28A0092B-C50C-407E-A947-70E740481C1C}">
                <a14:useLocalDpi xmlns:a14="http://schemas.microsoft.com/office/drawing/2010/main" val="0"/>
              </a:ext>
            </a:extLst>
          </a:blip>
          <a:srcRect l="15350" r="9728" b="-1"/>
          <a:stretch/>
        </p:blipFill>
        <p:spPr>
          <a:xfrm>
            <a:off x="20" y="10"/>
            <a:ext cx="9141724" cy="6863475"/>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p:spPr>
      </p:pic>
      <p:pic>
        <p:nvPicPr>
          <p:cNvPr id="13" name="Picture 12" descr="A picture containing outdoor, grass, field, plane&#10;&#10;Description automatically generated">
            <a:extLst>
              <a:ext uri="{FF2B5EF4-FFF2-40B4-BE49-F238E27FC236}">
                <a16:creationId xmlns:a16="http://schemas.microsoft.com/office/drawing/2014/main" id="{62B31413-4E3F-4EB0-8773-0AA1BCE30BF5}"/>
              </a:ext>
            </a:extLst>
          </p:cNvPr>
          <p:cNvPicPr>
            <a:picLocks noChangeAspect="1"/>
          </p:cNvPicPr>
          <p:nvPr/>
        </p:nvPicPr>
        <p:blipFill rotWithShape="1">
          <a:blip r:embed="rId3">
            <a:extLst>
              <a:ext uri="{28A0092B-C50C-407E-A947-70E740481C1C}">
                <a14:useLocalDpi xmlns:a14="http://schemas.microsoft.com/office/drawing/2010/main" val="0"/>
              </a:ext>
            </a:extLst>
          </a:blip>
          <a:srcRect l="15851" r="28101"/>
          <a:stretch/>
        </p:blipFill>
        <p:spPr>
          <a:xfrm>
            <a:off x="5790353" y="10"/>
            <a:ext cx="6401647" cy="6852984"/>
          </a:xfrm>
          <a:custGeom>
            <a:avLst/>
            <a:gdLst>
              <a:gd name="connsiteX0" fmla="*/ 354282 w 6401647"/>
              <a:gd name="connsiteY0" fmla="*/ 0 h 6852994"/>
              <a:gd name="connsiteX1" fmla="*/ 6401647 w 6401647"/>
              <a:gd name="connsiteY1" fmla="*/ 0 h 6852994"/>
              <a:gd name="connsiteX2" fmla="*/ 6401647 w 6401647"/>
              <a:gd name="connsiteY2" fmla="*/ 6852994 h 6852994"/>
              <a:gd name="connsiteX3" fmla="*/ 0 w 6401647"/>
              <a:gd name="connsiteY3" fmla="*/ 6852994 h 6852994"/>
              <a:gd name="connsiteX4" fmla="*/ 0 w 6401647"/>
              <a:gd name="connsiteY4" fmla="*/ 6852993 h 6852994"/>
              <a:gd name="connsiteX5" fmla="*/ 3528116 w 6401647"/>
              <a:gd name="connsiteY5" fmla="*/ 6852993 h 685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1647" h="6852994">
                <a:moveTo>
                  <a:pt x="354282" y="0"/>
                </a:moveTo>
                <a:lnTo>
                  <a:pt x="6401647" y="0"/>
                </a:lnTo>
                <a:lnTo>
                  <a:pt x="6401647" y="6852994"/>
                </a:lnTo>
                <a:lnTo>
                  <a:pt x="0" y="6852994"/>
                </a:lnTo>
                <a:lnTo>
                  <a:pt x="0" y="6852993"/>
                </a:lnTo>
                <a:lnTo>
                  <a:pt x="3528116" y="6852993"/>
                </a:lnTo>
                <a:close/>
              </a:path>
            </a:pathLst>
          </a:custGeom>
        </p:spPr>
      </p:pic>
      <p:pic>
        <p:nvPicPr>
          <p:cNvPr id="14" name="Picture 13">
            <a:extLst>
              <a:ext uri="{FF2B5EF4-FFF2-40B4-BE49-F238E27FC236}">
                <a16:creationId xmlns:a16="http://schemas.microsoft.com/office/drawing/2014/main" id="{C675C567-0B56-442F-9787-D99E16C23196}"/>
              </a:ext>
            </a:extLst>
          </p:cNvPr>
          <p:cNvPicPr>
            <a:picLocks noChangeAspect="1"/>
          </p:cNvPicPr>
          <p:nvPr/>
        </p:nvPicPr>
        <p:blipFill>
          <a:blip r:embed="rId4"/>
          <a:stretch>
            <a:fillRect/>
          </a:stretch>
        </p:blipFill>
        <p:spPr>
          <a:xfrm>
            <a:off x="80283" y="85455"/>
            <a:ext cx="1217106" cy="1241914"/>
          </a:xfrm>
          <a:prstGeom prst="rect">
            <a:avLst/>
          </a:prstGeom>
        </p:spPr>
      </p:pic>
      <p:sp>
        <p:nvSpPr>
          <p:cNvPr id="16" name="Rectangle 15">
            <a:extLst>
              <a:ext uri="{FF2B5EF4-FFF2-40B4-BE49-F238E27FC236}">
                <a16:creationId xmlns:a16="http://schemas.microsoft.com/office/drawing/2014/main" id="{EE9D7555-DD88-4699-98A9-E6949EA67DEA}"/>
              </a:ext>
            </a:extLst>
          </p:cNvPr>
          <p:cNvSpPr/>
          <p:nvPr/>
        </p:nvSpPr>
        <p:spPr>
          <a:xfrm>
            <a:off x="785568" y="551171"/>
            <a:ext cx="5822622" cy="6124754"/>
          </a:xfrm>
          <a:prstGeom prst="rect">
            <a:avLst/>
          </a:prstGeom>
        </p:spPr>
        <p:txBody>
          <a:bodyPr wrap="square">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AN UNSUPERVISED SOIL MOISTURE ESTIMATION MODELLING APPROACH USING C-BAND DUAL PolSAR DATA</a:t>
            </a:r>
            <a:endParaRPr lang="en-US" sz="28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en-US" sz="3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By-</a:t>
            </a:r>
          </a:p>
          <a:p>
            <a:pPr algn="ctr"/>
            <a:endParaRPr 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20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 Reet Kamal Tiwari and Akshar Tripathi</a:t>
            </a:r>
          </a:p>
          <a:p>
            <a:pPr algn="ctr"/>
            <a:r>
              <a:rPr lang="en-US" sz="20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Department of Civil Engineering,</a:t>
            </a:r>
          </a:p>
          <a:p>
            <a:pPr algn="ctr"/>
            <a:r>
              <a:rPr lang="en-US" sz="20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Indian Institute of Technology (IIT) Ropar</a:t>
            </a:r>
          </a:p>
          <a:p>
            <a:pPr algn="ctr"/>
            <a:r>
              <a:rPr lang="en-US" sz="20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Rupnagar (Punjab)-140001</a:t>
            </a:r>
          </a:p>
          <a:p>
            <a:pPr algn="ctr"/>
            <a:r>
              <a:rPr lang="en-US" sz="20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Email: reetkamal@iitrpr.ac.in</a:t>
            </a:r>
          </a:p>
          <a:p>
            <a:pPr algn="ctr"/>
            <a:br>
              <a:rPr lang="en-US" sz="24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IN" sz="24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88AD898B-6525-4673-B4F9-E2333F4809FE}"/>
              </a:ext>
            </a:extLst>
          </p:cNvPr>
          <p:cNvSpPr/>
          <p:nvPr/>
        </p:nvSpPr>
        <p:spPr>
          <a:xfrm>
            <a:off x="9306260" y="171196"/>
            <a:ext cx="2780505" cy="369332"/>
          </a:xfrm>
          <a:prstGeom prst="rect">
            <a:avLst/>
          </a:prstGeom>
        </p:spPr>
        <p:txBody>
          <a:bodyPr wrap="none">
            <a:spAutoFit/>
          </a:bodyPr>
          <a:lstStyle/>
          <a:p>
            <a:r>
              <a:rPr lang="en-IN" dirty="0">
                <a:latin typeface="Open Sans"/>
              </a:rPr>
              <a:t>Paper id: EGU2020-12870</a:t>
            </a:r>
            <a:endParaRPr lang="en-IN" dirty="0"/>
          </a:p>
        </p:txBody>
      </p:sp>
      <p:pic>
        <p:nvPicPr>
          <p:cNvPr id="4" name="Picture 3" descr="A drawing of a face&#10;&#10;Description automatically generated">
            <a:extLst>
              <a:ext uri="{FF2B5EF4-FFF2-40B4-BE49-F238E27FC236}">
                <a16:creationId xmlns:a16="http://schemas.microsoft.com/office/drawing/2014/main" id="{E7F9E59E-E83D-4079-8B39-6CB527DF9A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17865" y="6315697"/>
            <a:ext cx="1227411" cy="429442"/>
          </a:xfrm>
          <a:prstGeom prst="rect">
            <a:avLst/>
          </a:prstGeom>
        </p:spPr>
      </p:pic>
    </p:spTree>
    <p:extLst>
      <p:ext uri="{BB962C8B-B14F-4D97-AF65-F5344CB8AC3E}">
        <p14:creationId xmlns:p14="http://schemas.microsoft.com/office/powerpoint/2010/main" val="3975966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A54A0-8B4D-47C1-8444-28C506DB7778}"/>
              </a:ext>
            </a:extLst>
          </p:cNvPr>
          <p:cNvSpPr txBox="1">
            <a:spLocks/>
          </p:cNvSpPr>
          <p:nvPr/>
        </p:nvSpPr>
        <p:spPr>
          <a:xfrm>
            <a:off x="1407802" y="550483"/>
            <a:ext cx="10206021" cy="6655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3600" b="1" dirty="0">
                <a:latin typeface="Times New Roman" pitchFamily="18" charset="0"/>
                <a:cs typeface="Times New Roman" pitchFamily="18" charset="0"/>
              </a:rPr>
              <a:t> Soil Moisture Model Details</a:t>
            </a:r>
          </a:p>
        </p:txBody>
      </p:sp>
      <p:sp>
        <p:nvSpPr>
          <p:cNvPr id="5" name="TextBox 4">
            <a:extLst>
              <a:ext uri="{FF2B5EF4-FFF2-40B4-BE49-F238E27FC236}">
                <a16:creationId xmlns:a16="http://schemas.microsoft.com/office/drawing/2014/main" id="{00B0653E-90BB-4475-B259-B777E9D35248}"/>
              </a:ext>
            </a:extLst>
          </p:cNvPr>
          <p:cNvSpPr txBox="1"/>
          <p:nvPr/>
        </p:nvSpPr>
        <p:spPr>
          <a:xfrm>
            <a:off x="575034" y="1866507"/>
            <a:ext cx="11001081" cy="3416320"/>
          </a:xfrm>
          <a:prstGeom prst="rect">
            <a:avLst/>
          </a:prstGeom>
          <a:noFill/>
        </p:spPr>
        <p:txBody>
          <a:bodyPr wrap="square" rtlCol="0">
            <a:spAutoFit/>
          </a:bodyPr>
          <a:lstStyle/>
          <a:p>
            <a:r>
              <a:rPr lang="en-US" dirty="0"/>
              <a:t>• The Unsupervised model developed is as follows-</a:t>
            </a:r>
          </a:p>
          <a:p>
            <a:endParaRPr lang="en-US" dirty="0"/>
          </a:p>
          <a:p>
            <a:r>
              <a:rPr lang="es-ES" b="1" dirty="0"/>
              <a:t>X 2019 = β</a:t>
            </a:r>
            <a:r>
              <a:rPr lang="es-ES" sz="1200" b="1" dirty="0"/>
              <a:t>0</a:t>
            </a:r>
            <a:r>
              <a:rPr lang="es-ES" b="1" dirty="0"/>
              <a:t>+ β</a:t>
            </a:r>
            <a:r>
              <a:rPr lang="es-ES" sz="1200" b="1" dirty="0"/>
              <a:t>1</a:t>
            </a:r>
            <a:r>
              <a:rPr lang="es-ES" b="1" dirty="0"/>
              <a:t>×(X2017)+</a:t>
            </a:r>
            <a:r>
              <a:rPr lang="el-GR" b="1" dirty="0"/>
              <a:t> β</a:t>
            </a:r>
            <a:r>
              <a:rPr lang="en-IN" sz="1200" b="1" dirty="0"/>
              <a:t>2×</a:t>
            </a:r>
            <a:r>
              <a:rPr lang="es-ES" b="1" dirty="0"/>
              <a:t>(X2018) + (</a:t>
            </a:r>
            <a:r>
              <a:rPr lang="el-GR" b="1" dirty="0"/>
              <a:t>β</a:t>
            </a:r>
            <a:r>
              <a:rPr lang="en-IN" sz="1200" b="1" dirty="0"/>
              <a:t>3</a:t>
            </a:r>
            <a:r>
              <a:rPr lang="en-IN" b="1" dirty="0"/>
              <a:t>×Y</a:t>
            </a:r>
            <a:r>
              <a:rPr lang="en-IN" sz="1200" b="1" dirty="0"/>
              <a:t>1</a:t>
            </a:r>
            <a:r>
              <a:rPr lang="en-IN" b="1" dirty="0"/>
              <a:t>2017)+</a:t>
            </a:r>
            <a:r>
              <a:rPr lang="es-ES" b="1" dirty="0"/>
              <a:t> (</a:t>
            </a:r>
            <a:r>
              <a:rPr lang="el-GR" b="1" dirty="0"/>
              <a:t>β</a:t>
            </a:r>
            <a:r>
              <a:rPr lang="en-IN" sz="1200" b="1" dirty="0"/>
              <a:t>4</a:t>
            </a:r>
            <a:r>
              <a:rPr lang="en-IN" b="1" dirty="0"/>
              <a:t>×Y</a:t>
            </a:r>
            <a:r>
              <a:rPr lang="en-IN" sz="1200" b="1" dirty="0"/>
              <a:t>2</a:t>
            </a:r>
            <a:r>
              <a:rPr lang="en-IN" b="1" dirty="0"/>
              <a:t>2017)+</a:t>
            </a:r>
            <a:r>
              <a:rPr lang="el-GR" b="1" dirty="0"/>
              <a:t> </a:t>
            </a:r>
            <a:r>
              <a:rPr lang="es-ES" b="1" dirty="0"/>
              <a:t>(β</a:t>
            </a:r>
            <a:r>
              <a:rPr lang="es-ES" sz="1200" b="1" dirty="0"/>
              <a:t>5</a:t>
            </a:r>
            <a:r>
              <a:rPr lang="es-ES" b="1" dirty="0"/>
              <a:t>×Y</a:t>
            </a:r>
            <a:r>
              <a:rPr lang="es-ES" sz="1100" b="1" dirty="0"/>
              <a:t>1</a:t>
            </a:r>
            <a:r>
              <a:rPr lang="es-ES" b="1" dirty="0"/>
              <a:t>2018) + (β</a:t>
            </a:r>
            <a:r>
              <a:rPr lang="es-ES" sz="1200" b="1" dirty="0"/>
              <a:t>6</a:t>
            </a:r>
            <a:r>
              <a:rPr lang="es-ES" b="1" dirty="0"/>
              <a:t>×Y</a:t>
            </a:r>
            <a:r>
              <a:rPr lang="es-ES" sz="1200" b="1" dirty="0"/>
              <a:t>1</a:t>
            </a:r>
            <a:r>
              <a:rPr lang="es-ES" b="1" dirty="0"/>
              <a:t>2018) + (β</a:t>
            </a:r>
            <a:r>
              <a:rPr lang="es-ES" sz="1200" b="1" dirty="0"/>
              <a:t>7</a:t>
            </a:r>
            <a:r>
              <a:rPr lang="es-ES" b="1" dirty="0"/>
              <a:t>×Y</a:t>
            </a:r>
            <a:r>
              <a:rPr lang="es-ES" sz="1200" b="1" dirty="0"/>
              <a:t>2</a:t>
            </a:r>
            <a:r>
              <a:rPr lang="es-ES" b="1" dirty="0"/>
              <a:t>2019) + (β</a:t>
            </a:r>
            <a:r>
              <a:rPr lang="es-ES" sz="1200" b="1" dirty="0"/>
              <a:t>8</a:t>
            </a:r>
            <a:r>
              <a:rPr lang="es-ES" b="1" dirty="0"/>
              <a:t>×Y</a:t>
            </a:r>
            <a:r>
              <a:rPr lang="es-ES" sz="1200" b="1" dirty="0"/>
              <a:t>2</a:t>
            </a:r>
            <a:r>
              <a:rPr lang="es-ES" b="1" dirty="0"/>
              <a:t>2019) </a:t>
            </a:r>
            <a:endParaRPr lang="en-US" dirty="0"/>
          </a:p>
          <a:p>
            <a:endParaRPr lang="en-US" dirty="0"/>
          </a:p>
          <a:p>
            <a:r>
              <a:rPr lang="en-US" dirty="0"/>
              <a:t>Where, X is NDMI and Y1 is backscatter  for VH and Y2 is backscatter for VV polarization channels. The same model was run for  March, April and May (one month at a time) from 2017 to 2019 and NDMI for 2019 was predicted. </a:t>
            </a:r>
          </a:p>
          <a:p>
            <a:endParaRPr lang="en-US" dirty="0"/>
          </a:p>
          <a:p>
            <a:endParaRPr lang="en-US" dirty="0"/>
          </a:p>
          <a:p>
            <a:pPr marL="285750" indent="-285750">
              <a:buFont typeface="Arial" panose="020B0604020202020204" pitchFamily="34" charset="0"/>
              <a:buChar char="•"/>
            </a:pPr>
            <a:r>
              <a:rPr lang="en-US" b="1" dirty="0"/>
              <a:t>Normalized Differential Moisture Index (NDMI)= (NIR-SWIR)/(NIR+SWIR)</a:t>
            </a:r>
            <a:endParaRPr lang="en-IN" b="1" dirty="0"/>
          </a:p>
          <a:p>
            <a:endParaRPr lang="en-US" dirty="0"/>
          </a:p>
          <a:p>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3C6416C-71EE-4B42-B116-204192552F8A}"/>
              </a:ext>
            </a:extLst>
          </p:cNvPr>
          <p:cNvPicPr>
            <a:picLocks noChangeAspect="1"/>
          </p:cNvPicPr>
          <p:nvPr/>
        </p:nvPicPr>
        <p:blipFill>
          <a:blip r:embed="rId2"/>
          <a:stretch>
            <a:fillRect/>
          </a:stretch>
        </p:blipFill>
        <p:spPr>
          <a:xfrm>
            <a:off x="458658" y="477771"/>
            <a:ext cx="854575" cy="871994"/>
          </a:xfrm>
          <a:prstGeom prst="rect">
            <a:avLst/>
          </a:prstGeom>
        </p:spPr>
      </p:pic>
      <p:pic>
        <p:nvPicPr>
          <p:cNvPr id="4" name="Picture 3" descr="A drawing of a face&#10;&#10;Description automatically generated">
            <a:extLst>
              <a:ext uri="{FF2B5EF4-FFF2-40B4-BE49-F238E27FC236}">
                <a16:creationId xmlns:a16="http://schemas.microsoft.com/office/drawing/2014/main" id="{BC166A00-A251-4F66-88F9-7C32850BC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1494" y="5967207"/>
            <a:ext cx="1227411" cy="429442"/>
          </a:xfrm>
          <a:prstGeom prst="rect">
            <a:avLst/>
          </a:prstGeom>
        </p:spPr>
      </p:pic>
    </p:spTree>
    <p:extLst>
      <p:ext uri="{BB962C8B-B14F-4D97-AF65-F5344CB8AC3E}">
        <p14:creationId xmlns:p14="http://schemas.microsoft.com/office/powerpoint/2010/main" val="2852019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749D7-96B5-4B81-91C2-4AA8B466D450}"/>
              </a:ext>
            </a:extLst>
          </p:cNvPr>
          <p:cNvSpPr>
            <a:spLocks noGrp="1"/>
          </p:cNvSpPr>
          <p:nvPr>
            <p:ph type="title"/>
          </p:nvPr>
        </p:nvSpPr>
        <p:spPr>
          <a:xfrm>
            <a:off x="1047946" y="510619"/>
            <a:ext cx="10058400" cy="714866"/>
          </a:xfrm>
        </p:spPr>
        <p:txBody>
          <a:bodyPr>
            <a:normAutofit/>
          </a:bodyPr>
          <a:lstStyle/>
          <a:p>
            <a:pPr algn="ctr"/>
            <a:r>
              <a:rPr lang="en-IN" sz="3600" b="1" dirty="0">
                <a:latin typeface="Times New Roman" panose="02020603050405020304" pitchFamily="18" charset="0"/>
                <a:cs typeface="Times New Roman" panose="02020603050405020304" pitchFamily="18" charset="0"/>
              </a:rPr>
              <a:t>Results</a:t>
            </a:r>
          </a:p>
        </p:txBody>
      </p:sp>
      <p:pic>
        <p:nvPicPr>
          <p:cNvPr id="3" name="Picture 2">
            <a:extLst>
              <a:ext uri="{FF2B5EF4-FFF2-40B4-BE49-F238E27FC236}">
                <a16:creationId xmlns:a16="http://schemas.microsoft.com/office/drawing/2014/main" id="{F45E9F77-D215-4718-852F-1FBF53774A9A}"/>
              </a:ext>
            </a:extLst>
          </p:cNvPr>
          <p:cNvPicPr>
            <a:picLocks noChangeAspect="1"/>
          </p:cNvPicPr>
          <p:nvPr/>
        </p:nvPicPr>
        <p:blipFill>
          <a:blip r:embed="rId2"/>
          <a:stretch>
            <a:fillRect/>
          </a:stretch>
        </p:blipFill>
        <p:spPr>
          <a:xfrm>
            <a:off x="458658" y="477771"/>
            <a:ext cx="854575" cy="871994"/>
          </a:xfrm>
          <a:prstGeom prst="rect">
            <a:avLst/>
          </a:prstGeom>
        </p:spPr>
      </p:pic>
      <p:pic>
        <p:nvPicPr>
          <p:cNvPr id="4" name="Picture 3">
            <a:extLst>
              <a:ext uri="{FF2B5EF4-FFF2-40B4-BE49-F238E27FC236}">
                <a16:creationId xmlns:a16="http://schemas.microsoft.com/office/drawing/2014/main" id="{86F9F1D0-8ECF-421C-832A-AF92FD81C7F9}"/>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535021" y="1524003"/>
            <a:ext cx="11108988" cy="4351503"/>
          </a:xfrm>
          <a:prstGeom prst="rect">
            <a:avLst/>
          </a:prstGeom>
          <a:noFill/>
        </p:spPr>
      </p:pic>
      <p:sp>
        <p:nvSpPr>
          <p:cNvPr id="5" name="TextBox 4">
            <a:extLst>
              <a:ext uri="{FF2B5EF4-FFF2-40B4-BE49-F238E27FC236}">
                <a16:creationId xmlns:a16="http://schemas.microsoft.com/office/drawing/2014/main" id="{679A75CE-6DA2-4729-BF20-537E290AF711}"/>
              </a:ext>
            </a:extLst>
          </p:cNvPr>
          <p:cNvSpPr txBox="1"/>
          <p:nvPr/>
        </p:nvSpPr>
        <p:spPr>
          <a:xfrm>
            <a:off x="2247089" y="5972783"/>
            <a:ext cx="7490298" cy="369332"/>
          </a:xfrm>
          <a:prstGeom prst="rect">
            <a:avLst/>
          </a:prstGeom>
          <a:noFill/>
        </p:spPr>
        <p:txBody>
          <a:bodyPr wrap="square" rtlCol="0">
            <a:spAutoFit/>
          </a:bodyPr>
          <a:lstStyle/>
          <a:p>
            <a:pPr algn="ctr"/>
            <a:r>
              <a:rPr lang="en-IN" dirty="0">
                <a:latin typeface="Times New Roman" panose="02020603050405020304" pitchFamily="18" charset="0"/>
                <a:cs typeface="Times New Roman" panose="02020603050405020304" pitchFamily="18" charset="0"/>
              </a:rPr>
              <a:t>(a) Correlation Heat Map (b) Goodness of Fit</a:t>
            </a:r>
          </a:p>
        </p:txBody>
      </p:sp>
      <p:pic>
        <p:nvPicPr>
          <p:cNvPr id="7" name="Picture 6" descr="A drawing of a face&#10;&#10;Description automatically generated">
            <a:extLst>
              <a:ext uri="{FF2B5EF4-FFF2-40B4-BE49-F238E27FC236}">
                <a16:creationId xmlns:a16="http://schemas.microsoft.com/office/drawing/2014/main" id="{D95E1AE4-0CA5-4F77-95EB-6254D472F3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2039" y="5986662"/>
            <a:ext cx="1227411" cy="429442"/>
          </a:xfrm>
          <a:prstGeom prst="rect">
            <a:avLst/>
          </a:prstGeom>
        </p:spPr>
      </p:pic>
    </p:spTree>
    <p:extLst>
      <p:ext uri="{BB962C8B-B14F-4D97-AF65-F5344CB8AC3E}">
        <p14:creationId xmlns:p14="http://schemas.microsoft.com/office/powerpoint/2010/main" val="2897228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5ACA24-B83E-47B1-A2EC-C930141E5120}"/>
              </a:ext>
            </a:extLst>
          </p:cNvPr>
          <p:cNvPicPr>
            <a:picLocks noChangeAspect="1"/>
          </p:cNvPicPr>
          <p:nvPr/>
        </p:nvPicPr>
        <p:blipFill>
          <a:blip r:embed="rId3"/>
          <a:stretch>
            <a:fillRect/>
          </a:stretch>
        </p:blipFill>
        <p:spPr>
          <a:xfrm>
            <a:off x="458658" y="477771"/>
            <a:ext cx="854575" cy="871994"/>
          </a:xfrm>
          <a:prstGeom prst="rect">
            <a:avLst/>
          </a:prstGeom>
        </p:spPr>
      </p:pic>
      <p:sp>
        <p:nvSpPr>
          <p:cNvPr id="3" name="Title 1">
            <a:extLst>
              <a:ext uri="{FF2B5EF4-FFF2-40B4-BE49-F238E27FC236}">
                <a16:creationId xmlns:a16="http://schemas.microsoft.com/office/drawing/2014/main" id="{1F7757C7-B176-4C91-91F4-10FCD98034A5}"/>
              </a:ext>
            </a:extLst>
          </p:cNvPr>
          <p:cNvSpPr txBox="1">
            <a:spLocks/>
          </p:cNvSpPr>
          <p:nvPr/>
        </p:nvSpPr>
        <p:spPr>
          <a:xfrm>
            <a:off x="1047946" y="510619"/>
            <a:ext cx="10058400" cy="714866"/>
          </a:xfrm>
          <a:prstGeom prst="rect">
            <a:avLst/>
          </a:prstGeom>
        </p:spPr>
        <p:txBody>
          <a:bodyP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en-IN" sz="3600" b="1">
                <a:latin typeface="Times New Roman" panose="02020603050405020304" pitchFamily="18" charset="0"/>
                <a:cs typeface="Times New Roman" panose="02020603050405020304" pitchFamily="18" charset="0"/>
              </a:rPr>
              <a:t>Results</a:t>
            </a:r>
          </a:p>
        </p:txBody>
      </p:sp>
      <p:pic>
        <p:nvPicPr>
          <p:cNvPr id="4" name="Picture 3">
            <a:extLst>
              <a:ext uri="{FF2B5EF4-FFF2-40B4-BE49-F238E27FC236}">
                <a16:creationId xmlns:a16="http://schemas.microsoft.com/office/drawing/2014/main" id="{3454BCC1-F8B8-4CE8-B8D5-2F0ECF906F3D}"/>
              </a:ext>
            </a:extLst>
          </p:cNvPr>
          <p:cNvPicPr/>
          <p:nvPr/>
        </p:nvPicPr>
        <p:blipFill rotWithShape="1">
          <a:blip r:embed="rId4">
            <a:extLst>
              <a:ext uri="{28A0092B-C50C-407E-A947-70E740481C1C}">
                <a14:useLocalDpi xmlns:a14="http://schemas.microsoft.com/office/drawing/2010/main" val="0"/>
              </a:ext>
            </a:extLst>
          </a:blip>
          <a:srcRect t="19005"/>
          <a:stretch/>
        </p:blipFill>
        <p:spPr bwMode="auto">
          <a:xfrm>
            <a:off x="515566" y="1468878"/>
            <a:ext cx="11186808" cy="4941650"/>
          </a:xfrm>
          <a:prstGeom prst="rect">
            <a:avLst/>
          </a:prstGeom>
          <a:noFill/>
        </p:spPr>
      </p:pic>
      <p:pic>
        <p:nvPicPr>
          <p:cNvPr id="6" name="Picture 5" descr="A drawing of a face&#10;&#10;Description automatically generated">
            <a:extLst>
              <a:ext uri="{FF2B5EF4-FFF2-40B4-BE49-F238E27FC236}">
                <a16:creationId xmlns:a16="http://schemas.microsoft.com/office/drawing/2014/main" id="{85182742-2B7E-46E3-B4C4-6061446E16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1221" y="6220125"/>
            <a:ext cx="1227411" cy="429442"/>
          </a:xfrm>
          <a:prstGeom prst="rect">
            <a:avLst/>
          </a:prstGeom>
        </p:spPr>
      </p:pic>
    </p:spTree>
    <p:extLst>
      <p:ext uri="{BB962C8B-B14F-4D97-AF65-F5344CB8AC3E}">
        <p14:creationId xmlns:p14="http://schemas.microsoft.com/office/powerpoint/2010/main" val="3231021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BE167-14C3-459E-8830-4859CC29CC5F}"/>
              </a:ext>
            </a:extLst>
          </p:cNvPr>
          <p:cNvSpPr txBox="1">
            <a:spLocks/>
          </p:cNvSpPr>
          <p:nvPr/>
        </p:nvSpPr>
        <p:spPr>
          <a:xfrm>
            <a:off x="1066800" y="642594"/>
            <a:ext cx="10058400" cy="752573"/>
          </a:xfrm>
          <a:prstGeom prst="rect">
            <a:avLst/>
          </a:prstGeom>
        </p:spPr>
        <p:txBody>
          <a:bodyP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en-IN"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Major Findings </a:t>
            </a:r>
          </a:p>
        </p:txBody>
      </p:sp>
      <p:pic>
        <p:nvPicPr>
          <p:cNvPr id="3" name="Picture 2">
            <a:extLst>
              <a:ext uri="{FF2B5EF4-FFF2-40B4-BE49-F238E27FC236}">
                <a16:creationId xmlns:a16="http://schemas.microsoft.com/office/drawing/2014/main" id="{7A27A583-837E-4AEB-8D26-D94FC7AF5784}"/>
              </a:ext>
            </a:extLst>
          </p:cNvPr>
          <p:cNvPicPr>
            <a:picLocks noChangeAspect="1"/>
          </p:cNvPicPr>
          <p:nvPr/>
        </p:nvPicPr>
        <p:blipFill>
          <a:blip r:embed="rId2"/>
          <a:stretch>
            <a:fillRect/>
          </a:stretch>
        </p:blipFill>
        <p:spPr>
          <a:xfrm>
            <a:off x="464475" y="451094"/>
            <a:ext cx="887669" cy="905762"/>
          </a:xfrm>
          <a:prstGeom prst="rect">
            <a:avLst/>
          </a:prstGeom>
        </p:spPr>
      </p:pic>
      <p:sp>
        <p:nvSpPr>
          <p:cNvPr id="4" name="Rectangle 3">
            <a:extLst>
              <a:ext uri="{FF2B5EF4-FFF2-40B4-BE49-F238E27FC236}">
                <a16:creationId xmlns:a16="http://schemas.microsoft.com/office/drawing/2014/main" id="{F5841D37-626C-4662-942B-62D57549B049}"/>
              </a:ext>
            </a:extLst>
          </p:cNvPr>
          <p:cNvSpPr/>
          <p:nvPr/>
        </p:nvSpPr>
        <p:spPr>
          <a:xfrm>
            <a:off x="688158" y="1519255"/>
            <a:ext cx="10859678" cy="3477875"/>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Firstly, it uses both the available polarization channels from dual Pol Sentinel-1 datasets for modelling and shows that if SAR and optical data can be used synergistically together, the field validation exercises for soil moisture estimation can be eased out in future. </a:t>
            </a:r>
          </a:p>
          <a:p>
            <a:pPr algn="just"/>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	Secondly, the study makes use of freely available SAR and optical datasets for modelling and soil moisture estimation which makes it cost effective. </a:t>
            </a:r>
          </a:p>
          <a:p>
            <a:pPr algn="just"/>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	Thirdly, despite the limited polarization channels available, the study gives comparable R2-Statistics of more than 70%, similar to many complex machine learning models as used in a number of studies and establishes the feasibility of Sentinel-1, dual PolSAR data in C-band for surface soil moisture estimation with Ordinary Least Squares (OLS) Regressor.</a:t>
            </a:r>
          </a:p>
        </p:txBody>
      </p:sp>
      <p:pic>
        <p:nvPicPr>
          <p:cNvPr id="6" name="Picture 5" descr="A drawing of a face&#10;&#10;Description automatically generated">
            <a:extLst>
              <a:ext uri="{FF2B5EF4-FFF2-40B4-BE49-F238E27FC236}">
                <a16:creationId xmlns:a16="http://schemas.microsoft.com/office/drawing/2014/main" id="{BD6BD808-59E8-4C71-9785-F482D8A70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677" y="6006117"/>
            <a:ext cx="1227411" cy="429442"/>
          </a:xfrm>
          <a:prstGeom prst="rect">
            <a:avLst/>
          </a:prstGeom>
        </p:spPr>
      </p:pic>
    </p:spTree>
    <p:extLst>
      <p:ext uri="{BB962C8B-B14F-4D97-AF65-F5344CB8AC3E}">
        <p14:creationId xmlns:p14="http://schemas.microsoft.com/office/powerpoint/2010/main" val="2729497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5F43D-48D3-41EA-8305-0BEC66DF420A}"/>
              </a:ext>
            </a:extLst>
          </p:cNvPr>
          <p:cNvSpPr>
            <a:spLocks noGrp="1"/>
          </p:cNvSpPr>
          <p:nvPr>
            <p:ph type="title"/>
          </p:nvPr>
        </p:nvSpPr>
        <p:spPr>
          <a:xfrm>
            <a:off x="1066800" y="642594"/>
            <a:ext cx="10058400" cy="752573"/>
          </a:xfrm>
        </p:spPr>
        <p:txBody>
          <a:bodyPr>
            <a:normAutofit/>
          </a:bodyPr>
          <a:lstStyle/>
          <a:p>
            <a:pPr algn="ctr"/>
            <a:r>
              <a:rPr lang="en-IN"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Conclusion </a:t>
            </a:r>
          </a:p>
        </p:txBody>
      </p:sp>
      <p:pic>
        <p:nvPicPr>
          <p:cNvPr id="3" name="Picture 2">
            <a:extLst>
              <a:ext uri="{FF2B5EF4-FFF2-40B4-BE49-F238E27FC236}">
                <a16:creationId xmlns:a16="http://schemas.microsoft.com/office/drawing/2014/main" id="{66E243DA-9158-4F41-9D30-8D46D42BA3B3}"/>
              </a:ext>
            </a:extLst>
          </p:cNvPr>
          <p:cNvPicPr>
            <a:picLocks noChangeAspect="1"/>
          </p:cNvPicPr>
          <p:nvPr/>
        </p:nvPicPr>
        <p:blipFill>
          <a:blip r:embed="rId2"/>
          <a:stretch>
            <a:fillRect/>
          </a:stretch>
        </p:blipFill>
        <p:spPr>
          <a:xfrm>
            <a:off x="464476" y="451094"/>
            <a:ext cx="780664" cy="796576"/>
          </a:xfrm>
          <a:prstGeom prst="rect">
            <a:avLst/>
          </a:prstGeom>
        </p:spPr>
      </p:pic>
      <p:sp>
        <p:nvSpPr>
          <p:cNvPr id="4" name="Rectangle 3">
            <a:extLst>
              <a:ext uri="{FF2B5EF4-FFF2-40B4-BE49-F238E27FC236}">
                <a16:creationId xmlns:a16="http://schemas.microsoft.com/office/drawing/2014/main" id="{111665FA-6AE1-497D-9474-811DFCE7EC2D}"/>
              </a:ext>
            </a:extLst>
          </p:cNvPr>
          <p:cNvSpPr/>
          <p:nvPr/>
        </p:nvSpPr>
        <p:spPr>
          <a:xfrm>
            <a:off x="612843" y="1760146"/>
            <a:ext cx="11040893" cy="3155351"/>
          </a:xfrm>
          <a:prstGeom prst="rect">
            <a:avLst/>
          </a:prstGeom>
        </p:spPr>
        <p:txBody>
          <a:bodyPr wrap="square">
            <a:spAutoFit/>
          </a:bodyPr>
          <a:lstStyle/>
          <a:p>
            <a:pPr marL="742950" indent="-285750" algn="just">
              <a:lnSpc>
                <a:spcPct val="107000"/>
              </a:lnSpc>
              <a:spcAft>
                <a:spcPts val="800"/>
              </a:spcAft>
              <a:buFont typeface="Wingdings" panose="05000000000000000000" pitchFamily="2" charset="2"/>
              <a:buChar char="§"/>
            </a:pPr>
            <a:r>
              <a:rPr lang="en-IN" dirty="0">
                <a:latin typeface="Times New Roman" panose="02020603050405020304" pitchFamily="18" charset="0"/>
                <a:ea typeface="Calibri" panose="020F0502020204030204" pitchFamily="34" charset="0"/>
                <a:cs typeface="Times New Roman" panose="02020603050405020304" pitchFamily="18" charset="0"/>
              </a:rPr>
              <a:t>In this age of cyber savvy necessity, it is important to be technology oriented. With new remote sensors coming up in the horizon and Machine learning and Artificial Intelligence being used hand in hand, we continue to move to an era of technological agricultural management. </a:t>
            </a:r>
          </a:p>
          <a:p>
            <a:pPr marL="457200" algn="just">
              <a:lnSpc>
                <a:spcPct val="107000"/>
              </a:lnSpc>
              <a:spcAft>
                <a:spcPts val="800"/>
              </a:spcAft>
            </a:pPr>
            <a:endParaRPr lang="en-IN" dirty="0">
              <a:latin typeface="Times New Roman" panose="02020603050405020304" pitchFamily="18" charset="0"/>
              <a:ea typeface="Calibri" panose="020F0502020204030204" pitchFamily="34" charset="0"/>
              <a:cs typeface="Times New Roman" panose="02020603050405020304" pitchFamily="18" charset="0"/>
            </a:endParaRPr>
          </a:p>
          <a:p>
            <a:pPr marL="742950" indent="-285750" algn="just">
              <a:lnSpc>
                <a:spcPct val="107000"/>
              </a:lnSpc>
              <a:spcAft>
                <a:spcPts val="800"/>
              </a:spcAft>
              <a:buFont typeface="Wingdings" panose="05000000000000000000" pitchFamily="2" charset="2"/>
              <a:buChar char="§"/>
            </a:pPr>
            <a:r>
              <a:rPr lang="en-IN" dirty="0">
                <a:latin typeface="Times New Roman" panose="02020603050405020304" pitchFamily="18" charset="0"/>
                <a:ea typeface="Calibri" panose="020F0502020204030204" pitchFamily="34" charset="0"/>
                <a:cs typeface="Times New Roman" panose="02020603050405020304" pitchFamily="18" charset="0"/>
              </a:rPr>
              <a:t>Where like other things, agricultural and soil preparation practices would be a fire and forget system. The need is to bring the end results of researches to the end users- the Farmers on ground, rather than shelving the research. </a:t>
            </a:r>
          </a:p>
          <a:p>
            <a:pPr marL="457200" algn="just">
              <a:lnSpc>
                <a:spcPct val="107000"/>
              </a:lnSpc>
              <a:spcAft>
                <a:spcPts val="800"/>
              </a:spcAft>
            </a:pPr>
            <a:endParaRPr lang="en-IN" dirty="0">
              <a:latin typeface="Times New Roman" panose="02020603050405020304" pitchFamily="18" charset="0"/>
              <a:ea typeface="Calibri" panose="020F0502020204030204" pitchFamily="34" charset="0"/>
              <a:cs typeface="Times New Roman" panose="02020603050405020304" pitchFamily="18" charset="0"/>
            </a:endParaRPr>
          </a:p>
          <a:p>
            <a:pPr marL="742950" indent="-285750" algn="just">
              <a:lnSpc>
                <a:spcPct val="107000"/>
              </a:lnSpc>
              <a:spcAft>
                <a:spcPts val="800"/>
              </a:spcAft>
              <a:buFont typeface="Wingdings" panose="05000000000000000000" pitchFamily="2" charset="2"/>
              <a:buChar char="§"/>
            </a:pPr>
            <a:r>
              <a:rPr lang="en-IN" dirty="0">
                <a:latin typeface="Times New Roman" panose="02020603050405020304" pitchFamily="18" charset="0"/>
                <a:ea typeface="Calibri" panose="020F0502020204030204" pitchFamily="34" charset="0"/>
                <a:cs typeface="Times New Roman" panose="02020603050405020304" pitchFamily="18" charset="0"/>
              </a:rPr>
              <a:t>With industry and academia working together, food security and climate change challenges can be met easily.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drawing of a face&#10;&#10;Description automatically generated">
            <a:extLst>
              <a:ext uri="{FF2B5EF4-FFF2-40B4-BE49-F238E27FC236}">
                <a16:creationId xmlns:a16="http://schemas.microsoft.com/office/drawing/2014/main" id="{F71A39B4-5B3E-4EE5-9A3F-4EE9585A1D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1494" y="6006118"/>
            <a:ext cx="1227411" cy="429442"/>
          </a:xfrm>
          <a:prstGeom prst="rect">
            <a:avLst/>
          </a:prstGeom>
        </p:spPr>
      </p:pic>
    </p:spTree>
    <p:extLst>
      <p:ext uri="{BB962C8B-B14F-4D97-AF65-F5344CB8AC3E}">
        <p14:creationId xmlns:p14="http://schemas.microsoft.com/office/powerpoint/2010/main" val="1777711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30EDC09-8DC2-4D9E-9F71-6A48D0348BA6}"/>
              </a:ext>
            </a:extLst>
          </p:cNvPr>
          <p:cNvPicPr>
            <a:picLocks noChangeAspect="1"/>
          </p:cNvPicPr>
          <p:nvPr/>
        </p:nvPicPr>
        <p:blipFill rotWithShape="1">
          <a:blip r:embed="rId3">
            <a:extLst>
              <a:ext uri="{28A0092B-C50C-407E-A947-70E740481C1C}">
                <a14:useLocalDpi xmlns:a14="http://schemas.microsoft.com/office/drawing/2010/main" val="0"/>
              </a:ext>
            </a:extLst>
          </a:blip>
          <a:srcRect l="8787" t="9091" r="304"/>
          <a:stretch/>
        </p:blipFill>
        <p:spPr>
          <a:xfrm>
            <a:off x="20" y="10"/>
            <a:ext cx="12191981" cy="6857990"/>
          </a:xfrm>
          <a:prstGeom prst="rect">
            <a:avLst/>
          </a:prstGeom>
        </p:spPr>
      </p:pic>
      <p:sp>
        <p:nvSpPr>
          <p:cNvPr id="22" name="Rectangle 2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0C9B925-AA28-4FE0-A82B-E4D1208F7204}"/>
              </a:ext>
            </a:extLst>
          </p:cNvPr>
          <p:cNvSpPr txBox="1"/>
          <p:nvPr/>
        </p:nvSpPr>
        <p:spPr>
          <a:xfrm>
            <a:off x="404553" y="3091928"/>
            <a:ext cx="9078562" cy="23876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6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Light" panose="020F0302020204030204"/>
                <a:ea typeface="+mn-ea"/>
                <a:cs typeface="+mn-cs"/>
              </a:rPr>
              <a:t>Thank You</a:t>
            </a:r>
          </a:p>
        </p:txBody>
      </p:sp>
      <p:sp>
        <p:nvSpPr>
          <p:cNvPr id="24" name="Rectangle: Rounded Corners 2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675C567-0B56-442F-9787-D99E16C23196}"/>
              </a:ext>
            </a:extLst>
          </p:cNvPr>
          <p:cNvPicPr>
            <a:picLocks noChangeAspect="1"/>
          </p:cNvPicPr>
          <p:nvPr/>
        </p:nvPicPr>
        <p:blipFill>
          <a:blip r:embed="rId4"/>
          <a:stretch>
            <a:fillRect/>
          </a:stretch>
        </p:blipFill>
        <p:spPr>
          <a:xfrm>
            <a:off x="69141" y="103754"/>
            <a:ext cx="1217106" cy="1241914"/>
          </a:xfrm>
          <a:prstGeom prst="rect">
            <a:avLst/>
          </a:prstGeom>
        </p:spPr>
      </p:pic>
      <p:pic>
        <p:nvPicPr>
          <p:cNvPr id="5" name="Picture 4" descr="A drawing of a face&#10;&#10;Description automatically generated">
            <a:extLst>
              <a:ext uri="{FF2B5EF4-FFF2-40B4-BE49-F238E27FC236}">
                <a16:creationId xmlns:a16="http://schemas.microsoft.com/office/drawing/2014/main" id="{63542425-0CA5-4BBC-9223-5426BD5C6C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1690" y="6331281"/>
            <a:ext cx="1227411" cy="429442"/>
          </a:xfrm>
          <a:prstGeom prst="rect">
            <a:avLst/>
          </a:prstGeom>
        </p:spPr>
      </p:pic>
    </p:spTree>
    <p:extLst>
      <p:ext uri="{BB962C8B-B14F-4D97-AF65-F5344CB8AC3E}">
        <p14:creationId xmlns:p14="http://schemas.microsoft.com/office/powerpoint/2010/main" val="408208979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E2FA5CF-C9CC-4075-B7EA-255EFC0608FC}"/>
              </a:ext>
            </a:extLst>
          </p:cNvPr>
          <p:cNvSpPr>
            <a:spLocks noGrp="1"/>
          </p:cNvSpPr>
          <p:nvPr>
            <p:ph type="title"/>
          </p:nvPr>
        </p:nvSpPr>
        <p:spPr>
          <a:xfrm>
            <a:off x="1000812" y="463829"/>
            <a:ext cx="10058400" cy="639107"/>
          </a:xfrm>
        </p:spPr>
        <p:txBody>
          <a:bodyPr>
            <a:normAutofit/>
          </a:bodyPr>
          <a:lstStyle/>
          <a:p>
            <a:pPr algn="ctr"/>
            <a:r>
              <a:rPr lang="en-IN" sz="3600" b="1" dirty="0">
                <a:effectLst>
                  <a:outerShdw blurRad="38100" dist="38100" dir="2700000" algn="tl">
                    <a:srgbClr val="000000">
                      <a:alpha val="43137"/>
                    </a:srgbClr>
                  </a:outerShdw>
                </a:effectLst>
              </a:rPr>
              <a:t>Introduction </a:t>
            </a:r>
          </a:p>
        </p:txBody>
      </p:sp>
      <p:sp>
        <p:nvSpPr>
          <p:cNvPr id="5" name="TextBox 4">
            <a:extLst>
              <a:ext uri="{FF2B5EF4-FFF2-40B4-BE49-F238E27FC236}">
                <a16:creationId xmlns:a16="http://schemas.microsoft.com/office/drawing/2014/main" id="{9744246A-E6BE-44AA-A821-B7BE4BE73F31}"/>
              </a:ext>
            </a:extLst>
          </p:cNvPr>
          <p:cNvSpPr txBox="1"/>
          <p:nvPr/>
        </p:nvSpPr>
        <p:spPr>
          <a:xfrm>
            <a:off x="518474" y="1244337"/>
            <a:ext cx="11161335" cy="5324535"/>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Garamond" panose="02020404030301010803"/>
                <a:ea typeface="+mn-ea"/>
                <a:cs typeface="+mn-cs"/>
              </a:rPr>
              <a:t>The food demand is high due to population rise and will increase in coming future. Hence, to ensure food security vertical development in agriculture is the need of the hour.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anose="02020404030301010803"/>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anose="02020404030301010803"/>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Garamond" panose="02020404030301010803"/>
                <a:ea typeface="+mn-ea"/>
                <a:cs typeface="+mn-cs"/>
              </a:rPr>
              <a:t>For this a combined structural and methodological approach like variety inception, pesticide &amp; fertilizer management, integrated cropping, rainwater harvesting, efficient irrigation techniques etc. would be required.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anose="02020404030301010803"/>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anose="02020404030301010803"/>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Garamond" panose="02020404030301010803"/>
                <a:ea typeface="+mn-ea"/>
                <a:cs typeface="+mn-cs"/>
              </a:rPr>
              <a:t>Since, crop yield depends directly upon the soil health which is dependent upon several factors, study and analysis of soil becomes even more crucial for food security.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anose="02020404030301010803"/>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anose="02020404030301010803"/>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Garamond" panose="02020404030301010803"/>
                <a:ea typeface="+mn-ea"/>
                <a:cs typeface="+mn-cs"/>
              </a:rPr>
              <a:t>Soil health is defined as the soil’s capacity to function within natural or managed ecosystem boundaries and to sustain plant productivity while reducing soil degradation.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anose="02020404030301010803"/>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anose="02020404030301010803"/>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Garamond" panose="02020404030301010803"/>
                <a:ea typeface="+mn-ea"/>
                <a:cs typeface="+mn-cs"/>
              </a:rPr>
              <a:t>Soil quality has a complex functional concept which cannot be measured directly in the field or laboratory but can only be inferred from soil characteristics.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pic>
        <p:nvPicPr>
          <p:cNvPr id="4" name="Picture 3">
            <a:extLst>
              <a:ext uri="{FF2B5EF4-FFF2-40B4-BE49-F238E27FC236}">
                <a16:creationId xmlns:a16="http://schemas.microsoft.com/office/drawing/2014/main" id="{A7A846BA-06AE-42BE-824E-929DA3489805}"/>
              </a:ext>
            </a:extLst>
          </p:cNvPr>
          <p:cNvPicPr>
            <a:picLocks noChangeAspect="1"/>
          </p:cNvPicPr>
          <p:nvPr/>
        </p:nvPicPr>
        <p:blipFill>
          <a:blip r:embed="rId2"/>
          <a:stretch>
            <a:fillRect/>
          </a:stretch>
        </p:blipFill>
        <p:spPr>
          <a:xfrm>
            <a:off x="440206" y="435651"/>
            <a:ext cx="756955" cy="772384"/>
          </a:xfrm>
          <a:prstGeom prst="rect">
            <a:avLst/>
          </a:prstGeom>
        </p:spPr>
      </p:pic>
      <p:pic>
        <p:nvPicPr>
          <p:cNvPr id="6" name="Picture 5" descr="A drawing of a face&#10;&#10;Description automatically generated">
            <a:extLst>
              <a:ext uri="{FF2B5EF4-FFF2-40B4-BE49-F238E27FC236}">
                <a16:creationId xmlns:a16="http://schemas.microsoft.com/office/drawing/2014/main" id="{78A461DC-2094-40A9-A45E-DCEF3A82C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0404" y="6006117"/>
            <a:ext cx="1227411" cy="429442"/>
          </a:xfrm>
          <a:prstGeom prst="rect">
            <a:avLst/>
          </a:prstGeom>
        </p:spPr>
      </p:pic>
    </p:spTree>
    <p:extLst>
      <p:ext uri="{BB962C8B-B14F-4D97-AF65-F5344CB8AC3E}">
        <p14:creationId xmlns:p14="http://schemas.microsoft.com/office/powerpoint/2010/main" val="1284754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CCA118D-9641-477D-9F39-CC9FC10110A7}"/>
              </a:ext>
            </a:extLst>
          </p:cNvPr>
          <p:cNvSpPr>
            <a:spLocks noGrp="1"/>
          </p:cNvSpPr>
          <p:nvPr>
            <p:ph type="title"/>
          </p:nvPr>
        </p:nvSpPr>
        <p:spPr>
          <a:xfrm>
            <a:off x="1038520" y="510963"/>
            <a:ext cx="10058400" cy="601400"/>
          </a:xfrm>
        </p:spPr>
        <p:txBody>
          <a:bodyPr>
            <a:normAutofit/>
          </a:bodyPr>
          <a:lstStyle/>
          <a:p>
            <a:pPr algn="ctr"/>
            <a:r>
              <a:rPr lang="en-IN" sz="3600" b="1" dirty="0">
                <a:effectLst>
                  <a:outerShdw blurRad="38100" dist="38100" dir="2700000" algn="tl">
                    <a:srgbClr val="000000">
                      <a:alpha val="43137"/>
                    </a:srgbClr>
                  </a:outerShdw>
                </a:effectLst>
              </a:rPr>
              <a:t>Introduction </a:t>
            </a:r>
          </a:p>
        </p:txBody>
      </p:sp>
      <p:sp>
        <p:nvSpPr>
          <p:cNvPr id="5" name="TextBox 4">
            <a:extLst>
              <a:ext uri="{FF2B5EF4-FFF2-40B4-BE49-F238E27FC236}">
                <a16:creationId xmlns:a16="http://schemas.microsoft.com/office/drawing/2014/main" id="{95DD2674-A774-4160-8FC4-A070C80675C2}"/>
              </a:ext>
            </a:extLst>
          </p:cNvPr>
          <p:cNvSpPr txBox="1"/>
          <p:nvPr/>
        </p:nvSpPr>
        <p:spPr>
          <a:xfrm>
            <a:off x="414780" y="1187777"/>
            <a:ext cx="11293312" cy="4278094"/>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Garamond" panose="02020404030301010803"/>
                <a:ea typeface="+mn-ea"/>
                <a:cs typeface="+mn-cs"/>
              </a:rPr>
              <a:t>Soil classification maps are needed to study the different types of soils and their behaviors across ecosystems, under defined situations and addressing soil quality will require soil scientists to use their knowledge to identify the critical functions that soils preform.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anose="02020404030301010803"/>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Garamond" panose="02020404030301010803"/>
                <a:ea typeface="+mn-ea"/>
                <a:cs typeface="+mn-cs"/>
              </a:rPr>
              <a:t>Remote sensing, since its inception has found diverse areas of application and has today revolutionized the field of soil health study, analysis, Access and benefit sharing (ABS).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anose="02020404030301010803"/>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anose="02020404030301010803"/>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Benefits of remotely sensed data include-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 continual spatial coverage across the landscape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enabling variation within, and between, paddocks to be identified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 long archives of data, allowing spatial trends over time to be monitored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4) readily available data acquired at frequent time intervals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5) and the ability to integrate information with other sources of spatial data such as soil and landform mapping, and climatic data.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pic>
        <p:nvPicPr>
          <p:cNvPr id="4" name="Picture 3">
            <a:extLst>
              <a:ext uri="{FF2B5EF4-FFF2-40B4-BE49-F238E27FC236}">
                <a16:creationId xmlns:a16="http://schemas.microsoft.com/office/drawing/2014/main" id="{DABB81EC-3CA6-4A23-A51F-DCF9FE90972E}"/>
              </a:ext>
            </a:extLst>
          </p:cNvPr>
          <p:cNvPicPr>
            <a:picLocks noChangeAspect="1"/>
          </p:cNvPicPr>
          <p:nvPr/>
        </p:nvPicPr>
        <p:blipFill>
          <a:blip r:embed="rId2"/>
          <a:stretch>
            <a:fillRect/>
          </a:stretch>
        </p:blipFill>
        <p:spPr>
          <a:xfrm>
            <a:off x="430479" y="445379"/>
            <a:ext cx="726586" cy="741396"/>
          </a:xfrm>
          <a:prstGeom prst="rect">
            <a:avLst/>
          </a:prstGeom>
        </p:spPr>
      </p:pic>
      <p:pic>
        <p:nvPicPr>
          <p:cNvPr id="6" name="Picture 5" descr="A drawing of a face&#10;&#10;Description automatically generated">
            <a:extLst>
              <a:ext uri="{FF2B5EF4-FFF2-40B4-BE49-F238E27FC236}">
                <a16:creationId xmlns:a16="http://schemas.microsoft.com/office/drawing/2014/main" id="{E8ED610B-1EEE-4CB8-8E02-CC8424E35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0949" y="5967207"/>
            <a:ext cx="1227411" cy="429442"/>
          </a:xfrm>
          <a:prstGeom prst="rect">
            <a:avLst/>
          </a:prstGeom>
        </p:spPr>
      </p:pic>
    </p:spTree>
    <p:extLst>
      <p:ext uri="{BB962C8B-B14F-4D97-AF65-F5344CB8AC3E}">
        <p14:creationId xmlns:p14="http://schemas.microsoft.com/office/powerpoint/2010/main" val="1316148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aramond" panose="02020404030301010803"/>
              <a:ea typeface="+mn-ea"/>
              <a:cs typeface="+mn-cs"/>
            </a:endParaRPr>
          </a:p>
        </p:txBody>
      </p:sp>
      <p:sp useBgFill="1">
        <p:nvSpPr>
          <p:cNvPr id="10" name="Rectangle 9">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1C3E817E-E139-426E-89E5-9DD346EC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aramond" panose="02020404030301010803"/>
              <a:ea typeface="+mn-ea"/>
              <a:cs typeface="+mn-cs"/>
            </a:endParaRPr>
          </a:p>
        </p:txBody>
      </p:sp>
      <p:sp>
        <p:nvSpPr>
          <p:cNvPr id="23" name="Rectangle 22">
            <a:extLst>
              <a:ext uri="{FF2B5EF4-FFF2-40B4-BE49-F238E27FC236}">
                <a16:creationId xmlns:a16="http://schemas.microsoft.com/office/drawing/2014/main" id="{E2ADD2F6-F7FC-464F-8F18-5BDBD27A7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aramond" panose="02020404030301010803"/>
              <a:ea typeface="+mn-ea"/>
              <a:cs typeface="+mn-cs"/>
            </a:endParaRPr>
          </a:p>
        </p:txBody>
      </p:sp>
      <p:sp>
        <p:nvSpPr>
          <p:cNvPr id="25" name="Rectangle 24">
            <a:extLst>
              <a:ext uri="{FF2B5EF4-FFF2-40B4-BE49-F238E27FC236}">
                <a16:creationId xmlns:a16="http://schemas.microsoft.com/office/drawing/2014/main" id="{5A3A31F1-FA83-497F-98FF-9A5621DC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aramond" panose="02020404030301010803"/>
              <a:ea typeface="+mn-ea"/>
              <a:cs typeface="+mn-cs"/>
            </a:endParaRPr>
          </a:p>
        </p:txBody>
      </p:sp>
      <p:pic>
        <p:nvPicPr>
          <p:cNvPr id="3" name="Picture 2">
            <a:extLst>
              <a:ext uri="{FF2B5EF4-FFF2-40B4-BE49-F238E27FC236}">
                <a16:creationId xmlns:a16="http://schemas.microsoft.com/office/drawing/2014/main" id="{C9675388-6611-4944-BC34-AFBD88609FCF}"/>
              </a:ext>
            </a:extLst>
          </p:cNvPr>
          <p:cNvPicPr>
            <a:picLocks noChangeAspect="1"/>
          </p:cNvPicPr>
          <p:nvPr/>
        </p:nvPicPr>
        <p:blipFill>
          <a:blip r:embed="rId3"/>
          <a:stretch>
            <a:fillRect/>
          </a:stretch>
        </p:blipFill>
        <p:spPr>
          <a:xfrm>
            <a:off x="214009" y="244256"/>
            <a:ext cx="7721461" cy="6360825"/>
          </a:xfrm>
          <a:prstGeom prst="rect">
            <a:avLst/>
          </a:prstGeom>
        </p:spPr>
      </p:pic>
      <p:sp>
        <p:nvSpPr>
          <p:cNvPr id="27" name="Rectangle 26">
            <a:extLst>
              <a:ext uri="{FF2B5EF4-FFF2-40B4-BE49-F238E27FC236}">
                <a16:creationId xmlns:a16="http://schemas.microsoft.com/office/drawing/2014/main" id="{343FF9E2-8F7E-4BCC-9A50-C41AD8A56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aramond" panose="02020404030301010803"/>
              <a:ea typeface="+mn-ea"/>
              <a:cs typeface="+mn-cs"/>
            </a:endParaRPr>
          </a:p>
        </p:txBody>
      </p:sp>
      <p:sp>
        <p:nvSpPr>
          <p:cNvPr id="2" name="Title 1">
            <a:extLst>
              <a:ext uri="{FF2B5EF4-FFF2-40B4-BE49-F238E27FC236}">
                <a16:creationId xmlns:a16="http://schemas.microsoft.com/office/drawing/2014/main" id="{E885258E-C8DF-4F74-BDC3-99015CB59144}"/>
              </a:ext>
            </a:extLst>
          </p:cNvPr>
          <p:cNvSpPr>
            <a:spLocks noGrp="1"/>
          </p:cNvSpPr>
          <p:nvPr>
            <p:ph type="title"/>
          </p:nvPr>
        </p:nvSpPr>
        <p:spPr>
          <a:xfrm>
            <a:off x="8626012" y="918745"/>
            <a:ext cx="3238829" cy="532983"/>
          </a:xfrm>
        </p:spPr>
        <p:txBody>
          <a:bodyPr vert="horz" lIns="91440" tIns="45720" rIns="91440" bIns="45720" rtlCol="0" anchor="ctr">
            <a:normAutofit/>
          </a:bodyPr>
          <a:lstStyle/>
          <a:p>
            <a:pPr algn="ctr">
              <a:lnSpc>
                <a:spcPct val="83000"/>
              </a:lnSpc>
            </a:pPr>
            <a:r>
              <a:rPr lang="en-US" sz="3200" b="1" kern="1200" cap="all" spc="-100" baseline="0"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r>
              <a:rPr lang="en-US" sz="3200" b="1" kern="1200" spc="-100" baseline="0"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emote</a:t>
            </a:r>
            <a:r>
              <a:rPr lang="en-US" sz="3200" b="1" kern="1200" cap="all" spc="-100" baseline="0"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a:t>
            </a:r>
            <a:r>
              <a:rPr lang="en-US" sz="3200" b="1" kern="1200" spc="-100" baseline="0"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ensing</a:t>
            </a:r>
            <a:endParaRPr lang="en-US" sz="3200" b="1" kern="1200" cap="all" spc="-100" baseline="0"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47751BC8-250F-493B-BDF9-D45BA5991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BF0F044C-8394-47CB-8E3D-FA56B0693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2DCD75-B707-4C51-8ADC-813834C09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4851414-8BB1-42EF-912B-608FCE07B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AFC0726-8B82-46FD-90ED-12F388011AC4}"/>
              </a:ext>
            </a:extLst>
          </p:cNvPr>
          <p:cNvSpPr txBox="1"/>
          <p:nvPr/>
        </p:nvSpPr>
        <p:spPr>
          <a:xfrm>
            <a:off x="8550111" y="1545996"/>
            <a:ext cx="3355943" cy="4708981"/>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N"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Of many types, based on sensor and location of sensor or type of platform.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N"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Platform based is of three types-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N"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Aerial (Aircrafts and UAVs)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N"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Terrestrial (e.g. LiDAR)</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N"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Spaceborne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N"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Sensor based is of two types-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N"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Active (LiDAR, RADAR etc)</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IN"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Passive (Optical, Thermal)</a:t>
            </a:r>
          </a:p>
        </p:txBody>
      </p:sp>
      <p:pic>
        <p:nvPicPr>
          <p:cNvPr id="22" name="Picture 21">
            <a:extLst>
              <a:ext uri="{FF2B5EF4-FFF2-40B4-BE49-F238E27FC236}">
                <a16:creationId xmlns:a16="http://schemas.microsoft.com/office/drawing/2014/main" id="{1660A06D-FB79-4740-9657-4C82BAC86D91}"/>
              </a:ext>
            </a:extLst>
          </p:cNvPr>
          <p:cNvPicPr>
            <a:picLocks noChangeAspect="1"/>
          </p:cNvPicPr>
          <p:nvPr/>
        </p:nvPicPr>
        <p:blipFill>
          <a:blip r:embed="rId4"/>
          <a:stretch>
            <a:fillRect/>
          </a:stretch>
        </p:blipFill>
        <p:spPr>
          <a:xfrm>
            <a:off x="566666" y="620477"/>
            <a:ext cx="774252" cy="790034"/>
          </a:xfrm>
          <a:prstGeom prst="rect">
            <a:avLst/>
          </a:prstGeom>
        </p:spPr>
      </p:pic>
      <p:pic>
        <p:nvPicPr>
          <p:cNvPr id="6" name="Picture 5" descr="A drawing of a face&#10;&#10;Description automatically generated">
            <a:extLst>
              <a:ext uri="{FF2B5EF4-FFF2-40B4-BE49-F238E27FC236}">
                <a16:creationId xmlns:a16="http://schemas.microsoft.com/office/drawing/2014/main" id="{98DBA84D-8F22-402F-8BED-764A95FCB4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5230" y="6220126"/>
            <a:ext cx="1227411" cy="429442"/>
          </a:xfrm>
          <a:prstGeom prst="rect">
            <a:avLst/>
          </a:prstGeom>
        </p:spPr>
      </p:pic>
    </p:spTree>
    <p:extLst>
      <p:ext uri="{BB962C8B-B14F-4D97-AF65-F5344CB8AC3E}">
        <p14:creationId xmlns:p14="http://schemas.microsoft.com/office/powerpoint/2010/main" val="2351306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997C0-15D8-4998-BD8E-208E914D8E5C}"/>
              </a:ext>
            </a:extLst>
          </p:cNvPr>
          <p:cNvSpPr>
            <a:spLocks noGrp="1"/>
          </p:cNvSpPr>
          <p:nvPr>
            <p:ph type="title"/>
          </p:nvPr>
        </p:nvSpPr>
        <p:spPr>
          <a:xfrm>
            <a:off x="1095081" y="501192"/>
            <a:ext cx="10058400" cy="648878"/>
          </a:xfrm>
        </p:spPr>
        <p:txBody>
          <a:bodyPr>
            <a:normAutofit/>
          </a:bodyPr>
          <a:lstStyle/>
          <a:p>
            <a:pPr algn="ctr"/>
            <a:r>
              <a:rPr lang="en-I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Optical Vs Microwave/RADAR remote sensing</a:t>
            </a:r>
          </a:p>
        </p:txBody>
      </p:sp>
      <p:sp>
        <p:nvSpPr>
          <p:cNvPr id="3" name="TextBox 2">
            <a:extLst>
              <a:ext uri="{FF2B5EF4-FFF2-40B4-BE49-F238E27FC236}">
                <a16:creationId xmlns:a16="http://schemas.microsoft.com/office/drawing/2014/main" id="{2D717650-2825-44B7-956F-F99593D7FC63}"/>
              </a:ext>
            </a:extLst>
          </p:cNvPr>
          <p:cNvSpPr txBox="1"/>
          <p:nvPr/>
        </p:nvSpPr>
        <p:spPr>
          <a:xfrm>
            <a:off x="527901" y="1253765"/>
            <a:ext cx="11180190" cy="4278094"/>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Optical remote sensing data which is frequently used for land cover (LC) mapping has its own constraints, it does not have an all-weather availability like Microwave/SAR data.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Microwave remote sensing has added advantages of its own, it can penetrate through clouds thus giving it an all-weather availability.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RADAR Waves can even penetrate through soil up to some extent and can reveal information about topsoil, and active microwave doesn’t have to depend upon the sun for illumination as the case with optical data.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Microwave remote sensing also has various wavelength bands available which have different interactions with different features on ground and in turn revealing information which is not revealed by optical remote sensing.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While SAR data has speckle noise, optical data doesn’t have this ambiguity.</a:t>
            </a:r>
            <a:endParaRPr kumimoji="0" lang="en-IN"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6D8FEF65-7606-4870-BE61-7FA2E987FF4B}"/>
              </a:ext>
            </a:extLst>
          </p:cNvPr>
          <p:cNvPicPr>
            <a:picLocks noChangeAspect="1"/>
          </p:cNvPicPr>
          <p:nvPr/>
        </p:nvPicPr>
        <p:blipFill>
          <a:blip r:embed="rId2"/>
          <a:stretch>
            <a:fillRect/>
          </a:stretch>
        </p:blipFill>
        <p:spPr>
          <a:xfrm>
            <a:off x="498572" y="445379"/>
            <a:ext cx="783473" cy="799442"/>
          </a:xfrm>
          <a:prstGeom prst="rect">
            <a:avLst/>
          </a:prstGeom>
        </p:spPr>
      </p:pic>
      <p:pic>
        <p:nvPicPr>
          <p:cNvPr id="6" name="Picture 5" descr="A drawing of a face&#10;&#10;Description automatically generated">
            <a:extLst>
              <a:ext uri="{FF2B5EF4-FFF2-40B4-BE49-F238E27FC236}">
                <a16:creationId xmlns:a16="http://schemas.microsoft.com/office/drawing/2014/main" id="{2B968DB6-58C9-497D-B809-342E54DB7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0949" y="5986662"/>
            <a:ext cx="1227411" cy="429442"/>
          </a:xfrm>
          <a:prstGeom prst="rect">
            <a:avLst/>
          </a:prstGeom>
        </p:spPr>
      </p:pic>
    </p:spTree>
    <p:extLst>
      <p:ext uri="{BB962C8B-B14F-4D97-AF65-F5344CB8AC3E}">
        <p14:creationId xmlns:p14="http://schemas.microsoft.com/office/powerpoint/2010/main" val="1283286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aramond" panose="02020404030301010803"/>
              <a:ea typeface="+mn-ea"/>
              <a:cs typeface="+mn-cs"/>
            </a:endParaRPr>
          </a:p>
        </p:txBody>
      </p:sp>
      <p:sp useBgFill="1">
        <p:nvSpPr>
          <p:cNvPr id="73" name="Rectangle 72">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aramond" panose="02020404030301010803"/>
              <a:ea typeface="+mn-ea"/>
              <a:cs typeface="+mn-cs"/>
            </a:endParaRPr>
          </a:p>
        </p:txBody>
      </p:sp>
      <p:sp>
        <p:nvSpPr>
          <p:cNvPr id="86" name="Rectangle 85">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aramond" panose="02020404030301010803"/>
              <a:ea typeface="+mn-ea"/>
              <a:cs typeface="+mn-cs"/>
            </a:endParaRPr>
          </a:p>
        </p:txBody>
      </p:sp>
      <p:pic>
        <p:nvPicPr>
          <p:cNvPr id="2050" name="Picture 2" descr="Image result for soil health parameters">
            <a:extLst>
              <a:ext uri="{FF2B5EF4-FFF2-40B4-BE49-F238E27FC236}">
                <a16:creationId xmlns:a16="http://schemas.microsoft.com/office/drawing/2014/main" id="{C10D3579-C896-4F62-B836-888C13C4A77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192" y="721712"/>
            <a:ext cx="6202238" cy="5411451"/>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89">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92" name="Rectangle 91">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9CD6B874-BB66-40EC-AAD6-9B759E2AEC05}"/>
              </a:ext>
            </a:extLst>
          </p:cNvPr>
          <p:cNvSpPr>
            <a:spLocks noGrp="1"/>
          </p:cNvSpPr>
          <p:nvPr>
            <p:ph type="title"/>
          </p:nvPr>
        </p:nvSpPr>
        <p:spPr>
          <a:xfrm>
            <a:off x="7626485" y="1559769"/>
            <a:ext cx="3628417" cy="2370206"/>
          </a:xfrm>
        </p:spPr>
        <p:txBody>
          <a:bodyPr vert="horz" lIns="91440" tIns="45720" rIns="91440" bIns="45720" rtlCol="0" anchor="ctr">
            <a:normAutofit fontScale="90000"/>
          </a:bodyPr>
          <a:lstStyle/>
          <a:p>
            <a:pPr algn="ctr">
              <a:lnSpc>
                <a:spcPct val="83000"/>
              </a:lnSpc>
            </a:pPr>
            <a:r>
              <a:rPr lang="en-US" sz="4800" b="0" kern="1200" cap="all" spc="-100" baseline="0" dirty="0">
                <a:solidFill>
                  <a:schemeClr val="bg1"/>
                </a:solidFill>
                <a:effectLst/>
                <a:latin typeface="+mj-lt"/>
                <a:ea typeface="+mn-ea"/>
                <a:cs typeface="+mn-cs"/>
              </a:rPr>
              <a:t>SOIL HEALTH PARAMETERS</a:t>
            </a:r>
          </a:p>
        </p:txBody>
      </p:sp>
      <p:sp>
        <p:nvSpPr>
          <p:cNvPr id="94" name="Rectangle 93">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768"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6" name="Straight Connector 95">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0970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435DA31-A861-49F4-BA2A-84C7069D2FD4}"/>
              </a:ext>
            </a:extLst>
          </p:cNvPr>
          <p:cNvPicPr>
            <a:picLocks noChangeAspect="1"/>
          </p:cNvPicPr>
          <p:nvPr/>
        </p:nvPicPr>
        <p:blipFill>
          <a:blip r:embed="rId4"/>
          <a:stretch>
            <a:fillRect/>
          </a:stretch>
        </p:blipFill>
        <p:spPr>
          <a:xfrm>
            <a:off x="109466" y="95183"/>
            <a:ext cx="795206" cy="811414"/>
          </a:xfrm>
          <a:prstGeom prst="rect">
            <a:avLst/>
          </a:prstGeom>
        </p:spPr>
      </p:pic>
      <p:pic>
        <p:nvPicPr>
          <p:cNvPr id="4" name="Picture 3" descr="A drawing of a face&#10;&#10;Description automatically generated">
            <a:extLst>
              <a:ext uri="{FF2B5EF4-FFF2-40B4-BE49-F238E27FC236}">
                <a16:creationId xmlns:a16="http://schemas.microsoft.com/office/drawing/2014/main" id="{96093BD6-267E-48B7-ACB5-98595EC1BF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1962" y="6297948"/>
            <a:ext cx="1227411" cy="429442"/>
          </a:xfrm>
          <a:prstGeom prst="rect">
            <a:avLst/>
          </a:prstGeom>
        </p:spPr>
      </p:pic>
    </p:spTree>
    <p:extLst>
      <p:ext uri="{BB962C8B-B14F-4D97-AF65-F5344CB8AC3E}">
        <p14:creationId xmlns:p14="http://schemas.microsoft.com/office/powerpoint/2010/main" val="3853560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aramond" panose="02020404030301010803"/>
              <a:ea typeface="+mn-ea"/>
              <a:cs typeface="+mn-cs"/>
            </a:endParaRPr>
          </a:p>
        </p:txBody>
      </p:sp>
      <p:sp useBgFill="1">
        <p:nvSpPr>
          <p:cNvPr id="1029"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030"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031"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32"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033"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aramond" panose="02020404030301010803"/>
              <a:ea typeface="+mn-ea"/>
              <a:cs typeface="+mn-cs"/>
            </a:endParaRPr>
          </a:p>
        </p:txBody>
      </p:sp>
      <p:sp>
        <p:nvSpPr>
          <p:cNvPr id="1034" name="Rectangle 85">
            <a:extLst>
              <a:ext uri="{FF2B5EF4-FFF2-40B4-BE49-F238E27FC236}">
                <a16:creationId xmlns:a16="http://schemas.microsoft.com/office/drawing/2014/main" id="{27A9C548-0579-4864-92A3-093842E89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aramond" panose="02020404030301010803"/>
              <a:ea typeface="+mn-ea"/>
              <a:cs typeface="+mn-cs"/>
            </a:endParaRPr>
          </a:p>
        </p:txBody>
      </p:sp>
      <p:pic>
        <p:nvPicPr>
          <p:cNvPr id="1026" name="Picture 2" descr="Image result for soil health">
            <a:extLst>
              <a:ext uri="{FF2B5EF4-FFF2-40B4-BE49-F238E27FC236}">
                <a16:creationId xmlns:a16="http://schemas.microsoft.com/office/drawing/2014/main" id="{C1D0C0AF-B2F8-4771-A76C-E171C07D18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29" r="13842" b="-1"/>
          <a:stretch/>
        </p:blipFill>
        <p:spPr bwMode="auto">
          <a:xfrm>
            <a:off x="20" y="10"/>
            <a:ext cx="6756848"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87">
            <a:extLst>
              <a:ext uri="{FF2B5EF4-FFF2-40B4-BE49-F238E27FC236}">
                <a16:creationId xmlns:a16="http://schemas.microsoft.com/office/drawing/2014/main" id="{57525A5F-CDD4-4EB3-9187-2A0E9EA15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1036" name="Rectangle 89">
            <a:extLst>
              <a:ext uri="{FF2B5EF4-FFF2-40B4-BE49-F238E27FC236}">
                <a16:creationId xmlns:a16="http://schemas.microsoft.com/office/drawing/2014/main" id="{08F5B423-DA6A-4E80-B3CA-549A442C8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860"/>
            <a:ext cx="381304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5ED1F35D-F462-4252-83F8-B90DA392E7FC}"/>
              </a:ext>
            </a:extLst>
          </p:cNvPr>
          <p:cNvSpPr>
            <a:spLocks noGrp="1"/>
          </p:cNvSpPr>
          <p:nvPr>
            <p:ph type="title"/>
          </p:nvPr>
        </p:nvSpPr>
        <p:spPr>
          <a:xfrm>
            <a:off x="7626285" y="1462492"/>
            <a:ext cx="3761294" cy="842964"/>
          </a:xfrm>
        </p:spPr>
        <p:txBody>
          <a:bodyPr vert="horz" lIns="91440" tIns="45720" rIns="91440" bIns="45720" rtlCol="0" anchor="ctr">
            <a:noAutofit/>
          </a:bodyPr>
          <a:lstStyle/>
          <a:p>
            <a:pPr algn="ctr">
              <a:lnSpc>
                <a:spcPct val="83000"/>
              </a:lnSpc>
            </a:pPr>
            <a:r>
              <a:rPr lang="en-US" sz="3200" b="1" kern="1200" spc="-100" baseline="0" dirty="0">
                <a:solidFill>
                  <a:schemeClr val="tx1">
                    <a:lumMod val="85000"/>
                    <a:lumOff val="15000"/>
                  </a:schemeClr>
                </a:solidFill>
                <a:effectLst>
                  <a:outerShdw blurRad="38100" dist="38100" dir="2700000" algn="tl">
                    <a:srgbClr val="000000">
                      <a:alpha val="43137"/>
                    </a:srgbClr>
                  </a:outerShdw>
                </a:effectLst>
                <a:latin typeface="+mj-lt"/>
                <a:ea typeface="+mn-ea"/>
                <a:cs typeface="+mn-cs"/>
              </a:rPr>
              <a:t>Soil health parameters from Remote Sensing </a:t>
            </a:r>
          </a:p>
        </p:txBody>
      </p:sp>
      <p:sp>
        <p:nvSpPr>
          <p:cNvPr id="92" name="Rectangle 91">
            <a:extLst>
              <a:ext uri="{FF2B5EF4-FFF2-40B4-BE49-F238E27FC236}">
                <a16:creationId xmlns:a16="http://schemas.microsoft.com/office/drawing/2014/main" id="{738170B5-3ECC-493B-85FA-6905971AD1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768"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4" name="Straight Connector 93">
            <a:extLst>
              <a:ext uri="{FF2B5EF4-FFF2-40B4-BE49-F238E27FC236}">
                <a16:creationId xmlns:a16="http://schemas.microsoft.com/office/drawing/2014/main" id="{F8DD37B8-B6EA-49DC-90EF-F4E3594540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00F7FF8-41E5-4585-AFDC-54EA8B2757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0970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AE2A71D-F8BA-4E4F-88A8-1F5FD5DF13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4272F09-6DF5-41CD-8DDE-2A39B08FF3D1}"/>
              </a:ext>
            </a:extLst>
          </p:cNvPr>
          <p:cNvSpPr txBox="1"/>
          <p:nvPr/>
        </p:nvSpPr>
        <p:spPr>
          <a:xfrm>
            <a:off x="7635711" y="2460395"/>
            <a:ext cx="3544478" cy="38164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N" sz="2800" b="0" i="0" u="none" strike="noStrike" kern="1200" cap="none" spc="0" normalizeH="0" baseline="0" noProof="0" dirty="0">
                <a:ln>
                  <a:noFill/>
                </a:ln>
                <a:solidFill>
                  <a:srgbClr val="000000"/>
                </a:solidFill>
                <a:effectLst/>
                <a:uLnTx/>
                <a:uFillTx/>
                <a:latin typeface="Garamond" panose="02020404030301010803"/>
                <a:ea typeface="+mn-ea"/>
                <a:cs typeface="+mn-cs"/>
              </a:rPr>
              <a:t>Soil Moisture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IN" sz="2800" b="0" i="0" u="none" strike="noStrike" kern="1200" cap="none" spc="0" normalizeH="0" baseline="0" noProof="0" dirty="0">
              <a:ln>
                <a:noFill/>
              </a:ln>
              <a:solidFill>
                <a:srgbClr val="000000"/>
              </a:solidFill>
              <a:effectLst/>
              <a:uLnTx/>
              <a:uFillTx/>
              <a:latin typeface="Garamond" panose="020204040303010108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N" sz="2800" b="0" i="0" u="none" strike="noStrike" kern="1200" cap="none" spc="0" normalizeH="0" baseline="0" noProof="0" dirty="0">
                <a:ln>
                  <a:noFill/>
                </a:ln>
                <a:solidFill>
                  <a:srgbClr val="000000"/>
                </a:solidFill>
                <a:effectLst/>
                <a:uLnTx/>
                <a:uFillTx/>
                <a:latin typeface="Garamond" panose="02020404030301010803"/>
                <a:ea typeface="+mn-ea"/>
                <a:cs typeface="+mn-cs"/>
              </a:rPr>
              <a:t>Soil Nitrogen Content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IN" sz="2800" b="0" i="0" u="none" strike="noStrike" kern="1200" cap="none" spc="0" normalizeH="0" baseline="0" noProof="0" dirty="0">
              <a:ln>
                <a:noFill/>
              </a:ln>
              <a:solidFill>
                <a:srgbClr val="000000"/>
              </a:solidFill>
              <a:effectLst/>
              <a:uLnTx/>
              <a:uFillTx/>
              <a:latin typeface="Garamond" panose="020204040303010108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N" sz="2800" b="0" i="0" u="none" strike="noStrike" kern="1200" cap="none" spc="0" normalizeH="0" baseline="0" noProof="0" dirty="0">
                <a:ln>
                  <a:noFill/>
                </a:ln>
                <a:solidFill>
                  <a:srgbClr val="000000"/>
                </a:solidFill>
                <a:effectLst/>
                <a:uLnTx/>
                <a:uFillTx/>
                <a:latin typeface="Garamond" panose="02020404030301010803"/>
                <a:ea typeface="+mn-ea"/>
                <a:cs typeface="+mn-cs"/>
              </a:rPr>
              <a:t>Soil salinity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800" b="0" i="0" u="none" strike="noStrike" kern="1200" cap="none" spc="0" normalizeH="0" baseline="0" noProof="0" dirty="0">
              <a:ln>
                <a:noFill/>
              </a:ln>
              <a:solidFill>
                <a:srgbClr val="000000"/>
              </a:solidFill>
              <a:effectLst/>
              <a:uLnTx/>
              <a:uFillTx/>
              <a:latin typeface="Garamond" panose="020204040303010108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N" sz="2800" b="0" i="0" u="none" strike="noStrike" kern="1200" cap="none" spc="0" normalizeH="0" baseline="0" noProof="0" dirty="0">
                <a:ln>
                  <a:noFill/>
                </a:ln>
                <a:solidFill>
                  <a:srgbClr val="000000"/>
                </a:solidFill>
                <a:effectLst/>
                <a:uLnTx/>
                <a:uFillTx/>
                <a:latin typeface="Garamond" panose="02020404030301010803"/>
                <a:ea typeface="+mn-ea"/>
                <a:cs typeface="+mn-cs"/>
              </a:rPr>
              <a:t>Soil Organic Carbon Content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IN" sz="180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pic>
        <p:nvPicPr>
          <p:cNvPr id="21" name="Picture 20">
            <a:extLst>
              <a:ext uri="{FF2B5EF4-FFF2-40B4-BE49-F238E27FC236}">
                <a16:creationId xmlns:a16="http://schemas.microsoft.com/office/drawing/2014/main" id="{7B8B6A8A-5582-4CDE-AEA7-366E72D1B4A1}"/>
              </a:ext>
            </a:extLst>
          </p:cNvPr>
          <p:cNvPicPr>
            <a:picLocks noChangeAspect="1"/>
          </p:cNvPicPr>
          <p:nvPr/>
        </p:nvPicPr>
        <p:blipFill>
          <a:blip r:embed="rId3"/>
          <a:stretch>
            <a:fillRect/>
          </a:stretch>
        </p:blipFill>
        <p:spPr>
          <a:xfrm>
            <a:off x="80284" y="85455"/>
            <a:ext cx="736840" cy="751859"/>
          </a:xfrm>
          <a:prstGeom prst="rect">
            <a:avLst/>
          </a:prstGeom>
        </p:spPr>
      </p:pic>
      <p:pic>
        <p:nvPicPr>
          <p:cNvPr id="5" name="Picture 4" descr="A drawing of a face&#10;&#10;Description automatically generated">
            <a:extLst>
              <a:ext uri="{FF2B5EF4-FFF2-40B4-BE49-F238E27FC236}">
                <a16:creationId xmlns:a16="http://schemas.microsoft.com/office/drawing/2014/main" id="{A614833C-96D1-47C7-B767-2AD00E96DD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0873" y="6346585"/>
            <a:ext cx="1227411" cy="429442"/>
          </a:xfrm>
          <a:prstGeom prst="rect">
            <a:avLst/>
          </a:prstGeom>
        </p:spPr>
      </p:pic>
    </p:spTree>
    <p:extLst>
      <p:ext uri="{BB962C8B-B14F-4D97-AF65-F5344CB8AC3E}">
        <p14:creationId xmlns:p14="http://schemas.microsoft.com/office/powerpoint/2010/main" val="3246832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5327F8-8017-4533-8970-0FB1EE92EBBE}"/>
              </a:ext>
            </a:extLst>
          </p:cNvPr>
          <p:cNvSpPr/>
          <p:nvPr/>
        </p:nvSpPr>
        <p:spPr>
          <a:xfrm>
            <a:off x="174396" y="207390"/>
            <a:ext cx="2215299" cy="952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Time Series Sentinel-1A SAR data </a:t>
            </a:r>
          </a:p>
        </p:txBody>
      </p:sp>
      <p:sp>
        <p:nvSpPr>
          <p:cNvPr id="3" name="Rectangle: Rounded Corners 2">
            <a:extLst>
              <a:ext uri="{FF2B5EF4-FFF2-40B4-BE49-F238E27FC236}">
                <a16:creationId xmlns:a16="http://schemas.microsoft.com/office/drawing/2014/main" id="{258B626E-130F-4EFC-9168-94A70F9BE9E8}"/>
              </a:ext>
            </a:extLst>
          </p:cNvPr>
          <p:cNvSpPr/>
          <p:nvPr/>
        </p:nvSpPr>
        <p:spPr>
          <a:xfrm>
            <a:off x="146116" y="1489435"/>
            <a:ext cx="2271860" cy="82955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Pre-processing</a:t>
            </a:r>
          </a:p>
        </p:txBody>
      </p:sp>
      <p:sp>
        <p:nvSpPr>
          <p:cNvPr id="4" name="Rectangle: Rounded Corners 3">
            <a:extLst>
              <a:ext uri="{FF2B5EF4-FFF2-40B4-BE49-F238E27FC236}">
                <a16:creationId xmlns:a16="http://schemas.microsoft.com/office/drawing/2014/main" id="{949A4363-77C4-4C79-980B-3AB5EF78B00E}"/>
              </a:ext>
            </a:extLst>
          </p:cNvPr>
          <p:cNvSpPr/>
          <p:nvPr/>
        </p:nvSpPr>
        <p:spPr>
          <a:xfrm>
            <a:off x="179110" y="2733773"/>
            <a:ext cx="2205872" cy="87669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Generation of RADAR moisture indices</a:t>
            </a:r>
          </a:p>
        </p:txBody>
      </p:sp>
      <p:sp>
        <p:nvSpPr>
          <p:cNvPr id="5" name="Rectangle: Rounded Corners 4">
            <a:extLst>
              <a:ext uri="{FF2B5EF4-FFF2-40B4-BE49-F238E27FC236}">
                <a16:creationId xmlns:a16="http://schemas.microsoft.com/office/drawing/2014/main" id="{E3356BA6-3CB8-4C3A-94C9-1B033AC18D18}"/>
              </a:ext>
            </a:extLst>
          </p:cNvPr>
          <p:cNvSpPr/>
          <p:nvPr/>
        </p:nvSpPr>
        <p:spPr>
          <a:xfrm>
            <a:off x="197963" y="4072379"/>
            <a:ext cx="2158738" cy="876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Unsupervised Modelling</a:t>
            </a:r>
          </a:p>
        </p:txBody>
      </p:sp>
      <p:sp>
        <p:nvSpPr>
          <p:cNvPr id="6" name="Rectangle: Rounded Corners 5">
            <a:extLst>
              <a:ext uri="{FF2B5EF4-FFF2-40B4-BE49-F238E27FC236}">
                <a16:creationId xmlns:a16="http://schemas.microsoft.com/office/drawing/2014/main" id="{0752DCE3-7946-4504-8CFE-863FC94523D8}"/>
              </a:ext>
            </a:extLst>
          </p:cNvPr>
          <p:cNvSpPr/>
          <p:nvPr/>
        </p:nvSpPr>
        <p:spPr>
          <a:xfrm>
            <a:off x="3619893" y="3223967"/>
            <a:ext cx="2507530" cy="7824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NDMI from Sentinel-2 Optical Data</a:t>
            </a:r>
          </a:p>
        </p:txBody>
      </p:sp>
      <p:sp>
        <p:nvSpPr>
          <p:cNvPr id="7" name="Rectangle: Rounded Corners 6">
            <a:extLst>
              <a:ext uri="{FF2B5EF4-FFF2-40B4-BE49-F238E27FC236}">
                <a16:creationId xmlns:a16="http://schemas.microsoft.com/office/drawing/2014/main" id="{E9B23660-22D8-4FF9-8E7A-5EF018AED77A}"/>
              </a:ext>
            </a:extLst>
          </p:cNvPr>
          <p:cNvSpPr/>
          <p:nvPr/>
        </p:nvSpPr>
        <p:spPr>
          <a:xfrm>
            <a:off x="7074817" y="3190974"/>
            <a:ext cx="2130458" cy="8484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Time Series Sentinel-2 Optical data</a:t>
            </a:r>
          </a:p>
        </p:txBody>
      </p:sp>
      <p:sp>
        <p:nvSpPr>
          <p:cNvPr id="8" name="Rectangle: Rounded Corners 7">
            <a:extLst>
              <a:ext uri="{FF2B5EF4-FFF2-40B4-BE49-F238E27FC236}">
                <a16:creationId xmlns:a16="http://schemas.microsoft.com/office/drawing/2014/main" id="{2135A0C4-1873-42D6-9729-4B82A3E10175}"/>
              </a:ext>
            </a:extLst>
          </p:cNvPr>
          <p:cNvSpPr/>
          <p:nvPr/>
        </p:nvSpPr>
        <p:spPr>
          <a:xfrm>
            <a:off x="4128939" y="6004875"/>
            <a:ext cx="1489437" cy="77299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Accuracy Assessment</a:t>
            </a:r>
          </a:p>
        </p:txBody>
      </p:sp>
      <p:sp>
        <p:nvSpPr>
          <p:cNvPr id="9" name="Rectangle: Rounded Corners 8">
            <a:extLst>
              <a:ext uri="{FF2B5EF4-FFF2-40B4-BE49-F238E27FC236}">
                <a16:creationId xmlns:a16="http://schemas.microsoft.com/office/drawing/2014/main" id="{A1141EA6-8917-4DC7-9DD4-6CF512990FB4}"/>
              </a:ext>
            </a:extLst>
          </p:cNvPr>
          <p:cNvSpPr/>
          <p:nvPr/>
        </p:nvSpPr>
        <p:spPr>
          <a:xfrm>
            <a:off x="3582186" y="4411744"/>
            <a:ext cx="2535810" cy="12631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Correlation of RADAR Backscatter in dB and Field Soil Moisture</a:t>
            </a:r>
          </a:p>
        </p:txBody>
      </p:sp>
      <p:sp>
        <p:nvSpPr>
          <p:cNvPr id="10" name="Rectangle: Rounded Corners 9">
            <a:extLst>
              <a:ext uri="{FF2B5EF4-FFF2-40B4-BE49-F238E27FC236}">
                <a16:creationId xmlns:a16="http://schemas.microsoft.com/office/drawing/2014/main" id="{7B2CD058-480E-4BF0-99A1-F2ACFEEFCB70}"/>
              </a:ext>
            </a:extLst>
          </p:cNvPr>
          <p:cNvSpPr/>
          <p:nvPr/>
        </p:nvSpPr>
        <p:spPr>
          <a:xfrm>
            <a:off x="7060676" y="4732255"/>
            <a:ext cx="2158739" cy="62216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Field Soil Moisture</a:t>
            </a:r>
          </a:p>
        </p:txBody>
      </p:sp>
      <p:sp>
        <p:nvSpPr>
          <p:cNvPr id="11" name="Rectangle 10">
            <a:extLst>
              <a:ext uri="{FF2B5EF4-FFF2-40B4-BE49-F238E27FC236}">
                <a16:creationId xmlns:a16="http://schemas.microsoft.com/office/drawing/2014/main" id="{E7F8F949-FC00-4C5F-A91B-40C1174C3B42}"/>
              </a:ext>
            </a:extLst>
          </p:cNvPr>
          <p:cNvSpPr/>
          <p:nvPr/>
        </p:nvSpPr>
        <p:spPr>
          <a:xfrm>
            <a:off x="452487" y="6033155"/>
            <a:ext cx="1536569" cy="71643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Supervised Modelling</a:t>
            </a:r>
          </a:p>
        </p:txBody>
      </p:sp>
      <p:sp>
        <p:nvSpPr>
          <p:cNvPr id="12" name="Rectangle 11">
            <a:extLst>
              <a:ext uri="{FF2B5EF4-FFF2-40B4-BE49-F238E27FC236}">
                <a16:creationId xmlns:a16="http://schemas.microsoft.com/office/drawing/2014/main" id="{7A398051-E464-4182-838F-25187BC5E350}"/>
              </a:ext>
            </a:extLst>
          </p:cNvPr>
          <p:cNvSpPr/>
          <p:nvPr/>
        </p:nvSpPr>
        <p:spPr>
          <a:xfrm>
            <a:off x="3817855" y="546755"/>
            <a:ext cx="1385741" cy="44305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sz="1600" b="1" dirty="0">
                <a:solidFill>
                  <a:schemeClr val="tx1"/>
                </a:solidFill>
                <a:latin typeface="Times New Roman" panose="02020603050405020304" pitchFamily="18" charset="0"/>
                <a:cs typeface="Times New Roman" panose="02020603050405020304" pitchFamily="18" charset="0"/>
              </a:rPr>
              <a:t>Calibration</a:t>
            </a:r>
          </a:p>
        </p:txBody>
      </p:sp>
      <p:sp>
        <p:nvSpPr>
          <p:cNvPr id="13" name="Rectangle 12">
            <a:extLst>
              <a:ext uri="{FF2B5EF4-FFF2-40B4-BE49-F238E27FC236}">
                <a16:creationId xmlns:a16="http://schemas.microsoft.com/office/drawing/2014/main" id="{7F4E56DC-D411-4E60-AED2-B933C1ECDB5F}"/>
              </a:ext>
            </a:extLst>
          </p:cNvPr>
          <p:cNvSpPr/>
          <p:nvPr/>
        </p:nvSpPr>
        <p:spPr>
          <a:xfrm>
            <a:off x="3810000" y="1151641"/>
            <a:ext cx="1385741" cy="44305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sz="1600" b="1" dirty="0">
                <a:solidFill>
                  <a:schemeClr val="tx1"/>
                </a:solidFill>
                <a:latin typeface="Times New Roman" panose="02020603050405020304" pitchFamily="18" charset="0"/>
                <a:cs typeface="Times New Roman" panose="02020603050405020304" pitchFamily="18" charset="0"/>
              </a:rPr>
              <a:t>Deburst</a:t>
            </a:r>
          </a:p>
        </p:txBody>
      </p:sp>
      <p:sp>
        <p:nvSpPr>
          <p:cNvPr id="14" name="Rectangle 13">
            <a:extLst>
              <a:ext uri="{FF2B5EF4-FFF2-40B4-BE49-F238E27FC236}">
                <a16:creationId xmlns:a16="http://schemas.microsoft.com/office/drawing/2014/main" id="{37E7A258-6777-4E3D-9C1C-3DD56EC62753}"/>
              </a:ext>
            </a:extLst>
          </p:cNvPr>
          <p:cNvSpPr/>
          <p:nvPr/>
        </p:nvSpPr>
        <p:spPr>
          <a:xfrm>
            <a:off x="3820998" y="1737676"/>
            <a:ext cx="1385741" cy="44305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sz="1600" b="1" dirty="0">
                <a:solidFill>
                  <a:schemeClr val="tx1"/>
                </a:solidFill>
                <a:latin typeface="Times New Roman" panose="02020603050405020304" pitchFamily="18" charset="0"/>
                <a:cs typeface="Times New Roman" panose="02020603050405020304" pitchFamily="18" charset="0"/>
              </a:rPr>
              <a:t>Multilook</a:t>
            </a:r>
          </a:p>
        </p:txBody>
      </p:sp>
      <p:sp>
        <p:nvSpPr>
          <p:cNvPr id="15" name="Rectangle 14">
            <a:extLst>
              <a:ext uri="{FF2B5EF4-FFF2-40B4-BE49-F238E27FC236}">
                <a16:creationId xmlns:a16="http://schemas.microsoft.com/office/drawing/2014/main" id="{025102C8-E024-46E3-BCF9-F3B14B5D3C95}"/>
              </a:ext>
            </a:extLst>
          </p:cNvPr>
          <p:cNvSpPr/>
          <p:nvPr/>
        </p:nvSpPr>
        <p:spPr>
          <a:xfrm>
            <a:off x="3810000" y="2320565"/>
            <a:ext cx="1385741" cy="44305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sz="1600" b="1" dirty="0">
                <a:solidFill>
                  <a:schemeClr val="tx1"/>
                </a:solidFill>
                <a:latin typeface="Times New Roman" panose="02020603050405020304" pitchFamily="18" charset="0"/>
                <a:cs typeface="Times New Roman" panose="02020603050405020304" pitchFamily="18" charset="0"/>
              </a:rPr>
              <a:t>Terrain Correction</a:t>
            </a:r>
          </a:p>
        </p:txBody>
      </p:sp>
      <p:cxnSp>
        <p:nvCxnSpPr>
          <p:cNvPr id="17" name="Straight Arrow Connector 16">
            <a:extLst>
              <a:ext uri="{FF2B5EF4-FFF2-40B4-BE49-F238E27FC236}">
                <a16:creationId xmlns:a16="http://schemas.microsoft.com/office/drawing/2014/main" id="{8C6897F6-25BD-433C-BD39-96FBAA337DCA}"/>
              </a:ext>
            </a:extLst>
          </p:cNvPr>
          <p:cNvCxnSpPr>
            <a:stCxn id="2" idx="2"/>
            <a:endCxn id="3" idx="0"/>
          </p:cNvCxnSpPr>
          <p:nvPr/>
        </p:nvCxnSpPr>
        <p:spPr>
          <a:xfrm>
            <a:off x="1282046" y="1159497"/>
            <a:ext cx="0" cy="329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EA781AE-DC18-4811-836D-C2B28AF3D098}"/>
              </a:ext>
            </a:extLst>
          </p:cNvPr>
          <p:cNvCxnSpPr>
            <a:cxnSpLocks/>
            <a:stCxn id="3" idx="2"/>
            <a:endCxn id="4" idx="0"/>
          </p:cNvCxnSpPr>
          <p:nvPr/>
        </p:nvCxnSpPr>
        <p:spPr>
          <a:xfrm>
            <a:off x="1282046" y="2318994"/>
            <a:ext cx="0" cy="414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311F7F2-12F1-433D-96B2-0CD1E5518A09}"/>
              </a:ext>
            </a:extLst>
          </p:cNvPr>
          <p:cNvCxnSpPr>
            <a:stCxn id="7" idx="1"/>
            <a:endCxn id="6" idx="3"/>
          </p:cNvCxnSpPr>
          <p:nvPr/>
        </p:nvCxnSpPr>
        <p:spPr>
          <a:xfrm flipH="1">
            <a:off x="6127423" y="3615180"/>
            <a:ext cx="947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B158D4A6-522B-4518-B664-80D64B75BDF6}"/>
              </a:ext>
            </a:extLst>
          </p:cNvPr>
          <p:cNvCxnSpPr>
            <a:stCxn id="6" idx="1"/>
            <a:endCxn id="5" idx="3"/>
          </p:cNvCxnSpPr>
          <p:nvPr/>
        </p:nvCxnSpPr>
        <p:spPr>
          <a:xfrm rot="10800000" flipV="1">
            <a:off x="2356701" y="3615180"/>
            <a:ext cx="1263192" cy="89554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0D574D1-44D5-480E-8BB8-E480D01EE9BA}"/>
              </a:ext>
            </a:extLst>
          </p:cNvPr>
          <p:cNvCxnSpPr>
            <a:stCxn id="4" idx="2"/>
            <a:endCxn id="5" idx="0"/>
          </p:cNvCxnSpPr>
          <p:nvPr/>
        </p:nvCxnSpPr>
        <p:spPr>
          <a:xfrm flipH="1">
            <a:off x="1277332" y="3610466"/>
            <a:ext cx="4714" cy="461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8F4A14C-A989-474F-ABBB-B60CC2F5A683}"/>
              </a:ext>
            </a:extLst>
          </p:cNvPr>
          <p:cNvCxnSpPr>
            <a:stCxn id="11" idx="3"/>
            <a:endCxn id="8" idx="1"/>
          </p:cNvCxnSpPr>
          <p:nvPr/>
        </p:nvCxnSpPr>
        <p:spPr>
          <a:xfrm>
            <a:off x="1989056" y="6391374"/>
            <a:ext cx="21398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E428840-F6B8-4036-AEB7-D43DF7ADAF39}"/>
              </a:ext>
            </a:extLst>
          </p:cNvPr>
          <p:cNvCxnSpPr>
            <a:stCxn id="10" idx="1"/>
            <a:endCxn id="9" idx="3"/>
          </p:cNvCxnSpPr>
          <p:nvPr/>
        </p:nvCxnSpPr>
        <p:spPr>
          <a:xfrm flipH="1">
            <a:off x="6117996" y="5043340"/>
            <a:ext cx="9426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853A233-DC52-4532-A796-BA633AEAE830}"/>
              </a:ext>
            </a:extLst>
          </p:cNvPr>
          <p:cNvCxnSpPr>
            <a:stCxn id="7" idx="2"/>
            <a:endCxn id="10" idx="0"/>
          </p:cNvCxnSpPr>
          <p:nvPr/>
        </p:nvCxnSpPr>
        <p:spPr>
          <a:xfrm>
            <a:off x="8140046" y="4039386"/>
            <a:ext cx="0" cy="6928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781F3E01-2154-4722-92B5-E561C45A6C4F}"/>
              </a:ext>
            </a:extLst>
          </p:cNvPr>
          <p:cNvCxnSpPr>
            <a:stCxn id="9" idx="1"/>
            <a:endCxn id="11" idx="0"/>
          </p:cNvCxnSpPr>
          <p:nvPr/>
        </p:nvCxnSpPr>
        <p:spPr>
          <a:xfrm rot="10800000" flipV="1">
            <a:off x="1220772" y="5043339"/>
            <a:ext cx="2361414" cy="98981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0670933F-2A64-4576-B205-029D8BF64CD2}"/>
              </a:ext>
            </a:extLst>
          </p:cNvPr>
          <p:cNvCxnSpPr>
            <a:cxnSpLocks/>
          </p:cNvCxnSpPr>
          <p:nvPr/>
        </p:nvCxnSpPr>
        <p:spPr>
          <a:xfrm>
            <a:off x="2309567" y="4835951"/>
            <a:ext cx="1838227" cy="1348033"/>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16E6575A-B236-499F-A4BF-9ED3AC496F00}"/>
              </a:ext>
            </a:extLst>
          </p:cNvPr>
          <p:cNvCxnSpPr>
            <a:stCxn id="12" idx="2"/>
            <a:endCxn id="13" idx="0"/>
          </p:cNvCxnSpPr>
          <p:nvPr/>
        </p:nvCxnSpPr>
        <p:spPr>
          <a:xfrm flipH="1">
            <a:off x="4502871" y="989814"/>
            <a:ext cx="7855" cy="1618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4">
            <a:extLst>
              <a:ext uri="{FF2B5EF4-FFF2-40B4-BE49-F238E27FC236}">
                <a16:creationId xmlns:a16="http://schemas.microsoft.com/office/drawing/2014/main" id="{DBD8318F-5F23-415C-93D7-5FEF2D99DFE9}"/>
              </a:ext>
            </a:extLst>
          </p:cNvPr>
          <p:cNvCxnSpPr>
            <a:stCxn id="13" idx="2"/>
            <a:endCxn id="14" idx="0"/>
          </p:cNvCxnSpPr>
          <p:nvPr/>
        </p:nvCxnSpPr>
        <p:spPr>
          <a:xfrm>
            <a:off x="4502871" y="1594700"/>
            <a:ext cx="10998" cy="1429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AA59BFAF-B95C-4E2C-BDF7-4ACB14D191C7}"/>
              </a:ext>
            </a:extLst>
          </p:cNvPr>
          <p:cNvCxnSpPr>
            <a:stCxn id="14" idx="2"/>
            <a:endCxn id="15" idx="0"/>
          </p:cNvCxnSpPr>
          <p:nvPr/>
        </p:nvCxnSpPr>
        <p:spPr>
          <a:xfrm flipH="1">
            <a:off x="4502871" y="2180735"/>
            <a:ext cx="10998" cy="1398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0" name="Rectangle 79">
            <a:extLst>
              <a:ext uri="{FF2B5EF4-FFF2-40B4-BE49-F238E27FC236}">
                <a16:creationId xmlns:a16="http://schemas.microsoft.com/office/drawing/2014/main" id="{84740CEC-8452-4C78-AA6B-53906FB0F87A}"/>
              </a:ext>
            </a:extLst>
          </p:cNvPr>
          <p:cNvSpPr/>
          <p:nvPr/>
        </p:nvSpPr>
        <p:spPr>
          <a:xfrm>
            <a:off x="3393649" y="207390"/>
            <a:ext cx="2158739" cy="2780907"/>
          </a:xfrm>
          <a:prstGeom prst="rect">
            <a:avLst/>
          </a:prstGeom>
          <a:noFill/>
          <a:ln w="952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Left Brace 80">
            <a:extLst>
              <a:ext uri="{FF2B5EF4-FFF2-40B4-BE49-F238E27FC236}">
                <a16:creationId xmlns:a16="http://schemas.microsoft.com/office/drawing/2014/main" id="{0B19CDA9-3B9F-410C-ACC9-CB6B3DF262F6}"/>
              </a:ext>
            </a:extLst>
          </p:cNvPr>
          <p:cNvSpPr/>
          <p:nvPr/>
        </p:nvSpPr>
        <p:spPr>
          <a:xfrm>
            <a:off x="2554664" y="150829"/>
            <a:ext cx="688157" cy="2941163"/>
          </a:xfrm>
          <a:prstGeom prst="leftBrace">
            <a:avLst>
              <a:gd name="adj1" fmla="val 8333"/>
              <a:gd name="adj2" fmla="val 58013"/>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IN"/>
          </a:p>
        </p:txBody>
      </p:sp>
      <p:sp>
        <p:nvSpPr>
          <p:cNvPr id="82" name="Oval 81">
            <a:extLst>
              <a:ext uri="{FF2B5EF4-FFF2-40B4-BE49-F238E27FC236}">
                <a16:creationId xmlns:a16="http://schemas.microsoft.com/office/drawing/2014/main" id="{6FEF95BA-4C85-420A-9849-0F683065A22A}"/>
              </a:ext>
            </a:extLst>
          </p:cNvPr>
          <p:cNvSpPr/>
          <p:nvPr/>
        </p:nvSpPr>
        <p:spPr>
          <a:xfrm>
            <a:off x="6664750" y="5839906"/>
            <a:ext cx="3101418" cy="9285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Results and Discussion</a:t>
            </a:r>
          </a:p>
        </p:txBody>
      </p:sp>
      <p:cxnSp>
        <p:nvCxnSpPr>
          <p:cNvPr id="84" name="Straight Arrow Connector 83">
            <a:extLst>
              <a:ext uri="{FF2B5EF4-FFF2-40B4-BE49-F238E27FC236}">
                <a16:creationId xmlns:a16="http://schemas.microsoft.com/office/drawing/2014/main" id="{0912C573-64A6-480E-9E25-C7B48BDEC6C7}"/>
              </a:ext>
            </a:extLst>
          </p:cNvPr>
          <p:cNvCxnSpPr>
            <a:cxnSpLocks/>
            <a:stCxn id="8" idx="3"/>
          </p:cNvCxnSpPr>
          <p:nvPr/>
        </p:nvCxnSpPr>
        <p:spPr>
          <a:xfrm>
            <a:off x="5618376" y="6391374"/>
            <a:ext cx="10558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9" name="Picture 88" descr="A group of people standing in the grass&#10;&#10;Description automatically generated">
            <a:extLst>
              <a:ext uri="{FF2B5EF4-FFF2-40B4-BE49-F238E27FC236}">
                <a16:creationId xmlns:a16="http://schemas.microsoft.com/office/drawing/2014/main" id="{B857D18A-9EC4-45BC-BE99-5570EC0FB5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0755" y="3816546"/>
            <a:ext cx="2501245" cy="2018645"/>
          </a:xfrm>
          <a:prstGeom prst="rect">
            <a:avLst/>
          </a:prstGeom>
        </p:spPr>
      </p:pic>
      <p:sp>
        <p:nvSpPr>
          <p:cNvPr id="90" name="Left Brace 89">
            <a:extLst>
              <a:ext uri="{FF2B5EF4-FFF2-40B4-BE49-F238E27FC236}">
                <a16:creationId xmlns:a16="http://schemas.microsoft.com/office/drawing/2014/main" id="{FB92DB62-11D3-460A-BF76-86A3F6A0D694}"/>
              </a:ext>
            </a:extLst>
          </p:cNvPr>
          <p:cNvSpPr/>
          <p:nvPr/>
        </p:nvSpPr>
        <p:spPr>
          <a:xfrm>
            <a:off x="9360815" y="3780149"/>
            <a:ext cx="235672" cy="2121030"/>
          </a:xfrm>
          <a:prstGeom prst="leftBrace">
            <a:avLst>
              <a:gd name="adj1" fmla="val 8333"/>
              <a:gd name="adj2" fmla="val 58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6" name="Title 1">
            <a:extLst>
              <a:ext uri="{FF2B5EF4-FFF2-40B4-BE49-F238E27FC236}">
                <a16:creationId xmlns:a16="http://schemas.microsoft.com/office/drawing/2014/main" id="{105D6EC2-57DE-44EA-BE2E-EA387BD93660}"/>
              </a:ext>
            </a:extLst>
          </p:cNvPr>
          <p:cNvSpPr txBox="1">
            <a:spLocks/>
          </p:cNvSpPr>
          <p:nvPr/>
        </p:nvSpPr>
        <p:spPr>
          <a:xfrm>
            <a:off x="6449438" y="784146"/>
            <a:ext cx="5169599" cy="148239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3600" b="1" dirty="0">
                <a:latin typeface="Times New Roman" pitchFamily="18" charset="0"/>
                <a:cs typeface="Times New Roman" pitchFamily="18" charset="0"/>
              </a:rPr>
              <a:t> Soil Moisture Estimation Methodology </a:t>
            </a:r>
          </a:p>
        </p:txBody>
      </p:sp>
      <p:pic>
        <p:nvPicPr>
          <p:cNvPr id="18" name="Picture 17" descr="A drawing of a face&#10;&#10;Description automatically generated">
            <a:extLst>
              <a:ext uri="{FF2B5EF4-FFF2-40B4-BE49-F238E27FC236}">
                <a16:creationId xmlns:a16="http://schemas.microsoft.com/office/drawing/2014/main" id="{96790C20-4EDE-464D-84DE-0F84F0A1AE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1766" y="5996390"/>
            <a:ext cx="1227411" cy="429442"/>
          </a:xfrm>
          <a:prstGeom prst="rect">
            <a:avLst/>
          </a:prstGeom>
        </p:spPr>
      </p:pic>
    </p:spTree>
    <p:extLst>
      <p:ext uri="{BB962C8B-B14F-4D97-AF65-F5344CB8AC3E}">
        <p14:creationId xmlns:p14="http://schemas.microsoft.com/office/powerpoint/2010/main" val="564862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8BBC5-2C1B-4121-B162-C0ADD2DCAAEE}"/>
              </a:ext>
            </a:extLst>
          </p:cNvPr>
          <p:cNvSpPr>
            <a:spLocks noGrp="1"/>
          </p:cNvSpPr>
          <p:nvPr>
            <p:ph type="title"/>
          </p:nvPr>
        </p:nvSpPr>
        <p:spPr>
          <a:xfrm>
            <a:off x="1066800" y="642594"/>
            <a:ext cx="10058400" cy="526330"/>
          </a:xfrm>
        </p:spPr>
        <p:txBody>
          <a:bodyPr>
            <a:noAutofit/>
          </a:bodyPr>
          <a:lstStyle/>
          <a:p>
            <a:pPr algn="ctr"/>
            <a:r>
              <a:rPr lang="en-IN" sz="3600" b="1" dirty="0">
                <a:latin typeface="Times New Roman" panose="02020603050405020304" pitchFamily="18" charset="0"/>
                <a:cs typeface="Times New Roman" panose="02020603050405020304" pitchFamily="18" charset="0"/>
              </a:rPr>
              <a:t>Work Done So Far</a:t>
            </a:r>
          </a:p>
        </p:txBody>
      </p:sp>
      <p:pic>
        <p:nvPicPr>
          <p:cNvPr id="3" name="Picture 2">
            <a:extLst>
              <a:ext uri="{FF2B5EF4-FFF2-40B4-BE49-F238E27FC236}">
                <a16:creationId xmlns:a16="http://schemas.microsoft.com/office/drawing/2014/main" id="{8FE1ED50-3F0F-46DC-B4C4-1C769CC46967}"/>
              </a:ext>
            </a:extLst>
          </p:cNvPr>
          <p:cNvPicPr>
            <a:picLocks noChangeAspect="1"/>
          </p:cNvPicPr>
          <p:nvPr/>
        </p:nvPicPr>
        <p:blipFill>
          <a:blip r:embed="rId3"/>
          <a:stretch>
            <a:fillRect/>
          </a:stretch>
        </p:blipFill>
        <p:spPr>
          <a:xfrm>
            <a:off x="458658" y="477771"/>
            <a:ext cx="854575" cy="871994"/>
          </a:xfrm>
          <a:prstGeom prst="rect">
            <a:avLst/>
          </a:prstGeom>
        </p:spPr>
      </p:pic>
      <p:sp>
        <p:nvSpPr>
          <p:cNvPr id="4" name="Rectangle 3">
            <a:extLst>
              <a:ext uri="{FF2B5EF4-FFF2-40B4-BE49-F238E27FC236}">
                <a16:creationId xmlns:a16="http://schemas.microsoft.com/office/drawing/2014/main" id="{EEDFFADC-CE6F-4D1E-ABA2-17BA1FCE17AA}"/>
              </a:ext>
            </a:extLst>
          </p:cNvPr>
          <p:cNvSpPr/>
          <p:nvPr/>
        </p:nvSpPr>
        <p:spPr>
          <a:xfrm>
            <a:off x="476655" y="1517514"/>
            <a:ext cx="11225719" cy="4723029"/>
          </a:xfrm>
          <a:prstGeom prst="rect">
            <a:avLst/>
          </a:prstGeom>
        </p:spPr>
        <p:txBody>
          <a:bodyPr vert="horz" lIns="91440" tIns="45720" rIns="91440" bIns="45720" rtlCol="0">
            <a:noAutofit/>
          </a:bodyPr>
          <a:lstStyle/>
          <a:p>
            <a:pPr marL="342900" lvl="0" indent="-182880" algn="just">
              <a:lnSpc>
                <a:spcPct val="90000"/>
              </a:lnSpc>
              <a:spcAft>
                <a:spcPts val="0"/>
              </a:spcAft>
              <a:buClr>
                <a:schemeClr val="tx1">
                  <a:lumMod val="85000"/>
                  <a:lumOff val="15000"/>
                </a:schemeClr>
              </a:buClr>
              <a:buFont typeface="Garamond" pitchFamily="18" charset="0"/>
              <a:buChar char="◦"/>
            </a:pPr>
            <a:r>
              <a:rPr lang="en-US" dirty="0"/>
              <a:t>A simple linear regression model developed using moisture indices obtained from Optical and RADAR data, which gave good results in soil moisture prediction, even though due to unavailability of field data. The results are expected to improve once field data for soil moisture is supplemented. </a:t>
            </a:r>
          </a:p>
          <a:p>
            <a:pPr marL="160020" lvl="0" algn="just">
              <a:lnSpc>
                <a:spcPct val="90000"/>
              </a:lnSpc>
              <a:spcAft>
                <a:spcPts val="0"/>
              </a:spcAft>
              <a:buClr>
                <a:schemeClr val="tx1">
                  <a:lumMod val="85000"/>
                  <a:lumOff val="15000"/>
                </a:schemeClr>
              </a:buClr>
            </a:pPr>
            <a:endParaRPr lang="en-US" dirty="0">
              <a:effectLst/>
            </a:endParaRPr>
          </a:p>
          <a:p>
            <a:pPr marL="342900" lvl="0" indent="-182880" algn="just">
              <a:lnSpc>
                <a:spcPct val="90000"/>
              </a:lnSpc>
              <a:spcAft>
                <a:spcPts val="800"/>
              </a:spcAft>
              <a:buClr>
                <a:schemeClr val="tx1">
                  <a:lumMod val="85000"/>
                  <a:lumOff val="15000"/>
                </a:schemeClr>
              </a:buClr>
              <a:buFont typeface="Garamond" pitchFamily="18" charset="0"/>
              <a:buChar char="◦"/>
            </a:pPr>
            <a:r>
              <a:rPr lang="en-US" dirty="0"/>
              <a:t>After getting the field equipment, field validation is underway and same model would be used with adding actual moisture values from field and results would be compared. </a:t>
            </a:r>
          </a:p>
          <a:p>
            <a:pPr marL="160020" lvl="0" algn="just">
              <a:lnSpc>
                <a:spcPct val="90000"/>
              </a:lnSpc>
              <a:spcAft>
                <a:spcPts val="800"/>
              </a:spcAft>
              <a:buClr>
                <a:schemeClr val="tx1">
                  <a:lumMod val="85000"/>
                  <a:lumOff val="15000"/>
                </a:schemeClr>
              </a:buClr>
            </a:pPr>
            <a:endParaRPr lang="en-US" dirty="0"/>
          </a:p>
          <a:p>
            <a:pPr marL="342900" lvl="0" indent="-182880" algn="just">
              <a:lnSpc>
                <a:spcPct val="90000"/>
              </a:lnSpc>
              <a:spcAft>
                <a:spcPts val="800"/>
              </a:spcAft>
              <a:buClr>
                <a:schemeClr val="tx1">
                  <a:lumMod val="85000"/>
                  <a:lumOff val="15000"/>
                </a:schemeClr>
              </a:buClr>
              <a:buFont typeface="Garamond" pitchFamily="18" charset="0"/>
              <a:buChar char="◦"/>
            </a:pPr>
            <a:r>
              <a:rPr lang="en-US" dirty="0"/>
              <a:t>The Root Mean Squared Error (RMSE) and R</a:t>
            </a:r>
            <a:r>
              <a:rPr lang="en-US" baseline="30000" dirty="0"/>
              <a:t>2</a:t>
            </a:r>
            <a:r>
              <a:rPr lang="en-US" dirty="0"/>
              <a:t>- statistics values for this unsupervised modelling approach were found to be 0.24 and 0.72 respectively for more than a lakh data points in Ropar area- 72% prediction accuracy. </a:t>
            </a:r>
          </a:p>
          <a:p>
            <a:pPr marL="160020" lvl="0" algn="just">
              <a:lnSpc>
                <a:spcPct val="90000"/>
              </a:lnSpc>
              <a:spcAft>
                <a:spcPts val="800"/>
              </a:spcAft>
              <a:buClr>
                <a:schemeClr val="tx1">
                  <a:lumMod val="85000"/>
                  <a:lumOff val="15000"/>
                </a:schemeClr>
              </a:buClr>
            </a:pPr>
            <a:endParaRPr lang="en-US" dirty="0"/>
          </a:p>
          <a:p>
            <a:pPr marL="342900" lvl="0" indent="-182880" algn="just">
              <a:lnSpc>
                <a:spcPct val="90000"/>
              </a:lnSpc>
              <a:spcAft>
                <a:spcPts val="800"/>
              </a:spcAft>
              <a:buClr>
                <a:schemeClr val="tx1">
                  <a:lumMod val="85000"/>
                  <a:lumOff val="15000"/>
                </a:schemeClr>
              </a:buClr>
              <a:buFont typeface="Garamond" pitchFamily="18" charset="0"/>
              <a:buChar char="◦"/>
            </a:pPr>
            <a:r>
              <a:rPr lang="en-US" dirty="0"/>
              <a:t>Soil electrical conductivity and soil temperature data are also being collected to be used for modelling for soil salinity</a:t>
            </a:r>
          </a:p>
        </p:txBody>
      </p:sp>
      <p:pic>
        <p:nvPicPr>
          <p:cNvPr id="6" name="Picture 5" descr="A drawing of a face&#10;&#10;Description automatically generated">
            <a:extLst>
              <a:ext uri="{FF2B5EF4-FFF2-40B4-BE49-F238E27FC236}">
                <a16:creationId xmlns:a16="http://schemas.microsoft.com/office/drawing/2014/main" id="{500CCD0A-54EB-409C-A4A5-5875BDC0F5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0949" y="5986662"/>
            <a:ext cx="1227411" cy="429442"/>
          </a:xfrm>
          <a:prstGeom prst="rect">
            <a:avLst/>
          </a:prstGeom>
        </p:spPr>
      </p:pic>
    </p:spTree>
    <p:extLst>
      <p:ext uri="{BB962C8B-B14F-4D97-AF65-F5344CB8AC3E}">
        <p14:creationId xmlns:p14="http://schemas.microsoft.com/office/powerpoint/2010/main" val="417290017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
      <a:dk1>
        <a:srgbClr val="000000"/>
      </a:dk1>
      <a:lt1>
        <a:srgbClr val="FFFFFF"/>
      </a:lt1>
      <a:dk2>
        <a:srgbClr val="594132"/>
      </a:dk2>
      <a:lt2>
        <a:srgbClr val="E2E8E6"/>
      </a:lt2>
      <a:accent1>
        <a:srgbClr val="CD4370"/>
      </a:accent1>
      <a:accent2>
        <a:srgbClr val="BB3E31"/>
      </a:accent2>
      <a:accent3>
        <a:srgbClr val="CD8943"/>
      </a:accent3>
      <a:accent4>
        <a:srgbClr val="BBB131"/>
      </a:accent4>
      <a:accent5>
        <a:srgbClr val="9ECD43"/>
      </a:accent5>
      <a:accent6>
        <a:srgbClr val="52BB31"/>
      </a:accent6>
      <a:hlink>
        <a:srgbClr val="267259"/>
      </a:hlink>
      <a:folHlink>
        <a:srgbClr val="4C4C4C"/>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1166</Words>
  <Application>Microsoft Office PowerPoint</Application>
  <PresentationFormat>Widescreen</PresentationFormat>
  <Paragraphs>126</Paragraphs>
  <Slides>15</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Arial</vt:lpstr>
      <vt:lpstr>Calibri</vt:lpstr>
      <vt:lpstr>Calibri Light</vt:lpstr>
      <vt:lpstr>Garamond</vt:lpstr>
      <vt:lpstr>Open Sans</vt:lpstr>
      <vt:lpstr>Times New Roman</vt:lpstr>
      <vt:lpstr>Wingdings</vt:lpstr>
      <vt:lpstr>Office Theme</vt:lpstr>
      <vt:lpstr>SavonVTI</vt:lpstr>
      <vt:lpstr>1_Office Theme</vt:lpstr>
      <vt:lpstr>PowerPoint Presentation</vt:lpstr>
      <vt:lpstr>Introduction </vt:lpstr>
      <vt:lpstr>Introduction </vt:lpstr>
      <vt:lpstr>Remote sensing</vt:lpstr>
      <vt:lpstr>Optical Vs Microwave/RADAR remote sensing</vt:lpstr>
      <vt:lpstr>SOIL HEALTH PARAMETERS</vt:lpstr>
      <vt:lpstr>Soil health parameters from Remote Sensing </vt:lpstr>
      <vt:lpstr>PowerPoint Presentation</vt:lpstr>
      <vt:lpstr>Work Done So Far</vt:lpstr>
      <vt:lpstr>PowerPoint Presentation</vt:lpstr>
      <vt:lpstr>Results</vt:lpstr>
      <vt:lpstr>PowerPoint Presentation</vt:lpstr>
      <vt:lpstr>PowerPoint Presentation</vt:lpstr>
      <vt:lpstr>Conclusion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Akshar Tripathi</dc:creator>
  <cp:lastModifiedBy>Akshar Tripathi</cp:lastModifiedBy>
  <cp:revision>5</cp:revision>
  <dcterms:created xsi:type="dcterms:W3CDTF">2020-05-03T18:14:44Z</dcterms:created>
  <dcterms:modified xsi:type="dcterms:W3CDTF">2020-05-03T18:44:50Z</dcterms:modified>
</cp:coreProperties>
</file>