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3" r:id="rId5"/>
    <p:sldId id="261" r:id="rId6"/>
    <p:sldId id="284" r:id="rId7"/>
    <p:sldId id="285" r:id="rId8"/>
    <p:sldId id="286" r:id="rId9"/>
    <p:sldId id="288" r:id="rId10"/>
    <p:sldId id="266" r:id="rId11"/>
    <p:sldId id="289" r:id="rId12"/>
    <p:sldId id="267" r:id="rId13"/>
    <p:sldId id="271" r:id="rId14"/>
    <p:sldId id="272" r:id="rId15"/>
    <p:sldId id="273" r:id="rId16"/>
    <p:sldId id="274" r:id="rId17"/>
    <p:sldId id="290" r:id="rId18"/>
    <p:sldId id="29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182672-E1FF-43DA-94FB-6E8DAE2867E9}">
          <p14:sldIdLst>
            <p14:sldId id="256"/>
            <p14:sldId id="258"/>
            <p14:sldId id="260"/>
            <p14:sldId id="283"/>
            <p14:sldId id="261"/>
            <p14:sldId id="284"/>
            <p14:sldId id="285"/>
            <p14:sldId id="286"/>
            <p14:sldId id="288"/>
            <p14:sldId id="266"/>
            <p14:sldId id="289"/>
            <p14:sldId id="267"/>
            <p14:sldId id="271"/>
            <p14:sldId id="272"/>
            <p14:sldId id="273"/>
            <p14:sldId id="274"/>
            <p14:sldId id="290"/>
            <p14:sldId id="29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6428242383926E-2"/>
          <c:y val="4.2935619159627875E-2"/>
          <c:w val="0.57040513464020104"/>
          <c:h val="0.76244899833694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SMBC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1"/>
            <c:plus>
              <c:numRef>
                <c:f>Sheet2!$B$5</c:f>
                <c:numCache>
                  <c:formatCode>General</c:formatCode>
                  <c:ptCount val="1"/>
                  <c:pt idx="0">
                    <c:v>0.01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Sheet2!$A$2:$A$4</c:f>
              <c:strCache>
                <c:ptCount val="3"/>
                <c:pt idx="0">
                  <c:v>sole</c:v>
                </c:pt>
                <c:pt idx="1">
                  <c:v>intracropping</c:v>
                </c:pt>
                <c:pt idx="2">
                  <c:v>intercropping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2.47E-2</c:v>
                </c:pt>
                <c:pt idx="1">
                  <c:v>2.5000000000000001E-2</c:v>
                </c:pt>
                <c:pt idx="2">
                  <c:v>2.2100000000000002E-2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9-4447-86CC-894D8B0D1C0F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SMBN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Sheet2!$A$2:$A$4</c:f>
              <c:strCache>
                <c:ptCount val="3"/>
                <c:pt idx="0">
                  <c:v>sole</c:v>
                </c:pt>
                <c:pt idx="1">
                  <c:v>intracropping</c:v>
                </c:pt>
                <c:pt idx="2">
                  <c:v>intercropping</c:v>
                </c:pt>
              </c:strCache>
            </c:strRef>
          </c:cat>
          <c:val>
            <c:numRef>
              <c:f>Sheet2!$C$2:$C$4</c:f>
              <c:numCache>
                <c:formatCode>General</c:formatCode>
                <c:ptCount val="3"/>
                <c:pt idx="0">
                  <c:v>2.3999999999999998E-3</c:v>
                </c:pt>
                <c:pt idx="1">
                  <c:v>2.8999999999999998E-3</c:v>
                </c:pt>
                <c:pt idx="2">
                  <c:v>2.5999999999999999E-3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39-4447-86CC-894D8B0D1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73216"/>
        <c:axId val="173974880"/>
      </c:barChart>
      <c:catAx>
        <c:axId val="17397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74880"/>
        <c:crosses val="autoZero"/>
        <c:auto val="1"/>
        <c:lblAlgn val="ctr"/>
        <c:lblOffset val="100"/>
        <c:noMultiLvlLbl val="0"/>
      </c:catAx>
      <c:valAx>
        <c:axId val="17397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7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2607174103237"/>
          <c:y val="4.3849903479982182E-2"/>
          <c:w val="0.85401837270341208"/>
          <c:h val="0.79191342737159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Sheet3!$B$25</c:f>
              <c:strCache>
                <c:ptCount val="1"/>
                <c:pt idx="0">
                  <c:v>TN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Sheet3!$A$26:$A$28</c:f>
              <c:strCache>
                <c:ptCount val="3"/>
                <c:pt idx="0">
                  <c:v>B0</c:v>
                </c:pt>
                <c:pt idx="1">
                  <c:v>B1</c:v>
                </c:pt>
                <c:pt idx="2">
                  <c:v>B2</c:v>
                </c:pt>
              </c:strCache>
            </c:strRef>
          </c:cat>
          <c:val>
            <c:numRef>
              <c:f>Sheet3!$B$26:$B$28</c:f>
              <c:numCache>
                <c:formatCode>General</c:formatCode>
                <c:ptCount val="3"/>
                <c:pt idx="0">
                  <c:v>0.107</c:v>
                </c:pt>
                <c:pt idx="1">
                  <c:v>0.106</c:v>
                </c:pt>
                <c:pt idx="2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F-410A-A754-079922D345D8}"/>
            </c:ext>
          </c:extLst>
        </c:ser>
        <c:ser>
          <c:idx val="1"/>
          <c:order val="1"/>
          <c:tx>
            <c:strRef>
              <c:f>Sheet3!$C$25</c:f>
              <c:strCache>
                <c:ptCount val="1"/>
                <c:pt idx="0">
                  <c:v>SOC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Sheet3!$A$26:$A$28</c:f>
              <c:strCache>
                <c:ptCount val="3"/>
                <c:pt idx="0">
                  <c:v>B0</c:v>
                </c:pt>
                <c:pt idx="1">
                  <c:v>B1</c:v>
                </c:pt>
                <c:pt idx="2">
                  <c:v>B2</c:v>
                </c:pt>
              </c:strCache>
            </c:strRef>
          </c:cat>
          <c:val>
            <c:numRef>
              <c:f>Sheet3!$C$26:$C$28</c:f>
              <c:numCache>
                <c:formatCode>General</c:formatCode>
                <c:ptCount val="3"/>
                <c:pt idx="0">
                  <c:v>0.77400000000000002</c:v>
                </c:pt>
                <c:pt idx="1">
                  <c:v>0.85199999999999998</c:v>
                </c:pt>
                <c:pt idx="2">
                  <c:v>0.98399999999999999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F-410A-A754-079922D34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128016"/>
        <c:axId val="168118032"/>
      </c:barChart>
      <c:catAx>
        <c:axId val="16812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18032"/>
        <c:crosses val="autoZero"/>
        <c:auto val="1"/>
        <c:lblAlgn val="ctr"/>
        <c:lblOffset val="100"/>
        <c:noMultiLvlLbl val="0"/>
      </c:catAx>
      <c:valAx>
        <c:axId val="16811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2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27255103750326E-2"/>
          <c:y val="3.1451036454610434E-2"/>
          <c:w val="0.50045416974811852"/>
          <c:h val="0.63742092334953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Sheet3!$C$43</c:f>
              <c:strCache>
                <c:ptCount val="1"/>
                <c:pt idx="0">
                  <c:v>pH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Sheet3!$A$44:$B$52</c:f>
              <c:multiLvlStrCache>
                <c:ptCount val="9"/>
                <c:lvl>
                  <c:pt idx="0">
                    <c:v>B0</c:v>
                  </c:pt>
                  <c:pt idx="1">
                    <c:v>B1</c:v>
                  </c:pt>
                  <c:pt idx="2">
                    <c:v>B2</c:v>
                  </c:pt>
                  <c:pt idx="3">
                    <c:v>B0</c:v>
                  </c:pt>
                  <c:pt idx="4">
                    <c:v>B1</c:v>
                  </c:pt>
                  <c:pt idx="5">
                    <c:v>B2</c:v>
                  </c:pt>
                  <c:pt idx="6">
                    <c:v>B0</c:v>
                  </c:pt>
                  <c:pt idx="7">
                    <c:v>B1</c:v>
                  </c:pt>
                  <c:pt idx="8">
                    <c:v>B2</c:v>
                  </c:pt>
                </c:lvl>
                <c:lvl>
                  <c:pt idx="0">
                    <c:v>Sole</c:v>
                  </c:pt>
                  <c:pt idx="3">
                    <c:v>Intra</c:v>
                  </c:pt>
                  <c:pt idx="6">
                    <c:v>Inter</c:v>
                  </c:pt>
                </c:lvl>
              </c:multiLvlStrCache>
            </c:multiLvlStrRef>
          </c:cat>
          <c:val>
            <c:numRef>
              <c:f>Sheet3!$C$44:$C$52</c:f>
              <c:numCache>
                <c:formatCode>General</c:formatCode>
                <c:ptCount val="9"/>
                <c:pt idx="0">
                  <c:v>8.0299999999999994</c:v>
                </c:pt>
                <c:pt idx="1">
                  <c:v>8.01</c:v>
                </c:pt>
                <c:pt idx="2">
                  <c:v>8.1300000000000008</c:v>
                </c:pt>
                <c:pt idx="3">
                  <c:v>8.0299999999999994</c:v>
                </c:pt>
                <c:pt idx="4">
                  <c:v>8.2100000000000009</c:v>
                </c:pt>
                <c:pt idx="5">
                  <c:v>8.15</c:v>
                </c:pt>
                <c:pt idx="6">
                  <c:v>8.0399999999999991</c:v>
                </c:pt>
                <c:pt idx="7">
                  <c:v>8.07</c:v>
                </c:pt>
                <c:pt idx="8">
                  <c:v>8.09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E-4A19-BEF9-6391CF1E9AEC}"/>
            </c:ext>
          </c:extLst>
        </c:ser>
        <c:ser>
          <c:idx val="1"/>
          <c:order val="1"/>
          <c:tx>
            <c:strRef>
              <c:f>Sheet3!$D$43</c:f>
              <c:strCache>
                <c:ptCount val="1"/>
                <c:pt idx="0">
                  <c:v>Av.P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Sheet3!$A$44:$B$52</c:f>
              <c:multiLvlStrCache>
                <c:ptCount val="9"/>
                <c:lvl>
                  <c:pt idx="0">
                    <c:v>B0</c:v>
                  </c:pt>
                  <c:pt idx="1">
                    <c:v>B1</c:v>
                  </c:pt>
                  <c:pt idx="2">
                    <c:v>B2</c:v>
                  </c:pt>
                  <c:pt idx="3">
                    <c:v>B0</c:v>
                  </c:pt>
                  <c:pt idx="4">
                    <c:v>B1</c:v>
                  </c:pt>
                  <c:pt idx="5">
                    <c:v>B2</c:v>
                  </c:pt>
                  <c:pt idx="6">
                    <c:v>B0</c:v>
                  </c:pt>
                  <c:pt idx="7">
                    <c:v>B1</c:v>
                  </c:pt>
                  <c:pt idx="8">
                    <c:v>B2</c:v>
                  </c:pt>
                </c:lvl>
                <c:lvl>
                  <c:pt idx="0">
                    <c:v>Sole</c:v>
                  </c:pt>
                  <c:pt idx="3">
                    <c:v>Intra</c:v>
                  </c:pt>
                  <c:pt idx="6">
                    <c:v>Inter</c:v>
                  </c:pt>
                </c:lvl>
              </c:multiLvlStrCache>
            </c:multiLvlStrRef>
          </c:cat>
          <c:val>
            <c:numRef>
              <c:f>Sheet3!$D$44:$D$52</c:f>
              <c:numCache>
                <c:formatCode>General</c:formatCode>
                <c:ptCount val="9"/>
                <c:pt idx="0">
                  <c:v>11.84</c:v>
                </c:pt>
                <c:pt idx="1">
                  <c:v>17.64</c:v>
                </c:pt>
                <c:pt idx="2">
                  <c:v>16.350000000000001</c:v>
                </c:pt>
                <c:pt idx="3">
                  <c:v>10.119999999999999</c:v>
                </c:pt>
                <c:pt idx="4">
                  <c:v>11.55</c:v>
                </c:pt>
                <c:pt idx="5">
                  <c:v>16.55</c:v>
                </c:pt>
                <c:pt idx="6">
                  <c:v>12.69</c:v>
                </c:pt>
                <c:pt idx="7">
                  <c:v>14.33</c:v>
                </c:pt>
                <c:pt idx="8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E-4A19-BEF9-6391CF1E9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122192"/>
        <c:axId val="168112624"/>
      </c:barChart>
      <c:catAx>
        <c:axId val="16812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12624"/>
        <c:crosses val="autoZero"/>
        <c:auto val="1"/>
        <c:lblAlgn val="ctr"/>
        <c:lblOffset val="100"/>
        <c:noMultiLvlLbl val="0"/>
      </c:catAx>
      <c:valAx>
        <c:axId val="16811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2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72862922521428"/>
          <c:y val="0.91040844697843792"/>
          <c:w val="0.2667416365771958"/>
          <c:h val="7.2436442228138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Sheet3!$C$55</c:f>
              <c:strCache>
                <c:ptCount val="1"/>
                <c:pt idx="0">
                  <c:v>TN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Sheet3!$A$56:$B$64</c:f>
              <c:multiLvlStrCache>
                <c:ptCount val="9"/>
                <c:lvl>
                  <c:pt idx="0">
                    <c:v>B0</c:v>
                  </c:pt>
                  <c:pt idx="1">
                    <c:v>B1</c:v>
                  </c:pt>
                  <c:pt idx="2">
                    <c:v>B2</c:v>
                  </c:pt>
                  <c:pt idx="3">
                    <c:v>B0</c:v>
                  </c:pt>
                  <c:pt idx="4">
                    <c:v>B1</c:v>
                  </c:pt>
                  <c:pt idx="5">
                    <c:v>B2</c:v>
                  </c:pt>
                  <c:pt idx="6">
                    <c:v>B0</c:v>
                  </c:pt>
                  <c:pt idx="7">
                    <c:v>B1</c:v>
                  </c:pt>
                  <c:pt idx="8">
                    <c:v>B2</c:v>
                  </c:pt>
                </c:lvl>
                <c:lvl>
                  <c:pt idx="0">
                    <c:v>Sole</c:v>
                  </c:pt>
                  <c:pt idx="3">
                    <c:v>Intra</c:v>
                  </c:pt>
                  <c:pt idx="6">
                    <c:v>Inter</c:v>
                  </c:pt>
                </c:lvl>
              </c:multiLvlStrCache>
            </c:multiLvlStrRef>
          </c:cat>
          <c:val>
            <c:numRef>
              <c:f>Sheet3!$C$56:$C$64</c:f>
              <c:numCache>
                <c:formatCode>General</c:formatCode>
                <c:ptCount val="9"/>
                <c:pt idx="0">
                  <c:v>0.104</c:v>
                </c:pt>
                <c:pt idx="1">
                  <c:v>0.11899999999999999</c:v>
                </c:pt>
                <c:pt idx="2">
                  <c:v>8.5000000000000006E-2</c:v>
                </c:pt>
                <c:pt idx="3">
                  <c:v>0.104</c:v>
                </c:pt>
                <c:pt idx="4">
                  <c:v>0.11899999999999999</c:v>
                </c:pt>
                <c:pt idx="5">
                  <c:v>8.5000000000000006E-2</c:v>
                </c:pt>
                <c:pt idx="6">
                  <c:v>0.10199999999999999</c:v>
                </c:pt>
                <c:pt idx="7">
                  <c:v>9.2999999999999999E-2</c:v>
                </c:pt>
                <c:pt idx="8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5-4825-94C6-DA086C9B8621}"/>
            </c:ext>
          </c:extLst>
        </c:ser>
        <c:ser>
          <c:idx val="1"/>
          <c:order val="1"/>
          <c:tx>
            <c:strRef>
              <c:f>Sheet3!$D$55</c:f>
              <c:strCache>
                <c:ptCount val="1"/>
                <c:pt idx="0">
                  <c:v>SOC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Sheet3!$A$56:$B$64</c:f>
              <c:multiLvlStrCache>
                <c:ptCount val="9"/>
                <c:lvl>
                  <c:pt idx="0">
                    <c:v>B0</c:v>
                  </c:pt>
                  <c:pt idx="1">
                    <c:v>B1</c:v>
                  </c:pt>
                  <c:pt idx="2">
                    <c:v>B2</c:v>
                  </c:pt>
                  <c:pt idx="3">
                    <c:v>B0</c:v>
                  </c:pt>
                  <c:pt idx="4">
                    <c:v>B1</c:v>
                  </c:pt>
                  <c:pt idx="5">
                    <c:v>B2</c:v>
                  </c:pt>
                  <c:pt idx="6">
                    <c:v>B0</c:v>
                  </c:pt>
                  <c:pt idx="7">
                    <c:v>B1</c:v>
                  </c:pt>
                  <c:pt idx="8">
                    <c:v>B2</c:v>
                  </c:pt>
                </c:lvl>
                <c:lvl>
                  <c:pt idx="0">
                    <c:v>Sole</c:v>
                  </c:pt>
                  <c:pt idx="3">
                    <c:v>Intra</c:v>
                  </c:pt>
                  <c:pt idx="6">
                    <c:v>Inter</c:v>
                  </c:pt>
                </c:lvl>
              </c:multiLvlStrCache>
            </c:multiLvlStrRef>
          </c:cat>
          <c:val>
            <c:numRef>
              <c:f>Sheet3!$D$56:$D$64</c:f>
              <c:numCache>
                <c:formatCode>General</c:formatCode>
                <c:ptCount val="9"/>
                <c:pt idx="0">
                  <c:v>0.69599999999999995</c:v>
                </c:pt>
                <c:pt idx="1">
                  <c:v>0.60299999999999998</c:v>
                </c:pt>
                <c:pt idx="2">
                  <c:v>0.94299999999999995</c:v>
                </c:pt>
                <c:pt idx="3">
                  <c:v>0.85799999999999998</c:v>
                </c:pt>
                <c:pt idx="4">
                  <c:v>0.97499999999999998</c:v>
                </c:pt>
                <c:pt idx="5">
                  <c:v>1.26</c:v>
                </c:pt>
                <c:pt idx="6">
                  <c:v>0.76800000000000002</c:v>
                </c:pt>
                <c:pt idx="7">
                  <c:v>0.97899999999999998</c:v>
                </c:pt>
                <c:pt idx="8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5-4825-94C6-DA086C9B8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08976"/>
        <c:axId val="168209808"/>
      </c:barChart>
      <c:catAx>
        <c:axId val="16820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09808"/>
        <c:crosses val="autoZero"/>
        <c:auto val="1"/>
        <c:lblAlgn val="ctr"/>
        <c:lblOffset val="100"/>
        <c:noMultiLvlLbl val="0"/>
      </c:catAx>
      <c:valAx>
        <c:axId val="16820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0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SMBP (mg kg-1) </a:t>
            </a:r>
          </a:p>
        </c:rich>
      </c:tx>
      <c:layout>
        <c:manualLayout>
          <c:xMode val="edge"/>
          <c:yMode val="edge"/>
          <c:x val="0.56186224134763652"/>
          <c:y val="0.89216746368453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10294087504544"/>
          <c:y val="0.16859100583524272"/>
          <c:w val="0.81689705912495458"/>
          <c:h val="0.62457839001077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Sheet2!$B$7</c:f>
              <c:strCache>
                <c:ptCount val="1"/>
                <c:pt idx="0">
                  <c:v>SMBP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Sheet2!$A$8:$A$10</c:f>
              <c:strCache>
                <c:ptCount val="3"/>
                <c:pt idx="0">
                  <c:v>sole</c:v>
                </c:pt>
                <c:pt idx="1">
                  <c:v>intracropping</c:v>
                </c:pt>
                <c:pt idx="2">
                  <c:v>intercropping</c:v>
                </c:pt>
              </c:strCache>
            </c:strRef>
          </c:cat>
          <c:val>
            <c:numRef>
              <c:f>Sheet2!$B$8:$B$10</c:f>
              <c:numCache>
                <c:formatCode>General</c:formatCode>
                <c:ptCount val="3"/>
                <c:pt idx="0">
                  <c:v>2.9999999999999997E-4</c:v>
                </c:pt>
                <c:pt idx="1">
                  <c:v>5.0000000000000001E-4</c:v>
                </c:pt>
                <c:pt idx="2">
                  <c:v>5.9999999999999995E-4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9-4C67-B1D9-FE2548409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3086416"/>
        <c:axId val="2123082672"/>
      </c:barChart>
      <c:catAx>
        <c:axId val="212308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082672"/>
        <c:crosses val="autoZero"/>
        <c:auto val="1"/>
        <c:lblAlgn val="ctr"/>
        <c:lblOffset val="100"/>
        <c:noMultiLvlLbl val="0"/>
      </c:catAx>
      <c:valAx>
        <c:axId val="212308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08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01690113003653E-2"/>
          <c:y val="5.4458413005243823E-2"/>
          <c:w val="0.48053947041328848"/>
          <c:h val="0.64609756720901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Sheet2!$B$20</c:f>
              <c:strCache>
                <c:ptCount val="1"/>
                <c:pt idx="0">
                  <c:v>SMBN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Sheet2!$B$24</c:f>
                <c:numCache>
                  <c:formatCode>General</c:formatCode>
                  <c:ptCount val="1"/>
                  <c:pt idx="0">
                    <c:v>4.0000000000000002E-4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Sheet2!$A$21:$A$23</c:f>
              <c:strCache>
                <c:ptCount val="3"/>
                <c:pt idx="0">
                  <c:v>B0</c:v>
                </c:pt>
                <c:pt idx="1">
                  <c:v>B1</c:v>
                </c:pt>
                <c:pt idx="2">
                  <c:v>B2</c:v>
                </c:pt>
              </c:strCache>
            </c:strRef>
          </c:cat>
          <c:val>
            <c:numRef>
              <c:f>Sheet2!$B$21:$B$23</c:f>
              <c:numCache>
                <c:formatCode>General</c:formatCode>
                <c:ptCount val="3"/>
                <c:pt idx="0">
                  <c:v>2E-3</c:v>
                </c:pt>
                <c:pt idx="1">
                  <c:v>4.0000000000000001E-3</c:v>
                </c:pt>
                <c:pt idx="2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D-4DF1-B0AF-36625EDC63C1}"/>
            </c:ext>
          </c:extLst>
        </c:ser>
        <c:ser>
          <c:idx val="1"/>
          <c:order val="1"/>
          <c:tx>
            <c:strRef>
              <c:f>Sheet2!$C$20</c:f>
              <c:strCache>
                <c:ptCount val="1"/>
                <c:pt idx="0">
                  <c:v>SMBC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Sheet2!$C$24</c:f>
                <c:numCache>
                  <c:formatCode>General</c:formatCode>
                  <c:ptCount val="1"/>
                  <c:pt idx="0">
                    <c:v>2.5999999999999999E-3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Sheet2!$A$21:$A$23</c:f>
              <c:strCache>
                <c:ptCount val="3"/>
                <c:pt idx="0">
                  <c:v>B0</c:v>
                </c:pt>
                <c:pt idx="1">
                  <c:v>B1</c:v>
                </c:pt>
                <c:pt idx="2">
                  <c:v>B2</c:v>
                </c:pt>
              </c:strCache>
            </c:strRef>
          </c:cat>
          <c:val>
            <c:numRef>
              <c:f>Sheet2!$C$21:$C$23</c:f>
              <c:numCache>
                <c:formatCode>General</c:formatCode>
                <c:ptCount val="3"/>
                <c:pt idx="0">
                  <c:v>2.1000000000000001E-2</c:v>
                </c:pt>
                <c:pt idx="1">
                  <c:v>2.3E-2</c:v>
                </c:pt>
                <c:pt idx="2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8D-4DF1-B0AF-36625EDC6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885808"/>
        <c:axId val="167876656"/>
      </c:barChart>
      <c:catAx>
        <c:axId val="1678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76656"/>
        <c:crosses val="autoZero"/>
        <c:auto val="1"/>
        <c:lblAlgn val="ctr"/>
        <c:lblOffset val="100"/>
        <c:noMultiLvlLbl val="0"/>
      </c:catAx>
      <c:valAx>
        <c:axId val="16787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8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148295793105722"/>
          <c:y val="0.90817091105942926"/>
          <c:w val="0.30838394535199515"/>
          <c:h val="4.6728591973718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SMBP (mg kg</a:t>
            </a:r>
            <a:r>
              <a:rPr lang="en-US" sz="1600" baseline="30000" dirty="0" smtClean="0"/>
              <a:t>-1</a:t>
            </a:r>
            <a:r>
              <a:rPr lang="en-US" sz="1600" baseline="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c:rich>
      </c:tx>
      <c:layout>
        <c:manualLayout>
          <c:xMode val="edge"/>
          <c:yMode val="edge"/>
          <c:x val="0.45333333333333331"/>
          <c:y val="0.8995767504673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00940507436569"/>
          <c:y val="0.17945911477083404"/>
          <c:w val="0.78643503937007875"/>
          <c:h val="0.52800451744736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Sheet2!$B$14:$B$15</c:f>
              <c:strCache>
                <c:ptCount val="2"/>
                <c:pt idx="0">
                  <c:v>SMBP </c:v>
                </c:pt>
                <c:pt idx="1">
                  <c:v>mg kg-1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Sheet2!$A$16:$A$18</c:f>
              <c:strCache>
                <c:ptCount val="3"/>
                <c:pt idx="0">
                  <c:v>B0</c:v>
                </c:pt>
                <c:pt idx="1">
                  <c:v>B1</c:v>
                </c:pt>
                <c:pt idx="2">
                  <c:v>B2</c:v>
                </c:pt>
              </c:strCache>
            </c:strRef>
          </c:cat>
          <c:val>
            <c:numRef>
              <c:f>Sheet2!$B$16:$B$18</c:f>
              <c:numCache>
                <c:formatCode>General</c:formatCode>
                <c:ptCount val="3"/>
                <c:pt idx="0">
                  <c:v>2.0000000000000001E-4</c:v>
                </c:pt>
                <c:pt idx="1">
                  <c:v>5.0000000000000001E-4</c:v>
                </c:pt>
                <c:pt idx="2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A-4F81-A581-2D7941B06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882480"/>
        <c:axId val="167887056"/>
      </c:barChart>
      <c:catAx>
        <c:axId val="16788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87056"/>
        <c:crosses val="autoZero"/>
        <c:auto val="1"/>
        <c:lblAlgn val="ctr"/>
        <c:lblOffset val="100"/>
        <c:noMultiLvlLbl val="0"/>
      </c:catAx>
      <c:valAx>
        <c:axId val="16788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8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069125062504143E-2"/>
          <c:y val="0.11088191330343797"/>
          <c:w val="0.474622535228238"/>
          <c:h val="0.60397201484492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Sheet2!$C$26:$C$27</c:f>
              <c:strCache>
                <c:ptCount val="2"/>
                <c:pt idx="0">
                  <c:v>SMBN </c:v>
                </c:pt>
                <c:pt idx="1">
                  <c:v>mg kg-1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Sheet2!$A$28:$B$36</c:f>
              <c:multiLvlStrCache>
                <c:ptCount val="9"/>
                <c:lvl>
                  <c:pt idx="0">
                    <c:v>B0</c:v>
                  </c:pt>
                  <c:pt idx="1">
                    <c:v>B1</c:v>
                  </c:pt>
                  <c:pt idx="2">
                    <c:v>B2</c:v>
                  </c:pt>
                  <c:pt idx="3">
                    <c:v>B0</c:v>
                  </c:pt>
                  <c:pt idx="4">
                    <c:v>B1</c:v>
                  </c:pt>
                  <c:pt idx="5">
                    <c:v>B2</c:v>
                  </c:pt>
                  <c:pt idx="6">
                    <c:v>B0</c:v>
                  </c:pt>
                  <c:pt idx="7">
                    <c:v>B1</c:v>
                  </c:pt>
                  <c:pt idx="8">
                    <c:v>B2</c:v>
                  </c:pt>
                </c:lvl>
                <c:lvl>
                  <c:pt idx="0">
                    <c:v>Sole</c:v>
                  </c:pt>
                  <c:pt idx="3">
                    <c:v>Intra</c:v>
                  </c:pt>
                  <c:pt idx="6">
                    <c:v>Inter</c:v>
                  </c:pt>
                </c:lvl>
              </c:multiLvlStrCache>
            </c:multiLvlStrRef>
          </c:cat>
          <c:val>
            <c:numRef>
              <c:f>Sheet2!$C$28:$C$36</c:f>
              <c:numCache>
                <c:formatCode>General</c:formatCode>
                <c:ptCount val="9"/>
                <c:pt idx="0">
                  <c:v>2E-3</c:v>
                </c:pt>
                <c:pt idx="1">
                  <c:v>3.5000000000000001E-3</c:v>
                </c:pt>
                <c:pt idx="2">
                  <c:v>1.6000000000000001E-3</c:v>
                </c:pt>
                <c:pt idx="3">
                  <c:v>2.0999999999999999E-3</c:v>
                </c:pt>
                <c:pt idx="4">
                  <c:v>4.4999999999999997E-3</c:v>
                </c:pt>
                <c:pt idx="5">
                  <c:v>2.2000000000000001E-3</c:v>
                </c:pt>
                <c:pt idx="6">
                  <c:v>1.9E-3</c:v>
                </c:pt>
                <c:pt idx="7">
                  <c:v>4.1000000000000003E-3</c:v>
                </c:pt>
                <c:pt idx="8">
                  <c:v>1.6999999999999999E-3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E-4CE5-8F57-7C4AA0CFE857}"/>
            </c:ext>
          </c:extLst>
        </c:ser>
        <c:ser>
          <c:idx val="1"/>
          <c:order val="1"/>
          <c:tx>
            <c:strRef>
              <c:f>Sheet2!$D$26:$D$27</c:f>
              <c:strCache>
                <c:ptCount val="2"/>
                <c:pt idx="0">
                  <c:v>SMBC</c:v>
                </c:pt>
                <c:pt idx="1">
                  <c:v> mg kg-1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Sheet2!$A$28:$B$36</c:f>
              <c:multiLvlStrCache>
                <c:ptCount val="9"/>
                <c:lvl>
                  <c:pt idx="0">
                    <c:v>B0</c:v>
                  </c:pt>
                  <c:pt idx="1">
                    <c:v>B1</c:v>
                  </c:pt>
                  <c:pt idx="2">
                    <c:v>B2</c:v>
                  </c:pt>
                  <c:pt idx="3">
                    <c:v>B0</c:v>
                  </c:pt>
                  <c:pt idx="4">
                    <c:v>B1</c:v>
                  </c:pt>
                  <c:pt idx="5">
                    <c:v>B2</c:v>
                  </c:pt>
                  <c:pt idx="6">
                    <c:v>B0</c:v>
                  </c:pt>
                  <c:pt idx="7">
                    <c:v>B1</c:v>
                  </c:pt>
                  <c:pt idx="8">
                    <c:v>B2</c:v>
                  </c:pt>
                </c:lvl>
                <c:lvl>
                  <c:pt idx="0">
                    <c:v>Sole</c:v>
                  </c:pt>
                  <c:pt idx="3">
                    <c:v>Intra</c:v>
                  </c:pt>
                  <c:pt idx="6">
                    <c:v>Inter</c:v>
                  </c:pt>
                </c:lvl>
              </c:multiLvlStrCache>
            </c:multiLvlStrRef>
          </c:cat>
          <c:val>
            <c:numRef>
              <c:f>Sheet2!$D$28:$D$36</c:f>
              <c:numCache>
                <c:formatCode>General</c:formatCode>
                <c:ptCount val="9"/>
                <c:pt idx="0">
                  <c:v>2.12E-2</c:v>
                </c:pt>
                <c:pt idx="1">
                  <c:v>2.4299999999999999E-2</c:v>
                </c:pt>
                <c:pt idx="2">
                  <c:v>2.86E-2</c:v>
                </c:pt>
                <c:pt idx="3">
                  <c:v>2.3099999999999999E-2</c:v>
                </c:pt>
                <c:pt idx="4">
                  <c:v>2.3699999999999999E-2</c:v>
                </c:pt>
                <c:pt idx="5">
                  <c:v>2.8000000000000001E-2</c:v>
                </c:pt>
                <c:pt idx="6">
                  <c:v>1.7999999999999999E-2</c:v>
                </c:pt>
                <c:pt idx="7">
                  <c:v>1.9300000000000001E-2</c:v>
                </c:pt>
                <c:pt idx="8">
                  <c:v>2.8899999999999999E-2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E-4CE5-8F57-7C4AA0CFE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875408"/>
        <c:axId val="167875824"/>
      </c:barChart>
      <c:catAx>
        <c:axId val="167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75824"/>
        <c:crosses val="autoZero"/>
        <c:auto val="1"/>
        <c:lblAlgn val="ctr"/>
        <c:lblOffset val="100"/>
        <c:noMultiLvlLbl val="0"/>
      </c:catAx>
      <c:valAx>
        <c:axId val="16787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28249101341988"/>
          <c:y val="0.90828283138535026"/>
          <c:w val="0.44484971895728026"/>
          <c:h val="7.0416054144800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SMBP (mg kg-1)</a:t>
            </a:r>
          </a:p>
        </c:rich>
      </c:tx>
      <c:layout>
        <c:manualLayout>
          <c:xMode val="edge"/>
          <c:yMode val="edge"/>
          <c:x val="0.57326377952755891"/>
          <c:y val="0.9027777777777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81714785651793"/>
          <c:y val="0.13349160043234862"/>
          <c:w val="0.85862729658792647"/>
          <c:h val="0.58254979122232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Sheet2!$C$41:$C$42</c:f>
              <c:strCache>
                <c:ptCount val="2"/>
                <c:pt idx="0">
                  <c:v>SMBP </c:v>
                </c:pt>
                <c:pt idx="1">
                  <c:v>mg kg-1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Sheet2!$A$43:$B$51</c:f>
              <c:multiLvlStrCache>
                <c:ptCount val="9"/>
                <c:lvl>
                  <c:pt idx="0">
                    <c:v>B0</c:v>
                  </c:pt>
                  <c:pt idx="1">
                    <c:v>B1</c:v>
                  </c:pt>
                  <c:pt idx="2">
                    <c:v>B2</c:v>
                  </c:pt>
                  <c:pt idx="3">
                    <c:v>B0</c:v>
                  </c:pt>
                  <c:pt idx="4">
                    <c:v>B1</c:v>
                  </c:pt>
                  <c:pt idx="5">
                    <c:v>B2</c:v>
                  </c:pt>
                  <c:pt idx="6">
                    <c:v>B0</c:v>
                  </c:pt>
                  <c:pt idx="7">
                    <c:v>B1</c:v>
                  </c:pt>
                  <c:pt idx="8">
                    <c:v>B2</c:v>
                  </c:pt>
                </c:lvl>
                <c:lvl>
                  <c:pt idx="0">
                    <c:v>Sole</c:v>
                  </c:pt>
                  <c:pt idx="3">
                    <c:v>Intra</c:v>
                  </c:pt>
                  <c:pt idx="6">
                    <c:v>Inter</c:v>
                  </c:pt>
                </c:lvl>
              </c:multiLvlStrCache>
            </c:multiLvlStrRef>
          </c:cat>
          <c:val>
            <c:numRef>
              <c:f>Sheet2!$C$43:$C$51</c:f>
              <c:numCache>
                <c:formatCode>General</c:formatCode>
                <c:ptCount val="9"/>
                <c:pt idx="0">
                  <c:v>2.0000000000000001E-4</c:v>
                </c:pt>
                <c:pt idx="1">
                  <c:v>2.9999999999999997E-4</c:v>
                </c:pt>
                <c:pt idx="2">
                  <c:v>4.0000000000000002E-4</c:v>
                </c:pt>
                <c:pt idx="3">
                  <c:v>1E-4</c:v>
                </c:pt>
                <c:pt idx="4">
                  <c:v>5.0000000000000001E-4</c:v>
                </c:pt>
                <c:pt idx="5">
                  <c:v>8.0000000000000004E-4</c:v>
                </c:pt>
                <c:pt idx="6">
                  <c:v>2.9999999999999997E-4</c:v>
                </c:pt>
                <c:pt idx="7">
                  <c:v>5.9999999999999995E-4</c:v>
                </c:pt>
                <c:pt idx="8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2-4EB5-91C7-D556F179B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872912"/>
        <c:axId val="167877488"/>
      </c:barChart>
      <c:catAx>
        <c:axId val="1678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77488"/>
        <c:crosses val="autoZero"/>
        <c:auto val="1"/>
        <c:lblAlgn val="ctr"/>
        <c:lblOffset val="100"/>
        <c:noMultiLvlLbl val="0"/>
      </c:catAx>
      <c:valAx>
        <c:axId val="16787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7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67991702650069E-2"/>
          <c:y val="0.11460802795257537"/>
          <c:w val="0.47529487307285512"/>
          <c:h val="0.74302542775162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pH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Sole</c:v>
                </c:pt>
                <c:pt idx="1">
                  <c:v>Intra</c:v>
                </c:pt>
                <c:pt idx="2">
                  <c:v>Inter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8.06</c:v>
                </c:pt>
                <c:pt idx="1">
                  <c:v>8.1300000000000008</c:v>
                </c:pt>
                <c:pt idx="2">
                  <c:v>8.06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C-4332-B0B1-4A8F7ABD6DE4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AV.P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Sole</c:v>
                </c:pt>
                <c:pt idx="1">
                  <c:v>Intra</c:v>
                </c:pt>
                <c:pt idx="2">
                  <c:v>Inter</c:v>
                </c:pt>
              </c:strCache>
            </c:strRef>
          </c:cat>
          <c:val>
            <c:numRef>
              <c:f>Sheet3!$C$2:$C$4</c:f>
              <c:numCache>
                <c:formatCode>General</c:formatCode>
                <c:ptCount val="3"/>
                <c:pt idx="0">
                  <c:v>15.61</c:v>
                </c:pt>
                <c:pt idx="1">
                  <c:v>11.63</c:v>
                </c:pt>
                <c:pt idx="2">
                  <c:v>12.76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C-4332-B0B1-4A8F7ABD6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41120"/>
        <c:axId val="173944448"/>
      </c:barChart>
      <c:catAx>
        <c:axId val="17394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44448"/>
        <c:crosses val="autoZero"/>
        <c:auto val="1"/>
        <c:lblAlgn val="ctr"/>
        <c:lblOffset val="100"/>
        <c:noMultiLvlLbl val="0"/>
      </c:catAx>
      <c:valAx>
        <c:axId val="17394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4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780858591677672E-2"/>
          <c:y val="0.92931596479545076"/>
          <c:w val="0.41685740152665557"/>
          <c:h val="5.2144056124068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4677713898779"/>
          <c:y val="5.1063514596519644E-2"/>
          <c:w val="0.85411865814904586"/>
          <c:h val="0.77812358953135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Sheet3!$B$11</c:f>
              <c:strCache>
                <c:ptCount val="1"/>
                <c:pt idx="0">
                  <c:v>TN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Sheet3!$A$12:$A$14</c:f>
              <c:strCache>
                <c:ptCount val="3"/>
                <c:pt idx="0">
                  <c:v>Sole</c:v>
                </c:pt>
                <c:pt idx="1">
                  <c:v>Intra</c:v>
                </c:pt>
                <c:pt idx="2">
                  <c:v>Inter</c:v>
                </c:pt>
              </c:strCache>
            </c:strRef>
          </c:cat>
          <c:val>
            <c:numRef>
              <c:f>Sheet3!$B$12:$B$14</c:f>
              <c:numCache>
                <c:formatCode>General</c:formatCode>
                <c:ptCount val="3"/>
                <c:pt idx="0">
                  <c:v>0.10299999999999999</c:v>
                </c:pt>
                <c:pt idx="1">
                  <c:v>0.11</c:v>
                </c:pt>
                <c:pt idx="2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A-4922-AAD2-4BCC90E09EC3}"/>
            </c:ext>
          </c:extLst>
        </c:ser>
        <c:ser>
          <c:idx val="1"/>
          <c:order val="1"/>
          <c:tx>
            <c:strRef>
              <c:f>Sheet3!$C$11</c:f>
              <c:strCache>
                <c:ptCount val="1"/>
                <c:pt idx="0">
                  <c:v>SOC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Sheet3!$A$12:$A$14</c:f>
              <c:strCache>
                <c:ptCount val="3"/>
                <c:pt idx="0">
                  <c:v>Sole</c:v>
                </c:pt>
                <c:pt idx="1">
                  <c:v>Intra</c:v>
                </c:pt>
                <c:pt idx="2">
                  <c:v>Inter</c:v>
                </c:pt>
              </c:strCache>
            </c:strRef>
          </c:cat>
          <c:val>
            <c:numRef>
              <c:f>Sheet3!$C$12:$C$14</c:f>
              <c:numCache>
                <c:formatCode>General</c:formatCode>
                <c:ptCount val="3"/>
                <c:pt idx="0">
                  <c:v>0.747</c:v>
                </c:pt>
                <c:pt idx="1">
                  <c:v>1.032</c:v>
                </c:pt>
                <c:pt idx="2">
                  <c:v>0.83099999999999996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A-4922-AAD2-4BCC90E09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72800"/>
        <c:axId val="173977792"/>
      </c:barChart>
      <c:catAx>
        <c:axId val="17397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77792"/>
        <c:crosses val="autoZero"/>
        <c:auto val="1"/>
        <c:lblAlgn val="ctr"/>
        <c:lblOffset val="100"/>
        <c:noMultiLvlLbl val="0"/>
      </c:catAx>
      <c:valAx>
        <c:axId val="17397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7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16775847224886"/>
          <c:y val="0.95123545333885129"/>
          <c:w val="0.40168187092731311"/>
          <c:h val="4.8764546661148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09654202596522E-2"/>
          <c:y val="0.11104790419161677"/>
          <c:w val="0.45605900461591664"/>
          <c:h val="0.70310363524918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Sheet3!$B$18</c:f>
              <c:strCache>
                <c:ptCount val="1"/>
                <c:pt idx="0">
                  <c:v>pH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Sheet3!$A$19:$A$21</c:f>
              <c:strCache>
                <c:ptCount val="3"/>
                <c:pt idx="0">
                  <c:v>B0</c:v>
                </c:pt>
                <c:pt idx="1">
                  <c:v>B1</c:v>
                </c:pt>
                <c:pt idx="2">
                  <c:v>B2</c:v>
                </c:pt>
              </c:strCache>
            </c:strRef>
          </c:cat>
          <c:val>
            <c:numRef>
              <c:f>Sheet3!$B$19:$B$21</c:f>
              <c:numCache>
                <c:formatCode>General</c:formatCode>
                <c:ptCount val="3"/>
                <c:pt idx="0">
                  <c:v>8.0299999999999994</c:v>
                </c:pt>
                <c:pt idx="1">
                  <c:v>8.1</c:v>
                </c:pt>
                <c:pt idx="2">
                  <c:v>8.1199999999999992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C-4E3F-8B27-9C29520D399F}"/>
            </c:ext>
          </c:extLst>
        </c:ser>
        <c:ser>
          <c:idx val="1"/>
          <c:order val="1"/>
          <c:tx>
            <c:strRef>
              <c:f>Sheet3!$C$18</c:f>
              <c:strCache>
                <c:ptCount val="1"/>
                <c:pt idx="0">
                  <c:v>Av.P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Sheet3!$C$22</c:f>
                <c:numCache>
                  <c:formatCode>General</c:formatCode>
                  <c:ptCount val="1"/>
                  <c:pt idx="0">
                    <c:v>3.03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Sheet3!$A$19:$A$21</c:f>
              <c:strCache>
                <c:ptCount val="3"/>
                <c:pt idx="0">
                  <c:v>B0</c:v>
                </c:pt>
                <c:pt idx="1">
                  <c:v>B1</c:v>
                </c:pt>
                <c:pt idx="2">
                  <c:v>B2</c:v>
                </c:pt>
              </c:strCache>
            </c:strRef>
          </c:cat>
          <c:val>
            <c:numRef>
              <c:f>Sheet3!$C$19:$C$21</c:f>
              <c:numCache>
                <c:formatCode>General</c:formatCode>
                <c:ptCount val="3"/>
                <c:pt idx="0">
                  <c:v>11.55</c:v>
                </c:pt>
                <c:pt idx="1">
                  <c:v>14.51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8C-4E3F-8B27-9C29520D3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873744"/>
        <c:axId val="167879984"/>
      </c:barChart>
      <c:catAx>
        <c:axId val="16787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79984"/>
        <c:crosses val="autoZero"/>
        <c:auto val="1"/>
        <c:lblAlgn val="ctr"/>
        <c:lblOffset val="100"/>
        <c:noMultiLvlLbl val="0"/>
      </c:catAx>
      <c:valAx>
        <c:axId val="16787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7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528702842518518E-2"/>
          <c:y val="0.93151162242444241"/>
          <c:w val="0.26167097548446949"/>
          <c:h val="5.0524305719270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6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4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3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5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3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7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3BA5-0535-41A1-8C34-7732A46BA9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743F-FA40-4CAD-8E46-F022C9B20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651" y="483327"/>
            <a:ext cx="10280469" cy="2978330"/>
          </a:xfrm>
        </p:spPr>
        <p:txBody>
          <a:bodyPr>
            <a:normAutofit fontScale="90000"/>
          </a:bodyPr>
          <a:lstStyle/>
          <a:p>
            <a:r>
              <a:rPr lang="en-GB" sz="4000" b="1" cap="all" dirty="0">
                <a:latin typeface="Arial Black" panose="020B0A04020102020204" pitchFamily="34" charset="0"/>
              </a:rPr>
              <a:t>Soil P, </a:t>
            </a:r>
            <a:r>
              <a:rPr lang="en-GB" sz="4000" b="1" cap="all" dirty="0" err="1">
                <a:latin typeface="Arial Black" panose="020B0A04020102020204" pitchFamily="34" charset="0"/>
              </a:rPr>
              <a:t>Arbuscular</a:t>
            </a:r>
            <a:r>
              <a:rPr lang="en-GB" sz="4000" b="1" cap="all" dirty="0">
                <a:latin typeface="Arial Black" panose="020B0A04020102020204" pitchFamily="34" charset="0"/>
              </a:rPr>
              <a:t> </a:t>
            </a:r>
            <a:r>
              <a:rPr lang="en-GB" sz="4000" b="1" cap="all" dirty="0" err="1">
                <a:latin typeface="Arial Black" panose="020B0A04020102020204" pitchFamily="34" charset="0"/>
              </a:rPr>
              <a:t>mycorrhizal</a:t>
            </a:r>
            <a:r>
              <a:rPr lang="en-GB" sz="4000" b="1" cap="all" dirty="0">
                <a:latin typeface="Arial Black" panose="020B0A04020102020204" pitchFamily="34" charset="0"/>
              </a:rPr>
              <a:t> spore count and root colonization of cowpea in </a:t>
            </a:r>
            <a:r>
              <a:rPr lang="en-GB" sz="4000" b="1" cap="all" dirty="0" err="1">
                <a:latin typeface="Arial Black" panose="020B0A04020102020204" pitchFamily="34" charset="0"/>
              </a:rPr>
              <a:t>biochar</a:t>
            </a:r>
            <a:r>
              <a:rPr lang="en-GB" sz="4000" b="1" cap="all" dirty="0">
                <a:latin typeface="Arial Black" panose="020B0A04020102020204" pitchFamily="34" charset="0"/>
              </a:rPr>
              <a:t> amended soils under maize/cowpea cropping systems</a:t>
            </a:r>
            <a:endParaRPr lang="en-US" sz="4000" b="1" cap="all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589" y="3763407"/>
            <a:ext cx="10084525" cy="2219381"/>
          </a:xfrm>
        </p:spPr>
        <p:txBody>
          <a:bodyPr/>
          <a:lstStyle/>
          <a:p>
            <a:r>
              <a:rPr lang="en-US" sz="4000" b="1" dirty="0" err="1" smtClean="0"/>
              <a:t>Uzoh</a:t>
            </a:r>
            <a:r>
              <a:rPr lang="en-US" sz="4000" b="1" dirty="0" smtClean="0"/>
              <a:t>, </a:t>
            </a:r>
            <a:r>
              <a:rPr lang="en-US" sz="4000" b="1" dirty="0" smtClean="0"/>
              <a:t>I</a:t>
            </a:r>
            <a:r>
              <a:rPr lang="en-US" sz="4000" b="1" dirty="0" smtClean="0"/>
              <a:t>.M.</a:t>
            </a:r>
            <a:endParaRPr lang="en-US" sz="4000" b="1" dirty="0" smtClean="0"/>
          </a:p>
          <a:p>
            <a:r>
              <a:rPr lang="en-US" sz="3200" dirty="0" smtClean="0"/>
              <a:t>Department of Soil Science </a:t>
            </a:r>
            <a:endParaRPr lang="en-US" sz="3200" dirty="0" smtClean="0"/>
          </a:p>
          <a:p>
            <a:r>
              <a:rPr lang="en-US" sz="3200" dirty="0" smtClean="0"/>
              <a:t>University of Nigeria, Nsukka</a:t>
            </a:r>
            <a:endParaRPr lang="en-US" sz="3200" dirty="0"/>
          </a:p>
        </p:txBody>
      </p:sp>
      <p:pic>
        <p:nvPicPr>
          <p:cNvPr id="1026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92" y="5564776"/>
            <a:ext cx="1345474" cy="744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7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106"/>
            <a:ext cx="10789024" cy="53608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Data Analysis</a:t>
            </a: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Statistical analysis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generated from this research were subjected to analysis of variance using GENSTAT discovery 4 edition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means were separated using Fischer’s least significant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analysis was also done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74231"/>
            <a:ext cx="1632858" cy="783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2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2539" y="349621"/>
            <a:ext cx="874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cropping system on soil microbial biomass carbon, soil microbial biomass N and soil microbial biomass 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5" y="1281950"/>
            <a:ext cx="2864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Intra-cropping had the highest SMBC , SMBN and SMBP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r>
              <a:rPr lang="en-US" dirty="0" smtClean="0"/>
              <a:t>Sole had the least SMBN while intercropping had the least SMBC and SMBP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endParaRPr lang="en-US" dirty="0"/>
          </a:p>
        </p:txBody>
      </p:sp>
      <p:pic>
        <p:nvPicPr>
          <p:cNvPr id="16386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537" y="6087290"/>
            <a:ext cx="1371600" cy="587829"/>
          </a:xfrm>
          <a:prstGeom prst="rect">
            <a:avLst/>
          </a:prstGeom>
          <a:noFill/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411753"/>
              </p:ext>
            </p:extLst>
          </p:nvPr>
        </p:nvGraphicFramePr>
        <p:xfrm>
          <a:off x="2873829" y="1281950"/>
          <a:ext cx="8972731" cy="400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85574"/>
              </p:ext>
            </p:extLst>
          </p:nvPr>
        </p:nvGraphicFramePr>
        <p:xfrm>
          <a:off x="3719194" y="5288438"/>
          <a:ext cx="7634605" cy="1599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1399">
                  <a:extLst>
                    <a:ext uri="{9D8B030D-6E8A-4147-A177-3AD203B41FA5}">
                      <a16:colId xmlns:a16="http://schemas.microsoft.com/office/drawing/2014/main" val="2768209251"/>
                    </a:ext>
                  </a:extLst>
                </a:gridCol>
                <a:gridCol w="1905082">
                  <a:extLst>
                    <a:ext uri="{9D8B030D-6E8A-4147-A177-3AD203B41FA5}">
                      <a16:colId xmlns:a16="http://schemas.microsoft.com/office/drawing/2014/main" val="3424207359"/>
                    </a:ext>
                  </a:extLst>
                </a:gridCol>
                <a:gridCol w="1904062">
                  <a:extLst>
                    <a:ext uri="{9D8B030D-6E8A-4147-A177-3AD203B41FA5}">
                      <a16:colId xmlns:a16="http://schemas.microsoft.com/office/drawing/2014/main" val="287534630"/>
                    </a:ext>
                  </a:extLst>
                </a:gridCol>
                <a:gridCol w="1904062">
                  <a:extLst>
                    <a:ext uri="{9D8B030D-6E8A-4147-A177-3AD203B41FA5}">
                      <a16:colId xmlns:a16="http://schemas.microsoft.com/office/drawing/2014/main" val="3984147716"/>
                    </a:ext>
                  </a:extLst>
                </a:gridCol>
              </a:tblGrid>
              <a:tr h="471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Cropping system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SMBN</a:t>
                      </a:r>
                      <a:endParaRPr lang="en-ZA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mg kg</a:t>
                      </a:r>
                      <a:r>
                        <a:rPr lang="en-US" sz="1600" baseline="30000">
                          <a:effectLst/>
                        </a:rPr>
                        <a:t>-1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SMBC </a:t>
                      </a:r>
                      <a:endParaRPr lang="en-ZA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mg kg</a:t>
                      </a:r>
                      <a:r>
                        <a:rPr lang="en-US" sz="1600" baseline="30000">
                          <a:effectLst/>
                        </a:rPr>
                        <a:t>-1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SMBP </a:t>
                      </a:r>
                      <a:endParaRPr lang="en-ZA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mg kg</a:t>
                      </a:r>
                      <a:r>
                        <a:rPr lang="en-US" sz="1600" baseline="30000">
                          <a:effectLst/>
                        </a:rPr>
                        <a:t>-1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542172"/>
                  </a:ext>
                </a:extLst>
              </a:tr>
              <a:tr h="228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Sole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0.0024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0.0247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130941"/>
                  </a:ext>
                </a:extLst>
              </a:tr>
              <a:tr h="228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Intra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0.0029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0.0250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0.0005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125855"/>
                  </a:ext>
                </a:extLst>
              </a:tr>
              <a:tr h="228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0.0026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0.0221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0.000</a:t>
                      </a: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683890"/>
                  </a:ext>
                </a:extLst>
              </a:tr>
              <a:tr h="228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F-LSD </a:t>
                      </a:r>
                      <a:r>
                        <a:rPr lang="en-US" sz="1600" baseline="-25000">
                          <a:effectLst/>
                        </a:rPr>
                        <a:t>(0.05)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732239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755446"/>
              </p:ext>
            </p:extLst>
          </p:nvPr>
        </p:nvGraphicFramePr>
        <p:xfrm>
          <a:off x="8484124" y="1888192"/>
          <a:ext cx="3707876" cy="330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9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65" y="35856"/>
            <a:ext cx="10515600" cy="6096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RESULTS AND </a:t>
            </a:r>
            <a:r>
              <a:rPr lang="en-US" b="1" dirty="0" smtClean="0"/>
              <a:t>DISCUSSIONS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1596" y="950256"/>
            <a:ext cx="10843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biochar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 on soil microbial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microbial biomass 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microbial biomass 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51" y="1825625"/>
            <a:ext cx="24919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Plots with 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r>
              <a:rPr lang="en-US" dirty="0" err="1" smtClean="0">
                <a:solidFill>
                  <a:schemeClr val="accent2"/>
                </a:solidFill>
              </a:rPr>
              <a:t>iochar</a:t>
            </a:r>
            <a:r>
              <a:rPr lang="en-US" dirty="0" smtClean="0">
                <a:solidFill>
                  <a:schemeClr val="accent2"/>
                </a:solidFill>
              </a:rPr>
              <a:t> at 2.5 tha</a:t>
            </a:r>
            <a:r>
              <a:rPr lang="en-US" baseline="30000" dirty="0" smtClean="0">
                <a:solidFill>
                  <a:schemeClr val="accent2"/>
                </a:solidFill>
              </a:rPr>
              <a:t>-1</a:t>
            </a:r>
            <a:r>
              <a:rPr lang="en-US" dirty="0" smtClean="0">
                <a:solidFill>
                  <a:schemeClr val="accent2"/>
                </a:solidFill>
              </a:rPr>
              <a:t> (B1) had the highest SMBN while plots with </a:t>
            </a:r>
            <a:r>
              <a:rPr lang="en-US" dirty="0" err="1" smtClean="0">
                <a:solidFill>
                  <a:schemeClr val="accent2"/>
                </a:solidFill>
              </a:rPr>
              <a:t>biochar</a:t>
            </a:r>
            <a:r>
              <a:rPr lang="en-US" dirty="0" smtClean="0">
                <a:solidFill>
                  <a:schemeClr val="accent2"/>
                </a:solidFill>
              </a:rPr>
              <a:t> at 5tha</a:t>
            </a:r>
            <a:r>
              <a:rPr lang="en-US" baseline="30000" dirty="0" smtClean="0">
                <a:solidFill>
                  <a:schemeClr val="accent2"/>
                </a:solidFill>
              </a:rPr>
              <a:t>-1</a:t>
            </a:r>
            <a:r>
              <a:rPr lang="en-US" dirty="0" smtClean="0">
                <a:solidFill>
                  <a:schemeClr val="accent2"/>
                </a:solidFill>
              </a:rPr>
              <a:t> (B2) had the highest SMBC and </a:t>
            </a:r>
            <a:r>
              <a:rPr lang="en-US" dirty="0" smtClean="0">
                <a:solidFill>
                  <a:schemeClr val="accent2"/>
                </a:solidFill>
              </a:rPr>
              <a:t>SMBP</a:t>
            </a: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r>
              <a:rPr lang="en-US" dirty="0" smtClean="0"/>
              <a:t>The least SMBN was gotten from B2 and the least SMBC and SMBP were gotten from control (B0)</a:t>
            </a:r>
          </a:p>
        </p:txBody>
      </p:sp>
      <p:pic>
        <p:nvPicPr>
          <p:cNvPr id="10242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246" y="6008913"/>
            <a:ext cx="1045028" cy="620849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524145"/>
              </p:ext>
            </p:extLst>
          </p:nvPr>
        </p:nvGraphicFramePr>
        <p:xfrm>
          <a:off x="2752627" y="1825625"/>
          <a:ext cx="9307293" cy="334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34396"/>
              </p:ext>
            </p:extLst>
          </p:nvPr>
        </p:nvGraphicFramePr>
        <p:xfrm>
          <a:off x="3789574" y="5165890"/>
          <a:ext cx="7802987" cy="1692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7357">
                  <a:extLst>
                    <a:ext uri="{9D8B030D-6E8A-4147-A177-3AD203B41FA5}">
                      <a16:colId xmlns:a16="http://schemas.microsoft.com/office/drawing/2014/main" val="3332885577"/>
                    </a:ext>
                  </a:extLst>
                </a:gridCol>
                <a:gridCol w="1952572">
                  <a:extLst>
                    <a:ext uri="{9D8B030D-6E8A-4147-A177-3AD203B41FA5}">
                      <a16:colId xmlns:a16="http://schemas.microsoft.com/office/drawing/2014/main" val="3403135203"/>
                    </a:ext>
                  </a:extLst>
                </a:gridCol>
                <a:gridCol w="1951529">
                  <a:extLst>
                    <a:ext uri="{9D8B030D-6E8A-4147-A177-3AD203B41FA5}">
                      <a16:colId xmlns:a16="http://schemas.microsoft.com/office/drawing/2014/main" val="3772491411"/>
                    </a:ext>
                  </a:extLst>
                </a:gridCol>
                <a:gridCol w="1951529">
                  <a:extLst>
                    <a:ext uri="{9D8B030D-6E8A-4147-A177-3AD203B41FA5}">
                      <a16:colId xmlns:a16="http://schemas.microsoft.com/office/drawing/2014/main" val="3816682712"/>
                    </a:ext>
                  </a:extLst>
                </a:gridCol>
              </a:tblGrid>
              <a:tr h="56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Biochar rate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SMBN</a:t>
                      </a:r>
                      <a:endParaRPr lang="en-ZA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mg kg</a:t>
                      </a:r>
                      <a:r>
                        <a:rPr lang="en-US" sz="1600" baseline="30000">
                          <a:effectLst/>
                        </a:rPr>
                        <a:t>-1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SMBC</a:t>
                      </a:r>
                      <a:endParaRPr lang="en-Z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mg kg</a:t>
                      </a:r>
                      <a:r>
                        <a:rPr lang="en-US" sz="1600" baseline="30000" dirty="0">
                          <a:effectLst/>
                        </a:rPr>
                        <a:t>-1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SMBP </a:t>
                      </a:r>
                      <a:endParaRPr lang="en-Z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mg kg</a:t>
                      </a:r>
                      <a:r>
                        <a:rPr lang="en-US" sz="1600" baseline="30000" dirty="0">
                          <a:effectLst/>
                        </a:rPr>
                        <a:t>-1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27838"/>
                  </a:ext>
                </a:extLst>
              </a:tr>
              <a:tr h="28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0.0020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0.0002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405132"/>
                  </a:ext>
                </a:extLst>
              </a:tr>
              <a:tr h="28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0.0040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0.0005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1478"/>
                  </a:ext>
                </a:extLst>
              </a:tr>
              <a:tr h="28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0.0018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0.000</a:t>
                      </a: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143838"/>
                  </a:ext>
                </a:extLst>
              </a:tr>
              <a:tr h="28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F-LSD </a:t>
                      </a:r>
                      <a:r>
                        <a:rPr lang="en-US" sz="1600" baseline="-25000" dirty="0">
                          <a:effectLst/>
                        </a:rPr>
                        <a:t>(0.05)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0.0004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0.0026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20766"/>
                  </a:ext>
                </a:extLst>
              </a:tr>
            </a:tbl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542864"/>
              </p:ext>
            </p:extLst>
          </p:nvPr>
        </p:nvGraphicFramePr>
        <p:xfrm>
          <a:off x="7929514" y="1719696"/>
          <a:ext cx="4278347" cy="344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4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206" y="84841"/>
            <a:ext cx="11599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effect of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biochar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cropping system on soil microbial biomass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365" y="1219197"/>
            <a:ext cx="2421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2"/>
                </a:solidFill>
              </a:rPr>
              <a:t>Interaction of intra-cropping and B1 had the highest SMBN while interaction of sole and B2 had the highest SMBC and intra-cropping with B2 amendment had the highest SMBP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11266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73" y="5769873"/>
            <a:ext cx="1489166" cy="645063"/>
          </a:xfrm>
          <a:prstGeom prst="rect">
            <a:avLst/>
          </a:prstGeom>
          <a:noFill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234272"/>
              </p:ext>
            </p:extLst>
          </p:nvPr>
        </p:nvGraphicFramePr>
        <p:xfrm>
          <a:off x="2582944" y="970962"/>
          <a:ext cx="9609056" cy="351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94378"/>
              </p:ext>
            </p:extLst>
          </p:nvPr>
        </p:nvGraphicFramePr>
        <p:xfrm>
          <a:off x="2821578" y="4524866"/>
          <a:ext cx="9370422" cy="2388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832">
                  <a:extLst>
                    <a:ext uri="{9D8B030D-6E8A-4147-A177-3AD203B41FA5}">
                      <a16:colId xmlns:a16="http://schemas.microsoft.com/office/drawing/2014/main" val="897588272"/>
                    </a:ext>
                  </a:extLst>
                </a:gridCol>
                <a:gridCol w="1863990">
                  <a:extLst>
                    <a:ext uri="{9D8B030D-6E8A-4147-A177-3AD203B41FA5}">
                      <a16:colId xmlns:a16="http://schemas.microsoft.com/office/drawing/2014/main" val="287853753"/>
                    </a:ext>
                  </a:extLst>
                </a:gridCol>
                <a:gridCol w="1872401">
                  <a:extLst>
                    <a:ext uri="{9D8B030D-6E8A-4147-A177-3AD203B41FA5}">
                      <a16:colId xmlns:a16="http://schemas.microsoft.com/office/drawing/2014/main" val="3726309033"/>
                    </a:ext>
                  </a:extLst>
                </a:gridCol>
                <a:gridCol w="1871200">
                  <a:extLst>
                    <a:ext uri="{9D8B030D-6E8A-4147-A177-3AD203B41FA5}">
                      <a16:colId xmlns:a16="http://schemas.microsoft.com/office/drawing/2014/main" val="1447506116"/>
                    </a:ext>
                  </a:extLst>
                </a:gridCol>
                <a:gridCol w="1869999">
                  <a:extLst>
                    <a:ext uri="{9D8B030D-6E8A-4147-A177-3AD203B41FA5}">
                      <a16:colId xmlns:a16="http://schemas.microsoft.com/office/drawing/2014/main" val="1431730312"/>
                    </a:ext>
                  </a:extLst>
                </a:gridCol>
              </a:tblGrid>
              <a:tr h="373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Cropping system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Rate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SMBN </a:t>
                      </a:r>
                      <a:endParaRPr lang="en-Z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mg kg</a:t>
                      </a:r>
                      <a:r>
                        <a:rPr lang="en-US" sz="1200" baseline="30000" dirty="0">
                          <a:effectLst/>
                        </a:rPr>
                        <a:t>-1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SMBC</a:t>
                      </a:r>
                      <a:endParaRPr lang="en-ZA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mg kg</a:t>
                      </a:r>
                      <a:r>
                        <a:rPr lang="en-US" sz="12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SMBP </a:t>
                      </a:r>
                      <a:endParaRPr lang="en-ZA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mg kg</a:t>
                      </a:r>
                      <a:r>
                        <a:rPr lang="en-US" sz="12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732883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Sole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0.0020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0.0212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0.0002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372529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0.0035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0.0243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0.0003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324487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0.0016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0.0286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0.000</a:t>
                      </a:r>
                      <a:r>
                        <a:rPr lang="en-ZA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04145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Intra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0.0021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0.0231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0.0001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4816216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0.0045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0.0237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0.0005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659383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0.0022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0.0280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0.000</a:t>
                      </a:r>
                      <a:r>
                        <a:rPr lang="en-ZA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674156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0.0019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0.0180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366109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0.0041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0.0193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0.0006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202055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0.0289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0.000</a:t>
                      </a:r>
                      <a:r>
                        <a:rPr lang="en-ZA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364824"/>
                  </a:ext>
                </a:extLst>
              </a:tr>
              <a:tr h="18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F-LSD </a:t>
                      </a:r>
                      <a:r>
                        <a:rPr lang="en-US" sz="1200" baseline="-25000" dirty="0">
                          <a:effectLst/>
                        </a:rPr>
                        <a:t>(0.05)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769784"/>
                  </a:ext>
                </a:extLst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062616"/>
              </p:ext>
            </p:extLst>
          </p:nvPr>
        </p:nvGraphicFramePr>
        <p:xfrm>
          <a:off x="7806965" y="958529"/>
          <a:ext cx="4306478" cy="352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39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8482"/>
            <a:ext cx="8955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cropping system on soil pH, available phosphorus, total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organic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435" y="1093689"/>
            <a:ext cx="27790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2"/>
                </a:solidFill>
              </a:rPr>
              <a:t>Cropping system did not significantly (p&lt;0.05) affect the chemical properties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chemeClr val="accent2"/>
                </a:solidFill>
              </a:rPr>
              <a:t>Intracropping</a:t>
            </a:r>
            <a:r>
              <a:rPr lang="en-US" dirty="0" smtClean="0">
                <a:solidFill>
                  <a:schemeClr val="accent2"/>
                </a:solidFill>
              </a:rPr>
              <a:t> had the highest pH, TN and SOC while sole had the highest </a:t>
            </a:r>
            <a:r>
              <a:rPr lang="en-US" dirty="0" err="1" smtClean="0">
                <a:solidFill>
                  <a:schemeClr val="accent2"/>
                </a:solidFill>
              </a:rPr>
              <a:t>Av.P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2"/>
                </a:solidFill>
              </a:rPr>
              <a:t>Considering sole and mixed cropping, mixed cropping (intr</a:t>
            </a:r>
            <a:r>
              <a:rPr lang="en-US" dirty="0" smtClean="0">
                <a:solidFill>
                  <a:schemeClr val="accent2"/>
                </a:solidFill>
              </a:rPr>
              <a:t>a and intercropping</a:t>
            </a:r>
            <a:r>
              <a:rPr lang="en-US" dirty="0" smtClean="0">
                <a:solidFill>
                  <a:schemeClr val="accent2"/>
                </a:solidFill>
              </a:rPr>
              <a:t>) had higher pH, TN and SOC than sole cropping</a:t>
            </a:r>
            <a:endParaRPr lang="en-US" dirty="0" smtClean="0"/>
          </a:p>
        </p:txBody>
      </p:sp>
      <p:pic>
        <p:nvPicPr>
          <p:cNvPr id="12290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393" y="378823"/>
            <a:ext cx="1214847" cy="587828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49973"/>
              </p:ext>
            </p:extLst>
          </p:nvPr>
        </p:nvGraphicFramePr>
        <p:xfrm>
          <a:off x="2743201" y="829560"/>
          <a:ext cx="9448800" cy="437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290412"/>
              </p:ext>
            </p:extLst>
          </p:nvPr>
        </p:nvGraphicFramePr>
        <p:xfrm>
          <a:off x="7616858" y="1470581"/>
          <a:ext cx="4575143" cy="373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49480"/>
              </p:ext>
            </p:extLst>
          </p:nvPr>
        </p:nvGraphicFramePr>
        <p:xfrm>
          <a:off x="2931735" y="5250729"/>
          <a:ext cx="9134575" cy="1607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6915">
                  <a:extLst>
                    <a:ext uri="{9D8B030D-6E8A-4147-A177-3AD203B41FA5}">
                      <a16:colId xmlns:a16="http://schemas.microsoft.com/office/drawing/2014/main" val="2902927997"/>
                    </a:ext>
                  </a:extLst>
                </a:gridCol>
                <a:gridCol w="1826915">
                  <a:extLst>
                    <a:ext uri="{9D8B030D-6E8A-4147-A177-3AD203B41FA5}">
                      <a16:colId xmlns:a16="http://schemas.microsoft.com/office/drawing/2014/main" val="2615276553"/>
                    </a:ext>
                  </a:extLst>
                </a:gridCol>
                <a:gridCol w="1826915">
                  <a:extLst>
                    <a:ext uri="{9D8B030D-6E8A-4147-A177-3AD203B41FA5}">
                      <a16:colId xmlns:a16="http://schemas.microsoft.com/office/drawing/2014/main" val="2075452231"/>
                    </a:ext>
                  </a:extLst>
                </a:gridCol>
                <a:gridCol w="1826915">
                  <a:extLst>
                    <a:ext uri="{9D8B030D-6E8A-4147-A177-3AD203B41FA5}">
                      <a16:colId xmlns:a16="http://schemas.microsoft.com/office/drawing/2014/main" val="4067459670"/>
                    </a:ext>
                  </a:extLst>
                </a:gridCol>
                <a:gridCol w="1826915">
                  <a:extLst>
                    <a:ext uri="{9D8B030D-6E8A-4147-A177-3AD203B41FA5}">
                      <a16:colId xmlns:a16="http://schemas.microsoft.com/office/drawing/2014/main" val="2356001223"/>
                    </a:ext>
                  </a:extLst>
                </a:gridCol>
              </a:tblGrid>
              <a:tr h="447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Cropping systems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pH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AV.P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TN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SOC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09343"/>
                  </a:ext>
                </a:extLst>
              </a:tr>
              <a:tr h="227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Sole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8,06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15,61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0,103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0,747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7997296"/>
                  </a:ext>
                </a:extLst>
              </a:tr>
              <a:tr h="227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Intra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8,13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11,63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0,11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1,032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3438474"/>
                  </a:ext>
                </a:extLst>
              </a:tr>
              <a:tr h="227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Inter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8,06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12,76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0,098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0,831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3961573"/>
                  </a:ext>
                </a:extLst>
              </a:tr>
              <a:tr h="477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F-LSD </a:t>
                      </a:r>
                      <a:r>
                        <a:rPr lang="en-US" sz="1400" u="none" strike="noStrike" baseline="-25000">
                          <a:effectLst/>
                        </a:rPr>
                        <a:t>(0.05)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NS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NS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NS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5052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7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213" y="175595"/>
            <a:ext cx="5956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biochar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soil chemical properties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75" y="1084726"/>
            <a:ext cx="26714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r>
              <a:rPr lang="en-US" sz="2000" dirty="0" smtClean="0">
                <a:solidFill>
                  <a:schemeClr val="accent2"/>
                </a:solidFill>
              </a:rPr>
              <a:t>Biochar significantly (p&lt;0.05) affected only available P  among all the measured chemical properties.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r>
              <a:rPr lang="en-US" sz="2000" dirty="0" smtClean="0"/>
              <a:t>B2 increased the pH most, had the highest available P and SOC. </a:t>
            </a:r>
            <a:endParaRPr lang="en-US" sz="20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87488" algn="l"/>
              </a:tabLst>
            </a:pPr>
            <a:r>
              <a:rPr lang="en-US" sz="2000" dirty="0" smtClean="0"/>
              <a:t>Control had the least pH, </a:t>
            </a:r>
            <a:r>
              <a:rPr lang="en-US" sz="2000" dirty="0" err="1" smtClean="0"/>
              <a:t>Av.P</a:t>
            </a:r>
            <a:r>
              <a:rPr lang="en-US" sz="2000" dirty="0" smtClean="0"/>
              <a:t> and SOC</a:t>
            </a:r>
            <a:endParaRPr lang="en-US" sz="2000" dirty="0"/>
          </a:p>
        </p:txBody>
      </p:sp>
      <p:pic>
        <p:nvPicPr>
          <p:cNvPr id="13314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810" y="5943599"/>
            <a:ext cx="1267099" cy="660037"/>
          </a:xfrm>
          <a:prstGeom prst="rect">
            <a:avLst/>
          </a:prstGeom>
          <a:noFill/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056063"/>
              </p:ext>
            </p:extLst>
          </p:nvPr>
        </p:nvGraphicFramePr>
        <p:xfrm>
          <a:off x="2970213" y="1084726"/>
          <a:ext cx="9221787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087715"/>
              </p:ext>
            </p:extLst>
          </p:nvPr>
        </p:nvGraphicFramePr>
        <p:xfrm>
          <a:off x="3667026" y="5326142"/>
          <a:ext cx="7104145" cy="1277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829">
                  <a:extLst>
                    <a:ext uri="{9D8B030D-6E8A-4147-A177-3AD203B41FA5}">
                      <a16:colId xmlns:a16="http://schemas.microsoft.com/office/drawing/2014/main" val="3777816175"/>
                    </a:ext>
                  </a:extLst>
                </a:gridCol>
                <a:gridCol w="1420829">
                  <a:extLst>
                    <a:ext uri="{9D8B030D-6E8A-4147-A177-3AD203B41FA5}">
                      <a16:colId xmlns:a16="http://schemas.microsoft.com/office/drawing/2014/main" val="2775894122"/>
                    </a:ext>
                  </a:extLst>
                </a:gridCol>
                <a:gridCol w="1420829">
                  <a:extLst>
                    <a:ext uri="{9D8B030D-6E8A-4147-A177-3AD203B41FA5}">
                      <a16:colId xmlns:a16="http://schemas.microsoft.com/office/drawing/2014/main" val="1237280534"/>
                    </a:ext>
                  </a:extLst>
                </a:gridCol>
                <a:gridCol w="1420829">
                  <a:extLst>
                    <a:ext uri="{9D8B030D-6E8A-4147-A177-3AD203B41FA5}">
                      <a16:colId xmlns:a16="http://schemas.microsoft.com/office/drawing/2014/main" val="129893761"/>
                    </a:ext>
                  </a:extLst>
                </a:gridCol>
                <a:gridCol w="1420829">
                  <a:extLst>
                    <a:ext uri="{9D8B030D-6E8A-4147-A177-3AD203B41FA5}">
                      <a16:colId xmlns:a16="http://schemas.microsoft.com/office/drawing/2014/main" val="736207828"/>
                    </a:ext>
                  </a:extLst>
                </a:gridCol>
              </a:tblGrid>
              <a:tr h="25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Rate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 (H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Av.P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SOC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074330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8.03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0.107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11.55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0.774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545891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8.10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0.106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14.51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0.852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157786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B2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8.12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0.098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15.50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0.984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593939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F-LSD </a:t>
                      </a:r>
                      <a:r>
                        <a:rPr lang="en-US" sz="1400" baseline="-25000">
                          <a:effectLst/>
                        </a:rPr>
                        <a:t>(0.05)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3.03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849685"/>
                  </a:ext>
                </a:extLst>
              </a:tr>
            </a:tbl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054911"/>
              </p:ext>
            </p:extLst>
          </p:nvPr>
        </p:nvGraphicFramePr>
        <p:xfrm>
          <a:off x="7581106" y="848412"/>
          <a:ext cx="4572000" cy="438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24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1458" y="242045"/>
            <a:ext cx="8390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effect on soil chemical properties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47" y="457488"/>
            <a:ext cx="267148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2"/>
                </a:solidFill>
              </a:rPr>
              <a:t>There was no significant interaction effect on measured soil chemical properties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chemeClr val="accent2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Intra-cropping with B1 amendment </a:t>
            </a:r>
            <a:r>
              <a:rPr lang="en-US" dirty="0" smtClean="0"/>
              <a:t>increased soil pH most while the highest </a:t>
            </a:r>
            <a:r>
              <a:rPr lang="en-US" dirty="0" err="1" smtClean="0"/>
              <a:t>Av.P</a:t>
            </a:r>
            <a:r>
              <a:rPr lang="en-US" dirty="0" smtClean="0"/>
              <a:t> and TN occurred in interaction of sole cropping with B1 whereas SOC was highest in interaction on intra-cropping with B2</a:t>
            </a:r>
            <a:endParaRPr lang="en-US" dirty="0" smtClean="0"/>
          </a:p>
        </p:txBody>
      </p:sp>
      <p:pic>
        <p:nvPicPr>
          <p:cNvPr id="14338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663" y="6068437"/>
            <a:ext cx="1358538" cy="581661"/>
          </a:xfrm>
          <a:prstGeom prst="rect">
            <a:avLst/>
          </a:prstGeom>
          <a:noFill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93691"/>
              </p:ext>
            </p:extLst>
          </p:nvPr>
        </p:nvGraphicFramePr>
        <p:xfrm>
          <a:off x="3094870" y="914397"/>
          <a:ext cx="9194800" cy="353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47821"/>
              </p:ext>
            </p:extLst>
          </p:nvPr>
        </p:nvGraphicFramePr>
        <p:xfrm>
          <a:off x="2755230" y="4449455"/>
          <a:ext cx="9358212" cy="2416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9702">
                  <a:extLst>
                    <a:ext uri="{9D8B030D-6E8A-4147-A177-3AD203B41FA5}">
                      <a16:colId xmlns:a16="http://schemas.microsoft.com/office/drawing/2014/main" val="3703826237"/>
                    </a:ext>
                  </a:extLst>
                </a:gridCol>
                <a:gridCol w="1559702">
                  <a:extLst>
                    <a:ext uri="{9D8B030D-6E8A-4147-A177-3AD203B41FA5}">
                      <a16:colId xmlns:a16="http://schemas.microsoft.com/office/drawing/2014/main" val="422035453"/>
                    </a:ext>
                  </a:extLst>
                </a:gridCol>
                <a:gridCol w="1559702">
                  <a:extLst>
                    <a:ext uri="{9D8B030D-6E8A-4147-A177-3AD203B41FA5}">
                      <a16:colId xmlns:a16="http://schemas.microsoft.com/office/drawing/2014/main" val="1914859399"/>
                    </a:ext>
                  </a:extLst>
                </a:gridCol>
                <a:gridCol w="1559702">
                  <a:extLst>
                    <a:ext uri="{9D8B030D-6E8A-4147-A177-3AD203B41FA5}">
                      <a16:colId xmlns:a16="http://schemas.microsoft.com/office/drawing/2014/main" val="3988798016"/>
                    </a:ext>
                  </a:extLst>
                </a:gridCol>
                <a:gridCol w="1559702">
                  <a:extLst>
                    <a:ext uri="{9D8B030D-6E8A-4147-A177-3AD203B41FA5}">
                      <a16:colId xmlns:a16="http://schemas.microsoft.com/office/drawing/2014/main" val="224902034"/>
                    </a:ext>
                  </a:extLst>
                </a:gridCol>
                <a:gridCol w="1559702">
                  <a:extLst>
                    <a:ext uri="{9D8B030D-6E8A-4147-A177-3AD203B41FA5}">
                      <a16:colId xmlns:a16="http://schemas.microsoft.com/office/drawing/2014/main" val="3686026049"/>
                    </a:ext>
                  </a:extLst>
                </a:gridCol>
              </a:tblGrid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Cropping 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Biochar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pH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Av.P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SOC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2860415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Sole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11,84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0,104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0,696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6089856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17,64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0,603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5603082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16,35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0,085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0,943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6436421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Intra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10,12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0,104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0,858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9425452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11,55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</a:rPr>
                        <a:t>0,975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33747070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16,55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0,085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1,26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3268602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12,69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0,102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0,768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01957867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14,33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0,093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</a:rPr>
                        <a:t>0,979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7459386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13,6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0,101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0,75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39894579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F-LSD </a:t>
                      </a:r>
                      <a:r>
                        <a:rPr lang="en-US" sz="1400" u="none" strike="noStrike" baseline="-25000">
                          <a:effectLst/>
                        </a:rPr>
                        <a:t>(0.05)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9295473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612271"/>
              </p:ext>
            </p:extLst>
          </p:nvPr>
        </p:nvGraphicFramePr>
        <p:xfrm>
          <a:off x="8107052" y="1018095"/>
          <a:ext cx="4006390" cy="343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82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39366"/>
            <a:ext cx="10515600" cy="499621"/>
          </a:xfrm>
        </p:spPr>
        <p:txBody>
          <a:bodyPr>
            <a:normAutofit fontScale="90000"/>
          </a:bodyPr>
          <a:lstStyle/>
          <a:p>
            <a:endParaRPr lang="en-ZA" dirty="0"/>
          </a:p>
        </p:txBody>
      </p:sp>
      <p:pic>
        <p:nvPicPr>
          <p:cNvPr id="4" name="Picture 2" descr="C:\Users\user\Desktop\EGU 2020 LO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878" y="5969000"/>
            <a:ext cx="2540000" cy="8890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88805"/>
              </p:ext>
            </p:extLst>
          </p:nvPr>
        </p:nvGraphicFramePr>
        <p:xfrm>
          <a:off x="-2" y="358218"/>
          <a:ext cx="12113443" cy="5768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676">
                  <a:extLst>
                    <a:ext uri="{9D8B030D-6E8A-4147-A177-3AD203B41FA5}">
                      <a16:colId xmlns:a16="http://schemas.microsoft.com/office/drawing/2014/main" val="528880664"/>
                    </a:ext>
                  </a:extLst>
                </a:gridCol>
                <a:gridCol w="1249524">
                  <a:extLst>
                    <a:ext uri="{9D8B030D-6E8A-4147-A177-3AD203B41FA5}">
                      <a16:colId xmlns:a16="http://schemas.microsoft.com/office/drawing/2014/main" val="549510257"/>
                    </a:ext>
                  </a:extLst>
                </a:gridCol>
                <a:gridCol w="1249524">
                  <a:extLst>
                    <a:ext uri="{9D8B030D-6E8A-4147-A177-3AD203B41FA5}">
                      <a16:colId xmlns:a16="http://schemas.microsoft.com/office/drawing/2014/main" val="2792240706"/>
                    </a:ext>
                  </a:extLst>
                </a:gridCol>
                <a:gridCol w="1249524">
                  <a:extLst>
                    <a:ext uri="{9D8B030D-6E8A-4147-A177-3AD203B41FA5}">
                      <a16:colId xmlns:a16="http://schemas.microsoft.com/office/drawing/2014/main" val="4153551612"/>
                    </a:ext>
                  </a:extLst>
                </a:gridCol>
                <a:gridCol w="1249524">
                  <a:extLst>
                    <a:ext uri="{9D8B030D-6E8A-4147-A177-3AD203B41FA5}">
                      <a16:colId xmlns:a16="http://schemas.microsoft.com/office/drawing/2014/main" val="2771903353"/>
                    </a:ext>
                  </a:extLst>
                </a:gridCol>
                <a:gridCol w="1249524">
                  <a:extLst>
                    <a:ext uri="{9D8B030D-6E8A-4147-A177-3AD203B41FA5}">
                      <a16:colId xmlns:a16="http://schemas.microsoft.com/office/drawing/2014/main" val="1292197953"/>
                    </a:ext>
                  </a:extLst>
                </a:gridCol>
                <a:gridCol w="1249524">
                  <a:extLst>
                    <a:ext uri="{9D8B030D-6E8A-4147-A177-3AD203B41FA5}">
                      <a16:colId xmlns:a16="http://schemas.microsoft.com/office/drawing/2014/main" val="983441321"/>
                    </a:ext>
                  </a:extLst>
                </a:gridCol>
                <a:gridCol w="1156967">
                  <a:extLst>
                    <a:ext uri="{9D8B030D-6E8A-4147-A177-3AD203B41FA5}">
                      <a16:colId xmlns:a16="http://schemas.microsoft.com/office/drawing/2014/main" val="972952451"/>
                    </a:ext>
                  </a:extLst>
                </a:gridCol>
                <a:gridCol w="1156967">
                  <a:extLst>
                    <a:ext uri="{9D8B030D-6E8A-4147-A177-3AD203B41FA5}">
                      <a16:colId xmlns:a16="http://schemas.microsoft.com/office/drawing/2014/main" val="367597900"/>
                    </a:ext>
                  </a:extLst>
                </a:gridCol>
                <a:gridCol w="1110689">
                  <a:extLst>
                    <a:ext uri="{9D8B030D-6E8A-4147-A177-3AD203B41FA5}">
                      <a16:colId xmlns:a16="http://schemas.microsoft.com/office/drawing/2014/main" val="3416483734"/>
                    </a:ext>
                  </a:extLst>
                </a:gridCol>
              </a:tblGrid>
              <a:tr h="568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SMBN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SMBC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SMBP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VAM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pH(H20)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%N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Bray P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Olsen P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OC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53716641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SMBN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5152105"/>
                  </a:ext>
                </a:extLst>
              </a:tr>
              <a:tr h="30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SMBC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827617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SMBP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.577**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8536772"/>
                  </a:ext>
                </a:extLst>
              </a:tr>
              <a:tr h="30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VAM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-0.17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5780687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pH(H20)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3298311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%N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.524**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-.456*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8571891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Bray P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8322334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Olsen P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.820**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6534244"/>
                  </a:ext>
                </a:extLst>
              </a:tr>
              <a:tr h="568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OC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.398*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-0.23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.749**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39439081"/>
                  </a:ext>
                </a:extLst>
              </a:tr>
              <a:tr h="305368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**. Correlation is significant at the 0.01 level (2-tailed).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6276489"/>
                  </a:ext>
                </a:extLst>
              </a:tr>
              <a:tr h="305368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*. Correlation is significant at the 0.05 level (2-tailed).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588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78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782425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ZA" dirty="0"/>
          </a:p>
        </p:txBody>
      </p:sp>
      <p:pic>
        <p:nvPicPr>
          <p:cNvPr id="5" name="Picture 2" descr="C:\Users\user\Desktop\EGU 2020 LO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969000"/>
            <a:ext cx="2540000" cy="889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188536" y="2641926"/>
            <a:ext cx="1238053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cropping system with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amendment improved some of the microbial properties and chemical properties especially intra-cropping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of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also enhanced some of the measured soil properties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50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235" y="25794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THANK YOU…</a:t>
            </a:r>
            <a:endParaRPr lang="en-US" sz="8000" b="1" dirty="0"/>
          </a:p>
        </p:txBody>
      </p:sp>
      <p:pic>
        <p:nvPicPr>
          <p:cNvPr id="22530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897" y="4747985"/>
            <a:ext cx="2540000" cy="88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40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71"/>
          </a:xfrm>
        </p:spPr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3012"/>
            <a:ext cx="12192000" cy="5844988"/>
          </a:xfrm>
        </p:spPr>
        <p:txBody>
          <a:bodyPr>
            <a:normAutofit/>
          </a:bodyPr>
          <a:lstStyle/>
          <a:p>
            <a:pPr marL="403225" indent="-403225" algn="just">
              <a:buFont typeface="Wingdings" panose="05000000000000000000" pitchFamily="2" charset="2"/>
              <a:buChar char="q"/>
            </a:pPr>
            <a:r>
              <a:rPr lang="en-US" dirty="0"/>
              <a:t>Cowpea though a very important crop for food and nutrition security and environmental sustainability still faces low </a:t>
            </a:r>
            <a:r>
              <a:rPr lang="en-US" dirty="0" smtClean="0"/>
              <a:t>yield</a:t>
            </a:r>
            <a:endParaRPr lang="en-US" dirty="0" smtClean="0"/>
          </a:p>
          <a:p>
            <a:pPr marL="403225" indent="-403225" algn="just">
              <a:buFont typeface="Wingdings" panose="05000000000000000000" pitchFamily="2" charset="2"/>
              <a:buChar char="q"/>
            </a:pPr>
            <a:r>
              <a:rPr lang="en-US" dirty="0" smtClean="0"/>
              <a:t>Cowpea </a:t>
            </a:r>
            <a:r>
              <a:rPr lang="en-US" dirty="0" smtClean="0"/>
              <a:t>importance</a:t>
            </a:r>
            <a:r>
              <a:rPr lang="en-US" dirty="0" smtClean="0"/>
              <a:t>: </a:t>
            </a:r>
          </a:p>
          <a:p>
            <a:pPr lvl="1" algn="just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rich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protein source for rural and urban dwellers in sub-Saharan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Africa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fresh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leaves and young pods are consumed as vegetables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dry seeds are used for different food preparations while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leaves are fed to livestock as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fodder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Cowpeas are important part of agricultural production systems since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nitrogen </a:t>
            </a:r>
            <a:r>
              <a:rPr lang="en-US" dirty="0"/>
              <a:t>fixation makes agricultural systems sustainable</a:t>
            </a:r>
            <a:endParaRPr lang="en-US" dirty="0" smtClean="0"/>
          </a:p>
          <a:p>
            <a:pPr marL="403225" indent="-403225" algn="just">
              <a:buFont typeface="Wingdings" panose="05000000000000000000" pitchFamily="2" charset="2"/>
              <a:buChar char="q"/>
            </a:pPr>
            <a:r>
              <a:rPr lang="en-US" dirty="0" err="1" smtClean="0"/>
              <a:t>Inspite</a:t>
            </a:r>
            <a:r>
              <a:rPr lang="en-US" dirty="0" smtClean="0"/>
              <a:t> of the importance of cowpea, yield </a:t>
            </a:r>
            <a:r>
              <a:rPr lang="en-US" dirty="0"/>
              <a:t>is still very </a:t>
            </a:r>
            <a:r>
              <a:rPr lang="en-US" dirty="0" smtClean="0"/>
              <a:t>low, </a:t>
            </a:r>
          </a:p>
          <a:p>
            <a:pPr marL="0" indent="0" algn="just">
              <a:buNone/>
            </a:pPr>
            <a:r>
              <a:rPr lang="en-US" dirty="0" smtClean="0"/>
              <a:t>(275 </a:t>
            </a:r>
            <a:r>
              <a:rPr lang="en-US" dirty="0"/>
              <a:t>kg ha</a:t>
            </a:r>
            <a:r>
              <a:rPr lang="en-US" baseline="30000" dirty="0"/>
              <a:t>-1 </a:t>
            </a:r>
            <a:r>
              <a:rPr lang="en-US" dirty="0"/>
              <a:t>– 450 kg </a:t>
            </a:r>
            <a:r>
              <a:rPr lang="en-US" dirty="0" smtClean="0"/>
              <a:t>ha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baseline="30000" dirty="0"/>
          </a:p>
          <a:p>
            <a:pPr marL="403225" indent="-403225" algn="just">
              <a:buFont typeface="Wingdings" panose="05000000000000000000" pitchFamily="2" charset="2"/>
              <a:buChar char="q"/>
            </a:pPr>
            <a:r>
              <a:rPr lang="en-US" dirty="0"/>
              <a:t>Increasing demand for sustainable and bio-based </a:t>
            </a:r>
            <a:endParaRPr lang="en-US" dirty="0" smtClean="0"/>
          </a:p>
          <a:p>
            <a:pPr marL="403225" indent="-403225" algn="just">
              <a:buFont typeface="Wingdings" panose="05000000000000000000" pitchFamily="2" charset="2"/>
              <a:buChar char="q"/>
            </a:pPr>
            <a:r>
              <a:rPr lang="en-US" dirty="0" smtClean="0"/>
              <a:t>alternatives </a:t>
            </a:r>
            <a:r>
              <a:rPr lang="en-US" dirty="0"/>
              <a:t>to fossil based fertilizer has become a global </a:t>
            </a:r>
            <a:r>
              <a:rPr lang="en-US" dirty="0" smtClean="0"/>
              <a:t>challenge</a:t>
            </a:r>
          </a:p>
          <a:p>
            <a:pPr lvl="1" algn="just"/>
            <a:endParaRPr lang="en-US" dirty="0"/>
          </a:p>
        </p:txBody>
      </p:sp>
      <p:pic>
        <p:nvPicPr>
          <p:cNvPr id="2050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1611"/>
            <a:ext cx="1162595" cy="49638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1963" y="1508289"/>
            <a:ext cx="2793173" cy="47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7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403225" indent="-403225" algn="just">
              <a:buFont typeface="Wingdings" panose="05000000000000000000" pitchFamily="2" charset="2"/>
              <a:buChar char="q"/>
            </a:pPr>
            <a:r>
              <a:rPr lang="en-US" baseline="30000" dirty="0"/>
              <a:t> </a:t>
            </a:r>
            <a:r>
              <a:rPr lang="en-US" dirty="0" smtClean="0"/>
              <a:t>Biochar</a:t>
            </a:r>
            <a:r>
              <a:rPr lang="en-US" dirty="0"/>
              <a:t> </a:t>
            </a:r>
            <a:r>
              <a:rPr lang="en-US" dirty="0" smtClean="0"/>
              <a:t>Soil Amendment</a:t>
            </a:r>
          </a:p>
          <a:p>
            <a:pPr algn="just"/>
            <a:r>
              <a:rPr lang="en-US" sz="2400" dirty="0" smtClean="0"/>
              <a:t>an </a:t>
            </a:r>
            <a:r>
              <a:rPr lang="en-US" sz="2400" dirty="0"/>
              <a:t>end product of organic matter </a:t>
            </a:r>
            <a:r>
              <a:rPr lang="en-US" sz="2400" dirty="0" smtClean="0"/>
              <a:t>pyrolysis </a:t>
            </a:r>
          </a:p>
          <a:p>
            <a:pPr algn="just"/>
            <a:r>
              <a:rPr lang="en-US" sz="2400" dirty="0" smtClean="0"/>
              <a:t>advocated </a:t>
            </a:r>
            <a:r>
              <a:rPr lang="en-US" sz="2400" dirty="0"/>
              <a:t>for use as sustainable bio-based soil </a:t>
            </a:r>
            <a:r>
              <a:rPr lang="en-US" sz="2400" dirty="0" smtClean="0"/>
              <a:t>amendment</a:t>
            </a:r>
          </a:p>
          <a:p>
            <a:pPr algn="just"/>
            <a:endParaRPr lang="en-US" sz="2400" baseline="30000" dirty="0" smtClean="0"/>
          </a:p>
          <a:p>
            <a:pPr algn="just"/>
            <a:endParaRPr lang="en-US" sz="2400" baseline="30000" dirty="0" smtClean="0"/>
          </a:p>
          <a:p>
            <a:pPr marL="403225" indent="-403225" algn="just">
              <a:buFont typeface="Wingdings" panose="05000000000000000000" pitchFamily="2" charset="2"/>
              <a:buChar char="q"/>
            </a:pPr>
            <a:r>
              <a:rPr lang="en-US" dirty="0" smtClean="0"/>
              <a:t>Biochar </a:t>
            </a:r>
            <a:r>
              <a:rPr lang="en-US" dirty="0"/>
              <a:t>has been implicated for other several </a:t>
            </a:r>
            <a:r>
              <a:rPr lang="en-US" dirty="0" smtClean="0"/>
              <a:t>functions</a:t>
            </a:r>
          </a:p>
          <a:p>
            <a:pPr marL="0" indent="0" algn="just">
              <a:buNone/>
            </a:pPr>
            <a:r>
              <a:rPr lang="en-US" dirty="0" smtClean="0"/>
              <a:t> in addition </a:t>
            </a:r>
            <a:r>
              <a:rPr lang="en-US" dirty="0"/>
              <a:t>to </a:t>
            </a:r>
            <a:r>
              <a:rPr lang="en-US" dirty="0" smtClean="0"/>
              <a:t>Increasing </a:t>
            </a:r>
            <a:r>
              <a:rPr lang="en-US" dirty="0"/>
              <a:t>carbon sequestration such as:</a:t>
            </a:r>
          </a:p>
          <a:p>
            <a:pPr lvl="1" algn="just"/>
            <a:r>
              <a:rPr lang="en-US" dirty="0"/>
              <a:t>increased soil fertility</a:t>
            </a:r>
          </a:p>
          <a:p>
            <a:pPr lvl="1" algn="just"/>
            <a:r>
              <a:rPr lang="en-US" dirty="0"/>
              <a:t>Increased </a:t>
            </a:r>
            <a:r>
              <a:rPr lang="en-US" dirty="0" smtClean="0"/>
              <a:t>plant microbe interaction</a:t>
            </a:r>
          </a:p>
          <a:p>
            <a:pPr lvl="1" algn="just"/>
            <a:r>
              <a:rPr lang="en-US" dirty="0" smtClean="0"/>
              <a:t>Increased yield</a:t>
            </a:r>
          </a:p>
          <a:p>
            <a:pPr lvl="1" algn="just"/>
            <a:endParaRPr lang="en-US" dirty="0"/>
          </a:p>
          <a:p>
            <a:pPr marL="403225" indent="-40322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There is paucity of information on the mechanism </a:t>
            </a:r>
          </a:p>
          <a:p>
            <a:pPr marL="0"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of </a:t>
            </a:r>
            <a:r>
              <a:rPr lang="en-US" dirty="0" err="1" smtClean="0"/>
              <a:t>biochar</a:t>
            </a:r>
            <a:r>
              <a:rPr lang="en-US" dirty="0" smtClean="0"/>
              <a:t> effect on soil fertility and its interaction </a:t>
            </a:r>
          </a:p>
          <a:p>
            <a:pPr marL="0"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with intercropping type is still a challenge </a:t>
            </a:r>
          </a:p>
          <a:p>
            <a:pPr marL="403225" indent="-40322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3074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7920"/>
            <a:ext cx="1593669" cy="64008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24" y="-1"/>
            <a:ext cx="3707876" cy="65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3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403225" indent="-40322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403225" indent="-40322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Objective of the study</a:t>
            </a:r>
            <a:endParaRPr lang="en-US" dirty="0"/>
          </a:p>
          <a:p>
            <a:pPr marL="403225" indent="-40322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This research was set to determine the effect of;</a:t>
            </a:r>
          </a:p>
          <a:p>
            <a:pPr lvl="0"/>
            <a:r>
              <a:rPr lang="en-US" sz="2400" dirty="0" err="1" smtClean="0"/>
              <a:t>biochar</a:t>
            </a:r>
            <a:r>
              <a:rPr lang="en-US" sz="2400" dirty="0" smtClean="0"/>
              <a:t> </a:t>
            </a:r>
            <a:r>
              <a:rPr lang="en-US" sz="2400" dirty="0"/>
              <a:t>amendment on soil phosphorus, VAM, Soil microbial biomass carbon, nitrogen and phosphorus,</a:t>
            </a:r>
            <a:endParaRPr lang="en-ZA" sz="2400" dirty="0"/>
          </a:p>
          <a:p>
            <a:pPr lvl="0"/>
            <a:r>
              <a:rPr lang="en-US" sz="2400" dirty="0" smtClean="0"/>
              <a:t>cropping </a:t>
            </a:r>
            <a:r>
              <a:rPr lang="en-US" sz="2400" dirty="0"/>
              <a:t>system; sole, intra and intercropping on soil phosphorus, VAM, soil microbial biomass carbon, nitrogen and phosphorus and</a:t>
            </a:r>
          </a:p>
          <a:p>
            <a:pPr lvl="0"/>
            <a:r>
              <a:rPr lang="en-US" sz="2400" dirty="0" smtClean="0"/>
              <a:t>interaction </a:t>
            </a:r>
            <a:r>
              <a:rPr lang="en-US" sz="2400" dirty="0"/>
              <a:t>of </a:t>
            </a:r>
            <a:r>
              <a:rPr lang="en-US" sz="2400" dirty="0" err="1"/>
              <a:t>biochar</a:t>
            </a:r>
            <a:r>
              <a:rPr lang="en-US" sz="2400" dirty="0"/>
              <a:t> and cropping system on soil phosphorus, VAM, soil microbial biomass carbon, nitrogen and </a:t>
            </a:r>
            <a:r>
              <a:rPr lang="en-US" sz="2400" dirty="0" smtClean="0"/>
              <a:t>phosphorus</a:t>
            </a:r>
            <a:endParaRPr lang="en-US" sz="2400" dirty="0"/>
          </a:p>
        </p:txBody>
      </p:sp>
      <p:pic>
        <p:nvPicPr>
          <p:cNvPr id="3074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7920"/>
            <a:ext cx="1593669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0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183"/>
            <a:ext cx="10515600" cy="701675"/>
          </a:xfrm>
        </p:spPr>
        <p:txBody>
          <a:bodyPr/>
          <a:lstStyle/>
          <a:p>
            <a:pPr algn="ctr"/>
            <a:r>
              <a:rPr lang="en-US" b="1" dirty="0"/>
              <a:t>MATERIALS AND METHODS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7" y="716437"/>
            <a:ext cx="12182573" cy="61415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b="1" dirty="0"/>
              <a:t>Experimental </a:t>
            </a:r>
            <a:r>
              <a:rPr lang="en-US" sz="4000" b="1" dirty="0" smtClean="0"/>
              <a:t>Site</a:t>
            </a:r>
            <a:endParaRPr lang="en-US" sz="4000" dirty="0"/>
          </a:p>
          <a:p>
            <a:pPr marL="403225" indent="-403225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400" dirty="0" smtClean="0"/>
              <a:t>Location: Faculty </a:t>
            </a:r>
            <a:r>
              <a:rPr lang="en-US" sz="3400" dirty="0"/>
              <a:t>of Natural and Agricultural Science Farmland, North-West University, </a:t>
            </a:r>
            <a:r>
              <a:rPr lang="en-US" sz="3400" dirty="0" smtClean="0"/>
              <a:t>Mafikeng, South Africa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900" dirty="0"/>
              <a:t>L</a:t>
            </a:r>
            <a:r>
              <a:rPr lang="en-US" sz="2900" dirty="0" smtClean="0"/>
              <a:t>ongitude </a:t>
            </a:r>
            <a:r>
              <a:rPr lang="en-US" sz="2900" dirty="0"/>
              <a:t>25˚ 48' </a:t>
            </a:r>
            <a:r>
              <a:rPr lang="en-US" sz="2900" dirty="0" smtClean="0"/>
              <a:t>S 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900" dirty="0"/>
              <a:t>L</a:t>
            </a:r>
            <a:r>
              <a:rPr lang="en-US" sz="2900" dirty="0" smtClean="0"/>
              <a:t>atitude </a:t>
            </a:r>
            <a:r>
              <a:rPr lang="en-US" sz="2900" dirty="0"/>
              <a:t>25˚ 38’ E </a:t>
            </a:r>
            <a:endParaRPr lang="en-US" sz="2900" dirty="0" smtClean="0"/>
          </a:p>
          <a:p>
            <a:pPr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900" dirty="0" smtClean="0"/>
              <a:t>Altitude:</a:t>
            </a:r>
            <a:r>
              <a:rPr lang="en-US" sz="2900" dirty="0"/>
              <a:t> 1218 m </a:t>
            </a:r>
            <a:r>
              <a:rPr lang="en-US" sz="2900" dirty="0" err="1" smtClean="0"/>
              <a:t>asl</a:t>
            </a:r>
            <a:endParaRPr lang="en-US" sz="2900" dirty="0" smtClean="0"/>
          </a:p>
          <a:p>
            <a:pPr marL="403225" indent="-403225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Soil: </a:t>
            </a:r>
            <a:r>
              <a:rPr lang="en-US" dirty="0"/>
              <a:t>brown to dark reddish-brown sandy loam classified as Hutton </a:t>
            </a:r>
            <a:endParaRPr lang="en-US" dirty="0" smtClean="0"/>
          </a:p>
          <a:p>
            <a:pPr marL="403225" indent="-403225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Rainfall: </a:t>
            </a:r>
            <a:r>
              <a:rPr lang="en-US" dirty="0"/>
              <a:t>The rainfall pattern is unpredictable, temporarily and spatially highly variable, with summer annual mean rainfall of 571 </a:t>
            </a:r>
            <a:r>
              <a:rPr lang="en-US" dirty="0" smtClean="0"/>
              <a:t>mm </a:t>
            </a:r>
          </a:p>
          <a:p>
            <a:pPr marL="403225" indent="-403225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Agro-ecological </a:t>
            </a:r>
            <a:r>
              <a:rPr lang="en-US" dirty="0" smtClean="0"/>
              <a:t>Zone: </a:t>
            </a:r>
            <a:r>
              <a:rPr lang="en-US" dirty="0"/>
              <a:t>semi-arid tropical savanna climate</a:t>
            </a:r>
            <a:endParaRPr lang="en-US" dirty="0"/>
          </a:p>
        </p:txBody>
      </p:sp>
      <p:pic>
        <p:nvPicPr>
          <p:cNvPr id="4098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2409" y="6095237"/>
            <a:ext cx="1515292" cy="653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522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077200" cy="57149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Irrigated field experiment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was 3 x 3 Factorial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randomized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block design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RCBD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rates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biochar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amendment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cropping systems, replicated thrice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field was cleared, tilled, ridged and demarcated into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plots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area was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42.75m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6.75m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each plot size was 3.75m 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1.25m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plots and blocks were 1m apart. 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42" y="6052278"/>
            <a:ext cx="1436915" cy="731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6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 cont’d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657" y="1600200"/>
            <a:ext cx="10635343" cy="502920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Cowpea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maize seeds were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planted three seeds per hole at a spacing of 0.75m 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0.25m and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seedlings were thinned down to one per hole after three weeks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germination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plot had 20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cowpea plant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populations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biochar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0, 2.5 and 5 tha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were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applied two weeks after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germination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Weeding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irrigation were carried 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appropriately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periods of cropping were undertaken: the first cultivation took place between October, 2017 and February, 2018, which was harvested after grain production; the second cropping was planted at the end of February 2018 and dry matter harvested in June 2018 because winter disrupted it from grain production 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42" y="6052278"/>
            <a:ext cx="1436915" cy="731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9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376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Materials and Methods Cont’d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976" y="1066800"/>
            <a:ext cx="8541224" cy="56388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Sample/Data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collection: The following data were collected: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Soil sample was collected at onset and end of the experiment </a:t>
            </a:r>
          </a:p>
          <a:p>
            <a:pPr lvl="1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determination of soil available P, total spore count, microbial biomass carbon, soil microbial nitrogen, soil microbial biomass phosphorus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Dry matter and/or grain yield were also collected at the end of each cropping though not reported here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65668"/>
            <a:ext cx="1371600" cy="692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31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024" y="568875"/>
            <a:ext cx="10851776" cy="56836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Laboratory Studies</a:t>
            </a:r>
            <a:endParaRPr lang="en-US" dirty="0"/>
          </a:p>
          <a:p>
            <a:pPr marL="403225" indent="-403225" algn="just">
              <a:buFont typeface="Wingdings" panose="05000000000000000000" pitchFamily="2" charset="2"/>
              <a:buChar char="q"/>
            </a:pPr>
            <a:r>
              <a:rPr lang="en-US" dirty="0" smtClean="0"/>
              <a:t>Soil </a:t>
            </a:r>
            <a:r>
              <a:rPr lang="en-US" dirty="0"/>
              <a:t>samples were air dried, passed </a:t>
            </a:r>
            <a:r>
              <a:rPr lang="en-US" dirty="0" smtClean="0"/>
              <a:t>through </a:t>
            </a:r>
            <a:r>
              <a:rPr lang="en-US" dirty="0"/>
              <a:t>2mm </a:t>
            </a:r>
            <a:r>
              <a:rPr lang="en-US" dirty="0" smtClean="0"/>
              <a:t>sieves</a:t>
            </a:r>
          </a:p>
          <a:p>
            <a:pPr marL="403225" indent="-403225" algn="just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 smtClean="0"/>
              <a:t>samples </a:t>
            </a:r>
            <a:r>
              <a:rPr lang="en-US" dirty="0"/>
              <a:t>&lt; 2mm </a:t>
            </a:r>
            <a:r>
              <a:rPr lang="en-US" dirty="0" smtClean="0"/>
              <a:t>were used to </a:t>
            </a:r>
            <a:r>
              <a:rPr lang="en-US" dirty="0" smtClean="0"/>
              <a:t>determine pH, SOC, soil available P, Soil microbial biomass carbon (SMBC</a:t>
            </a:r>
            <a:r>
              <a:rPr lang="en-US" dirty="0"/>
              <a:t>), Soil microbial biomass </a:t>
            </a:r>
            <a:r>
              <a:rPr lang="en-US" dirty="0" smtClean="0"/>
              <a:t>nitrogen </a:t>
            </a:r>
            <a:r>
              <a:rPr lang="en-US" dirty="0"/>
              <a:t>(</a:t>
            </a:r>
            <a:r>
              <a:rPr lang="en-US" dirty="0" smtClean="0"/>
              <a:t>SMBN) and </a:t>
            </a:r>
            <a:r>
              <a:rPr lang="en-US" dirty="0"/>
              <a:t>Soil microbial biomass </a:t>
            </a:r>
            <a:r>
              <a:rPr lang="en-US" dirty="0" smtClean="0"/>
              <a:t>phosphorus </a:t>
            </a:r>
            <a:r>
              <a:rPr lang="en-US" dirty="0"/>
              <a:t>(</a:t>
            </a:r>
            <a:r>
              <a:rPr lang="en-US" dirty="0" smtClean="0"/>
              <a:t>SMBP) </a:t>
            </a:r>
            <a:endParaRPr lang="en-US" dirty="0" smtClean="0"/>
          </a:p>
        </p:txBody>
      </p:sp>
      <p:pic>
        <p:nvPicPr>
          <p:cNvPr id="7170" name="Picture 2" descr="C:\Users\user\Desktop\EGU 2020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966" y="5917475"/>
            <a:ext cx="1371600" cy="692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3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6168</TotalTime>
  <Words>1445</Words>
  <Application>Microsoft Office PowerPoint</Application>
  <PresentationFormat>Widescreen</PresentationFormat>
  <Paragraphs>396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Theme</vt:lpstr>
      <vt:lpstr>Soil P, Arbuscular mycorrhizal spore count and root colonization of cowpea in biochar amended soils under maize/cowpea cropping systems</vt:lpstr>
      <vt:lpstr>INTRODUCTION</vt:lpstr>
      <vt:lpstr>PowerPoint Presentation</vt:lpstr>
      <vt:lpstr>PowerPoint Presentation</vt:lpstr>
      <vt:lpstr>MATERIALS AND METHODS  </vt:lpstr>
      <vt:lpstr>Materials and methods</vt:lpstr>
      <vt:lpstr>Materials and methods cont’d</vt:lpstr>
      <vt:lpstr>Materials and Methods Cont’d</vt:lpstr>
      <vt:lpstr>PowerPoint Presentation</vt:lpstr>
      <vt:lpstr>PowerPoint Presentation</vt:lpstr>
      <vt:lpstr>PowerPoint Presentation</vt:lpstr>
      <vt:lpstr>RESULTS AND DISCUSSIONS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CONTRIBUTION OF AGGREGATE ASSOCIATED CARBON TO SOIL ORGANIC CARBON</dc:title>
  <dc:creator>Microsoft account</dc:creator>
  <cp:lastModifiedBy>Reviewer 1</cp:lastModifiedBy>
  <cp:revision>242</cp:revision>
  <dcterms:created xsi:type="dcterms:W3CDTF">2020-04-17T22:25:46Z</dcterms:created>
  <dcterms:modified xsi:type="dcterms:W3CDTF">2020-05-04T15:23:27Z</dcterms:modified>
</cp:coreProperties>
</file>