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4"/>
  </p:sldMasterIdLst>
  <p:notesMasterIdLst>
    <p:notesMasterId r:id="rId21"/>
  </p:notesMasterIdLst>
  <p:sldIdLst>
    <p:sldId id="317" r:id="rId5"/>
    <p:sldId id="355" r:id="rId6"/>
    <p:sldId id="351" r:id="rId7"/>
    <p:sldId id="366" r:id="rId8"/>
    <p:sldId id="364" r:id="rId9"/>
    <p:sldId id="367" r:id="rId10"/>
    <p:sldId id="365" r:id="rId11"/>
    <p:sldId id="356" r:id="rId12"/>
    <p:sldId id="362" r:id="rId13"/>
    <p:sldId id="358" r:id="rId14"/>
    <p:sldId id="359" r:id="rId15"/>
    <p:sldId id="360" r:id="rId16"/>
    <p:sldId id="361" r:id="rId17"/>
    <p:sldId id="353" r:id="rId18"/>
    <p:sldId id="368" r:id="rId19"/>
    <p:sldId id="274" r:id="rId20"/>
  </p:sldIdLst>
  <p:sldSz cx="9144000" cy="5143500" type="screen16x9"/>
  <p:notesSz cx="6797675" cy="9926638"/>
  <p:embeddedFontLst>
    <p:embeddedFont>
      <p:font typeface="Open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Goudy Stout" panose="0202090407030B020401" pitchFamily="18" charset="0"/>
      <p:regular r:id="rId30"/>
    </p:embeddedFont>
    <p:embeddedFont>
      <p:font typeface="Calibri Light" panose="020F0302020204030204" pitchFamily="34" charset="0"/>
      <p:regular r:id="rId31"/>
      <p:italic r:id="rId32"/>
    </p:embeddedFont>
    <p:embeddedFont>
      <p:font typeface="Forte" panose="03060902040502070203" pitchFamily="66"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2D862"/>
    <a:srgbClr val="CC99FF"/>
    <a:srgbClr val="FFCC99"/>
    <a:srgbClr val="FFFFCC"/>
    <a:srgbClr val="FFFF99"/>
    <a:srgbClr val="FFFF00"/>
    <a:srgbClr val="FFFF66"/>
    <a:srgbClr val="FFFFFF"/>
    <a:srgbClr val="A8C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3" autoAdjust="0"/>
    <p:restoredTop sz="93980" autoAdjust="0"/>
  </p:normalViewPr>
  <p:slideViewPr>
    <p:cSldViewPr snapToGrid="0" snapToObjects="1">
      <p:cViewPr varScale="1">
        <p:scale>
          <a:sx n="86" d="100"/>
          <a:sy n="86" d="100"/>
        </p:scale>
        <p:origin x="582" y="84"/>
      </p:cViewPr>
      <p:guideLst>
        <p:guide orient="horz" pos="1620"/>
        <p:guide pos="29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60153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1</a:t>
            </a:fld>
            <a:endParaRPr lang="de-AT"/>
          </a:p>
        </p:txBody>
      </p:sp>
    </p:spTree>
    <p:extLst>
      <p:ext uri="{BB962C8B-B14F-4D97-AF65-F5344CB8AC3E}">
        <p14:creationId xmlns:p14="http://schemas.microsoft.com/office/powerpoint/2010/main" val="94611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EB46BA9-26BC-4838-BE69-BFC6886A52B4}" type="slidenum">
              <a:rPr lang="de-AT" smtClean="0"/>
              <a:t>14</a:t>
            </a:fld>
            <a:endParaRPr lang="de-AT"/>
          </a:p>
        </p:txBody>
      </p:sp>
    </p:spTree>
    <p:extLst>
      <p:ext uri="{BB962C8B-B14F-4D97-AF65-F5344CB8AC3E}">
        <p14:creationId xmlns:p14="http://schemas.microsoft.com/office/powerpoint/2010/main" val="408573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2</a:t>
            </a:fld>
            <a:endParaRPr lang="de-AT"/>
          </a:p>
        </p:txBody>
      </p:sp>
    </p:spTree>
    <p:extLst>
      <p:ext uri="{BB962C8B-B14F-4D97-AF65-F5344CB8AC3E}">
        <p14:creationId xmlns:p14="http://schemas.microsoft.com/office/powerpoint/2010/main" val="419629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3</a:t>
            </a:fld>
            <a:endParaRPr lang="de-AT"/>
          </a:p>
        </p:txBody>
      </p:sp>
    </p:spTree>
    <p:extLst>
      <p:ext uri="{BB962C8B-B14F-4D97-AF65-F5344CB8AC3E}">
        <p14:creationId xmlns:p14="http://schemas.microsoft.com/office/powerpoint/2010/main" val="9028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4</a:t>
            </a:fld>
            <a:endParaRPr lang="de-AT"/>
          </a:p>
        </p:txBody>
      </p:sp>
    </p:spTree>
    <p:extLst>
      <p:ext uri="{BB962C8B-B14F-4D97-AF65-F5344CB8AC3E}">
        <p14:creationId xmlns:p14="http://schemas.microsoft.com/office/powerpoint/2010/main" val="15044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5</a:t>
            </a:fld>
            <a:endParaRPr lang="de-AT"/>
          </a:p>
        </p:txBody>
      </p:sp>
    </p:spTree>
    <p:extLst>
      <p:ext uri="{BB962C8B-B14F-4D97-AF65-F5344CB8AC3E}">
        <p14:creationId xmlns:p14="http://schemas.microsoft.com/office/powerpoint/2010/main" val="112610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6</a:t>
            </a:fld>
            <a:endParaRPr lang="de-AT"/>
          </a:p>
        </p:txBody>
      </p:sp>
    </p:spTree>
    <p:extLst>
      <p:ext uri="{BB962C8B-B14F-4D97-AF65-F5344CB8AC3E}">
        <p14:creationId xmlns:p14="http://schemas.microsoft.com/office/powerpoint/2010/main" val="106636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7</a:t>
            </a:fld>
            <a:endParaRPr lang="de-AT"/>
          </a:p>
        </p:txBody>
      </p:sp>
    </p:spTree>
    <p:extLst>
      <p:ext uri="{BB962C8B-B14F-4D97-AF65-F5344CB8AC3E}">
        <p14:creationId xmlns:p14="http://schemas.microsoft.com/office/powerpoint/2010/main" val="22240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EB46BA9-26BC-4838-BE69-BFC6886A52B4}" type="slidenum">
              <a:rPr lang="de-AT" smtClean="0"/>
              <a:t>8</a:t>
            </a:fld>
            <a:endParaRPr lang="de-AT"/>
          </a:p>
        </p:txBody>
      </p:sp>
    </p:spTree>
    <p:extLst>
      <p:ext uri="{BB962C8B-B14F-4D97-AF65-F5344CB8AC3E}">
        <p14:creationId xmlns:p14="http://schemas.microsoft.com/office/powerpoint/2010/main" val="410739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83803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54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51D384D-781D-874D-B950-E539BB4B5C14}"/>
              </a:ext>
            </a:extLst>
          </p:cNvPr>
          <p:cNvSpPr>
            <a:spLocks noGrp="1"/>
          </p:cNvSpPr>
          <p:nvPr>
            <p:ph type="pic" sz="quarter" idx="10"/>
          </p:nvPr>
        </p:nvSpPr>
        <p:spPr>
          <a:xfrm>
            <a:off x="0" y="0"/>
            <a:ext cx="9144000" cy="5143500"/>
          </a:xfrm>
          <a:prstGeom prst="rect">
            <a:avLst/>
          </a:prstGeom>
        </p:spPr>
        <p:txBody>
          <a:bodyPr/>
          <a:lstStyle/>
          <a:p>
            <a:endParaRPr lang="es-ES"/>
          </a:p>
        </p:txBody>
      </p:sp>
    </p:spTree>
    <p:extLst>
      <p:ext uri="{BB962C8B-B14F-4D97-AF65-F5344CB8AC3E}">
        <p14:creationId xmlns:p14="http://schemas.microsoft.com/office/powerpoint/2010/main" val="413531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58"/>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34E311A3-921C-2749-B771-69F57E339471}"/>
              </a:ext>
            </a:extLst>
          </p:cNvPr>
          <p:cNvSpPr>
            <a:spLocks noGrp="1"/>
          </p:cNvSpPr>
          <p:nvPr>
            <p:ph type="pic" sz="quarter" idx="10" hasCustomPrompt="1"/>
          </p:nvPr>
        </p:nvSpPr>
        <p:spPr>
          <a:xfrm>
            <a:off x="8" y="0"/>
            <a:ext cx="9144000" cy="5143500"/>
          </a:xfrm>
        </p:spPr>
        <p:txBody>
          <a:bodyPr/>
          <a:lstStyle>
            <a:lvl1pPr>
              <a:defRPr b="0" i="0">
                <a:latin typeface="Arial" panose="020B0604020202020204" pitchFamily="34" charset="0"/>
                <a:cs typeface="Arial" panose="020B0604020202020204" pitchFamily="34" charset="0"/>
              </a:defRPr>
            </a:lvl1pPr>
          </a:lstStyle>
          <a:p>
            <a:r>
              <a:rPr lang="es-ES" dirty="0"/>
              <a:t>Cambiar imagen de fondo</a:t>
            </a:r>
          </a:p>
        </p:txBody>
      </p:sp>
      <p:sp>
        <p:nvSpPr>
          <p:cNvPr id="59" name="Google Shape;59;p9"/>
          <p:cNvSpPr txBox="1">
            <a:spLocks noGrp="1"/>
          </p:cNvSpPr>
          <p:nvPr>
            <p:ph type="ctrTitle" hasCustomPrompt="1"/>
          </p:nvPr>
        </p:nvSpPr>
        <p:spPr>
          <a:xfrm>
            <a:off x="311708" y="744576"/>
            <a:ext cx="8520600" cy="346380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4A7238"/>
              </a:buClr>
              <a:buSzPts val="5200"/>
              <a:buFont typeface="Open Sans"/>
              <a:buNone/>
              <a:defRPr sz="3600" b="1" i="0" u="none" strike="noStrike" cap="none">
                <a:solidFill>
                  <a:schemeClr val="bg1"/>
                </a:solidFill>
                <a:latin typeface="Arial" panose="020B0604020202020204" pitchFamily="34" charset="0"/>
                <a:ea typeface="Open Sans"/>
                <a:cs typeface="Arial" panose="020B0604020202020204" pitchFamily="34" charset="0"/>
                <a:sym typeface="Open Sans"/>
              </a:defRPr>
            </a:lvl1pPr>
            <a:lvl2pPr marR="0" lvl="1"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chemeClr val="dk1"/>
              </a:buClr>
              <a:buSzPts val="5200"/>
              <a:buFont typeface="Open Sans"/>
              <a:buNone/>
              <a:defRPr sz="5200" b="0" i="0" u="none" strike="noStrike" cap="none">
                <a:solidFill>
                  <a:schemeClr val="dk1"/>
                </a:solidFill>
                <a:latin typeface="Open Sans"/>
                <a:ea typeface="Open Sans"/>
                <a:cs typeface="Open Sans"/>
                <a:sym typeface="Open Sans"/>
              </a:defRPr>
            </a:lvl9pPr>
          </a:lstStyle>
          <a:p>
            <a:r>
              <a:rPr lang="es-ES" dirty="0"/>
              <a:t>TÍTULO DE LA SECCIÓN</a:t>
            </a:r>
            <a:endParaRPr dirty="0"/>
          </a:p>
        </p:txBody>
      </p:sp>
    </p:spTree>
    <p:extLst>
      <p:ext uri="{BB962C8B-B14F-4D97-AF65-F5344CB8AC3E}">
        <p14:creationId xmlns:p14="http://schemas.microsoft.com/office/powerpoint/2010/main" val="367479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2E9FFA4-9D9C-486C-8946-7755E33DCB35}" type="datetimeFigureOut">
              <a:rPr lang="es-ES" smtClean="0"/>
              <a:t>03/04/2020</a:t>
            </a:fld>
            <a:endParaRPr lang="es-ES"/>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506B96B-C33A-4894-8810-9174549B7A87}" type="slidenum">
              <a:rPr lang="es-ES" smtClean="0"/>
              <a:t>‹Nr.›</a:t>
            </a:fld>
            <a:endParaRPr lang="es-ES"/>
          </a:p>
        </p:txBody>
      </p:sp>
    </p:spTree>
    <p:extLst>
      <p:ext uri="{BB962C8B-B14F-4D97-AF65-F5344CB8AC3E}">
        <p14:creationId xmlns:p14="http://schemas.microsoft.com/office/powerpoint/2010/main" val="1345451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914400"/>
            <a:ext cx="654803" cy="229100"/>
          </a:xfrm>
          <a:prstGeom prst="rect">
            <a:avLst/>
          </a:prstGeom>
        </p:spPr>
      </p:pic>
    </p:spTree>
    <p:extLst>
      <p:ext uri="{BB962C8B-B14F-4D97-AF65-F5344CB8AC3E}">
        <p14:creationId xmlns:p14="http://schemas.microsoft.com/office/powerpoint/2010/main" val="755845101"/>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klaus.wagner@bab.gv.a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bab.gv.at/" TargetMode="Externa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liverur.eu/phase-01/" TargetMode="External"/><Relationship Id="rId2" Type="http://schemas.openxmlformats.org/officeDocument/2006/relationships/hyperlink" Target="https://liverur.eu/" TargetMode="External"/><Relationship Id="rId1" Type="http://schemas.openxmlformats.org/officeDocument/2006/relationships/slideLayout" Target="../slideLayouts/slideLayout4.xml"/><Relationship Id="rId4" Type="http://schemas.openxmlformats.org/officeDocument/2006/relationships/hyperlink" Target="https://ec.europa.eu/eip/agriculture/en/find-connect/projects/living-lab-research-concept-rural-area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liverur.eu/scientific-outpu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verur.e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11586" y="2582471"/>
            <a:ext cx="8675936" cy="584775"/>
          </a:xfrm>
          <a:prstGeom prst="rect">
            <a:avLst/>
          </a:prstGeom>
        </p:spPr>
        <p:txBody>
          <a:bodyPr wrap="square">
            <a:spAutoFit/>
          </a:bodyPr>
          <a:lstStyle/>
          <a:p>
            <a:pPr marL="809625" indent="-809625" algn="ctr">
              <a:defRPr/>
            </a:pPr>
            <a:r>
              <a:rPr lang="en-GB" altLang="de-DE" sz="1600" b="1" dirty="0" smtClean="0"/>
              <a:t>Klaus Wagner </a:t>
            </a:r>
          </a:p>
          <a:p>
            <a:pPr marL="809625" indent="-809625" algn="ctr">
              <a:defRPr/>
            </a:pPr>
            <a:r>
              <a:rPr lang="en-GB" altLang="de-DE" sz="1600" dirty="0" smtClean="0"/>
              <a:t>Sigrid Egartner, Heidelinde </a:t>
            </a:r>
            <a:r>
              <a:rPr lang="en-GB" altLang="de-DE" sz="1600" dirty="0" err="1" smtClean="0"/>
              <a:t>Grüneis</a:t>
            </a:r>
            <a:r>
              <a:rPr lang="en-GB" altLang="de-DE" sz="1600" dirty="0" smtClean="0"/>
              <a:t>, Karin </a:t>
            </a:r>
            <a:r>
              <a:rPr lang="en-GB" altLang="de-DE" sz="1600" dirty="0" err="1" smtClean="0"/>
              <a:t>Heinschink</a:t>
            </a:r>
            <a:r>
              <a:rPr lang="en-GB" altLang="de-DE" sz="1600" dirty="0" smtClean="0"/>
              <a:t>, Julia Niedermayr</a:t>
            </a:r>
          </a:p>
        </p:txBody>
      </p:sp>
      <p:sp>
        <p:nvSpPr>
          <p:cNvPr id="5" name="Titel 1"/>
          <p:cNvSpPr txBox="1">
            <a:spLocks/>
          </p:cNvSpPr>
          <p:nvPr/>
        </p:nvSpPr>
        <p:spPr>
          <a:xfrm>
            <a:off x="270544" y="1224030"/>
            <a:ext cx="8675937" cy="1506792"/>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500" b="1" dirty="0" smtClean="0">
                <a:latin typeface="Arial" panose="020B0604020202020204" pitchFamily="34" charset="0"/>
                <a:cs typeface="Arial" panose="020B0604020202020204" pitchFamily="34" charset="0"/>
              </a:rPr>
              <a:t>RAIN – </a:t>
            </a:r>
          </a:p>
          <a:p>
            <a:pPr>
              <a:defRPr/>
            </a:pPr>
            <a:r>
              <a:rPr lang="en-US" sz="2500" b="1" dirty="0" smtClean="0">
                <a:latin typeface="Arial" panose="020B0604020202020204" pitchFamily="34" charset="0"/>
                <a:cs typeface="Arial" panose="020B0604020202020204" pitchFamily="34" charset="0"/>
              </a:rPr>
              <a:t>A </a:t>
            </a:r>
            <a:r>
              <a:rPr lang="en-US" sz="2500" b="1" dirty="0">
                <a:latin typeface="Arial" panose="020B0604020202020204" pitchFamily="34" charset="0"/>
                <a:cs typeface="Arial" panose="020B0604020202020204" pitchFamily="34" charset="0"/>
              </a:rPr>
              <a:t>Living Lab Concept for Circular Economy, Cooperation and Innovation in Rural Regions</a:t>
            </a:r>
            <a:endParaRPr lang="en-GB" sz="2500" b="1" dirty="0" smtClean="0">
              <a:latin typeface="Arial" panose="020B0604020202020204" pitchFamily="34" charset="0"/>
              <a:cs typeface="Arial" panose="020B0604020202020204" pitchFamily="34" charset="0"/>
            </a:endParaRPr>
          </a:p>
          <a:p>
            <a:pPr>
              <a:defRPr/>
            </a:pPr>
            <a:r>
              <a:rPr lang="en-GB" sz="2100" b="1" dirty="0" smtClean="0">
                <a:latin typeface="Arial" panose="020B0604020202020204" pitchFamily="34" charset="0"/>
                <a:cs typeface="Arial" panose="020B0604020202020204" pitchFamily="34" charset="0"/>
              </a:rPr>
              <a:t> </a:t>
            </a:r>
            <a:endParaRPr lang="de-AT" sz="1600" b="1" dirty="0">
              <a:latin typeface="Arial" panose="020B0604020202020204" pitchFamily="34" charset="0"/>
              <a:cs typeface="Arial" panose="020B0604020202020204" pitchFamily="34" charset="0"/>
            </a:endParaRPr>
          </a:p>
        </p:txBody>
      </p:sp>
      <p:pic>
        <p:nvPicPr>
          <p:cNvPr id="6" name="Grafik 5" descr="D:\Klaus.WAGNER\Desktop\BAB Logo.jpg"/>
          <p:cNvPicPr/>
          <p:nvPr/>
        </p:nvPicPr>
        <p:blipFill>
          <a:blip r:embed="rId3">
            <a:extLst>
              <a:ext uri="{28A0092B-C50C-407E-A947-70E740481C1C}">
                <a14:useLocalDpi xmlns:a14="http://schemas.microsoft.com/office/drawing/2010/main" val="0"/>
              </a:ext>
            </a:extLst>
          </a:blip>
          <a:srcRect/>
          <a:stretch>
            <a:fillRect/>
          </a:stretch>
        </p:blipFill>
        <p:spPr bwMode="auto">
          <a:xfrm>
            <a:off x="211587" y="234715"/>
            <a:ext cx="1537700" cy="639928"/>
          </a:xfrm>
          <a:prstGeom prst="rect">
            <a:avLst/>
          </a:prstGeom>
          <a:noFill/>
          <a:ln>
            <a:noFill/>
          </a:ln>
        </p:spPr>
      </p:pic>
      <p:pic>
        <p:nvPicPr>
          <p:cNvPr id="7" name="Grafik 6"/>
          <p:cNvPicPr/>
          <p:nvPr/>
        </p:nvPicPr>
        <p:blipFill rotWithShape="1">
          <a:blip r:embed="rId4">
            <a:extLst>
              <a:ext uri="{28A0092B-C50C-407E-A947-70E740481C1C}">
                <a14:useLocalDpi xmlns:a14="http://schemas.microsoft.com/office/drawing/2010/main" val="0"/>
              </a:ext>
            </a:extLst>
          </a:blip>
          <a:srcRect b="7500"/>
          <a:stretch/>
        </p:blipFill>
        <p:spPr bwMode="auto">
          <a:xfrm>
            <a:off x="3792124" y="268976"/>
            <a:ext cx="1632778" cy="605667"/>
          </a:xfrm>
          <a:prstGeom prst="rect">
            <a:avLst/>
          </a:prstGeom>
          <a:noFill/>
          <a:ln>
            <a:noFill/>
          </a:ln>
          <a:extLst>
            <a:ext uri="{53640926-AAD7-44D8-BBD7-CCE9431645EC}">
              <a14:shadowObscured xmlns:a14="http://schemas.microsoft.com/office/drawing/2010/main"/>
            </a:ext>
          </a:extLst>
        </p:spPr>
      </p:pic>
      <p:pic>
        <p:nvPicPr>
          <p:cNvPr id="8" name="Grafik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452" y="303901"/>
            <a:ext cx="823610" cy="570742"/>
          </a:xfrm>
          <a:prstGeom prst="rect">
            <a:avLst/>
          </a:prstGeom>
          <a:noFill/>
          <a:ln>
            <a:noFill/>
          </a:ln>
        </p:spPr>
      </p:pic>
      <p:sp>
        <p:nvSpPr>
          <p:cNvPr id="2" name="Rechteck 1"/>
          <p:cNvSpPr/>
          <p:nvPr/>
        </p:nvSpPr>
        <p:spPr>
          <a:xfrm>
            <a:off x="6145626" y="4354694"/>
            <a:ext cx="2998374" cy="788806"/>
          </a:xfrm>
          <a:prstGeom prst="rect">
            <a:avLst/>
          </a:prstGeom>
        </p:spPr>
        <p:txBody>
          <a:bodyPr wrap="square">
            <a:spAutoFit/>
          </a:bodyPr>
          <a:lstStyle/>
          <a:p>
            <a:pPr algn="just">
              <a:lnSpc>
                <a:spcPct val="115000"/>
              </a:lnSpc>
              <a:spcAft>
                <a:spcPts val="1000"/>
              </a:spcAft>
            </a:pPr>
            <a:r>
              <a:rPr lang="en-GB" sz="1000" dirty="0">
                <a:latin typeface="Arial" panose="020B0604020202020204" pitchFamily="34" charset="0"/>
                <a:ea typeface="Calibri" panose="020F0502020204030204" pitchFamily="34" charset="0"/>
                <a:cs typeface="Times New Roman" panose="02020603050405020304" pitchFamily="18" charset="0"/>
              </a:rPr>
              <a:t>LIVERUR has received funding from the European Union's Horizon 2020 research and innovation programme under grant agreement 773757</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hteck 8"/>
          <p:cNvSpPr/>
          <p:nvPr/>
        </p:nvSpPr>
        <p:spPr>
          <a:xfrm>
            <a:off x="0" y="4355153"/>
            <a:ext cx="3102270" cy="553998"/>
          </a:xfrm>
          <a:prstGeom prst="rect">
            <a:avLst/>
          </a:prstGeom>
        </p:spPr>
        <p:txBody>
          <a:bodyPr wrap="square">
            <a:spAutoFit/>
          </a:bodyPr>
          <a:lstStyle/>
          <a:p>
            <a:pPr algn="just">
              <a:defRPr/>
            </a:pPr>
            <a:r>
              <a:rPr lang="en-GB" altLang="de-DE" sz="1000" dirty="0" smtClean="0"/>
              <a:t>Federal Institute of Agricultural Economics, Rural and Mountain Research, Vienna, Austria </a:t>
            </a:r>
            <a:r>
              <a:rPr lang="en-GB" altLang="de-DE" sz="1000" dirty="0" smtClean="0">
                <a:hlinkClick r:id="rId6"/>
              </a:rPr>
              <a:t>www.bab.gv.at</a:t>
            </a:r>
            <a:r>
              <a:rPr lang="en-GB" altLang="de-DE" sz="1000" dirty="0" smtClean="0"/>
              <a:t>                    </a:t>
            </a:r>
            <a:r>
              <a:rPr lang="en-GB" altLang="de-DE" sz="1000" dirty="0" smtClean="0">
                <a:hlinkClick r:id="rId7"/>
              </a:rPr>
              <a:t>klaus.wagner@bab.gv.at</a:t>
            </a:r>
            <a:r>
              <a:rPr lang="en-GB" altLang="de-DE" sz="1000" dirty="0" smtClean="0"/>
              <a:t> </a:t>
            </a:r>
            <a:endParaRPr lang="en-GB" sz="1000" dirty="0">
              <a:solidFill>
                <a:srgbClr val="3B6E63"/>
              </a:solidFill>
            </a:endParaRPr>
          </a:p>
        </p:txBody>
      </p:sp>
      <p:sp>
        <p:nvSpPr>
          <p:cNvPr id="3" name="Rechteck 2"/>
          <p:cNvSpPr/>
          <p:nvPr/>
        </p:nvSpPr>
        <p:spPr>
          <a:xfrm>
            <a:off x="3171261" y="3440080"/>
            <a:ext cx="2874505" cy="584775"/>
          </a:xfrm>
          <a:prstGeom prst="rect">
            <a:avLst/>
          </a:prstGeom>
        </p:spPr>
        <p:txBody>
          <a:bodyPr wrap="none">
            <a:spAutoFit/>
          </a:bodyPr>
          <a:lstStyle/>
          <a:p>
            <a:pPr algn="ctr"/>
            <a:r>
              <a:rPr lang="de-AT" sz="1600" dirty="0">
                <a:latin typeface="Arial" panose="020B0604020202020204" pitchFamily="34" charset="0"/>
                <a:ea typeface="Calibri" panose="020F0502020204030204" pitchFamily="34" charset="0"/>
                <a:cs typeface="Arial" panose="020B0604020202020204" pitchFamily="34" charset="0"/>
              </a:rPr>
              <a:t>EGU General </a:t>
            </a:r>
            <a:r>
              <a:rPr lang="de-AT" sz="1600" dirty="0" err="1">
                <a:latin typeface="Arial" panose="020B0604020202020204" pitchFamily="34" charset="0"/>
                <a:ea typeface="Calibri" panose="020F0502020204030204" pitchFamily="34" charset="0"/>
                <a:cs typeface="Arial" panose="020B0604020202020204" pitchFamily="34" charset="0"/>
              </a:rPr>
              <a:t>Assembly</a:t>
            </a:r>
            <a:r>
              <a:rPr lang="de-AT" sz="1600" dirty="0">
                <a:latin typeface="Arial" panose="020B0604020202020204" pitchFamily="34" charset="0"/>
                <a:ea typeface="Calibri" panose="020F0502020204030204" pitchFamily="34" charset="0"/>
                <a:cs typeface="Arial" panose="020B0604020202020204" pitchFamily="34" charset="0"/>
              </a:rPr>
              <a:t> </a:t>
            </a:r>
            <a:r>
              <a:rPr lang="de-AT" sz="1600" dirty="0" smtClean="0">
                <a:latin typeface="Arial" panose="020B0604020202020204" pitchFamily="34" charset="0"/>
                <a:ea typeface="Calibri" panose="020F0502020204030204" pitchFamily="34" charset="0"/>
                <a:cs typeface="Arial" panose="020B0604020202020204" pitchFamily="34" charset="0"/>
              </a:rPr>
              <a:t>2020</a:t>
            </a:r>
          </a:p>
          <a:p>
            <a:pPr algn="ctr"/>
            <a:r>
              <a:rPr lang="de-AT" sz="1600" dirty="0" smtClean="0">
                <a:latin typeface="Arial" panose="020B0604020202020204" pitchFamily="34" charset="0"/>
                <a:cs typeface="Arial" panose="020B0604020202020204" pitchFamily="34" charset="0"/>
              </a:rPr>
              <a:t>Vienna, 6.5.2020</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3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DB95385-FA88-0243-B4BF-638C846DB6DA}"/>
              </a:ext>
            </a:extLst>
          </p:cNvPr>
          <p:cNvSpPr>
            <a:spLocks noGrp="1"/>
          </p:cNvSpPr>
          <p:nvPr>
            <p:ph type="ctrTitle"/>
          </p:nvPr>
        </p:nvSpPr>
        <p:spPr>
          <a:xfrm>
            <a:off x="-10041" y="25711"/>
            <a:ext cx="9143999" cy="549716"/>
          </a:xfrm>
        </p:spPr>
        <p:txBody>
          <a:bodyPr/>
          <a:lstStyle/>
          <a:p>
            <a:r>
              <a:rPr lang="en-GB" sz="2400" dirty="0">
                <a:solidFill>
                  <a:schemeClr val="tx1"/>
                </a:solidFill>
              </a:rPr>
              <a:t>RAIN </a:t>
            </a:r>
            <a:r>
              <a:rPr lang="en-GB" sz="2400" dirty="0" smtClean="0">
                <a:solidFill>
                  <a:schemeClr val="tx1"/>
                </a:solidFill>
              </a:rPr>
              <a:t>Concept</a:t>
            </a:r>
            <a:endParaRPr lang="en-GB" sz="2400" dirty="0">
              <a:solidFill>
                <a:schemeClr val="tx1"/>
              </a:solidFill>
            </a:endParaRPr>
          </a:p>
        </p:txBody>
      </p:sp>
      <p:sp>
        <p:nvSpPr>
          <p:cNvPr id="56" name="Ellipse 55"/>
          <p:cNvSpPr/>
          <p:nvPr/>
        </p:nvSpPr>
        <p:spPr>
          <a:xfrm flipH="1">
            <a:off x="7097527" y="1662005"/>
            <a:ext cx="290294" cy="290294"/>
          </a:xfrm>
          <a:prstGeom prst="ellipse">
            <a:avLst/>
          </a:prstGeom>
          <a:solidFill>
            <a:schemeClr val="accent6">
              <a:lumMod val="20000"/>
              <a:lumOff val="80000"/>
            </a:schemeClr>
          </a:solid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7" name="Ellipse 56"/>
          <p:cNvSpPr/>
          <p:nvPr/>
        </p:nvSpPr>
        <p:spPr>
          <a:xfrm flipH="1">
            <a:off x="7086222" y="2043544"/>
            <a:ext cx="290294" cy="290294"/>
          </a:xfrm>
          <a:prstGeom prst="ellipse">
            <a:avLst/>
          </a:prstGeom>
          <a:solidFill>
            <a:srgbClr val="FAF5D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8" name="Textfeld 57"/>
          <p:cNvSpPr txBox="1"/>
          <p:nvPr/>
        </p:nvSpPr>
        <p:spPr>
          <a:xfrm>
            <a:off x="7466761" y="1318175"/>
            <a:ext cx="2200376" cy="1015663"/>
          </a:xfrm>
          <a:prstGeom prst="rect">
            <a:avLst/>
          </a:prstGeom>
          <a:noFill/>
        </p:spPr>
        <p:txBody>
          <a:bodyPr wrap="square" rtlCol="0">
            <a:spAutoFit/>
          </a:bodyPr>
          <a:lstStyle/>
          <a:p>
            <a:r>
              <a:rPr lang="en-GB" sz="1200" dirty="0" smtClean="0"/>
              <a:t>RAIN Core Elements</a:t>
            </a:r>
            <a:endParaRPr lang="en-GB" sz="1200" dirty="0"/>
          </a:p>
          <a:p>
            <a:endParaRPr lang="en-GB" sz="1200" dirty="0"/>
          </a:p>
          <a:p>
            <a:r>
              <a:rPr lang="en-GB" sz="1200" dirty="0"/>
              <a:t>RAIN </a:t>
            </a:r>
            <a:r>
              <a:rPr lang="en-GB" sz="1200" dirty="0" smtClean="0"/>
              <a:t>Principles</a:t>
            </a:r>
            <a:endParaRPr lang="en-GB" sz="1200" dirty="0"/>
          </a:p>
          <a:p>
            <a:endParaRPr lang="en-GB" sz="1200" dirty="0"/>
          </a:p>
          <a:p>
            <a:r>
              <a:rPr lang="en-GB" sz="1200" dirty="0" smtClean="0"/>
              <a:t>RAIN Real Life </a:t>
            </a:r>
            <a:r>
              <a:rPr lang="en-GB" sz="1200" dirty="0"/>
              <a:t>S</a:t>
            </a:r>
            <a:r>
              <a:rPr lang="en-GB" sz="1200" dirty="0" smtClean="0"/>
              <a:t>etting</a:t>
            </a:r>
            <a:endParaRPr lang="en-GB" sz="1200" dirty="0"/>
          </a:p>
        </p:txBody>
      </p:sp>
      <p:grpSp>
        <p:nvGrpSpPr>
          <p:cNvPr id="65" name="Gruppieren 64"/>
          <p:cNvGrpSpPr/>
          <p:nvPr/>
        </p:nvGrpSpPr>
        <p:grpSpPr>
          <a:xfrm>
            <a:off x="3670030" y="1866793"/>
            <a:ext cx="1921315" cy="2155161"/>
            <a:chOff x="1820821" y="583928"/>
            <a:chExt cx="5814844" cy="5815740"/>
          </a:xfrm>
        </p:grpSpPr>
        <p:grpSp>
          <p:nvGrpSpPr>
            <p:cNvPr id="66" name="Gruppieren 65"/>
            <p:cNvGrpSpPr/>
            <p:nvPr/>
          </p:nvGrpSpPr>
          <p:grpSpPr>
            <a:xfrm>
              <a:off x="1820821" y="586955"/>
              <a:ext cx="5814844" cy="5812713"/>
              <a:chOff x="1820821" y="586955"/>
              <a:chExt cx="5814844" cy="5812713"/>
            </a:xfrm>
          </p:grpSpPr>
          <p:sp>
            <p:nvSpPr>
              <p:cNvPr id="68" name="Freihandform 67"/>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69" name="Freihandform 68"/>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0" name="Freihandform 69"/>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71" name="Freihandform 70"/>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2" name="Freihandform 71"/>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3" name="Freihandform 72"/>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4" name="Freihandform 73"/>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5" name="Freihandform 74"/>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6" name="Freihandform 75"/>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a:off x="4007283" y="3138038"/>
                <a:ext cx="1449436" cy="646331"/>
              </a:xfrm>
              <a:prstGeom prst="rect">
                <a:avLst/>
              </a:prstGeom>
              <a:noFill/>
            </p:spPr>
            <p:txBody>
              <a:bodyPr wrap="none" rtlCol="0">
                <a:normAutofit fontScale="55000" lnSpcReduction="20000"/>
              </a:bodyPr>
              <a:lstStyle/>
              <a:p>
                <a:pPr algn="ctr"/>
                <a:r>
                  <a:rPr lang="de-DE" sz="1050" dirty="0"/>
                  <a:t>Vision</a:t>
                </a:r>
              </a:p>
              <a:p>
                <a:pPr algn="ctr"/>
                <a:r>
                  <a:rPr lang="de-DE" sz="1050" dirty="0"/>
                  <a:t>Business Idea</a:t>
                </a:r>
              </a:p>
            </p:txBody>
          </p:sp>
          <p:sp>
            <p:nvSpPr>
              <p:cNvPr id="78" name="Textfeld 77"/>
              <p:cNvSpPr txBox="1"/>
              <p:nvPr/>
            </p:nvSpPr>
            <p:spPr>
              <a:xfrm>
                <a:off x="2723433" y="4763917"/>
                <a:ext cx="1189621" cy="646331"/>
              </a:xfrm>
              <a:prstGeom prst="rect">
                <a:avLst/>
              </a:prstGeom>
              <a:noFill/>
            </p:spPr>
            <p:txBody>
              <a:bodyPr wrap="none" rtlCol="0">
                <a:normAutofit fontScale="55000" lnSpcReduction="20000"/>
              </a:bodyPr>
              <a:lstStyle/>
              <a:p>
                <a:pPr algn="ctr"/>
                <a:r>
                  <a:rPr lang="de-DE" sz="1050" dirty="0"/>
                  <a:t>Research</a:t>
                </a:r>
              </a:p>
              <a:p>
                <a:pPr algn="ctr"/>
                <a:r>
                  <a:rPr lang="de-DE" sz="1050" dirty="0"/>
                  <a:t>Innovation</a:t>
                </a:r>
              </a:p>
            </p:txBody>
          </p:sp>
          <p:sp>
            <p:nvSpPr>
              <p:cNvPr id="79" name="Textfeld 78"/>
              <p:cNvSpPr txBox="1"/>
              <p:nvPr/>
            </p:nvSpPr>
            <p:spPr>
              <a:xfrm>
                <a:off x="4318970" y="4866782"/>
                <a:ext cx="826060" cy="369332"/>
              </a:xfrm>
              <a:prstGeom prst="rect">
                <a:avLst/>
              </a:prstGeom>
              <a:noFill/>
            </p:spPr>
            <p:txBody>
              <a:bodyPr wrap="none" rtlCol="0">
                <a:noAutofit/>
              </a:bodyPr>
              <a:lstStyle/>
              <a:p>
                <a:pPr algn="ctr"/>
                <a:r>
                  <a:rPr lang="de-DE" sz="675" dirty="0"/>
                  <a:t>People</a:t>
                </a:r>
              </a:p>
            </p:txBody>
          </p:sp>
          <p:sp>
            <p:nvSpPr>
              <p:cNvPr id="80" name="Textfeld 79"/>
              <p:cNvSpPr txBox="1"/>
              <p:nvPr/>
            </p:nvSpPr>
            <p:spPr>
              <a:xfrm>
                <a:off x="5534438" y="1516309"/>
                <a:ext cx="1294586" cy="646331"/>
              </a:xfrm>
              <a:prstGeom prst="rect">
                <a:avLst/>
              </a:prstGeom>
              <a:noFill/>
            </p:spPr>
            <p:txBody>
              <a:bodyPr wrap="none" rtlCol="0">
                <a:normAutofit fontScale="55000" lnSpcReduction="20000"/>
              </a:bodyPr>
              <a:lstStyle/>
              <a:p>
                <a:pPr algn="ctr"/>
                <a:r>
                  <a:rPr lang="de-DE" sz="1050" dirty="0"/>
                  <a:t>Marketing</a:t>
                </a:r>
              </a:p>
              <a:p>
                <a:pPr algn="ctr"/>
                <a:r>
                  <a:rPr lang="de-DE" sz="1050" dirty="0"/>
                  <a:t>Distribution</a:t>
                </a:r>
              </a:p>
            </p:txBody>
          </p:sp>
          <p:sp>
            <p:nvSpPr>
              <p:cNvPr id="81" name="Textfeld 80"/>
              <p:cNvSpPr txBox="1"/>
              <p:nvPr/>
            </p:nvSpPr>
            <p:spPr>
              <a:xfrm>
                <a:off x="2265379" y="1516310"/>
                <a:ext cx="1692450" cy="646331"/>
              </a:xfrm>
              <a:prstGeom prst="rect">
                <a:avLst/>
              </a:prstGeom>
              <a:noFill/>
            </p:spPr>
            <p:txBody>
              <a:bodyPr wrap="none" rtlCol="0">
                <a:normAutofit fontScale="55000" lnSpcReduction="20000"/>
              </a:bodyPr>
              <a:lstStyle/>
              <a:p>
                <a:pPr algn="ctr"/>
                <a:r>
                  <a:rPr lang="de-DE" sz="1050" dirty="0"/>
                  <a:t>Implementation</a:t>
                </a:r>
              </a:p>
              <a:p>
                <a:pPr algn="ctr"/>
                <a:r>
                  <a:rPr lang="de-DE" sz="1050" dirty="0"/>
                  <a:t>Development</a:t>
                </a:r>
              </a:p>
            </p:txBody>
          </p:sp>
          <p:sp>
            <p:nvSpPr>
              <p:cNvPr id="82" name="Textfeld 81"/>
              <p:cNvSpPr txBox="1"/>
              <p:nvPr/>
            </p:nvSpPr>
            <p:spPr>
              <a:xfrm>
                <a:off x="2485480" y="3146796"/>
                <a:ext cx="1011815" cy="646331"/>
              </a:xfrm>
              <a:prstGeom prst="rect">
                <a:avLst/>
              </a:prstGeom>
              <a:noFill/>
            </p:spPr>
            <p:txBody>
              <a:bodyPr wrap="none" rtlCol="0">
                <a:normAutofit fontScale="55000" lnSpcReduction="20000"/>
              </a:bodyPr>
              <a:lstStyle/>
              <a:p>
                <a:pPr algn="ctr"/>
                <a:r>
                  <a:rPr lang="de-DE" sz="1050" dirty="0"/>
                  <a:t>Financial</a:t>
                </a:r>
              </a:p>
              <a:p>
                <a:pPr algn="ctr"/>
                <a:r>
                  <a:rPr lang="de-DE" sz="1050" dirty="0"/>
                  <a:t>Aspects</a:t>
                </a:r>
              </a:p>
            </p:txBody>
          </p:sp>
          <p:sp>
            <p:nvSpPr>
              <p:cNvPr id="83" name="Textfeld 82"/>
              <p:cNvSpPr txBox="1"/>
              <p:nvPr/>
            </p:nvSpPr>
            <p:spPr>
              <a:xfrm>
                <a:off x="4195070" y="1430290"/>
                <a:ext cx="1129438" cy="854577"/>
              </a:xfrm>
              <a:prstGeom prst="rect">
                <a:avLst/>
              </a:prstGeom>
              <a:noFill/>
            </p:spPr>
            <p:txBody>
              <a:bodyPr wrap="none" rtlCol="0">
                <a:normAutofit fontScale="55000" lnSpcReduction="20000"/>
              </a:bodyPr>
              <a:lstStyle/>
              <a:p>
                <a:pPr algn="ctr"/>
                <a:r>
                  <a:rPr lang="en-GB" sz="1050" dirty="0" smtClean="0"/>
                  <a:t>Product</a:t>
                </a:r>
              </a:p>
              <a:p>
                <a:pPr algn="ctr"/>
                <a:r>
                  <a:rPr lang="en-GB" sz="1050" dirty="0" smtClean="0"/>
                  <a:t>Service</a:t>
                </a:r>
              </a:p>
              <a:p>
                <a:pPr algn="ctr"/>
                <a:r>
                  <a:rPr lang="en-GB" sz="1050" dirty="0" smtClean="0"/>
                  <a:t>Process</a:t>
                </a:r>
                <a:endParaRPr lang="en-GB" sz="1050" dirty="0"/>
              </a:p>
            </p:txBody>
          </p:sp>
          <p:sp>
            <p:nvSpPr>
              <p:cNvPr id="84" name="Textfeld 83"/>
              <p:cNvSpPr txBox="1"/>
              <p:nvPr/>
            </p:nvSpPr>
            <p:spPr>
              <a:xfrm>
                <a:off x="5948294" y="3290756"/>
                <a:ext cx="1134220" cy="369332"/>
              </a:xfrm>
              <a:prstGeom prst="rect">
                <a:avLst/>
              </a:prstGeom>
              <a:noFill/>
            </p:spPr>
            <p:txBody>
              <a:bodyPr wrap="none" rtlCol="0">
                <a:noAutofit/>
              </a:bodyPr>
              <a:lstStyle/>
              <a:p>
                <a:pPr algn="ctr"/>
                <a:r>
                  <a:rPr lang="de-DE" sz="675" dirty="0"/>
                  <a:t>Resources</a:t>
                </a:r>
              </a:p>
            </p:txBody>
          </p:sp>
          <p:sp>
            <p:nvSpPr>
              <p:cNvPr id="85" name="Textfeld 84"/>
              <p:cNvSpPr txBox="1"/>
              <p:nvPr/>
            </p:nvSpPr>
            <p:spPr>
              <a:xfrm>
                <a:off x="5638721" y="4763918"/>
                <a:ext cx="1443793" cy="646331"/>
              </a:xfrm>
              <a:prstGeom prst="rect">
                <a:avLst/>
              </a:prstGeom>
              <a:noFill/>
            </p:spPr>
            <p:txBody>
              <a:bodyPr wrap="none" rtlCol="0">
                <a:normAutofit fontScale="55000" lnSpcReduction="20000"/>
              </a:bodyPr>
              <a:lstStyle/>
              <a:p>
                <a:pPr algn="ctr"/>
                <a:r>
                  <a:rPr lang="de-DE" sz="1050" dirty="0"/>
                  <a:t>Management</a:t>
                </a:r>
              </a:p>
              <a:p>
                <a:pPr algn="ctr"/>
                <a:r>
                  <a:rPr lang="de-DE" sz="1050" dirty="0"/>
                  <a:t>Organisation</a:t>
                </a:r>
              </a:p>
            </p:txBody>
          </p:sp>
        </p:grpSp>
        <p:sp>
          <p:nvSpPr>
            <p:cNvPr id="67" name="Freihandform 66"/>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grpSp>
        <p:nvGrpSpPr>
          <p:cNvPr id="86" name="Gruppieren 85"/>
          <p:cNvGrpSpPr/>
          <p:nvPr/>
        </p:nvGrpSpPr>
        <p:grpSpPr>
          <a:xfrm>
            <a:off x="6995977" y="1185332"/>
            <a:ext cx="470784" cy="435590"/>
            <a:chOff x="1820821" y="583928"/>
            <a:chExt cx="5814844" cy="5815740"/>
          </a:xfrm>
        </p:grpSpPr>
        <p:grpSp>
          <p:nvGrpSpPr>
            <p:cNvPr id="87" name="Gruppieren 86"/>
            <p:cNvGrpSpPr/>
            <p:nvPr/>
          </p:nvGrpSpPr>
          <p:grpSpPr>
            <a:xfrm>
              <a:off x="1820821" y="586955"/>
              <a:ext cx="5814844" cy="5812713"/>
              <a:chOff x="1820821" y="586955"/>
              <a:chExt cx="5814844" cy="5812713"/>
            </a:xfrm>
          </p:grpSpPr>
          <p:sp>
            <p:nvSpPr>
              <p:cNvPr id="89" name="Freihandform 88"/>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0" name="Freihandform 89"/>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91" name="Freihandform 90"/>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92" name="Freihandform 91"/>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3" name="Freihandform 92"/>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4" name="Freihandform 93"/>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5" name="Freihandform 94"/>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6" name="Freihandform 95"/>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7" name="Freihandform 96"/>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88" name="Freihandform 87"/>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59" name="Textfeld 58"/>
          <p:cNvSpPr txBox="1"/>
          <p:nvPr/>
        </p:nvSpPr>
        <p:spPr>
          <a:xfrm>
            <a:off x="6995424" y="840192"/>
            <a:ext cx="2200376" cy="276999"/>
          </a:xfrm>
          <a:prstGeom prst="rect">
            <a:avLst/>
          </a:prstGeom>
          <a:noFill/>
        </p:spPr>
        <p:txBody>
          <a:bodyPr wrap="square" rtlCol="0">
            <a:spAutoFit/>
          </a:bodyPr>
          <a:lstStyle/>
          <a:p>
            <a:r>
              <a:rPr lang="en-GB" sz="1200" b="1" dirty="0" smtClean="0"/>
              <a:t>Legend</a:t>
            </a:r>
            <a:endParaRPr lang="en-GB" sz="1200" b="1" dirty="0"/>
          </a:p>
        </p:txBody>
      </p:sp>
      <p:sp>
        <p:nvSpPr>
          <p:cNvPr id="4" name="Textfeld 3"/>
          <p:cNvSpPr txBox="1"/>
          <p:nvPr/>
        </p:nvSpPr>
        <p:spPr>
          <a:xfrm>
            <a:off x="188601" y="814005"/>
            <a:ext cx="2521445" cy="830997"/>
          </a:xfrm>
          <a:prstGeom prst="rect">
            <a:avLst/>
          </a:prstGeom>
          <a:noFill/>
        </p:spPr>
        <p:txBody>
          <a:bodyPr wrap="square" rtlCol="0">
            <a:spAutoFit/>
          </a:bodyPr>
          <a:lstStyle/>
          <a:p>
            <a:r>
              <a:rPr lang="de-DE" sz="1600" dirty="0" smtClean="0"/>
              <a:t>The RAIN Core Elements </a:t>
            </a:r>
            <a:r>
              <a:rPr lang="de-DE" sz="1600" dirty="0" err="1" smtClean="0"/>
              <a:t>capture</a:t>
            </a:r>
            <a:r>
              <a:rPr lang="de-DE" sz="1600" dirty="0" smtClean="0"/>
              <a:t> </a:t>
            </a:r>
            <a:r>
              <a:rPr lang="de-DE" sz="1600" dirty="0" err="1" smtClean="0"/>
              <a:t>the</a:t>
            </a:r>
            <a:r>
              <a:rPr lang="de-DE" sz="1600" dirty="0" smtClean="0"/>
              <a:t> </a:t>
            </a:r>
            <a:r>
              <a:rPr lang="de-DE" sz="1600" dirty="0" err="1" smtClean="0"/>
              <a:t>central</a:t>
            </a:r>
            <a:r>
              <a:rPr lang="de-DE" sz="1600" dirty="0" smtClean="0"/>
              <a:t> </a:t>
            </a:r>
            <a:r>
              <a:rPr lang="de-DE" sz="1600" dirty="0" err="1" smtClean="0"/>
              <a:t>business</a:t>
            </a:r>
            <a:r>
              <a:rPr lang="de-DE" sz="1600" dirty="0" smtClean="0"/>
              <a:t> </a:t>
            </a:r>
            <a:r>
              <a:rPr lang="de-DE" sz="1600" dirty="0" err="1" smtClean="0"/>
              <a:t>model</a:t>
            </a:r>
            <a:r>
              <a:rPr lang="de-DE" sz="1600" dirty="0" smtClean="0"/>
              <a:t>.</a:t>
            </a:r>
            <a:endParaRPr lang="de-DE" sz="1600" dirty="0"/>
          </a:p>
        </p:txBody>
      </p:sp>
    </p:spTree>
    <p:extLst>
      <p:ext uri="{BB962C8B-B14F-4D97-AF65-F5344CB8AC3E}">
        <p14:creationId xmlns:p14="http://schemas.microsoft.com/office/powerpoint/2010/main" val="122471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DB95385-FA88-0243-B4BF-638C846DB6DA}"/>
              </a:ext>
            </a:extLst>
          </p:cNvPr>
          <p:cNvSpPr>
            <a:spLocks noGrp="1"/>
          </p:cNvSpPr>
          <p:nvPr>
            <p:ph type="ctrTitle"/>
          </p:nvPr>
        </p:nvSpPr>
        <p:spPr>
          <a:xfrm>
            <a:off x="-10041" y="25711"/>
            <a:ext cx="9143999" cy="549716"/>
          </a:xfrm>
        </p:spPr>
        <p:txBody>
          <a:bodyPr/>
          <a:lstStyle/>
          <a:p>
            <a:r>
              <a:rPr lang="en-GB" sz="2400" dirty="0">
                <a:solidFill>
                  <a:schemeClr val="tx1"/>
                </a:solidFill>
              </a:rPr>
              <a:t>RAIN </a:t>
            </a:r>
            <a:r>
              <a:rPr lang="en-GB" sz="2400" dirty="0" smtClean="0">
                <a:solidFill>
                  <a:schemeClr val="tx1"/>
                </a:solidFill>
              </a:rPr>
              <a:t>Concept</a:t>
            </a:r>
            <a:endParaRPr lang="en-GB" sz="2400" dirty="0">
              <a:solidFill>
                <a:schemeClr val="tx1"/>
              </a:solidFill>
            </a:endParaRPr>
          </a:p>
        </p:txBody>
      </p:sp>
      <p:grpSp>
        <p:nvGrpSpPr>
          <p:cNvPr id="2" name="Gruppieren 1"/>
          <p:cNvGrpSpPr/>
          <p:nvPr/>
        </p:nvGrpSpPr>
        <p:grpSpPr>
          <a:xfrm>
            <a:off x="2938353" y="1319872"/>
            <a:ext cx="3450963" cy="3337645"/>
            <a:chOff x="2938353" y="1319872"/>
            <a:chExt cx="3450963" cy="3337645"/>
          </a:xfrm>
        </p:grpSpPr>
        <p:sp>
          <p:nvSpPr>
            <p:cNvPr id="29" name="Ellipse 28"/>
            <p:cNvSpPr/>
            <p:nvPr/>
          </p:nvSpPr>
          <p:spPr>
            <a:xfrm>
              <a:off x="2938353" y="1319872"/>
              <a:ext cx="3337645" cy="3337645"/>
            </a:xfrm>
            <a:prstGeom prst="ellipse">
              <a:avLst/>
            </a:prstGeom>
            <a:solidFill>
              <a:schemeClr val="accent6">
                <a:lumMod val="20000"/>
                <a:lumOff val="80000"/>
              </a:schemeClr>
            </a:solid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44" name="Textfeld 43"/>
            <p:cNvSpPr txBox="1"/>
            <p:nvPr/>
          </p:nvSpPr>
          <p:spPr>
            <a:xfrm rot="886292">
              <a:off x="3398094" y="4024714"/>
              <a:ext cx="1794653" cy="438551"/>
            </a:xfrm>
            <a:prstGeom prst="rect">
              <a:avLst/>
            </a:prstGeom>
            <a:noFill/>
            <a:ln w="38100">
              <a:noFill/>
            </a:ln>
          </p:spPr>
          <p:txBody>
            <a:bodyPr spcFirstLastPara="1" wrap="square" lIns="91425" tIns="91425" rIns="91425" bIns="91425" rtlCol="0" anchor="t" anchorCtr="0">
              <a:spAutoFit/>
            </a:bodyPr>
            <a:lstStyle/>
            <a:p>
              <a:pPr algn="ctr"/>
              <a:r>
                <a:rPr lang="en-GB" sz="825" b="1" dirty="0"/>
                <a:t>Stakeholder Involvement / Openness</a:t>
              </a:r>
            </a:p>
          </p:txBody>
        </p:sp>
        <p:sp>
          <p:nvSpPr>
            <p:cNvPr id="45" name="Textfeld 44"/>
            <p:cNvSpPr txBox="1"/>
            <p:nvPr/>
          </p:nvSpPr>
          <p:spPr>
            <a:xfrm rot="4008911">
              <a:off x="2479974" y="3283504"/>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smtClean="0"/>
                <a:t>Circular </a:t>
              </a:r>
              <a:r>
                <a:rPr lang="en-GB" sz="825" b="1" dirty="0"/>
                <a:t>Economy</a:t>
              </a:r>
            </a:p>
          </p:txBody>
        </p:sp>
        <p:sp>
          <p:nvSpPr>
            <p:cNvPr id="46" name="Textfeld 45"/>
            <p:cNvSpPr txBox="1"/>
            <p:nvPr/>
          </p:nvSpPr>
          <p:spPr>
            <a:xfrm rot="17403355">
              <a:off x="4993960" y="3189869"/>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Open Innovation</a:t>
              </a:r>
            </a:p>
          </p:txBody>
        </p:sp>
        <p:sp>
          <p:nvSpPr>
            <p:cNvPr id="47" name="Textfeld 46"/>
            <p:cNvSpPr txBox="1"/>
            <p:nvPr/>
          </p:nvSpPr>
          <p:spPr>
            <a:xfrm rot="17912863">
              <a:off x="2560879" y="2108111"/>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Social Sustainability</a:t>
              </a:r>
            </a:p>
          </p:txBody>
        </p:sp>
        <p:sp>
          <p:nvSpPr>
            <p:cNvPr id="48" name="Textfeld 47"/>
            <p:cNvSpPr txBox="1"/>
            <p:nvPr/>
          </p:nvSpPr>
          <p:spPr>
            <a:xfrm>
              <a:off x="3670882" y="1543291"/>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Ecological Sustainability</a:t>
              </a:r>
            </a:p>
          </p:txBody>
        </p:sp>
        <p:sp>
          <p:nvSpPr>
            <p:cNvPr id="49" name="Textfeld 48"/>
            <p:cNvSpPr txBox="1"/>
            <p:nvPr/>
          </p:nvSpPr>
          <p:spPr>
            <a:xfrm rot="3221359">
              <a:off x="4833063" y="2114052"/>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Economic Sustainability</a:t>
              </a:r>
            </a:p>
          </p:txBody>
        </p:sp>
        <p:sp>
          <p:nvSpPr>
            <p:cNvPr id="50" name="Textfeld 49"/>
            <p:cNvSpPr txBox="1"/>
            <p:nvPr/>
          </p:nvSpPr>
          <p:spPr>
            <a:xfrm rot="19107481">
              <a:off x="4594663" y="3916725"/>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ICT</a:t>
              </a:r>
            </a:p>
          </p:txBody>
        </p:sp>
      </p:grpSp>
      <p:sp>
        <p:nvSpPr>
          <p:cNvPr id="56" name="Ellipse 55"/>
          <p:cNvSpPr/>
          <p:nvPr/>
        </p:nvSpPr>
        <p:spPr>
          <a:xfrm flipH="1">
            <a:off x="7097527" y="1662005"/>
            <a:ext cx="290294" cy="290294"/>
          </a:xfrm>
          <a:prstGeom prst="ellipse">
            <a:avLst/>
          </a:prstGeom>
          <a:solidFill>
            <a:schemeClr val="accent6">
              <a:lumMod val="20000"/>
              <a:lumOff val="80000"/>
            </a:schemeClr>
          </a:solid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7" name="Ellipse 56"/>
          <p:cNvSpPr/>
          <p:nvPr/>
        </p:nvSpPr>
        <p:spPr>
          <a:xfrm flipH="1">
            <a:off x="7086222" y="2043544"/>
            <a:ext cx="290294" cy="290294"/>
          </a:xfrm>
          <a:prstGeom prst="ellipse">
            <a:avLst/>
          </a:prstGeom>
          <a:solidFill>
            <a:srgbClr val="FAF5D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grpSp>
        <p:nvGrpSpPr>
          <p:cNvPr id="65" name="Gruppieren 64"/>
          <p:cNvGrpSpPr/>
          <p:nvPr/>
        </p:nvGrpSpPr>
        <p:grpSpPr>
          <a:xfrm>
            <a:off x="3670030" y="1866793"/>
            <a:ext cx="1921315" cy="2155161"/>
            <a:chOff x="1820821" y="583928"/>
            <a:chExt cx="5814844" cy="5815740"/>
          </a:xfrm>
        </p:grpSpPr>
        <p:grpSp>
          <p:nvGrpSpPr>
            <p:cNvPr id="66" name="Gruppieren 65"/>
            <p:cNvGrpSpPr/>
            <p:nvPr/>
          </p:nvGrpSpPr>
          <p:grpSpPr>
            <a:xfrm>
              <a:off x="1820821" y="586955"/>
              <a:ext cx="5814844" cy="5812713"/>
              <a:chOff x="1820821" y="586955"/>
              <a:chExt cx="5814844" cy="5812713"/>
            </a:xfrm>
          </p:grpSpPr>
          <p:sp>
            <p:nvSpPr>
              <p:cNvPr id="68" name="Freihandform 67"/>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69" name="Freihandform 68"/>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0" name="Freihandform 69"/>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71" name="Freihandform 70"/>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2" name="Freihandform 71"/>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3" name="Freihandform 72"/>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4" name="Freihandform 73"/>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5" name="Freihandform 74"/>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6" name="Freihandform 75"/>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a:off x="4007283" y="3138038"/>
                <a:ext cx="1449436" cy="646331"/>
              </a:xfrm>
              <a:prstGeom prst="rect">
                <a:avLst/>
              </a:prstGeom>
              <a:noFill/>
            </p:spPr>
            <p:txBody>
              <a:bodyPr wrap="none" rtlCol="0">
                <a:normAutofit fontScale="55000" lnSpcReduction="20000"/>
              </a:bodyPr>
              <a:lstStyle/>
              <a:p>
                <a:pPr algn="ctr"/>
                <a:r>
                  <a:rPr lang="de-DE" sz="1050" dirty="0"/>
                  <a:t>Vision</a:t>
                </a:r>
              </a:p>
              <a:p>
                <a:pPr algn="ctr"/>
                <a:r>
                  <a:rPr lang="de-DE" sz="1050" dirty="0"/>
                  <a:t>Business Idea</a:t>
                </a:r>
              </a:p>
            </p:txBody>
          </p:sp>
          <p:sp>
            <p:nvSpPr>
              <p:cNvPr id="78" name="Textfeld 77"/>
              <p:cNvSpPr txBox="1"/>
              <p:nvPr/>
            </p:nvSpPr>
            <p:spPr>
              <a:xfrm>
                <a:off x="2723433" y="4763917"/>
                <a:ext cx="1189621" cy="646331"/>
              </a:xfrm>
              <a:prstGeom prst="rect">
                <a:avLst/>
              </a:prstGeom>
              <a:noFill/>
            </p:spPr>
            <p:txBody>
              <a:bodyPr wrap="none" rtlCol="0">
                <a:normAutofit fontScale="55000" lnSpcReduction="20000"/>
              </a:bodyPr>
              <a:lstStyle/>
              <a:p>
                <a:pPr algn="ctr"/>
                <a:r>
                  <a:rPr lang="de-DE" sz="1050" dirty="0"/>
                  <a:t>Research</a:t>
                </a:r>
              </a:p>
              <a:p>
                <a:pPr algn="ctr"/>
                <a:r>
                  <a:rPr lang="de-DE" sz="1050" dirty="0"/>
                  <a:t>Innovation</a:t>
                </a:r>
              </a:p>
            </p:txBody>
          </p:sp>
          <p:sp>
            <p:nvSpPr>
              <p:cNvPr id="79" name="Textfeld 78"/>
              <p:cNvSpPr txBox="1"/>
              <p:nvPr/>
            </p:nvSpPr>
            <p:spPr>
              <a:xfrm>
                <a:off x="4318970" y="4866782"/>
                <a:ext cx="826060" cy="369332"/>
              </a:xfrm>
              <a:prstGeom prst="rect">
                <a:avLst/>
              </a:prstGeom>
              <a:noFill/>
            </p:spPr>
            <p:txBody>
              <a:bodyPr wrap="none" rtlCol="0">
                <a:noAutofit/>
              </a:bodyPr>
              <a:lstStyle/>
              <a:p>
                <a:pPr algn="ctr"/>
                <a:r>
                  <a:rPr lang="de-DE" sz="675" dirty="0"/>
                  <a:t>People</a:t>
                </a:r>
              </a:p>
            </p:txBody>
          </p:sp>
          <p:sp>
            <p:nvSpPr>
              <p:cNvPr id="80" name="Textfeld 79"/>
              <p:cNvSpPr txBox="1"/>
              <p:nvPr/>
            </p:nvSpPr>
            <p:spPr>
              <a:xfrm>
                <a:off x="5534438" y="1516309"/>
                <a:ext cx="1294586" cy="646331"/>
              </a:xfrm>
              <a:prstGeom prst="rect">
                <a:avLst/>
              </a:prstGeom>
              <a:noFill/>
            </p:spPr>
            <p:txBody>
              <a:bodyPr wrap="none" rtlCol="0">
                <a:normAutofit fontScale="55000" lnSpcReduction="20000"/>
              </a:bodyPr>
              <a:lstStyle/>
              <a:p>
                <a:pPr algn="ctr"/>
                <a:r>
                  <a:rPr lang="de-DE" sz="1050" dirty="0"/>
                  <a:t>Marketing</a:t>
                </a:r>
              </a:p>
              <a:p>
                <a:pPr algn="ctr"/>
                <a:r>
                  <a:rPr lang="de-DE" sz="1050" dirty="0"/>
                  <a:t>Distribution</a:t>
                </a:r>
              </a:p>
            </p:txBody>
          </p:sp>
          <p:sp>
            <p:nvSpPr>
              <p:cNvPr id="81" name="Textfeld 80"/>
              <p:cNvSpPr txBox="1"/>
              <p:nvPr/>
            </p:nvSpPr>
            <p:spPr>
              <a:xfrm>
                <a:off x="2265379" y="1516310"/>
                <a:ext cx="1692450" cy="646331"/>
              </a:xfrm>
              <a:prstGeom prst="rect">
                <a:avLst/>
              </a:prstGeom>
              <a:noFill/>
            </p:spPr>
            <p:txBody>
              <a:bodyPr wrap="none" rtlCol="0">
                <a:normAutofit fontScale="55000" lnSpcReduction="20000"/>
              </a:bodyPr>
              <a:lstStyle/>
              <a:p>
                <a:pPr algn="ctr"/>
                <a:r>
                  <a:rPr lang="de-DE" sz="1050" dirty="0"/>
                  <a:t>Implementation</a:t>
                </a:r>
              </a:p>
              <a:p>
                <a:pPr algn="ctr"/>
                <a:r>
                  <a:rPr lang="de-DE" sz="1050" dirty="0"/>
                  <a:t>Development</a:t>
                </a:r>
              </a:p>
            </p:txBody>
          </p:sp>
          <p:sp>
            <p:nvSpPr>
              <p:cNvPr id="82" name="Textfeld 81"/>
              <p:cNvSpPr txBox="1"/>
              <p:nvPr/>
            </p:nvSpPr>
            <p:spPr>
              <a:xfrm>
                <a:off x="2485480" y="3146796"/>
                <a:ext cx="1011815" cy="646331"/>
              </a:xfrm>
              <a:prstGeom prst="rect">
                <a:avLst/>
              </a:prstGeom>
              <a:noFill/>
            </p:spPr>
            <p:txBody>
              <a:bodyPr wrap="none" rtlCol="0">
                <a:normAutofit fontScale="55000" lnSpcReduction="20000"/>
              </a:bodyPr>
              <a:lstStyle/>
              <a:p>
                <a:pPr algn="ctr"/>
                <a:r>
                  <a:rPr lang="de-DE" sz="1050" dirty="0"/>
                  <a:t>Financial</a:t>
                </a:r>
              </a:p>
              <a:p>
                <a:pPr algn="ctr"/>
                <a:r>
                  <a:rPr lang="de-DE" sz="1050" dirty="0"/>
                  <a:t>Aspects</a:t>
                </a:r>
              </a:p>
            </p:txBody>
          </p:sp>
          <p:sp>
            <p:nvSpPr>
              <p:cNvPr id="83" name="Textfeld 82"/>
              <p:cNvSpPr txBox="1"/>
              <p:nvPr/>
            </p:nvSpPr>
            <p:spPr>
              <a:xfrm>
                <a:off x="4195070" y="1430290"/>
                <a:ext cx="1129438" cy="854577"/>
              </a:xfrm>
              <a:prstGeom prst="rect">
                <a:avLst/>
              </a:prstGeom>
              <a:noFill/>
            </p:spPr>
            <p:txBody>
              <a:bodyPr wrap="none" rtlCol="0">
                <a:normAutofit fontScale="55000" lnSpcReduction="20000"/>
              </a:bodyPr>
              <a:lstStyle/>
              <a:p>
                <a:pPr algn="ctr"/>
                <a:r>
                  <a:rPr lang="en-GB" sz="1050" dirty="0" smtClean="0"/>
                  <a:t>Product</a:t>
                </a:r>
              </a:p>
              <a:p>
                <a:pPr algn="ctr"/>
                <a:r>
                  <a:rPr lang="en-GB" sz="1050" dirty="0" smtClean="0"/>
                  <a:t>Service</a:t>
                </a:r>
              </a:p>
              <a:p>
                <a:pPr algn="ctr"/>
                <a:r>
                  <a:rPr lang="en-GB" sz="1050" dirty="0" smtClean="0"/>
                  <a:t>Process</a:t>
                </a:r>
                <a:endParaRPr lang="en-GB" sz="1050" dirty="0"/>
              </a:p>
            </p:txBody>
          </p:sp>
          <p:sp>
            <p:nvSpPr>
              <p:cNvPr id="84" name="Textfeld 83"/>
              <p:cNvSpPr txBox="1"/>
              <p:nvPr/>
            </p:nvSpPr>
            <p:spPr>
              <a:xfrm>
                <a:off x="5948294" y="3290756"/>
                <a:ext cx="1134220" cy="369332"/>
              </a:xfrm>
              <a:prstGeom prst="rect">
                <a:avLst/>
              </a:prstGeom>
              <a:noFill/>
            </p:spPr>
            <p:txBody>
              <a:bodyPr wrap="none" rtlCol="0">
                <a:noAutofit/>
              </a:bodyPr>
              <a:lstStyle/>
              <a:p>
                <a:pPr algn="ctr"/>
                <a:r>
                  <a:rPr lang="de-DE" sz="675" dirty="0"/>
                  <a:t>Resources</a:t>
                </a:r>
              </a:p>
            </p:txBody>
          </p:sp>
          <p:sp>
            <p:nvSpPr>
              <p:cNvPr id="85" name="Textfeld 84"/>
              <p:cNvSpPr txBox="1"/>
              <p:nvPr/>
            </p:nvSpPr>
            <p:spPr>
              <a:xfrm>
                <a:off x="5638721" y="4763918"/>
                <a:ext cx="1443793" cy="646331"/>
              </a:xfrm>
              <a:prstGeom prst="rect">
                <a:avLst/>
              </a:prstGeom>
              <a:noFill/>
            </p:spPr>
            <p:txBody>
              <a:bodyPr wrap="none" rtlCol="0">
                <a:normAutofit fontScale="55000" lnSpcReduction="20000"/>
              </a:bodyPr>
              <a:lstStyle/>
              <a:p>
                <a:pPr algn="ctr"/>
                <a:r>
                  <a:rPr lang="de-DE" sz="1050" dirty="0"/>
                  <a:t>Management</a:t>
                </a:r>
              </a:p>
              <a:p>
                <a:pPr algn="ctr"/>
                <a:r>
                  <a:rPr lang="de-DE" sz="1050" dirty="0"/>
                  <a:t>Organisation</a:t>
                </a:r>
              </a:p>
            </p:txBody>
          </p:sp>
        </p:grpSp>
        <p:sp>
          <p:nvSpPr>
            <p:cNvPr id="67" name="Freihandform 66"/>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grpSp>
        <p:nvGrpSpPr>
          <p:cNvPr id="86" name="Gruppieren 85"/>
          <p:cNvGrpSpPr/>
          <p:nvPr/>
        </p:nvGrpSpPr>
        <p:grpSpPr>
          <a:xfrm>
            <a:off x="6995977" y="1185332"/>
            <a:ext cx="470784" cy="435590"/>
            <a:chOff x="1820821" y="583928"/>
            <a:chExt cx="5814844" cy="5815740"/>
          </a:xfrm>
        </p:grpSpPr>
        <p:grpSp>
          <p:nvGrpSpPr>
            <p:cNvPr id="87" name="Gruppieren 86"/>
            <p:cNvGrpSpPr/>
            <p:nvPr/>
          </p:nvGrpSpPr>
          <p:grpSpPr>
            <a:xfrm>
              <a:off x="1820821" y="586955"/>
              <a:ext cx="5814844" cy="5812713"/>
              <a:chOff x="1820821" y="586955"/>
              <a:chExt cx="5814844" cy="5812713"/>
            </a:xfrm>
          </p:grpSpPr>
          <p:sp>
            <p:nvSpPr>
              <p:cNvPr id="89" name="Freihandform 88"/>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0" name="Freihandform 89"/>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91" name="Freihandform 90"/>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92" name="Freihandform 91"/>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3" name="Freihandform 92"/>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4" name="Freihandform 93"/>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5" name="Freihandform 94"/>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6" name="Freihandform 95"/>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7" name="Freihandform 96"/>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88" name="Freihandform 87"/>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59" name="Textfeld 58"/>
          <p:cNvSpPr txBox="1"/>
          <p:nvPr/>
        </p:nvSpPr>
        <p:spPr>
          <a:xfrm>
            <a:off x="6995424" y="840192"/>
            <a:ext cx="2200376" cy="276999"/>
          </a:xfrm>
          <a:prstGeom prst="rect">
            <a:avLst/>
          </a:prstGeom>
          <a:noFill/>
        </p:spPr>
        <p:txBody>
          <a:bodyPr wrap="square" rtlCol="0">
            <a:spAutoFit/>
          </a:bodyPr>
          <a:lstStyle/>
          <a:p>
            <a:r>
              <a:rPr lang="en-GB" sz="1200" b="1" dirty="0" smtClean="0"/>
              <a:t>Legend</a:t>
            </a:r>
            <a:endParaRPr lang="en-GB" sz="1200" b="1" dirty="0"/>
          </a:p>
        </p:txBody>
      </p:sp>
      <p:sp>
        <p:nvSpPr>
          <p:cNvPr id="4" name="Textfeld 3"/>
          <p:cNvSpPr txBox="1"/>
          <p:nvPr/>
        </p:nvSpPr>
        <p:spPr>
          <a:xfrm>
            <a:off x="188602" y="814005"/>
            <a:ext cx="2192726" cy="830997"/>
          </a:xfrm>
          <a:prstGeom prst="rect">
            <a:avLst/>
          </a:prstGeom>
          <a:noFill/>
        </p:spPr>
        <p:txBody>
          <a:bodyPr wrap="square" rtlCol="0">
            <a:spAutoFit/>
          </a:bodyPr>
          <a:lstStyle/>
          <a:p>
            <a:r>
              <a:rPr lang="de-DE" sz="1600" dirty="0" err="1" smtClean="0"/>
              <a:t>Each</a:t>
            </a:r>
            <a:r>
              <a:rPr lang="de-DE" sz="1600" dirty="0" smtClean="0"/>
              <a:t> RAIN </a:t>
            </a:r>
            <a:r>
              <a:rPr lang="de-DE" sz="1600" dirty="0" err="1"/>
              <a:t>P</a:t>
            </a:r>
            <a:r>
              <a:rPr lang="de-DE" sz="1600" dirty="0" err="1" smtClean="0"/>
              <a:t>rinciple</a:t>
            </a:r>
            <a:r>
              <a:rPr lang="de-DE" sz="1600" dirty="0" smtClean="0"/>
              <a:t> </a:t>
            </a:r>
            <a:r>
              <a:rPr lang="de-DE" sz="1600" dirty="0" err="1" smtClean="0"/>
              <a:t>should</a:t>
            </a:r>
            <a:r>
              <a:rPr lang="de-DE" sz="1600" dirty="0" smtClean="0"/>
              <a:t> </a:t>
            </a:r>
            <a:r>
              <a:rPr lang="de-DE" sz="1600" dirty="0" err="1" smtClean="0"/>
              <a:t>be</a:t>
            </a:r>
            <a:r>
              <a:rPr lang="de-DE" sz="1600" dirty="0" smtClean="0"/>
              <a:t> </a:t>
            </a:r>
            <a:r>
              <a:rPr lang="de-DE" sz="1600" dirty="0" err="1" smtClean="0"/>
              <a:t>embedded</a:t>
            </a:r>
            <a:r>
              <a:rPr lang="de-DE" sz="1600" dirty="0" smtClean="0"/>
              <a:t> in </a:t>
            </a:r>
            <a:r>
              <a:rPr lang="de-DE" sz="1600" dirty="0" err="1" smtClean="0"/>
              <a:t>each</a:t>
            </a:r>
            <a:r>
              <a:rPr lang="de-DE" sz="1600" dirty="0" smtClean="0"/>
              <a:t> </a:t>
            </a:r>
            <a:r>
              <a:rPr lang="de-DE" sz="1600" dirty="0" err="1" smtClean="0"/>
              <a:t>core</a:t>
            </a:r>
            <a:r>
              <a:rPr lang="de-DE" sz="1600" dirty="0" smtClean="0"/>
              <a:t> </a:t>
            </a:r>
            <a:r>
              <a:rPr lang="de-DE" sz="1600" dirty="0" err="1" smtClean="0"/>
              <a:t>element</a:t>
            </a:r>
            <a:r>
              <a:rPr lang="de-DE" sz="1600" dirty="0" smtClean="0"/>
              <a:t>. </a:t>
            </a:r>
          </a:p>
        </p:txBody>
      </p:sp>
      <p:sp>
        <p:nvSpPr>
          <p:cNvPr id="51" name="Textfeld 50"/>
          <p:cNvSpPr txBox="1"/>
          <p:nvPr/>
        </p:nvSpPr>
        <p:spPr>
          <a:xfrm>
            <a:off x="7436895" y="1318175"/>
            <a:ext cx="2200376" cy="1015663"/>
          </a:xfrm>
          <a:prstGeom prst="rect">
            <a:avLst/>
          </a:prstGeom>
          <a:noFill/>
        </p:spPr>
        <p:txBody>
          <a:bodyPr wrap="square" rtlCol="0">
            <a:spAutoFit/>
          </a:bodyPr>
          <a:lstStyle/>
          <a:p>
            <a:r>
              <a:rPr lang="en-GB" sz="1200" dirty="0" smtClean="0"/>
              <a:t>RAIN Core Elements</a:t>
            </a:r>
            <a:endParaRPr lang="en-GB" sz="1200" dirty="0"/>
          </a:p>
          <a:p>
            <a:endParaRPr lang="en-GB" sz="1200" dirty="0"/>
          </a:p>
          <a:p>
            <a:r>
              <a:rPr lang="en-GB" sz="1200" dirty="0"/>
              <a:t>RAIN </a:t>
            </a:r>
            <a:r>
              <a:rPr lang="en-GB" sz="1200" dirty="0" smtClean="0"/>
              <a:t>Principles</a:t>
            </a:r>
            <a:endParaRPr lang="en-GB" sz="1200" dirty="0"/>
          </a:p>
          <a:p>
            <a:endParaRPr lang="en-GB" sz="1200" dirty="0"/>
          </a:p>
          <a:p>
            <a:r>
              <a:rPr lang="en-GB" sz="1200" dirty="0" smtClean="0"/>
              <a:t>RAIN Real Life </a:t>
            </a:r>
            <a:r>
              <a:rPr lang="en-GB" sz="1200" dirty="0"/>
              <a:t>S</a:t>
            </a:r>
            <a:r>
              <a:rPr lang="en-GB" sz="1200" dirty="0" smtClean="0"/>
              <a:t>etting</a:t>
            </a:r>
            <a:endParaRPr lang="en-GB" sz="1200" dirty="0"/>
          </a:p>
        </p:txBody>
      </p:sp>
    </p:spTree>
    <p:extLst>
      <p:ext uri="{BB962C8B-B14F-4D97-AF65-F5344CB8AC3E}">
        <p14:creationId xmlns:p14="http://schemas.microsoft.com/office/powerpoint/2010/main" val="2631593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DB95385-FA88-0243-B4BF-638C846DB6DA}"/>
              </a:ext>
            </a:extLst>
          </p:cNvPr>
          <p:cNvSpPr>
            <a:spLocks noGrp="1"/>
          </p:cNvSpPr>
          <p:nvPr>
            <p:ph type="ctrTitle"/>
          </p:nvPr>
        </p:nvSpPr>
        <p:spPr>
          <a:xfrm>
            <a:off x="-10041" y="25711"/>
            <a:ext cx="9143999" cy="549716"/>
          </a:xfrm>
        </p:spPr>
        <p:txBody>
          <a:bodyPr/>
          <a:lstStyle/>
          <a:p>
            <a:r>
              <a:rPr lang="en-GB" sz="2400" dirty="0">
                <a:solidFill>
                  <a:schemeClr val="tx1"/>
                </a:solidFill>
              </a:rPr>
              <a:t>RAIN </a:t>
            </a:r>
            <a:r>
              <a:rPr lang="en-GB" sz="2400" dirty="0" smtClean="0">
                <a:solidFill>
                  <a:schemeClr val="tx1"/>
                </a:solidFill>
              </a:rPr>
              <a:t>Concept</a:t>
            </a:r>
            <a:endParaRPr lang="en-GB" sz="2400" dirty="0">
              <a:solidFill>
                <a:schemeClr val="tx1"/>
              </a:solidFill>
            </a:endParaRPr>
          </a:p>
        </p:txBody>
      </p:sp>
      <p:grpSp>
        <p:nvGrpSpPr>
          <p:cNvPr id="3" name="Gruppieren 2"/>
          <p:cNvGrpSpPr/>
          <p:nvPr/>
        </p:nvGrpSpPr>
        <p:grpSpPr>
          <a:xfrm>
            <a:off x="2435422" y="780051"/>
            <a:ext cx="4333171" cy="4333171"/>
            <a:chOff x="2435422" y="780051"/>
            <a:chExt cx="4333171" cy="4333171"/>
          </a:xfrm>
        </p:grpSpPr>
        <p:sp>
          <p:nvSpPr>
            <p:cNvPr id="31" name="Ellipse 30"/>
            <p:cNvSpPr/>
            <p:nvPr/>
          </p:nvSpPr>
          <p:spPr>
            <a:xfrm>
              <a:off x="2435422" y="780051"/>
              <a:ext cx="4333171" cy="4333171"/>
            </a:xfrm>
            <a:prstGeom prst="ellipse">
              <a:avLst/>
            </a:prstGeom>
            <a:solidFill>
              <a:srgbClr val="FAF5D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34" name="Textfeld 33"/>
            <p:cNvSpPr txBox="1"/>
            <p:nvPr/>
          </p:nvSpPr>
          <p:spPr>
            <a:xfrm>
              <a:off x="3710523" y="872839"/>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Environment and Climate</a:t>
              </a:r>
            </a:p>
          </p:txBody>
        </p:sp>
        <p:sp>
          <p:nvSpPr>
            <p:cNvPr id="35" name="Textfeld 34"/>
            <p:cNvSpPr txBox="1"/>
            <p:nvPr/>
          </p:nvSpPr>
          <p:spPr>
            <a:xfrm rot="3323115">
              <a:off x="5360391" y="1858145"/>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Economic context</a:t>
              </a:r>
            </a:p>
          </p:txBody>
        </p:sp>
        <p:sp>
          <p:nvSpPr>
            <p:cNvPr id="36" name="Textfeld 35"/>
            <p:cNvSpPr txBox="1"/>
            <p:nvPr/>
          </p:nvSpPr>
          <p:spPr>
            <a:xfrm rot="18109908">
              <a:off x="5365588" y="3636850"/>
              <a:ext cx="1794653" cy="438551"/>
            </a:xfrm>
            <a:prstGeom prst="rect">
              <a:avLst/>
            </a:prstGeom>
            <a:noFill/>
            <a:ln w="38100">
              <a:noFill/>
            </a:ln>
          </p:spPr>
          <p:txBody>
            <a:bodyPr spcFirstLastPara="1" wrap="square" lIns="91425" tIns="91425" rIns="91425" bIns="91425" rtlCol="0" anchor="t" anchorCtr="0">
              <a:spAutoFit/>
            </a:bodyPr>
            <a:lstStyle/>
            <a:p>
              <a:pPr algn="ctr"/>
              <a:r>
                <a:rPr lang="en-GB" sz="825" b="1" dirty="0" smtClean="0"/>
                <a:t>Legal, Institutional and Political </a:t>
              </a:r>
              <a:r>
                <a:rPr lang="en-GB" sz="825" b="1" dirty="0"/>
                <a:t>Framework</a:t>
              </a:r>
            </a:p>
          </p:txBody>
        </p:sp>
        <p:sp>
          <p:nvSpPr>
            <p:cNvPr id="37" name="Textfeld 36"/>
            <p:cNvSpPr txBox="1"/>
            <p:nvPr/>
          </p:nvSpPr>
          <p:spPr>
            <a:xfrm>
              <a:off x="3710523" y="4681191"/>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smtClean="0"/>
                <a:t>Rural Technical Infrastructure</a:t>
              </a:r>
              <a:endParaRPr lang="en-GB" sz="825" b="1" dirty="0"/>
            </a:p>
          </p:txBody>
        </p:sp>
        <p:sp>
          <p:nvSpPr>
            <p:cNvPr id="38" name="Textfeld 37"/>
            <p:cNvSpPr txBox="1"/>
            <p:nvPr/>
          </p:nvSpPr>
          <p:spPr>
            <a:xfrm rot="3555997">
              <a:off x="2109250" y="3720175"/>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Food Security and Safety</a:t>
              </a:r>
            </a:p>
          </p:txBody>
        </p:sp>
        <p:sp>
          <p:nvSpPr>
            <p:cNvPr id="43" name="Textfeld 42"/>
            <p:cNvSpPr txBox="1"/>
            <p:nvPr/>
          </p:nvSpPr>
          <p:spPr>
            <a:xfrm rot="17785943">
              <a:off x="2041550" y="1852226"/>
              <a:ext cx="1794653" cy="438551"/>
            </a:xfrm>
            <a:prstGeom prst="rect">
              <a:avLst/>
            </a:prstGeom>
            <a:noFill/>
            <a:ln w="38100">
              <a:noFill/>
            </a:ln>
          </p:spPr>
          <p:txBody>
            <a:bodyPr spcFirstLastPara="1" wrap="square" lIns="91425" tIns="91425" rIns="91425" bIns="91425" rtlCol="0" anchor="t" anchorCtr="0">
              <a:spAutoFit/>
            </a:bodyPr>
            <a:lstStyle/>
            <a:p>
              <a:pPr algn="ctr"/>
              <a:r>
                <a:rPr lang="en-GB" sz="825" b="1" dirty="0"/>
                <a:t>Societal </a:t>
              </a:r>
              <a:r>
                <a:rPr lang="en-GB" sz="825" b="1" dirty="0" smtClean="0"/>
                <a:t>Context and Social</a:t>
              </a:r>
            </a:p>
            <a:p>
              <a:pPr algn="ctr"/>
              <a:r>
                <a:rPr lang="en-GB" sz="825" b="1" dirty="0" smtClean="0"/>
                <a:t>Infrastructure</a:t>
              </a:r>
              <a:endParaRPr lang="en-GB" sz="825" b="1" dirty="0"/>
            </a:p>
          </p:txBody>
        </p:sp>
      </p:grpSp>
      <p:grpSp>
        <p:nvGrpSpPr>
          <p:cNvPr id="2" name="Gruppieren 1"/>
          <p:cNvGrpSpPr/>
          <p:nvPr/>
        </p:nvGrpSpPr>
        <p:grpSpPr>
          <a:xfrm>
            <a:off x="2938353" y="1319872"/>
            <a:ext cx="3450963" cy="3337645"/>
            <a:chOff x="2938353" y="1319872"/>
            <a:chExt cx="3450963" cy="3337645"/>
          </a:xfrm>
        </p:grpSpPr>
        <p:sp>
          <p:nvSpPr>
            <p:cNvPr id="29" name="Ellipse 28"/>
            <p:cNvSpPr/>
            <p:nvPr/>
          </p:nvSpPr>
          <p:spPr>
            <a:xfrm>
              <a:off x="2938353" y="1319872"/>
              <a:ext cx="3337645" cy="3337645"/>
            </a:xfrm>
            <a:prstGeom prst="ellipse">
              <a:avLst/>
            </a:prstGeom>
            <a:solidFill>
              <a:schemeClr val="accent6">
                <a:lumMod val="20000"/>
                <a:lumOff val="80000"/>
              </a:schemeClr>
            </a:solid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44" name="Textfeld 43"/>
            <p:cNvSpPr txBox="1"/>
            <p:nvPr/>
          </p:nvSpPr>
          <p:spPr>
            <a:xfrm rot="886292">
              <a:off x="3398094" y="4024714"/>
              <a:ext cx="1794653" cy="438551"/>
            </a:xfrm>
            <a:prstGeom prst="rect">
              <a:avLst/>
            </a:prstGeom>
            <a:noFill/>
            <a:ln w="38100">
              <a:noFill/>
            </a:ln>
          </p:spPr>
          <p:txBody>
            <a:bodyPr spcFirstLastPara="1" wrap="square" lIns="91425" tIns="91425" rIns="91425" bIns="91425" rtlCol="0" anchor="t" anchorCtr="0">
              <a:spAutoFit/>
            </a:bodyPr>
            <a:lstStyle/>
            <a:p>
              <a:pPr algn="ctr"/>
              <a:r>
                <a:rPr lang="en-GB" sz="825" b="1" dirty="0"/>
                <a:t>Stakeholder Involvement / Openness</a:t>
              </a:r>
            </a:p>
          </p:txBody>
        </p:sp>
        <p:sp>
          <p:nvSpPr>
            <p:cNvPr id="45" name="Textfeld 44"/>
            <p:cNvSpPr txBox="1"/>
            <p:nvPr/>
          </p:nvSpPr>
          <p:spPr>
            <a:xfrm rot="4008911">
              <a:off x="2479974" y="3283504"/>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smtClean="0"/>
                <a:t>Circular </a:t>
              </a:r>
              <a:r>
                <a:rPr lang="en-GB" sz="825" b="1" dirty="0"/>
                <a:t>Economy</a:t>
              </a:r>
            </a:p>
          </p:txBody>
        </p:sp>
        <p:sp>
          <p:nvSpPr>
            <p:cNvPr id="46" name="Textfeld 45"/>
            <p:cNvSpPr txBox="1"/>
            <p:nvPr/>
          </p:nvSpPr>
          <p:spPr>
            <a:xfrm rot="17403355">
              <a:off x="4993960" y="3189869"/>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Open Innovation</a:t>
              </a:r>
            </a:p>
          </p:txBody>
        </p:sp>
        <p:sp>
          <p:nvSpPr>
            <p:cNvPr id="47" name="Textfeld 46"/>
            <p:cNvSpPr txBox="1"/>
            <p:nvPr/>
          </p:nvSpPr>
          <p:spPr>
            <a:xfrm rot="17912863">
              <a:off x="2560879" y="2108111"/>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Social Sustainability</a:t>
              </a:r>
            </a:p>
          </p:txBody>
        </p:sp>
        <p:sp>
          <p:nvSpPr>
            <p:cNvPr id="48" name="Textfeld 47"/>
            <p:cNvSpPr txBox="1"/>
            <p:nvPr/>
          </p:nvSpPr>
          <p:spPr>
            <a:xfrm>
              <a:off x="3670882" y="1543291"/>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Ecological Sustainability</a:t>
              </a:r>
            </a:p>
          </p:txBody>
        </p:sp>
        <p:sp>
          <p:nvSpPr>
            <p:cNvPr id="49" name="Textfeld 48"/>
            <p:cNvSpPr txBox="1"/>
            <p:nvPr/>
          </p:nvSpPr>
          <p:spPr>
            <a:xfrm rot="3221359">
              <a:off x="4833063" y="2114052"/>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Economic Sustainability</a:t>
              </a:r>
            </a:p>
          </p:txBody>
        </p:sp>
        <p:sp>
          <p:nvSpPr>
            <p:cNvPr id="50" name="Textfeld 49"/>
            <p:cNvSpPr txBox="1"/>
            <p:nvPr/>
          </p:nvSpPr>
          <p:spPr>
            <a:xfrm rot="19107481">
              <a:off x="4594663" y="3916725"/>
              <a:ext cx="1794653" cy="311593"/>
            </a:xfrm>
            <a:prstGeom prst="rect">
              <a:avLst/>
            </a:prstGeom>
            <a:noFill/>
            <a:ln w="38100">
              <a:noFill/>
            </a:ln>
          </p:spPr>
          <p:txBody>
            <a:bodyPr spcFirstLastPara="1" wrap="square" lIns="91425" tIns="91425" rIns="91425" bIns="91425" rtlCol="0" anchor="t" anchorCtr="0">
              <a:spAutoFit/>
            </a:bodyPr>
            <a:lstStyle/>
            <a:p>
              <a:pPr algn="ctr"/>
              <a:r>
                <a:rPr lang="en-GB" sz="825" b="1" dirty="0"/>
                <a:t>ICT</a:t>
              </a:r>
            </a:p>
          </p:txBody>
        </p:sp>
      </p:grpSp>
      <p:sp>
        <p:nvSpPr>
          <p:cNvPr id="56" name="Ellipse 55"/>
          <p:cNvSpPr/>
          <p:nvPr/>
        </p:nvSpPr>
        <p:spPr>
          <a:xfrm flipH="1">
            <a:off x="7097527" y="1662005"/>
            <a:ext cx="290294" cy="290294"/>
          </a:xfrm>
          <a:prstGeom prst="ellipse">
            <a:avLst/>
          </a:prstGeom>
          <a:solidFill>
            <a:schemeClr val="accent6">
              <a:lumMod val="20000"/>
              <a:lumOff val="80000"/>
            </a:schemeClr>
          </a:solid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7" name="Ellipse 56"/>
          <p:cNvSpPr/>
          <p:nvPr/>
        </p:nvSpPr>
        <p:spPr>
          <a:xfrm flipH="1">
            <a:off x="7086222" y="2043544"/>
            <a:ext cx="290294" cy="290294"/>
          </a:xfrm>
          <a:prstGeom prst="ellipse">
            <a:avLst/>
          </a:prstGeom>
          <a:solidFill>
            <a:srgbClr val="FAF5D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grpSp>
        <p:nvGrpSpPr>
          <p:cNvPr id="65" name="Gruppieren 64"/>
          <p:cNvGrpSpPr/>
          <p:nvPr/>
        </p:nvGrpSpPr>
        <p:grpSpPr>
          <a:xfrm>
            <a:off x="3670030" y="1866793"/>
            <a:ext cx="1921315" cy="2155161"/>
            <a:chOff x="1820821" y="583928"/>
            <a:chExt cx="5814844" cy="5815740"/>
          </a:xfrm>
        </p:grpSpPr>
        <p:grpSp>
          <p:nvGrpSpPr>
            <p:cNvPr id="66" name="Gruppieren 65"/>
            <p:cNvGrpSpPr/>
            <p:nvPr/>
          </p:nvGrpSpPr>
          <p:grpSpPr>
            <a:xfrm>
              <a:off x="1820821" y="586955"/>
              <a:ext cx="5814844" cy="5812713"/>
              <a:chOff x="1820821" y="586955"/>
              <a:chExt cx="5814844" cy="5812713"/>
            </a:xfrm>
          </p:grpSpPr>
          <p:sp>
            <p:nvSpPr>
              <p:cNvPr id="68" name="Freihandform 67"/>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69" name="Freihandform 68"/>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0" name="Freihandform 69"/>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71" name="Freihandform 70"/>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2" name="Freihandform 71"/>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3" name="Freihandform 72"/>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4" name="Freihandform 73"/>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5" name="Freihandform 74"/>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6" name="Freihandform 75"/>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7" name="Textfeld 76"/>
              <p:cNvSpPr txBox="1"/>
              <p:nvPr/>
            </p:nvSpPr>
            <p:spPr>
              <a:xfrm>
                <a:off x="4007283" y="3138038"/>
                <a:ext cx="1449436" cy="646331"/>
              </a:xfrm>
              <a:prstGeom prst="rect">
                <a:avLst/>
              </a:prstGeom>
              <a:noFill/>
            </p:spPr>
            <p:txBody>
              <a:bodyPr wrap="none" rtlCol="0">
                <a:normAutofit fontScale="55000" lnSpcReduction="20000"/>
              </a:bodyPr>
              <a:lstStyle/>
              <a:p>
                <a:pPr algn="ctr"/>
                <a:r>
                  <a:rPr lang="de-DE" sz="1050" dirty="0"/>
                  <a:t>Vision</a:t>
                </a:r>
              </a:p>
              <a:p>
                <a:pPr algn="ctr"/>
                <a:r>
                  <a:rPr lang="de-DE" sz="1050" dirty="0"/>
                  <a:t>Business Idea</a:t>
                </a:r>
              </a:p>
            </p:txBody>
          </p:sp>
          <p:sp>
            <p:nvSpPr>
              <p:cNvPr id="78" name="Textfeld 77"/>
              <p:cNvSpPr txBox="1"/>
              <p:nvPr/>
            </p:nvSpPr>
            <p:spPr>
              <a:xfrm>
                <a:off x="2723433" y="4763917"/>
                <a:ext cx="1189621" cy="646331"/>
              </a:xfrm>
              <a:prstGeom prst="rect">
                <a:avLst/>
              </a:prstGeom>
              <a:noFill/>
            </p:spPr>
            <p:txBody>
              <a:bodyPr wrap="none" rtlCol="0">
                <a:normAutofit fontScale="55000" lnSpcReduction="20000"/>
              </a:bodyPr>
              <a:lstStyle/>
              <a:p>
                <a:pPr algn="ctr"/>
                <a:r>
                  <a:rPr lang="de-DE" sz="1050" dirty="0"/>
                  <a:t>Research</a:t>
                </a:r>
              </a:p>
              <a:p>
                <a:pPr algn="ctr"/>
                <a:r>
                  <a:rPr lang="de-DE" sz="1050" dirty="0"/>
                  <a:t>Innovation</a:t>
                </a:r>
              </a:p>
            </p:txBody>
          </p:sp>
          <p:sp>
            <p:nvSpPr>
              <p:cNvPr id="79" name="Textfeld 78"/>
              <p:cNvSpPr txBox="1"/>
              <p:nvPr/>
            </p:nvSpPr>
            <p:spPr>
              <a:xfrm>
                <a:off x="4318970" y="4866782"/>
                <a:ext cx="826060" cy="369332"/>
              </a:xfrm>
              <a:prstGeom prst="rect">
                <a:avLst/>
              </a:prstGeom>
              <a:noFill/>
            </p:spPr>
            <p:txBody>
              <a:bodyPr wrap="none" rtlCol="0">
                <a:noAutofit/>
              </a:bodyPr>
              <a:lstStyle/>
              <a:p>
                <a:pPr algn="ctr"/>
                <a:r>
                  <a:rPr lang="de-DE" sz="675" dirty="0"/>
                  <a:t>People</a:t>
                </a:r>
              </a:p>
            </p:txBody>
          </p:sp>
          <p:sp>
            <p:nvSpPr>
              <p:cNvPr id="80" name="Textfeld 79"/>
              <p:cNvSpPr txBox="1"/>
              <p:nvPr/>
            </p:nvSpPr>
            <p:spPr>
              <a:xfrm>
                <a:off x="5534438" y="1516309"/>
                <a:ext cx="1294586" cy="646331"/>
              </a:xfrm>
              <a:prstGeom prst="rect">
                <a:avLst/>
              </a:prstGeom>
              <a:noFill/>
            </p:spPr>
            <p:txBody>
              <a:bodyPr wrap="none" rtlCol="0">
                <a:normAutofit fontScale="55000" lnSpcReduction="20000"/>
              </a:bodyPr>
              <a:lstStyle/>
              <a:p>
                <a:pPr algn="ctr"/>
                <a:r>
                  <a:rPr lang="de-DE" sz="1050" dirty="0"/>
                  <a:t>Marketing</a:t>
                </a:r>
              </a:p>
              <a:p>
                <a:pPr algn="ctr"/>
                <a:r>
                  <a:rPr lang="de-DE" sz="1050" dirty="0"/>
                  <a:t>Distribution</a:t>
                </a:r>
              </a:p>
            </p:txBody>
          </p:sp>
          <p:sp>
            <p:nvSpPr>
              <p:cNvPr id="81" name="Textfeld 80"/>
              <p:cNvSpPr txBox="1"/>
              <p:nvPr/>
            </p:nvSpPr>
            <p:spPr>
              <a:xfrm>
                <a:off x="2265379" y="1516310"/>
                <a:ext cx="1692450" cy="646331"/>
              </a:xfrm>
              <a:prstGeom prst="rect">
                <a:avLst/>
              </a:prstGeom>
              <a:noFill/>
            </p:spPr>
            <p:txBody>
              <a:bodyPr wrap="none" rtlCol="0">
                <a:normAutofit fontScale="55000" lnSpcReduction="20000"/>
              </a:bodyPr>
              <a:lstStyle/>
              <a:p>
                <a:pPr algn="ctr"/>
                <a:r>
                  <a:rPr lang="de-DE" sz="1050" dirty="0"/>
                  <a:t>Implementation</a:t>
                </a:r>
              </a:p>
              <a:p>
                <a:pPr algn="ctr"/>
                <a:r>
                  <a:rPr lang="de-DE" sz="1050" dirty="0"/>
                  <a:t>Development</a:t>
                </a:r>
              </a:p>
            </p:txBody>
          </p:sp>
          <p:sp>
            <p:nvSpPr>
              <p:cNvPr id="82" name="Textfeld 81"/>
              <p:cNvSpPr txBox="1"/>
              <p:nvPr/>
            </p:nvSpPr>
            <p:spPr>
              <a:xfrm>
                <a:off x="2485480" y="3146796"/>
                <a:ext cx="1011815" cy="646331"/>
              </a:xfrm>
              <a:prstGeom prst="rect">
                <a:avLst/>
              </a:prstGeom>
              <a:noFill/>
            </p:spPr>
            <p:txBody>
              <a:bodyPr wrap="none" rtlCol="0">
                <a:normAutofit fontScale="55000" lnSpcReduction="20000"/>
              </a:bodyPr>
              <a:lstStyle/>
              <a:p>
                <a:pPr algn="ctr"/>
                <a:r>
                  <a:rPr lang="de-DE" sz="1050" dirty="0"/>
                  <a:t>Financial</a:t>
                </a:r>
              </a:p>
              <a:p>
                <a:pPr algn="ctr"/>
                <a:r>
                  <a:rPr lang="de-DE" sz="1050" dirty="0"/>
                  <a:t>Aspects</a:t>
                </a:r>
              </a:p>
            </p:txBody>
          </p:sp>
          <p:sp>
            <p:nvSpPr>
              <p:cNvPr id="83" name="Textfeld 82"/>
              <p:cNvSpPr txBox="1"/>
              <p:nvPr/>
            </p:nvSpPr>
            <p:spPr>
              <a:xfrm>
                <a:off x="4195070" y="1430290"/>
                <a:ext cx="1129438" cy="854577"/>
              </a:xfrm>
              <a:prstGeom prst="rect">
                <a:avLst/>
              </a:prstGeom>
              <a:noFill/>
            </p:spPr>
            <p:txBody>
              <a:bodyPr wrap="none" rtlCol="0">
                <a:normAutofit fontScale="55000" lnSpcReduction="20000"/>
              </a:bodyPr>
              <a:lstStyle/>
              <a:p>
                <a:pPr algn="ctr"/>
                <a:r>
                  <a:rPr lang="en-GB" sz="1050" dirty="0" smtClean="0"/>
                  <a:t>Product</a:t>
                </a:r>
              </a:p>
              <a:p>
                <a:pPr algn="ctr"/>
                <a:r>
                  <a:rPr lang="en-GB" sz="1050" dirty="0" smtClean="0"/>
                  <a:t>Service</a:t>
                </a:r>
              </a:p>
              <a:p>
                <a:pPr algn="ctr"/>
                <a:r>
                  <a:rPr lang="en-GB" sz="1050" dirty="0" smtClean="0"/>
                  <a:t>Process</a:t>
                </a:r>
                <a:endParaRPr lang="en-GB" sz="1050" dirty="0"/>
              </a:p>
            </p:txBody>
          </p:sp>
          <p:sp>
            <p:nvSpPr>
              <p:cNvPr id="84" name="Textfeld 83"/>
              <p:cNvSpPr txBox="1"/>
              <p:nvPr/>
            </p:nvSpPr>
            <p:spPr>
              <a:xfrm>
                <a:off x="5948294" y="3290756"/>
                <a:ext cx="1134220" cy="369332"/>
              </a:xfrm>
              <a:prstGeom prst="rect">
                <a:avLst/>
              </a:prstGeom>
              <a:noFill/>
            </p:spPr>
            <p:txBody>
              <a:bodyPr wrap="none" rtlCol="0">
                <a:noAutofit/>
              </a:bodyPr>
              <a:lstStyle/>
              <a:p>
                <a:pPr algn="ctr"/>
                <a:r>
                  <a:rPr lang="de-DE" sz="675" dirty="0"/>
                  <a:t>Resources</a:t>
                </a:r>
              </a:p>
            </p:txBody>
          </p:sp>
          <p:sp>
            <p:nvSpPr>
              <p:cNvPr id="85" name="Textfeld 84"/>
              <p:cNvSpPr txBox="1"/>
              <p:nvPr/>
            </p:nvSpPr>
            <p:spPr>
              <a:xfrm>
                <a:off x="5638721" y="4763918"/>
                <a:ext cx="1443793" cy="646331"/>
              </a:xfrm>
              <a:prstGeom prst="rect">
                <a:avLst/>
              </a:prstGeom>
              <a:noFill/>
            </p:spPr>
            <p:txBody>
              <a:bodyPr wrap="none" rtlCol="0">
                <a:normAutofit fontScale="55000" lnSpcReduction="20000"/>
              </a:bodyPr>
              <a:lstStyle/>
              <a:p>
                <a:pPr algn="ctr"/>
                <a:r>
                  <a:rPr lang="de-DE" sz="1050" dirty="0"/>
                  <a:t>Management</a:t>
                </a:r>
              </a:p>
              <a:p>
                <a:pPr algn="ctr"/>
                <a:r>
                  <a:rPr lang="de-DE" sz="1050" dirty="0"/>
                  <a:t>Organisation</a:t>
                </a:r>
              </a:p>
            </p:txBody>
          </p:sp>
        </p:grpSp>
        <p:sp>
          <p:nvSpPr>
            <p:cNvPr id="67" name="Freihandform 66"/>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grpSp>
        <p:nvGrpSpPr>
          <p:cNvPr id="86" name="Gruppieren 85"/>
          <p:cNvGrpSpPr/>
          <p:nvPr/>
        </p:nvGrpSpPr>
        <p:grpSpPr>
          <a:xfrm>
            <a:off x="6995977" y="1185332"/>
            <a:ext cx="470784" cy="435590"/>
            <a:chOff x="1820821" y="583928"/>
            <a:chExt cx="5814844" cy="5815740"/>
          </a:xfrm>
        </p:grpSpPr>
        <p:grpSp>
          <p:nvGrpSpPr>
            <p:cNvPr id="87" name="Gruppieren 86"/>
            <p:cNvGrpSpPr/>
            <p:nvPr/>
          </p:nvGrpSpPr>
          <p:grpSpPr>
            <a:xfrm>
              <a:off x="1820821" y="586955"/>
              <a:ext cx="5814844" cy="5812713"/>
              <a:chOff x="1820821" y="586955"/>
              <a:chExt cx="5814844" cy="5812713"/>
            </a:xfrm>
          </p:grpSpPr>
          <p:sp>
            <p:nvSpPr>
              <p:cNvPr id="89" name="Freihandform 88"/>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0" name="Freihandform 89"/>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91" name="Freihandform 90"/>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92" name="Freihandform 91"/>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3" name="Freihandform 92"/>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4" name="Freihandform 93"/>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5" name="Freihandform 94"/>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6" name="Freihandform 95"/>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7" name="Freihandform 96"/>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88" name="Freihandform 87"/>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59" name="Textfeld 58"/>
          <p:cNvSpPr txBox="1"/>
          <p:nvPr/>
        </p:nvSpPr>
        <p:spPr>
          <a:xfrm>
            <a:off x="6995424" y="840192"/>
            <a:ext cx="2200376" cy="276999"/>
          </a:xfrm>
          <a:prstGeom prst="rect">
            <a:avLst/>
          </a:prstGeom>
          <a:noFill/>
        </p:spPr>
        <p:txBody>
          <a:bodyPr wrap="square" rtlCol="0">
            <a:spAutoFit/>
          </a:bodyPr>
          <a:lstStyle/>
          <a:p>
            <a:r>
              <a:rPr lang="en-GB" sz="1200" b="1" dirty="0" smtClean="0"/>
              <a:t>Legend</a:t>
            </a:r>
            <a:endParaRPr lang="en-GB" sz="1200" b="1" dirty="0"/>
          </a:p>
        </p:txBody>
      </p:sp>
      <p:sp>
        <p:nvSpPr>
          <p:cNvPr id="4" name="Textfeld 3"/>
          <p:cNvSpPr txBox="1"/>
          <p:nvPr/>
        </p:nvSpPr>
        <p:spPr>
          <a:xfrm>
            <a:off x="188601" y="814005"/>
            <a:ext cx="2680388" cy="830997"/>
          </a:xfrm>
          <a:prstGeom prst="rect">
            <a:avLst/>
          </a:prstGeom>
          <a:noFill/>
        </p:spPr>
        <p:txBody>
          <a:bodyPr wrap="square" rtlCol="0">
            <a:spAutoFit/>
          </a:bodyPr>
          <a:lstStyle/>
          <a:p>
            <a:r>
              <a:rPr lang="de-DE" sz="1600" dirty="0" smtClean="0"/>
              <a:t>The RAIN Real Life Setting </a:t>
            </a:r>
            <a:r>
              <a:rPr lang="de-DE" sz="1600" dirty="0" err="1" smtClean="0"/>
              <a:t>limits</a:t>
            </a:r>
            <a:r>
              <a:rPr lang="de-DE" sz="1600" dirty="0" smtClean="0"/>
              <a:t> </a:t>
            </a:r>
            <a:r>
              <a:rPr lang="de-DE" sz="1600" dirty="0" err="1" smtClean="0"/>
              <a:t>or</a:t>
            </a:r>
            <a:r>
              <a:rPr lang="de-DE" sz="1600" dirty="0"/>
              <a:t> </a:t>
            </a:r>
            <a:r>
              <a:rPr lang="de-DE" sz="1600" dirty="0" err="1" smtClean="0"/>
              <a:t>enables</a:t>
            </a:r>
            <a:r>
              <a:rPr lang="de-DE" sz="1600" dirty="0" smtClean="0"/>
              <a:t> </a:t>
            </a:r>
            <a:r>
              <a:rPr lang="de-DE" sz="1600" dirty="0" err="1" smtClean="0"/>
              <a:t>the</a:t>
            </a:r>
            <a:r>
              <a:rPr lang="de-DE" sz="1600" dirty="0" smtClean="0"/>
              <a:t> </a:t>
            </a:r>
            <a:r>
              <a:rPr lang="de-DE" sz="1600" dirty="0" err="1" smtClean="0"/>
              <a:t>business</a:t>
            </a:r>
            <a:r>
              <a:rPr lang="de-DE" sz="1600" dirty="0" smtClean="0"/>
              <a:t> </a:t>
            </a:r>
            <a:r>
              <a:rPr lang="de-DE" sz="1600" dirty="0" err="1" smtClean="0"/>
              <a:t>model</a:t>
            </a:r>
            <a:r>
              <a:rPr lang="de-DE" sz="1600" dirty="0" smtClean="0"/>
              <a:t>.</a:t>
            </a:r>
          </a:p>
        </p:txBody>
      </p:sp>
      <p:sp>
        <p:nvSpPr>
          <p:cNvPr id="60" name="Textfeld 59"/>
          <p:cNvSpPr txBox="1"/>
          <p:nvPr/>
        </p:nvSpPr>
        <p:spPr>
          <a:xfrm>
            <a:off x="7466761" y="1318175"/>
            <a:ext cx="2200376" cy="1015663"/>
          </a:xfrm>
          <a:prstGeom prst="rect">
            <a:avLst/>
          </a:prstGeom>
          <a:noFill/>
        </p:spPr>
        <p:txBody>
          <a:bodyPr wrap="square" rtlCol="0">
            <a:spAutoFit/>
          </a:bodyPr>
          <a:lstStyle/>
          <a:p>
            <a:r>
              <a:rPr lang="en-GB" sz="1200" dirty="0" smtClean="0"/>
              <a:t>RAIN Core Elements</a:t>
            </a:r>
            <a:endParaRPr lang="en-GB" sz="1200" dirty="0"/>
          </a:p>
          <a:p>
            <a:endParaRPr lang="en-GB" sz="1200" dirty="0"/>
          </a:p>
          <a:p>
            <a:r>
              <a:rPr lang="en-GB" sz="1200" dirty="0"/>
              <a:t>RAIN </a:t>
            </a:r>
            <a:r>
              <a:rPr lang="en-GB" sz="1200" dirty="0" smtClean="0"/>
              <a:t>Principles</a:t>
            </a:r>
            <a:endParaRPr lang="en-GB" sz="1200" dirty="0"/>
          </a:p>
          <a:p>
            <a:endParaRPr lang="en-GB" sz="1200" dirty="0"/>
          </a:p>
          <a:p>
            <a:r>
              <a:rPr lang="en-GB" sz="1200" dirty="0" smtClean="0"/>
              <a:t>RAIN Real Life </a:t>
            </a:r>
            <a:r>
              <a:rPr lang="en-GB" sz="1200" dirty="0"/>
              <a:t>S</a:t>
            </a:r>
            <a:r>
              <a:rPr lang="en-GB" sz="1200" dirty="0" smtClean="0"/>
              <a:t>etting</a:t>
            </a:r>
            <a:endParaRPr lang="en-GB" sz="1200" dirty="0"/>
          </a:p>
        </p:txBody>
      </p:sp>
    </p:spTree>
    <p:extLst>
      <p:ext uri="{BB962C8B-B14F-4D97-AF65-F5344CB8AC3E}">
        <p14:creationId xmlns:p14="http://schemas.microsoft.com/office/powerpoint/2010/main" val="614196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ítulo 7">
            <a:extLst>
              <a:ext uri="{FF2B5EF4-FFF2-40B4-BE49-F238E27FC236}">
                <a16:creationId xmlns:a16="http://schemas.microsoft.com/office/drawing/2014/main" id="{EDB95385-FA88-0243-B4BF-638C846DB6DA}"/>
              </a:ext>
            </a:extLst>
          </p:cNvPr>
          <p:cNvSpPr>
            <a:spLocks noGrp="1"/>
          </p:cNvSpPr>
          <p:nvPr>
            <p:ph type="ctrTitle"/>
          </p:nvPr>
        </p:nvSpPr>
        <p:spPr>
          <a:xfrm>
            <a:off x="31065" y="1340"/>
            <a:ext cx="9143999" cy="384172"/>
          </a:xfrm>
        </p:spPr>
        <p:txBody>
          <a:bodyPr/>
          <a:lstStyle/>
          <a:p>
            <a:r>
              <a:rPr lang="en-GB" sz="1400" dirty="0">
                <a:solidFill>
                  <a:schemeClr val="tx1"/>
                </a:solidFill>
              </a:rPr>
              <a:t>RAIN application in </a:t>
            </a:r>
            <a:r>
              <a:rPr lang="en-GB" sz="1400" dirty="0">
                <a:solidFill>
                  <a:schemeClr val="tx1"/>
                </a:solidFill>
                <a:latin typeface="Goudy Stout" panose="0202090407030B020401" pitchFamily="18" charset="0"/>
              </a:rPr>
              <a:t>5 tasks</a:t>
            </a:r>
            <a:endParaRPr lang="en-GB" sz="1400" b="0" dirty="0">
              <a:solidFill>
                <a:schemeClr val="tx1"/>
              </a:solidFill>
              <a:latin typeface="Goudy Stout" panose="0202090407030B020401" pitchFamily="18" charset="0"/>
            </a:endParaRPr>
          </a:p>
        </p:txBody>
      </p:sp>
      <p:sp>
        <p:nvSpPr>
          <p:cNvPr id="7" name="Textfeld 6"/>
          <p:cNvSpPr txBox="1"/>
          <p:nvPr/>
        </p:nvSpPr>
        <p:spPr>
          <a:xfrm>
            <a:off x="1156811" y="3665815"/>
            <a:ext cx="7589699" cy="507831"/>
          </a:xfrm>
          <a:prstGeom prst="rect">
            <a:avLst/>
          </a:prstGeom>
          <a:noFill/>
        </p:spPr>
        <p:txBody>
          <a:bodyPr wrap="square" rtlCol="0">
            <a:spAutoFit/>
          </a:bodyPr>
          <a:lstStyle/>
          <a:p>
            <a:pPr>
              <a:lnSpc>
                <a:spcPct val="150000"/>
              </a:lnSpc>
            </a:pPr>
            <a:r>
              <a:rPr lang="en-GB" sz="1800" b="1" dirty="0">
                <a:latin typeface="Goudy Stout" panose="0202090407030B020401" pitchFamily="18" charset="0"/>
              </a:rPr>
              <a:t>4. </a:t>
            </a:r>
            <a:r>
              <a:rPr lang="en-GB" sz="1000" dirty="0"/>
              <a:t>Summarise all findings regarding the chosen RAIN Core Element (corresponds to one chapter of your RAIN Business Plan)</a:t>
            </a:r>
          </a:p>
        </p:txBody>
      </p:sp>
      <p:grpSp>
        <p:nvGrpSpPr>
          <p:cNvPr id="25" name="Gruppieren 24"/>
          <p:cNvGrpSpPr/>
          <p:nvPr/>
        </p:nvGrpSpPr>
        <p:grpSpPr>
          <a:xfrm>
            <a:off x="204935" y="861621"/>
            <a:ext cx="8849855" cy="3575490"/>
            <a:chOff x="204935" y="861621"/>
            <a:chExt cx="8849855" cy="3575490"/>
          </a:xfrm>
        </p:grpSpPr>
        <p:sp>
          <p:nvSpPr>
            <p:cNvPr id="4" name="Nach links gekrümmter Pfeil 3"/>
            <p:cNvSpPr/>
            <p:nvPr/>
          </p:nvSpPr>
          <p:spPr>
            <a:xfrm rot="10018665">
              <a:off x="204935" y="861621"/>
              <a:ext cx="637958" cy="3543733"/>
            </a:xfrm>
            <a:prstGeom prst="curved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a:solidFill>
                  <a:schemeClr val="tx1"/>
                </a:solidFill>
              </a:endParaRPr>
            </a:p>
          </p:txBody>
        </p:sp>
        <p:sp>
          <p:nvSpPr>
            <p:cNvPr id="10" name="Textfeld 9"/>
            <p:cNvSpPr txBox="1"/>
            <p:nvPr/>
          </p:nvSpPr>
          <p:spPr>
            <a:xfrm>
              <a:off x="1286322" y="3929280"/>
              <a:ext cx="7768468" cy="507831"/>
            </a:xfrm>
            <a:prstGeom prst="rect">
              <a:avLst/>
            </a:prstGeom>
            <a:noFill/>
          </p:spPr>
          <p:txBody>
            <a:bodyPr wrap="square" rtlCol="0">
              <a:spAutoFit/>
            </a:bodyPr>
            <a:lstStyle/>
            <a:p>
              <a:pPr>
                <a:lnSpc>
                  <a:spcPct val="150000"/>
                </a:lnSpc>
              </a:pPr>
              <a:r>
                <a:rPr lang="en-GB" sz="1800" b="1" dirty="0">
                  <a:latin typeface="Goudy Stout" panose="0202090407030B020401" pitchFamily="18" charset="0"/>
                </a:rPr>
                <a:t>5. </a:t>
              </a:r>
              <a:r>
                <a:rPr lang="en-GB" sz="1000" dirty="0"/>
                <a:t>Choose next RAIN Core Element („piece of the puzzle“) - go back to task 2 and through all tasks for all 9 RAIN </a:t>
              </a:r>
              <a:r>
                <a:rPr lang="en-GB" sz="1000" dirty="0" smtClean="0"/>
                <a:t>Core Elements</a:t>
              </a:r>
              <a:endParaRPr lang="en-GB" sz="1000" dirty="0"/>
            </a:p>
          </p:txBody>
        </p:sp>
      </p:grpSp>
      <p:grpSp>
        <p:nvGrpSpPr>
          <p:cNvPr id="9" name="Gruppieren 8"/>
          <p:cNvGrpSpPr/>
          <p:nvPr/>
        </p:nvGrpSpPr>
        <p:grpSpPr>
          <a:xfrm>
            <a:off x="3560313" y="1998840"/>
            <a:ext cx="4684770" cy="1005674"/>
            <a:chOff x="3560313" y="2140552"/>
            <a:chExt cx="4684770" cy="1005674"/>
          </a:xfrm>
        </p:grpSpPr>
        <p:grpSp>
          <p:nvGrpSpPr>
            <p:cNvPr id="67" name="Gruppieren 66"/>
            <p:cNvGrpSpPr/>
            <p:nvPr/>
          </p:nvGrpSpPr>
          <p:grpSpPr>
            <a:xfrm>
              <a:off x="6393208" y="2140552"/>
              <a:ext cx="470784" cy="435590"/>
              <a:chOff x="1820821" y="583928"/>
              <a:chExt cx="5814844" cy="5815740"/>
            </a:xfrm>
          </p:grpSpPr>
          <p:grpSp>
            <p:nvGrpSpPr>
              <p:cNvPr id="68" name="Gruppieren 67"/>
              <p:cNvGrpSpPr/>
              <p:nvPr/>
            </p:nvGrpSpPr>
            <p:grpSpPr>
              <a:xfrm>
                <a:off x="1820821" y="586955"/>
                <a:ext cx="5814844" cy="5812713"/>
                <a:chOff x="1820821" y="586955"/>
                <a:chExt cx="5814844" cy="5812713"/>
              </a:xfrm>
            </p:grpSpPr>
            <p:sp>
              <p:nvSpPr>
                <p:cNvPr id="70" name="Freihandform 69"/>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1" name="Freihandform 70"/>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72" name="Freihandform 71"/>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73" name="Freihandform 72"/>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4" name="Freihandform 73"/>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5" name="Freihandform 74"/>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6" name="Freihandform 75"/>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7" name="Freihandform 76"/>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78" name="Freihandform 77"/>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69" name="Freihandform 68"/>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80" name="Textfeld 79"/>
            <p:cNvSpPr txBox="1"/>
            <p:nvPr/>
          </p:nvSpPr>
          <p:spPr>
            <a:xfrm>
              <a:off x="6808356" y="2235237"/>
              <a:ext cx="1436727" cy="246221"/>
            </a:xfrm>
            <a:prstGeom prst="rect">
              <a:avLst/>
            </a:prstGeom>
            <a:noFill/>
          </p:spPr>
          <p:txBody>
            <a:bodyPr wrap="square" rtlCol="0">
              <a:spAutoFit/>
            </a:bodyPr>
            <a:lstStyle/>
            <a:p>
              <a:r>
                <a:rPr lang="en-GB" sz="1000" dirty="0"/>
                <a:t>RAIN Core Elements</a:t>
              </a:r>
            </a:p>
          </p:txBody>
        </p:sp>
        <p:grpSp>
          <p:nvGrpSpPr>
            <p:cNvPr id="114" name="Gruppieren 113"/>
            <p:cNvGrpSpPr/>
            <p:nvPr/>
          </p:nvGrpSpPr>
          <p:grpSpPr>
            <a:xfrm>
              <a:off x="3560313" y="2270213"/>
              <a:ext cx="794005" cy="876013"/>
              <a:chOff x="3442767" y="2205234"/>
              <a:chExt cx="2578465" cy="2576154"/>
            </a:xfrm>
          </p:grpSpPr>
          <p:sp>
            <p:nvSpPr>
              <p:cNvPr id="124" name="Freihandform 123"/>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25" name="Textfeld 124"/>
              <p:cNvSpPr txBox="1"/>
              <p:nvPr/>
            </p:nvSpPr>
            <p:spPr>
              <a:xfrm>
                <a:off x="4007282" y="3138038"/>
                <a:ext cx="1449436" cy="646332"/>
              </a:xfrm>
              <a:prstGeom prst="rect">
                <a:avLst/>
              </a:prstGeom>
              <a:noFill/>
            </p:spPr>
            <p:txBody>
              <a:bodyPr wrap="none" rtlCol="0">
                <a:normAutofit fontScale="47500" lnSpcReduction="20000"/>
              </a:bodyPr>
              <a:lstStyle/>
              <a:p>
                <a:pPr algn="ctr"/>
                <a:r>
                  <a:rPr lang="de-DE" sz="1050" dirty="0"/>
                  <a:t>Vision</a:t>
                </a:r>
              </a:p>
              <a:p>
                <a:pPr algn="ctr"/>
                <a:r>
                  <a:rPr lang="de-DE" sz="1050" dirty="0"/>
                  <a:t>Business Idea</a:t>
                </a:r>
              </a:p>
            </p:txBody>
          </p:sp>
        </p:grpSp>
        <p:cxnSp>
          <p:nvCxnSpPr>
            <p:cNvPr id="17" name="Gerader Verbinder 16"/>
            <p:cNvCxnSpPr>
              <a:stCxn id="124" idx="35"/>
              <a:endCxn id="78" idx="35"/>
            </p:cNvCxnSpPr>
            <p:nvPr/>
          </p:nvCxnSpPr>
          <p:spPr>
            <a:xfrm flipV="1">
              <a:off x="3707887" y="2297707"/>
              <a:ext cx="2855438" cy="134681"/>
            </a:xfrm>
            <a:prstGeom prst="line">
              <a:avLst/>
            </a:prstGeom>
            <a:ln w="6350"/>
          </p:spPr>
          <p:style>
            <a:lnRef idx="1">
              <a:schemeClr val="dk1"/>
            </a:lnRef>
            <a:fillRef idx="0">
              <a:schemeClr val="dk1"/>
            </a:fillRef>
            <a:effectRef idx="0">
              <a:schemeClr val="dk1"/>
            </a:effectRef>
            <a:fontRef idx="minor">
              <a:schemeClr val="tx1"/>
            </a:fontRef>
          </p:style>
        </p:cxnSp>
        <p:cxnSp>
          <p:nvCxnSpPr>
            <p:cNvPr id="79" name="Gerader Verbinder 78"/>
            <p:cNvCxnSpPr>
              <a:stCxn id="124" idx="15"/>
              <a:endCxn id="74" idx="36"/>
            </p:cNvCxnSpPr>
            <p:nvPr/>
          </p:nvCxnSpPr>
          <p:spPr>
            <a:xfrm flipV="1">
              <a:off x="4206745" y="2418913"/>
              <a:ext cx="2488295" cy="564351"/>
            </a:xfrm>
            <a:prstGeom prst="line">
              <a:avLst/>
            </a:prstGeom>
            <a:ln w="6350"/>
          </p:spPr>
          <p:style>
            <a:lnRef idx="1">
              <a:schemeClr val="dk1"/>
            </a:lnRef>
            <a:fillRef idx="0">
              <a:schemeClr val="dk1"/>
            </a:fillRef>
            <a:effectRef idx="0">
              <a:schemeClr val="dk1"/>
            </a:effectRef>
            <a:fontRef idx="minor">
              <a:schemeClr val="tx1"/>
            </a:fontRef>
          </p:style>
        </p:cxnSp>
        <p:sp>
          <p:nvSpPr>
            <p:cNvPr id="20" name="Textfeld 19"/>
            <p:cNvSpPr txBox="1"/>
            <p:nvPr/>
          </p:nvSpPr>
          <p:spPr>
            <a:xfrm rot="21192066">
              <a:off x="5134767" y="2272419"/>
              <a:ext cx="1076839" cy="369332"/>
            </a:xfrm>
            <a:prstGeom prst="rect">
              <a:avLst/>
            </a:prstGeom>
            <a:noFill/>
          </p:spPr>
          <p:txBody>
            <a:bodyPr wrap="square" rtlCol="0">
              <a:spAutoFit/>
            </a:bodyPr>
            <a:lstStyle/>
            <a:p>
              <a:r>
                <a:rPr lang="de-AT" sz="1800" dirty="0" err="1">
                  <a:solidFill>
                    <a:schemeClr val="bg1">
                      <a:lumMod val="75000"/>
                    </a:schemeClr>
                  </a:solidFill>
                </a:rPr>
                <a:t>example</a:t>
              </a:r>
              <a:endParaRPr lang="de-AT" sz="1800" dirty="0">
                <a:solidFill>
                  <a:schemeClr val="bg1">
                    <a:lumMod val="75000"/>
                  </a:schemeClr>
                </a:solidFill>
              </a:endParaRPr>
            </a:p>
          </p:txBody>
        </p:sp>
      </p:grpSp>
      <p:grpSp>
        <p:nvGrpSpPr>
          <p:cNvPr id="19" name="Gruppieren 18"/>
          <p:cNvGrpSpPr/>
          <p:nvPr/>
        </p:nvGrpSpPr>
        <p:grpSpPr>
          <a:xfrm>
            <a:off x="481897" y="1030636"/>
            <a:ext cx="7397173" cy="1287166"/>
            <a:chOff x="481897" y="1030636"/>
            <a:chExt cx="7397173" cy="1287166"/>
          </a:xfrm>
        </p:grpSpPr>
        <p:sp>
          <p:nvSpPr>
            <p:cNvPr id="8" name="Textfeld 7"/>
            <p:cNvSpPr txBox="1"/>
            <p:nvPr/>
          </p:nvSpPr>
          <p:spPr>
            <a:xfrm>
              <a:off x="481897" y="1030636"/>
              <a:ext cx="7397173" cy="507831"/>
            </a:xfrm>
            <a:prstGeom prst="rect">
              <a:avLst/>
            </a:prstGeom>
            <a:noFill/>
          </p:spPr>
          <p:txBody>
            <a:bodyPr wrap="square" rtlCol="0">
              <a:spAutoFit/>
            </a:bodyPr>
            <a:lstStyle/>
            <a:p>
              <a:pPr>
                <a:lnSpc>
                  <a:spcPct val="150000"/>
                </a:lnSpc>
              </a:pPr>
              <a:r>
                <a:rPr lang="en-GB" sz="1800" b="1" dirty="0">
                  <a:latin typeface="Goudy Stout" panose="0202090407030B020401" pitchFamily="18" charset="0"/>
                </a:rPr>
                <a:t>3. </a:t>
              </a:r>
              <a:r>
                <a:rPr lang="en-GB" sz="1000" dirty="0"/>
                <a:t>Follow the working steps for this RAIN Core Element („piece of the puzzle“)</a:t>
              </a:r>
            </a:p>
          </p:txBody>
        </p:sp>
        <p:sp>
          <p:nvSpPr>
            <p:cNvPr id="84" name="Gebogener Pfeil 83"/>
            <p:cNvSpPr/>
            <p:nvPr/>
          </p:nvSpPr>
          <p:spPr>
            <a:xfrm rot="2994475">
              <a:off x="4398069" y="1168089"/>
              <a:ext cx="1251823" cy="1047603"/>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23" name="Gruppieren 22"/>
          <p:cNvGrpSpPr/>
          <p:nvPr/>
        </p:nvGrpSpPr>
        <p:grpSpPr>
          <a:xfrm>
            <a:off x="2722281" y="1575479"/>
            <a:ext cx="2786333" cy="2103879"/>
            <a:chOff x="2722281" y="1575479"/>
            <a:chExt cx="2786333" cy="2103879"/>
          </a:xfrm>
        </p:grpSpPr>
        <p:grpSp>
          <p:nvGrpSpPr>
            <p:cNvPr id="134" name="Gruppieren 133"/>
            <p:cNvGrpSpPr/>
            <p:nvPr/>
          </p:nvGrpSpPr>
          <p:grpSpPr>
            <a:xfrm>
              <a:off x="2722281" y="1575479"/>
              <a:ext cx="2527626" cy="2103879"/>
              <a:chOff x="769456" y="906293"/>
              <a:chExt cx="4362979" cy="3348186"/>
            </a:xfrm>
          </p:grpSpPr>
          <p:sp>
            <p:nvSpPr>
              <p:cNvPr id="135" name="Freihandform 134"/>
              <p:cNvSpPr/>
              <p:nvPr/>
            </p:nvSpPr>
            <p:spPr>
              <a:xfrm>
                <a:off x="1242766" y="1528491"/>
                <a:ext cx="862846" cy="377221"/>
              </a:xfrm>
              <a:custGeom>
                <a:avLst/>
                <a:gdLst>
                  <a:gd name="connsiteX0" fmla="*/ 0 w 1321501"/>
                  <a:gd name="connsiteY0" fmla="*/ 0 h 1321501"/>
                  <a:gd name="connsiteX1" fmla="*/ 1321501 w 1321501"/>
                  <a:gd name="connsiteY1" fmla="*/ 0 h 1321501"/>
                  <a:gd name="connsiteX2" fmla="*/ 1321501 w 1321501"/>
                  <a:gd name="connsiteY2" fmla="*/ 1321501 h 1321501"/>
                  <a:gd name="connsiteX3" fmla="*/ 0 w 1321501"/>
                  <a:gd name="connsiteY3" fmla="*/ 1321501 h 1321501"/>
                  <a:gd name="connsiteX4" fmla="*/ 0 w 1321501"/>
                  <a:gd name="connsiteY4" fmla="*/ 0 h 132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21501">
                    <a:moveTo>
                      <a:pt x="0" y="0"/>
                    </a:moveTo>
                    <a:lnTo>
                      <a:pt x="1321501" y="0"/>
                    </a:lnTo>
                    <a:lnTo>
                      <a:pt x="1321501" y="1321501"/>
                    </a:lnTo>
                    <a:lnTo>
                      <a:pt x="0" y="13215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en-GB" sz="800" b="1" dirty="0">
                    <a:solidFill>
                      <a:srgbClr val="47786C"/>
                    </a:solidFill>
                  </a:rPr>
                  <a:t>Evaluate, Rethink, Restart</a:t>
                </a:r>
                <a:endParaRPr lang="de-DE" sz="800" dirty="0">
                  <a:solidFill>
                    <a:srgbClr val="47786C"/>
                  </a:solidFill>
                </a:endParaRPr>
              </a:p>
            </p:txBody>
          </p:sp>
          <p:sp>
            <p:nvSpPr>
              <p:cNvPr id="136" name="Freihandform 135"/>
              <p:cNvSpPr/>
              <p:nvPr/>
            </p:nvSpPr>
            <p:spPr>
              <a:xfrm>
                <a:off x="2549581" y="906293"/>
                <a:ext cx="929391" cy="381281"/>
              </a:xfrm>
              <a:custGeom>
                <a:avLst/>
                <a:gdLst>
                  <a:gd name="connsiteX0" fmla="*/ 0 w 1321501"/>
                  <a:gd name="connsiteY0" fmla="*/ 0 h 1373238"/>
                  <a:gd name="connsiteX1" fmla="*/ 1321501 w 1321501"/>
                  <a:gd name="connsiteY1" fmla="*/ 0 h 1373238"/>
                  <a:gd name="connsiteX2" fmla="*/ 1321501 w 1321501"/>
                  <a:gd name="connsiteY2" fmla="*/ 1373238 h 1373238"/>
                  <a:gd name="connsiteX3" fmla="*/ 0 w 1321501"/>
                  <a:gd name="connsiteY3" fmla="*/ 1373238 h 1373238"/>
                  <a:gd name="connsiteX4" fmla="*/ 0 w 1321501"/>
                  <a:gd name="connsiteY4" fmla="*/ 0 h 13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73238">
                    <a:moveTo>
                      <a:pt x="0" y="0"/>
                    </a:moveTo>
                    <a:lnTo>
                      <a:pt x="1321501" y="0"/>
                    </a:lnTo>
                    <a:lnTo>
                      <a:pt x="1321501" y="1373238"/>
                    </a:lnTo>
                    <a:lnTo>
                      <a:pt x="0" y="1373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de-DE" sz="800" b="1" dirty="0">
                    <a:solidFill>
                      <a:srgbClr val="47786C"/>
                    </a:solidFill>
                  </a:rPr>
                  <a:t>Clarify</a:t>
                </a:r>
              </a:p>
              <a:p>
                <a:pPr algn="ctr" defTabSz="711182">
                  <a:lnSpc>
                    <a:spcPct val="90000"/>
                  </a:lnSpc>
                  <a:spcBef>
                    <a:spcPct val="0"/>
                  </a:spcBef>
                </a:pPr>
                <a:r>
                  <a:rPr lang="de-DE" sz="800" b="1" dirty="0">
                    <a:solidFill>
                      <a:srgbClr val="47786C"/>
                    </a:solidFill>
                  </a:rPr>
                  <a:t>Status Quo</a:t>
                </a:r>
                <a:endParaRPr lang="de-AT" sz="800" b="1" dirty="0">
                  <a:solidFill>
                    <a:srgbClr val="47786C"/>
                  </a:solidFill>
                </a:endParaRPr>
              </a:p>
            </p:txBody>
          </p:sp>
          <p:sp>
            <p:nvSpPr>
              <p:cNvPr id="137" name="Gebogener Pfeil 136"/>
              <p:cNvSpPr/>
              <p:nvPr/>
            </p:nvSpPr>
            <p:spPr>
              <a:xfrm rot="2604743">
                <a:off x="2465092" y="989508"/>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8" name="Freihandform 137"/>
              <p:cNvSpPr/>
              <p:nvPr/>
            </p:nvSpPr>
            <p:spPr>
              <a:xfrm>
                <a:off x="3829113" y="2929505"/>
                <a:ext cx="1117934" cy="381281"/>
              </a:xfrm>
              <a:custGeom>
                <a:avLst/>
                <a:gdLst>
                  <a:gd name="connsiteX0" fmla="*/ 0 w 1321501"/>
                  <a:gd name="connsiteY0" fmla="*/ 0 h 1373238"/>
                  <a:gd name="connsiteX1" fmla="*/ 1321501 w 1321501"/>
                  <a:gd name="connsiteY1" fmla="*/ 0 h 1373238"/>
                  <a:gd name="connsiteX2" fmla="*/ 1321501 w 1321501"/>
                  <a:gd name="connsiteY2" fmla="*/ 1373238 h 1373238"/>
                  <a:gd name="connsiteX3" fmla="*/ 0 w 1321501"/>
                  <a:gd name="connsiteY3" fmla="*/ 1373238 h 1373238"/>
                  <a:gd name="connsiteX4" fmla="*/ 0 w 1321501"/>
                  <a:gd name="connsiteY4" fmla="*/ 0 h 13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73238">
                    <a:moveTo>
                      <a:pt x="0" y="0"/>
                    </a:moveTo>
                    <a:lnTo>
                      <a:pt x="1321501" y="0"/>
                    </a:lnTo>
                    <a:lnTo>
                      <a:pt x="1321501" y="1373238"/>
                    </a:lnTo>
                    <a:lnTo>
                      <a:pt x="0" y="1373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de-DE" sz="800" b="1" dirty="0" err="1">
                    <a:solidFill>
                      <a:srgbClr val="47786C"/>
                    </a:solidFill>
                  </a:rPr>
                  <a:t>Integrate</a:t>
                </a:r>
                <a:endParaRPr lang="de-DE" sz="800" b="1" dirty="0">
                  <a:solidFill>
                    <a:srgbClr val="47786C"/>
                  </a:solidFill>
                </a:endParaRPr>
              </a:p>
              <a:p>
                <a:pPr algn="ctr" defTabSz="711182">
                  <a:lnSpc>
                    <a:spcPct val="90000"/>
                  </a:lnSpc>
                  <a:spcBef>
                    <a:spcPct val="0"/>
                  </a:spcBef>
                </a:pPr>
                <a:r>
                  <a:rPr lang="de-DE" sz="800" b="1" dirty="0">
                    <a:solidFill>
                      <a:srgbClr val="47786C"/>
                    </a:solidFill>
                  </a:rPr>
                  <a:t>RAIN </a:t>
                </a:r>
                <a:r>
                  <a:rPr lang="de-DE" sz="800" b="1" dirty="0" err="1">
                    <a:solidFill>
                      <a:srgbClr val="47786C"/>
                    </a:solidFill>
                  </a:rPr>
                  <a:t>Principles</a:t>
                </a:r>
                <a:endParaRPr lang="de-AT" sz="800" b="1" dirty="0">
                  <a:solidFill>
                    <a:srgbClr val="47786C"/>
                  </a:solidFill>
                </a:endParaRPr>
              </a:p>
            </p:txBody>
          </p:sp>
          <p:sp>
            <p:nvSpPr>
              <p:cNvPr id="141" name="Freihandform 140"/>
              <p:cNvSpPr/>
              <p:nvPr/>
            </p:nvSpPr>
            <p:spPr>
              <a:xfrm>
                <a:off x="2310663" y="3734988"/>
                <a:ext cx="1117934" cy="381281"/>
              </a:xfrm>
              <a:custGeom>
                <a:avLst/>
                <a:gdLst>
                  <a:gd name="connsiteX0" fmla="*/ 0 w 1321501"/>
                  <a:gd name="connsiteY0" fmla="*/ 0 h 1373238"/>
                  <a:gd name="connsiteX1" fmla="*/ 1321501 w 1321501"/>
                  <a:gd name="connsiteY1" fmla="*/ 0 h 1373238"/>
                  <a:gd name="connsiteX2" fmla="*/ 1321501 w 1321501"/>
                  <a:gd name="connsiteY2" fmla="*/ 1373238 h 1373238"/>
                  <a:gd name="connsiteX3" fmla="*/ 0 w 1321501"/>
                  <a:gd name="connsiteY3" fmla="*/ 1373238 h 1373238"/>
                  <a:gd name="connsiteX4" fmla="*/ 0 w 1321501"/>
                  <a:gd name="connsiteY4" fmla="*/ 0 h 13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73238">
                    <a:moveTo>
                      <a:pt x="0" y="0"/>
                    </a:moveTo>
                    <a:lnTo>
                      <a:pt x="1321501" y="0"/>
                    </a:lnTo>
                    <a:lnTo>
                      <a:pt x="1321501" y="1373238"/>
                    </a:lnTo>
                    <a:lnTo>
                      <a:pt x="0" y="1373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de-AT" sz="800" b="1" dirty="0" err="1">
                    <a:solidFill>
                      <a:srgbClr val="47786C"/>
                    </a:solidFill>
                  </a:rPr>
                  <a:t>Draft</a:t>
                </a:r>
                <a:endParaRPr lang="de-AT" sz="800" b="1" dirty="0">
                  <a:solidFill>
                    <a:srgbClr val="47786C"/>
                  </a:solidFill>
                </a:endParaRPr>
              </a:p>
              <a:p>
                <a:pPr algn="ctr" defTabSz="711182">
                  <a:lnSpc>
                    <a:spcPct val="90000"/>
                  </a:lnSpc>
                  <a:spcBef>
                    <a:spcPct val="0"/>
                  </a:spcBef>
                </a:pPr>
                <a:r>
                  <a:rPr lang="de-AT" sz="800" b="1" dirty="0" err="1">
                    <a:solidFill>
                      <a:srgbClr val="47786C"/>
                    </a:solidFill>
                  </a:rPr>
                  <a:t>Measures</a:t>
                </a:r>
                <a:endParaRPr lang="de-AT" sz="800" b="1" dirty="0">
                  <a:solidFill>
                    <a:srgbClr val="47786C"/>
                  </a:solidFill>
                </a:endParaRPr>
              </a:p>
            </p:txBody>
          </p:sp>
          <p:sp>
            <p:nvSpPr>
              <p:cNvPr id="142" name="Freihandform 141"/>
              <p:cNvSpPr/>
              <p:nvPr/>
            </p:nvSpPr>
            <p:spPr>
              <a:xfrm>
                <a:off x="769456" y="2777050"/>
                <a:ext cx="1258367" cy="381281"/>
              </a:xfrm>
              <a:custGeom>
                <a:avLst/>
                <a:gdLst>
                  <a:gd name="connsiteX0" fmla="*/ 0 w 1321501"/>
                  <a:gd name="connsiteY0" fmla="*/ 0 h 1373238"/>
                  <a:gd name="connsiteX1" fmla="*/ 1321501 w 1321501"/>
                  <a:gd name="connsiteY1" fmla="*/ 0 h 1373238"/>
                  <a:gd name="connsiteX2" fmla="*/ 1321501 w 1321501"/>
                  <a:gd name="connsiteY2" fmla="*/ 1373238 h 1373238"/>
                  <a:gd name="connsiteX3" fmla="*/ 0 w 1321501"/>
                  <a:gd name="connsiteY3" fmla="*/ 1373238 h 1373238"/>
                  <a:gd name="connsiteX4" fmla="*/ 0 w 1321501"/>
                  <a:gd name="connsiteY4" fmla="*/ 0 h 13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73238">
                    <a:moveTo>
                      <a:pt x="0" y="0"/>
                    </a:moveTo>
                    <a:lnTo>
                      <a:pt x="1321501" y="0"/>
                    </a:lnTo>
                    <a:lnTo>
                      <a:pt x="1321501" y="1373238"/>
                    </a:lnTo>
                    <a:lnTo>
                      <a:pt x="0" y="1373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de-AT" sz="800" b="1" dirty="0" err="1">
                    <a:solidFill>
                      <a:srgbClr val="47786C"/>
                    </a:solidFill>
                  </a:rPr>
                  <a:t>Specify</a:t>
                </a:r>
                <a:endParaRPr lang="de-AT" sz="800" b="1" dirty="0">
                  <a:solidFill>
                    <a:srgbClr val="47786C"/>
                  </a:solidFill>
                </a:endParaRPr>
              </a:p>
              <a:p>
                <a:pPr algn="ctr" defTabSz="711182">
                  <a:lnSpc>
                    <a:spcPct val="90000"/>
                  </a:lnSpc>
                  <a:spcBef>
                    <a:spcPct val="0"/>
                  </a:spcBef>
                </a:pPr>
                <a:r>
                  <a:rPr lang="de-AT" sz="800" b="1" dirty="0" err="1">
                    <a:solidFill>
                      <a:srgbClr val="47786C"/>
                    </a:solidFill>
                  </a:rPr>
                  <a:t>Responsibilities</a:t>
                </a:r>
                <a:endParaRPr lang="de-AT" sz="800" b="1" dirty="0">
                  <a:solidFill>
                    <a:srgbClr val="47786C"/>
                  </a:solidFill>
                </a:endParaRPr>
              </a:p>
              <a:p>
                <a:pPr algn="ctr" defTabSz="711182">
                  <a:lnSpc>
                    <a:spcPct val="90000"/>
                  </a:lnSpc>
                  <a:spcBef>
                    <a:spcPct val="0"/>
                  </a:spcBef>
                </a:pPr>
                <a:r>
                  <a:rPr lang="de-AT" sz="800" b="1" dirty="0">
                    <a:solidFill>
                      <a:srgbClr val="47786C"/>
                    </a:solidFill>
                  </a:rPr>
                  <a:t>Timelines</a:t>
                </a:r>
              </a:p>
            </p:txBody>
          </p:sp>
          <p:sp>
            <p:nvSpPr>
              <p:cNvPr id="143" name="Gebogener Pfeil 142"/>
              <p:cNvSpPr/>
              <p:nvPr/>
            </p:nvSpPr>
            <p:spPr>
              <a:xfrm rot="20228309">
                <a:off x="1610987" y="999834"/>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5" name="Gebogener Pfeil 144"/>
              <p:cNvSpPr/>
              <p:nvPr/>
            </p:nvSpPr>
            <p:spPr>
              <a:xfrm rot="16484483">
                <a:off x="1078757" y="1652726"/>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6" name="Gebogener Pfeil 145"/>
              <p:cNvSpPr/>
              <p:nvPr/>
            </p:nvSpPr>
            <p:spPr>
              <a:xfrm rot="13716744">
                <a:off x="1423870" y="2478741"/>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8" name="Gebogener Pfeil 147"/>
              <p:cNvSpPr/>
              <p:nvPr/>
            </p:nvSpPr>
            <p:spPr>
              <a:xfrm rot="9343297">
                <a:off x="2528445" y="2369714"/>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9" name="Freihandform 138"/>
              <p:cNvSpPr/>
              <p:nvPr/>
            </p:nvSpPr>
            <p:spPr>
              <a:xfrm>
                <a:off x="3734019" y="1679627"/>
                <a:ext cx="1398416" cy="381281"/>
              </a:xfrm>
              <a:custGeom>
                <a:avLst/>
                <a:gdLst>
                  <a:gd name="connsiteX0" fmla="*/ 0 w 1321501"/>
                  <a:gd name="connsiteY0" fmla="*/ 0 h 1373238"/>
                  <a:gd name="connsiteX1" fmla="*/ 1321501 w 1321501"/>
                  <a:gd name="connsiteY1" fmla="*/ 0 h 1373238"/>
                  <a:gd name="connsiteX2" fmla="*/ 1321501 w 1321501"/>
                  <a:gd name="connsiteY2" fmla="*/ 1373238 h 1373238"/>
                  <a:gd name="connsiteX3" fmla="*/ 0 w 1321501"/>
                  <a:gd name="connsiteY3" fmla="*/ 1373238 h 1373238"/>
                  <a:gd name="connsiteX4" fmla="*/ 0 w 1321501"/>
                  <a:gd name="connsiteY4" fmla="*/ 0 h 137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01" h="1373238">
                    <a:moveTo>
                      <a:pt x="0" y="0"/>
                    </a:moveTo>
                    <a:lnTo>
                      <a:pt x="1321501" y="0"/>
                    </a:lnTo>
                    <a:lnTo>
                      <a:pt x="1321501" y="1373238"/>
                    </a:lnTo>
                    <a:lnTo>
                      <a:pt x="0" y="13732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711182">
                  <a:lnSpc>
                    <a:spcPct val="90000"/>
                  </a:lnSpc>
                  <a:spcBef>
                    <a:spcPct val="0"/>
                  </a:spcBef>
                </a:pPr>
                <a:r>
                  <a:rPr lang="de-DE" sz="800" b="1" dirty="0">
                    <a:solidFill>
                      <a:srgbClr val="47786C"/>
                    </a:solidFill>
                  </a:rPr>
                  <a:t>Set </a:t>
                </a:r>
                <a:r>
                  <a:rPr lang="de-DE" sz="800" b="1" dirty="0" err="1">
                    <a:solidFill>
                      <a:srgbClr val="47786C"/>
                    </a:solidFill>
                  </a:rPr>
                  <a:t>goals</a:t>
                </a:r>
                <a:r>
                  <a:rPr lang="de-DE" sz="800" b="1" dirty="0">
                    <a:solidFill>
                      <a:srgbClr val="47786C"/>
                    </a:solidFill>
                  </a:rPr>
                  <a:t> </a:t>
                </a:r>
              </a:p>
              <a:p>
                <a:pPr algn="ctr" defTabSz="711182">
                  <a:lnSpc>
                    <a:spcPct val="90000"/>
                  </a:lnSpc>
                  <a:spcBef>
                    <a:spcPct val="0"/>
                  </a:spcBef>
                </a:pPr>
                <a:r>
                  <a:rPr lang="de-DE" sz="800" b="1" dirty="0" err="1">
                    <a:solidFill>
                      <a:srgbClr val="47786C"/>
                    </a:solidFill>
                  </a:rPr>
                  <a:t>What</a:t>
                </a:r>
                <a:r>
                  <a:rPr lang="de-DE" sz="800" b="1" dirty="0">
                    <a:solidFill>
                      <a:srgbClr val="47786C"/>
                    </a:solidFill>
                  </a:rPr>
                  <a:t>? </a:t>
                </a:r>
                <a:r>
                  <a:rPr lang="de-DE" sz="800" b="1" dirty="0" err="1">
                    <a:solidFill>
                      <a:srgbClr val="47786C"/>
                    </a:solidFill>
                  </a:rPr>
                  <a:t>When</a:t>
                </a:r>
                <a:r>
                  <a:rPr lang="de-DE" sz="800" b="1" dirty="0">
                    <a:solidFill>
                      <a:srgbClr val="47786C"/>
                    </a:solidFill>
                  </a:rPr>
                  <a:t>? </a:t>
                </a:r>
                <a:r>
                  <a:rPr lang="de-DE" sz="800" b="1" dirty="0" err="1">
                    <a:solidFill>
                      <a:srgbClr val="47786C"/>
                    </a:solidFill>
                  </a:rPr>
                  <a:t>How</a:t>
                </a:r>
                <a:r>
                  <a:rPr lang="de-DE" sz="800" b="1" dirty="0">
                    <a:solidFill>
                      <a:srgbClr val="47786C"/>
                    </a:solidFill>
                  </a:rPr>
                  <a:t>?</a:t>
                </a:r>
              </a:p>
            </p:txBody>
          </p:sp>
          <p:sp>
            <p:nvSpPr>
              <p:cNvPr id="144" name="Gebogener Pfeil 143"/>
              <p:cNvSpPr/>
              <p:nvPr/>
            </p:nvSpPr>
            <p:spPr>
              <a:xfrm rot="5145725">
                <a:off x="2890761" y="1714970"/>
                <a:ext cx="1917195" cy="1634281"/>
              </a:xfrm>
              <a:prstGeom prst="circularArrow">
                <a:avLst>
                  <a:gd name="adj1" fmla="val 6894"/>
                  <a:gd name="adj2" fmla="val 464734"/>
                  <a:gd name="adj3" fmla="val 16752016"/>
                  <a:gd name="adj4" fmla="val 15183250"/>
                  <a:gd name="adj5" fmla="val 8043"/>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21" name="Gruppieren 20"/>
            <p:cNvGrpSpPr/>
            <p:nvPr/>
          </p:nvGrpSpPr>
          <p:grpSpPr>
            <a:xfrm>
              <a:off x="5062726" y="2962672"/>
              <a:ext cx="445888" cy="407824"/>
              <a:chOff x="6489268" y="3183569"/>
              <a:chExt cx="445888" cy="407824"/>
            </a:xfrm>
          </p:grpSpPr>
          <p:pic>
            <p:nvPicPr>
              <p:cNvPr id="65" name="Grafik 64" descr="Post It Note · Free image on Pixabay"/>
              <p:cNvPicPr>
                <a:picLocks noChangeAspect="1"/>
              </p:cNvPicPr>
              <p:nvPr/>
            </p:nvPicPr>
            <p:blipFill rotWithShape="1">
              <a:blip r:embed="rId3" cstate="print">
                <a:extLst>
                  <a:ext uri="{28A0092B-C50C-407E-A947-70E740481C1C}">
                    <a14:useLocalDpi xmlns:a14="http://schemas.microsoft.com/office/drawing/2010/main" val="0"/>
                  </a:ext>
                </a:extLst>
              </a:blip>
              <a:srcRect l="6635" t="6765" r="8875" b="5726"/>
              <a:stretch/>
            </p:blipFill>
            <p:spPr>
              <a:xfrm rot="728990">
                <a:off x="6512285" y="3183569"/>
                <a:ext cx="422871" cy="368514"/>
              </a:xfrm>
              <a:prstGeom prst="rect">
                <a:avLst/>
              </a:prstGeom>
              <a:noFill/>
            </p:spPr>
          </p:pic>
          <p:sp>
            <p:nvSpPr>
              <p:cNvPr id="66" name="Textfeld 65"/>
              <p:cNvSpPr txBox="1"/>
              <p:nvPr/>
            </p:nvSpPr>
            <p:spPr>
              <a:xfrm rot="658844">
                <a:off x="6489268" y="3243308"/>
                <a:ext cx="438906" cy="348085"/>
              </a:xfrm>
              <a:prstGeom prst="rect">
                <a:avLst/>
              </a:prstGeom>
              <a:noFill/>
              <a:ln w="31750" cap="rnd">
                <a:noFill/>
                <a:prstDash val="sysDash"/>
              </a:ln>
            </p:spPr>
            <p:txBody>
              <a:bodyPr wrap="square" rtlCol="0">
                <a:normAutofit fontScale="47500" lnSpcReduction="20000"/>
              </a:bodyPr>
              <a:lstStyle/>
              <a:p>
                <a:pPr algn="ctr"/>
                <a:r>
                  <a:rPr lang="en-GB" sz="900" dirty="0"/>
                  <a:t>Worksheet</a:t>
                </a:r>
              </a:p>
              <a:p>
                <a:pPr algn="ctr"/>
                <a:r>
                  <a:rPr lang="en-GB" sz="900" dirty="0"/>
                  <a:t>RAIN Principles</a:t>
                </a:r>
              </a:p>
            </p:txBody>
          </p:sp>
        </p:grpSp>
      </p:grpSp>
      <p:grpSp>
        <p:nvGrpSpPr>
          <p:cNvPr id="16" name="Gruppieren 15"/>
          <p:cNvGrpSpPr/>
          <p:nvPr/>
        </p:nvGrpSpPr>
        <p:grpSpPr>
          <a:xfrm>
            <a:off x="302028" y="259501"/>
            <a:ext cx="8841972" cy="851248"/>
            <a:chOff x="302028" y="259501"/>
            <a:chExt cx="8841972" cy="851248"/>
          </a:xfrm>
        </p:grpSpPr>
        <p:sp>
          <p:nvSpPr>
            <p:cNvPr id="6" name="Textfeld 5"/>
            <p:cNvSpPr txBox="1"/>
            <p:nvPr/>
          </p:nvSpPr>
          <p:spPr>
            <a:xfrm>
              <a:off x="302028" y="259501"/>
              <a:ext cx="8841972" cy="507831"/>
            </a:xfrm>
            <a:prstGeom prst="rect">
              <a:avLst/>
            </a:prstGeom>
            <a:noFill/>
          </p:spPr>
          <p:txBody>
            <a:bodyPr wrap="square" rtlCol="0">
              <a:spAutoFit/>
            </a:bodyPr>
            <a:lstStyle/>
            <a:p>
              <a:pPr>
                <a:lnSpc>
                  <a:spcPct val="150000"/>
                </a:lnSpc>
              </a:pPr>
              <a:r>
                <a:rPr lang="en-GB" sz="1800" b="1" dirty="0">
                  <a:latin typeface="Goudy Stout" panose="0202090407030B020401" pitchFamily="18" charset="0"/>
                </a:rPr>
                <a:t>1. </a:t>
              </a:r>
              <a:r>
                <a:rPr lang="en-GB" sz="1000" dirty="0"/>
                <a:t>To start: Choose the RAIN Core Element Vision/Business Idea and take the regional specific worksheet RAIN Real Life Setting into consideration</a:t>
              </a:r>
            </a:p>
          </p:txBody>
        </p:sp>
        <p:grpSp>
          <p:nvGrpSpPr>
            <p:cNvPr id="83" name="Gruppieren 82"/>
            <p:cNvGrpSpPr/>
            <p:nvPr/>
          </p:nvGrpSpPr>
          <p:grpSpPr>
            <a:xfrm>
              <a:off x="8225007" y="677061"/>
              <a:ext cx="571941" cy="374759"/>
              <a:chOff x="7486703" y="6590265"/>
              <a:chExt cx="781588" cy="559658"/>
            </a:xfrm>
          </p:grpSpPr>
          <p:pic>
            <p:nvPicPr>
              <p:cNvPr id="86" name="Grafik 85" descr="Post It Note · Free image on Pixabay"/>
              <p:cNvPicPr>
                <a:picLocks noChangeAspect="1"/>
              </p:cNvPicPr>
              <p:nvPr/>
            </p:nvPicPr>
            <p:blipFill rotWithShape="1">
              <a:blip r:embed="rId4" cstate="print">
                <a:extLst>
                  <a:ext uri="{28A0092B-C50C-407E-A947-70E740481C1C}">
                    <a14:useLocalDpi xmlns:a14="http://schemas.microsoft.com/office/drawing/2010/main" val="0"/>
                  </a:ext>
                </a:extLst>
              </a:blip>
              <a:srcRect l="6635" t="6765" r="8875" b="5726"/>
              <a:stretch/>
            </p:blipFill>
            <p:spPr>
              <a:xfrm rot="728990">
                <a:off x="7535423" y="6590265"/>
                <a:ext cx="732868" cy="537636"/>
              </a:xfrm>
              <a:prstGeom prst="rect">
                <a:avLst/>
              </a:prstGeom>
              <a:noFill/>
            </p:spPr>
          </p:pic>
          <p:sp>
            <p:nvSpPr>
              <p:cNvPr id="87" name="Textfeld 86"/>
              <p:cNvSpPr txBox="1"/>
              <p:nvPr/>
            </p:nvSpPr>
            <p:spPr>
              <a:xfrm rot="658844">
                <a:off x="7486703" y="6642092"/>
                <a:ext cx="760656" cy="507831"/>
              </a:xfrm>
              <a:prstGeom prst="rect">
                <a:avLst/>
              </a:prstGeom>
              <a:noFill/>
              <a:ln w="31750" cap="rnd">
                <a:noFill/>
                <a:prstDash val="sysDash"/>
              </a:ln>
            </p:spPr>
            <p:txBody>
              <a:bodyPr wrap="square" rtlCol="0">
                <a:normAutofit fontScale="70000" lnSpcReduction="20000"/>
              </a:bodyPr>
              <a:lstStyle/>
              <a:p>
                <a:pPr algn="ctr"/>
                <a:r>
                  <a:rPr lang="en-GB" sz="900" dirty="0"/>
                  <a:t>Worksheet</a:t>
                </a:r>
              </a:p>
              <a:p>
                <a:pPr algn="ctr"/>
                <a:r>
                  <a:rPr lang="en-GB" sz="900" dirty="0"/>
                  <a:t>Real Life Setting</a:t>
                </a:r>
              </a:p>
            </p:txBody>
          </p:sp>
        </p:grpSp>
        <p:grpSp>
          <p:nvGrpSpPr>
            <p:cNvPr id="22" name="Gruppieren 21"/>
            <p:cNvGrpSpPr/>
            <p:nvPr/>
          </p:nvGrpSpPr>
          <p:grpSpPr>
            <a:xfrm>
              <a:off x="7732819" y="615474"/>
              <a:ext cx="496656" cy="495275"/>
              <a:chOff x="7918535" y="3617375"/>
              <a:chExt cx="537703" cy="495130"/>
            </a:xfrm>
          </p:grpSpPr>
          <p:sp>
            <p:nvSpPr>
              <p:cNvPr id="81" name="Freihandform 80"/>
              <p:cNvSpPr/>
              <p:nvPr/>
            </p:nvSpPr>
            <p:spPr>
              <a:xfrm>
                <a:off x="7918535" y="3617375"/>
                <a:ext cx="537703" cy="495130"/>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90" name="Textfeld 89"/>
              <p:cNvSpPr txBox="1"/>
              <p:nvPr/>
            </p:nvSpPr>
            <p:spPr>
              <a:xfrm>
                <a:off x="8034209" y="3763512"/>
                <a:ext cx="302260" cy="124223"/>
              </a:xfrm>
              <a:prstGeom prst="rect">
                <a:avLst/>
              </a:prstGeom>
              <a:noFill/>
            </p:spPr>
            <p:txBody>
              <a:bodyPr wrap="none" rtlCol="0">
                <a:normAutofit fontScale="25000" lnSpcReduction="20000"/>
              </a:bodyPr>
              <a:lstStyle/>
              <a:p>
                <a:pPr algn="ctr"/>
                <a:r>
                  <a:rPr lang="de-DE" sz="1050" dirty="0"/>
                  <a:t>Vision</a:t>
                </a:r>
              </a:p>
              <a:p>
                <a:pPr algn="ctr"/>
                <a:r>
                  <a:rPr lang="de-DE" sz="1050" dirty="0"/>
                  <a:t>Business Idea</a:t>
                </a:r>
              </a:p>
            </p:txBody>
          </p:sp>
        </p:grpSp>
      </p:grpSp>
      <p:grpSp>
        <p:nvGrpSpPr>
          <p:cNvPr id="24" name="Gruppieren 23"/>
          <p:cNvGrpSpPr/>
          <p:nvPr/>
        </p:nvGrpSpPr>
        <p:grpSpPr>
          <a:xfrm>
            <a:off x="2996486" y="4370007"/>
            <a:ext cx="3888637" cy="878454"/>
            <a:chOff x="2996486" y="4370007"/>
            <a:chExt cx="3888637" cy="878454"/>
          </a:xfrm>
        </p:grpSpPr>
        <p:sp>
          <p:nvSpPr>
            <p:cNvPr id="91" name="Freihandform 90"/>
            <p:cNvSpPr/>
            <p:nvPr/>
          </p:nvSpPr>
          <p:spPr>
            <a:xfrm>
              <a:off x="4417745" y="4370007"/>
              <a:ext cx="381537" cy="498030"/>
            </a:xfrm>
            <a:custGeom>
              <a:avLst/>
              <a:gdLst>
                <a:gd name="connsiteX0" fmla="*/ 0 w 554862"/>
                <a:gd name="connsiteY0" fmla="*/ 0 h 514236"/>
                <a:gd name="connsiteX1" fmla="*/ 554862 w 554862"/>
                <a:gd name="connsiteY1" fmla="*/ 0 h 514236"/>
                <a:gd name="connsiteX2" fmla="*/ 443890 w 554862"/>
                <a:gd name="connsiteY2" fmla="*/ 292802 h 514236"/>
                <a:gd name="connsiteX3" fmla="*/ 406579 w 554862"/>
                <a:gd name="connsiteY3" fmla="*/ 292802 h 514236"/>
                <a:gd name="connsiteX4" fmla="*/ 406579 w 554862"/>
                <a:gd name="connsiteY4" fmla="*/ 299407 h 514236"/>
                <a:gd name="connsiteX5" fmla="*/ 542105 w 554862"/>
                <a:gd name="connsiteY5" fmla="*/ 299407 h 514236"/>
                <a:gd name="connsiteX6" fmla="*/ 271053 w 554862"/>
                <a:gd name="connsiteY6" fmla="*/ 514236 h 514236"/>
                <a:gd name="connsiteX7" fmla="*/ 0 w 554862"/>
                <a:gd name="connsiteY7" fmla="*/ 299407 h 514236"/>
                <a:gd name="connsiteX8" fmla="*/ 135526 w 554862"/>
                <a:gd name="connsiteY8" fmla="*/ 299407 h 514236"/>
                <a:gd name="connsiteX9" fmla="*/ 135526 w 554862"/>
                <a:gd name="connsiteY9" fmla="*/ 292802 h 514236"/>
                <a:gd name="connsiteX10" fmla="*/ 110972 w 554862"/>
                <a:gd name="connsiteY10" fmla="*/ 292802 h 51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62" h="514236">
                  <a:moveTo>
                    <a:pt x="0" y="0"/>
                  </a:moveTo>
                  <a:lnTo>
                    <a:pt x="554862" y="0"/>
                  </a:lnTo>
                  <a:lnTo>
                    <a:pt x="443890" y="292802"/>
                  </a:lnTo>
                  <a:lnTo>
                    <a:pt x="406579" y="292802"/>
                  </a:lnTo>
                  <a:lnTo>
                    <a:pt x="406579" y="299407"/>
                  </a:lnTo>
                  <a:lnTo>
                    <a:pt x="542105" y="299407"/>
                  </a:lnTo>
                  <a:lnTo>
                    <a:pt x="271053" y="514236"/>
                  </a:lnTo>
                  <a:lnTo>
                    <a:pt x="0" y="299407"/>
                  </a:lnTo>
                  <a:lnTo>
                    <a:pt x="135526" y="299407"/>
                  </a:lnTo>
                  <a:lnTo>
                    <a:pt x="135526" y="292802"/>
                  </a:lnTo>
                  <a:lnTo>
                    <a:pt x="110972" y="2928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a:p>
          </p:txBody>
        </p:sp>
        <p:grpSp>
          <p:nvGrpSpPr>
            <p:cNvPr id="33" name="Gruppieren 32"/>
            <p:cNvGrpSpPr/>
            <p:nvPr/>
          </p:nvGrpSpPr>
          <p:grpSpPr>
            <a:xfrm>
              <a:off x="5902298" y="4370007"/>
              <a:ext cx="982825" cy="878454"/>
              <a:chOff x="5671847" y="4374507"/>
              <a:chExt cx="1031132" cy="920653"/>
            </a:xfrm>
          </p:grpSpPr>
          <p:pic>
            <p:nvPicPr>
              <p:cNvPr id="31" name="Grafik 30" descr="Free photo File Document Accounting Business Finance - Max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847" y="4374507"/>
                <a:ext cx="1022947" cy="920653"/>
              </a:xfrm>
              <a:prstGeom prst="rect">
                <a:avLst/>
              </a:prstGeom>
            </p:spPr>
          </p:pic>
          <p:sp>
            <p:nvSpPr>
              <p:cNvPr id="32" name="Textfeld 31"/>
              <p:cNvSpPr txBox="1"/>
              <p:nvPr/>
            </p:nvSpPr>
            <p:spPr>
              <a:xfrm rot="1103520">
                <a:off x="5885730" y="4588284"/>
                <a:ext cx="817249" cy="324949"/>
              </a:xfrm>
              <a:prstGeom prst="rect">
                <a:avLst/>
              </a:prstGeom>
              <a:noFill/>
            </p:spPr>
            <p:txBody>
              <a:bodyPr wrap="square" rtlCol="0">
                <a:normAutofit fontScale="40000" lnSpcReduction="20000"/>
              </a:bodyPr>
              <a:lstStyle/>
              <a:p>
                <a:pPr algn="ctr"/>
                <a:r>
                  <a:rPr lang="de-AT" sz="1800" dirty="0">
                    <a:latin typeface="Forte" panose="03060902040502070203" pitchFamily="66" charset="0"/>
                  </a:rPr>
                  <a:t>Business</a:t>
                </a:r>
              </a:p>
              <a:p>
                <a:pPr algn="ctr"/>
                <a:r>
                  <a:rPr lang="de-AT" sz="1800" dirty="0">
                    <a:latin typeface="Forte" panose="03060902040502070203" pitchFamily="66" charset="0"/>
                  </a:rPr>
                  <a:t>Plan</a:t>
                </a:r>
              </a:p>
            </p:txBody>
          </p:sp>
        </p:grpSp>
        <p:sp>
          <p:nvSpPr>
            <p:cNvPr id="11" name="Textfeld 10"/>
            <p:cNvSpPr txBox="1"/>
            <p:nvPr/>
          </p:nvSpPr>
          <p:spPr>
            <a:xfrm>
              <a:off x="2996486" y="4830317"/>
              <a:ext cx="3236784" cy="369332"/>
            </a:xfrm>
            <a:prstGeom prst="rect">
              <a:avLst/>
            </a:prstGeom>
            <a:noFill/>
            <a:ln>
              <a:noFill/>
            </a:ln>
          </p:spPr>
          <p:txBody>
            <a:bodyPr wrap="none" rtlCol="0">
              <a:spAutoFit/>
            </a:bodyPr>
            <a:lstStyle/>
            <a:p>
              <a:r>
                <a:rPr lang="de-AT" sz="1800" b="1" dirty="0"/>
                <a:t>Result: RAIN Business Plan</a:t>
              </a:r>
              <a:endParaRPr lang="de-AT" sz="1000" dirty="0"/>
            </a:p>
          </p:txBody>
        </p:sp>
      </p:grpSp>
      <p:grpSp>
        <p:nvGrpSpPr>
          <p:cNvPr id="18" name="Gruppieren 17"/>
          <p:cNvGrpSpPr/>
          <p:nvPr/>
        </p:nvGrpSpPr>
        <p:grpSpPr>
          <a:xfrm>
            <a:off x="369118" y="670475"/>
            <a:ext cx="7397173" cy="814316"/>
            <a:chOff x="369118" y="670475"/>
            <a:chExt cx="7397173" cy="814316"/>
          </a:xfrm>
        </p:grpSpPr>
        <p:sp>
          <p:nvSpPr>
            <p:cNvPr id="3" name="Textfeld 2"/>
            <p:cNvSpPr txBox="1"/>
            <p:nvPr/>
          </p:nvSpPr>
          <p:spPr>
            <a:xfrm>
              <a:off x="369118" y="670475"/>
              <a:ext cx="7397173" cy="507831"/>
            </a:xfrm>
            <a:prstGeom prst="rect">
              <a:avLst/>
            </a:prstGeom>
            <a:noFill/>
          </p:spPr>
          <p:txBody>
            <a:bodyPr wrap="square" rtlCol="0">
              <a:spAutoFit/>
            </a:bodyPr>
            <a:lstStyle/>
            <a:p>
              <a:pPr>
                <a:lnSpc>
                  <a:spcPct val="150000"/>
                </a:lnSpc>
              </a:pPr>
              <a:r>
                <a:rPr lang="en-GB" sz="1800" b="1" dirty="0">
                  <a:latin typeface="Goudy Stout" panose="0202090407030B020401" pitchFamily="18" charset="0"/>
                </a:rPr>
                <a:t>2. </a:t>
              </a:r>
              <a:r>
                <a:rPr lang="en-GB" sz="1000" dirty="0"/>
                <a:t>Choose one of the suggested methods to elaborate this RAIN Core Element (following the LIVERUR Toolbox)</a:t>
              </a:r>
            </a:p>
          </p:txBody>
        </p:sp>
        <p:grpSp>
          <p:nvGrpSpPr>
            <p:cNvPr id="12" name="Gruppieren 11"/>
            <p:cNvGrpSpPr/>
            <p:nvPr/>
          </p:nvGrpSpPr>
          <p:grpSpPr>
            <a:xfrm>
              <a:off x="6914143" y="1107682"/>
              <a:ext cx="549149" cy="377109"/>
              <a:chOff x="9513269" y="3192768"/>
              <a:chExt cx="549149" cy="377109"/>
            </a:xfrm>
          </p:grpSpPr>
          <p:pic>
            <p:nvPicPr>
              <p:cNvPr id="14" name="Grafik 13" descr="Post It Note · Free image on Pixabay"/>
              <p:cNvPicPr>
                <a:picLocks noChangeAspect="1"/>
              </p:cNvPicPr>
              <p:nvPr/>
            </p:nvPicPr>
            <p:blipFill rotWithShape="1">
              <a:blip r:embed="rId6" cstate="print">
                <a:extLst>
                  <a:ext uri="{28A0092B-C50C-407E-A947-70E740481C1C}">
                    <a14:useLocalDpi xmlns:a14="http://schemas.microsoft.com/office/drawing/2010/main" val="0"/>
                  </a:ext>
                </a:extLst>
              </a:blip>
              <a:srcRect l="6635" t="6765" r="8875" b="5726"/>
              <a:stretch/>
            </p:blipFill>
            <p:spPr>
              <a:xfrm rot="728990">
                <a:off x="9513269" y="3192768"/>
                <a:ext cx="528267" cy="377109"/>
              </a:xfrm>
              <a:prstGeom prst="rect">
                <a:avLst/>
              </a:prstGeom>
              <a:noFill/>
            </p:spPr>
          </p:pic>
          <p:sp>
            <p:nvSpPr>
              <p:cNvPr id="85" name="Textfeld 84"/>
              <p:cNvSpPr txBox="1"/>
              <p:nvPr/>
            </p:nvSpPr>
            <p:spPr>
              <a:xfrm rot="658844">
                <a:off x="9514120" y="3256493"/>
                <a:ext cx="548298" cy="215444"/>
              </a:xfrm>
              <a:prstGeom prst="rect">
                <a:avLst/>
              </a:prstGeom>
              <a:noFill/>
              <a:ln w="31750" cap="rnd">
                <a:noFill/>
                <a:prstDash val="sysDash"/>
              </a:ln>
            </p:spPr>
            <p:txBody>
              <a:bodyPr wrap="square" rtlCol="0">
                <a:spAutoFit/>
              </a:bodyPr>
              <a:lstStyle/>
              <a:p>
                <a:r>
                  <a:rPr lang="en-GB" sz="800" dirty="0"/>
                  <a:t>Method</a:t>
                </a:r>
              </a:p>
            </p:txBody>
          </p:sp>
        </p:grpSp>
      </p:grpSp>
    </p:spTree>
    <p:extLst>
      <p:ext uri="{BB962C8B-B14F-4D97-AF65-F5344CB8AC3E}">
        <p14:creationId xmlns:p14="http://schemas.microsoft.com/office/powerpoint/2010/main" val="32913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1586" y="126885"/>
            <a:ext cx="8675937" cy="776364"/>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500" b="1" dirty="0" smtClean="0">
                <a:latin typeface="Arial" panose="020B0604020202020204" pitchFamily="34" charset="0"/>
                <a:cs typeface="Arial" panose="020B0604020202020204" pitchFamily="34" charset="0"/>
              </a:rPr>
              <a:t>Implementation in 13 Pilot Regions</a:t>
            </a:r>
          </a:p>
          <a:p>
            <a:pPr>
              <a:defRPr/>
            </a:pPr>
            <a:r>
              <a:rPr lang="en-GB" sz="1400" dirty="0" smtClean="0">
                <a:latin typeface="Arial" panose="020B0604020202020204" pitchFamily="34" charset="0"/>
                <a:cs typeface="Arial" panose="020B0604020202020204" pitchFamily="34" charset="0"/>
              </a:rPr>
              <a:t>(businesses in development, activities in progress)</a:t>
            </a:r>
            <a:endParaRPr lang="de-AT" sz="1600" b="1"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4549554" y="1123870"/>
            <a:ext cx="3912268" cy="3526189"/>
          </a:xfrm>
          <a:prstGeom prst="rect">
            <a:avLst/>
          </a:prstGeom>
        </p:spPr>
      </p:pic>
      <p:sp>
        <p:nvSpPr>
          <p:cNvPr id="6" name="Rechteck 5"/>
          <p:cNvSpPr/>
          <p:nvPr/>
        </p:nvSpPr>
        <p:spPr>
          <a:xfrm>
            <a:off x="385908" y="1541516"/>
            <a:ext cx="8075914" cy="3108543"/>
          </a:xfrm>
          <a:prstGeom prst="rect">
            <a:avLst/>
          </a:prstGeom>
        </p:spPr>
        <p:txBody>
          <a:bodyPr wrap="square">
            <a:spAutoFit/>
          </a:bodyPr>
          <a:lstStyle/>
          <a:p>
            <a:pPr marL="357188" indent="-357188">
              <a:buFont typeface="Arial" panose="020B0604020202020204" pitchFamily="34" charset="0"/>
              <a:buChar char="•"/>
              <a:defRPr/>
            </a:pPr>
            <a:r>
              <a:rPr lang="en-GB" altLang="de-DE" dirty="0" smtClean="0"/>
              <a:t>Austria, </a:t>
            </a:r>
            <a:r>
              <a:rPr lang="en-GB" altLang="de-DE" dirty="0" err="1" smtClean="0"/>
              <a:t>Südburgenland</a:t>
            </a:r>
            <a:endParaRPr lang="en-GB" altLang="de-DE" dirty="0"/>
          </a:p>
          <a:p>
            <a:pPr marL="357188" indent="-357188">
              <a:buFont typeface="Arial" panose="020B0604020202020204" pitchFamily="34" charset="0"/>
              <a:buChar char="•"/>
              <a:defRPr/>
            </a:pPr>
            <a:r>
              <a:rPr lang="en-GB" altLang="de-DE" dirty="0" smtClean="0"/>
              <a:t>Czech Republic, </a:t>
            </a:r>
            <a:r>
              <a:rPr lang="en-GB" altLang="de-DE" dirty="0" err="1" smtClean="0"/>
              <a:t>Jihozápadní</a:t>
            </a:r>
            <a:r>
              <a:rPr lang="en-GB" altLang="de-DE" dirty="0" smtClean="0"/>
              <a:t> </a:t>
            </a:r>
            <a:r>
              <a:rPr lang="en-GB" altLang="de-DE" dirty="0" err="1" smtClean="0"/>
              <a:t>Čechy</a:t>
            </a:r>
            <a:endParaRPr lang="en-GB" altLang="de-DE" dirty="0" smtClean="0"/>
          </a:p>
          <a:p>
            <a:pPr marL="357188" indent="-357188">
              <a:buFont typeface="Arial" panose="020B0604020202020204" pitchFamily="34" charset="0"/>
              <a:buChar char="•"/>
              <a:defRPr/>
            </a:pPr>
            <a:r>
              <a:rPr lang="en-GB" altLang="de-DE" dirty="0" smtClean="0"/>
              <a:t>Spain, Vega </a:t>
            </a:r>
            <a:r>
              <a:rPr lang="en-GB" altLang="de-DE" dirty="0"/>
              <a:t>del </a:t>
            </a:r>
            <a:r>
              <a:rPr lang="en-GB" altLang="de-DE" dirty="0" smtClean="0"/>
              <a:t>Segura</a:t>
            </a:r>
          </a:p>
          <a:p>
            <a:pPr marL="357188" indent="-357188">
              <a:buFont typeface="Arial" panose="020B0604020202020204" pitchFamily="34" charset="0"/>
              <a:buChar char="•"/>
              <a:defRPr/>
            </a:pPr>
            <a:r>
              <a:rPr lang="en-GB" altLang="de-DE" dirty="0" smtClean="0"/>
              <a:t>France, Bretagne</a:t>
            </a:r>
          </a:p>
          <a:p>
            <a:pPr marL="357188" indent="-357188">
              <a:buFont typeface="Arial" panose="020B0604020202020204" pitchFamily="34" charset="0"/>
              <a:buChar char="•"/>
              <a:defRPr/>
            </a:pPr>
            <a:r>
              <a:rPr lang="en-GB" altLang="de-DE" dirty="0" smtClean="0"/>
              <a:t>France, Pays </a:t>
            </a:r>
            <a:r>
              <a:rPr lang="en-GB" altLang="de-DE" dirty="0"/>
              <a:t>de la </a:t>
            </a:r>
            <a:r>
              <a:rPr lang="en-GB" altLang="de-DE" dirty="0" smtClean="0"/>
              <a:t>Loire</a:t>
            </a:r>
          </a:p>
          <a:p>
            <a:pPr marL="357188" indent="-357188">
              <a:buFont typeface="Arial" panose="020B0604020202020204" pitchFamily="34" charset="0"/>
              <a:buChar char="•"/>
              <a:defRPr/>
            </a:pPr>
            <a:r>
              <a:rPr lang="en-GB" altLang="de-DE" dirty="0" smtClean="0"/>
              <a:t>Italy, </a:t>
            </a:r>
            <a:r>
              <a:rPr lang="en-GB" altLang="de-DE" dirty="0" err="1" smtClean="0"/>
              <a:t>Unione</a:t>
            </a:r>
            <a:r>
              <a:rPr lang="en-GB" altLang="de-DE" dirty="0" smtClean="0"/>
              <a:t> </a:t>
            </a:r>
            <a:r>
              <a:rPr lang="en-GB" altLang="de-DE" dirty="0" err="1"/>
              <a:t>dei</a:t>
            </a:r>
            <a:r>
              <a:rPr lang="en-GB" altLang="de-DE" dirty="0"/>
              <a:t> </a:t>
            </a:r>
            <a:r>
              <a:rPr lang="en-GB" altLang="de-DE" dirty="0" err="1"/>
              <a:t>Comuni</a:t>
            </a:r>
            <a:r>
              <a:rPr lang="en-GB" altLang="de-DE" dirty="0"/>
              <a:t> del Trasimeno </a:t>
            </a:r>
            <a:r>
              <a:rPr lang="en-GB" altLang="de-DE" dirty="0" smtClean="0"/>
              <a:t>Area</a:t>
            </a:r>
          </a:p>
          <a:p>
            <a:pPr marL="357188" indent="-357188">
              <a:buFont typeface="Arial" panose="020B0604020202020204" pitchFamily="34" charset="0"/>
              <a:buChar char="•"/>
              <a:defRPr/>
            </a:pPr>
            <a:r>
              <a:rPr lang="en-GB" altLang="de-DE" dirty="0" smtClean="0"/>
              <a:t>Italy, </a:t>
            </a:r>
            <a:r>
              <a:rPr lang="en-GB" altLang="de-DE" dirty="0" err="1" smtClean="0"/>
              <a:t>Provincia</a:t>
            </a:r>
            <a:r>
              <a:rPr lang="en-GB" altLang="de-DE" dirty="0" smtClean="0"/>
              <a:t> </a:t>
            </a:r>
            <a:r>
              <a:rPr lang="en-GB" altLang="de-DE" dirty="0"/>
              <a:t>di Reggio </a:t>
            </a:r>
            <a:r>
              <a:rPr lang="en-GB" altLang="de-DE" dirty="0" smtClean="0"/>
              <a:t>Emilia</a:t>
            </a:r>
          </a:p>
          <a:p>
            <a:pPr marL="357188" indent="-357188">
              <a:buFont typeface="Arial" panose="020B0604020202020204" pitchFamily="34" charset="0"/>
              <a:buChar char="•"/>
              <a:defRPr/>
            </a:pPr>
            <a:r>
              <a:rPr lang="en-GB" altLang="de-DE" dirty="0" err="1" smtClean="0"/>
              <a:t>Latvija</a:t>
            </a:r>
            <a:endParaRPr lang="en-GB" altLang="de-DE" dirty="0"/>
          </a:p>
          <a:p>
            <a:pPr marL="357188" indent="-357188">
              <a:buFont typeface="Arial" panose="020B0604020202020204" pitchFamily="34" charset="0"/>
              <a:buChar char="•"/>
              <a:defRPr/>
            </a:pPr>
            <a:r>
              <a:rPr lang="en-GB" altLang="de-DE" dirty="0" smtClean="0"/>
              <a:t>Malta</a:t>
            </a:r>
            <a:endParaRPr lang="en-GB" altLang="de-DE" dirty="0"/>
          </a:p>
          <a:p>
            <a:pPr marL="357188" indent="-357188">
              <a:buFont typeface="Arial" panose="020B0604020202020204" pitchFamily="34" charset="0"/>
              <a:buChar char="•"/>
              <a:defRPr/>
            </a:pPr>
            <a:r>
              <a:rPr lang="en-GB" altLang="de-DE" dirty="0" smtClean="0"/>
              <a:t>Portugal, Acores</a:t>
            </a:r>
          </a:p>
          <a:p>
            <a:pPr marL="357188" indent="-357188">
              <a:buFont typeface="Arial" panose="020B0604020202020204" pitchFamily="34" charset="0"/>
              <a:buChar char="•"/>
              <a:defRPr/>
            </a:pPr>
            <a:r>
              <a:rPr lang="en-GB" altLang="de-DE" dirty="0" err="1" smtClean="0"/>
              <a:t>Slovenija</a:t>
            </a:r>
            <a:endParaRPr lang="en-GB" altLang="de-DE" dirty="0" smtClean="0"/>
          </a:p>
          <a:p>
            <a:pPr marL="357188" indent="-357188">
              <a:buFont typeface="Arial" panose="020B0604020202020204" pitchFamily="34" charset="0"/>
              <a:buChar char="•"/>
              <a:defRPr/>
            </a:pPr>
            <a:r>
              <a:rPr lang="en-GB" altLang="de-DE" dirty="0" err="1" smtClean="0"/>
              <a:t>Tunesia</a:t>
            </a:r>
            <a:r>
              <a:rPr lang="en-GB" altLang="de-DE" dirty="0" smtClean="0"/>
              <a:t>, </a:t>
            </a:r>
            <a:r>
              <a:rPr lang="en-GB" altLang="de-DE" dirty="0" err="1" smtClean="0"/>
              <a:t>Ouedhref</a:t>
            </a:r>
            <a:endParaRPr lang="en-GB" altLang="de-DE" dirty="0" smtClean="0"/>
          </a:p>
          <a:p>
            <a:pPr marL="357188" indent="-357188">
              <a:buFont typeface="Arial" panose="020B0604020202020204" pitchFamily="34" charset="0"/>
              <a:buChar char="•"/>
              <a:defRPr/>
            </a:pPr>
            <a:r>
              <a:rPr lang="en-GB" altLang="de-DE" dirty="0" smtClean="0"/>
              <a:t>Turkey, TR33</a:t>
            </a:r>
          </a:p>
          <a:p>
            <a:pPr marL="357188" indent="-357188">
              <a:buFont typeface="Arial" panose="020B0604020202020204" pitchFamily="34" charset="0"/>
              <a:buChar char="•"/>
              <a:defRPr/>
            </a:pPr>
            <a:endParaRPr lang="en-GB" altLang="de-DE" dirty="0" smtClean="0"/>
          </a:p>
        </p:txBody>
      </p:sp>
      <p:sp>
        <p:nvSpPr>
          <p:cNvPr id="7" name="Rechteck 6"/>
          <p:cNvSpPr/>
          <p:nvPr/>
        </p:nvSpPr>
        <p:spPr>
          <a:xfrm>
            <a:off x="7660887" y="4652676"/>
            <a:ext cx="1382751" cy="246221"/>
          </a:xfrm>
          <a:prstGeom prst="rect">
            <a:avLst/>
          </a:prstGeom>
        </p:spPr>
        <p:txBody>
          <a:bodyPr wrap="square">
            <a:spAutoFit/>
          </a:bodyPr>
          <a:lstStyle/>
          <a:p>
            <a:r>
              <a:rPr lang="de-AT" sz="1000" i="1" dirty="0"/>
              <a:t>https://liverur.eu/</a:t>
            </a:r>
          </a:p>
        </p:txBody>
      </p:sp>
    </p:spTree>
    <p:extLst>
      <p:ext uri="{BB962C8B-B14F-4D97-AF65-F5344CB8AC3E}">
        <p14:creationId xmlns:p14="http://schemas.microsoft.com/office/powerpoint/2010/main" val="180733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45687" y="459818"/>
            <a:ext cx="8296508" cy="2677656"/>
          </a:xfrm>
          <a:prstGeom prst="rect">
            <a:avLst/>
          </a:prstGeom>
        </p:spPr>
        <p:txBody>
          <a:bodyPr wrap="square">
            <a:spAutoFit/>
          </a:bodyPr>
          <a:lstStyle/>
          <a:p>
            <a:r>
              <a:rPr lang="de-AT" sz="1200" b="1" dirty="0" smtClean="0"/>
              <a:t>References:</a:t>
            </a:r>
          </a:p>
          <a:p>
            <a:endParaRPr lang="de-AT" sz="1200" dirty="0"/>
          </a:p>
          <a:p>
            <a:r>
              <a:rPr lang="de-AT" sz="1000" dirty="0">
                <a:hlinkClick r:id="rId2"/>
              </a:rPr>
              <a:t>https://liverur.eu</a:t>
            </a:r>
            <a:r>
              <a:rPr lang="de-AT" sz="1000" dirty="0" smtClean="0">
                <a:hlinkClick r:id="rId2"/>
              </a:rPr>
              <a:t>/</a:t>
            </a:r>
            <a:endParaRPr lang="de-AT" sz="1000" dirty="0" smtClean="0"/>
          </a:p>
          <a:p>
            <a:endParaRPr lang="de-AT" sz="1000" dirty="0"/>
          </a:p>
          <a:p>
            <a:r>
              <a:rPr lang="de-AT" sz="1000" dirty="0" smtClean="0"/>
              <a:t>Cadiou</a:t>
            </a:r>
            <a:r>
              <a:rPr lang="de-AT" sz="1000" dirty="0"/>
              <a:t>, F. (2018). </a:t>
            </a:r>
            <a:r>
              <a:rPr lang="en-GB" sz="1000" dirty="0"/>
              <a:t>Living Lab research concept in rural areas – LIVERUR Deliverable 2.1 Report on existing business models in EU countries and regions. [retrieved from: </a:t>
            </a:r>
            <a:r>
              <a:rPr lang="en-GB" sz="1000" u="sng" dirty="0">
                <a:hlinkClick r:id="rId3"/>
              </a:rPr>
              <a:t>https://liverur.eu/phase-01/</a:t>
            </a:r>
            <a:r>
              <a:rPr lang="en-GB" sz="1000" dirty="0"/>
              <a:t> 5.2.2019] </a:t>
            </a:r>
            <a:endParaRPr lang="en-GB" sz="1000" dirty="0" smtClean="0"/>
          </a:p>
          <a:p>
            <a:endParaRPr lang="en-GB" sz="1000" dirty="0"/>
          </a:p>
          <a:p>
            <a:r>
              <a:rPr lang="en-GB" sz="1000" dirty="0"/>
              <a:t>Egartner, S., </a:t>
            </a:r>
            <a:r>
              <a:rPr lang="en-GB" sz="1000" dirty="0" err="1"/>
              <a:t>Grüneis</a:t>
            </a:r>
            <a:r>
              <a:rPr lang="en-GB" sz="1000" dirty="0"/>
              <a:t>, H., </a:t>
            </a:r>
            <a:r>
              <a:rPr lang="en-GB" sz="1000" dirty="0" err="1"/>
              <a:t>Heinschink</a:t>
            </a:r>
            <a:r>
              <a:rPr lang="en-GB" sz="1000" dirty="0"/>
              <a:t>, K., Niedermayr, J., </a:t>
            </a:r>
            <a:r>
              <a:rPr lang="en-GB" sz="1000" dirty="0" err="1"/>
              <a:t>Wagner,</a:t>
            </a:r>
            <a:r>
              <a:rPr lang="en-GB" sz="1000" dirty="0"/>
              <a:t> K. (2020): D4.3 RAIN Concept – Concept of a Regional Circular Living Lab Approach in rural areas. Deliverable D4.3 of the LIVERUR project, EU research project, Horizon 2020 grant agreement no. 773757. URL: </a:t>
            </a:r>
            <a:r>
              <a:rPr lang="en-IE" sz="1000" u="sng" dirty="0">
                <a:hlinkClick r:id="rId4"/>
              </a:rPr>
              <a:t>https://ec.europa.eu/eip/agriculture/en/find-connect/projects/living-lab-research-concept-rural-areas</a:t>
            </a:r>
            <a:r>
              <a:rPr lang="en-GB" sz="1000" dirty="0"/>
              <a:t> (accessed 17.01.2020); URL: </a:t>
            </a:r>
            <a:r>
              <a:rPr lang="en-IE" sz="1000" u="sng" dirty="0">
                <a:hlinkClick r:id="rId2"/>
              </a:rPr>
              <a:t>https://liverur.eu/</a:t>
            </a:r>
            <a:r>
              <a:rPr lang="en-GB" sz="1000" dirty="0"/>
              <a:t> (accessed 28.01.2020). </a:t>
            </a:r>
            <a:endParaRPr lang="de-AT" sz="1000" dirty="0"/>
          </a:p>
          <a:p>
            <a:endParaRPr lang="de-AT" sz="1000" dirty="0"/>
          </a:p>
          <a:p>
            <a:endParaRPr lang="de-AT" sz="1000" dirty="0" smtClean="0"/>
          </a:p>
          <a:p>
            <a:endParaRPr lang="de-AT" sz="1000" dirty="0"/>
          </a:p>
          <a:p>
            <a:endParaRPr lang="de-AT" sz="1200" dirty="0"/>
          </a:p>
          <a:p>
            <a:endParaRPr lang="de-AT" sz="1200" dirty="0"/>
          </a:p>
        </p:txBody>
      </p:sp>
      <p:sp>
        <p:nvSpPr>
          <p:cNvPr id="5" name="Rechteck 4"/>
          <p:cNvSpPr/>
          <p:nvPr/>
        </p:nvSpPr>
        <p:spPr>
          <a:xfrm>
            <a:off x="7660887" y="4652676"/>
            <a:ext cx="1382751" cy="246221"/>
          </a:xfrm>
          <a:prstGeom prst="rect">
            <a:avLst/>
          </a:prstGeom>
        </p:spPr>
        <p:txBody>
          <a:bodyPr wrap="square">
            <a:spAutoFit/>
          </a:bodyPr>
          <a:lstStyle/>
          <a:p>
            <a:r>
              <a:rPr lang="de-AT" sz="1000" i="1" dirty="0"/>
              <a:t>https://liverur.eu/</a:t>
            </a:r>
          </a:p>
        </p:txBody>
      </p:sp>
    </p:spTree>
    <p:extLst>
      <p:ext uri="{BB962C8B-B14F-4D97-AF65-F5344CB8AC3E}">
        <p14:creationId xmlns:p14="http://schemas.microsoft.com/office/powerpoint/2010/main" val="352827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3" name="Imagen 2">
            <a:extLst>
              <a:ext uri="{FF2B5EF4-FFF2-40B4-BE49-F238E27FC236}">
                <a16:creationId xmlns:a16="http://schemas.microsoft.com/office/drawing/2014/main" id="{FC2D1984-A64A-3E40-8D43-CB09356F2E9F}"/>
              </a:ext>
            </a:extLst>
          </p:cNvPr>
          <p:cNvPicPr>
            <a:picLocks noChangeAspect="1"/>
          </p:cNvPicPr>
          <p:nvPr/>
        </p:nvPicPr>
        <p:blipFill>
          <a:blip r:embed="rId3"/>
          <a:stretch>
            <a:fillRect/>
          </a:stretch>
        </p:blipFill>
        <p:spPr>
          <a:xfrm>
            <a:off x="0" y="2857"/>
            <a:ext cx="9144000" cy="5137785"/>
          </a:xfrm>
          <a:prstGeom prst="rect">
            <a:avLst/>
          </a:prstGeom>
        </p:spPr>
      </p:pic>
      <p:sp>
        <p:nvSpPr>
          <p:cNvPr id="270" name="Google Shape;270;p33"/>
          <p:cNvSpPr txBox="1"/>
          <p:nvPr/>
        </p:nvSpPr>
        <p:spPr>
          <a:xfrm>
            <a:off x="1082105" y="3996575"/>
            <a:ext cx="7032900" cy="872700"/>
          </a:xfrm>
          <a:prstGeom prst="rect">
            <a:avLst/>
          </a:prstGeom>
          <a:noFill/>
          <a:ln>
            <a:noFill/>
          </a:ln>
        </p:spPr>
        <p:txBody>
          <a:bodyPr spcFirstLastPara="1" wrap="square" lIns="91425" tIns="91425" rIns="91425" bIns="91425" anchor="t" anchorCtr="0">
            <a:noAutofit/>
          </a:bodyPr>
          <a:lstStyle/>
          <a:p>
            <a:pPr marL="12700" marR="12700" lvl="0" indent="-12700" algn="ctr" rtl="0">
              <a:lnSpc>
                <a:spcPct val="111250"/>
              </a:lnSpc>
              <a:spcBef>
                <a:spcPts val="0"/>
              </a:spcBef>
              <a:spcAft>
                <a:spcPts val="0"/>
              </a:spcAft>
              <a:buClr>
                <a:schemeClr val="dk1"/>
              </a:buClr>
              <a:buSzPts val="1100"/>
              <a:buFont typeface="Arial"/>
              <a:buNone/>
            </a:pPr>
            <a:r>
              <a:rPr lang="es"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rPr>
              <a:t>This project has received funding from the European Union’s Horizon 2020 research and innovation programme under grant agreement No 773757.</a:t>
            </a:r>
            <a:endParaRPr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endParaRPr>
          </a:p>
          <a:p>
            <a:pPr marL="0" marR="0" lvl="0" indent="0" algn="ctr" rtl="0">
              <a:lnSpc>
                <a:spcPct val="100000"/>
              </a:lnSpc>
              <a:spcBef>
                <a:spcPts val="0"/>
              </a:spcBef>
              <a:spcAft>
                <a:spcPts val="0"/>
              </a:spcAft>
              <a:buClr>
                <a:schemeClr val="dk1"/>
              </a:buClr>
              <a:buSzPts val="1100"/>
              <a:buFont typeface="Arial"/>
              <a:buNone/>
            </a:pPr>
            <a:endParaRPr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endParaRPr>
          </a:p>
          <a:p>
            <a:pPr marL="0" marR="0" lvl="0" indent="0" algn="ctr" rtl="0">
              <a:lnSpc>
                <a:spcPct val="100000"/>
              </a:lnSpc>
              <a:spcBef>
                <a:spcPts val="0"/>
              </a:spcBef>
              <a:spcAft>
                <a:spcPts val="0"/>
              </a:spcAft>
              <a:buClr>
                <a:schemeClr val="dk1"/>
              </a:buClr>
              <a:buSzPts val="1100"/>
              <a:buFont typeface="Arial"/>
              <a:buNone/>
            </a:pPr>
            <a:r>
              <a:rPr lang="es"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rPr>
              <a:t>Disclaimer:</a:t>
            </a:r>
            <a:endParaRPr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endParaRPr>
          </a:p>
          <a:p>
            <a:pPr marL="0" marR="0" lvl="0" indent="0" algn="ctr" rtl="0">
              <a:lnSpc>
                <a:spcPct val="100000"/>
              </a:lnSpc>
              <a:spcBef>
                <a:spcPts val="0"/>
              </a:spcBef>
              <a:spcAft>
                <a:spcPts val="0"/>
              </a:spcAft>
              <a:buClr>
                <a:schemeClr val="dk1"/>
              </a:buClr>
              <a:buSzPts val="1100"/>
              <a:buFont typeface="Arial"/>
              <a:buNone/>
            </a:pPr>
            <a:r>
              <a:rPr lang="es" sz="800" i="1" u="none" strike="noStrike" cap="none" dirty="0">
                <a:solidFill>
                  <a:schemeClr val="bg1"/>
                </a:solidFill>
                <a:latin typeface="Arial" panose="020B0604020202020204" pitchFamily="34" charset="0"/>
                <a:ea typeface="Times New Roman"/>
                <a:cs typeface="Arial" panose="020B0604020202020204" pitchFamily="34" charset="0"/>
                <a:sym typeface="Times New Roman"/>
              </a:rPr>
              <a:t>The information and views set out in this report are those of the author(s) and do not necessarily reflect the official opinion of the European Union. Neither the European Union institutions and bodies nor any person acting on their behalf may be held responsible for the use which may be made of the information contained therein  for the use which may be made of the information contained therein.</a:t>
            </a:r>
            <a:endParaRPr sz="800" i="1"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271" name="Google Shape;271;p33"/>
          <p:cNvSpPr txBox="1"/>
          <p:nvPr/>
        </p:nvSpPr>
        <p:spPr>
          <a:xfrm>
            <a:off x="2319225" y="2290649"/>
            <a:ext cx="4784102" cy="562200"/>
          </a:xfrm>
          <a:prstGeom prst="rect">
            <a:avLst/>
          </a:prstGeom>
          <a:noFill/>
          <a:ln>
            <a:noFill/>
          </a:ln>
        </p:spPr>
        <p:txBody>
          <a:bodyPr spcFirstLastPara="1" wrap="square" lIns="91425" tIns="91425" rIns="91425" bIns="91425" anchor="t" anchorCtr="0">
            <a:noAutofit/>
          </a:bodyPr>
          <a:lstStyle/>
          <a:p>
            <a:pPr algn="ctr"/>
            <a:r>
              <a:rPr lang="de-AT" b="1" dirty="0">
                <a:solidFill>
                  <a:schemeClr val="bg1"/>
                </a:solidFill>
                <a:latin typeface="Arial" panose="020B0604020202020204" pitchFamily="34" charset="0"/>
                <a:cs typeface="Arial" panose="020B0604020202020204" pitchFamily="34" charset="0"/>
              </a:rPr>
              <a:t>K. </a:t>
            </a:r>
            <a:r>
              <a:rPr lang="de-AT" b="1" dirty="0" err="1" smtClean="0">
                <a:solidFill>
                  <a:schemeClr val="bg1"/>
                </a:solidFill>
                <a:latin typeface="Arial" panose="020B0604020202020204" pitchFamily="34" charset="0"/>
                <a:cs typeface="Arial" panose="020B0604020202020204" pitchFamily="34" charset="0"/>
              </a:rPr>
              <a:t>Wagner,</a:t>
            </a:r>
            <a:r>
              <a:rPr lang="de-AT" b="1" dirty="0" smtClean="0">
                <a:solidFill>
                  <a:schemeClr val="bg1"/>
                </a:solidFill>
                <a:latin typeface="Arial" panose="020B0604020202020204" pitchFamily="34" charset="0"/>
                <a:cs typeface="Arial" panose="020B0604020202020204" pitchFamily="34" charset="0"/>
              </a:rPr>
              <a:t> </a:t>
            </a:r>
            <a:endParaRPr lang="de-AT" b="1" dirty="0">
              <a:solidFill>
                <a:schemeClr val="bg1"/>
              </a:solidFill>
              <a:latin typeface="Arial" panose="020B0604020202020204" pitchFamily="34" charset="0"/>
              <a:cs typeface="Arial" panose="020B0604020202020204" pitchFamily="34" charset="0"/>
            </a:endParaRPr>
          </a:p>
          <a:p>
            <a:pPr lvl="0" algn="ctr"/>
            <a:r>
              <a:rPr lang="de-AT" b="1" dirty="0" smtClean="0">
                <a:solidFill>
                  <a:schemeClr val="bg1"/>
                </a:solidFill>
                <a:latin typeface="Arial" panose="020B0604020202020204" pitchFamily="34" charset="0"/>
                <a:cs typeface="Arial" panose="020B0604020202020204" pitchFamily="34" charset="0"/>
              </a:rPr>
              <a:t>S</a:t>
            </a:r>
            <a:r>
              <a:rPr lang="de-AT" b="1" dirty="0">
                <a:solidFill>
                  <a:schemeClr val="bg1"/>
                </a:solidFill>
                <a:latin typeface="Arial" panose="020B0604020202020204" pitchFamily="34" charset="0"/>
                <a:cs typeface="Arial" panose="020B0604020202020204" pitchFamily="34" charset="0"/>
              </a:rPr>
              <a:t>. </a:t>
            </a:r>
            <a:r>
              <a:rPr lang="de-AT" b="1" dirty="0" err="1">
                <a:solidFill>
                  <a:schemeClr val="bg1"/>
                </a:solidFill>
                <a:latin typeface="Arial" panose="020B0604020202020204" pitchFamily="34" charset="0"/>
                <a:cs typeface="Arial" panose="020B0604020202020204" pitchFamily="34" charset="0"/>
              </a:rPr>
              <a:t>Egartner</a:t>
            </a:r>
            <a:r>
              <a:rPr lang="de-AT" b="1" dirty="0">
                <a:solidFill>
                  <a:schemeClr val="bg1"/>
                </a:solidFill>
                <a:latin typeface="Arial" panose="020B0604020202020204" pitchFamily="34" charset="0"/>
                <a:cs typeface="Arial" panose="020B0604020202020204" pitchFamily="34" charset="0"/>
              </a:rPr>
              <a:t>, H. </a:t>
            </a:r>
            <a:r>
              <a:rPr lang="de-AT" b="1" dirty="0" err="1">
                <a:solidFill>
                  <a:schemeClr val="bg1"/>
                </a:solidFill>
                <a:latin typeface="Arial" panose="020B0604020202020204" pitchFamily="34" charset="0"/>
                <a:cs typeface="Arial" panose="020B0604020202020204" pitchFamily="34" charset="0"/>
              </a:rPr>
              <a:t>Grüneis</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K</a:t>
            </a:r>
            <a:r>
              <a:rPr lang="de-AT" b="1" dirty="0">
                <a:solidFill>
                  <a:schemeClr val="bg1"/>
                </a:solidFill>
                <a:latin typeface="Arial" panose="020B0604020202020204" pitchFamily="34" charset="0"/>
                <a:cs typeface="Arial" panose="020B0604020202020204" pitchFamily="34" charset="0"/>
              </a:rPr>
              <a:t>. </a:t>
            </a:r>
            <a:r>
              <a:rPr lang="de-AT" b="1" dirty="0" err="1">
                <a:solidFill>
                  <a:schemeClr val="bg1"/>
                </a:solidFill>
                <a:latin typeface="Arial" panose="020B0604020202020204" pitchFamily="34" charset="0"/>
                <a:cs typeface="Arial" panose="020B0604020202020204" pitchFamily="34" charset="0"/>
              </a:rPr>
              <a:t>Heinschink</a:t>
            </a:r>
            <a:r>
              <a:rPr lang="de-AT" b="1" dirty="0" smtClean="0">
                <a:solidFill>
                  <a:schemeClr val="bg1"/>
                </a:solidFill>
                <a:latin typeface="Arial" panose="020B0604020202020204" pitchFamily="34" charset="0"/>
                <a:cs typeface="Arial" panose="020B0604020202020204" pitchFamily="34" charset="0"/>
              </a:rPr>
              <a:t>, J</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Niedermayr</a:t>
            </a:r>
          </a:p>
          <a:p>
            <a:pPr lvl="0" algn="ctr"/>
            <a:endParaRPr lang="de-AT" b="1" dirty="0">
              <a:solidFill>
                <a:schemeClr val="bg1"/>
              </a:solidFill>
              <a:latin typeface="Arial" panose="020B0604020202020204" pitchFamily="34" charset="0"/>
              <a:cs typeface="Arial" panose="020B0604020202020204" pitchFamily="34" charset="0"/>
            </a:endParaRPr>
          </a:p>
          <a:p>
            <a:pPr lvl="0" algn="ctr"/>
            <a:endParaRPr lang="de-AT" b="1" dirty="0" smtClean="0">
              <a:solidFill>
                <a:schemeClr val="bg1"/>
              </a:solidFill>
              <a:latin typeface="Arial" panose="020B0604020202020204" pitchFamily="34" charset="0"/>
              <a:cs typeface="Arial" panose="020B0604020202020204" pitchFamily="34" charset="0"/>
            </a:endParaRPr>
          </a:p>
          <a:p>
            <a:pPr lvl="0" algn="ctr"/>
            <a:r>
              <a:rPr lang="de-AT" b="1" dirty="0" smtClean="0">
                <a:solidFill>
                  <a:schemeClr val="bg1"/>
                </a:solidFill>
                <a:latin typeface="Arial" panose="020B0604020202020204" pitchFamily="34" charset="0"/>
                <a:cs typeface="Arial" panose="020B0604020202020204" pitchFamily="34" charset="0"/>
              </a:rPr>
              <a:t>Fotos, </a:t>
            </a:r>
            <a:r>
              <a:rPr lang="de-AT" b="1" dirty="0" err="1" smtClean="0">
                <a:solidFill>
                  <a:schemeClr val="bg1"/>
                </a:solidFill>
                <a:latin typeface="Arial" panose="020B0604020202020204" pitchFamily="34" charset="0"/>
                <a:cs typeface="Arial" panose="020B0604020202020204" pitchFamily="34" charset="0"/>
              </a:rPr>
              <a:t>graphs</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and</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findings</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taken</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from</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various</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deliverables</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of</a:t>
            </a:r>
            <a:r>
              <a:rPr lang="de-AT" b="1" dirty="0" smtClean="0">
                <a:solidFill>
                  <a:schemeClr val="bg1"/>
                </a:solidFill>
                <a:latin typeface="Arial" panose="020B0604020202020204" pitchFamily="34" charset="0"/>
                <a:cs typeface="Arial" panose="020B0604020202020204" pitchFamily="34" charset="0"/>
              </a:rPr>
              <a:t> </a:t>
            </a:r>
            <a:r>
              <a:rPr lang="de-AT" b="1" dirty="0" err="1" smtClean="0">
                <a:solidFill>
                  <a:schemeClr val="bg1"/>
                </a:solidFill>
                <a:latin typeface="Arial" panose="020B0604020202020204" pitchFamily="34" charset="0"/>
                <a:cs typeface="Arial" panose="020B0604020202020204" pitchFamily="34" charset="0"/>
              </a:rPr>
              <a:t>the</a:t>
            </a:r>
            <a:r>
              <a:rPr lang="de-AT" b="1" dirty="0" smtClean="0">
                <a:solidFill>
                  <a:schemeClr val="bg1"/>
                </a:solidFill>
                <a:latin typeface="Arial" panose="020B0604020202020204" pitchFamily="34" charset="0"/>
                <a:cs typeface="Arial" panose="020B0604020202020204" pitchFamily="34" charset="0"/>
              </a:rPr>
              <a:t> LIVERUR </a:t>
            </a:r>
            <a:r>
              <a:rPr lang="de-AT" b="1" dirty="0" err="1" smtClean="0">
                <a:solidFill>
                  <a:schemeClr val="bg1"/>
                </a:solidFill>
                <a:latin typeface="Arial" panose="020B0604020202020204" pitchFamily="34" charset="0"/>
                <a:cs typeface="Arial" panose="020B0604020202020204" pitchFamily="34" charset="0"/>
              </a:rPr>
              <a:t>project</a:t>
            </a:r>
            <a:r>
              <a:rPr lang="de-AT" b="1" dirty="0">
                <a:solidFill>
                  <a:schemeClr val="bg1"/>
                </a:solidFill>
                <a:latin typeface="Arial" panose="020B0604020202020204" pitchFamily="34" charset="0"/>
                <a:cs typeface="Arial" panose="020B0604020202020204" pitchFamily="34" charset="0"/>
              </a:rPr>
              <a:t>, </a:t>
            </a:r>
            <a:r>
              <a:rPr lang="de-AT" b="1" dirty="0">
                <a:solidFill>
                  <a:schemeClr val="bg1"/>
                </a:solidFill>
                <a:latin typeface="Arial" panose="020B0604020202020204" pitchFamily="34" charset="0"/>
                <a:cs typeface="Arial" panose="020B0604020202020204" pitchFamily="34" charset="0"/>
                <a:hlinkClick r:id="rId4"/>
              </a:rPr>
              <a:t>https://liverur.eu/scientific-outputs</a:t>
            </a:r>
            <a:r>
              <a:rPr lang="de-AT" b="1" dirty="0" smtClean="0">
                <a:solidFill>
                  <a:schemeClr val="bg1"/>
                </a:solidFill>
                <a:latin typeface="Arial" panose="020B0604020202020204" pitchFamily="34" charset="0"/>
                <a:cs typeface="Arial" panose="020B0604020202020204" pitchFamily="34" charset="0"/>
                <a:hlinkClick r:id="rId4"/>
              </a:rPr>
              <a:t>/</a:t>
            </a:r>
            <a:r>
              <a:rPr lang="de-AT" b="1" dirty="0" smtClean="0">
                <a:solidFill>
                  <a:schemeClr val="bg1"/>
                </a:solidFill>
                <a:latin typeface="Arial" panose="020B0604020202020204" pitchFamily="34" charset="0"/>
                <a:cs typeface="Arial" panose="020B0604020202020204" pitchFamily="34" charset="0"/>
              </a:rPr>
              <a:t>  </a:t>
            </a:r>
            <a:endParaRPr lang="de-AT"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7231" y="1309714"/>
            <a:ext cx="8932413" cy="4524315"/>
          </a:xfrm>
          <a:prstGeom prst="rect">
            <a:avLst/>
          </a:prstGeom>
        </p:spPr>
        <p:txBody>
          <a:bodyPr wrap="square">
            <a:spAutoFit/>
          </a:bodyPr>
          <a:lstStyle/>
          <a:p>
            <a:pPr marL="357188" indent="-357188">
              <a:buFont typeface="Arial" panose="020B0604020202020204" pitchFamily="34" charset="0"/>
              <a:buChar char="•"/>
              <a:defRPr/>
            </a:pPr>
            <a:r>
              <a:rPr lang="en-GB" altLang="de-DE" sz="2400" dirty="0" smtClean="0"/>
              <a:t>2018-2021</a:t>
            </a:r>
          </a:p>
          <a:p>
            <a:pPr marL="357188" indent="-357188">
              <a:buFont typeface="Arial" panose="020B0604020202020204" pitchFamily="34" charset="0"/>
              <a:buChar char="•"/>
              <a:defRPr/>
            </a:pPr>
            <a:endParaRPr lang="en-GB" altLang="de-DE" sz="2400" dirty="0" smtClean="0"/>
          </a:p>
          <a:p>
            <a:pPr marL="357188" indent="-357188">
              <a:buFont typeface="Arial" panose="020B0604020202020204" pitchFamily="34" charset="0"/>
              <a:buChar char="•"/>
              <a:defRPr/>
            </a:pPr>
            <a:r>
              <a:rPr lang="en-GB" altLang="de-DE" sz="2400" dirty="0" smtClean="0"/>
              <a:t>23 partner countries, 13 pilot regions</a:t>
            </a:r>
          </a:p>
          <a:p>
            <a:pPr marL="357188" indent="-357188">
              <a:buFont typeface="Arial" panose="020B0604020202020204" pitchFamily="34" charset="0"/>
              <a:buChar char="•"/>
              <a:defRPr/>
            </a:pPr>
            <a:endParaRPr lang="en-GB" altLang="de-DE" sz="2400" dirty="0" smtClean="0"/>
          </a:p>
          <a:p>
            <a:pPr marL="357188" indent="-357188">
              <a:buFont typeface="Arial" panose="020B0604020202020204" pitchFamily="34" charset="0"/>
              <a:buChar char="•"/>
              <a:defRPr/>
            </a:pPr>
            <a:r>
              <a:rPr lang="en-GB" altLang="de-DE" sz="2400" dirty="0" smtClean="0"/>
              <a:t>Coordination: UCAM (ES)</a:t>
            </a:r>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altLang="de-DE" sz="2400" dirty="0" smtClean="0"/>
              <a:t>Objective: </a:t>
            </a:r>
            <a:r>
              <a:rPr lang="en-US" altLang="de-DE" sz="2400" dirty="0"/>
              <a:t>LIVERUR project aims at </a:t>
            </a:r>
            <a:r>
              <a:rPr lang="en-US" altLang="de-DE" sz="2400" dirty="0" err="1"/>
              <a:t>modernising</a:t>
            </a:r>
            <a:r>
              <a:rPr lang="en-US" altLang="de-DE" sz="2400" dirty="0"/>
              <a:t> </a:t>
            </a:r>
            <a:r>
              <a:rPr lang="en-US" altLang="de-DE" sz="2400" dirty="0" smtClean="0"/>
              <a:t>the small </a:t>
            </a:r>
            <a:r>
              <a:rPr lang="en-US" altLang="de-DE" sz="2400" dirty="0"/>
              <a:t>– medium rural businesses present </a:t>
            </a:r>
            <a:r>
              <a:rPr lang="en-US" altLang="de-DE" sz="2400" dirty="0" smtClean="0"/>
              <a:t>in the </a:t>
            </a:r>
            <a:r>
              <a:rPr lang="en-US" altLang="de-DE" sz="2400" dirty="0"/>
              <a:t>European </a:t>
            </a:r>
            <a:r>
              <a:rPr lang="en-US" altLang="de-DE" sz="2400" dirty="0" smtClean="0"/>
              <a:t>territory</a:t>
            </a:r>
          </a:p>
          <a:p>
            <a:pPr marL="357188" indent="-357188">
              <a:buFont typeface="Arial" panose="020B0604020202020204" pitchFamily="34" charset="0"/>
              <a:buChar char="•"/>
              <a:defRPr/>
            </a:pPr>
            <a:endParaRPr lang="en-US" altLang="de-DE" sz="2400" dirty="0" smtClean="0"/>
          </a:p>
          <a:p>
            <a:pPr marL="357188" indent="-357188">
              <a:buFont typeface="Arial" panose="020B0604020202020204" pitchFamily="34" charset="0"/>
              <a:buChar char="•"/>
              <a:defRPr/>
            </a:pPr>
            <a:r>
              <a:rPr lang="en-US" altLang="de-DE" sz="2400" dirty="0" smtClean="0">
                <a:hlinkClick r:id="rId3"/>
              </a:rPr>
              <a:t>https://liverur.eu</a:t>
            </a:r>
            <a:r>
              <a:rPr lang="en-US" altLang="de-DE" sz="2400" dirty="0" smtClean="0"/>
              <a:t> </a:t>
            </a:r>
          </a:p>
          <a:p>
            <a:pPr marL="357188" indent="-357188">
              <a:buFont typeface="Arial" panose="020B0604020202020204" pitchFamily="34" charset="0"/>
              <a:buChar char="•"/>
              <a:defRPr/>
            </a:pPr>
            <a:endParaRPr lang="en-US" altLang="de-DE" sz="2400" dirty="0" smtClean="0"/>
          </a:p>
          <a:p>
            <a:pPr marL="357188" indent="-357188">
              <a:buFont typeface="Arial" panose="020B0604020202020204" pitchFamily="34" charset="0"/>
              <a:buChar char="•"/>
              <a:defRPr/>
            </a:pPr>
            <a:endParaRPr lang="en-GB" sz="2400" dirty="0">
              <a:solidFill>
                <a:srgbClr val="3B6E63"/>
              </a:solidFill>
            </a:endParaRPr>
          </a:p>
        </p:txBody>
      </p:sp>
      <p:sp>
        <p:nvSpPr>
          <p:cNvPr id="5" name="Titel 1"/>
          <p:cNvSpPr txBox="1">
            <a:spLocks/>
          </p:cNvSpPr>
          <p:nvPr/>
        </p:nvSpPr>
        <p:spPr>
          <a:xfrm>
            <a:off x="211586" y="50723"/>
            <a:ext cx="8675937" cy="1506792"/>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500" b="1" dirty="0" smtClean="0">
                <a:latin typeface="Arial" panose="020B0604020202020204" pitchFamily="34" charset="0"/>
                <a:cs typeface="Arial" panose="020B0604020202020204" pitchFamily="34" charset="0"/>
              </a:rPr>
              <a:t>H2020 project LIVERUR</a:t>
            </a:r>
          </a:p>
          <a:p>
            <a:pPr>
              <a:defRPr/>
            </a:pPr>
            <a:r>
              <a:rPr lang="en-GB" sz="2100" b="1" dirty="0" smtClean="0">
                <a:latin typeface="Arial" panose="020B0604020202020204" pitchFamily="34" charset="0"/>
                <a:cs typeface="Arial" panose="020B0604020202020204" pitchFamily="34" charset="0"/>
              </a:rPr>
              <a:t> </a:t>
            </a:r>
            <a:endParaRPr lang="de-AT" sz="1600" b="1"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4"/>
          <a:stretch>
            <a:fillRect/>
          </a:stretch>
        </p:blipFill>
        <p:spPr>
          <a:xfrm>
            <a:off x="5676415" y="-40"/>
            <a:ext cx="3467584" cy="3115110"/>
          </a:xfrm>
          <a:prstGeom prst="rect">
            <a:avLst/>
          </a:prstGeom>
        </p:spPr>
      </p:pic>
      <p:sp>
        <p:nvSpPr>
          <p:cNvPr id="6" name="Rechteck 5"/>
          <p:cNvSpPr/>
          <p:nvPr/>
        </p:nvSpPr>
        <p:spPr>
          <a:xfrm>
            <a:off x="7848730" y="3011944"/>
            <a:ext cx="1401346" cy="307777"/>
          </a:xfrm>
          <a:prstGeom prst="rect">
            <a:avLst/>
          </a:prstGeom>
        </p:spPr>
        <p:txBody>
          <a:bodyPr wrap="none">
            <a:spAutoFit/>
          </a:bodyPr>
          <a:lstStyle/>
          <a:p>
            <a:r>
              <a:rPr lang="de-AT" dirty="0"/>
              <a:t>https://</a:t>
            </a:r>
            <a:r>
              <a:rPr lang="de-AT" sz="1200" dirty="0"/>
              <a:t>liverur.eu</a:t>
            </a:r>
            <a:r>
              <a:rPr lang="de-AT" dirty="0"/>
              <a:t>/</a:t>
            </a:r>
          </a:p>
        </p:txBody>
      </p:sp>
    </p:spTree>
    <p:extLst>
      <p:ext uri="{BB962C8B-B14F-4D97-AF65-F5344CB8AC3E}">
        <p14:creationId xmlns:p14="http://schemas.microsoft.com/office/powerpoint/2010/main" val="325160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214149" y="20350"/>
            <a:ext cx="6788727" cy="5143500"/>
          </a:xfrm>
          <a:prstGeom prst="rect">
            <a:avLst/>
          </a:prstGeom>
        </p:spPr>
      </p:pic>
      <p:sp>
        <p:nvSpPr>
          <p:cNvPr id="7" name="Rechteck 6"/>
          <p:cNvSpPr/>
          <p:nvPr/>
        </p:nvSpPr>
        <p:spPr>
          <a:xfrm>
            <a:off x="7906214" y="4886851"/>
            <a:ext cx="1382751" cy="246221"/>
          </a:xfrm>
          <a:prstGeom prst="rect">
            <a:avLst/>
          </a:prstGeom>
        </p:spPr>
        <p:txBody>
          <a:bodyPr wrap="square">
            <a:spAutoFit/>
          </a:bodyPr>
          <a:lstStyle/>
          <a:p>
            <a:r>
              <a:rPr lang="de-AT" sz="1000" i="1" dirty="0"/>
              <a:t>https://liverur.eu/</a:t>
            </a:r>
          </a:p>
        </p:txBody>
      </p:sp>
    </p:spTree>
    <p:extLst>
      <p:ext uri="{BB962C8B-B14F-4D97-AF65-F5344CB8AC3E}">
        <p14:creationId xmlns:p14="http://schemas.microsoft.com/office/powerpoint/2010/main" val="330496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7231" y="824294"/>
            <a:ext cx="8932413" cy="4278094"/>
          </a:xfrm>
          <a:prstGeom prst="rect">
            <a:avLst/>
          </a:prstGeom>
        </p:spPr>
        <p:txBody>
          <a:bodyPr wrap="square">
            <a:spAutoFit/>
          </a:bodyPr>
          <a:lstStyle/>
          <a:p>
            <a:pPr marL="357188" indent="-357188">
              <a:buFont typeface="Arial" panose="020B0604020202020204" pitchFamily="34" charset="0"/>
              <a:buChar char="•"/>
              <a:defRPr/>
            </a:pPr>
            <a:r>
              <a:rPr lang="en-GB" altLang="de-DE" sz="2400" dirty="0" smtClean="0"/>
              <a:t>Living Lab </a:t>
            </a:r>
            <a:r>
              <a:rPr lang="en-GB" dirty="0"/>
              <a:t>user-centred, open-innovation ICT enabled ecosystems often operating in a territorial context integrating concurrent research and innovation </a:t>
            </a:r>
            <a:r>
              <a:rPr lang="en-GB" dirty="0" smtClean="0"/>
              <a:t>processes. </a:t>
            </a:r>
            <a:endParaRPr lang="en-GB" altLang="de-DE" sz="2400" dirty="0" smtClean="0"/>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altLang="de-DE" sz="2400" dirty="0" smtClean="0"/>
              <a:t>Circular Economy </a:t>
            </a:r>
            <a:r>
              <a:rPr lang="en-GB" dirty="0"/>
              <a:t>regenerative system in which resource input and waste, emission and energy leakage are minimised by slowing, closing and narrowing material and energy </a:t>
            </a:r>
            <a:r>
              <a:rPr lang="en-GB" dirty="0" smtClean="0"/>
              <a:t>loops.</a:t>
            </a:r>
            <a:endParaRPr lang="en-GB" altLang="de-DE" sz="2400" dirty="0" smtClean="0"/>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altLang="de-DE" sz="2400" dirty="0" smtClean="0"/>
              <a:t>Open Innovation </a:t>
            </a:r>
            <a:r>
              <a:rPr lang="en-GB" dirty="0" smtClean="0"/>
              <a:t>knowledge </a:t>
            </a:r>
            <a:r>
              <a:rPr lang="en-GB" dirty="0"/>
              <a:t>flows that </a:t>
            </a:r>
            <a:r>
              <a:rPr lang="en-GB" dirty="0" smtClean="0"/>
              <a:t>cross organisational </a:t>
            </a:r>
            <a:r>
              <a:rPr lang="en-GB" dirty="0"/>
              <a:t>boundaries to improve the success. These flows may be inbound from and/or outbound to its external partners </a:t>
            </a:r>
            <a:endParaRPr lang="en-GB" altLang="de-DE" sz="2400" dirty="0" smtClean="0"/>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altLang="de-DE" sz="2400" dirty="0" smtClean="0"/>
              <a:t>Quadruple Helix </a:t>
            </a:r>
            <a:r>
              <a:rPr lang="en-GB" dirty="0" smtClean="0"/>
              <a:t>interactive </a:t>
            </a:r>
            <a:r>
              <a:rPr lang="en-GB" dirty="0"/>
              <a:t>process involving different spheres of </a:t>
            </a:r>
            <a:r>
              <a:rPr lang="en-GB" dirty="0" smtClean="0"/>
              <a:t>actors (e.g. universities</a:t>
            </a:r>
            <a:r>
              <a:rPr lang="en-GB" dirty="0"/>
              <a:t>, industries, governments and the civil </a:t>
            </a:r>
            <a:r>
              <a:rPr lang="en-GB" dirty="0" smtClean="0"/>
              <a:t>society) </a:t>
            </a:r>
            <a:endParaRPr lang="en-GB" altLang="de-DE" sz="2400" dirty="0" smtClean="0"/>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altLang="de-DE" sz="2400" dirty="0" smtClean="0"/>
              <a:t>Business Model Concept </a:t>
            </a:r>
            <a:r>
              <a:rPr lang="en-GB" dirty="0" smtClean="0"/>
              <a:t>underlying </a:t>
            </a:r>
            <a:r>
              <a:rPr lang="en-GB" dirty="0"/>
              <a:t>baseline for the creation of a business model </a:t>
            </a:r>
            <a:endParaRPr lang="en-GB" sz="2400" dirty="0">
              <a:solidFill>
                <a:srgbClr val="3B6E63"/>
              </a:solidFill>
            </a:endParaRPr>
          </a:p>
        </p:txBody>
      </p:sp>
      <p:sp>
        <p:nvSpPr>
          <p:cNvPr id="5" name="Titel 1"/>
          <p:cNvSpPr txBox="1">
            <a:spLocks/>
          </p:cNvSpPr>
          <p:nvPr/>
        </p:nvSpPr>
        <p:spPr>
          <a:xfrm>
            <a:off x="211586" y="179677"/>
            <a:ext cx="8675937" cy="429923"/>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400" b="1" dirty="0" smtClean="0">
                <a:latin typeface="Arial" panose="020B0604020202020204" pitchFamily="34" charset="0"/>
                <a:cs typeface="Arial" panose="020B0604020202020204" pitchFamily="34" charset="0"/>
              </a:rPr>
              <a:t>Important terms </a:t>
            </a:r>
            <a:endParaRPr lang="de-A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851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3348" y="899407"/>
            <a:ext cx="5567176" cy="4154984"/>
          </a:xfrm>
          <a:prstGeom prst="rect">
            <a:avLst/>
          </a:prstGeom>
        </p:spPr>
        <p:txBody>
          <a:bodyPr wrap="square">
            <a:spAutoFit/>
          </a:bodyPr>
          <a:lstStyle/>
          <a:p>
            <a:pPr marL="357188" indent="-357188">
              <a:buFont typeface="Arial" panose="020B0604020202020204" pitchFamily="34" charset="0"/>
              <a:buChar char="•"/>
              <a:defRPr/>
            </a:pPr>
            <a:r>
              <a:rPr lang="en-GB" altLang="de-DE" sz="2400" dirty="0" smtClean="0"/>
              <a:t>Mainstream Farm Enterprises</a:t>
            </a:r>
          </a:p>
          <a:p>
            <a:pPr marL="357188" indent="-357188">
              <a:buFont typeface="Arial" panose="020B0604020202020204" pitchFamily="34" charset="0"/>
              <a:buChar char="•"/>
              <a:defRPr/>
            </a:pPr>
            <a:endParaRPr lang="en-GB" altLang="de-DE" sz="2400" dirty="0" smtClean="0"/>
          </a:p>
          <a:p>
            <a:pPr marL="357188" indent="-357188">
              <a:buFont typeface="Arial" panose="020B0604020202020204" pitchFamily="34" charset="0"/>
              <a:buChar char="•"/>
              <a:defRPr/>
            </a:pPr>
            <a:r>
              <a:rPr lang="en-GB" sz="2400" dirty="0"/>
              <a:t>Diversified Agricultural </a:t>
            </a:r>
            <a:r>
              <a:rPr lang="en-GB" sz="2400" dirty="0" smtClean="0"/>
              <a:t>Enterprises</a:t>
            </a:r>
          </a:p>
          <a:p>
            <a:pPr marL="357188" indent="-357188">
              <a:buFont typeface="Arial" panose="020B0604020202020204" pitchFamily="34" charset="0"/>
              <a:buChar char="•"/>
              <a:defRPr/>
            </a:pPr>
            <a:r>
              <a:rPr lang="en-GB" sz="2400" dirty="0" smtClean="0"/>
              <a:t> </a:t>
            </a:r>
            <a:endParaRPr lang="en-GB" sz="2400" dirty="0"/>
          </a:p>
          <a:p>
            <a:pPr marL="357188" indent="-357188">
              <a:buFont typeface="Arial" panose="020B0604020202020204" pitchFamily="34" charset="0"/>
              <a:buChar char="•"/>
              <a:defRPr/>
            </a:pPr>
            <a:r>
              <a:rPr lang="en-GB" sz="2400" dirty="0"/>
              <a:t>Food and Beverages Industry </a:t>
            </a:r>
            <a:endParaRPr lang="en-GB" sz="2400" dirty="0" smtClean="0"/>
          </a:p>
          <a:p>
            <a:pPr>
              <a:defRPr/>
            </a:pPr>
            <a:endParaRPr lang="en-GB" altLang="de-DE" sz="2400" dirty="0"/>
          </a:p>
          <a:p>
            <a:pPr marL="357188" indent="-357188">
              <a:buFont typeface="Arial" panose="020B0604020202020204" pitchFamily="34" charset="0"/>
              <a:buChar char="•"/>
              <a:defRPr/>
            </a:pPr>
            <a:r>
              <a:rPr lang="en-GB" sz="2400" dirty="0"/>
              <a:t>Rural SMEs and Craft </a:t>
            </a:r>
            <a:r>
              <a:rPr lang="en-GB" sz="2400" dirty="0" smtClean="0"/>
              <a:t>Businesses</a:t>
            </a:r>
          </a:p>
          <a:p>
            <a:pPr marL="357188" indent="-357188">
              <a:buFont typeface="Arial" panose="020B0604020202020204" pitchFamily="34" charset="0"/>
              <a:buChar char="•"/>
              <a:defRPr/>
            </a:pPr>
            <a:endParaRPr lang="en-GB" sz="2400" dirty="0"/>
          </a:p>
          <a:p>
            <a:pPr marL="357188" indent="-357188">
              <a:buFont typeface="Arial" panose="020B0604020202020204" pitchFamily="34" charset="0"/>
              <a:buChar char="•"/>
              <a:defRPr/>
            </a:pPr>
            <a:r>
              <a:rPr lang="en-GB" sz="2400" dirty="0"/>
              <a:t>Rural Tourism </a:t>
            </a:r>
            <a:r>
              <a:rPr lang="en-GB" sz="2400" dirty="0" smtClean="0"/>
              <a:t>Enterprises</a:t>
            </a:r>
          </a:p>
          <a:p>
            <a:pPr marL="357188" indent="-357188">
              <a:buFont typeface="Arial" panose="020B0604020202020204" pitchFamily="34" charset="0"/>
              <a:buChar char="•"/>
              <a:defRPr/>
            </a:pPr>
            <a:endParaRPr lang="en-GB" sz="2400" dirty="0"/>
          </a:p>
          <a:p>
            <a:pPr marL="357188" indent="-357188">
              <a:buFont typeface="Arial" panose="020B0604020202020204" pitchFamily="34" charset="0"/>
              <a:buChar char="•"/>
              <a:defRPr/>
            </a:pPr>
            <a:r>
              <a:rPr lang="en-GB" sz="2400" dirty="0"/>
              <a:t>Rural Services </a:t>
            </a:r>
            <a:endParaRPr lang="en-GB" sz="2400" dirty="0">
              <a:solidFill>
                <a:srgbClr val="3B6E63"/>
              </a:solidFill>
            </a:endParaRPr>
          </a:p>
        </p:txBody>
      </p:sp>
      <p:sp>
        <p:nvSpPr>
          <p:cNvPr id="5" name="Titel 1"/>
          <p:cNvSpPr txBox="1">
            <a:spLocks/>
          </p:cNvSpPr>
          <p:nvPr/>
        </p:nvSpPr>
        <p:spPr>
          <a:xfrm>
            <a:off x="211586" y="50723"/>
            <a:ext cx="8675937" cy="711277"/>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500" b="1" dirty="0" smtClean="0">
                <a:latin typeface="Arial" panose="020B0604020202020204" pitchFamily="34" charset="0"/>
                <a:cs typeface="Arial" panose="020B0604020202020204" pitchFamily="34" charset="0"/>
              </a:rPr>
              <a:t>Main types of existing business models in rural region</a:t>
            </a:r>
            <a:endParaRPr lang="en-GB" sz="1000" b="1" dirty="0" smtClean="0">
              <a:latin typeface="Arial" panose="020B0604020202020204" pitchFamily="34" charset="0"/>
              <a:cs typeface="Arial" panose="020B0604020202020204" pitchFamily="34" charset="0"/>
            </a:endParaRPr>
          </a:p>
        </p:txBody>
      </p:sp>
      <p:pic>
        <p:nvPicPr>
          <p:cNvPr id="46" name="Image 244"/>
          <p:cNvPicPr/>
          <p:nvPr/>
        </p:nvPicPr>
        <p:blipFill>
          <a:blip r:embed="rId3" cstate="print">
            <a:extLst>
              <a:ext uri="{28A0092B-C50C-407E-A947-70E740481C1C}">
                <a14:useLocalDpi xmlns:a14="http://schemas.microsoft.com/office/drawing/2010/main" val="0"/>
              </a:ext>
            </a:extLst>
          </a:blip>
          <a:stretch>
            <a:fillRect/>
          </a:stretch>
        </p:blipFill>
        <p:spPr>
          <a:xfrm>
            <a:off x="5978770" y="574675"/>
            <a:ext cx="1009015" cy="1282065"/>
          </a:xfrm>
          <a:prstGeom prst="rect">
            <a:avLst/>
          </a:prstGeom>
        </p:spPr>
      </p:pic>
      <p:pic>
        <p:nvPicPr>
          <p:cNvPr id="47" name="Image 23"/>
          <p:cNvPicPr/>
          <p:nvPr/>
        </p:nvPicPr>
        <p:blipFill>
          <a:blip r:embed="rId4" cstate="print">
            <a:extLst>
              <a:ext uri="{28A0092B-C50C-407E-A947-70E740481C1C}">
                <a14:useLocalDpi xmlns:a14="http://schemas.microsoft.com/office/drawing/2010/main" val="0"/>
              </a:ext>
            </a:extLst>
          </a:blip>
          <a:stretch>
            <a:fillRect/>
          </a:stretch>
        </p:blipFill>
        <p:spPr>
          <a:xfrm>
            <a:off x="7407589" y="1201928"/>
            <a:ext cx="1368425" cy="1997710"/>
          </a:xfrm>
          <a:prstGeom prst="rect">
            <a:avLst/>
          </a:prstGeom>
        </p:spPr>
      </p:pic>
      <p:pic>
        <p:nvPicPr>
          <p:cNvPr id="48" name="Image 308"/>
          <p:cNvPicPr/>
          <p:nvPr/>
        </p:nvPicPr>
        <p:blipFill rotWithShape="1">
          <a:blip r:embed="rId5" cstate="print">
            <a:extLst>
              <a:ext uri="{28A0092B-C50C-407E-A947-70E740481C1C}">
                <a14:useLocalDpi xmlns:a14="http://schemas.microsoft.com/office/drawing/2010/main" val="0"/>
              </a:ext>
            </a:extLst>
          </a:blip>
          <a:srcRect l="50394"/>
          <a:stretch/>
        </p:blipFill>
        <p:spPr>
          <a:xfrm>
            <a:off x="6987785" y="3577282"/>
            <a:ext cx="1800201" cy="1271940"/>
          </a:xfrm>
          <a:prstGeom prst="rect">
            <a:avLst/>
          </a:prstGeom>
        </p:spPr>
      </p:pic>
      <p:pic>
        <p:nvPicPr>
          <p:cNvPr id="49" name="Image 308"/>
          <p:cNvPicPr/>
          <p:nvPr/>
        </p:nvPicPr>
        <p:blipFill rotWithShape="1">
          <a:blip r:embed="rId5" cstate="print">
            <a:extLst>
              <a:ext uri="{28A0092B-C50C-407E-A947-70E740481C1C}">
                <a14:useLocalDpi xmlns:a14="http://schemas.microsoft.com/office/drawing/2010/main" val="0"/>
              </a:ext>
            </a:extLst>
          </a:blip>
          <a:srcRect r="51130"/>
          <a:stretch/>
        </p:blipFill>
        <p:spPr>
          <a:xfrm>
            <a:off x="5351584" y="2182232"/>
            <a:ext cx="1773470" cy="1271940"/>
          </a:xfrm>
          <a:prstGeom prst="rect">
            <a:avLst/>
          </a:prstGeom>
        </p:spPr>
      </p:pic>
      <p:sp>
        <p:nvSpPr>
          <p:cNvPr id="50" name="Textfeld 49"/>
          <p:cNvSpPr txBox="1"/>
          <p:nvPr/>
        </p:nvSpPr>
        <p:spPr>
          <a:xfrm>
            <a:off x="7545340" y="4899026"/>
            <a:ext cx="1493152" cy="246221"/>
          </a:xfrm>
          <a:prstGeom prst="rect">
            <a:avLst/>
          </a:prstGeom>
          <a:noFill/>
        </p:spPr>
        <p:txBody>
          <a:bodyPr wrap="square" rtlCol="0">
            <a:spAutoFit/>
          </a:bodyPr>
          <a:lstStyle/>
          <a:p>
            <a:r>
              <a:rPr lang="de-AT" sz="1000" i="1" dirty="0" smtClean="0"/>
              <a:t>Fotos: Cadiou, 2018</a:t>
            </a:r>
            <a:endParaRPr lang="de-AT" sz="1000" i="1" dirty="0"/>
          </a:p>
        </p:txBody>
      </p:sp>
      <p:sp>
        <p:nvSpPr>
          <p:cNvPr id="9" name="Rechteck 8"/>
          <p:cNvSpPr/>
          <p:nvPr/>
        </p:nvSpPr>
        <p:spPr>
          <a:xfrm>
            <a:off x="4549554" y="4866501"/>
            <a:ext cx="2657169" cy="246221"/>
          </a:xfrm>
          <a:prstGeom prst="rect">
            <a:avLst/>
          </a:prstGeom>
        </p:spPr>
        <p:txBody>
          <a:bodyPr wrap="square">
            <a:spAutoFit/>
          </a:bodyPr>
          <a:lstStyle/>
          <a:p>
            <a:r>
              <a:rPr lang="de-AT" sz="1000" i="1" dirty="0"/>
              <a:t>https://liverur.eu/scientific-outputs/</a:t>
            </a:r>
          </a:p>
        </p:txBody>
      </p:sp>
    </p:spTree>
    <p:extLst>
      <p:ext uri="{BB962C8B-B14F-4D97-AF65-F5344CB8AC3E}">
        <p14:creationId xmlns:p14="http://schemas.microsoft.com/office/powerpoint/2010/main" val="276680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251099"/>
            <a:ext cx="8075914" cy="3785652"/>
          </a:xfrm>
          <a:prstGeom prst="rect">
            <a:avLst/>
          </a:prstGeom>
        </p:spPr>
        <p:txBody>
          <a:bodyPr wrap="square">
            <a:spAutoFit/>
          </a:bodyPr>
          <a:lstStyle/>
          <a:p>
            <a:pPr marL="357188" indent="-357188">
              <a:buFont typeface="Arial" panose="020B0604020202020204" pitchFamily="34" charset="0"/>
              <a:buChar char="•"/>
              <a:defRPr/>
            </a:pPr>
            <a:r>
              <a:rPr lang="en-GB" altLang="de-DE" sz="2400" dirty="0" smtClean="0"/>
              <a:t>Costs, profitability, economy of scales</a:t>
            </a:r>
          </a:p>
          <a:p>
            <a:pPr marL="357188" indent="-357188">
              <a:buFont typeface="Arial" panose="020B0604020202020204" pitchFamily="34" charset="0"/>
              <a:buChar char="•"/>
              <a:defRPr/>
            </a:pPr>
            <a:endParaRPr lang="en-GB" altLang="de-DE" sz="2400" dirty="0" smtClean="0"/>
          </a:p>
          <a:p>
            <a:pPr marL="357188" indent="-357188">
              <a:buFont typeface="Arial" panose="020B0604020202020204" pitchFamily="34" charset="0"/>
              <a:buChar char="•"/>
              <a:defRPr/>
            </a:pPr>
            <a:r>
              <a:rPr lang="en-GB" sz="2400" dirty="0" smtClean="0"/>
              <a:t>Low population densities, outmigration, brain drain</a:t>
            </a:r>
          </a:p>
          <a:p>
            <a:pPr marL="357188" indent="-357188">
              <a:buFont typeface="Arial" panose="020B0604020202020204" pitchFamily="34" charset="0"/>
              <a:buChar char="•"/>
              <a:defRPr/>
            </a:pPr>
            <a:endParaRPr lang="en-GB" sz="2400" dirty="0"/>
          </a:p>
          <a:p>
            <a:pPr marL="357188" indent="-357188">
              <a:buFont typeface="Arial" panose="020B0604020202020204" pitchFamily="34" charset="0"/>
              <a:buChar char="•"/>
              <a:defRPr/>
            </a:pPr>
            <a:r>
              <a:rPr lang="en-GB" sz="2400" dirty="0" smtClean="0"/>
              <a:t>Poor technical and social infrastructure</a:t>
            </a:r>
          </a:p>
          <a:p>
            <a:pPr marL="357188" indent="-357188">
              <a:buFont typeface="Arial" panose="020B0604020202020204" pitchFamily="34" charset="0"/>
              <a:buChar char="•"/>
              <a:defRPr/>
            </a:pPr>
            <a:endParaRPr lang="en-GB" altLang="de-DE" sz="2400" dirty="0"/>
          </a:p>
          <a:p>
            <a:pPr marL="357188" indent="-357188">
              <a:buFont typeface="Arial" panose="020B0604020202020204" pitchFamily="34" charset="0"/>
              <a:buChar char="•"/>
              <a:defRPr/>
            </a:pPr>
            <a:r>
              <a:rPr lang="en-GB" sz="2400" dirty="0" smtClean="0"/>
              <a:t>Low public investment, support, services</a:t>
            </a:r>
          </a:p>
          <a:p>
            <a:pPr marL="357188" indent="-357188">
              <a:buFont typeface="Arial" panose="020B0604020202020204" pitchFamily="34" charset="0"/>
              <a:buChar char="•"/>
              <a:defRPr/>
            </a:pPr>
            <a:endParaRPr lang="en-GB" sz="2400" dirty="0"/>
          </a:p>
          <a:p>
            <a:pPr marL="357188" indent="-357188">
              <a:buFont typeface="Arial" panose="020B0604020202020204" pitchFamily="34" charset="0"/>
              <a:buChar char="•"/>
              <a:defRPr/>
            </a:pPr>
            <a:r>
              <a:rPr lang="en-GB" sz="2400" dirty="0" smtClean="0"/>
              <a:t>High share of enterprises with high dependency on weather, climate conditions</a:t>
            </a:r>
            <a:endParaRPr lang="en-GB" sz="2400" dirty="0">
              <a:solidFill>
                <a:srgbClr val="3B6E63"/>
              </a:solidFill>
            </a:endParaRPr>
          </a:p>
        </p:txBody>
      </p:sp>
      <p:sp>
        <p:nvSpPr>
          <p:cNvPr id="5" name="Titel 1"/>
          <p:cNvSpPr txBox="1">
            <a:spLocks/>
          </p:cNvSpPr>
          <p:nvPr/>
        </p:nvSpPr>
        <p:spPr>
          <a:xfrm>
            <a:off x="211586" y="50723"/>
            <a:ext cx="8675937" cy="711277"/>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500" b="1" dirty="0" smtClean="0">
                <a:latin typeface="Arial" panose="020B0604020202020204" pitchFamily="34" charset="0"/>
                <a:cs typeface="Arial" panose="020B0604020202020204" pitchFamily="34" charset="0"/>
              </a:rPr>
              <a:t>Challenges of businesses in rural regions</a:t>
            </a:r>
            <a:endParaRPr lang="de-AT" sz="1600" b="1" dirty="0">
              <a:latin typeface="Arial" panose="020B0604020202020204" pitchFamily="34" charset="0"/>
              <a:cs typeface="Arial" panose="020B0604020202020204" pitchFamily="34" charset="0"/>
            </a:endParaRPr>
          </a:p>
        </p:txBody>
      </p:sp>
      <p:pic>
        <p:nvPicPr>
          <p:cNvPr id="8" name="Image 231"/>
          <p:cNvPicPr/>
          <p:nvPr/>
        </p:nvPicPr>
        <p:blipFill>
          <a:blip r:embed="rId3">
            <a:extLst>
              <a:ext uri="{28A0092B-C50C-407E-A947-70E740481C1C}">
                <a14:useLocalDpi xmlns:a14="http://schemas.microsoft.com/office/drawing/2010/main" val="0"/>
              </a:ext>
            </a:extLst>
          </a:blip>
          <a:stretch>
            <a:fillRect/>
          </a:stretch>
        </p:blipFill>
        <p:spPr>
          <a:xfrm>
            <a:off x="5772150" y="762000"/>
            <a:ext cx="3371850" cy="1137285"/>
          </a:xfrm>
          <a:prstGeom prst="rect">
            <a:avLst/>
          </a:prstGeom>
        </p:spPr>
      </p:pic>
      <p:sp>
        <p:nvSpPr>
          <p:cNvPr id="2" name="Textfeld 1"/>
          <p:cNvSpPr txBox="1"/>
          <p:nvPr/>
        </p:nvSpPr>
        <p:spPr>
          <a:xfrm>
            <a:off x="7831015" y="1949677"/>
            <a:ext cx="1922584" cy="246221"/>
          </a:xfrm>
          <a:prstGeom prst="rect">
            <a:avLst/>
          </a:prstGeom>
          <a:noFill/>
        </p:spPr>
        <p:txBody>
          <a:bodyPr wrap="square" rtlCol="0">
            <a:spAutoFit/>
          </a:bodyPr>
          <a:lstStyle/>
          <a:p>
            <a:r>
              <a:rPr lang="de-AT" sz="1000" i="1" dirty="0" smtClean="0"/>
              <a:t>Fotos: Cadiou, 2018</a:t>
            </a:r>
            <a:endParaRPr lang="de-AT" sz="1000" i="1" dirty="0"/>
          </a:p>
        </p:txBody>
      </p:sp>
      <p:sp>
        <p:nvSpPr>
          <p:cNvPr id="6" name="Rechteck 5"/>
          <p:cNvSpPr/>
          <p:nvPr/>
        </p:nvSpPr>
        <p:spPr>
          <a:xfrm>
            <a:off x="6645983" y="4866501"/>
            <a:ext cx="2657169" cy="246221"/>
          </a:xfrm>
          <a:prstGeom prst="rect">
            <a:avLst/>
          </a:prstGeom>
        </p:spPr>
        <p:txBody>
          <a:bodyPr wrap="square">
            <a:spAutoFit/>
          </a:bodyPr>
          <a:lstStyle/>
          <a:p>
            <a:r>
              <a:rPr lang="de-AT" sz="1000" i="1" dirty="0"/>
              <a:t>https://liverur.eu/scientific-outputs/</a:t>
            </a:r>
          </a:p>
        </p:txBody>
      </p:sp>
    </p:spTree>
    <p:extLst>
      <p:ext uri="{BB962C8B-B14F-4D97-AF65-F5344CB8AC3E}">
        <p14:creationId xmlns:p14="http://schemas.microsoft.com/office/powerpoint/2010/main" val="194529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7231" y="796758"/>
            <a:ext cx="8932413" cy="2677656"/>
          </a:xfrm>
          <a:prstGeom prst="rect">
            <a:avLst/>
          </a:prstGeom>
        </p:spPr>
        <p:txBody>
          <a:bodyPr wrap="square">
            <a:spAutoFit/>
          </a:bodyPr>
          <a:lstStyle/>
          <a:p>
            <a:pPr marL="357188" indent="-357188">
              <a:buFont typeface="Arial" panose="020B0604020202020204" pitchFamily="34" charset="0"/>
              <a:buChar char="•"/>
              <a:defRPr/>
            </a:pPr>
            <a:r>
              <a:rPr lang="en-GB" sz="2400" dirty="0" smtClean="0">
                <a:solidFill>
                  <a:schemeClr val="tx1"/>
                </a:solidFill>
              </a:rPr>
              <a:t>New </a:t>
            </a:r>
            <a:r>
              <a:rPr lang="en-GB" sz="2400" dirty="0">
                <a:solidFill>
                  <a:schemeClr val="tx1"/>
                </a:solidFill>
              </a:rPr>
              <a:t>product-service-process </a:t>
            </a:r>
            <a:r>
              <a:rPr lang="en-GB" sz="2400" dirty="0" smtClean="0">
                <a:solidFill>
                  <a:schemeClr val="tx1"/>
                </a:solidFill>
              </a:rPr>
              <a:t>systems</a:t>
            </a:r>
          </a:p>
          <a:p>
            <a:pPr marL="357188" indent="-357188">
              <a:buFont typeface="Arial" panose="020B0604020202020204" pitchFamily="34" charset="0"/>
              <a:buChar char="•"/>
              <a:defRPr/>
            </a:pPr>
            <a:endParaRPr lang="en-GB" sz="2400" dirty="0" smtClean="0">
              <a:solidFill>
                <a:schemeClr val="tx1"/>
              </a:solidFill>
            </a:endParaRPr>
          </a:p>
          <a:p>
            <a:pPr marL="357188" indent="-357188">
              <a:buFont typeface="Arial" panose="020B0604020202020204" pitchFamily="34" charset="0"/>
              <a:buChar char="•"/>
              <a:defRPr/>
            </a:pPr>
            <a:r>
              <a:rPr lang="en-GB" sz="2400" dirty="0" smtClean="0">
                <a:solidFill>
                  <a:schemeClr val="tx1"/>
                </a:solidFill>
              </a:rPr>
              <a:t>Focused </a:t>
            </a:r>
            <a:r>
              <a:rPr lang="en-GB" sz="2400" dirty="0">
                <a:solidFill>
                  <a:schemeClr val="tx1"/>
                </a:solidFill>
              </a:rPr>
              <a:t>on the economic &amp; social needs of </a:t>
            </a:r>
            <a:r>
              <a:rPr lang="en-GB" sz="2400" dirty="0" smtClean="0">
                <a:solidFill>
                  <a:schemeClr val="tx1"/>
                </a:solidFill>
              </a:rPr>
              <a:t>people</a:t>
            </a:r>
          </a:p>
          <a:p>
            <a:pPr marL="357188" indent="-357188">
              <a:buFont typeface="Arial" panose="020B0604020202020204" pitchFamily="34" charset="0"/>
              <a:buChar char="•"/>
              <a:defRPr/>
            </a:pPr>
            <a:endParaRPr lang="en-GB" sz="2400" dirty="0" smtClean="0">
              <a:solidFill>
                <a:schemeClr val="tx1"/>
              </a:solidFill>
            </a:endParaRPr>
          </a:p>
          <a:p>
            <a:pPr marL="357188" indent="-357188">
              <a:buFont typeface="Arial" panose="020B0604020202020204" pitchFamily="34" charset="0"/>
              <a:buChar char="•"/>
              <a:defRPr/>
            </a:pPr>
            <a:r>
              <a:rPr lang="en-GB" sz="2400" dirty="0" smtClean="0">
                <a:solidFill>
                  <a:schemeClr val="tx1"/>
                </a:solidFill>
              </a:rPr>
              <a:t>Aiming at open innovations and sustainable development</a:t>
            </a:r>
          </a:p>
          <a:p>
            <a:pPr marL="357188" indent="-357188">
              <a:buFont typeface="Arial" panose="020B0604020202020204" pitchFamily="34" charset="0"/>
              <a:buChar char="•"/>
              <a:defRPr/>
            </a:pPr>
            <a:endParaRPr lang="en-GB" sz="2400" dirty="0" smtClean="0">
              <a:solidFill>
                <a:schemeClr val="tx1"/>
              </a:solidFill>
            </a:endParaRPr>
          </a:p>
          <a:p>
            <a:pPr marL="357188" indent="-357188">
              <a:buFont typeface="Arial" panose="020B0604020202020204" pitchFamily="34" charset="0"/>
              <a:buChar char="•"/>
              <a:defRPr/>
            </a:pPr>
            <a:r>
              <a:rPr lang="en-GB" sz="2400" dirty="0" smtClean="0">
                <a:solidFill>
                  <a:schemeClr val="tx1"/>
                </a:solidFill>
              </a:rPr>
              <a:t>Public private people partnership</a:t>
            </a:r>
            <a:endParaRPr lang="en-GB" sz="2400" dirty="0">
              <a:solidFill>
                <a:srgbClr val="3B6E63"/>
              </a:solidFill>
            </a:endParaRPr>
          </a:p>
        </p:txBody>
      </p:sp>
      <p:sp>
        <p:nvSpPr>
          <p:cNvPr id="5" name="Titel 1"/>
          <p:cNvSpPr txBox="1">
            <a:spLocks/>
          </p:cNvSpPr>
          <p:nvPr/>
        </p:nvSpPr>
        <p:spPr>
          <a:xfrm>
            <a:off x="211586" y="50723"/>
            <a:ext cx="8675937" cy="6183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500" b="1" dirty="0" smtClean="0">
                <a:latin typeface="Arial" panose="020B0604020202020204" pitchFamily="34" charset="0"/>
                <a:cs typeface="Arial" panose="020B0604020202020204" pitchFamily="34" charset="0"/>
              </a:rPr>
              <a:t>Living Labs Assets</a:t>
            </a:r>
            <a:endParaRPr lang="de-AT" sz="1600" b="1" dirty="0">
              <a:latin typeface="Arial" panose="020B0604020202020204" pitchFamily="34" charset="0"/>
              <a:cs typeface="Arial" panose="020B0604020202020204" pitchFamily="34" charset="0"/>
            </a:endParaRPr>
          </a:p>
        </p:txBody>
      </p:sp>
      <p:pic>
        <p:nvPicPr>
          <p:cNvPr id="7" name="Grafik 5" descr="Pragmatic approach.png"/>
          <p:cNvPicPr>
            <a:picLocks noChangeAspect="1" noChangeArrowheads="1"/>
          </p:cNvPicPr>
          <p:nvPr/>
        </p:nvPicPr>
        <p:blipFill rotWithShape="1">
          <a:blip r:embed="rId3"/>
          <a:srcRect l="1068" t="2218" r="866" b="70624"/>
          <a:stretch/>
        </p:blipFill>
        <p:spPr bwMode="auto">
          <a:xfrm>
            <a:off x="747132" y="3847427"/>
            <a:ext cx="7181385" cy="891841"/>
          </a:xfrm>
          <a:prstGeom prst="rect">
            <a:avLst/>
          </a:prstGeom>
          <a:noFill/>
          <a:ln w="9525">
            <a:noFill/>
            <a:miter lim="800000"/>
            <a:headEnd/>
            <a:tailEnd/>
          </a:ln>
        </p:spPr>
      </p:pic>
      <p:sp>
        <p:nvSpPr>
          <p:cNvPr id="6" name="Rechteck 5"/>
          <p:cNvSpPr/>
          <p:nvPr/>
        </p:nvSpPr>
        <p:spPr>
          <a:xfrm>
            <a:off x="6486831" y="4866501"/>
            <a:ext cx="2657169" cy="246221"/>
          </a:xfrm>
          <a:prstGeom prst="rect">
            <a:avLst/>
          </a:prstGeom>
        </p:spPr>
        <p:txBody>
          <a:bodyPr wrap="square">
            <a:spAutoFit/>
          </a:bodyPr>
          <a:lstStyle/>
          <a:p>
            <a:r>
              <a:rPr lang="de-AT" sz="1000" i="1" dirty="0"/>
              <a:t>https://liverur.eu/scientific-outputs</a:t>
            </a:r>
            <a:r>
              <a:rPr lang="de-AT" sz="1000" dirty="0"/>
              <a:t>/</a:t>
            </a:r>
          </a:p>
        </p:txBody>
      </p:sp>
    </p:spTree>
    <p:extLst>
      <p:ext uri="{BB962C8B-B14F-4D97-AF65-F5344CB8AC3E}">
        <p14:creationId xmlns:p14="http://schemas.microsoft.com/office/powerpoint/2010/main" val="1363000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06710" y="982940"/>
            <a:ext cx="8873455" cy="2369880"/>
          </a:xfrm>
          <a:prstGeom prst="rect">
            <a:avLst/>
          </a:prstGeom>
        </p:spPr>
        <p:txBody>
          <a:bodyPr wrap="square">
            <a:spAutoFit/>
          </a:bodyPr>
          <a:lstStyle/>
          <a:p>
            <a:pPr>
              <a:defRPr/>
            </a:pPr>
            <a:r>
              <a:rPr lang="en-GB" altLang="de-DE" sz="2400" b="1" dirty="0" smtClean="0"/>
              <a:t>Objective</a:t>
            </a:r>
          </a:p>
          <a:p>
            <a:pPr>
              <a:defRPr/>
            </a:pPr>
            <a:endParaRPr lang="en-GB" altLang="de-DE" sz="2400" b="1" dirty="0" smtClean="0"/>
          </a:p>
          <a:p>
            <a:pPr marL="342900" indent="-342900">
              <a:buFont typeface="Arial" panose="020B0604020202020204" pitchFamily="34" charset="0"/>
              <a:buChar char="•"/>
              <a:defRPr/>
            </a:pPr>
            <a:r>
              <a:rPr lang="en-US" sz="2000" dirty="0" smtClean="0"/>
              <a:t>Creation </a:t>
            </a:r>
            <a:r>
              <a:rPr lang="en-US" sz="2000" dirty="0"/>
              <a:t>of a new viable business model in rural </a:t>
            </a:r>
            <a:r>
              <a:rPr lang="en-US" sz="2000" dirty="0" smtClean="0"/>
              <a:t>context, merging </a:t>
            </a:r>
            <a:r>
              <a:rPr lang="en-US" sz="2000" dirty="0"/>
              <a:t>Living </a:t>
            </a:r>
            <a:r>
              <a:rPr lang="en-US" sz="2000" dirty="0" smtClean="0"/>
              <a:t>Lab and Circular </a:t>
            </a:r>
            <a:r>
              <a:rPr lang="en-US" sz="2000" dirty="0"/>
              <a:t>Economy </a:t>
            </a:r>
            <a:r>
              <a:rPr lang="en-US" sz="2000" dirty="0" smtClean="0"/>
              <a:t>Theory</a:t>
            </a:r>
          </a:p>
          <a:p>
            <a:pPr marL="342900" indent="-342900">
              <a:buFont typeface="Arial" panose="020B0604020202020204" pitchFamily="34" charset="0"/>
              <a:buChar char="•"/>
              <a:defRPr/>
            </a:pPr>
            <a:endParaRPr lang="en-US" sz="2000" dirty="0" smtClean="0"/>
          </a:p>
          <a:p>
            <a:pPr marL="342900" indent="-342900">
              <a:buFont typeface="Arial" panose="020B0604020202020204" pitchFamily="34" charset="0"/>
              <a:buChar char="•"/>
              <a:defRPr/>
            </a:pPr>
            <a:r>
              <a:rPr lang="en-US" sz="2000" dirty="0"/>
              <a:t>Provide a structured approach for developing </a:t>
            </a:r>
            <a:r>
              <a:rPr lang="en-US" sz="2000" dirty="0" smtClean="0"/>
              <a:t>a </a:t>
            </a:r>
            <a:r>
              <a:rPr lang="en-US" sz="2000" dirty="0"/>
              <a:t>business or project or initiative in rural </a:t>
            </a:r>
            <a:r>
              <a:rPr lang="en-US" sz="2000" dirty="0" smtClean="0"/>
              <a:t>regions</a:t>
            </a:r>
            <a:endParaRPr lang="en-GB" sz="2000" dirty="0"/>
          </a:p>
        </p:txBody>
      </p:sp>
      <p:sp>
        <p:nvSpPr>
          <p:cNvPr id="5" name="Titel 1"/>
          <p:cNvSpPr txBox="1">
            <a:spLocks/>
          </p:cNvSpPr>
          <p:nvPr/>
        </p:nvSpPr>
        <p:spPr>
          <a:xfrm>
            <a:off x="270544" y="0"/>
            <a:ext cx="8675937" cy="706056"/>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500" b="1" dirty="0" smtClean="0">
                <a:latin typeface="Arial" panose="020B0604020202020204" pitchFamily="34" charset="0"/>
                <a:cs typeface="Arial" panose="020B0604020202020204" pitchFamily="34" charset="0"/>
              </a:rPr>
              <a:t>RAIN </a:t>
            </a:r>
            <a:r>
              <a:rPr lang="en-GB" sz="2500" dirty="0" smtClean="0">
                <a:latin typeface="Arial" panose="020B0604020202020204" pitchFamily="34" charset="0"/>
                <a:cs typeface="Arial" panose="020B0604020202020204" pitchFamily="34" charset="0"/>
              </a:rPr>
              <a:t>(=Regional Circular Living Lab) </a:t>
            </a:r>
            <a:r>
              <a:rPr lang="en-GB" sz="2500" b="1" dirty="0" smtClean="0">
                <a:latin typeface="Arial" panose="020B0604020202020204" pitchFamily="34" charset="0"/>
                <a:cs typeface="Arial" panose="020B0604020202020204" pitchFamily="34" charset="0"/>
              </a:rPr>
              <a:t>Concept</a:t>
            </a:r>
          </a:p>
          <a:p>
            <a:pPr>
              <a:defRPr/>
            </a:pPr>
            <a:r>
              <a:rPr lang="en-GB" sz="1000" i="1" dirty="0"/>
              <a:t>(Egartner et al. 2020)</a:t>
            </a:r>
            <a:endParaRPr lang="de-AT" sz="1000" b="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b="12077"/>
          <a:stretch/>
        </p:blipFill>
        <p:spPr>
          <a:xfrm>
            <a:off x="7003705" y="3545856"/>
            <a:ext cx="1675147" cy="1148807"/>
          </a:xfrm>
          <a:prstGeom prst="rect">
            <a:avLst/>
          </a:prstGeom>
        </p:spPr>
      </p:pic>
    </p:spTree>
    <p:extLst>
      <p:ext uri="{BB962C8B-B14F-4D97-AF65-F5344CB8AC3E}">
        <p14:creationId xmlns:p14="http://schemas.microsoft.com/office/powerpoint/2010/main" val="210351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DB95385-FA88-0243-B4BF-638C846DB6DA}"/>
              </a:ext>
            </a:extLst>
          </p:cNvPr>
          <p:cNvSpPr>
            <a:spLocks noGrp="1"/>
          </p:cNvSpPr>
          <p:nvPr>
            <p:ph type="ctrTitle"/>
          </p:nvPr>
        </p:nvSpPr>
        <p:spPr>
          <a:xfrm>
            <a:off x="-10041" y="25711"/>
            <a:ext cx="9143999" cy="549716"/>
          </a:xfrm>
        </p:spPr>
        <p:txBody>
          <a:bodyPr/>
          <a:lstStyle/>
          <a:p>
            <a:r>
              <a:rPr lang="en-GB" sz="2400" dirty="0">
                <a:solidFill>
                  <a:schemeClr val="tx1"/>
                </a:solidFill>
              </a:rPr>
              <a:t>RAIN </a:t>
            </a:r>
            <a:r>
              <a:rPr lang="en-GB" sz="2400" dirty="0" smtClean="0">
                <a:solidFill>
                  <a:schemeClr val="tx1"/>
                </a:solidFill>
              </a:rPr>
              <a:t>Concept</a:t>
            </a:r>
            <a:br>
              <a:rPr lang="en-GB" sz="2400" dirty="0" smtClean="0">
                <a:solidFill>
                  <a:schemeClr val="tx1"/>
                </a:solidFill>
              </a:rPr>
            </a:br>
            <a:endParaRPr lang="en-GB" sz="1000" b="0" i="1" dirty="0">
              <a:solidFill>
                <a:schemeClr val="tx1"/>
              </a:solidFill>
            </a:endParaRPr>
          </a:p>
        </p:txBody>
      </p:sp>
      <p:grpSp>
        <p:nvGrpSpPr>
          <p:cNvPr id="5" name="Gruppieren 4"/>
          <p:cNvGrpSpPr/>
          <p:nvPr/>
        </p:nvGrpSpPr>
        <p:grpSpPr>
          <a:xfrm>
            <a:off x="6995977" y="1185332"/>
            <a:ext cx="2671160" cy="1148506"/>
            <a:chOff x="6995977" y="1185332"/>
            <a:chExt cx="2671160" cy="1148506"/>
          </a:xfrm>
        </p:grpSpPr>
        <p:sp>
          <p:nvSpPr>
            <p:cNvPr id="56" name="Ellipse 55"/>
            <p:cNvSpPr/>
            <p:nvPr/>
          </p:nvSpPr>
          <p:spPr>
            <a:xfrm flipH="1">
              <a:off x="7097527" y="1662005"/>
              <a:ext cx="290294" cy="290294"/>
            </a:xfrm>
            <a:prstGeom prst="ellipse">
              <a:avLst/>
            </a:prstGeom>
            <a:solidFill>
              <a:schemeClr val="accent6">
                <a:lumMod val="20000"/>
                <a:lumOff val="80000"/>
              </a:schemeClr>
            </a:solid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7" name="Ellipse 56"/>
            <p:cNvSpPr/>
            <p:nvPr/>
          </p:nvSpPr>
          <p:spPr>
            <a:xfrm flipH="1">
              <a:off x="7086222" y="2043544"/>
              <a:ext cx="290294" cy="290294"/>
            </a:xfrm>
            <a:prstGeom prst="ellipse">
              <a:avLst/>
            </a:prstGeom>
            <a:solidFill>
              <a:srgbClr val="FAF5D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050"/>
            </a:p>
          </p:txBody>
        </p:sp>
        <p:sp>
          <p:nvSpPr>
            <p:cNvPr id="58" name="Textfeld 57"/>
            <p:cNvSpPr txBox="1"/>
            <p:nvPr/>
          </p:nvSpPr>
          <p:spPr>
            <a:xfrm>
              <a:off x="7466761" y="1318175"/>
              <a:ext cx="2200376" cy="1015663"/>
            </a:xfrm>
            <a:prstGeom prst="rect">
              <a:avLst/>
            </a:prstGeom>
            <a:noFill/>
          </p:spPr>
          <p:txBody>
            <a:bodyPr wrap="square" rtlCol="0">
              <a:spAutoFit/>
            </a:bodyPr>
            <a:lstStyle/>
            <a:p>
              <a:r>
                <a:rPr lang="en-GB" sz="1200" dirty="0" smtClean="0"/>
                <a:t>RAIN Core Elements</a:t>
              </a:r>
              <a:endParaRPr lang="en-GB" sz="1200" dirty="0"/>
            </a:p>
            <a:p>
              <a:endParaRPr lang="en-GB" sz="1200" dirty="0"/>
            </a:p>
            <a:p>
              <a:r>
                <a:rPr lang="en-GB" sz="1200" dirty="0"/>
                <a:t>RAIN </a:t>
              </a:r>
              <a:r>
                <a:rPr lang="en-GB" sz="1200" dirty="0" smtClean="0"/>
                <a:t>Principles</a:t>
              </a:r>
              <a:endParaRPr lang="en-GB" sz="1200" dirty="0"/>
            </a:p>
            <a:p>
              <a:endParaRPr lang="en-GB" sz="1200" dirty="0"/>
            </a:p>
            <a:p>
              <a:r>
                <a:rPr lang="en-GB" sz="1200" dirty="0" smtClean="0"/>
                <a:t>RAIN Real Life </a:t>
              </a:r>
              <a:r>
                <a:rPr lang="en-GB" sz="1200" dirty="0"/>
                <a:t>S</a:t>
              </a:r>
              <a:r>
                <a:rPr lang="en-GB" sz="1200" dirty="0" smtClean="0"/>
                <a:t>etting</a:t>
              </a:r>
              <a:endParaRPr lang="en-GB" sz="1200" dirty="0"/>
            </a:p>
          </p:txBody>
        </p:sp>
        <p:grpSp>
          <p:nvGrpSpPr>
            <p:cNvPr id="86" name="Gruppieren 85"/>
            <p:cNvGrpSpPr/>
            <p:nvPr/>
          </p:nvGrpSpPr>
          <p:grpSpPr>
            <a:xfrm>
              <a:off x="6995977" y="1185332"/>
              <a:ext cx="470784" cy="435590"/>
              <a:chOff x="1820821" y="583928"/>
              <a:chExt cx="5814844" cy="5815740"/>
            </a:xfrm>
          </p:grpSpPr>
          <p:grpSp>
            <p:nvGrpSpPr>
              <p:cNvPr id="87" name="Gruppieren 86"/>
              <p:cNvGrpSpPr/>
              <p:nvPr/>
            </p:nvGrpSpPr>
            <p:grpSpPr>
              <a:xfrm>
                <a:off x="1820821" y="586955"/>
                <a:ext cx="5814844" cy="5812713"/>
                <a:chOff x="1820821" y="586955"/>
                <a:chExt cx="5814844" cy="5812713"/>
              </a:xfrm>
            </p:grpSpPr>
            <p:sp>
              <p:nvSpPr>
                <p:cNvPr id="89" name="Freihandform 88"/>
                <p:cNvSpPr/>
                <p:nvPr/>
              </p:nvSpPr>
              <p:spPr>
                <a:xfrm rot="16200000">
                  <a:off x="4824284" y="826571"/>
                  <a:ext cx="2578466" cy="2099233"/>
                </a:xfrm>
                <a:custGeom>
                  <a:avLst/>
                  <a:gdLst>
                    <a:gd name="connsiteX0" fmla="*/ 2578466 w 2578466"/>
                    <a:gd name="connsiteY0" fmla="*/ 1293760 h 2099233"/>
                    <a:gd name="connsiteX1" fmla="*/ 2402196 w 2578466"/>
                    <a:gd name="connsiteY1" fmla="*/ 1481047 h 2099233"/>
                    <a:gd name="connsiteX2" fmla="*/ 2277554 w 2578466"/>
                    <a:gd name="connsiteY2" fmla="*/ 1426192 h 2099233"/>
                    <a:gd name="connsiteX3" fmla="*/ 2252940 w 2578466"/>
                    <a:gd name="connsiteY3" fmla="*/ 1387403 h 2099233"/>
                    <a:gd name="connsiteX4" fmla="*/ 2099233 w 2578466"/>
                    <a:gd name="connsiteY4" fmla="*/ 1387403 h 2099233"/>
                    <a:gd name="connsiteX5" fmla="*/ 2099233 w 2578466"/>
                    <a:gd name="connsiteY5" fmla="*/ 2099233 h 2099233"/>
                    <a:gd name="connsiteX6" fmla="*/ 1394520 w 2578466"/>
                    <a:gd name="connsiteY6" fmla="*/ 2099233 h 2099233"/>
                    <a:gd name="connsiteX7" fmla="*/ 1394520 w 2578466"/>
                    <a:gd name="connsiteY7" fmla="*/ 1945526 h 2099233"/>
                    <a:gd name="connsiteX8" fmla="*/ 1433309 w 2578466"/>
                    <a:gd name="connsiteY8" fmla="*/ 1920912 h 2099233"/>
                    <a:gd name="connsiteX9" fmla="*/ 1488164 w 2578466"/>
                    <a:gd name="connsiteY9" fmla="*/ 1796270 h 2099233"/>
                    <a:gd name="connsiteX10" fmla="*/ 1300877 w 2578466"/>
                    <a:gd name="connsiteY10" fmla="*/ 1620000 h 2099233"/>
                    <a:gd name="connsiteX11" fmla="*/ 1113590 w 2578466"/>
                    <a:gd name="connsiteY11" fmla="*/ 1796270 h 2099233"/>
                    <a:gd name="connsiteX12" fmla="*/ 1168445 w 2578466"/>
                    <a:gd name="connsiteY12" fmla="*/ 1920912 h 2099233"/>
                    <a:gd name="connsiteX13" fmla="*/ 1207233 w 2578466"/>
                    <a:gd name="connsiteY13" fmla="*/ 1945526 h 2099233"/>
                    <a:gd name="connsiteX14" fmla="*/ 1207233 w 2578466"/>
                    <a:gd name="connsiteY14" fmla="*/ 2099233 h 2099233"/>
                    <a:gd name="connsiteX15" fmla="*/ 479233 w 2578466"/>
                    <a:gd name="connsiteY15" fmla="*/ 2099233 h 2099233"/>
                    <a:gd name="connsiteX16" fmla="*/ 479233 w 2578466"/>
                    <a:gd name="connsiteY16" fmla="*/ 1391366 h 2099233"/>
                    <a:gd name="connsiteX17" fmla="*/ 325525 w 2578466"/>
                    <a:gd name="connsiteY17" fmla="*/ 1391366 h 2099233"/>
                    <a:gd name="connsiteX18" fmla="*/ 300912 w 2578466"/>
                    <a:gd name="connsiteY18" fmla="*/ 1430154 h 2099233"/>
                    <a:gd name="connsiteX19" fmla="*/ 176270 w 2578466"/>
                    <a:gd name="connsiteY19" fmla="*/ 1485009 h 2099233"/>
                    <a:gd name="connsiteX20" fmla="*/ 0 w 2578466"/>
                    <a:gd name="connsiteY20" fmla="*/ 1297722 h 2099233"/>
                    <a:gd name="connsiteX21" fmla="*/ 176270 w 2578466"/>
                    <a:gd name="connsiteY21" fmla="*/ 1110435 h 2099233"/>
                    <a:gd name="connsiteX22" fmla="*/ 300912 w 2578466"/>
                    <a:gd name="connsiteY22" fmla="*/ 1165290 h 2099233"/>
                    <a:gd name="connsiteX23" fmla="*/ 325526 w 2578466"/>
                    <a:gd name="connsiteY23" fmla="*/ 1204079 h 2099233"/>
                    <a:gd name="connsiteX24" fmla="*/ 479233 w 2578466"/>
                    <a:gd name="connsiteY24" fmla="*/ 1204079 h 2099233"/>
                    <a:gd name="connsiteX25" fmla="*/ 479233 w 2578466"/>
                    <a:gd name="connsiteY25" fmla="*/ 479232 h 2099233"/>
                    <a:gd name="connsiteX26" fmla="*/ 1207234 w 2578466"/>
                    <a:gd name="connsiteY26" fmla="*/ 479233 h 2099233"/>
                    <a:gd name="connsiteX27" fmla="*/ 1207234 w 2578466"/>
                    <a:gd name="connsiteY27" fmla="*/ 325525 h 2099233"/>
                    <a:gd name="connsiteX28" fmla="*/ 1168446 w 2578466"/>
                    <a:gd name="connsiteY28" fmla="*/ 300912 h 2099233"/>
                    <a:gd name="connsiteX29" fmla="*/ 1113591 w 2578466"/>
                    <a:gd name="connsiteY29" fmla="*/ 176270 h 2099233"/>
                    <a:gd name="connsiteX30" fmla="*/ 1300878 w 2578466"/>
                    <a:gd name="connsiteY30" fmla="*/ 0 h 2099233"/>
                    <a:gd name="connsiteX31" fmla="*/ 1488165 w 2578466"/>
                    <a:gd name="connsiteY31" fmla="*/ 176270 h 2099233"/>
                    <a:gd name="connsiteX32" fmla="*/ 1433310 w 2578466"/>
                    <a:gd name="connsiteY32" fmla="*/ 300912 h 2099233"/>
                    <a:gd name="connsiteX33" fmla="*/ 1394521 w 2578466"/>
                    <a:gd name="connsiteY33" fmla="*/ 325526 h 2099233"/>
                    <a:gd name="connsiteX34" fmla="*/ 1394521 w 2578466"/>
                    <a:gd name="connsiteY34" fmla="*/ 479233 h 2099233"/>
                    <a:gd name="connsiteX35" fmla="*/ 2099233 w 2578466"/>
                    <a:gd name="connsiteY35" fmla="*/ 479233 h 2099233"/>
                    <a:gd name="connsiteX36" fmla="*/ 2099233 w 2578466"/>
                    <a:gd name="connsiteY36" fmla="*/ 1200116 h 2099233"/>
                    <a:gd name="connsiteX37" fmla="*/ 2252941 w 2578466"/>
                    <a:gd name="connsiteY37" fmla="*/ 1200116 h 2099233"/>
                    <a:gd name="connsiteX38" fmla="*/ 2277554 w 2578466"/>
                    <a:gd name="connsiteY38" fmla="*/ 1161328 h 2099233"/>
                    <a:gd name="connsiteX39" fmla="*/ 2402196 w 2578466"/>
                    <a:gd name="connsiteY39" fmla="*/ 1106473 h 2099233"/>
                    <a:gd name="connsiteX40" fmla="*/ 2578466 w 2578466"/>
                    <a:gd name="connsiteY40" fmla="*/ 129376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6" h="2099233">
                      <a:moveTo>
                        <a:pt x="2578466" y="1293760"/>
                      </a:moveTo>
                      <a:cubicBezTo>
                        <a:pt x="2578466" y="1397196"/>
                        <a:pt x="2499547" y="1481047"/>
                        <a:pt x="2402196" y="1481047"/>
                      </a:cubicBezTo>
                      <a:cubicBezTo>
                        <a:pt x="2353521" y="1481047"/>
                        <a:pt x="2309453" y="1460084"/>
                        <a:pt x="2277554" y="1426192"/>
                      </a:cubicBezTo>
                      <a:lnTo>
                        <a:pt x="2252940" y="1387403"/>
                      </a:lnTo>
                      <a:lnTo>
                        <a:pt x="2099233" y="1387403"/>
                      </a:lnTo>
                      <a:lnTo>
                        <a:pt x="2099233" y="2099233"/>
                      </a:lnTo>
                      <a:lnTo>
                        <a:pt x="1394520" y="2099233"/>
                      </a:lnTo>
                      <a:lnTo>
                        <a:pt x="1394520" y="1945526"/>
                      </a:lnTo>
                      <a:lnTo>
                        <a:pt x="1433309" y="1920912"/>
                      </a:lnTo>
                      <a:cubicBezTo>
                        <a:pt x="1467201" y="1889014"/>
                        <a:pt x="1488164" y="1844946"/>
                        <a:pt x="1488164" y="1796270"/>
                      </a:cubicBezTo>
                      <a:cubicBezTo>
                        <a:pt x="1488164" y="1698920"/>
                        <a:pt x="1404313" y="1620000"/>
                        <a:pt x="1300877" y="1620000"/>
                      </a:cubicBezTo>
                      <a:cubicBezTo>
                        <a:pt x="1197441" y="1620000"/>
                        <a:pt x="1113590" y="1698920"/>
                        <a:pt x="1113590" y="1796270"/>
                      </a:cubicBezTo>
                      <a:cubicBezTo>
                        <a:pt x="1113590" y="1844946"/>
                        <a:pt x="1134553" y="1889014"/>
                        <a:pt x="1168445" y="1920912"/>
                      </a:cubicBezTo>
                      <a:lnTo>
                        <a:pt x="1207233" y="1945526"/>
                      </a:lnTo>
                      <a:lnTo>
                        <a:pt x="1207233" y="2099233"/>
                      </a:lnTo>
                      <a:lnTo>
                        <a:pt x="479233" y="2099233"/>
                      </a:lnTo>
                      <a:lnTo>
                        <a:pt x="479233" y="1391366"/>
                      </a:lnTo>
                      <a:lnTo>
                        <a:pt x="325525" y="1391366"/>
                      </a:lnTo>
                      <a:lnTo>
                        <a:pt x="300912" y="1430154"/>
                      </a:lnTo>
                      <a:cubicBezTo>
                        <a:pt x="269013" y="1464046"/>
                        <a:pt x="224945" y="1485009"/>
                        <a:pt x="176270" y="1485009"/>
                      </a:cubicBezTo>
                      <a:cubicBezTo>
                        <a:pt x="78919" y="1485009"/>
                        <a:pt x="0" y="1401158"/>
                        <a:pt x="0" y="1297722"/>
                      </a:cubicBezTo>
                      <a:cubicBezTo>
                        <a:pt x="0" y="1194286"/>
                        <a:pt x="78919" y="1110435"/>
                        <a:pt x="176270" y="1110435"/>
                      </a:cubicBezTo>
                      <a:cubicBezTo>
                        <a:pt x="224945" y="1110435"/>
                        <a:pt x="269013" y="1131398"/>
                        <a:pt x="300912" y="1165290"/>
                      </a:cubicBezTo>
                      <a:lnTo>
                        <a:pt x="325526" y="1204079"/>
                      </a:lnTo>
                      <a:lnTo>
                        <a:pt x="479233" y="1204079"/>
                      </a:lnTo>
                      <a:lnTo>
                        <a:pt x="479233" y="479232"/>
                      </a:lnTo>
                      <a:lnTo>
                        <a:pt x="1207234" y="479233"/>
                      </a:lnTo>
                      <a:lnTo>
                        <a:pt x="1207234" y="325525"/>
                      </a:lnTo>
                      <a:lnTo>
                        <a:pt x="1168446" y="300912"/>
                      </a:lnTo>
                      <a:cubicBezTo>
                        <a:pt x="1134554" y="269013"/>
                        <a:pt x="1113591" y="224945"/>
                        <a:pt x="1113591" y="176270"/>
                      </a:cubicBezTo>
                      <a:cubicBezTo>
                        <a:pt x="1113591" y="78919"/>
                        <a:pt x="1197442" y="0"/>
                        <a:pt x="1300878" y="0"/>
                      </a:cubicBezTo>
                      <a:cubicBezTo>
                        <a:pt x="1404314" y="0"/>
                        <a:pt x="1488165" y="78919"/>
                        <a:pt x="1488165" y="176270"/>
                      </a:cubicBezTo>
                      <a:cubicBezTo>
                        <a:pt x="1488165" y="224945"/>
                        <a:pt x="1467202" y="269013"/>
                        <a:pt x="1433310" y="300912"/>
                      </a:cubicBezTo>
                      <a:lnTo>
                        <a:pt x="1394521" y="325526"/>
                      </a:lnTo>
                      <a:lnTo>
                        <a:pt x="1394521" y="479233"/>
                      </a:lnTo>
                      <a:lnTo>
                        <a:pt x="2099233" y="479233"/>
                      </a:lnTo>
                      <a:lnTo>
                        <a:pt x="2099233" y="1200116"/>
                      </a:lnTo>
                      <a:lnTo>
                        <a:pt x="2252941" y="1200116"/>
                      </a:lnTo>
                      <a:lnTo>
                        <a:pt x="2277554" y="1161328"/>
                      </a:lnTo>
                      <a:cubicBezTo>
                        <a:pt x="2309453" y="1127436"/>
                        <a:pt x="2353521" y="1106473"/>
                        <a:pt x="2402196" y="1106473"/>
                      </a:cubicBezTo>
                      <a:cubicBezTo>
                        <a:pt x="2499547" y="1106473"/>
                        <a:pt x="2578466" y="1190324"/>
                        <a:pt x="2578466" y="1293760"/>
                      </a:cubicBezTo>
                      <a:close/>
                    </a:path>
                  </a:pathLst>
                </a:cu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0" name="Freihandform 89"/>
                <p:cNvSpPr/>
                <p:nvPr/>
              </p:nvSpPr>
              <p:spPr>
                <a:xfrm rot="16200000">
                  <a:off x="3925831" y="1063311"/>
                  <a:ext cx="1620000" cy="1620000"/>
                </a:xfrm>
                <a:custGeom>
                  <a:avLst/>
                  <a:gdLst>
                    <a:gd name="connsiteX0" fmla="*/ 0 w 1620000"/>
                    <a:gd name="connsiteY0" fmla="*/ 0 h 1620000"/>
                    <a:gd name="connsiteX1" fmla="*/ 716357 w 1620000"/>
                    <a:gd name="connsiteY1" fmla="*/ 0 h 1620000"/>
                    <a:gd name="connsiteX2" fmla="*/ 716357 w 1620000"/>
                    <a:gd name="connsiteY2" fmla="*/ 153707 h 1620000"/>
                    <a:gd name="connsiteX3" fmla="*/ 677568 w 1620000"/>
                    <a:gd name="connsiteY3" fmla="*/ 178321 h 1620000"/>
                    <a:gd name="connsiteX4" fmla="*/ 622713 w 1620000"/>
                    <a:gd name="connsiteY4" fmla="*/ 302963 h 1620000"/>
                    <a:gd name="connsiteX5" fmla="*/ 810000 w 1620000"/>
                    <a:gd name="connsiteY5" fmla="*/ 479233 h 1620000"/>
                    <a:gd name="connsiteX6" fmla="*/ 997287 w 1620000"/>
                    <a:gd name="connsiteY6" fmla="*/ 302963 h 1620000"/>
                    <a:gd name="connsiteX7" fmla="*/ 942432 w 1620000"/>
                    <a:gd name="connsiteY7" fmla="*/ 178321 h 1620000"/>
                    <a:gd name="connsiteX8" fmla="*/ 903644 w 1620000"/>
                    <a:gd name="connsiteY8" fmla="*/ 153708 h 1620000"/>
                    <a:gd name="connsiteX9" fmla="*/ 903644 w 1620000"/>
                    <a:gd name="connsiteY9" fmla="*/ 0 h 1620000"/>
                    <a:gd name="connsiteX10" fmla="*/ 1620000 w 1620000"/>
                    <a:gd name="connsiteY10" fmla="*/ 0 h 1620000"/>
                    <a:gd name="connsiteX11" fmla="*/ 1620000 w 1620000"/>
                    <a:gd name="connsiteY11" fmla="*/ 1620000 h 1620000"/>
                    <a:gd name="connsiteX12" fmla="*/ 903643 w 1620000"/>
                    <a:gd name="connsiteY12" fmla="*/ 1620000 h 1620000"/>
                    <a:gd name="connsiteX13" fmla="*/ 903643 w 1620000"/>
                    <a:gd name="connsiteY13" fmla="*/ 1466293 h 1620000"/>
                    <a:gd name="connsiteX14" fmla="*/ 942432 w 1620000"/>
                    <a:gd name="connsiteY14" fmla="*/ 1441679 h 1620000"/>
                    <a:gd name="connsiteX15" fmla="*/ 997287 w 1620000"/>
                    <a:gd name="connsiteY15" fmla="*/ 1317037 h 1620000"/>
                    <a:gd name="connsiteX16" fmla="*/ 810000 w 1620000"/>
                    <a:gd name="connsiteY16" fmla="*/ 1140767 h 1620000"/>
                    <a:gd name="connsiteX17" fmla="*/ 622713 w 1620000"/>
                    <a:gd name="connsiteY17" fmla="*/ 1317037 h 1620000"/>
                    <a:gd name="connsiteX18" fmla="*/ 677568 w 1620000"/>
                    <a:gd name="connsiteY18" fmla="*/ 1441679 h 1620000"/>
                    <a:gd name="connsiteX19" fmla="*/ 716356 w 1620000"/>
                    <a:gd name="connsiteY19" fmla="*/ 1466292 h 1620000"/>
                    <a:gd name="connsiteX20" fmla="*/ 716356 w 1620000"/>
                    <a:gd name="connsiteY20" fmla="*/ 1620000 h 1620000"/>
                    <a:gd name="connsiteX21" fmla="*/ 0 w 1620000"/>
                    <a:gd name="connsiteY21" fmla="*/ 1620000 h 1620000"/>
                    <a:gd name="connsiteX22" fmla="*/ 0 w 1620000"/>
                    <a:gd name="connsiteY22" fmla="*/ 903644 h 1620000"/>
                    <a:gd name="connsiteX23" fmla="*/ 153707 w 1620000"/>
                    <a:gd name="connsiteY23" fmla="*/ 903644 h 1620000"/>
                    <a:gd name="connsiteX24" fmla="*/ 178321 w 1620000"/>
                    <a:gd name="connsiteY24" fmla="*/ 942433 h 1620000"/>
                    <a:gd name="connsiteX25" fmla="*/ 302963 w 1620000"/>
                    <a:gd name="connsiteY25" fmla="*/ 997288 h 1620000"/>
                    <a:gd name="connsiteX26" fmla="*/ 479233 w 1620000"/>
                    <a:gd name="connsiteY26" fmla="*/ 810001 h 1620000"/>
                    <a:gd name="connsiteX27" fmla="*/ 302963 w 1620000"/>
                    <a:gd name="connsiteY27" fmla="*/ 622714 h 1620000"/>
                    <a:gd name="connsiteX28" fmla="*/ 178321 w 1620000"/>
                    <a:gd name="connsiteY28" fmla="*/ 677569 h 1620000"/>
                    <a:gd name="connsiteX29" fmla="*/ 153708 w 1620000"/>
                    <a:gd name="connsiteY29" fmla="*/ 716357 h 1620000"/>
                    <a:gd name="connsiteX30" fmla="*/ 0 w 1620000"/>
                    <a:gd name="connsiteY30"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0000"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91" name="Freihandform 90"/>
                <p:cNvSpPr/>
                <p:nvPr/>
              </p:nvSpPr>
              <p:spPr>
                <a:xfrm rot="10800000">
                  <a:off x="1827037" y="1063013"/>
                  <a:ext cx="2571603" cy="2099233"/>
                </a:xfrm>
                <a:custGeom>
                  <a:avLst/>
                  <a:gdLst>
                    <a:gd name="connsiteX0" fmla="*/ 2099233 w 2571603"/>
                    <a:gd name="connsiteY0" fmla="*/ 2099233 h 2099233"/>
                    <a:gd name="connsiteX1" fmla="*/ 1364054 w 2571603"/>
                    <a:gd name="connsiteY1" fmla="*/ 2099233 h 2099233"/>
                    <a:gd name="connsiteX2" fmla="*/ 1364054 w 2571603"/>
                    <a:gd name="connsiteY2" fmla="*/ 1948403 h 2099233"/>
                    <a:gd name="connsiteX3" fmla="*/ 1402843 w 2571603"/>
                    <a:gd name="connsiteY3" fmla="*/ 1923789 h 2099233"/>
                    <a:gd name="connsiteX4" fmla="*/ 1457698 w 2571603"/>
                    <a:gd name="connsiteY4" fmla="*/ 1799147 h 2099233"/>
                    <a:gd name="connsiteX5" fmla="*/ 1270411 w 2571603"/>
                    <a:gd name="connsiteY5" fmla="*/ 1622877 h 2099233"/>
                    <a:gd name="connsiteX6" fmla="*/ 1083124 w 2571603"/>
                    <a:gd name="connsiteY6" fmla="*/ 1799147 h 2099233"/>
                    <a:gd name="connsiteX7" fmla="*/ 1137979 w 2571603"/>
                    <a:gd name="connsiteY7" fmla="*/ 1923789 h 2099233"/>
                    <a:gd name="connsiteX8" fmla="*/ 1176767 w 2571603"/>
                    <a:gd name="connsiteY8" fmla="*/ 1948402 h 2099233"/>
                    <a:gd name="connsiteX9" fmla="*/ 1176767 w 2571603"/>
                    <a:gd name="connsiteY9" fmla="*/ 2099233 h 2099233"/>
                    <a:gd name="connsiteX10" fmla="*/ 479233 w 2571603"/>
                    <a:gd name="connsiteY10" fmla="*/ 2099233 h 2099233"/>
                    <a:gd name="connsiteX11" fmla="*/ 479233 w 2571603"/>
                    <a:gd name="connsiteY11" fmla="*/ 1382876 h 2099233"/>
                    <a:gd name="connsiteX12" fmla="*/ 325525 w 2571603"/>
                    <a:gd name="connsiteY12" fmla="*/ 1382876 h 2099233"/>
                    <a:gd name="connsiteX13" fmla="*/ 300912 w 2571603"/>
                    <a:gd name="connsiteY13" fmla="*/ 1421664 h 2099233"/>
                    <a:gd name="connsiteX14" fmla="*/ 176270 w 2571603"/>
                    <a:gd name="connsiteY14" fmla="*/ 1476519 h 2099233"/>
                    <a:gd name="connsiteX15" fmla="*/ 0 w 2571603"/>
                    <a:gd name="connsiteY15" fmla="*/ 1289232 h 2099233"/>
                    <a:gd name="connsiteX16" fmla="*/ 176270 w 2571603"/>
                    <a:gd name="connsiteY16" fmla="*/ 1101945 h 2099233"/>
                    <a:gd name="connsiteX17" fmla="*/ 300912 w 2571603"/>
                    <a:gd name="connsiteY17" fmla="*/ 1156800 h 2099233"/>
                    <a:gd name="connsiteX18" fmla="*/ 325526 w 2571603"/>
                    <a:gd name="connsiteY18" fmla="*/ 1195589 h 2099233"/>
                    <a:gd name="connsiteX19" fmla="*/ 479233 w 2571603"/>
                    <a:gd name="connsiteY19" fmla="*/ 1195589 h 2099233"/>
                    <a:gd name="connsiteX20" fmla="*/ 479233 w 2571603"/>
                    <a:gd name="connsiteY20" fmla="*/ 479233 h 2099233"/>
                    <a:gd name="connsiteX21" fmla="*/ 1195589 w 2571603"/>
                    <a:gd name="connsiteY21" fmla="*/ 479233 h 2099233"/>
                    <a:gd name="connsiteX22" fmla="*/ 1195589 w 2571603"/>
                    <a:gd name="connsiteY22" fmla="*/ 325525 h 2099233"/>
                    <a:gd name="connsiteX23" fmla="*/ 1156801 w 2571603"/>
                    <a:gd name="connsiteY23" fmla="*/ 300912 h 2099233"/>
                    <a:gd name="connsiteX24" fmla="*/ 1101946 w 2571603"/>
                    <a:gd name="connsiteY24" fmla="*/ 176270 h 2099233"/>
                    <a:gd name="connsiteX25" fmla="*/ 1289233 w 2571603"/>
                    <a:gd name="connsiteY25" fmla="*/ 0 h 2099233"/>
                    <a:gd name="connsiteX26" fmla="*/ 1476520 w 2571603"/>
                    <a:gd name="connsiteY26" fmla="*/ 176270 h 2099233"/>
                    <a:gd name="connsiteX27" fmla="*/ 1421665 w 2571603"/>
                    <a:gd name="connsiteY27" fmla="*/ 300912 h 2099233"/>
                    <a:gd name="connsiteX28" fmla="*/ 1382876 w 2571603"/>
                    <a:gd name="connsiteY28" fmla="*/ 325526 h 2099233"/>
                    <a:gd name="connsiteX29" fmla="*/ 1382876 w 2571603"/>
                    <a:gd name="connsiteY29" fmla="*/ 479233 h 2099233"/>
                    <a:gd name="connsiteX30" fmla="*/ 2099233 w 2571603"/>
                    <a:gd name="connsiteY30" fmla="*/ 479233 h 2099233"/>
                    <a:gd name="connsiteX31" fmla="*/ 2099233 w 2571603"/>
                    <a:gd name="connsiteY31" fmla="*/ 1190170 h 2099233"/>
                    <a:gd name="connsiteX32" fmla="*/ 2246078 w 2571603"/>
                    <a:gd name="connsiteY32" fmla="*/ 1190170 h 2099233"/>
                    <a:gd name="connsiteX33" fmla="*/ 2270691 w 2571603"/>
                    <a:gd name="connsiteY33" fmla="*/ 1151382 h 2099233"/>
                    <a:gd name="connsiteX34" fmla="*/ 2395333 w 2571603"/>
                    <a:gd name="connsiteY34" fmla="*/ 1096527 h 2099233"/>
                    <a:gd name="connsiteX35" fmla="*/ 2571603 w 2571603"/>
                    <a:gd name="connsiteY35" fmla="*/ 1283814 h 2099233"/>
                    <a:gd name="connsiteX36" fmla="*/ 2395333 w 2571603"/>
                    <a:gd name="connsiteY36" fmla="*/ 1471101 h 2099233"/>
                    <a:gd name="connsiteX37" fmla="*/ 2270691 w 2571603"/>
                    <a:gd name="connsiteY37" fmla="*/ 1416246 h 2099233"/>
                    <a:gd name="connsiteX38" fmla="*/ 2246077 w 2571603"/>
                    <a:gd name="connsiteY38" fmla="*/ 1377457 h 2099233"/>
                    <a:gd name="connsiteX39" fmla="*/ 2099233 w 2571603"/>
                    <a:gd name="connsiteY39" fmla="*/ 1377457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71603" h="2099233">
                      <a:moveTo>
                        <a:pt x="2099233" y="2099233"/>
                      </a:moveTo>
                      <a:lnTo>
                        <a:pt x="1364054" y="2099233"/>
                      </a:lnTo>
                      <a:lnTo>
                        <a:pt x="1364054" y="1948403"/>
                      </a:lnTo>
                      <a:lnTo>
                        <a:pt x="1402843" y="1923789"/>
                      </a:lnTo>
                      <a:cubicBezTo>
                        <a:pt x="1436735" y="1891890"/>
                        <a:pt x="1457698" y="1847822"/>
                        <a:pt x="1457698" y="1799147"/>
                      </a:cubicBezTo>
                      <a:cubicBezTo>
                        <a:pt x="1457698" y="1701796"/>
                        <a:pt x="1373847" y="1622877"/>
                        <a:pt x="1270411" y="1622877"/>
                      </a:cubicBezTo>
                      <a:cubicBezTo>
                        <a:pt x="1166975" y="1622877"/>
                        <a:pt x="1083124" y="1701796"/>
                        <a:pt x="1083124" y="1799147"/>
                      </a:cubicBezTo>
                      <a:cubicBezTo>
                        <a:pt x="1083124" y="1847822"/>
                        <a:pt x="1104087" y="1891890"/>
                        <a:pt x="1137979" y="1923789"/>
                      </a:cubicBezTo>
                      <a:lnTo>
                        <a:pt x="1176767" y="1948402"/>
                      </a:lnTo>
                      <a:lnTo>
                        <a:pt x="1176767"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90170"/>
                      </a:lnTo>
                      <a:lnTo>
                        <a:pt x="2246078" y="1190170"/>
                      </a:lnTo>
                      <a:lnTo>
                        <a:pt x="2270691" y="1151382"/>
                      </a:lnTo>
                      <a:cubicBezTo>
                        <a:pt x="2302590" y="1117490"/>
                        <a:pt x="2346658" y="1096527"/>
                        <a:pt x="2395333" y="1096527"/>
                      </a:cubicBezTo>
                      <a:cubicBezTo>
                        <a:pt x="2492684" y="1096527"/>
                        <a:pt x="2571603" y="1180378"/>
                        <a:pt x="2571603" y="1283814"/>
                      </a:cubicBezTo>
                      <a:cubicBezTo>
                        <a:pt x="2571603" y="1387250"/>
                        <a:pt x="2492684" y="1471101"/>
                        <a:pt x="2395333" y="1471101"/>
                      </a:cubicBezTo>
                      <a:cubicBezTo>
                        <a:pt x="2346658" y="1471101"/>
                        <a:pt x="2302590" y="1450138"/>
                        <a:pt x="2270691" y="1416246"/>
                      </a:cubicBezTo>
                      <a:lnTo>
                        <a:pt x="2246077" y="1377457"/>
                      </a:lnTo>
                      <a:lnTo>
                        <a:pt x="2099233" y="1377457"/>
                      </a:ln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solidFill>
                      <a:srgbClr val="FFFF00"/>
                    </a:solidFill>
                  </a:endParaRPr>
                </a:p>
              </p:txBody>
            </p:sp>
            <p:sp>
              <p:nvSpPr>
                <p:cNvPr id="92" name="Freihandform 91"/>
                <p:cNvSpPr/>
                <p:nvPr/>
              </p:nvSpPr>
              <p:spPr>
                <a:xfrm rot="5400000">
                  <a:off x="2064662" y="4062835"/>
                  <a:ext cx="2574432" cy="2099233"/>
                </a:xfrm>
                <a:custGeom>
                  <a:avLst/>
                  <a:gdLst>
                    <a:gd name="connsiteX0" fmla="*/ 0 w 2574432"/>
                    <a:gd name="connsiteY0" fmla="*/ 1289232 h 2099233"/>
                    <a:gd name="connsiteX1" fmla="*/ 176270 w 2574432"/>
                    <a:gd name="connsiteY1" fmla="*/ 1101945 h 2099233"/>
                    <a:gd name="connsiteX2" fmla="*/ 300912 w 2574432"/>
                    <a:gd name="connsiteY2" fmla="*/ 1156800 h 2099233"/>
                    <a:gd name="connsiteX3" fmla="*/ 325526 w 2574432"/>
                    <a:gd name="connsiteY3" fmla="*/ 1195589 h 2099233"/>
                    <a:gd name="connsiteX4" fmla="*/ 479233 w 2574432"/>
                    <a:gd name="connsiteY4" fmla="*/ 1195589 h 2099233"/>
                    <a:gd name="connsiteX5" fmla="*/ 479233 w 2574432"/>
                    <a:gd name="connsiteY5" fmla="*/ 479233 h 2099233"/>
                    <a:gd name="connsiteX6" fmla="*/ 1195589 w 2574432"/>
                    <a:gd name="connsiteY6" fmla="*/ 479233 h 2099233"/>
                    <a:gd name="connsiteX7" fmla="*/ 1195589 w 2574432"/>
                    <a:gd name="connsiteY7" fmla="*/ 325525 h 2099233"/>
                    <a:gd name="connsiteX8" fmla="*/ 1156801 w 2574432"/>
                    <a:gd name="connsiteY8" fmla="*/ 300912 h 2099233"/>
                    <a:gd name="connsiteX9" fmla="*/ 1101946 w 2574432"/>
                    <a:gd name="connsiteY9" fmla="*/ 176270 h 2099233"/>
                    <a:gd name="connsiteX10" fmla="*/ 1289233 w 2574432"/>
                    <a:gd name="connsiteY10" fmla="*/ 0 h 2099233"/>
                    <a:gd name="connsiteX11" fmla="*/ 1476520 w 2574432"/>
                    <a:gd name="connsiteY11" fmla="*/ 176270 h 2099233"/>
                    <a:gd name="connsiteX12" fmla="*/ 1421665 w 2574432"/>
                    <a:gd name="connsiteY12" fmla="*/ 300912 h 2099233"/>
                    <a:gd name="connsiteX13" fmla="*/ 1382876 w 2574432"/>
                    <a:gd name="connsiteY13" fmla="*/ 325526 h 2099233"/>
                    <a:gd name="connsiteX14" fmla="*/ 1382876 w 2574432"/>
                    <a:gd name="connsiteY14" fmla="*/ 479233 h 2099233"/>
                    <a:gd name="connsiteX15" fmla="*/ 2099233 w 2574432"/>
                    <a:gd name="connsiteY15" fmla="*/ 479233 h 2099233"/>
                    <a:gd name="connsiteX16" fmla="*/ 2099233 w 2574432"/>
                    <a:gd name="connsiteY16" fmla="*/ 1234410 h 2099233"/>
                    <a:gd name="connsiteX17" fmla="*/ 2248907 w 2574432"/>
                    <a:gd name="connsiteY17" fmla="*/ 1234410 h 2099233"/>
                    <a:gd name="connsiteX18" fmla="*/ 2273520 w 2574432"/>
                    <a:gd name="connsiteY18" fmla="*/ 1195622 h 2099233"/>
                    <a:gd name="connsiteX19" fmla="*/ 2398162 w 2574432"/>
                    <a:gd name="connsiteY19" fmla="*/ 1140767 h 2099233"/>
                    <a:gd name="connsiteX20" fmla="*/ 2574432 w 2574432"/>
                    <a:gd name="connsiteY20" fmla="*/ 1328054 h 2099233"/>
                    <a:gd name="connsiteX21" fmla="*/ 2398162 w 2574432"/>
                    <a:gd name="connsiteY21" fmla="*/ 1515341 h 2099233"/>
                    <a:gd name="connsiteX22" fmla="*/ 2273520 w 2574432"/>
                    <a:gd name="connsiteY22" fmla="*/ 1460486 h 2099233"/>
                    <a:gd name="connsiteX23" fmla="*/ 2248906 w 2574432"/>
                    <a:gd name="connsiteY23" fmla="*/ 1421697 h 2099233"/>
                    <a:gd name="connsiteX24" fmla="*/ 2099233 w 2574432"/>
                    <a:gd name="connsiteY24" fmla="*/ 1421697 h 2099233"/>
                    <a:gd name="connsiteX25" fmla="*/ 2099233 w 2574432"/>
                    <a:gd name="connsiteY25" fmla="*/ 2099233 h 2099233"/>
                    <a:gd name="connsiteX26" fmla="*/ 1374239 w 2574432"/>
                    <a:gd name="connsiteY26" fmla="*/ 2099233 h 2099233"/>
                    <a:gd name="connsiteX27" fmla="*/ 1374239 w 2574432"/>
                    <a:gd name="connsiteY27" fmla="*/ 1945527 h 2099233"/>
                    <a:gd name="connsiteX28" fmla="*/ 1413028 w 2574432"/>
                    <a:gd name="connsiteY28" fmla="*/ 1920913 h 2099233"/>
                    <a:gd name="connsiteX29" fmla="*/ 1467883 w 2574432"/>
                    <a:gd name="connsiteY29" fmla="*/ 1796271 h 2099233"/>
                    <a:gd name="connsiteX30" fmla="*/ 1280596 w 2574432"/>
                    <a:gd name="connsiteY30" fmla="*/ 1620001 h 2099233"/>
                    <a:gd name="connsiteX31" fmla="*/ 1093309 w 2574432"/>
                    <a:gd name="connsiteY31" fmla="*/ 1796271 h 2099233"/>
                    <a:gd name="connsiteX32" fmla="*/ 1148164 w 2574432"/>
                    <a:gd name="connsiteY32" fmla="*/ 1920913 h 2099233"/>
                    <a:gd name="connsiteX33" fmla="*/ 1186952 w 2574432"/>
                    <a:gd name="connsiteY33" fmla="*/ 1945526 h 2099233"/>
                    <a:gd name="connsiteX34" fmla="*/ 1186952 w 2574432"/>
                    <a:gd name="connsiteY34" fmla="*/ 2099233 h 2099233"/>
                    <a:gd name="connsiteX35" fmla="*/ 479233 w 2574432"/>
                    <a:gd name="connsiteY35" fmla="*/ 2099233 h 2099233"/>
                    <a:gd name="connsiteX36" fmla="*/ 479233 w 2574432"/>
                    <a:gd name="connsiteY36" fmla="*/ 1382876 h 2099233"/>
                    <a:gd name="connsiteX37" fmla="*/ 325525 w 2574432"/>
                    <a:gd name="connsiteY37" fmla="*/ 1382876 h 2099233"/>
                    <a:gd name="connsiteX38" fmla="*/ 300912 w 2574432"/>
                    <a:gd name="connsiteY38" fmla="*/ 1421664 h 2099233"/>
                    <a:gd name="connsiteX39" fmla="*/ 176270 w 2574432"/>
                    <a:gd name="connsiteY39" fmla="*/ 1476519 h 2099233"/>
                    <a:gd name="connsiteX40" fmla="*/ 0 w 2574432"/>
                    <a:gd name="connsiteY40" fmla="*/ 1289232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4432" h="2099233">
                      <a:moveTo>
                        <a:pt x="0" y="1289232"/>
                      </a:move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234410"/>
                      </a:lnTo>
                      <a:lnTo>
                        <a:pt x="2248907" y="1234410"/>
                      </a:lnTo>
                      <a:lnTo>
                        <a:pt x="2273520" y="1195622"/>
                      </a:lnTo>
                      <a:cubicBezTo>
                        <a:pt x="2305419" y="1161730"/>
                        <a:pt x="2349487" y="1140767"/>
                        <a:pt x="2398162" y="1140767"/>
                      </a:cubicBezTo>
                      <a:cubicBezTo>
                        <a:pt x="2495513" y="1140767"/>
                        <a:pt x="2574432" y="1224618"/>
                        <a:pt x="2574432" y="1328054"/>
                      </a:cubicBezTo>
                      <a:cubicBezTo>
                        <a:pt x="2574432" y="1431490"/>
                        <a:pt x="2495513" y="1515341"/>
                        <a:pt x="2398162" y="1515341"/>
                      </a:cubicBezTo>
                      <a:cubicBezTo>
                        <a:pt x="2349487" y="1515341"/>
                        <a:pt x="2305419" y="1494378"/>
                        <a:pt x="2273520" y="1460486"/>
                      </a:cubicBezTo>
                      <a:lnTo>
                        <a:pt x="2248906" y="1421697"/>
                      </a:lnTo>
                      <a:lnTo>
                        <a:pt x="2099233" y="1421697"/>
                      </a:lnTo>
                      <a:lnTo>
                        <a:pt x="2099233" y="2099233"/>
                      </a:lnTo>
                      <a:lnTo>
                        <a:pt x="1374239" y="2099233"/>
                      </a:lnTo>
                      <a:lnTo>
                        <a:pt x="1374239" y="1945527"/>
                      </a:lnTo>
                      <a:lnTo>
                        <a:pt x="1413028" y="1920913"/>
                      </a:lnTo>
                      <a:cubicBezTo>
                        <a:pt x="1446920" y="1889014"/>
                        <a:pt x="1467883" y="1844946"/>
                        <a:pt x="1467883" y="1796271"/>
                      </a:cubicBezTo>
                      <a:cubicBezTo>
                        <a:pt x="1467883" y="1698920"/>
                        <a:pt x="1384032" y="1620001"/>
                        <a:pt x="1280596" y="1620001"/>
                      </a:cubicBezTo>
                      <a:cubicBezTo>
                        <a:pt x="1177160" y="1620001"/>
                        <a:pt x="1093309" y="1698920"/>
                        <a:pt x="1093309" y="1796271"/>
                      </a:cubicBezTo>
                      <a:cubicBezTo>
                        <a:pt x="1093309" y="1844946"/>
                        <a:pt x="1114272" y="1889014"/>
                        <a:pt x="1148164" y="1920913"/>
                      </a:cubicBezTo>
                      <a:lnTo>
                        <a:pt x="1186952" y="1945526"/>
                      </a:lnTo>
                      <a:lnTo>
                        <a:pt x="1186952"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lose/>
                    </a:path>
                  </a:pathLst>
                </a:custGeom>
                <a:solidFill>
                  <a:srgbClr val="62D8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3" name="Freihandform 92"/>
                <p:cNvSpPr/>
                <p:nvPr/>
              </p:nvSpPr>
              <p:spPr>
                <a:xfrm>
                  <a:off x="5069631" y="3821201"/>
                  <a:ext cx="2566034" cy="2099233"/>
                </a:xfrm>
                <a:custGeom>
                  <a:avLst/>
                  <a:gdLst>
                    <a:gd name="connsiteX0" fmla="*/ 1289233 w 2566034"/>
                    <a:gd name="connsiteY0" fmla="*/ 1619999 h 2099233"/>
                    <a:gd name="connsiteX1" fmla="*/ 1101946 w 2566034"/>
                    <a:gd name="connsiteY1" fmla="*/ 1796269 h 2099233"/>
                    <a:gd name="connsiteX2" fmla="*/ 1156801 w 2566034"/>
                    <a:gd name="connsiteY2" fmla="*/ 1920911 h 2099233"/>
                    <a:gd name="connsiteX3" fmla="*/ 1195589 w 2566034"/>
                    <a:gd name="connsiteY3" fmla="*/ 1945524 h 2099233"/>
                    <a:gd name="connsiteX4" fmla="*/ 1195589 w 2566034"/>
                    <a:gd name="connsiteY4" fmla="*/ 2099232 h 2099233"/>
                    <a:gd name="connsiteX5" fmla="*/ 1382876 w 2566034"/>
                    <a:gd name="connsiteY5" fmla="*/ 2099232 h 2099233"/>
                    <a:gd name="connsiteX6" fmla="*/ 1382876 w 2566034"/>
                    <a:gd name="connsiteY6" fmla="*/ 1945525 h 2099233"/>
                    <a:gd name="connsiteX7" fmla="*/ 1421665 w 2566034"/>
                    <a:gd name="connsiteY7" fmla="*/ 1920911 h 2099233"/>
                    <a:gd name="connsiteX8" fmla="*/ 1476520 w 2566034"/>
                    <a:gd name="connsiteY8" fmla="*/ 1796269 h 2099233"/>
                    <a:gd name="connsiteX9" fmla="*/ 1289233 w 2566034"/>
                    <a:gd name="connsiteY9" fmla="*/ 1619999 h 2099233"/>
                    <a:gd name="connsiteX10" fmla="*/ 1289233 w 2566034"/>
                    <a:gd name="connsiteY10" fmla="*/ 0 h 2099233"/>
                    <a:gd name="connsiteX11" fmla="*/ 1476520 w 2566034"/>
                    <a:gd name="connsiteY11" fmla="*/ 176270 h 2099233"/>
                    <a:gd name="connsiteX12" fmla="*/ 1421665 w 2566034"/>
                    <a:gd name="connsiteY12" fmla="*/ 300912 h 2099233"/>
                    <a:gd name="connsiteX13" fmla="*/ 1382876 w 2566034"/>
                    <a:gd name="connsiteY13" fmla="*/ 325526 h 2099233"/>
                    <a:gd name="connsiteX14" fmla="*/ 1382876 w 2566034"/>
                    <a:gd name="connsiteY14" fmla="*/ 479233 h 2099233"/>
                    <a:gd name="connsiteX15" fmla="*/ 2099233 w 2566034"/>
                    <a:gd name="connsiteY15" fmla="*/ 479233 h 2099233"/>
                    <a:gd name="connsiteX16" fmla="*/ 2099233 w 2566034"/>
                    <a:gd name="connsiteY16" fmla="*/ 1185796 h 2099233"/>
                    <a:gd name="connsiteX17" fmla="*/ 2240509 w 2566034"/>
                    <a:gd name="connsiteY17" fmla="*/ 1185796 h 2099233"/>
                    <a:gd name="connsiteX18" fmla="*/ 2265122 w 2566034"/>
                    <a:gd name="connsiteY18" fmla="*/ 1147008 h 2099233"/>
                    <a:gd name="connsiteX19" fmla="*/ 2389764 w 2566034"/>
                    <a:gd name="connsiteY19" fmla="*/ 1092153 h 2099233"/>
                    <a:gd name="connsiteX20" fmla="*/ 2566034 w 2566034"/>
                    <a:gd name="connsiteY20" fmla="*/ 1279440 h 2099233"/>
                    <a:gd name="connsiteX21" fmla="*/ 2389764 w 2566034"/>
                    <a:gd name="connsiteY21" fmla="*/ 1466727 h 2099233"/>
                    <a:gd name="connsiteX22" fmla="*/ 2265122 w 2566034"/>
                    <a:gd name="connsiteY22" fmla="*/ 1411872 h 2099233"/>
                    <a:gd name="connsiteX23" fmla="*/ 2240508 w 2566034"/>
                    <a:gd name="connsiteY23" fmla="*/ 1373083 h 2099233"/>
                    <a:gd name="connsiteX24" fmla="*/ 2099233 w 2566034"/>
                    <a:gd name="connsiteY24" fmla="*/ 1373083 h 2099233"/>
                    <a:gd name="connsiteX25" fmla="*/ 2099233 w 2566034"/>
                    <a:gd name="connsiteY25" fmla="*/ 2099233 h 2099233"/>
                    <a:gd name="connsiteX26" fmla="*/ 479233 w 2566034"/>
                    <a:gd name="connsiteY26" fmla="*/ 2099233 h 2099233"/>
                    <a:gd name="connsiteX27" fmla="*/ 479233 w 2566034"/>
                    <a:gd name="connsiteY27" fmla="*/ 1382876 h 2099233"/>
                    <a:gd name="connsiteX28" fmla="*/ 325525 w 2566034"/>
                    <a:gd name="connsiteY28" fmla="*/ 1382876 h 2099233"/>
                    <a:gd name="connsiteX29" fmla="*/ 300912 w 2566034"/>
                    <a:gd name="connsiteY29" fmla="*/ 1421664 h 2099233"/>
                    <a:gd name="connsiteX30" fmla="*/ 176270 w 2566034"/>
                    <a:gd name="connsiteY30" fmla="*/ 1476519 h 2099233"/>
                    <a:gd name="connsiteX31" fmla="*/ 0 w 2566034"/>
                    <a:gd name="connsiteY31" fmla="*/ 1289232 h 2099233"/>
                    <a:gd name="connsiteX32" fmla="*/ 176270 w 2566034"/>
                    <a:gd name="connsiteY32" fmla="*/ 1101945 h 2099233"/>
                    <a:gd name="connsiteX33" fmla="*/ 300912 w 2566034"/>
                    <a:gd name="connsiteY33" fmla="*/ 1156800 h 2099233"/>
                    <a:gd name="connsiteX34" fmla="*/ 325526 w 2566034"/>
                    <a:gd name="connsiteY34" fmla="*/ 1195589 h 2099233"/>
                    <a:gd name="connsiteX35" fmla="*/ 479233 w 2566034"/>
                    <a:gd name="connsiteY35" fmla="*/ 1195589 h 2099233"/>
                    <a:gd name="connsiteX36" fmla="*/ 479233 w 2566034"/>
                    <a:gd name="connsiteY36" fmla="*/ 479233 h 2099233"/>
                    <a:gd name="connsiteX37" fmla="*/ 1195589 w 2566034"/>
                    <a:gd name="connsiteY37" fmla="*/ 479233 h 2099233"/>
                    <a:gd name="connsiteX38" fmla="*/ 1195589 w 2566034"/>
                    <a:gd name="connsiteY38" fmla="*/ 325525 h 2099233"/>
                    <a:gd name="connsiteX39" fmla="*/ 1156801 w 2566034"/>
                    <a:gd name="connsiteY39" fmla="*/ 300912 h 2099233"/>
                    <a:gd name="connsiteX40" fmla="*/ 1101946 w 2566034"/>
                    <a:gd name="connsiteY40" fmla="*/ 176270 h 2099233"/>
                    <a:gd name="connsiteX41" fmla="*/ 1289233 w 2566034"/>
                    <a:gd name="connsiteY41" fmla="*/ 0 h 209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6034" h="2099233">
                      <a:moveTo>
                        <a:pt x="1289233" y="1619999"/>
                      </a:moveTo>
                      <a:cubicBezTo>
                        <a:pt x="1185797" y="1619999"/>
                        <a:pt x="1101946" y="1698918"/>
                        <a:pt x="1101946" y="1796269"/>
                      </a:cubicBezTo>
                      <a:cubicBezTo>
                        <a:pt x="1101946" y="1844944"/>
                        <a:pt x="1122909" y="1889012"/>
                        <a:pt x="1156801" y="1920911"/>
                      </a:cubicBezTo>
                      <a:lnTo>
                        <a:pt x="1195589" y="1945524"/>
                      </a:lnTo>
                      <a:lnTo>
                        <a:pt x="1195589" y="2099232"/>
                      </a:lnTo>
                      <a:lnTo>
                        <a:pt x="1382876" y="2099232"/>
                      </a:lnTo>
                      <a:lnTo>
                        <a:pt x="1382876" y="1945525"/>
                      </a:lnTo>
                      <a:lnTo>
                        <a:pt x="1421665" y="1920911"/>
                      </a:lnTo>
                      <a:cubicBezTo>
                        <a:pt x="1455557" y="1889012"/>
                        <a:pt x="1476520" y="1844944"/>
                        <a:pt x="1476520" y="1796269"/>
                      </a:cubicBezTo>
                      <a:cubicBezTo>
                        <a:pt x="1476520" y="1698918"/>
                        <a:pt x="1392669" y="1619999"/>
                        <a:pt x="1289233" y="1619999"/>
                      </a:cubicBezTo>
                      <a:close/>
                      <a:moveTo>
                        <a:pt x="1289233" y="0"/>
                      </a:moveTo>
                      <a:cubicBezTo>
                        <a:pt x="1392669" y="0"/>
                        <a:pt x="1476520" y="78919"/>
                        <a:pt x="1476520" y="176270"/>
                      </a:cubicBezTo>
                      <a:cubicBezTo>
                        <a:pt x="1476520" y="224945"/>
                        <a:pt x="1455557" y="269013"/>
                        <a:pt x="1421665" y="300912"/>
                      </a:cubicBezTo>
                      <a:lnTo>
                        <a:pt x="1382876" y="325526"/>
                      </a:lnTo>
                      <a:lnTo>
                        <a:pt x="1382876" y="479233"/>
                      </a:lnTo>
                      <a:lnTo>
                        <a:pt x="2099233" y="479233"/>
                      </a:lnTo>
                      <a:lnTo>
                        <a:pt x="2099233" y="1185796"/>
                      </a:lnTo>
                      <a:lnTo>
                        <a:pt x="2240509" y="1185796"/>
                      </a:lnTo>
                      <a:lnTo>
                        <a:pt x="2265122" y="1147008"/>
                      </a:lnTo>
                      <a:cubicBezTo>
                        <a:pt x="2297021" y="1113116"/>
                        <a:pt x="2341089" y="1092153"/>
                        <a:pt x="2389764" y="1092153"/>
                      </a:cubicBezTo>
                      <a:cubicBezTo>
                        <a:pt x="2487115" y="1092153"/>
                        <a:pt x="2566034" y="1176004"/>
                        <a:pt x="2566034" y="1279440"/>
                      </a:cubicBezTo>
                      <a:cubicBezTo>
                        <a:pt x="2566034" y="1382876"/>
                        <a:pt x="2487115" y="1466727"/>
                        <a:pt x="2389764" y="1466727"/>
                      </a:cubicBezTo>
                      <a:cubicBezTo>
                        <a:pt x="2341089" y="1466727"/>
                        <a:pt x="2297021" y="1445764"/>
                        <a:pt x="2265122" y="1411872"/>
                      </a:cubicBezTo>
                      <a:lnTo>
                        <a:pt x="2240508" y="1373083"/>
                      </a:lnTo>
                      <a:lnTo>
                        <a:pt x="2099233" y="1373083"/>
                      </a:lnTo>
                      <a:lnTo>
                        <a:pt x="2099233" y="2099233"/>
                      </a:lnTo>
                      <a:lnTo>
                        <a:pt x="479233" y="2099233"/>
                      </a:lnTo>
                      <a:lnTo>
                        <a:pt x="479233" y="1382876"/>
                      </a:lnTo>
                      <a:lnTo>
                        <a:pt x="325525" y="1382876"/>
                      </a:lnTo>
                      <a:lnTo>
                        <a:pt x="300912" y="1421664"/>
                      </a:lnTo>
                      <a:cubicBezTo>
                        <a:pt x="269013" y="1455556"/>
                        <a:pt x="224945" y="1476519"/>
                        <a:pt x="176270" y="1476519"/>
                      </a:cubicBezTo>
                      <a:cubicBezTo>
                        <a:pt x="78919" y="1476519"/>
                        <a:pt x="0" y="1392668"/>
                        <a:pt x="0" y="1289232"/>
                      </a:cubicBezTo>
                      <a:cubicBezTo>
                        <a:pt x="0" y="1185796"/>
                        <a:pt x="78919" y="1101945"/>
                        <a:pt x="176270" y="1101945"/>
                      </a:cubicBezTo>
                      <a:cubicBezTo>
                        <a:pt x="224945" y="1101945"/>
                        <a:pt x="269013" y="1122908"/>
                        <a:pt x="300912" y="1156800"/>
                      </a:cubicBezTo>
                      <a:lnTo>
                        <a:pt x="325526" y="1195589"/>
                      </a:lnTo>
                      <a:lnTo>
                        <a:pt x="479233" y="1195589"/>
                      </a:lnTo>
                      <a:lnTo>
                        <a:pt x="479233" y="479233"/>
                      </a:lnTo>
                      <a:lnTo>
                        <a:pt x="1195589" y="479233"/>
                      </a:lnTo>
                      <a:lnTo>
                        <a:pt x="1195589" y="325525"/>
                      </a:lnTo>
                      <a:lnTo>
                        <a:pt x="1156801" y="300912"/>
                      </a:lnTo>
                      <a:cubicBezTo>
                        <a:pt x="1122909" y="269013"/>
                        <a:pt x="1101946" y="224945"/>
                        <a:pt x="1101946" y="176270"/>
                      </a:cubicBezTo>
                      <a:cubicBezTo>
                        <a:pt x="1101946" y="78919"/>
                        <a:pt x="1185797" y="0"/>
                        <a:pt x="1289233"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4" name="Freihandform 93"/>
                <p:cNvSpPr/>
                <p:nvPr/>
              </p:nvSpPr>
              <p:spPr>
                <a:xfrm>
                  <a:off x="5548864" y="2683311"/>
                  <a:ext cx="2086801" cy="1620000"/>
                </a:xfrm>
                <a:custGeom>
                  <a:avLst/>
                  <a:gdLst>
                    <a:gd name="connsiteX0" fmla="*/ 0 w 2086801"/>
                    <a:gd name="connsiteY0" fmla="*/ 0 h 1620000"/>
                    <a:gd name="connsiteX1" fmla="*/ 716357 w 2086801"/>
                    <a:gd name="connsiteY1" fmla="*/ 0 h 1620000"/>
                    <a:gd name="connsiteX2" fmla="*/ 716357 w 2086801"/>
                    <a:gd name="connsiteY2" fmla="*/ 153707 h 1620000"/>
                    <a:gd name="connsiteX3" fmla="*/ 677568 w 2086801"/>
                    <a:gd name="connsiteY3" fmla="*/ 178321 h 1620000"/>
                    <a:gd name="connsiteX4" fmla="*/ 622713 w 2086801"/>
                    <a:gd name="connsiteY4" fmla="*/ 302963 h 1620000"/>
                    <a:gd name="connsiteX5" fmla="*/ 810000 w 2086801"/>
                    <a:gd name="connsiteY5" fmla="*/ 479233 h 1620000"/>
                    <a:gd name="connsiteX6" fmla="*/ 997287 w 2086801"/>
                    <a:gd name="connsiteY6" fmla="*/ 302963 h 1620000"/>
                    <a:gd name="connsiteX7" fmla="*/ 942432 w 2086801"/>
                    <a:gd name="connsiteY7" fmla="*/ 178321 h 1620000"/>
                    <a:gd name="connsiteX8" fmla="*/ 903644 w 2086801"/>
                    <a:gd name="connsiteY8" fmla="*/ 153708 h 1620000"/>
                    <a:gd name="connsiteX9" fmla="*/ 903644 w 2086801"/>
                    <a:gd name="connsiteY9" fmla="*/ 0 h 1620000"/>
                    <a:gd name="connsiteX10" fmla="*/ 1620000 w 2086801"/>
                    <a:gd name="connsiteY10" fmla="*/ 0 h 1620000"/>
                    <a:gd name="connsiteX11" fmla="*/ 1620000 w 2086801"/>
                    <a:gd name="connsiteY11" fmla="*/ 716357 h 1620000"/>
                    <a:gd name="connsiteX12" fmla="*/ 1761276 w 2086801"/>
                    <a:gd name="connsiteY12" fmla="*/ 716357 h 1620000"/>
                    <a:gd name="connsiteX13" fmla="*/ 1785889 w 2086801"/>
                    <a:gd name="connsiteY13" fmla="*/ 677569 h 1620000"/>
                    <a:gd name="connsiteX14" fmla="*/ 1910531 w 2086801"/>
                    <a:gd name="connsiteY14" fmla="*/ 622714 h 1620000"/>
                    <a:gd name="connsiteX15" fmla="*/ 2086801 w 2086801"/>
                    <a:gd name="connsiteY15" fmla="*/ 810001 h 1620000"/>
                    <a:gd name="connsiteX16" fmla="*/ 1910531 w 2086801"/>
                    <a:gd name="connsiteY16" fmla="*/ 997288 h 1620000"/>
                    <a:gd name="connsiteX17" fmla="*/ 1785889 w 2086801"/>
                    <a:gd name="connsiteY17" fmla="*/ 942433 h 1620000"/>
                    <a:gd name="connsiteX18" fmla="*/ 1761275 w 2086801"/>
                    <a:gd name="connsiteY18" fmla="*/ 903644 h 1620000"/>
                    <a:gd name="connsiteX19" fmla="*/ 1620000 w 2086801"/>
                    <a:gd name="connsiteY19" fmla="*/ 903644 h 1620000"/>
                    <a:gd name="connsiteX20" fmla="*/ 1620000 w 2086801"/>
                    <a:gd name="connsiteY20" fmla="*/ 1620000 h 1620000"/>
                    <a:gd name="connsiteX21" fmla="*/ 903643 w 2086801"/>
                    <a:gd name="connsiteY21" fmla="*/ 1620000 h 1620000"/>
                    <a:gd name="connsiteX22" fmla="*/ 903643 w 2086801"/>
                    <a:gd name="connsiteY22" fmla="*/ 1466293 h 1620000"/>
                    <a:gd name="connsiteX23" fmla="*/ 942432 w 2086801"/>
                    <a:gd name="connsiteY23" fmla="*/ 1441679 h 1620000"/>
                    <a:gd name="connsiteX24" fmla="*/ 997287 w 2086801"/>
                    <a:gd name="connsiteY24" fmla="*/ 1317037 h 1620000"/>
                    <a:gd name="connsiteX25" fmla="*/ 810000 w 2086801"/>
                    <a:gd name="connsiteY25" fmla="*/ 1140767 h 1620000"/>
                    <a:gd name="connsiteX26" fmla="*/ 622713 w 2086801"/>
                    <a:gd name="connsiteY26" fmla="*/ 1317037 h 1620000"/>
                    <a:gd name="connsiteX27" fmla="*/ 677568 w 2086801"/>
                    <a:gd name="connsiteY27" fmla="*/ 1441679 h 1620000"/>
                    <a:gd name="connsiteX28" fmla="*/ 716356 w 2086801"/>
                    <a:gd name="connsiteY28" fmla="*/ 1466292 h 1620000"/>
                    <a:gd name="connsiteX29" fmla="*/ 716356 w 2086801"/>
                    <a:gd name="connsiteY29" fmla="*/ 1620000 h 1620000"/>
                    <a:gd name="connsiteX30" fmla="*/ 0 w 2086801"/>
                    <a:gd name="connsiteY30" fmla="*/ 1620000 h 1620000"/>
                    <a:gd name="connsiteX31" fmla="*/ 0 w 2086801"/>
                    <a:gd name="connsiteY31" fmla="*/ 903644 h 1620000"/>
                    <a:gd name="connsiteX32" fmla="*/ 153707 w 2086801"/>
                    <a:gd name="connsiteY32" fmla="*/ 903644 h 1620000"/>
                    <a:gd name="connsiteX33" fmla="*/ 178321 w 2086801"/>
                    <a:gd name="connsiteY33" fmla="*/ 942433 h 1620000"/>
                    <a:gd name="connsiteX34" fmla="*/ 302963 w 2086801"/>
                    <a:gd name="connsiteY34" fmla="*/ 997288 h 1620000"/>
                    <a:gd name="connsiteX35" fmla="*/ 479233 w 2086801"/>
                    <a:gd name="connsiteY35" fmla="*/ 810001 h 1620000"/>
                    <a:gd name="connsiteX36" fmla="*/ 302963 w 2086801"/>
                    <a:gd name="connsiteY36" fmla="*/ 622714 h 1620000"/>
                    <a:gd name="connsiteX37" fmla="*/ 178321 w 2086801"/>
                    <a:gd name="connsiteY37" fmla="*/ 677569 h 1620000"/>
                    <a:gd name="connsiteX38" fmla="*/ 153708 w 2086801"/>
                    <a:gd name="connsiteY38" fmla="*/ 716357 h 1620000"/>
                    <a:gd name="connsiteX39" fmla="*/ 0 w 2086801"/>
                    <a:gd name="connsiteY39" fmla="*/ 716357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6801" h="1620000">
                      <a:moveTo>
                        <a:pt x="0" y="0"/>
                      </a:move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6357"/>
                      </a:lnTo>
                      <a:lnTo>
                        <a:pt x="1761276" y="716357"/>
                      </a:lnTo>
                      <a:lnTo>
                        <a:pt x="1785889" y="677569"/>
                      </a:lnTo>
                      <a:cubicBezTo>
                        <a:pt x="1817788" y="643677"/>
                        <a:pt x="1861856" y="622714"/>
                        <a:pt x="1910531" y="622714"/>
                      </a:cubicBezTo>
                      <a:cubicBezTo>
                        <a:pt x="2007882" y="622714"/>
                        <a:pt x="2086801" y="706565"/>
                        <a:pt x="2086801" y="810001"/>
                      </a:cubicBezTo>
                      <a:cubicBezTo>
                        <a:pt x="2086801" y="913437"/>
                        <a:pt x="2007882" y="997288"/>
                        <a:pt x="1910531" y="997288"/>
                      </a:cubicBezTo>
                      <a:cubicBezTo>
                        <a:pt x="1861856" y="997288"/>
                        <a:pt x="1817788" y="976325"/>
                        <a:pt x="1785889" y="942433"/>
                      </a:cubicBezTo>
                      <a:lnTo>
                        <a:pt x="1761275" y="903644"/>
                      </a:lnTo>
                      <a:lnTo>
                        <a:pt x="1620000" y="903644"/>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5" name="Freihandform 94"/>
                <p:cNvSpPr/>
                <p:nvPr/>
              </p:nvSpPr>
              <p:spPr>
                <a:xfrm rot="10800000">
                  <a:off x="1820821" y="2683311"/>
                  <a:ext cx="2100532" cy="1620000"/>
                </a:xfrm>
                <a:custGeom>
                  <a:avLst/>
                  <a:gdLst>
                    <a:gd name="connsiteX0" fmla="*/ 1924262 w 2100532"/>
                    <a:gd name="connsiteY0" fmla="*/ 1046422 h 1620000"/>
                    <a:gd name="connsiteX1" fmla="*/ 1799620 w 2100532"/>
                    <a:gd name="connsiteY1" fmla="*/ 991567 h 1620000"/>
                    <a:gd name="connsiteX2" fmla="*/ 1775006 w 2100532"/>
                    <a:gd name="connsiteY2" fmla="*/ 952778 h 1620000"/>
                    <a:gd name="connsiteX3" fmla="*/ 1621299 w 2100532"/>
                    <a:gd name="connsiteY3" fmla="*/ 952778 h 1620000"/>
                    <a:gd name="connsiteX4" fmla="*/ 1621299 w 2100532"/>
                    <a:gd name="connsiteY4" fmla="*/ 765491 h 1620000"/>
                    <a:gd name="connsiteX5" fmla="*/ 1775007 w 2100532"/>
                    <a:gd name="connsiteY5" fmla="*/ 765491 h 1620000"/>
                    <a:gd name="connsiteX6" fmla="*/ 1799620 w 2100532"/>
                    <a:gd name="connsiteY6" fmla="*/ 726703 h 1620000"/>
                    <a:gd name="connsiteX7" fmla="*/ 1924262 w 2100532"/>
                    <a:gd name="connsiteY7" fmla="*/ 671848 h 1620000"/>
                    <a:gd name="connsiteX8" fmla="*/ 2100532 w 2100532"/>
                    <a:gd name="connsiteY8" fmla="*/ 859135 h 1620000"/>
                    <a:gd name="connsiteX9" fmla="*/ 1924262 w 2100532"/>
                    <a:gd name="connsiteY9" fmla="*/ 1046422 h 1620000"/>
                    <a:gd name="connsiteX10" fmla="*/ 1620000 w 2100532"/>
                    <a:gd name="connsiteY10" fmla="*/ 1620000 h 1620000"/>
                    <a:gd name="connsiteX11" fmla="*/ 903643 w 2100532"/>
                    <a:gd name="connsiteY11" fmla="*/ 1620000 h 1620000"/>
                    <a:gd name="connsiteX12" fmla="*/ 903643 w 2100532"/>
                    <a:gd name="connsiteY12" fmla="*/ 1466293 h 1620000"/>
                    <a:gd name="connsiteX13" fmla="*/ 942432 w 2100532"/>
                    <a:gd name="connsiteY13" fmla="*/ 1441679 h 1620000"/>
                    <a:gd name="connsiteX14" fmla="*/ 997287 w 2100532"/>
                    <a:gd name="connsiteY14" fmla="*/ 1317037 h 1620000"/>
                    <a:gd name="connsiteX15" fmla="*/ 810000 w 2100532"/>
                    <a:gd name="connsiteY15" fmla="*/ 1140767 h 1620000"/>
                    <a:gd name="connsiteX16" fmla="*/ 622713 w 2100532"/>
                    <a:gd name="connsiteY16" fmla="*/ 1317037 h 1620000"/>
                    <a:gd name="connsiteX17" fmla="*/ 677568 w 2100532"/>
                    <a:gd name="connsiteY17" fmla="*/ 1441679 h 1620000"/>
                    <a:gd name="connsiteX18" fmla="*/ 716356 w 2100532"/>
                    <a:gd name="connsiteY18" fmla="*/ 1466292 h 1620000"/>
                    <a:gd name="connsiteX19" fmla="*/ 716356 w 2100532"/>
                    <a:gd name="connsiteY19" fmla="*/ 1620000 h 1620000"/>
                    <a:gd name="connsiteX20" fmla="*/ 0 w 2100532"/>
                    <a:gd name="connsiteY20" fmla="*/ 1620000 h 1620000"/>
                    <a:gd name="connsiteX21" fmla="*/ 0 w 2100532"/>
                    <a:gd name="connsiteY21" fmla="*/ 903644 h 1620000"/>
                    <a:gd name="connsiteX22" fmla="*/ 153707 w 2100532"/>
                    <a:gd name="connsiteY22" fmla="*/ 903644 h 1620000"/>
                    <a:gd name="connsiteX23" fmla="*/ 178321 w 2100532"/>
                    <a:gd name="connsiteY23" fmla="*/ 942433 h 1620000"/>
                    <a:gd name="connsiteX24" fmla="*/ 302963 w 2100532"/>
                    <a:gd name="connsiteY24" fmla="*/ 997288 h 1620000"/>
                    <a:gd name="connsiteX25" fmla="*/ 479233 w 2100532"/>
                    <a:gd name="connsiteY25" fmla="*/ 810001 h 1620000"/>
                    <a:gd name="connsiteX26" fmla="*/ 302963 w 2100532"/>
                    <a:gd name="connsiteY26" fmla="*/ 622714 h 1620000"/>
                    <a:gd name="connsiteX27" fmla="*/ 178321 w 2100532"/>
                    <a:gd name="connsiteY27" fmla="*/ 677569 h 1620000"/>
                    <a:gd name="connsiteX28" fmla="*/ 153708 w 2100532"/>
                    <a:gd name="connsiteY28" fmla="*/ 716357 h 1620000"/>
                    <a:gd name="connsiteX29" fmla="*/ 0 w 2100532"/>
                    <a:gd name="connsiteY29" fmla="*/ 716357 h 1620000"/>
                    <a:gd name="connsiteX30" fmla="*/ 0 w 2100532"/>
                    <a:gd name="connsiteY30" fmla="*/ 0 h 1620000"/>
                    <a:gd name="connsiteX31" fmla="*/ 716357 w 2100532"/>
                    <a:gd name="connsiteY31" fmla="*/ 0 h 1620000"/>
                    <a:gd name="connsiteX32" fmla="*/ 716357 w 2100532"/>
                    <a:gd name="connsiteY32" fmla="*/ 153707 h 1620000"/>
                    <a:gd name="connsiteX33" fmla="*/ 677568 w 2100532"/>
                    <a:gd name="connsiteY33" fmla="*/ 178321 h 1620000"/>
                    <a:gd name="connsiteX34" fmla="*/ 622713 w 2100532"/>
                    <a:gd name="connsiteY34" fmla="*/ 302963 h 1620000"/>
                    <a:gd name="connsiteX35" fmla="*/ 810000 w 2100532"/>
                    <a:gd name="connsiteY35" fmla="*/ 479233 h 1620000"/>
                    <a:gd name="connsiteX36" fmla="*/ 997287 w 2100532"/>
                    <a:gd name="connsiteY36" fmla="*/ 302963 h 1620000"/>
                    <a:gd name="connsiteX37" fmla="*/ 942432 w 2100532"/>
                    <a:gd name="connsiteY37" fmla="*/ 178321 h 1620000"/>
                    <a:gd name="connsiteX38" fmla="*/ 903644 w 2100532"/>
                    <a:gd name="connsiteY38" fmla="*/ 153708 h 1620000"/>
                    <a:gd name="connsiteX39" fmla="*/ 903644 w 2100532"/>
                    <a:gd name="connsiteY39" fmla="*/ 0 h 1620000"/>
                    <a:gd name="connsiteX40" fmla="*/ 1620000 w 2100532"/>
                    <a:gd name="connsiteY40"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00532" h="1620000">
                      <a:moveTo>
                        <a:pt x="1924262" y="1046422"/>
                      </a:moveTo>
                      <a:cubicBezTo>
                        <a:pt x="1875587" y="1046422"/>
                        <a:pt x="1831519" y="1025459"/>
                        <a:pt x="1799620" y="991567"/>
                      </a:cubicBezTo>
                      <a:lnTo>
                        <a:pt x="1775006" y="952778"/>
                      </a:lnTo>
                      <a:lnTo>
                        <a:pt x="1621299" y="952778"/>
                      </a:lnTo>
                      <a:lnTo>
                        <a:pt x="1621299" y="765491"/>
                      </a:lnTo>
                      <a:lnTo>
                        <a:pt x="1775007" y="765491"/>
                      </a:lnTo>
                      <a:lnTo>
                        <a:pt x="1799620" y="726703"/>
                      </a:lnTo>
                      <a:cubicBezTo>
                        <a:pt x="1831519" y="692811"/>
                        <a:pt x="1875587" y="671848"/>
                        <a:pt x="1924262" y="671848"/>
                      </a:cubicBezTo>
                      <a:cubicBezTo>
                        <a:pt x="2021613" y="671848"/>
                        <a:pt x="2100532" y="755699"/>
                        <a:pt x="2100532" y="859135"/>
                      </a:cubicBezTo>
                      <a:cubicBezTo>
                        <a:pt x="2100532" y="962571"/>
                        <a:pt x="2021613" y="1046422"/>
                        <a:pt x="1924262" y="1046422"/>
                      </a:cubicBezTo>
                      <a:close/>
                      <a:moveTo>
                        <a:pt x="1620000" y="1620000"/>
                      </a:move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lnTo>
                        <a:pt x="0" y="1620000"/>
                      </a:ln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6" name="Freihandform 95"/>
                <p:cNvSpPr/>
                <p:nvPr/>
              </p:nvSpPr>
              <p:spPr>
                <a:xfrm rot="5400000">
                  <a:off x="3688231" y="4540911"/>
                  <a:ext cx="2095199" cy="1620000"/>
                </a:xfrm>
                <a:custGeom>
                  <a:avLst/>
                  <a:gdLst>
                    <a:gd name="connsiteX0" fmla="*/ 0 w 2095199"/>
                    <a:gd name="connsiteY0" fmla="*/ 1620000 h 1620000"/>
                    <a:gd name="connsiteX1" fmla="*/ 0 w 2095199"/>
                    <a:gd name="connsiteY1" fmla="*/ 903644 h 1620000"/>
                    <a:gd name="connsiteX2" fmla="*/ 153707 w 2095199"/>
                    <a:gd name="connsiteY2" fmla="*/ 903644 h 1620000"/>
                    <a:gd name="connsiteX3" fmla="*/ 178321 w 2095199"/>
                    <a:gd name="connsiteY3" fmla="*/ 942433 h 1620000"/>
                    <a:gd name="connsiteX4" fmla="*/ 302963 w 2095199"/>
                    <a:gd name="connsiteY4" fmla="*/ 997288 h 1620000"/>
                    <a:gd name="connsiteX5" fmla="*/ 479233 w 2095199"/>
                    <a:gd name="connsiteY5" fmla="*/ 810001 h 1620000"/>
                    <a:gd name="connsiteX6" fmla="*/ 302963 w 2095199"/>
                    <a:gd name="connsiteY6" fmla="*/ 622714 h 1620000"/>
                    <a:gd name="connsiteX7" fmla="*/ 178321 w 2095199"/>
                    <a:gd name="connsiteY7" fmla="*/ 677569 h 1620000"/>
                    <a:gd name="connsiteX8" fmla="*/ 153708 w 2095199"/>
                    <a:gd name="connsiteY8" fmla="*/ 716357 h 1620000"/>
                    <a:gd name="connsiteX9" fmla="*/ 0 w 2095199"/>
                    <a:gd name="connsiteY9" fmla="*/ 716357 h 1620000"/>
                    <a:gd name="connsiteX10" fmla="*/ 0 w 2095199"/>
                    <a:gd name="connsiteY10" fmla="*/ 0 h 1620000"/>
                    <a:gd name="connsiteX11" fmla="*/ 716357 w 2095199"/>
                    <a:gd name="connsiteY11" fmla="*/ 0 h 1620000"/>
                    <a:gd name="connsiteX12" fmla="*/ 716357 w 2095199"/>
                    <a:gd name="connsiteY12" fmla="*/ 153707 h 1620000"/>
                    <a:gd name="connsiteX13" fmla="*/ 677568 w 2095199"/>
                    <a:gd name="connsiteY13" fmla="*/ 178321 h 1620000"/>
                    <a:gd name="connsiteX14" fmla="*/ 622713 w 2095199"/>
                    <a:gd name="connsiteY14" fmla="*/ 302963 h 1620000"/>
                    <a:gd name="connsiteX15" fmla="*/ 810000 w 2095199"/>
                    <a:gd name="connsiteY15" fmla="*/ 479233 h 1620000"/>
                    <a:gd name="connsiteX16" fmla="*/ 997287 w 2095199"/>
                    <a:gd name="connsiteY16" fmla="*/ 302963 h 1620000"/>
                    <a:gd name="connsiteX17" fmla="*/ 942432 w 2095199"/>
                    <a:gd name="connsiteY17" fmla="*/ 178321 h 1620000"/>
                    <a:gd name="connsiteX18" fmla="*/ 903644 w 2095199"/>
                    <a:gd name="connsiteY18" fmla="*/ 153708 h 1620000"/>
                    <a:gd name="connsiteX19" fmla="*/ 903644 w 2095199"/>
                    <a:gd name="connsiteY19" fmla="*/ 0 h 1620000"/>
                    <a:gd name="connsiteX20" fmla="*/ 1620000 w 2095199"/>
                    <a:gd name="connsiteY20" fmla="*/ 0 h 1620000"/>
                    <a:gd name="connsiteX21" fmla="*/ 1620000 w 2095199"/>
                    <a:gd name="connsiteY21" fmla="*/ 712763 h 1620000"/>
                    <a:gd name="connsiteX22" fmla="*/ 1769674 w 2095199"/>
                    <a:gd name="connsiteY22" fmla="*/ 712763 h 1620000"/>
                    <a:gd name="connsiteX23" fmla="*/ 1794287 w 2095199"/>
                    <a:gd name="connsiteY23" fmla="*/ 673975 h 1620000"/>
                    <a:gd name="connsiteX24" fmla="*/ 1918929 w 2095199"/>
                    <a:gd name="connsiteY24" fmla="*/ 619120 h 1620000"/>
                    <a:gd name="connsiteX25" fmla="*/ 2095199 w 2095199"/>
                    <a:gd name="connsiteY25" fmla="*/ 806407 h 1620000"/>
                    <a:gd name="connsiteX26" fmla="*/ 1918929 w 2095199"/>
                    <a:gd name="connsiteY26" fmla="*/ 993694 h 1620000"/>
                    <a:gd name="connsiteX27" fmla="*/ 1794287 w 2095199"/>
                    <a:gd name="connsiteY27" fmla="*/ 938839 h 1620000"/>
                    <a:gd name="connsiteX28" fmla="*/ 1769673 w 2095199"/>
                    <a:gd name="connsiteY28" fmla="*/ 900050 h 1620000"/>
                    <a:gd name="connsiteX29" fmla="*/ 1620000 w 2095199"/>
                    <a:gd name="connsiteY29" fmla="*/ 900050 h 1620000"/>
                    <a:gd name="connsiteX30" fmla="*/ 1620000 w 2095199"/>
                    <a:gd name="connsiteY30" fmla="*/ 1620000 h 1620000"/>
                    <a:gd name="connsiteX31" fmla="*/ 903643 w 2095199"/>
                    <a:gd name="connsiteY31" fmla="*/ 1620000 h 1620000"/>
                    <a:gd name="connsiteX32" fmla="*/ 903643 w 2095199"/>
                    <a:gd name="connsiteY32" fmla="*/ 1466293 h 1620000"/>
                    <a:gd name="connsiteX33" fmla="*/ 942432 w 2095199"/>
                    <a:gd name="connsiteY33" fmla="*/ 1441679 h 1620000"/>
                    <a:gd name="connsiteX34" fmla="*/ 997287 w 2095199"/>
                    <a:gd name="connsiteY34" fmla="*/ 1317037 h 1620000"/>
                    <a:gd name="connsiteX35" fmla="*/ 810000 w 2095199"/>
                    <a:gd name="connsiteY35" fmla="*/ 1140767 h 1620000"/>
                    <a:gd name="connsiteX36" fmla="*/ 622713 w 2095199"/>
                    <a:gd name="connsiteY36" fmla="*/ 1317037 h 1620000"/>
                    <a:gd name="connsiteX37" fmla="*/ 677568 w 2095199"/>
                    <a:gd name="connsiteY37" fmla="*/ 1441679 h 1620000"/>
                    <a:gd name="connsiteX38" fmla="*/ 716356 w 2095199"/>
                    <a:gd name="connsiteY38" fmla="*/ 1466292 h 1620000"/>
                    <a:gd name="connsiteX39" fmla="*/ 716356 w 2095199"/>
                    <a:gd name="connsiteY39"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95199" h="1620000">
                      <a:moveTo>
                        <a:pt x="0" y="1620000"/>
                      </a:moveTo>
                      <a:lnTo>
                        <a:pt x="0" y="903644"/>
                      </a:lnTo>
                      <a:lnTo>
                        <a:pt x="153707" y="903644"/>
                      </a:lnTo>
                      <a:lnTo>
                        <a:pt x="178321" y="942433"/>
                      </a:lnTo>
                      <a:cubicBezTo>
                        <a:pt x="210220" y="976325"/>
                        <a:pt x="254288" y="997288"/>
                        <a:pt x="302963" y="997288"/>
                      </a:cubicBezTo>
                      <a:cubicBezTo>
                        <a:pt x="400314" y="997288"/>
                        <a:pt x="479233" y="913437"/>
                        <a:pt x="479233" y="810001"/>
                      </a:cubicBezTo>
                      <a:cubicBezTo>
                        <a:pt x="479233" y="706565"/>
                        <a:pt x="400314" y="622714"/>
                        <a:pt x="302963" y="622714"/>
                      </a:cubicBezTo>
                      <a:cubicBezTo>
                        <a:pt x="254288" y="622714"/>
                        <a:pt x="210220" y="643677"/>
                        <a:pt x="178321" y="677569"/>
                      </a:cubicBezTo>
                      <a:lnTo>
                        <a:pt x="153708" y="716357"/>
                      </a:lnTo>
                      <a:lnTo>
                        <a:pt x="0" y="716357"/>
                      </a:lnTo>
                      <a:lnTo>
                        <a:pt x="0" y="0"/>
                      </a:lnTo>
                      <a:lnTo>
                        <a:pt x="716357" y="0"/>
                      </a:lnTo>
                      <a:lnTo>
                        <a:pt x="716357" y="153707"/>
                      </a:lnTo>
                      <a:lnTo>
                        <a:pt x="677568" y="178321"/>
                      </a:lnTo>
                      <a:cubicBezTo>
                        <a:pt x="643676" y="210220"/>
                        <a:pt x="622713" y="254288"/>
                        <a:pt x="622713" y="302963"/>
                      </a:cubicBezTo>
                      <a:cubicBezTo>
                        <a:pt x="622713" y="400314"/>
                        <a:pt x="706564" y="479233"/>
                        <a:pt x="810000" y="479233"/>
                      </a:cubicBezTo>
                      <a:cubicBezTo>
                        <a:pt x="913436" y="479233"/>
                        <a:pt x="997287" y="400314"/>
                        <a:pt x="997287" y="302963"/>
                      </a:cubicBezTo>
                      <a:cubicBezTo>
                        <a:pt x="997287" y="254288"/>
                        <a:pt x="976324" y="210220"/>
                        <a:pt x="942432" y="178321"/>
                      </a:cubicBezTo>
                      <a:lnTo>
                        <a:pt x="903644" y="153708"/>
                      </a:lnTo>
                      <a:lnTo>
                        <a:pt x="903644" y="0"/>
                      </a:lnTo>
                      <a:lnTo>
                        <a:pt x="1620000" y="0"/>
                      </a:lnTo>
                      <a:lnTo>
                        <a:pt x="1620000" y="712763"/>
                      </a:lnTo>
                      <a:lnTo>
                        <a:pt x="1769674" y="712763"/>
                      </a:lnTo>
                      <a:lnTo>
                        <a:pt x="1794287" y="673975"/>
                      </a:lnTo>
                      <a:cubicBezTo>
                        <a:pt x="1826186" y="640083"/>
                        <a:pt x="1870254" y="619120"/>
                        <a:pt x="1918929" y="619120"/>
                      </a:cubicBezTo>
                      <a:cubicBezTo>
                        <a:pt x="2016280" y="619120"/>
                        <a:pt x="2095199" y="702971"/>
                        <a:pt x="2095199" y="806407"/>
                      </a:cubicBezTo>
                      <a:cubicBezTo>
                        <a:pt x="2095199" y="909843"/>
                        <a:pt x="2016280" y="993694"/>
                        <a:pt x="1918929" y="993694"/>
                      </a:cubicBezTo>
                      <a:cubicBezTo>
                        <a:pt x="1870254" y="993694"/>
                        <a:pt x="1826186" y="972731"/>
                        <a:pt x="1794287" y="938839"/>
                      </a:cubicBezTo>
                      <a:lnTo>
                        <a:pt x="1769673" y="900050"/>
                      </a:lnTo>
                      <a:lnTo>
                        <a:pt x="1620000" y="900050"/>
                      </a:lnTo>
                      <a:lnTo>
                        <a:pt x="1620000" y="1620000"/>
                      </a:lnTo>
                      <a:lnTo>
                        <a:pt x="903643" y="1620000"/>
                      </a:lnTo>
                      <a:lnTo>
                        <a:pt x="903643" y="1466293"/>
                      </a:lnTo>
                      <a:lnTo>
                        <a:pt x="942432" y="1441679"/>
                      </a:lnTo>
                      <a:cubicBezTo>
                        <a:pt x="976324" y="1409780"/>
                        <a:pt x="997287" y="1365712"/>
                        <a:pt x="997287" y="1317037"/>
                      </a:cubicBezTo>
                      <a:cubicBezTo>
                        <a:pt x="997287" y="1219686"/>
                        <a:pt x="913436" y="1140767"/>
                        <a:pt x="810000" y="1140767"/>
                      </a:cubicBezTo>
                      <a:cubicBezTo>
                        <a:pt x="706564" y="1140767"/>
                        <a:pt x="622713" y="1219686"/>
                        <a:pt x="622713" y="1317037"/>
                      </a:cubicBezTo>
                      <a:cubicBezTo>
                        <a:pt x="622713" y="1365712"/>
                        <a:pt x="643676" y="1409780"/>
                        <a:pt x="677568" y="1441679"/>
                      </a:cubicBezTo>
                      <a:lnTo>
                        <a:pt x="716356" y="1466292"/>
                      </a:lnTo>
                      <a:lnTo>
                        <a:pt x="716356" y="1620000"/>
                      </a:lnTo>
                      <a:close/>
                    </a:path>
                  </a:pathLst>
                </a:cu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050"/>
                </a:p>
              </p:txBody>
            </p:sp>
            <p:sp>
              <p:nvSpPr>
                <p:cNvPr id="97" name="Freihandform 96"/>
                <p:cNvSpPr/>
                <p:nvPr/>
              </p:nvSpPr>
              <p:spPr>
                <a:xfrm>
                  <a:off x="3442767" y="2205234"/>
                  <a:ext cx="2578465" cy="2576154"/>
                </a:xfrm>
                <a:custGeom>
                  <a:avLst/>
                  <a:gdLst>
                    <a:gd name="connsiteX0" fmla="*/ 1291441 w 2578465"/>
                    <a:gd name="connsiteY0" fmla="*/ 0 h 2576154"/>
                    <a:gd name="connsiteX1" fmla="*/ 1478728 w 2578465"/>
                    <a:gd name="connsiteY1" fmla="*/ 176270 h 2576154"/>
                    <a:gd name="connsiteX2" fmla="*/ 1423873 w 2578465"/>
                    <a:gd name="connsiteY2" fmla="*/ 300912 h 2576154"/>
                    <a:gd name="connsiteX3" fmla="*/ 1385084 w 2578465"/>
                    <a:gd name="connsiteY3" fmla="*/ 325526 h 2576154"/>
                    <a:gd name="connsiteX4" fmla="*/ 1385084 w 2578465"/>
                    <a:gd name="connsiteY4" fmla="*/ 476921 h 2576154"/>
                    <a:gd name="connsiteX5" fmla="*/ 2099233 w 2578465"/>
                    <a:gd name="connsiteY5" fmla="*/ 476921 h 2576154"/>
                    <a:gd name="connsiteX6" fmla="*/ 2099233 w 2578465"/>
                    <a:gd name="connsiteY6" fmla="*/ 1193277 h 2576154"/>
                    <a:gd name="connsiteX7" fmla="*/ 2252941 w 2578465"/>
                    <a:gd name="connsiteY7" fmla="*/ 1193277 h 2576154"/>
                    <a:gd name="connsiteX8" fmla="*/ 2277553 w 2578465"/>
                    <a:gd name="connsiteY8" fmla="*/ 1154489 h 2576154"/>
                    <a:gd name="connsiteX9" fmla="*/ 2402195 w 2578465"/>
                    <a:gd name="connsiteY9" fmla="*/ 1099634 h 2576154"/>
                    <a:gd name="connsiteX10" fmla="*/ 2578465 w 2578465"/>
                    <a:gd name="connsiteY10" fmla="*/ 1286921 h 2576154"/>
                    <a:gd name="connsiteX11" fmla="*/ 2402195 w 2578465"/>
                    <a:gd name="connsiteY11" fmla="*/ 1474208 h 2576154"/>
                    <a:gd name="connsiteX12" fmla="*/ 2277553 w 2578465"/>
                    <a:gd name="connsiteY12" fmla="*/ 1419353 h 2576154"/>
                    <a:gd name="connsiteX13" fmla="*/ 2252939 w 2578465"/>
                    <a:gd name="connsiteY13" fmla="*/ 1380564 h 2576154"/>
                    <a:gd name="connsiteX14" fmla="*/ 2099233 w 2578465"/>
                    <a:gd name="connsiteY14" fmla="*/ 1380564 h 2576154"/>
                    <a:gd name="connsiteX15" fmla="*/ 2099233 w 2578465"/>
                    <a:gd name="connsiteY15" fmla="*/ 2096921 h 2576154"/>
                    <a:gd name="connsiteX16" fmla="*/ 1385085 w 2578465"/>
                    <a:gd name="connsiteY16" fmla="*/ 2096921 h 2576154"/>
                    <a:gd name="connsiteX17" fmla="*/ 1385085 w 2578465"/>
                    <a:gd name="connsiteY17" fmla="*/ 2250629 h 2576154"/>
                    <a:gd name="connsiteX18" fmla="*/ 1423873 w 2578465"/>
                    <a:gd name="connsiteY18" fmla="*/ 2275242 h 2576154"/>
                    <a:gd name="connsiteX19" fmla="*/ 1478728 w 2578465"/>
                    <a:gd name="connsiteY19" fmla="*/ 2399884 h 2576154"/>
                    <a:gd name="connsiteX20" fmla="*/ 1291441 w 2578465"/>
                    <a:gd name="connsiteY20" fmla="*/ 2576154 h 2576154"/>
                    <a:gd name="connsiteX21" fmla="*/ 1104154 w 2578465"/>
                    <a:gd name="connsiteY21" fmla="*/ 2399884 h 2576154"/>
                    <a:gd name="connsiteX22" fmla="*/ 1159009 w 2578465"/>
                    <a:gd name="connsiteY22" fmla="*/ 2275242 h 2576154"/>
                    <a:gd name="connsiteX23" fmla="*/ 1197798 w 2578465"/>
                    <a:gd name="connsiteY23" fmla="*/ 2250628 h 2576154"/>
                    <a:gd name="connsiteX24" fmla="*/ 1197798 w 2578465"/>
                    <a:gd name="connsiteY24" fmla="*/ 2096921 h 2576154"/>
                    <a:gd name="connsiteX25" fmla="*/ 479233 w 2578465"/>
                    <a:gd name="connsiteY25" fmla="*/ 2096921 h 2576154"/>
                    <a:gd name="connsiteX26" fmla="*/ 479233 w 2578465"/>
                    <a:gd name="connsiteY26" fmla="*/ 1380565 h 2576154"/>
                    <a:gd name="connsiteX27" fmla="*/ 325525 w 2578465"/>
                    <a:gd name="connsiteY27" fmla="*/ 1380565 h 2576154"/>
                    <a:gd name="connsiteX28" fmla="*/ 300912 w 2578465"/>
                    <a:gd name="connsiteY28" fmla="*/ 1419353 h 2576154"/>
                    <a:gd name="connsiteX29" fmla="*/ 176270 w 2578465"/>
                    <a:gd name="connsiteY29" fmla="*/ 1474208 h 2576154"/>
                    <a:gd name="connsiteX30" fmla="*/ 0 w 2578465"/>
                    <a:gd name="connsiteY30" fmla="*/ 1286921 h 2576154"/>
                    <a:gd name="connsiteX31" fmla="*/ 176270 w 2578465"/>
                    <a:gd name="connsiteY31" fmla="*/ 1099634 h 2576154"/>
                    <a:gd name="connsiteX32" fmla="*/ 300912 w 2578465"/>
                    <a:gd name="connsiteY32" fmla="*/ 1154489 h 2576154"/>
                    <a:gd name="connsiteX33" fmla="*/ 325526 w 2578465"/>
                    <a:gd name="connsiteY33" fmla="*/ 1193278 h 2576154"/>
                    <a:gd name="connsiteX34" fmla="*/ 479233 w 2578465"/>
                    <a:gd name="connsiteY34" fmla="*/ 1193278 h 2576154"/>
                    <a:gd name="connsiteX35" fmla="*/ 479233 w 2578465"/>
                    <a:gd name="connsiteY35" fmla="*/ 476921 h 2576154"/>
                    <a:gd name="connsiteX36" fmla="*/ 1197797 w 2578465"/>
                    <a:gd name="connsiteY36" fmla="*/ 476921 h 2576154"/>
                    <a:gd name="connsiteX37" fmla="*/ 1197797 w 2578465"/>
                    <a:gd name="connsiteY37" fmla="*/ 325525 h 2576154"/>
                    <a:gd name="connsiteX38" fmla="*/ 1159009 w 2578465"/>
                    <a:gd name="connsiteY38" fmla="*/ 300912 h 2576154"/>
                    <a:gd name="connsiteX39" fmla="*/ 1104154 w 2578465"/>
                    <a:gd name="connsiteY39" fmla="*/ 176270 h 2576154"/>
                    <a:gd name="connsiteX40" fmla="*/ 1291441 w 2578465"/>
                    <a:gd name="connsiteY40" fmla="*/ 0 h 257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78465" h="2576154">
                      <a:moveTo>
                        <a:pt x="1291441" y="0"/>
                      </a:moveTo>
                      <a:cubicBezTo>
                        <a:pt x="1394877" y="0"/>
                        <a:pt x="1478728" y="78919"/>
                        <a:pt x="1478728" y="176270"/>
                      </a:cubicBezTo>
                      <a:cubicBezTo>
                        <a:pt x="1478728" y="224945"/>
                        <a:pt x="1457765" y="269013"/>
                        <a:pt x="1423873" y="300912"/>
                      </a:cubicBezTo>
                      <a:lnTo>
                        <a:pt x="1385084" y="325526"/>
                      </a:lnTo>
                      <a:lnTo>
                        <a:pt x="1385084" y="476921"/>
                      </a:lnTo>
                      <a:lnTo>
                        <a:pt x="2099233" y="476921"/>
                      </a:lnTo>
                      <a:lnTo>
                        <a:pt x="2099233" y="1193277"/>
                      </a:lnTo>
                      <a:lnTo>
                        <a:pt x="2252941" y="1193277"/>
                      </a:lnTo>
                      <a:lnTo>
                        <a:pt x="2277553" y="1154489"/>
                      </a:lnTo>
                      <a:cubicBezTo>
                        <a:pt x="2309453" y="1120597"/>
                        <a:pt x="2353521" y="1099634"/>
                        <a:pt x="2402195" y="1099634"/>
                      </a:cubicBezTo>
                      <a:cubicBezTo>
                        <a:pt x="2499547" y="1099634"/>
                        <a:pt x="2578465" y="1183485"/>
                        <a:pt x="2578465" y="1286921"/>
                      </a:cubicBezTo>
                      <a:cubicBezTo>
                        <a:pt x="2578465" y="1390357"/>
                        <a:pt x="2499547" y="1474208"/>
                        <a:pt x="2402195" y="1474208"/>
                      </a:cubicBezTo>
                      <a:cubicBezTo>
                        <a:pt x="2353521" y="1474208"/>
                        <a:pt x="2309453" y="1453245"/>
                        <a:pt x="2277553" y="1419353"/>
                      </a:cubicBezTo>
                      <a:lnTo>
                        <a:pt x="2252939" y="1380564"/>
                      </a:lnTo>
                      <a:lnTo>
                        <a:pt x="2099233" y="1380564"/>
                      </a:lnTo>
                      <a:lnTo>
                        <a:pt x="2099233" y="2096921"/>
                      </a:lnTo>
                      <a:lnTo>
                        <a:pt x="1385085" y="2096921"/>
                      </a:lnTo>
                      <a:lnTo>
                        <a:pt x="1385085" y="2250629"/>
                      </a:lnTo>
                      <a:lnTo>
                        <a:pt x="1423873" y="2275242"/>
                      </a:lnTo>
                      <a:cubicBezTo>
                        <a:pt x="1457765" y="2307141"/>
                        <a:pt x="1478728" y="2351209"/>
                        <a:pt x="1478728" y="2399884"/>
                      </a:cubicBezTo>
                      <a:cubicBezTo>
                        <a:pt x="1478728" y="2497235"/>
                        <a:pt x="1394877" y="2576154"/>
                        <a:pt x="1291441" y="2576154"/>
                      </a:cubicBezTo>
                      <a:cubicBezTo>
                        <a:pt x="1188005" y="2576154"/>
                        <a:pt x="1104154" y="2497235"/>
                        <a:pt x="1104154" y="2399884"/>
                      </a:cubicBezTo>
                      <a:cubicBezTo>
                        <a:pt x="1104154" y="2351209"/>
                        <a:pt x="1125117" y="2307141"/>
                        <a:pt x="1159009" y="2275242"/>
                      </a:cubicBezTo>
                      <a:lnTo>
                        <a:pt x="1197798" y="2250628"/>
                      </a:lnTo>
                      <a:lnTo>
                        <a:pt x="1197798" y="2096921"/>
                      </a:lnTo>
                      <a:lnTo>
                        <a:pt x="479233" y="2096921"/>
                      </a:lnTo>
                      <a:lnTo>
                        <a:pt x="479233" y="1380565"/>
                      </a:lnTo>
                      <a:lnTo>
                        <a:pt x="325525" y="1380565"/>
                      </a:lnTo>
                      <a:lnTo>
                        <a:pt x="300912" y="1419353"/>
                      </a:lnTo>
                      <a:cubicBezTo>
                        <a:pt x="269013" y="1453245"/>
                        <a:pt x="224945" y="1474208"/>
                        <a:pt x="176270" y="1474208"/>
                      </a:cubicBezTo>
                      <a:cubicBezTo>
                        <a:pt x="78919" y="1474208"/>
                        <a:pt x="0" y="1390357"/>
                        <a:pt x="0" y="1286921"/>
                      </a:cubicBezTo>
                      <a:cubicBezTo>
                        <a:pt x="0" y="1183485"/>
                        <a:pt x="78919" y="1099634"/>
                        <a:pt x="176270" y="1099634"/>
                      </a:cubicBezTo>
                      <a:cubicBezTo>
                        <a:pt x="224945" y="1099634"/>
                        <a:pt x="269013" y="1120597"/>
                        <a:pt x="300912" y="1154489"/>
                      </a:cubicBezTo>
                      <a:lnTo>
                        <a:pt x="325526" y="1193278"/>
                      </a:lnTo>
                      <a:lnTo>
                        <a:pt x="479233" y="1193278"/>
                      </a:lnTo>
                      <a:lnTo>
                        <a:pt x="479233" y="476921"/>
                      </a:lnTo>
                      <a:lnTo>
                        <a:pt x="1197797" y="476921"/>
                      </a:lnTo>
                      <a:lnTo>
                        <a:pt x="1197797" y="325525"/>
                      </a:lnTo>
                      <a:lnTo>
                        <a:pt x="1159009" y="300912"/>
                      </a:lnTo>
                      <a:cubicBezTo>
                        <a:pt x="1125117" y="269013"/>
                        <a:pt x="1104154" y="224945"/>
                        <a:pt x="1104154" y="176270"/>
                      </a:cubicBezTo>
                      <a:cubicBezTo>
                        <a:pt x="1104154" y="78919"/>
                        <a:pt x="1188005" y="0"/>
                        <a:pt x="1291441" y="0"/>
                      </a:cubicBezTo>
                      <a:close/>
                    </a:path>
                  </a:pathLst>
                </a:cu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88" name="Freihandform 87"/>
              <p:cNvSpPr/>
              <p:nvPr/>
            </p:nvSpPr>
            <p:spPr>
              <a:xfrm>
                <a:off x="4543983" y="583928"/>
                <a:ext cx="374574" cy="479233"/>
              </a:xfrm>
              <a:custGeom>
                <a:avLst/>
                <a:gdLst>
                  <a:gd name="connsiteX0" fmla="*/ 187287 w 374574"/>
                  <a:gd name="connsiteY0" fmla="*/ 0 h 479233"/>
                  <a:gd name="connsiteX1" fmla="*/ 374574 w 374574"/>
                  <a:gd name="connsiteY1" fmla="*/ 176270 h 479233"/>
                  <a:gd name="connsiteX2" fmla="*/ 319719 w 374574"/>
                  <a:gd name="connsiteY2" fmla="*/ 300912 h 479233"/>
                  <a:gd name="connsiteX3" fmla="*/ 280930 w 374574"/>
                  <a:gd name="connsiteY3" fmla="*/ 325526 h 479233"/>
                  <a:gd name="connsiteX4" fmla="*/ 280930 w 374574"/>
                  <a:gd name="connsiteY4" fmla="*/ 479233 h 479233"/>
                  <a:gd name="connsiteX5" fmla="*/ 93643 w 374574"/>
                  <a:gd name="connsiteY5" fmla="*/ 479233 h 479233"/>
                  <a:gd name="connsiteX6" fmla="*/ 93643 w 374574"/>
                  <a:gd name="connsiteY6" fmla="*/ 325525 h 479233"/>
                  <a:gd name="connsiteX7" fmla="*/ 54855 w 374574"/>
                  <a:gd name="connsiteY7" fmla="*/ 300912 h 479233"/>
                  <a:gd name="connsiteX8" fmla="*/ 0 w 374574"/>
                  <a:gd name="connsiteY8" fmla="*/ 176270 h 479233"/>
                  <a:gd name="connsiteX9" fmla="*/ 187287 w 374574"/>
                  <a:gd name="connsiteY9" fmla="*/ 0 h 47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74" h="479233">
                    <a:moveTo>
                      <a:pt x="187287" y="0"/>
                    </a:moveTo>
                    <a:cubicBezTo>
                      <a:pt x="290723" y="0"/>
                      <a:pt x="374574" y="78919"/>
                      <a:pt x="374574" y="176270"/>
                    </a:cubicBezTo>
                    <a:cubicBezTo>
                      <a:pt x="374574" y="224945"/>
                      <a:pt x="353611" y="269013"/>
                      <a:pt x="319719" y="300912"/>
                    </a:cubicBezTo>
                    <a:lnTo>
                      <a:pt x="280930" y="325526"/>
                    </a:lnTo>
                    <a:lnTo>
                      <a:pt x="280930" y="479233"/>
                    </a:lnTo>
                    <a:lnTo>
                      <a:pt x="93643" y="479233"/>
                    </a:lnTo>
                    <a:lnTo>
                      <a:pt x="93643" y="325525"/>
                    </a:lnTo>
                    <a:lnTo>
                      <a:pt x="54855" y="300912"/>
                    </a:lnTo>
                    <a:cubicBezTo>
                      <a:pt x="20963" y="269013"/>
                      <a:pt x="0" y="224945"/>
                      <a:pt x="0" y="176270"/>
                    </a:cubicBezTo>
                    <a:cubicBezTo>
                      <a:pt x="0" y="78919"/>
                      <a:pt x="83851" y="0"/>
                      <a:pt x="187287"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grpSp>
      <p:sp>
        <p:nvSpPr>
          <p:cNvPr id="4" name="Textfeld 3"/>
          <p:cNvSpPr txBox="1"/>
          <p:nvPr/>
        </p:nvSpPr>
        <p:spPr>
          <a:xfrm>
            <a:off x="188602" y="814005"/>
            <a:ext cx="2192726" cy="584775"/>
          </a:xfrm>
          <a:prstGeom prst="rect">
            <a:avLst/>
          </a:prstGeom>
          <a:noFill/>
        </p:spPr>
        <p:txBody>
          <a:bodyPr wrap="square" rtlCol="0">
            <a:spAutoFit/>
          </a:bodyPr>
          <a:lstStyle/>
          <a:p>
            <a:r>
              <a:rPr lang="de-DE" sz="1600" dirty="0" smtClean="0"/>
              <a:t>The RAIN </a:t>
            </a:r>
            <a:r>
              <a:rPr lang="de-DE" sz="1600" dirty="0" err="1"/>
              <a:t>C</a:t>
            </a:r>
            <a:r>
              <a:rPr lang="de-DE" sz="1600" dirty="0" err="1" smtClean="0"/>
              <a:t>oncept</a:t>
            </a:r>
            <a:r>
              <a:rPr lang="de-DE" sz="1600" dirty="0" smtClean="0"/>
              <a:t> </a:t>
            </a:r>
            <a:r>
              <a:rPr lang="de-DE" sz="1600" dirty="0" err="1" smtClean="0"/>
              <a:t>has</a:t>
            </a:r>
            <a:r>
              <a:rPr lang="de-DE" sz="1600" dirty="0" smtClean="0"/>
              <a:t> </a:t>
            </a:r>
            <a:r>
              <a:rPr lang="de-DE" sz="1600" dirty="0" err="1" smtClean="0"/>
              <a:t>three</a:t>
            </a:r>
            <a:r>
              <a:rPr lang="de-DE" sz="1600" dirty="0" smtClean="0"/>
              <a:t> </a:t>
            </a:r>
            <a:r>
              <a:rPr lang="de-DE" sz="1600" dirty="0" err="1" smtClean="0"/>
              <a:t>layers</a:t>
            </a:r>
            <a:r>
              <a:rPr lang="de-DE" sz="1600" dirty="0" smtClean="0"/>
              <a:t>:</a:t>
            </a:r>
            <a:endParaRPr lang="de-DE" sz="1600" dirty="0"/>
          </a:p>
        </p:txBody>
      </p:sp>
    </p:spTree>
    <p:extLst>
      <p:ext uri="{BB962C8B-B14F-4D97-AF65-F5344CB8AC3E}">
        <p14:creationId xmlns:p14="http://schemas.microsoft.com/office/powerpoint/2010/main" val="157334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0573E6C463BA46A68E1B12F31DDBC1" ma:contentTypeVersion="0" ma:contentTypeDescription="Create a new document." ma:contentTypeScope="" ma:versionID="837ecbf66c72522617231c47c83e8090">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0779F0-AE83-46F5-82F4-C2F8702C5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FC2DCD7-2D00-4296-B4C7-2888EBE80508}">
  <ds:schemaRefs>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C5A6A19-BB06-45DE-85E7-A20401F18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1093</Words>
  <Application>Microsoft Office PowerPoint</Application>
  <PresentationFormat>Bildschirmpräsentation (16:9)</PresentationFormat>
  <Paragraphs>254</Paragraphs>
  <Slides>16</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Times New Roman</vt:lpstr>
      <vt:lpstr>Open Sans</vt:lpstr>
      <vt:lpstr>Calibri</vt:lpstr>
      <vt:lpstr>Arial</vt:lpstr>
      <vt:lpstr>Goudy Stout</vt:lpstr>
      <vt:lpstr>Calibri Light</vt:lpstr>
      <vt:lpstr>Forte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RAIN Concept </vt:lpstr>
      <vt:lpstr>RAIN Concept</vt:lpstr>
      <vt:lpstr>RAIN Concept</vt:lpstr>
      <vt:lpstr>RAIN Concept</vt:lpstr>
      <vt:lpstr>RAIN application in 5 tasks</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HEINSCHINK, Karin</dc:creator>
  <cp:lastModifiedBy>WAGNER, Klaus</cp:lastModifiedBy>
  <cp:revision>482</cp:revision>
  <cp:lastPrinted>2019-10-08T07:59:30Z</cp:lastPrinted>
  <dcterms:modified xsi:type="dcterms:W3CDTF">2020-04-03T07:09:47Z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0x0101003F0573E6C463BA46A68E1B12F31DDBC1</vt:lpwstr>
  </property>
  <property fmtid="{D5CDD505-2E9C-101B-9397-08002B2CF9AE}" pid="3" name="IsCollabDocument">
    <vt:bool>true</vt:bool>
  </property>
  <property fmtid="{D5CDD505-2E9C-101B-9397-08002B2CF9AE}" pid="4" name="CollabXmlContent">
    <vt:lpwstr>&lt;CollabItems&gt;_x000d_
  &lt;CollabItem&gt;_x000d_
    &lt;FileLeafRef&gt;NEW PRESENTATION TEMPLATE.pptx&lt;/FileLeafRef&gt;_x000d_
    &lt;Title&gt;Presentación de PowerPoint&lt;/Title&gt;_x000d_
    &lt;ContentType&gt;Document&lt;/ContentType&gt;_x000d_
    &lt;Created&gt;1/30/2019&lt;/Created&gt;_x000d_
    &lt;Author&gt;SUBIELA Blas UCAM&lt;/Author&gt;_x000d_</vt:lpwstr>
  </property>
</Properties>
</file>