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2" r:id="rId2"/>
    <p:sldId id="256" r:id="rId3"/>
    <p:sldId id="257" r:id="rId4"/>
    <p:sldId id="258" r:id="rId5"/>
    <p:sldId id="259" r:id="rId6"/>
    <p:sldId id="260" r:id="rId7"/>
    <p:sldId id="271" r:id="rId8"/>
    <p:sldId id="261" r:id="rId9"/>
    <p:sldId id="262" r:id="rId10"/>
    <p:sldId id="263" r:id="rId11"/>
    <p:sldId id="264" r:id="rId12"/>
    <p:sldId id="266" r:id="rId13"/>
    <p:sldId id="270" r:id="rId1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lvonen, Soila I S" initials="SSIS" lastIdx="1" clrIdx="0">
    <p:extLst>
      <p:ext uri="{19B8F6BF-5375-455C-9EA6-DF929625EA0E}">
        <p15:presenceInfo xmlns:p15="http://schemas.microsoft.com/office/powerpoint/2012/main" userId="S-1-5-21-16020293-282541685-632688529-12062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74" autoAdjust="0"/>
    <p:restoredTop sz="94660"/>
  </p:normalViewPr>
  <p:slideViewPr>
    <p:cSldViewPr snapToGrid="0">
      <p:cViewPr>
        <p:scale>
          <a:sx n="130" d="100"/>
          <a:sy n="130" d="100"/>
        </p:scale>
        <p:origin x="-1200" y="-18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ad.helsinki.fi\home\s\soilasil\Documents\Tohtoriopinnot\V&#228;it&#246;skirja\Data\2017\Sedimentti\Diffuusio-%20ja%20P-poistolaskelmat\P%20diffusion%20and%20removal%20potential%20calculation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ad.helsinki.fi\home\s\soilasil\Documents\Tohtoriopinnot\V&#228;it&#246;skirja\Data\2019\Kentt&#228;data\Filter%20fine%20material%20ICP_result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ad.helsinki.fi\home\s\soilasil\Documents\Tohtoriopinnot\V&#228;it&#246;skirja\Data\2019\Kentt&#228;data\Filter%20fine%20material%20ICP_result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79638938121666"/>
          <c:y val="0.17906124186937011"/>
          <c:w val="0.6733804030953694"/>
          <c:h val="0.73739355888616076"/>
        </c:manualLayout>
      </c:layout>
      <c:scatterChart>
        <c:scatterStyle val="lineMarker"/>
        <c:varyColors val="0"/>
        <c:ser>
          <c:idx val="4"/>
          <c:order val="0"/>
          <c:tx>
            <c:strRef>
              <c:f>'2017 Kymi 5 m+plots (µg)'!$A$59</c:f>
              <c:strCache>
                <c:ptCount val="1"/>
                <c:pt idx="0">
                  <c:v>22 August</c:v>
                </c:pt>
              </c:strCache>
            </c:strRef>
          </c:tx>
          <c:spPr>
            <a:ln w="19050">
              <a:solidFill>
                <a:schemeClr val="tx1"/>
              </a:solidFill>
            </a:ln>
          </c:spPr>
          <c:marker>
            <c:symbol val="triangle"/>
            <c:size val="5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'2017 Kymijärvi 9 m (µg)'!$J$65:$J$79</c:f>
              <c:numCache>
                <c:formatCode>0</c:formatCode>
                <c:ptCount val="15"/>
                <c:pt idx="0">
                  <c:v>1420</c:v>
                </c:pt>
                <c:pt idx="1">
                  <c:v>2490</c:v>
                </c:pt>
                <c:pt idx="2">
                  <c:v>3080</c:v>
                </c:pt>
                <c:pt idx="3">
                  <c:v>3860</c:v>
                </c:pt>
                <c:pt idx="4">
                  <c:v>4130</c:v>
                </c:pt>
                <c:pt idx="5">
                  <c:v>4160</c:v>
                </c:pt>
                <c:pt idx="6">
                  <c:v>4340</c:v>
                </c:pt>
                <c:pt idx="7">
                  <c:v>4500</c:v>
                </c:pt>
                <c:pt idx="8">
                  <c:v>4390</c:v>
                </c:pt>
                <c:pt idx="9">
                  <c:v>4180</c:v>
                </c:pt>
                <c:pt idx="10">
                  <c:v>4000</c:v>
                </c:pt>
                <c:pt idx="11">
                  <c:v>3970</c:v>
                </c:pt>
                <c:pt idx="12">
                  <c:v>3810</c:v>
                </c:pt>
                <c:pt idx="13">
                  <c:v>4060</c:v>
                </c:pt>
                <c:pt idx="14">
                  <c:v>3780</c:v>
                </c:pt>
              </c:numCache>
            </c:numRef>
          </c:xVal>
          <c:yVal>
            <c:numRef>
              <c:f>'2017 Kymijärvi 9 m (µg)'!$B$65:$B$79</c:f>
              <c:numCache>
                <c:formatCode>General</c:formatCode>
                <c:ptCount val="15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7</c:v>
                </c:pt>
                <c:pt idx="4">
                  <c:v>9</c:v>
                </c:pt>
                <c:pt idx="5">
                  <c:v>11</c:v>
                </c:pt>
                <c:pt idx="6">
                  <c:v>13</c:v>
                </c:pt>
                <c:pt idx="7">
                  <c:v>15</c:v>
                </c:pt>
                <c:pt idx="8">
                  <c:v>17</c:v>
                </c:pt>
                <c:pt idx="9">
                  <c:v>19</c:v>
                </c:pt>
                <c:pt idx="10">
                  <c:v>21</c:v>
                </c:pt>
                <c:pt idx="11">
                  <c:v>23</c:v>
                </c:pt>
                <c:pt idx="12">
                  <c:v>25</c:v>
                </c:pt>
                <c:pt idx="13">
                  <c:v>27</c:v>
                </c:pt>
                <c:pt idx="14">
                  <c:v>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01E8-42D5-A8F3-95F7E1F0ED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8092024"/>
        <c:axId val="1"/>
      </c:scatterChart>
      <c:valAx>
        <c:axId val="448092024"/>
        <c:scaling>
          <c:orientation val="minMax"/>
          <c:max val="6000"/>
          <c:min val="0"/>
        </c:scaling>
        <c:delete val="0"/>
        <c:axPos val="t"/>
        <c:numFmt formatCode="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fi-FI"/>
          </a:p>
        </c:txPr>
        <c:crossAx val="1"/>
        <c:crosses val="autoZero"/>
        <c:crossBetween val="midCat"/>
        <c:majorUnit val="2000"/>
      </c:valAx>
      <c:valAx>
        <c:axId val="1"/>
        <c:scaling>
          <c:orientation val="maxMin"/>
        </c:scaling>
        <c:delete val="0"/>
        <c:axPos val="l"/>
        <c:title>
          <c:tx>
            <c:rich>
              <a:bodyPr/>
              <a:lstStyle/>
              <a:p>
                <a:pPr>
                  <a:defRPr sz="1200"/>
                </a:pPr>
                <a:r>
                  <a:rPr lang="fi-FI" sz="1200" dirty="0" err="1" smtClean="0"/>
                  <a:t>Sediment</a:t>
                </a:r>
                <a:r>
                  <a:rPr lang="fi-FI" sz="1200" baseline="0" dirty="0" smtClean="0"/>
                  <a:t> </a:t>
                </a:r>
                <a:r>
                  <a:rPr lang="fi-FI" sz="1200" baseline="0" dirty="0" err="1" smtClean="0"/>
                  <a:t>d</a:t>
                </a:r>
                <a:r>
                  <a:rPr lang="fi-FI" sz="1200" dirty="0" err="1" smtClean="0"/>
                  <a:t>epth</a:t>
                </a:r>
                <a:r>
                  <a:rPr lang="fi-FI" sz="1200" dirty="0" smtClean="0"/>
                  <a:t> </a:t>
                </a:r>
                <a:r>
                  <a:rPr lang="fi-FI" sz="1200" dirty="0"/>
                  <a:t>(cm)</a:t>
                </a:r>
              </a:p>
            </c:rich>
          </c:tx>
          <c:layout>
            <c:manualLayout>
              <c:xMode val="edge"/>
              <c:yMode val="edge"/>
              <c:x val="0"/>
              <c:y val="0.4347409643582537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fi-FI"/>
          </a:p>
        </c:txPr>
        <c:crossAx val="448092024"/>
        <c:crossesAt val="0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fi-FI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'Calculations, Boudreau 1997'!$S$3</c:f>
              <c:strCache>
                <c:ptCount val="1"/>
                <c:pt idx="0">
                  <c:v>5 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cat>
            <c:strRef>
              <c:f>'Calculations, Boudreau 1997'!$W$4:$W$9</c:f>
              <c:strCache>
                <c:ptCount val="6"/>
                <c:pt idx="0">
                  <c:v>9.5.</c:v>
                </c:pt>
                <c:pt idx="1">
                  <c:v>5.6.</c:v>
                </c:pt>
                <c:pt idx="2">
                  <c:v>5.7.</c:v>
                </c:pt>
                <c:pt idx="3">
                  <c:v>2.8.</c:v>
                </c:pt>
                <c:pt idx="4">
                  <c:v>22.8.</c:v>
                </c:pt>
                <c:pt idx="5">
                  <c:v>12.9.</c:v>
                </c:pt>
              </c:strCache>
            </c:strRef>
          </c:cat>
          <c:val>
            <c:numRef>
              <c:f>'Calculations, Boudreau 1997'!$S$15:$S$20</c:f>
              <c:numCache>
                <c:formatCode>General</c:formatCode>
                <c:ptCount val="6"/>
                <c:pt idx="0">
                  <c:v>0.107925265896451</c:v>
                </c:pt>
                <c:pt idx="1">
                  <c:v>0.27216410973990746</c:v>
                </c:pt>
                <c:pt idx="2">
                  <c:v>2.1244075973551864</c:v>
                </c:pt>
                <c:pt idx="3">
                  <c:v>3.0183727144062611</c:v>
                </c:pt>
                <c:pt idx="4">
                  <c:v>1.1087599060409337</c:v>
                </c:pt>
                <c:pt idx="5">
                  <c:v>0.5907235573123818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58-4C56-9F75-E9D3A317880F}"/>
            </c:ext>
          </c:extLst>
        </c:ser>
        <c:ser>
          <c:idx val="1"/>
          <c:order val="1"/>
          <c:tx>
            <c:strRef>
              <c:f>'Calculations, Boudreau 1997'!$T$3</c:f>
              <c:strCache>
                <c:ptCount val="1"/>
                <c:pt idx="0">
                  <c:v>7 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cat>
            <c:strRef>
              <c:f>'Calculations, Boudreau 1997'!$W$4:$W$9</c:f>
              <c:strCache>
                <c:ptCount val="6"/>
                <c:pt idx="0">
                  <c:v>9.5.</c:v>
                </c:pt>
                <c:pt idx="1">
                  <c:v>5.6.</c:v>
                </c:pt>
                <c:pt idx="2">
                  <c:v>5.7.</c:v>
                </c:pt>
                <c:pt idx="3">
                  <c:v>2.8.</c:v>
                </c:pt>
                <c:pt idx="4">
                  <c:v>22.8.</c:v>
                </c:pt>
                <c:pt idx="5">
                  <c:v>12.9.</c:v>
                </c:pt>
              </c:strCache>
            </c:strRef>
          </c:cat>
          <c:val>
            <c:numRef>
              <c:f>'Calculations, Boudreau 1997'!$T$15:$T$20</c:f>
              <c:numCache>
                <c:formatCode>General</c:formatCode>
                <c:ptCount val="6"/>
                <c:pt idx="0">
                  <c:v>0.40373965026903347</c:v>
                </c:pt>
                <c:pt idx="1">
                  <c:v>2.9827811726026461</c:v>
                </c:pt>
                <c:pt idx="2">
                  <c:v>9.1870788890670543</c:v>
                </c:pt>
                <c:pt idx="3">
                  <c:v>8.2981289516968744</c:v>
                </c:pt>
                <c:pt idx="4">
                  <c:v>3.321349331557085</c:v>
                </c:pt>
                <c:pt idx="5">
                  <c:v>4.1115264635117228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58-4C56-9F75-E9D3A317880F}"/>
            </c:ext>
          </c:extLst>
        </c:ser>
        <c:ser>
          <c:idx val="2"/>
          <c:order val="2"/>
          <c:tx>
            <c:strRef>
              <c:f>'Calculations, Boudreau 1997'!$U$3</c:f>
              <c:strCache>
                <c:ptCount val="1"/>
                <c:pt idx="0">
                  <c:v>8.8 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3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cat>
            <c:strRef>
              <c:f>'Calculations, Boudreau 1997'!$W$4:$W$9</c:f>
              <c:strCache>
                <c:ptCount val="6"/>
                <c:pt idx="0">
                  <c:v>9.5.</c:v>
                </c:pt>
                <c:pt idx="1">
                  <c:v>5.6.</c:v>
                </c:pt>
                <c:pt idx="2">
                  <c:v>5.7.</c:v>
                </c:pt>
                <c:pt idx="3">
                  <c:v>2.8.</c:v>
                </c:pt>
                <c:pt idx="4">
                  <c:v>22.8.</c:v>
                </c:pt>
                <c:pt idx="5">
                  <c:v>12.9.</c:v>
                </c:pt>
              </c:strCache>
            </c:strRef>
          </c:cat>
          <c:val>
            <c:numRef>
              <c:f>'Calculations, Boudreau 1997'!$U$15:$U$20</c:f>
              <c:numCache>
                <c:formatCode>General</c:formatCode>
                <c:ptCount val="6"/>
                <c:pt idx="0">
                  <c:v>2.298656191762448</c:v>
                </c:pt>
                <c:pt idx="1">
                  <c:v>5.5184201607293399</c:v>
                </c:pt>
                <c:pt idx="2">
                  <c:v>7.6791984746057764</c:v>
                </c:pt>
                <c:pt idx="3">
                  <c:v>4.7987857429007201</c:v>
                </c:pt>
                <c:pt idx="4">
                  <c:v>7.4014746523721184</c:v>
                </c:pt>
                <c:pt idx="5">
                  <c:v>5.1261717870783778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B58-4C56-9F75-E9D3A31788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04809272"/>
        <c:axId val="504809928"/>
      </c:barChar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4775168"/>
        <c:axId val="514777136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v>DO at 8 m</c:v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'Calculations, Boudreau 1997'!$W$4:$W$9</c15:sqref>
                        </c15:formulaRef>
                      </c:ext>
                    </c:extLst>
                    <c:strCache>
                      <c:ptCount val="6"/>
                      <c:pt idx="0">
                        <c:v>9.5.</c:v>
                      </c:pt>
                      <c:pt idx="1">
                        <c:v>5.6.</c:v>
                      </c:pt>
                      <c:pt idx="2">
                        <c:v>5.7.</c:v>
                      </c:pt>
                      <c:pt idx="3">
                        <c:v>2.8.</c:v>
                      </c:pt>
                      <c:pt idx="4">
                        <c:v>22.8.</c:v>
                      </c:pt>
                      <c:pt idx="5">
                        <c:v>12.9.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'Calculations, Boudreau 1997'!$AB$4:$AB$9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9.119999885559082</c:v>
                      </c:pt>
                      <c:pt idx="1">
                        <c:v>2.0299999713897705</c:v>
                      </c:pt>
                      <c:pt idx="2">
                        <c:v>0.48999994993209839</c:v>
                      </c:pt>
                      <c:pt idx="3">
                        <c:v>0.16</c:v>
                      </c:pt>
                      <c:pt idx="4">
                        <c:v>0.26</c:v>
                      </c:pt>
                      <c:pt idx="5">
                        <c:v>7.6699995994567871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FB58-4C56-9F75-E9D3A317880F}"/>
                  </c:ext>
                </c:extLst>
              </c15:ser>
            </c15:filteredLineSeries>
          </c:ext>
        </c:extLst>
      </c:lineChart>
      <c:catAx>
        <c:axId val="504809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504809928"/>
        <c:crosses val="autoZero"/>
        <c:auto val="1"/>
        <c:lblAlgn val="ctr"/>
        <c:lblOffset val="100"/>
        <c:noMultiLvlLbl val="0"/>
      </c:catAx>
      <c:valAx>
        <c:axId val="50480992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i-FI"/>
                  <a:t>mg P m</a:t>
                </a:r>
                <a:r>
                  <a:rPr lang="fi-FI" baseline="30000"/>
                  <a:t>-2</a:t>
                </a:r>
                <a:r>
                  <a:rPr lang="fi-FI" baseline="0"/>
                  <a:t> d</a:t>
                </a:r>
                <a:r>
                  <a:rPr lang="fi-FI" baseline="30000"/>
                  <a:t>-1</a:t>
                </a:r>
                <a:endParaRPr lang="fi-FI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504809272"/>
        <c:crosses val="autoZero"/>
        <c:crossBetween val="between"/>
      </c:valAx>
      <c:valAx>
        <c:axId val="514777136"/>
        <c:scaling>
          <c:orientation val="minMax"/>
        </c:scaling>
        <c:delete val="1"/>
        <c:axPos val="r"/>
        <c:numFmt formatCode="0" sourceLinked="0"/>
        <c:majorTickMark val="out"/>
        <c:minorTickMark val="none"/>
        <c:tickLblPos val="nextTo"/>
        <c:crossAx val="514775168"/>
        <c:crosses val="max"/>
        <c:crossBetween val="between"/>
      </c:valAx>
      <c:catAx>
        <c:axId val="5147751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147771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09138963624592"/>
          <c:y val="0.2158618385015279"/>
          <c:w val="0.68362870714236157"/>
          <c:h val="0.73066286023577365"/>
        </c:manualLayout>
      </c:layout>
      <c:barChart>
        <c:barDir val="bar"/>
        <c:grouping val="clustered"/>
        <c:varyColors val="0"/>
        <c:ser>
          <c:idx val="0"/>
          <c:order val="0"/>
          <c:tx>
            <c:v>TP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'Vesikerrosten keskiarvoja, 9 m'!$K$73:$K$81</c:f>
              <c:strCache>
                <c:ptCount val="9"/>
                <c:pt idx="0">
                  <c:v>0-1</c:v>
                </c:pt>
                <c:pt idx="1">
                  <c:v>1-2</c:v>
                </c:pt>
                <c:pt idx="2">
                  <c:v>2-3</c:v>
                </c:pt>
                <c:pt idx="3">
                  <c:v>3-4</c:v>
                </c:pt>
                <c:pt idx="4">
                  <c:v>4-5</c:v>
                </c:pt>
                <c:pt idx="5">
                  <c:v>5-6</c:v>
                </c:pt>
                <c:pt idx="6">
                  <c:v>6-7</c:v>
                </c:pt>
                <c:pt idx="7">
                  <c:v>7-8</c:v>
                </c:pt>
                <c:pt idx="8">
                  <c:v>8-8.8</c:v>
                </c:pt>
              </c:strCache>
            </c:strRef>
          </c:cat>
          <c:val>
            <c:numRef>
              <c:f>'Vesikerrosten keskiarvoja, 9 m'!$M$73:$M$81</c:f>
              <c:numCache>
                <c:formatCode>0.0</c:formatCode>
                <c:ptCount val="9"/>
                <c:pt idx="0">
                  <c:v>37.200000000000003</c:v>
                </c:pt>
                <c:pt idx="1">
                  <c:v>35.5</c:v>
                </c:pt>
                <c:pt idx="2">
                  <c:v>34.6</c:v>
                </c:pt>
                <c:pt idx="3">
                  <c:v>31.4</c:v>
                </c:pt>
                <c:pt idx="4">
                  <c:v>37.1</c:v>
                </c:pt>
                <c:pt idx="5">
                  <c:v>47.9</c:v>
                </c:pt>
                <c:pt idx="6">
                  <c:v>52.1</c:v>
                </c:pt>
                <c:pt idx="7">
                  <c:v>92.9</c:v>
                </c:pt>
                <c:pt idx="8">
                  <c:v>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FA-4C41-958F-965AAFD424E8}"/>
            </c:ext>
          </c:extLst>
        </c:ser>
        <c:ser>
          <c:idx val="1"/>
          <c:order val="1"/>
          <c:tx>
            <c:v>SRP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'Vesikerrosten keskiarvoja, 9 m'!$K$73:$K$81</c:f>
              <c:strCache>
                <c:ptCount val="9"/>
                <c:pt idx="0">
                  <c:v>0-1</c:v>
                </c:pt>
                <c:pt idx="1">
                  <c:v>1-2</c:v>
                </c:pt>
                <c:pt idx="2">
                  <c:v>2-3</c:v>
                </c:pt>
                <c:pt idx="3">
                  <c:v>3-4</c:v>
                </c:pt>
                <c:pt idx="4">
                  <c:v>4-5</c:v>
                </c:pt>
                <c:pt idx="5">
                  <c:v>5-6</c:v>
                </c:pt>
                <c:pt idx="6">
                  <c:v>6-7</c:v>
                </c:pt>
                <c:pt idx="7">
                  <c:v>7-8</c:v>
                </c:pt>
                <c:pt idx="8">
                  <c:v>8-8.8</c:v>
                </c:pt>
              </c:strCache>
            </c:strRef>
          </c:cat>
          <c:val>
            <c:numRef>
              <c:f>'Vesikerrosten keskiarvoja, 9 m'!$L$73:$L$81</c:f>
              <c:numCache>
                <c:formatCode>0.0</c:formatCode>
                <c:ptCount val="9"/>
                <c:pt idx="0">
                  <c:v>4.4800000000000004</c:v>
                </c:pt>
                <c:pt idx="1">
                  <c:v>3.63</c:v>
                </c:pt>
                <c:pt idx="2">
                  <c:v>2.2599999999999998</c:v>
                </c:pt>
                <c:pt idx="3">
                  <c:v>6.72</c:v>
                </c:pt>
                <c:pt idx="4">
                  <c:v>6.24</c:v>
                </c:pt>
                <c:pt idx="5">
                  <c:v>10.3</c:v>
                </c:pt>
                <c:pt idx="6">
                  <c:v>7.98</c:v>
                </c:pt>
                <c:pt idx="7">
                  <c:v>36.299999999999997</c:v>
                </c:pt>
                <c:pt idx="8">
                  <c:v>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FA-4C41-958F-965AAFD424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07075776"/>
        <c:axId val="607075120"/>
      </c:barChart>
      <c:catAx>
        <c:axId val="607075776"/>
        <c:scaling>
          <c:orientation val="maxMin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i-FI">
                    <a:solidFill>
                      <a:sysClr val="windowText" lastClr="000000"/>
                    </a:solidFill>
                  </a:rPr>
                  <a:t>Water</a:t>
                </a:r>
                <a:r>
                  <a:rPr lang="fi-FI" baseline="0">
                    <a:solidFill>
                      <a:sysClr val="windowText" lastClr="000000"/>
                    </a:solidFill>
                  </a:rPr>
                  <a:t> depth (m)</a:t>
                </a:r>
                <a:endParaRPr lang="fi-FI">
                  <a:solidFill>
                    <a:sysClr val="windowText" lastClr="000000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607075120"/>
        <c:crosses val="autoZero"/>
        <c:auto val="1"/>
        <c:lblAlgn val="ctr"/>
        <c:lblOffset val="100"/>
        <c:noMultiLvlLbl val="0"/>
      </c:catAx>
      <c:valAx>
        <c:axId val="607075120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i-FI">
                    <a:solidFill>
                      <a:sysClr val="windowText" lastClr="000000"/>
                    </a:solidFill>
                  </a:rPr>
                  <a:t>µg/l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607075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 sz="1400" b="0" dirty="0" smtClean="0"/>
              <a:t>4.7.2019</a:t>
            </a:r>
            <a:r>
              <a:rPr lang="fi-FI" sz="1400" b="0" baseline="0" dirty="0" smtClean="0"/>
              <a:t> </a:t>
            </a:r>
            <a:endParaRPr lang="fi-FI" sz="1400" b="0" dirty="0">
              <a:solidFill>
                <a:srgbClr val="FF0000"/>
              </a:solidFill>
            </a:endParaRPr>
          </a:p>
        </c:rich>
      </c:tx>
      <c:layout>
        <c:manualLayout>
          <c:xMode val="edge"/>
          <c:yMode val="edge"/>
          <c:x val="7.7884800763540915E-2"/>
          <c:y val="0.13220932534994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0.14640283370796489"/>
          <c:y val="0.29732346491228073"/>
          <c:w val="0.79764918253845418"/>
          <c:h val="0.54543457602339185"/>
        </c:manualLayout>
      </c:layout>
      <c:barChart>
        <c:barDir val="bar"/>
        <c:grouping val="stacked"/>
        <c:varyColors val="0"/>
        <c:ser>
          <c:idx val="0"/>
          <c:order val="0"/>
          <c:tx>
            <c:v>P from filter material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'Averages of replicates'!$D$84:$D$87</c:f>
              <c:strCache>
                <c:ptCount val="4"/>
                <c:pt idx="0">
                  <c:v>0-20</c:v>
                </c:pt>
                <c:pt idx="1">
                  <c:v>20-40</c:v>
                </c:pt>
                <c:pt idx="2">
                  <c:v>40-60</c:v>
                </c:pt>
                <c:pt idx="3">
                  <c:v>60-80</c:v>
                </c:pt>
              </c:strCache>
            </c:strRef>
          </c:cat>
          <c:val>
            <c:numRef>
              <c:f>'Dilution factors + calculations'!$P$77:$P$80</c:f>
              <c:numCache>
                <c:formatCode>General</c:formatCode>
                <c:ptCount val="4"/>
                <c:pt idx="0">
                  <c:v>537.65140117618876</c:v>
                </c:pt>
                <c:pt idx="1">
                  <c:v>519.95231291730397</c:v>
                </c:pt>
                <c:pt idx="2">
                  <c:v>496.08918818814487</c:v>
                </c:pt>
                <c:pt idx="3">
                  <c:v>411.53841886602368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5B-405C-A992-D990C30116AE}"/>
            </c:ext>
          </c:extLst>
        </c:ser>
        <c:ser>
          <c:idx val="1"/>
          <c:order val="1"/>
          <c:tx>
            <c:v>Precipitated P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'Dilution factors + calculations'!$P$126:$P$129</c:f>
              <c:numCache>
                <c:formatCode>General</c:formatCode>
                <c:ptCount val="4"/>
                <c:pt idx="0">
                  <c:v>1333.5350905923276</c:v>
                </c:pt>
                <c:pt idx="1">
                  <c:v>1985.9345746047147</c:v>
                </c:pt>
                <c:pt idx="2">
                  <c:v>5161.8415549386555</c:v>
                </c:pt>
                <c:pt idx="3">
                  <c:v>12488.062041798024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5B-405C-A992-D990C30116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446631048"/>
        <c:axId val="446624816"/>
      </c:barChart>
      <c:catAx>
        <c:axId val="446631048"/>
        <c:scaling>
          <c:orientation val="maxMin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i-FI" sz="1400"/>
                  <a:t>Filter depth (cm)</a:t>
                </a:r>
              </a:p>
            </c:rich>
          </c:tx>
          <c:layout>
            <c:manualLayout>
              <c:xMode val="edge"/>
              <c:yMode val="edge"/>
              <c:x val="2.0487579449000645E-2"/>
              <c:y val="0.360414192572045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46624816"/>
        <c:crosses val="autoZero"/>
        <c:auto val="1"/>
        <c:lblAlgn val="ctr"/>
        <c:lblOffset val="100"/>
        <c:noMultiLvlLbl val="0"/>
      </c:catAx>
      <c:valAx>
        <c:axId val="446624816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i-FI" sz="1400" dirty="0" smtClean="0"/>
                  <a:t>mg P/kg</a:t>
                </a:r>
                <a:endParaRPr lang="fi-FI" sz="14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46631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 sz="1400" b="0" dirty="0" smtClean="0"/>
              <a:t>22.8.2019</a:t>
            </a:r>
            <a:r>
              <a:rPr lang="fi-FI" sz="1400" b="0" baseline="30000" dirty="0" smtClean="0"/>
              <a:t> </a:t>
            </a:r>
            <a:endParaRPr lang="fi-FI" sz="1400" b="0" dirty="0"/>
          </a:p>
        </c:rich>
      </c:tx>
      <c:layout>
        <c:manualLayout>
          <c:xMode val="edge"/>
          <c:yMode val="edge"/>
          <c:x val="8.3880801497058802E-2"/>
          <c:y val="0.10561862413909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0.14640283370796489"/>
          <c:y val="0.39988765503515417"/>
          <c:w val="0.79764918253845418"/>
          <c:h val="0.44287037197669105"/>
        </c:manualLayout>
      </c:layout>
      <c:barChart>
        <c:barDir val="bar"/>
        <c:grouping val="stacked"/>
        <c:varyColors val="0"/>
        <c:ser>
          <c:idx val="0"/>
          <c:order val="0"/>
          <c:tx>
            <c:v>P from filter material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'Averages of replicates'!$D$116:$D$118</c:f>
              <c:strCache>
                <c:ptCount val="3"/>
                <c:pt idx="0">
                  <c:v>0-20</c:v>
                </c:pt>
                <c:pt idx="1">
                  <c:v>20-40</c:v>
                </c:pt>
                <c:pt idx="2">
                  <c:v>40-45</c:v>
                </c:pt>
              </c:strCache>
            </c:strRef>
          </c:cat>
          <c:val>
            <c:numRef>
              <c:f>'Dilution factors + calculations'!$P$88:$P$90</c:f>
              <c:numCache>
                <c:formatCode>General</c:formatCode>
                <c:ptCount val="3"/>
                <c:pt idx="0">
                  <c:v>425.1860152980812</c:v>
                </c:pt>
                <c:pt idx="1">
                  <c:v>405.59829383083871</c:v>
                </c:pt>
                <c:pt idx="2">
                  <c:v>403.57082594732486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8C-4251-A714-4346066D58EE}"/>
            </c:ext>
          </c:extLst>
        </c:ser>
        <c:ser>
          <c:idx val="1"/>
          <c:order val="1"/>
          <c:tx>
            <c:v>Precipitated P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'Averages of replicates'!$D$116:$D$118</c:f>
              <c:strCache>
                <c:ptCount val="3"/>
                <c:pt idx="0">
                  <c:v>0-20</c:v>
                </c:pt>
                <c:pt idx="1">
                  <c:v>20-40</c:v>
                </c:pt>
                <c:pt idx="2">
                  <c:v>40-45</c:v>
                </c:pt>
              </c:strCache>
            </c:strRef>
          </c:cat>
          <c:val>
            <c:numRef>
              <c:f>'Dilution factors + calculations'!$P$137:$P$139</c:f>
              <c:numCache>
                <c:formatCode>General</c:formatCode>
                <c:ptCount val="3"/>
                <c:pt idx="0">
                  <c:v>1303.3753081231823</c:v>
                </c:pt>
                <c:pt idx="1">
                  <c:v>1594.38325371471</c:v>
                </c:pt>
                <c:pt idx="2">
                  <c:v>2422.5272254987613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8C-4251-A714-4346066D58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446631048"/>
        <c:axId val="446624816"/>
      </c:barChart>
      <c:catAx>
        <c:axId val="44663104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46624816"/>
        <c:crosses val="autoZero"/>
        <c:auto val="1"/>
        <c:lblAlgn val="ctr"/>
        <c:lblOffset val="100"/>
        <c:noMultiLvlLbl val="0"/>
      </c:catAx>
      <c:valAx>
        <c:axId val="446624816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i-FI" sz="1400" dirty="0" smtClean="0"/>
                  <a:t>mg P/kg</a:t>
                </a:r>
                <a:endParaRPr lang="fi-FI" sz="14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46631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 dirty="0" smtClean="0"/>
              <a:t>9.8.2019</a:t>
            </a:r>
            <a:endParaRPr lang="fi-FI" dirty="0"/>
          </a:p>
        </c:rich>
      </c:tx>
      <c:layout>
        <c:manualLayout>
          <c:xMode val="edge"/>
          <c:yMode val="edge"/>
          <c:x val="3.4806496378133225E-2"/>
          <c:y val="9.00900900900900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0.35168145175880822"/>
          <c:y val="9.6636636636636644E-2"/>
          <c:w val="0.36184267788319074"/>
          <c:h val="0.6999092005391217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D25-4976-A9FF-1D104F2CA3D8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D25-4976-A9FF-1D104F2CA3D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D25-4976-A9FF-1D104F2CA3D8}"/>
              </c:ext>
            </c:extLst>
          </c:dPt>
          <c:cat>
            <c:strRef>
              <c:f>Summary!$H$4:$J$4</c:f>
              <c:strCache>
                <c:ptCount val="3"/>
                <c:pt idx="0">
                  <c:v>Fe-P</c:v>
                </c:pt>
                <c:pt idx="1">
                  <c:v>Ca-P</c:v>
                </c:pt>
                <c:pt idx="2">
                  <c:v>Residual HNO3 digest</c:v>
                </c:pt>
              </c:strCache>
            </c:strRef>
          </c:cat>
          <c:val>
            <c:numRef>
              <c:f>Summary!$H$7:$J$7</c:f>
              <c:numCache>
                <c:formatCode>0</c:formatCode>
                <c:ptCount val="3"/>
                <c:pt idx="0">
                  <c:v>5225.8696716513532</c:v>
                </c:pt>
                <c:pt idx="1">
                  <c:v>219.43407996026815</c:v>
                </c:pt>
                <c:pt idx="2">
                  <c:v>585.77552493383916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D25-4976-A9FF-1D104F2CA3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 dirty="0" smtClean="0"/>
              <a:t>22.8.2019</a:t>
            </a:r>
            <a:endParaRPr lang="fi-FI" dirty="0"/>
          </a:p>
        </c:rich>
      </c:tx>
      <c:layout>
        <c:manualLayout>
          <c:xMode val="edge"/>
          <c:yMode val="edge"/>
          <c:x val="8.1122206395193963E-2"/>
          <c:y val="0.151898734177215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0.35849331709665155"/>
          <c:y val="0.16365682137834039"/>
          <c:w val="0.36718301834874323"/>
          <c:h val="0.6626434986765894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252-405A-86C1-9EEA13CA2AD3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252-405A-86C1-9EEA13CA2AD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252-405A-86C1-9EEA13CA2AD3}"/>
              </c:ext>
            </c:extLst>
          </c:dPt>
          <c:cat>
            <c:strRef>
              <c:f>Summary!$H$4:$J$4</c:f>
              <c:strCache>
                <c:ptCount val="3"/>
                <c:pt idx="0">
                  <c:v>Fe-P</c:v>
                </c:pt>
                <c:pt idx="1">
                  <c:v>Ca-P</c:v>
                </c:pt>
                <c:pt idx="2">
                  <c:v>Residual HNO3 digest</c:v>
                </c:pt>
              </c:strCache>
            </c:strRef>
          </c:cat>
          <c:val>
            <c:numRef>
              <c:f>Summary!$H$17:$J$17</c:f>
              <c:numCache>
                <c:formatCode>0</c:formatCode>
                <c:ptCount val="3"/>
                <c:pt idx="0">
                  <c:v>1415.5393937506183</c:v>
                </c:pt>
                <c:pt idx="1">
                  <c:v>2148.7753016110901</c:v>
                </c:pt>
                <c:pt idx="2">
                  <c:v>61.643683717990385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252-405A-86C1-9EEA13CA2A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DFE01-3DE4-486D-810C-C47B22CA4AD8}" type="datetimeFigureOut">
              <a:rPr lang="fi-FI" smtClean="0"/>
              <a:t>4.5.2020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B5F985-FAED-43FC-9A7A-0C00D3674F8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1263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D89F-BB6C-4DFA-A303-6FEA475DC7CF}" type="datetime1">
              <a:rPr lang="fi-FI" smtClean="0"/>
              <a:t>4.5.2020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0172-77DF-4BD4-9E79-B20B21EF84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85893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5C566-AEEC-4E2D-81FC-C8BCBE323706}" type="datetime1">
              <a:rPr lang="fi-FI" smtClean="0"/>
              <a:t>4.5.2020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0172-77DF-4BD4-9E79-B20B21EF84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9283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9EE85-DDEC-40BF-A2B7-3366DA1DA45E}" type="datetime1">
              <a:rPr lang="fi-FI" smtClean="0"/>
              <a:t>4.5.2020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0172-77DF-4BD4-9E79-B20B21EF84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73872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7E4D4-BC3F-4302-8B57-CBA1315ADCA8}" type="datetime1">
              <a:rPr lang="fi-FI" smtClean="0"/>
              <a:t>4.5.2020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0172-77DF-4BD4-9E79-B20B21EF84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7610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AD49-5167-4E3A-ABBD-84BEBB8D1F85}" type="datetime1">
              <a:rPr lang="fi-FI" smtClean="0"/>
              <a:t>4.5.2020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0172-77DF-4BD4-9E79-B20B21EF84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8270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78AC2-7FDC-4A83-A22C-398028D6CA8E}" type="datetime1">
              <a:rPr lang="fi-FI" smtClean="0"/>
              <a:t>4.5.2020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0172-77DF-4BD4-9E79-B20B21EF84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680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37B9E-A031-4DA4-939C-BF6154E25491}" type="datetime1">
              <a:rPr lang="fi-FI" smtClean="0"/>
              <a:t>4.5.2020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0172-77DF-4BD4-9E79-B20B21EF84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43269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AD64E-9FC3-4A50-8624-5425CB9081FD}" type="datetime1">
              <a:rPr lang="fi-FI" smtClean="0"/>
              <a:t>4.5.2020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0172-77DF-4BD4-9E79-B20B21EF84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1325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09578-C15E-411E-BE12-6B4F973DDD5E}" type="datetime1">
              <a:rPr lang="fi-FI" smtClean="0"/>
              <a:t>4.5.2020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0172-77DF-4BD4-9E79-B20B21EF84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6858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1AA46-A36F-4C66-8DB7-5D6EA92A5651}" type="datetime1">
              <a:rPr lang="fi-FI" smtClean="0"/>
              <a:t>4.5.2020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0172-77DF-4BD4-9E79-B20B21EF84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6807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5CBC6-5F82-46AE-B023-42C8E1D89996}" type="datetime1">
              <a:rPr lang="fi-FI" smtClean="0"/>
              <a:t>4.5.2020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D0172-77DF-4BD4-9E79-B20B21EF84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8115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5CBA9-59C6-459F-BA8C-611768C83DDB}" type="datetime1">
              <a:rPr lang="fi-FI" smtClean="0"/>
              <a:t>4.5.2020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D0172-77DF-4BD4-9E79-B20B21EF847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2185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3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image" Target="../media/image3.png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57000">
              <a:schemeClr val="accent1">
                <a:lumMod val="40000"/>
                <a:lumOff val="60000"/>
              </a:schemeClr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kstiruutu 49"/>
          <p:cNvSpPr txBox="1"/>
          <p:nvPr/>
        </p:nvSpPr>
        <p:spPr>
          <a:xfrm>
            <a:off x="588802" y="129079"/>
            <a:ext cx="109674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Recovering P from a eutrophic lake via hypolimnetic </a:t>
            </a:r>
            <a:br>
              <a:rPr lang="en-US" sz="3200" b="1" dirty="0" smtClean="0"/>
            </a:br>
            <a:r>
              <a:rPr lang="en-US" sz="3200" b="1" dirty="0" smtClean="0"/>
              <a:t>withdrawal and purification: Summary</a:t>
            </a:r>
            <a:endParaRPr lang="fi-FI" sz="3200" b="1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929" y="1630741"/>
            <a:ext cx="7999177" cy="4428284"/>
          </a:xfrm>
          <a:prstGeom prst="rect">
            <a:avLst/>
          </a:prstGeom>
        </p:spPr>
      </p:pic>
      <p:sp>
        <p:nvSpPr>
          <p:cNvPr id="33" name="Alaotsikko 2"/>
          <p:cNvSpPr txBox="1">
            <a:spLocks/>
          </p:cNvSpPr>
          <p:nvPr/>
        </p:nvSpPr>
        <p:spPr>
          <a:xfrm>
            <a:off x="588802" y="1258557"/>
            <a:ext cx="9612473" cy="319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/>
              <a:t>Soila Silvonen</a:t>
            </a:r>
            <a:r>
              <a:rPr lang="en-US" sz="1400" baseline="30000" dirty="0" smtClean="0"/>
              <a:t>1</a:t>
            </a:r>
            <a:r>
              <a:rPr lang="en-US" sz="1400" dirty="0" smtClean="0"/>
              <a:t>, Juha Niemistö</a:t>
            </a:r>
            <a:r>
              <a:rPr lang="en-US" sz="1400" baseline="30000" dirty="0" smtClean="0"/>
              <a:t>1</a:t>
            </a:r>
            <a:r>
              <a:rPr lang="en-US" sz="1400" dirty="0" smtClean="0"/>
              <a:t>, Leena Nurminen</a:t>
            </a:r>
            <a:r>
              <a:rPr lang="en-US" sz="1400" baseline="30000" dirty="0" smtClean="0"/>
              <a:t>1</a:t>
            </a:r>
            <a:r>
              <a:rPr lang="en-US" sz="1400" dirty="0" smtClean="0"/>
              <a:t>, Anne-Mari Aurola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, Ismo Malin</a:t>
            </a:r>
            <a:r>
              <a:rPr lang="en-US" sz="1400" baseline="30000" dirty="0" smtClean="0"/>
              <a:t>3</a:t>
            </a:r>
            <a:r>
              <a:rPr lang="en-US" sz="1400" dirty="0" smtClean="0"/>
              <a:t>, Matti Kotakorpi</a:t>
            </a:r>
            <a:r>
              <a:rPr lang="en-US" sz="1400" baseline="30000" dirty="0" smtClean="0"/>
              <a:t>3</a:t>
            </a:r>
            <a:r>
              <a:rPr lang="en-US" sz="1400" dirty="0" smtClean="0"/>
              <a:t>, Jukka Horppila</a:t>
            </a:r>
            <a:r>
              <a:rPr lang="en-US" sz="1400" baseline="30000" dirty="0" smtClean="0"/>
              <a:t>1</a:t>
            </a:r>
            <a:r>
              <a:rPr lang="en-US" sz="1400" dirty="0" smtClean="0"/>
              <a:t>, Tom Jilbert</a:t>
            </a:r>
            <a:r>
              <a:rPr lang="en-US" sz="1400" baseline="30000" dirty="0" smtClean="0"/>
              <a:t>1</a:t>
            </a:r>
            <a:endParaRPr lang="fi-FI" sz="1400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374" y="76764"/>
            <a:ext cx="2296376" cy="1181793"/>
          </a:xfrm>
          <a:prstGeom prst="rect">
            <a:avLst/>
          </a:prstGeom>
        </p:spPr>
      </p:pic>
      <p:sp>
        <p:nvSpPr>
          <p:cNvPr id="11" name="Tekstiruutu 10"/>
          <p:cNvSpPr txBox="1"/>
          <p:nvPr/>
        </p:nvSpPr>
        <p:spPr>
          <a:xfrm>
            <a:off x="132794" y="6151550"/>
            <a:ext cx="11879487" cy="430887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55000">
                <a:schemeClr val="accent6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A simple water purification system allows P to be harvested from the </a:t>
            </a:r>
            <a:r>
              <a:rPr lang="en-US" sz="2200" b="1" dirty="0" err="1" smtClean="0"/>
              <a:t>hypolimnion</a:t>
            </a:r>
            <a:r>
              <a:rPr lang="en-US" sz="2200" b="1" dirty="0" smtClean="0"/>
              <a:t> of eutrophic lakes</a:t>
            </a:r>
            <a:endParaRPr lang="fi-FI" sz="2200" b="1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08042"/>
            <a:ext cx="725487" cy="2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3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Sisällön paikkamerkki 22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0461" y="2052079"/>
            <a:ext cx="6072620" cy="3378201"/>
          </a:xfrm>
          <a:prstGeom prst="rect">
            <a:avLst/>
          </a:prstGeom>
        </p:spPr>
      </p:pic>
      <p:cxnSp>
        <p:nvCxnSpPr>
          <p:cNvPr id="25" name="Suora yhdysviiva 24"/>
          <p:cNvCxnSpPr/>
          <p:nvPr/>
        </p:nvCxnSpPr>
        <p:spPr>
          <a:xfrm>
            <a:off x="6388924" y="1378172"/>
            <a:ext cx="19100" cy="3585714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kstiruutu 25"/>
          <p:cNvSpPr txBox="1"/>
          <p:nvPr/>
        </p:nvSpPr>
        <p:spPr>
          <a:xfrm>
            <a:off x="1277902" y="1378172"/>
            <a:ext cx="3842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err="1" smtClean="0"/>
              <a:t>Water</a:t>
            </a:r>
            <a:r>
              <a:rPr lang="fi-FI" b="1" dirty="0" smtClean="0"/>
              <a:t> </a:t>
            </a:r>
            <a:r>
              <a:rPr lang="fi-FI" b="1" dirty="0" err="1" smtClean="0"/>
              <a:t>aeration</a:t>
            </a:r>
            <a:r>
              <a:rPr lang="fi-FI" b="1" dirty="0" smtClean="0"/>
              <a:t> </a:t>
            </a:r>
            <a:r>
              <a:rPr lang="fi-FI" b="1" dirty="0" err="1" smtClean="0"/>
              <a:t>only</a:t>
            </a:r>
            <a:endParaRPr lang="fi-FI" dirty="0"/>
          </a:p>
        </p:txBody>
      </p:sp>
      <p:sp>
        <p:nvSpPr>
          <p:cNvPr id="27" name="Tekstiruutu 26"/>
          <p:cNvSpPr txBox="1"/>
          <p:nvPr/>
        </p:nvSpPr>
        <p:spPr>
          <a:xfrm>
            <a:off x="4859873" y="5706687"/>
            <a:ext cx="19470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00" dirty="0" smtClean="0">
                <a:solidFill>
                  <a:schemeClr val="bg1">
                    <a:lumMod val="50000"/>
                  </a:schemeClr>
                </a:solidFill>
              </a:rPr>
              <a:t>1 </a:t>
            </a:r>
            <a:r>
              <a:rPr lang="fi-FI" sz="900" dirty="0" err="1" smtClean="0">
                <a:solidFill>
                  <a:schemeClr val="bg1">
                    <a:lumMod val="50000"/>
                  </a:schemeClr>
                </a:solidFill>
              </a:rPr>
              <a:t>Pre-treatment</a:t>
            </a:r>
            <a:r>
              <a:rPr lang="fi-FI" sz="9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900" dirty="0" err="1" smtClean="0">
                <a:solidFill>
                  <a:schemeClr val="bg1">
                    <a:lumMod val="50000"/>
                  </a:schemeClr>
                </a:solidFill>
              </a:rPr>
              <a:t>tap</a:t>
            </a:r>
            <a:endParaRPr lang="fi-FI" sz="9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i-FI" sz="900" dirty="0" smtClean="0">
                <a:solidFill>
                  <a:schemeClr val="bg1">
                    <a:lumMod val="50000"/>
                  </a:schemeClr>
                </a:solidFill>
              </a:rPr>
              <a:t>2 </a:t>
            </a:r>
            <a:r>
              <a:rPr lang="fi-FI" sz="900" dirty="0" err="1" smtClean="0">
                <a:solidFill>
                  <a:schemeClr val="bg1">
                    <a:lumMod val="50000"/>
                  </a:schemeClr>
                </a:solidFill>
              </a:rPr>
              <a:t>Treatment</a:t>
            </a:r>
            <a:r>
              <a:rPr lang="fi-FI" sz="9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900" dirty="0" err="1" smtClean="0">
                <a:solidFill>
                  <a:schemeClr val="bg1">
                    <a:lumMod val="50000"/>
                  </a:schemeClr>
                </a:solidFill>
              </a:rPr>
              <a:t>well</a:t>
            </a:r>
            <a:r>
              <a:rPr lang="fi-FI" sz="900" dirty="0" smtClean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fi-FI" sz="900" dirty="0" err="1" smtClean="0">
                <a:solidFill>
                  <a:schemeClr val="bg1">
                    <a:lumMod val="50000"/>
                  </a:schemeClr>
                </a:solidFill>
              </a:rPr>
              <a:t>aeration</a:t>
            </a:r>
            <a:r>
              <a:rPr lang="fi-FI" sz="900" dirty="0" smtClean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fi-FI" sz="900" dirty="0" err="1" smtClean="0">
                <a:solidFill>
                  <a:schemeClr val="bg1">
                    <a:lumMod val="50000"/>
                  </a:schemeClr>
                </a:solidFill>
              </a:rPr>
              <a:t>Ca</a:t>
            </a:r>
            <a:r>
              <a:rPr lang="fi-FI" sz="900" dirty="0" smtClean="0">
                <a:solidFill>
                  <a:schemeClr val="bg1">
                    <a:lumMod val="50000"/>
                  </a:schemeClr>
                </a:solidFill>
              </a:rPr>
              <a:t>(OH)</a:t>
            </a:r>
            <a:r>
              <a:rPr lang="fi-FI" sz="900" baseline="-25000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fi-FI" sz="9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900" dirty="0" err="1" smtClean="0">
                <a:solidFill>
                  <a:schemeClr val="bg1">
                    <a:lumMod val="50000"/>
                  </a:schemeClr>
                </a:solidFill>
              </a:rPr>
              <a:t>addition</a:t>
            </a:r>
            <a:r>
              <a:rPr lang="fi-FI" sz="9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r>
              <a:rPr lang="fi-FI" sz="900" dirty="0" smtClean="0">
                <a:solidFill>
                  <a:schemeClr val="bg1">
                    <a:lumMod val="50000"/>
                  </a:schemeClr>
                </a:solidFill>
              </a:rPr>
              <a:t>3 </a:t>
            </a:r>
            <a:r>
              <a:rPr lang="fi-FI" sz="900" dirty="0" err="1" smtClean="0">
                <a:solidFill>
                  <a:schemeClr val="bg1">
                    <a:lumMod val="50000"/>
                  </a:schemeClr>
                </a:solidFill>
              </a:rPr>
              <a:t>Non-calcitic</a:t>
            </a:r>
            <a:r>
              <a:rPr lang="fi-FI" sz="9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900" dirty="0" err="1" smtClean="0">
                <a:solidFill>
                  <a:schemeClr val="bg1">
                    <a:lumMod val="50000"/>
                  </a:schemeClr>
                </a:solidFill>
              </a:rPr>
              <a:t>gravel</a:t>
            </a:r>
            <a:r>
              <a:rPr lang="fi-FI" sz="9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fi-FI" sz="900" dirty="0" err="1" smtClean="0">
                <a:solidFill>
                  <a:schemeClr val="bg1">
                    <a:lumMod val="50000"/>
                  </a:schemeClr>
                </a:solidFill>
              </a:rPr>
              <a:t>inflow</a:t>
            </a:r>
            <a:endParaRPr lang="fi-FI" sz="9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i-FI" sz="900" dirty="0" smtClean="0">
                <a:solidFill>
                  <a:schemeClr val="bg1">
                    <a:lumMod val="50000"/>
                  </a:schemeClr>
                </a:solidFill>
              </a:rPr>
              <a:t>4 </a:t>
            </a:r>
            <a:r>
              <a:rPr lang="fi-FI" sz="900" dirty="0" err="1" smtClean="0">
                <a:solidFill>
                  <a:schemeClr val="bg1">
                    <a:lumMod val="50000"/>
                  </a:schemeClr>
                </a:solidFill>
              </a:rPr>
              <a:t>Calcitic</a:t>
            </a:r>
            <a:r>
              <a:rPr lang="fi-FI" sz="9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900" dirty="0" err="1" smtClean="0">
                <a:solidFill>
                  <a:schemeClr val="bg1">
                    <a:lumMod val="50000"/>
                  </a:schemeClr>
                </a:solidFill>
              </a:rPr>
              <a:t>sand</a:t>
            </a:r>
            <a:r>
              <a:rPr lang="fi-FI" sz="9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fi-FI" sz="900" dirty="0" err="1" smtClean="0">
                <a:solidFill>
                  <a:schemeClr val="bg1">
                    <a:lumMod val="50000"/>
                  </a:schemeClr>
                </a:solidFill>
              </a:rPr>
              <a:t>inflow</a:t>
            </a:r>
            <a:endParaRPr lang="fi-FI" sz="9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i-FI" sz="900" dirty="0">
                <a:solidFill>
                  <a:schemeClr val="bg1">
                    <a:lumMod val="50000"/>
                  </a:schemeClr>
                </a:solidFill>
              </a:rPr>
              <a:t>5 </a:t>
            </a:r>
            <a:r>
              <a:rPr lang="fi-FI" sz="900" dirty="0" err="1">
                <a:solidFill>
                  <a:schemeClr val="bg1">
                    <a:lumMod val="50000"/>
                  </a:schemeClr>
                </a:solidFill>
              </a:rPr>
              <a:t>Non-calcitic</a:t>
            </a:r>
            <a:r>
              <a:rPr lang="fi-FI" sz="9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900" dirty="0" err="1">
                <a:solidFill>
                  <a:schemeClr val="bg1">
                    <a:lumMod val="50000"/>
                  </a:schemeClr>
                </a:solidFill>
              </a:rPr>
              <a:t>gravel</a:t>
            </a:r>
            <a:r>
              <a:rPr lang="fi-FI" sz="9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fi-FI" sz="900" dirty="0" err="1" smtClean="0">
                <a:solidFill>
                  <a:schemeClr val="bg1">
                    <a:lumMod val="50000"/>
                  </a:schemeClr>
                </a:solidFill>
              </a:rPr>
              <a:t>outflow</a:t>
            </a:r>
            <a:endParaRPr lang="fi-FI" sz="9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Tekstiruutu 29"/>
          <p:cNvSpPr txBox="1"/>
          <p:nvPr/>
        </p:nvSpPr>
        <p:spPr>
          <a:xfrm>
            <a:off x="7454602" y="1378172"/>
            <a:ext cx="3842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err="1" smtClean="0"/>
              <a:t>Ca</a:t>
            </a:r>
            <a:r>
              <a:rPr lang="fi-FI" b="1" dirty="0" smtClean="0"/>
              <a:t>(OH)</a:t>
            </a:r>
            <a:r>
              <a:rPr lang="fi-FI" b="1" baseline="-25000" dirty="0" smtClean="0"/>
              <a:t>2</a:t>
            </a:r>
            <a:r>
              <a:rPr lang="fi-FI" b="1" dirty="0" smtClean="0"/>
              <a:t> </a:t>
            </a:r>
            <a:r>
              <a:rPr lang="fi-FI" b="1" dirty="0" err="1" smtClean="0"/>
              <a:t>addition</a:t>
            </a:r>
            <a:endParaRPr lang="fi-FI" dirty="0"/>
          </a:p>
        </p:txBody>
      </p:sp>
      <p:sp>
        <p:nvSpPr>
          <p:cNvPr id="7" name="Tekstiruutu 6"/>
          <p:cNvSpPr txBox="1"/>
          <p:nvPr/>
        </p:nvSpPr>
        <p:spPr>
          <a:xfrm>
            <a:off x="773061" y="184951"/>
            <a:ext cx="10406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 err="1" smtClean="0"/>
              <a:t>Test</a:t>
            </a:r>
            <a:r>
              <a:rPr lang="fi-FI" sz="3200" b="1" dirty="0" smtClean="0"/>
              <a:t> </a:t>
            </a:r>
            <a:r>
              <a:rPr lang="fi-FI" sz="3200" b="1" dirty="0" err="1" smtClean="0"/>
              <a:t>runs</a:t>
            </a:r>
            <a:r>
              <a:rPr lang="fi-FI" sz="3200" b="1" dirty="0" smtClean="0"/>
              <a:t> of hypolimnetic </a:t>
            </a:r>
            <a:r>
              <a:rPr lang="fi-FI" sz="3200" b="1" dirty="0" err="1" smtClean="0"/>
              <a:t>withdrawal</a:t>
            </a:r>
            <a:r>
              <a:rPr lang="fi-FI" sz="3200" b="1" dirty="0" smtClean="0"/>
              <a:t> and </a:t>
            </a:r>
            <a:r>
              <a:rPr lang="fi-FI" sz="3200" b="1" dirty="0" err="1" smtClean="0"/>
              <a:t>purification</a:t>
            </a:r>
            <a:r>
              <a:rPr lang="fi-FI" sz="3200" b="1" dirty="0" smtClean="0"/>
              <a:t> </a:t>
            </a:r>
            <a:r>
              <a:rPr lang="fi-FI" sz="3200" b="1" dirty="0" err="1" smtClean="0"/>
              <a:t>system</a:t>
            </a:r>
            <a:r>
              <a:rPr lang="fi-FI" sz="3200" b="1" dirty="0" smtClean="0"/>
              <a:t>: </a:t>
            </a:r>
            <a:r>
              <a:rPr lang="fi-FI" sz="3200" dirty="0" smtClean="0"/>
              <a:t>P </a:t>
            </a:r>
            <a:r>
              <a:rPr lang="fi-FI" sz="3200" dirty="0" err="1" smtClean="0"/>
              <a:t>retention</a:t>
            </a:r>
            <a:r>
              <a:rPr lang="fi-FI" sz="3200" dirty="0" smtClean="0"/>
              <a:t> (</a:t>
            </a:r>
            <a:r>
              <a:rPr lang="fi-FI" sz="3200" dirty="0" err="1" smtClean="0"/>
              <a:t>water</a:t>
            </a:r>
            <a:r>
              <a:rPr lang="fi-FI" sz="3200" dirty="0" smtClean="0"/>
              <a:t> </a:t>
            </a:r>
            <a:r>
              <a:rPr lang="fi-FI" sz="3200" dirty="0" err="1" smtClean="0"/>
              <a:t>samples</a:t>
            </a:r>
            <a:r>
              <a:rPr lang="fi-FI" sz="3200" dirty="0" smtClean="0"/>
              <a:t>)</a:t>
            </a:r>
            <a:endParaRPr lang="fi-FI" sz="3200" dirty="0"/>
          </a:p>
        </p:txBody>
      </p:sp>
      <p:sp>
        <p:nvSpPr>
          <p:cNvPr id="8" name="Tekstiruutu 7"/>
          <p:cNvSpPr txBox="1"/>
          <p:nvPr/>
        </p:nvSpPr>
        <p:spPr>
          <a:xfrm>
            <a:off x="2161594" y="5517683"/>
            <a:ext cx="3955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P </a:t>
            </a:r>
            <a:r>
              <a:rPr lang="fi-FI" dirty="0" err="1" smtClean="0"/>
              <a:t>retention</a:t>
            </a:r>
            <a:r>
              <a:rPr lang="fi-FI" dirty="0" smtClean="0"/>
              <a:t> in </a:t>
            </a:r>
            <a:r>
              <a:rPr lang="fi-FI" dirty="0" err="1" smtClean="0"/>
              <a:t>filters</a:t>
            </a:r>
            <a:r>
              <a:rPr lang="fi-FI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smtClean="0"/>
              <a:t>TP: 85%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smtClean="0"/>
              <a:t>SRP: 97%</a:t>
            </a:r>
            <a:endParaRPr lang="fi-FI" dirty="0"/>
          </a:p>
        </p:txBody>
      </p:sp>
      <p:sp>
        <p:nvSpPr>
          <p:cNvPr id="17" name="Tekstiruutu 16"/>
          <p:cNvSpPr txBox="1"/>
          <p:nvPr/>
        </p:nvSpPr>
        <p:spPr>
          <a:xfrm>
            <a:off x="8807416" y="5520830"/>
            <a:ext cx="3955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P </a:t>
            </a:r>
            <a:r>
              <a:rPr lang="fi-FI" dirty="0" err="1" smtClean="0"/>
              <a:t>retention</a:t>
            </a:r>
            <a:r>
              <a:rPr lang="fi-FI" dirty="0" smtClean="0"/>
              <a:t> in </a:t>
            </a:r>
            <a:r>
              <a:rPr lang="fi-FI" dirty="0" err="1" smtClean="0"/>
              <a:t>filters</a:t>
            </a:r>
            <a:r>
              <a:rPr lang="fi-FI" dirty="0" smtClean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smtClean="0"/>
              <a:t>TP: 75%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smtClean="0"/>
              <a:t>SRP: 94%</a:t>
            </a:r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3867" y="2128240"/>
            <a:ext cx="5606902" cy="3239626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08042"/>
            <a:ext cx="725487" cy="249958"/>
          </a:xfrm>
          <a:prstGeom prst="rect">
            <a:avLst/>
          </a:prstGeom>
        </p:spPr>
      </p:pic>
      <p:sp>
        <p:nvSpPr>
          <p:cNvPr id="14" name="Tekstiruutu 13"/>
          <p:cNvSpPr txBox="1"/>
          <p:nvPr/>
        </p:nvSpPr>
        <p:spPr>
          <a:xfrm>
            <a:off x="6607621" y="5726894"/>
            <a:ext cx="20170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00" dirty="0" smtClean="0">
                <a:solidFill>
                  <a:schemeClr val="bg1">
                    <a:lumMod val="50000"/>
                  </a:schemeClr>
                </a:solidFill>
              </a:rPr>
              <a:t>6 </a:t>
            </a:r>
            <a:r>
              <a:rPr lang="fi-FI" sz="900" dirty="0" err="1" smtClean="0">
                <a:solidFill>
                  <a:schemeClr val="bg1">
                    <a:lumMod val="50000"/>
                  </a:schemeClr>
                </a:solidFill>
              </a:rPr>
              <a:t>Calcitic</a:t>
            </a:r>
            <a:r>
              <a:rPr lang="fi-FI" sz="9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900" dirty="0" err="1" smtClean="0">
                <a:solidFill>
                  <a:schemeClr val="bg1">
                    <a:lumMod val="50000"/>
                  </a:schemeClr>
                </a:solidFill>
              </a:rPr>
              <a:t>sand</a:t>
            </a:r>
            <a:r>
              <a:rPr lang="fi-FI" sz="9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fi-FI" sz="900" dirty="0" err="1" smtClean="0">
                <a:solidFill>
                  <a:schemeClr val="bg1">
                    <a:lumMod val="50000"/>
                  </a:schemeClr>
                </a:solidFill>
              </a:rPr>
              <a:t>outflow</a:t>
            </a:r>
            <a:endParaRPr lang="fi-FI" sz="9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i-FI" sz="900" dirty="0" smtClean="0">
                <a:solidFill>
                  <a:schemeClr val="bg1">
                    <a:lumMod val="50000"/>
                  </a:schemeClr>
                </a:solidFill>
              </a:rPr>
              <a:t>7 Post-</a:t>
            </a:r>
            <a:r>
              <a:rPr lang="fi-FI" sz="900" dirty="0" err="1" smtClean="0">
                <a:solidFill>
                  <a:schemeClr val="bg1">
                    <a:lumMod val="50000"/>
                  </a:schemeClr>
                </a:solidFill>
              </a:rPr>
              <a:t>filter</a:t>
            </a:r>
            <a:r>
              <a:rPr lang="fi-FI" sz="9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900" dirty="0" err="1" smtClean="0">
                <a:solidFill>
                  <a:schemeClr val="bg1">
                    <a:lumMod val="50000"/>
                  </a:schemeClr>
                </a:solidFill>
              </a:rPr>
              <a:t>well</a:t>
            </a:r>
            <a:endParaRPr lang="fi-FI" sz="9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i-FI" sz="900" dirty="0" smtClean="0">
                <a:solidFill>
                  <a:schemeClr val="bg1">
                    <a:lumMod val="50000"/>
                  </a:schemeClr>
                </a:solidFill>
              </a:rPr>
              <a:t>8 </a:t>
            </a:r>
            <a:r>
              <a:rPr lang="fi-FI" sz="900" dirty="0" err="1" smtClean="0">
                <a:solidFill>
                  <a:schemeClr val="bg1">
                    <a:lumMod val="50000"/>
                  </a:schemeClr>
                </a:solidFill>
              </a:rPr>
              <a:t>Wetland</a:t>
            </a:r>
            <a:r>
              <a:rPr lang="fi-FI" sz="9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900" dirty="0" err="1" smtClean="0">
                <a:solidFill>
                  <a:schemeClr val="bg1">
                    <a:lumMod val="50000"/>
                  </a:schemeClr>
                </a:solidFill>
              </a:rPr>
              <a:t>inflow</a:t>
            </a:r>
            <a:endParaRPr lang="fi-FI" sz="9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i-FI" sz="900" dirty="0" smtClean="0">
                <a:solidFill>
                  <a:schemeClr val="bg1">
                    <a:lumMod val="50000"/>
                  </a:schemeClr>
                </a:solidFill>
              </a:rPr>
              <a:t>9 </a:t>
            </a:r>
            <a:r>
              <a:rPr lang="fi-FI" sz="900" dirty="0" err="1" smtClean="0">
                <a:solidFill>
                  <a:schemeClr val="bg1">
                    <a:lumMod val="50000"/>
                  </a:schemeClr>
                </a:solidFill>
              </a:rPr>
              <a:t>Wetland</a:t>
            </a:r>
            <a:r>
              <a:rPr lang="fi-FI" sz="900" dirty="0" smtClean="0">
                <a:solidFill>
                  <a:schemeClr val="bg1">
                    <a:lumMod val="50000"/>
                  </a:schemeClr>
                </a:solidFill>
              </a:rPr>
              <a:t> 1, 1.5 m</a:t>
            </a:r>
          </a:p>
          <a:p>
            <a:r>
              <a:rPr lang="fi-FI" sz="900" dirty="0" smtClean="0">
                <a:solidFill>
                  <a:schemeClr val="bg1">
                    <a:lumMod val="50000"/>
                  </a:schemeClr>
                </a:solidFill>
              </a:rPr>
              <a:t>10 </a:t>
            </a:r>
            <a:r>
              <a:rPr lang="fi-FI" sz="900" dirty="0" err="1" smtClean="0">
                <a:solidFill>
                  <a:schemeClr val="bg1">
                    <a:lumMod val="50000"/>
                  </a:schemeClr>
                </a:solidFill>
              </a:rPr>
              <a:t>Wetland</a:t>
            </a:r>
            <a:r>
              <a:rPr lang="fi-FI" sz="900" dirty="0" smtClean="0">
                <a:solidFill>
                  <a:schemeClr val="bg1">
                    <a:lumMod val="50000"/>
                  </a:schemeClr>
                </a:solidFill>
              </a:rPr>
              <a:t> 2, 1.5 m</a:t>
            </a:r>
          </a:p>
          <a:p>
            <a:r>
              <a:rPr lang="fi-FI" sz="900" dirty="0" smtClean="0">
                <a:solidFill>
                  <a:schemeClr val="bg1">
                    <a:lumMod val="50000"/>
                  </a:schemeClr>
                </a:solidFill>
              </a:rPr>
              <a:t>11 </a:t>
            </a:r>
            <a:r>
              <a:rPr lang="fi-FI" sz="900" dirty="0" err="1" smtClean="0">
                <a:solidFill>
                  <a:schemeClr val="bg1">
                    <a:lumMod val="50000"/>
                  </a:schemeClr>
                </a:solidFill>
              </a:rPr>
              <a:t>Wetland</a:t>
            </a:r>
            <a:r>
              <a:rPr lang="fi-FI" sz="9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900" dirty="0" err="1" smtClean="0">
                <a:solidFill>
                  <a:schemeClr val="bg1">
                    <a:lumMod val="50000"/>
                  </a:schemeClr>
                </a:solidFill>
              </a:rPr>
              <a:t>outflow</a:t>
            </a:r>
            <a:endParaRPr lang="fi-FI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kstiruutu 3"/>
          <p:cNvSpPr txBox="1"/>
          <p:nvPr/>
        </p:nvSpPr>
        <p:spPr>
          <a:xfrm>
            <a:off x="4862917" y="5442436"/>
            <a:ext cx="2508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 err="1" smtClean="0"/>
              <a:t>Sampling</a:t>
            </a:r>
            <a:r>
              <a:rPr lang="fi-FI" sz="1400" dirty="0" smtClean="0"/>
              <a:t> </a:t>
            </a:r>
            <a:r>
              <a:rPr lang="fi-FI" sz="1400" dirty="0" err="1" smtClean="0"/>
              <a:t>points</a:t>
            </a:r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408348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Kaavi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0111"/>
              </p:ext>
            </p:extLst>
          </p:nvPr>
        </p:nvGraphicFramePr>
        <p:xfrm>
          <a:off x="729343" y="1381335"/>
          <a:ext cx="4816019" cy="3343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Kaavi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267868"/>
              </p:ext>
            </p:extLst>
          </p:nvPr>
        </p:nvGraphicFramePr>
        <p:xfrm>
          <a:off x="5968093" y="1381335"/>
          <a:ext cx="4903107" cy="3343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Kaavi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6265016"/>
              </p:ext>
            </p:extLst>
          </p:nvPr>
        </p:nvGraphicFramePr>
        <p:xfrm>
          <a:off x="1044402" y="4743450"/>
          <a:ext cx="4090156" cy="2114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kstiruutu 9"/>
          <p:cNvSpPr txBox="1"/>
          <p:nvPr/>
        </p:nvSpPr>
        <p:spPr>
          <a:xfrm>
            <a:off x="1971320" y="1143703"/>
            <a:ext cx="38425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u="sng" dirty="0" err="1" smtClean="0"/>
              <a:t>Water</a:t>
            </a:r>
            <a:r>
              <a:rPr lang="fi-FI" b="1" u="sng" dirty="0" smtClean="0"/>
              <a:t> </a:t>
            </a:r>
            <a:r>
              <a:rPr lang="fi-FI" b="1" u="sng" dirty="0" err="1" smtClean="0"/>
              <a:t>aeration</a:t>
            </a:r>
            <a:r>
              <a:rPr lang="fi-FI" b="1" u="sng" dirty="0" smtClean="0"/>
              <a:t> </a:t>
            </a:r>
            <a:r>
              <a:rPr lang="fi-FI" b="1" u="sng" dirty="0" err="1" smtClean="0"/>
              <a:t>only</a:t>
            </a:r>
            <a:r>
              <a:rPr lang="fi-FI" dirty="0" smtClean="0"/>
              <a:t/>
            </a:r>
            <a:br>
              <a:rPr lang="fi-FI" dirty="0" smtClean="0"/>
            </a:br>
            <a:r>
              <a:rPr lang="fi-FI" sz="1200" dirty="0" err="1" smtClean="0"/>
              <a:t>Filter</a:t>
            </a:r>
            <a:r>
              <a:rPr lang="fi-FI" sz="1200" dirty="0" smtClean="0"/>
              <a:t> </a:t>
            </a:r>
            <a:r>
              <a:rPr lang="fi-FI" sz="1200" dirty="0" err="1" smtClean="0"/>
              <a:t>material</a:t>
            </a:r>
            <a:r>
              <a:rPr lang="fi-FI" sz="1200" dirty="0" smtClean="0"/>
              <a:t>: </a:t>
            </a:r>
            <a:r>
              <a:rPr lang="fi-FI" sz="1200" dirty="0" err="1" smtClean="0"/>
              <a:t>Non-calcitic</a:t>
            </a:r>
            <a:r>
              <a:rPr lang="fi-FI" sz="1200" dirty="0" smtClean="0"/>
              <a:t> </a:t>
            </a:r>
            <a:r>
              <a:rPr lang="fi-FI" sz="1200" dirty="0" err="1" smtClean="0"/>
              <a:t>sand</a:t>
            </a:r>
            <a:r>
              <a:rPr lang="fi-FI" sz="1200" dirty="0" smtClean="0"/>
              <a:t>/</a:t>
            </a:r>
            <a:r>
              <a:rPr lang="fi-FI" sz="1200" dirty="0" err="1" smtClean="0"/>
              <a:t>gravel</a:t>
            </a:r>
            <a:endParaRPr lang="fi-FI" sz="1200" dirty="0" smtClean="0"/>
          </a:p>
          <a:p>
            <a:r>
              <a:rPr lang="fi-FI" sz="1200" dirty="0" smtClean="0"/>
              <a:t>V of </a:t>
            </a:r>
            <a:r>
              <a:rPr lang="fi-FI" sz="1200" dirty="0" err="1" smtClean="0"/>
              <a:t>water</a:t>
            </a:r>
            <a:r>
              <a:rPr lang="fi-FI" sz="1200" dirty="0" smtClean="0"/>
              <a:t> </a:t>
            </a:r>
            <a:r>
              <a:rPr lang="fi-FI" sz="1200" dirty="0" err="1" smtClean="0"/>
              <a:t>flowed</a:t>
            </a:r>
            <a:r>
              <a:rPr lang="fi-FI" sz="1200" dirty="0" smtClean="0"/>
              <a:t> </a:t>
            </a:r>
            <a:r>
              <a:rPr lang="fi-FI" sz="1200" dirty="0" err="1" smtClean="0"/>
              <a:t>through</a:t>
            </a:r>
            <a:r>
              <a:rPr lang="fi-FI" sz="1200" dirty="0" smtClean="0"/>
              <a:t>: 2088 m</a:t>
            </a:r>
            <a:r>
              <a:rPr lang="fi-FI" sz="1200" baseline="30000" dirty="0" smtClean="0"/>
              <a:t>3</a:t>
            </a:r>
            <a:endParaRPr lang="fi-FI" sz="1200" dirty="0"/>
          </a:p>
        </p:txBody>
      </p:sp>
      <p:graphicFrame>
        <p:nvGraphicFramePr>
          <p:cNvPr id="11" name="Kaavi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3262997"/>
              </p:ext>
            </p:extLst>
          </p:nvPr>
        </p:nvGraphicFramePr>
        <p:xfrm>
          <a:off x="6096031" y="4600575"/>
          <a:ext cx="4073903" cy="2257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kstiruutu 11"/>
          <p:cNvSpPr txBox="1"/>
          <p:nvPr/>
        </p:nvSpPr>
        <p:spPr>
          <a:xfrm>
            <a:off x="7254773" y="1139758"/>
            <a:ext cx="38425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u="sng" dirty="0" err="1" smtClean="0"/>
              <a:t>Ca</a:t>
            </a:r>
            <a:r>
              <a:rPr lang="fi-FI" b="1" u="sng" dirty="0" smtClean="0"/>
              <a:t>(OH)</a:t>
            </a:r>
            <a:r>
              <a:rPr lang="fi-FI" b="1" u="sng" baseline="-25000" dirty="0" smtClean="0"/>
              <a:t>2</a:t>
            </a:r>
            <a:r>
              <a:rPr lang="fi-FI" b="1" u="sng" dirty="0" smtClean="0"/>
              <a:t> </a:t>
            </a:r>
            <a:r>
              <a:rPr lang="fi-FI" b="1" u="sng" dirty="0" err="1" smtClean="0"/>
              <a:t>addition</a:t>
            </a:r>
            <a:r>
              <a:rPr lang="fi-FI" dirty="0" smtClean="0"/>
              <a:t/>
            </a:r>
            <a:br>
              <a:rPr lang="fi-FI" dirty="0" smtClean="0"/>
            </a:br>
            <a:r>
              <a:rPr lang="fi-FI" sz="1200" dirty="0" err="1" smtClean="0"/>
              <a:t>Filter</a:t>
            </a:r>
            <a:r>
              <a:rPr lang="fi-FI" sz="1200" dirty="0" smtClean="0"/>
              <a:t> </a:t>
            </a:r>
            <a:r>
              <a:rPr lang="fi-FI" sz="1200" dirty="0" err="1" smtClean="0"/>
              <a:t>material</a:t>
            </a:r>
            <a:r>
              <a:rPr lang="fi-FI" sz="1200" dirty="0" smtClean="0"/>
              <a:t>: </a:t>
            </a:r>
            <a:r>
              <a:rPr lang="fi-FI" sz="1200" dirty="0" err="1" smtClean="0"/>
              <a:t>Non-calcitic</a:t>
            </a:r>
            <a:r>
              <a:rPr lang="fi-FI" sz="1200" dirty="0" smtClean="0"/>
              <a:t> </a:t>
            </a:r>
            <a:r>
              <a:rPr lang="fi-FI" sz="1200" dirty="0" err="1" smtClean="0"/>
              <a:t>sand</a:t>
            </a:r>
            <a:r>
              <a:rPr lang="fi-FI" sz="1200" dirty="0" smtClean="0"/>
              <a:t>/</a:t>
            </a:r>
            <a:r>
              <a:rPr lang="fi-FI" sz="1200" dirty="0" err="1" smtClean="0"/>
              <a:t>gravel</a:t>
            </a:r>
            <a:endParaRPr lang="fi-FI" sz="1200" dirty="0" smtClean="0"/>
          </a:p>
          <a:p>
            <a:r>
              <a:rPr lang="fi-FI" sz="1200" dirty="0" smtClean="0"/>
              <a:t>V of </a:t>
            </a:r>
            <a:r>
              <a:rPr lang="fi-FI" sz="1200" dirty="0" err="1" smtClean="0"/>
              <a:t>water</a:t>
            </a:r>
            <a:r>
              <a:rPr lang="fi-FI" sz="1200" dirty="0" smtClean="0"/>
              <a:t> </a:t>
            </a:r>
            <a:r>
              <a:rPr lang="fi-FI" sz="1200" dirty="0" err="1" smtClean="0"/>
              <a:t>flowed</a:t>
            </a:r>
            <a:r>
              <a:rPr lang="fi-FI" sz="1200" dirty="0" smtClean="0"/>
              <a:t> </a:t>
            </a:r>
            <a:r>
              <a:rPr lang="fi-FI" sz="1200" dirty="0" err="1" smtClean="0"/>
              <a:t>through</a:t>
            </a:r>
            <a:r>
              <a:rPr lang="fi-FI" sz="1200" dirty="0" smtClean="0"/>
              <a:t>: 194 m</a:t>
            </a:r>
            <a:r>
              <a:rPr lang="fi-FI" sz="1200" baseline="30000" dirty="0" smtClean="0"/>
              <a:t>3</a:t>
            </a:r>
            <a:endParaRPr lang="fi-FI" sz="1200" dirty="0"/>
          </a:p>
        </p:txBody>
      </p:sp>
      <p:cxnSp>
        <p:nvCxnSpPr>
          <p:cNvPr id="14" name="Suora yhdysviiva 13"/>
          <p:cNvCxnSpPr/>
          <p:nvPr/>
        </p:nvCxnSpPr>
        <p:spPr>
          <a:xfrm>
            <a:off x="5717113" y="1262259"/>
            <a:ext cx="17689" cy="5396774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iruutu 14"/>
          <p:cNvSpPr txBox="1"/>
          <p:nvPr/>
        </p:nvSpPr>
        <p:spPr>
          <a:xfrm>
            <a:off x="285750" y="2433558"/>
            <a:ext cx="666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 smtClean="0"/>
              <a:t>TP</a:t>
            </a:r>
            <a:endParaRPr lang="fi-FI" sz="2000" b="1" dirty="0"/>
          </a:p>
        </p:txBody>
      </p:sp>
      <p:sp>
        <p:nvSpPr>
          <p:cNvPr id="16" name="Tekstiruutu 15"/>
          <p:cNvSpPr txBox="1"/>
          <p:nvPr/>
        </p:nvSpPr>
        <p:spPr>
          <a:xfrm>
            <a:off x="82929" y="5226605"/>
            <a:ext cx="1275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 b="1" dirty="0" smtClean="0"/>
              <a:t>P </a:t>
            </a:r>
            <a:r>
              <a:rPr lang="fi-FI" sz="2000" b="1" dirty="0" err="1" smtClean="0"/>
              <a:t>fractions</a:t>
            </a:r>
            <a:endParaRPr lang="fi-FI" sz="2000" b="1" dirty="0"/>
          </a:p>
        </p:txBody>
      </p:sp>
      <p:sp>
        <p:nvSpPr>
          <p:cNvPr id="13" name="Tekstiruutu 12"/>
          <p:cNvSpPr txBox="1"/>
          <p:nvPr/>
        </p:nvSpPr>
        <p:spPr>
          <a:xfrm>
            <a:off x="619125" y="62540"/>
            <a:ext cx="10406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 err="1" smtClean="0"/>
              <a:t>Test</a:t>
            </a:r>
            <a:r>
              <a:rPr lang="fi-FI" sz="3200" b="1" dirty="0" smtClean="0"/>
              <a:t> </a:t>
            </a:r>
            <a:r>
              <a:rPr lang="fi-FI" sz="3200" b="1" dirty="0" err="1" smtClean="0"/>
              <a:t>runs</a:t>
            </a:r>
            <a:r>
              <a:rPr lang="fi-FI" sz="3200" b="1" dirty="0" smtClean="0"/>
              <a:t> of hypolimnetic </a:t>
            </a:r>
            <a:r>
              <a:rPr lang="fi-FI" sz="3200" b="1" dirty="0" err="1" smtClean="0"/>
              <a:t>withdrawal</a:t>
            </a:r>
            <a:r>
              <a:rPr lang="fi-FI" sz="3200" b="1" dirty="0" smtClean="0"/>
              <a:t> and </a:t>
            </a:r>
            <a:r>
              <a:rPr lang="fi-FI" sz="3200" b="1" dirty="0" err="1" smtClean="0"/>
              <a:t>purification</a:t>
            </a:r>
            <a:r>
              <a:rPr lang="fi-FI" sz="3200" b="1" dirty="0" smtClean="0"/>
              <a:t> </a:t>
            </a:r>
            <a:r>
              <a:rPr lang="fi-FI" sz="3200" b="1" dirty="0" err="1" smtClean="0"/>
              <a:t>system</a:t>
            </a:r>
            <a:r>
              <a:rPr lang="fi-FI" sz="3200" b="1" dirty="0" smtClean="0"/>
              <a:t>: </a:t>
            </a:r>
            <a:r>
              <a:rPr lang="fi-FI" sz="3200" dirty="0" smtClean="0"/>
              <a:t>P </a:t>
            </a:r>
            <a:r>
              <a:rPr lang="fi-FI" sz="3200" dirty="0" err="1" smtClean="0"/>
              <a:t>content</a:t>
            </a:r>
            <a:r>
              <a:rPr lang="fi-FI" sz="3200" dirty="0" smtClean="0"/>
              <a:t> of </a:t>
            </a:r>
            <a:r>
              <a:rPr lang="fi-FI" sz="3200" dirty="0" err="1" smtClean="0"/>
              <a:t>extracted</a:t>
            </a:r>
            <a:r>
              <a:rPr lang="fi-FI" sz="3200" dirty="0" smtClean="0"/>
              <a:t> </a:t>
            </a:r>
            <a:r>
              <a:rPr lang="fi-FI" sz="3200" dirty="0" err="1" smtClean="0"/>
              <a:t>material</a:t>
            </a:r>
            <a:endParaRPr lang="fi-FI" sz="3200" dirty="0"/>
          </a:p>
        </p:txBody>
      </p:sp>
      <p:pic>
        <p:nvPicPr>
          <p:cNvPr id="1026" name="Picture 2" descr="2cf62eb1-b8f4-4209-bdd1-b3739f3009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200" y="1962537"/>
            <a:ext cx="1165209" cy="276207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10778067" y="4665133"/>
            <a:ext cx="147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err="1" smtClean="0"/>
              <a:t>Coring</a:t>
            </a:r>
            <a:r>
              <a:rPr lang="fi-FI" sz="1200" dirty="0" smtClean="0"/>
              <a:t> </a:t>
            </a:r>
            <a:r>
              <a:rPr lang="fi-FI" sz="1200" dirty="0" err="1" smtClean="0"/>
              <a:t>sample</a:t>
            </a:r>
            <a:r>
              <a:rPr lang="fi-FI" sz="1200" dirty="0" smtClean="0"/>
              <a:t> </a:t>
            </a:r>
            <a:r>
              <a:rPr lang="fi-FI" sz="1200" dirty="0" err="1" smtClean="0"/>
              <a:t>from</a:t>
            </a:r>
            <a:r>
              <a:rPr lang="fi-FI" sz="1200" dirty="0" smtClean="0"/>
              <a:t> </a:t>
            </a:r>
            <a:r>
              <a:rPr lang="fi-FI" sz="1200" dirty="0" err="1" smtClean="0"/>
              <a:t>filter</a:t>
            </a:r>
            <a:endParaRPr lang="fi-FI" sz="1200" dirty="0"/>
          </a:p>
        </p:txBody>
      </p:sp>
      <p:sp>
        <p:nvSpPr>
          <p:cNvPr id="4" name="Tekstiruutu 3"/>
          <p:cNvSpPr txBox="1"/>
          <p:nvPr/>
        </p:nvSpPr>
        <p:spPr>
          <a:xfrm>
            <a:off x="11309638" y="1919889"/>
            <a:ext cx="8560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" dirty="0" err="1" smtClean="0">
                <a:solidFill>
                  <a:schemeClr val="bg1"/>
                </a:solidFill>
              </a:rPr>
              <a:t>Photo:T</a:t>
            </a:r>
            <a:r>
              <a:rPr lang="fi-FI" sz="800" dirty="0" smtClean="0">
                <a:solidFill>
                  <a:schemeClr val="bg1"/>
                </a:solidFill>
              </a:rPr>
              <a:t>. Jilbert</a:t>
            </a:r>
            <a:endParaRPr lang="fi-FI" sz="800" dirty="0">
              <a:solidFill>
                <a:schemeClr val="bg1"/>
              </a:solidFill>
            </a:endParaRP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6" y="6608042"/>
            <a:ext cx="725487" cy="2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4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First</a:t>
            </a:r>
            <a:r>
              <a:rPr lang="fi-FI" dirty="0" smtClean="0"/>
              <a:t> </a:t>
            </a:r>
            <a:r>
              <a:rPr lang="fi-FI" smtClean="0"/>
              <a:t>conclusions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 smtClean="0"/>
              <a:t>There</a:t>
            </a:r>
            <a:r>
              <a:rPr lang="fi-FI" dirty="0" smtClean="0"/>
              <a:t> is </a:t>
            </a:r>
            <a:r>
              <a:rPr lang="fi-FI" dirty="0" err="1" smtClean="0"/>
              <a:t>great</a:t>
            </a:r>
            <a:r>
              <a:rPr lang="fi-FI" dirty="0" smtClean="0"/>
              <a:t> </a:t>
            </a:r>
            <a:r>
              <a:rPr lang="fi-FI" dirty="0" err="1" smtClean="0"/>
              <a:t>potential</a:t>
            </a:r>
            <a:r>
              <a:rPr lang="fi-FI" dirty="0" smtClean="0"/>
              <a:t> in </a:t>
            </a:r>
            <a:r>
              <a:rPr lang="fi-FI" dirty="0" err="1" smtClean="0"/>
              <a:t>eutrophic</a:t>
            </a:r>
            <a:r>
              <a:rPr lang="fi-FI" dirty="0" smtClean="0"/>
              <a:t> </a:t>
            </a:r>
            <a:r>
              <a:rPr lang="fi-FI" dirty="0" err="1" smtClean="0"/>
              <a:t>lakes</a:t>
            </a:r>
            <a:r>
              <a:rPr lang="fi-FI" dirty="0" smtClean="0"/>
              <a:t> for </a:t>
            </a:r>
            <a:r>
              <a:rPr lang="fi-FI" dirty="0" err="1" smtClean="0"/>
              <a:t>harvesting</a:t>
            </a:r>
            <a:r>
              <a:rPr lang="fi-FI" dirty="0" smtClean="0"/>
              <a:t> P </a:t>
            </a:r>
            <a:r>
              <a:rPr lang="fi-FI" dirty="0" err="1" smtClean="0"/>
              <a:t>from</a:t>
            </a:r>
            <a:r>
              <a:rPr lang="fi-FI" dirty="0" smtClean="0"/>
              <a:t> hypolimnetic </a:t>
            </a:r>
            <a:r>
              <a:rPr lang="fi-FI" dirty="0" err="1" smtClean="0"/>
              <a:t>water</a:t>
            </a:r>
            <a:endParaRPr lang="fi-FI" dirty="0" smtClean="0"/>
          </a:p>
          <a:p>
            <a:r>
              <a:rPr lang="fi-FI" dirty="0" smtClean="0"/>
              <a:t>A </a:t>
            </a:r>
            <a:r>
              <a:rPr lang="fi-FI" dirty="0" err="1" smtClean="0"/>
              <a:t>simple</a:t>
            </a:r>
            <a:r>
              <a:rPr lang="fi-FI" dirty="0" smtClean="0"/>
              <a:t> </a:t>
            </a:r>
            <a:r>
              <a:rPr lang="fi-FI" dirty="0" err="1" smtClean="0"/>
              <a:t>purification</a:t>
            </a:r>
            <a:r>
              <a:rPr lang="fi-FI" dirty="0" smtClean="0"/>
              <a:t> </a:t>
            </a:r>
            <a:r>
              <a:rPr lang="fi-FI" dirty="0" err="1" smtClean="0"/>
              <a:t>system</a:t>
            </a:r>
            <a:r>
              <a:rPr lang="fi-FI" dirty="0" smtClean="0"/>
              <a:t> </a:t>
            </a:r>
            <a:r>
              <a:rPr lang="fi-FI" dirty="0" err="1" smtClean="0"/>
              <a:t>based</a:t>
            </a:r>
            <a:r>
              <a:rPr lang="fi-FI" dirty="0" smtClean="0"/>
              <a:t> on P </a:t>
            </a:r>
            <a:r>
              <a:rPr lang="fi-FI" dirty="0" err="1" smtClean="0"/>
              <a:t>precipitation</a:t>
            </a:r>
            <a:r>
              <a:rPr lang="fi-FI" dirty="0" smtClean="0"/>
              <a:t> and </a:t>
            </a:r>
            <a:r>
              <a:rPr lang="fi-FI" dirty="0" err="1" smtClean="0"/>
              <a:t>filtering</a:t>
            </a:r>
            <a:r>
              <a:rPr lang="fi-FI" dirty="0" smtClean="0"/>
              <a:t> </a:t>
            </a:r>
            <a:r>
              <a:rPr lang="fi-FI" dirty="0" err="1" smtClean="0"/>
              <a:t>effectively</a:t>
            </a:r>
            <a:r>
              <a:rPr lang="fi-FI" dirty="0" smtClean="0"/>
              <a:t> </a:t>
            </a:r>
            <a:r>
              <a:rPr lang="fi-FI" dirty="0" err="1" smtClean="0"/>
              <a:t>removes</a:t>
            </a:r>
            <a:r>
              <a:rPr lang="fi-FI" dirty="0" smtClean="0"/>
              <a:t> P </a:t>
            </a:r>
            <a:r>
              <a:rPr lang="fi-FI" dirty="0" err="1" smtClean="0"/>
              <a:t>from</a:t>
            </a:r>
            <a:r>
              <a:rPr lang="fi-FI" dirty="0" smtClean="0"/>
              <a:t> </a:t>
            </a:r>
            <a:r>
              <a:rPr lang="fi-FI" dirty="0" err="1" smtClean="0"/>
              <a:t>water</a:t>
            </a:r>
            <a:endParaRPr lang="fi-FI" dirty="0" smtClean="0"/>
          </a:p>
          <a:p>
            <a:r>
              <a:rPr lang="fi-FI" dirty="0" err="1" smtClean="0"/>
              <a:t>Different</a:t>
            </a:r>
            <a:r>
              <a:rPr lang="fi-FI" dirty="0" smtClean="0"/>
              <a:t> </a:t>
            </a:r>
            <a:r>
              <a:rPr lang="fi-FI" dirty="0" err="1" smtClean="0"/>
              <a:t>precipitation</a:t>
            </a:r>
            <a:r>
              <a:rPr lang="fi-FI" dirty="0" smtClean="0"/>
              <a:t> </a:t>
            </a:r>
            <a:r>
              <a:rPr lang="fi-FI" dirty="0" err="1" smtClean="0"/>
              <a:t>mechanisms</a:t>
            </a:r>
            <a:r>
              <a:rPr lang="fi-FI" dirty="0" smtClean="0"/>
              <a:t> </a:t>
            </a:r>
            <a:r>
              <a:rPr lang="fi-FI" dirty="0" err="1" smtClean="0"/>
              <a:t>may</a:t>
            </a:r>
            <a:r>
              <a:rPr lang="fi-FI" dirty="0" smtClean="0"/>
              <a:t> </a:t>
            </a:r>
            <a:r>
              <a:rPr lang="fi-FI" dirty="0" err="1" smtClean="0"/>
              <a:t>be</a:t>
            </a:r>
            <a:r>
              <a:rPr lang="fi-FI" dirty="0" smtClean="0"/>
              <a:t> </a:t>
            </a:r>
            <a:r>
              <a:rPr lang="fi-FI" dirty="0" err="1" smtClean="0"/>
              <a:t>equally</a:t>
            </a:r>
            <a:r>
              <a:rPr lang="fi-FI" dirty="0" smtClean="0"/>
              <a:t> </a:t>
            </a:r>
            <a:r>
              <a:rPr lang="fi-FI" dirty="0" err="1" smtClean="0"/>
              <a:t>effective</a:t>
            </a:r>
            <a:r>
              <a:rPr lang="fi-FI" dirty="0" smtClean="0"/>
              <a:t>, </a:t>
            </a:r>
            <a:r>
              <a:rPr lang="fi-FI" dirty="0" err="1" smtClean="0"/>
              <a:t>but</a:t>
            </a:r>
            <a:r>
              <a:rPr lang="fi-FI" dirty="0" smtClean="0"/>
              <a:t> </a:t>
            </a:r>
            <a:r>
              <a:rPr lang="fi-FI" dirty="0" err="1" smtClean="0"/>
              <a:t>they</a:t>
            </a:r>
            <a:r>
              <a:rPr lang="fi-FI" dirty="0" smtClean="0"/>
              <a:t> </a:t>
            </a:r>
            <a:r>
              <a:rPr lang="fi-FI" dirty="0" err="1" smtClean="0"/>
              <a:t>will</a:t>
            </a:r>
            <a:r>
              <a:rPr lang="fi-FI" dirty="0" smtClean="0"/>
              <a:t> </a:t>
            </a:r>
            <a:r>
              <a:rPr lang="fi-FI" dirty="0" err="1" smtClean="0"/>
              <a:t>affect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composition of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captured</a:t>
            </a:r>
            <a:r>
              <a:rPr lang="fi-FI" dirty="0" smtClean="0"/>
              <a:t> </a:t>
            </a:r>
            <a:r>
              <a:rPr lang="fi-FI" dirty="0" err="1" smtClean="0"/>
              <a:t>material</a:t>
            </a:r>
            <a:r>
              <a:rPr lang="fi-FI" dirty="0"/>
              <a:t> </a:t>
            </a:r>
            <a:r>
              <a:rPr lang="fi-FI" dirty="0" smtClean="0"/>
              <a:t>– </a:t>
            </a:r>
            <a:r>
              <a:rPr lang="fi-FI" dirty="0" err="1" smtClean="0"/>
              <a:t>including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form</a:t>
            </a:r>
            <a:r>
              <a:rPr lang="fi-FI" dirty="0" smtClean="0"/>
              <a:t> of P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08042"/>
            <a:ext cx="725487" cy="2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9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570703" cy="1325563"/>
          </a:xfrm>
        </p:spPr>
        <p:txBody>
          <a:bodyPr/>
          <a:lstStyle/>
          <a:p>
            <a:r>
              <a:rPr lang="fi-FI" b="1" dirty="0" err="1" smtClean="0">
                <a:solidFill>
                  <a:schemeClr val="bg1"/>
                </a:solidFill>
              </a:rPr>
              <a:t>Thank</a:t>
            </a:r>
            <a:r>
              <a:rPr lang="fi-FI" b="1" dirty="0" smtClean="0">
                <a:solidFill>
                  <a:schemeClr val="bg1"/>
                </a:solidFill>
              </a:rPr>
              <a:t> </a:t>
            </a:r>
            <a:r>
              <a:rPr lang="fi-FI" b="1" dirty="0" err="1" smtClean="0">
                <a:solidFill>
                  <a:schemeClr val="bg1"/>
                </a:solidFill>
              </a:rPr>
              <a:t>you</a:t>
            </a:r>
            <a:r>
              <a:rPr lang="fi-FI" b="1" dirty="0" smtClean="0">
                <a:solidFill>
                  <a:schemeClr val="bg1"/>
                </a:solidFill>
              </a:rPr>
              <a:t> for </a:t>
            </a:r>
            <a:r>
              <a:rPr lang="fi-FI" b="1" dirty="0" err="1" smtClean="0">
                <a:solidFill>
                  <a:schemeClr val="bg1"/>
                </a:solidFill>
              </a:rPr>
              <a:t>your</a:t>
            </a:r>
            <a:r>
              <a:rPr lang="fi-FI" b="1" dirty="0" smtClean="0">
                <a:solidFill>
                  <a:schemeClr val="bg1"/>
                </a:solidFill>
              </a:rPr>
              <a:t> </a:t>
            </a:r>
            <a:r>
              <a:rPr lang="fi-FI" b="1" dirty="0" err="1" smtClean="0">
                <a:solidFill>
                  <a:schemeClr val="bg1"/>
                </a:solidFill>
              </a:rPr>
              <a:t>interest</a:t>
            </a:r>
            <a:r>
              <a:rPr lang="fi-FI" b="1" dirty="0" smtClean="0">
                <a:solidFill>
                  <a:schemeClr val="bg1"/>
                </a:solidFill>
              </a:rPr>
              <a:t>!</a:t>
            </a:r>
            <a:endParaRPr lang="fi-FI" b="1" dirty="0">
              <a:solidFill>
                <a:schemeClr val="bg1"/>
              </a:solidFill>
            </a:endParaRPr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903" y="365125"/>
            <a:ext cx="2538884" cy="1303801"/>
          </a:xfrm>
        </p:spPr>
      </p:pic>
      <p:grpSp>
        <p:nvGrpSpPr>
          <p:cNvPr id="4" name="Ryhmä 3"/>
          <p:cNvGrpSpPr/>
          <p:nvPr/>
        </p:nvGrpSpPr>
        <p:grpSpPr>
          <a:xfrm>
            <a:off x="7452098" y="3530600"/>
            <a:ext cx="4495689" cy="2722294"/>
            <a:chOff x="19875089" y="39807209"/>
            <a:chExt cx="4136384" cy="2513414"/>
          </a:xfrm>
        </p:grpSpPr>
        <p:sp>
          <p:nvSpPr>
            <p:cNvPr id="6" name="Suorakulmio 5"/>
            <p:cNvSpPr/>
            <p:nvPr/>
          </p:nvSpPr>
          <p:spPr>
            <a:xfrm>
              <a:off x="19875089" y="39807209"/>
              <a:ext cx="4136384" cy="251341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7" name="Kuva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104030" y="40568143"/>
              <a:ext cx="1839251" cy="1627769"/>
            </a:xfrm>
            <a:prstGeom prst="rect">
              <a:avLst/>
            </a:prstGeom>
          </p:spPr>
        </p:pic>
        <p:pic>
          <p:nvPicPr>
            <p:cNvPr id="8" name="Kuva 7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0255347" y="40154699"/>
              <a:ext cx="2441098" cy="577464"/>
            </a:xfrm>
            <a:prstGeom prst="rect">
              <a:avLst/>
            </a:prstGeom>
            <a:noFill/>
          </p:spPr>
        </p:pic>
        <p:pic>
          <p:nvPicPr>
            <p:cNvPr id="9" name="Kuva 8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172223" y="40822508"/>
              <a:ext cx="1653944" cy="1109193"/>
            </a:xfrm>
            <a:prstGeom prst="rect">
              <a:avLst/>
            </a:prstGeom>
          </p:spPr>
        </p:pic>
      </p:grpSp>
      <p:sp>
        <p:nvSpPr>
          <p:cNvPr id="3" name="Suorakulmio 2"/>
          <p:cNvSpPr/>
          <p:nvPr/>
        </p:nvSpPr>
        <p:spPr>
          <a:xfrm>
            <a:off x="457200" y="3530600"/>
            <a:ext cx="6299200" cy="3108543"/>
          </a:xfrm>
          <a:prstGeom prst="rect">
            <a:avLst/>
          </a:prstGeom>
          <a:gradFill>
            <a:gsLst>
              <a:gs pos="0">
                <a:schemeClr val="bg1"/>
              </a:gs>
              <a:gs pos="78500">
                <a:srgbClr val="B5D2EC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 rad="228600">
              <a:schemeClr val="accent3">
                <a:satMod val="175000"/>
                <a:alpha val="40000"/>
              </a:schemeClr>
            </a:glow>
            <a:softEdge rad="635000"/>
          </a:effectLst>
        </p:spPr>
        <p:txBody>
          <a:bodyPr wrap="square">
            <a:spAutoFit/>
          </a:bodyPr>
          <a:lstStyle/>
          <a:p>
            <a:endParaRPr lang="fi-FI" sz="1400" dirty="0" smtClean="0"/>
          </a:p>
          <a:p>
            <a:r>
              <a:rPr lang="fi-FI" sz="1400" dirty="0" err="1" smtClean="0"/>
              <a:t>Cited</a:t>
            </a:r>
            <a:r>
              <a:rPr lang="fi-FI" sz="1400" dirty="0" smtClean="0"/>
              <a:t> </a:t>
            </a:r>
            <a:r>
              <a:rPr lang="fi-FI" sz="1400" dirty="0" err="1" smtClean="0"/>
              <a:t>literature</a:t>
            </a:r>
            <a:r>
              <a:rPr lang="fi-FI" sz="1400" dirty="0" smtClean="0"/>
              <a:t>:</a:t>
            </a:r>
          </a:p>
          <a:p>
            <a:endParaRPr lang="fi-FI" sz="1400" dirty="0" smtClean="0"/>
          </a:p>
          <a:p>
            <a:r>
              <a:rPr lang="fi-FI" sz="1400" dirty="0" smtClean="0"/>
              <a:t>Bennett</a:t>
            </a:r>
            <a:r>
              <a:rPr lang="fi-FI" sz="1400" dirty="0"/>
              <a:t>, E. M., </a:t>
            </a:r>
            <a:r>
              <a:rPr lang="fi-FI" sz="1400" dirty="0" err="1"/>
              <a:t>Carpenter</a:t>
            </a:r>
            <a:r>
              <a:rPr lang="fi-FI" sz="1400" dirty="0"/>
              <a:t>, S. R., &amp; </a:t>
            </a:r>
            <a:r>
              <a:rPr lang="fi-FI" sz="1400" dirty="0" err="1"/>
              <a:t>Caraco</a:t>
            </a:r>
            <a:r>
              <a:rPr lang="fi-FI" sz="1400" dirty="0"/>
              <a:t>, N. F. (2001). Human </a:t>
            </a:r>
            <a:r>
              <a:rPr lang="fi-FI" sz="1400" dirty="0" err="1"/>
              <a:t>impact</a:t>
            </a:r>
            <a:r>
              <a:rPr lang="fi-FI" sz="1400" dirty="0"/>
              <a:t> on </a:t>
            </a:r>
            <a:r>
              <a:rPr lang="fi-FI" sz="1400" dirty="0" err="1"/>
              <a:t>erodable</a:t>
            </a:r>
            <a:r>
              <a:rPr lang="fi-FI" sz="1400" dirty="0"/>
              <a:t> </a:t>
            </a:r>
            <a:r>
              <a:rPr lang="fi-FI" sz="1400" dirty="0" err="1"/>
              <a:t>phosphorus</a:t>
            </a:r>
            <a:r>
              <a:rPr lang="fi-FI" sz="1400" dirty="0"/>
              <a:t> and </a:t>
            </a:r>
            <a:r>
              <a:rPr lang="fi-FI" sz="1400" dirty="0" err="1"/>
              <a:t>eutrophication</a:t>
            </a:r>
            <a:r>
              <a:rPr lang="fi-FI" sz="1400" dirty="0"/>
              <a:t>: a </a:t>
            </a:r>
            <a:r>
              <a:rPr lang="fi-FI" sz="1400" dirty="0" err="1"/>
              <a:t>global</a:t>
            </a:r>
            <a:r>
              <a:rPr lang="fi-FI" sz="1400" dirty="0"/>
              <a:t> </a:t>
            </a:r>
            <a:r>
              <a:rPr lang="fi-FI" sz="1400" dirty="0" err="1"/>
              <a:t>perspective</a:t>
            </a:r>
            <a:r>
              <a:rPr lang="fi-FI" sz="1400" dirty="0"/>
              <a:t>: </a:t>
            </a:r>
            <a:r>
              <a:rPr lang="fi-FI" sz="1400" dirty="0" err="1"/>
              <a:t>increasing</a:t>
            </a:r>
            <a:r>
              <a:rPr lang="fi-FI" sz="1400" dirty="0"/>
              <a:t> </a:t>
            </a:r>
            <a:r>
              <a:rPr lang="fi-FI" sz="1400" dirty="0" err="1"/>
              <a:t>accumulation</a:t>
            </a:r>
            <a:r>
              <a:rPr lang="fi-FI" sz="1400" dirty="0"/>
              <a:t> of </a:t>
            </a:r>
            <a:r>
              <a:rPr lang="fi-FI" sz="1400" dirty="0" err="1"/>
              <a:t>phosphorus</a:t>
            </a:r>
            <a:r>
              <a:rPr lang="fi-FI" sz="1400" dirty="0"/>
              <a:t> in </a:t>
            </a:r>
            <a:r>
              <a:rPr lang="fi-FI" sz="1400" dirty="0" err="1"/>
              <a:t>soil</a:t>
            </a:r>
            <a:r>
              <a:rPr lang="fi-FI" sz="1400" dirty="0"/>
              <a:t> </a:t>
            </a:r>
            <a:r>
              <a:rPr lang="fi-FI" sz="1400" dirty="0" err="1"/>
              <a:t>threatens</a:t>
            </a:r>
            <a:r>
              <a:rPr lang="fi-FI" sz="1400" dirty="0"/>
              <a:t> </a:t>
            </a:r>
            <a:r>
              <a:rPr lang="fi-FI" sz="1400" dirty="0" err="1"/>
              <a:t>rivers</a:t>
            </a:r>
            <a:r>
              <a:rPr lang="fi-FI" sz="1400" dirty="0"/>
              <a:t>, </a:t>
            </a:r>
            <a:r>
              <a:rPr lang="fi-FI" sz="1400" dirty="0" err="1"/>
              <a:t>lakes</a:t>
            </a:r>
            <a:r>
              <a:rPr lang="fi-FI" sz="1400" dirty="0"/>
              <a:t>, and </a:t>
            </a:r>
            <a:r>
              <a:rPr lang="fi-FI" sz="1400" dirty="0" err="1"/>
              <a:t>coastal</a:t>
            </a:r>
            <a:r>
              <a:rPr lang="fi-FI" sz="1400" dirty="0"/>
              <a:t> </a:t>
            </a:r>
            <a:r>
              <a:rPr lang="fi-FI" sz="1400" dirty="0" err="1"/>
              <a:t>oceans</a:t>
            </a:r>
            <a:r>
              <a:rPr lang="fi-FI" sz="1400" dirty="0"/>
              <a:t> </a:t>
            </a:r>
            <a:r>
              <a:rPr lang="fi-FI" sz="1400" dirty="0" err="1"/>
              <a:t>with</a:t>
            </a:r>
            <a:r>
              <a:rPr lang="fi-FI" sz="1400" dirty="0"/>
              <a:t> </a:t>
            </a:r>
            <a:r>
              <a:rPr lang="fi-FI" sz="1400" dirty="0" err="1"/>
              <a:t>eutrophication</a:t>
            </a:r>
            <a:r>
              <a:rPr lang="fi-FI" sz="1400" dirty="0"/>
              <a:t>. </a:t>
            </a:r>
            <a:r>
              <a:rPr lang="fi-FI" sz="1400" i="1" dirty="0" err="1"/>
              <a:t>BioScience</a:t>
            </a:r>
            <a:r>
              <a:rPr lang="fi-FI" sz="1400" dirty="0"/>
              <a:t>, </a:t>
            </a:r>
            <a:r>
              <a:rPr lang="fi-FI" sz="1400" i="1" dirty="0"/>
              <a:t>51</a:t>
            </a:r>
            <a:r>
              <a:rPr lang="fi-FI" sz="1400" dirty="0"/>
              <a:t>(3), 227-234</a:t>
            </a:r>
            <a:r>
              <a:rPr lang="fi-FI" sz="1400" dirty="0" smtClean="0"/>
              <a:t>.</a:t>
            </a:r>
          </a:p>
          <a:p>
            <a:endParaRPr lang="fi-FI" sz="1400" dirty="0"/>
          </a:p>
          <a:p>
            <a:r>
              <a:rPr lang="en-US" sz="1400" dirty="0"/>
              <a:t>Boudreau, B. P. (1997). Diagenetic models and their implementation. Springer</a:t>
            </a:r>
            <a:r>
              <a:rPr lang="en-US" sz="1400" dirty="0" smtClean="0"/>
              <a:t>.</a:t>
            </a:r>
            <a:endParaRPr lang="fi-FI" sz="1400" dirty="0" smtClean="0"/>
          </a:p>
          <a:p>
            <a:endParaRPr lang="fi-FI" sz="1400" dirty="0"/>
          </a:p>
          <a:p>
            <a:r>
              <a:rPr lang="en-US" sz="1400" dirty="0" err="1"/>
              <a:t>Nürnberg</a:t>
            </a:r>
            <a:r>
              <a:rPr lang="en-US" sz="1400" dirty="0"/>
              <a:t>, G. K. (2007). Lake responses to long-term hypolimnetic withdrawal treatments. Lake and Reservoir Management, 23(4), 388-409</a:t>
            </a:r>
            <a:r>
              <a:rPr lang="en-US" sz="1400" dirty="0" smtClean="0"/>
              <a:t>.</a:t>
            </a:r>
          </a:p>
          <a:p>
            <a:endParaRPr lang="en-US" sz="1400" dirty="0"/>
          </a:p>
          <a:p>
            <a:endParaRPr lang="fi-FI" sz="1400" dirty="0"/>
          </a:p>
        </p:txBody>
      </p:sp>
      <p:sp>
        <p:nvSpPr>
          <p:cNvPr id="11" name="Tekstiruutu 10"/>
          <p:cNvSpPr txBox="1"/>
          <p:nvPr/>
        </p:nvSpPr>
        <p:spPr>
          <a:xfrm>
            <a:off x="11028218" y="6611779"/>
            <a:ext cx="11637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 smtClean="0">
                <a:solidFill>
                  <a:schemeClr val="bg1"/>
                </a:solidFill>
              </a:rPr>
              <a:t>Photo: J. Horppila</a:t>
            </a:r>
            <a:endParaRPr lang="fi-FI" sz="1000" dirty="0">
              <a:solidFill>
                <a:schemeClr val="bg1"/>
              </a:solidFill>
            </a:endParaRPr>
          </a:p>
        </p:txBody>
      </p:sp>
      <p:pic>
        <p:nvPicPr>
          <p:cNvPr id="10" name="Kuva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608042"/>
            <a:ext cx="725487" cy="2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3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946374" y="395828"/>
            <a:ext cx="9144000" cy="23876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Recovering P from a eutrophic lake via hypolimnetic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withdrawal </a:t>
            </a:r>
            <a:r>
              <a:rPr lang="en-US" dirty="0"/>
              <a:t>and purification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260436" y="2783428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Soila Silvonen</a:t>
            </a:r>
            <a:r>
              <a:rPr lang="en-US" sz="2000" baseline="30000" dirty="0" smtClean="0"/>
              <a:t>1</a:t>
            </a:r>
            <a:r>
              <a:rPr lang="en-US" sz="2000" dirty="0" smtClean="0"/>
              <a:t>, </a:t>
            </a:r>
            <a:r>
              <a:rPr lang="en-US" sz="2000" dirty="0"/>
              <a:t>Juha </a:t>
            </a:r>
            <a:r>
              <a:rPr lang="en-US" sz="2000" dirty="0" smtClean="0"/>
              <a:t>Niemistö</a:t>
            </a:r>
            <a:r>
              <a:rPr lang="en-US" sz="2000" baseline="30000" dirty="0" smtClean="0"/>
              <a:t>1</a:t>
            </a:r>
            <a:r>
              <a:rPr lang="en-US" sz="2000" dirty="0" smtClean="0"/>
              <a:t>, </a:t>
            </a:r>
            <a:r>
              <a:rPr lang="en-US" sz="2000" dirty="0"/>
              <a:t>Leena </a:t>
            </a:r>
            <a:r>
              <a:rPr lang="en-US" sz="2000" dirty="0" smtClean="0"/>
              <a:t>Nurminen</a:t>
            </a:r>
            <a:r>
              <a:rPr lang="en-US" sz="2000" baseline="30000" dirty="0" smtClean="0"/>
              <a:t>1</a:t>
            </a:r>
            <a:r>
              <a:rPr lang="en-US" sz="2000" dirty="0" smtClean="0"/>
              <a:t>, </a:t>
            </a:r>
            <a:r>
              <a:rPr lang="en-US" sz="2000" dirty="0"/>
              <a:t>Anne-Mari </a:t>
            </a:r>
            <a:r>
              <a:rPr lang="en-US" sz="2000" dirty="0" smtClean="0"/>
              <a:t>Aurola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, </a:t>
            </a:r>
            <a:r>
              <a:rPr lang="en-US" sz="2000" dirty="0"/>
              <a:t>Ismo </a:t>
            </a:r>
            <a:r>
              <a:rPr lang="en-US" sz="2000" dirty="0" smtClean="0"/>
              <a:t>Malin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, </a:t>
            </a:r>
            <a:r>
              <a:rPr lang="en-US" sz="2000" dirty="0"/>
              <a:t>Matti </a:t>
            </a:r>
            <a:r>
              <a:rPr lang="en-US" sz="2000" dirty="0" smtClean="0"/>
              <a:t>Kotakorpi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, </a:t>
            </a:r>
            <a:r>
              <a:rPr lang="en-US" sz="2000" dirty="0"/>
              <a:t>Jukka </a:t>
            </a:r>
            <a:r>
              <a:rPr lang="en-US" sz="2000" dirty="0" smtClean="0"/>
              <a:t>Horppila</a:t>
            </a:r>
            <a:r>
              <a:rPr lang="en-US" sz="2000" baseline="30000" dirty="0" smtClean="0"/>
              <a:t>1</a:t>
            </a:r>
            <a:r>
              <a:rPr lang="en-US" sz="2000" dirty="0" smtClean="0"/>
              <a:t>, </a:t>
            </a:r>
            <a:r>
              <a:rPr lang="en-US" sz="2000" dirty="0"/>
              <a:t>Tom </a:t>
            </a:r>
            <a:r>
              <a:rPr lang="en-US" sz="2000" dirty="0" smtClean="0"/>
              <a:t>Jilbert</a:t>
            </a:r>
            <a:r>
              <a:rPr lang="en-US" sz="2000" baseline="30000" dirty="0" smtClean="0"/>
              <a:t>1</a:t>
            </a:r>
            <a:endParaRPr lang="fi-FI" sz="2000" dirty="0"/>
          </a:p>
        </p:txBody>
      </p:sp>
      <p:sp>
        <p:nvSpPr>
          <p:cNvPr id="4" name="Tekstiruutu 3"/>
          <p:cNvSpPr txBox="1"/>
          <p:nvPr/>
        </p:nvSpPr>
        <p:spPr>
          <a:xfrm>
            <a:off x="701040" y="5924550"/>
            <a:ext cx="766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baseline="30000" dirty="0" smtClean="0">
                <a:solidFill>
                  <a:schemeClr val="bg1"/>
                </a:solidFill>
              </a:rPr>
              <a:t>1</a:t>
            </a:r>
            <a:r>
              <a:rPr lang="fi-FI" sz="1200" dirty="0" smtClean="0">
                <a:solidFill>
                  <a:schemeClr val="bg1"/>
                </a:solidFill>
              </a:rPr>
              <a:t> University of Helsinki, </a:t>
            </a:r>
            <a:r>
              <a:rPr lang="fi-FI" sz="1200" dirty="0" err="1" smtClean="0">
                <a:solidFill>
                  <a:schemeClr val="bg1"/>
                </a:solidFill>
              </a:rPr>
              <a:t>Viikinkaari</a:t>
            </a:r>
            <a:r>
              <a:rPr lang="fi-FI" sz="1200" dirty="0" smtClean="0">
                <a:solidFill>
                  <a:schemeClr val="bg1"/>
                </a:solidFill>
              </a:rPr>
              <a:t> 1, P.O. Box 65, 00014, University of Helsinki, Finland</a:t>
            </a:r>
          </a:p>
          <a:p>
            <a:r>
              <a:rPr lang="fi-FI" sz="1200" baseline="30000" dirty="0" smtClean="0">
                <a:solidFill>
                  <a:schemeClr val="bg1"/>
                </a:solidFill>
              </a:rPr>
              <a:t>2 </a:t>
            </a:r>
            <a:r>
              <a:rPr lang="fi-FI" sz="1200" dirty="0" smtClean="0">
                <a:solidFill>
                  <a:schemeClr val="bg1"/>
                </a:solidFill>
              </a:rPr>
              <a:t>AFRY, </a:t>
            </a:r>
            <a:r>
              <a:rPr lang="fi-FI" sz="1200" dirty="0">
                <a:solidFill>
                  <a:schemeClr val="bg1"/>
                </a:solidFill>
              </a:rPr>
              <a:t>P.O. Box 50, FI-01621 </a:t>
            </a:r>
            <a:r>
              <a:rPr lang="fi-FI" sz="1200" dirty="0" smtClean="0">
                <a:solidFill>
                  <a:schemeClr val="bg1"/>
                </a:solidFill>
              </a:rPr>
              <a:t>Vantaa, Finland</a:t>
            </a:r>
          </a:p>
          <a:p>
            <a:r>
              <a:rPr lang="fi-FI" sz="1200" baseline="30000" dirty="0" smtClean="0">
                <a:solidFill>
                  <a:schemeClr val="bg1"/>
                </a:solidFill>
              </a:rPr>
              <a:t>3 </a:t>
            </a:r>
            <a:r>
              <a:rPr lang="fi-FI" sz="1200" dirty="0" smtClean="0">
                <a:solidFill>
                  <a:schemeClr val="bg1"/>
                </a:solidFill>
              </a:rPr>
              <a:t>City of Lahti, Askonkatu 2 FI-15100 Lahti, Finland</a:t>
            </a:r>
            <a:endParaRPr lang="fi-FI" sz="1200" baseline="30000" dirty="0">
              <a:solidFill>
                <a:schemeClr val="bg1"/>
              </a:solidFill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387" y="4072335"/>
            <a:ext cx="2498987" cy="1283313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11028218" y="6611779"/>
            <a:ext cx="11637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 smtClean="0">
                <a:solidFill>
                  <a:schemeClr val="bg1"/>
                </a:solidFill>
              </a:rPr>
              <a:t>Photo: J. Horppila</a:t>
            </a:r>
            <a:endParaRPr lang="fi-FI" sz="1000" dirty="0">
              <a:solidFill>
                <a:schemeClr val="bg1"/>
              </a:solidFill>
            </a:endParaRP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70881"/>
            <a:ext cx="723533" cy="25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8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P and </a:t>
            </a:r>
            <a:r>
              <a:rPr lang="fi-FI" dirty="0" err="1" smtClean="0"/>
              <a:t>eutrophication</a:t>
            </a:r>
            <a:r>
              <a:rPr lang="fi-FI" dirty="0" smtClean="0"/>
              <a:t> of </a:t>
            </a:r>
            <a:r>
              <a:rPr lang="fi-FI" dirty="0" err="1" smtClean="0"/>
              <a:t>lakes</a:t>
            </a:r>
            <a:endParaRPr lang="fi-FI" dirty="0"/>
          </a:p>
        </p:txBody>
      </p:sp>
      <p:sp>
        <p:nvSpPr>
          <p:cNvPr id="6" name="Sisällön paikkamerkki 2"/>
          <p:cNvSpPr txBox="1">
            <a:spLocks/>
          </p:cNvSpPr>
          <p:nvPr/>
        </p:nvSpPr>
        <p:spPr>
          <a:xfrm>
            <a:off x="838200" y="1612232"/>
            <a:ext cx="5847347" cy="5112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P runoff into lakes is a significant factor in lake eutrophication, which manifests itself as e.g.</a:t>
            </a:r>
          </a:p>
          <a:p>
            <a:pPr lvl="1"/>
            <a:r>
              <a:rPr lang="en-US" sz="2000" dirty="0" smtClean="0"/>
              <a:t>Harmful algal blooms</a:t>
            </a:r>
          </a:p>
          <a:p>
            <a:pPr lvl="1"/>
            <a:r>
              <a:rPr lang="en-US" sz="2000" dirty="0" smtClean="0"/>
              <a:t>Fish kills</a:t>
            </a:r>
          </a:p>
          <a:p>
            <a:r>
              <a:rPr lang="en-US" sz="2400" dirty="0" smtClean="0"/>
              <a:t>P accumulated in lakes can be considered “lost”, out of reach – problematic, as P is a finite resource</a:t>
            </a:r>
          </a:p>
          <a:p>
            <a:r>
              <a:rPr lang="fi-FI" sz="2400" dirty="0" err="1" smtClean="0"/>
              <a:t>Globally</a:t>
            </a:r>
            <a:r>
              <a:rPr lang="fi-FI" sz="2400" dirty="0" smtClean="0"/>
              <a:t>, </a:t>
            </a:r>
            <a:r>
              <a:rPr lang="fi-FI" sz="2400" dirty="0" err="1" smtClean="0"/>
              <a:t>the</a:t>
            </a:r>
            <a:r>
              <a:rPr lang="fi-FI" sz="2400" dirty="0" smtClean="0"/>
              <a:t> </a:t>
            </a:r>
            <a:r>
              <a:rPr lang="fi-FI" sz="2400" dirty="0" err="1" smtClean="0"/>
              <a:t>annual</a:t>
            </a:r>
            <a:r>
              <a:rPr lang="fi-FI" sz="2400" dirty="0" smtClean="0"/>
              <a:t> </a:t>
            </a:r>
            <a:r>
              <a:rPr lang="fi-FI" sz="2400" dirty="0" err="1" smtClean="0"/>
              <a:t>accumulation</a:t>
            </a:r>
            <a:r>
              <a:rPr lang="fi-FI" sz="2400" dirty="0" smtClean="0"/>
              <a:t> of P in </a:t>
            </a:r>
            <a:r>
              <a:rPr lang="fi-FI" sz="2400" dirty="0" err="1" smtClean="0"/>
              <a:t>lakes</a:t>
            </a:r>
            <a:r>
              <a:rPr lang="fi-FI" sz="2400" dirty="0" smtClean="0"/>
              <a:t> is </a:t>
            </a:r>
            <a:r>
              <a:rPr lang="fi-FI" sz="2400" u="sng" dirty="0" smtClean="0"/>
              <a:t>1-3.1 </a:t>
            </a:r>
            <a:r>
              <a:rPr lang="fi-FI" sz="2400" u="sng" dirty="0" err="1" smtClean="0"/>
              <a:t>Tg</a:t>
            </a:r>
            <a:r>
              <a:rPr lang="fi-FI" sz="2400" dirty="0" smtClean="0"/>
              <a:t> (10</a:t>
            </a:r>
            <a:r>
              <a:rPr lang="fi-FI" sz="2400" baseline="30000" dirty="0" smtClean="0"/>
              <a:t>6 </a:t>
            </a:r>
            <a:r>
              <a:rPr lang="fi-FI" sz="2400" dirty="0" err="1" smtClean="0"/>
              <a:t>tonnes</a:t>
            </a:r>
            <a:r>
              <a:rPr lang="fi-FI" sz="2400" dirty="0" smtClean="0"/>
              <a:t>) (Bennett et al. 2001)</a:t>
            </a:r>
            <a:endParaRPr lang="fi-FI" sz="2400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995" y="1636656"/>
            <a:ext cx="3540130" cy="4720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Tekstiruutu 7"/>
          <p:cNvSpPr txBox="1"/>
          <p:nvPr/>
        </p:nvSpPr>
        <p:spPr>
          <a:xfrm>
            <a:off x="9372600" y="6110608"/>
            <a:ext cx="13144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 smtClean="0">
                <a:solidFill>
                  <a:schemeClr val="bg1"/>
                </a:solidFill>
              </a:rPr>
              <a:t>Photo: S. Silvonen</a:t>
            </a:r>
            <a:endParaRPr lang="fi-FI" sz="1000" dirty="0">
              <a:solidFill>
                <a:schemeClr val="bg1"/>
              </a:solidFill>
            </a:endParaRP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08042"/>
            <a:ext cx="725487" cy="2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1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Hypolimnetic </a:t>
            </a:r>
            <a:r>
              <a:rPr lang="fi-FI" dirty="0" err="1" smtClean="0"/>
              <a:t>withdrawal</a:t>
            </a:r>
            <a:r>
              <a:rPr lang="fi-FI" dirty="0"/>
              <a:t> </a:t>
            </a:r>
            <a:r>
              <a:rPr lang="fi-FI" dirty="0" smtClean="0"/>
              <a:t>– </a:t>
            </a:r>
            <a:r>
              <a:rPr lang="fi-FI" dirty="0" err="1" smtClean="0"/>
              <a:t>removing</a:t>
            </a:r>
            <a:r>
              <a:rPr lang="fi-FI" dirty="0" smtClean="0"/>
              <a:t> P </a:t>
            </a:r>
            <a:r>
              <a:rPr lang="fi-FI" dirty="0" err="1" smtClean="0"/>
              <a:t>from</a:t>
            </a:r>
            <a:r>
              <a:rPr lang="fi-FI" dirty="0" smtClean="0"/>
              <a:t> </a:t>
            </a:r>
            <a:r>
              <a:rPr lang="fi-FI" dirty="0" err="1" smtClean="0"/>
              <a:t>lakes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41492" y="2421467"/>
            <a:ext cx="4731481" cy="4263065"/>
          </a:xfrm>
        </p:spPr>
        <p:txBody>
          <a:bodyPr/>
          <a:lstStyle/>
          <a:p>
            <a:pPr marL="0" indent="0">
              <a:buNone/>
            </a:pPr>
            <a:r>
              <a:rPr lang="fi-FI" dirty="0" err="1" smtClean="0"/>
              <a:t>Conventional</a:t>
            </a:r>
            <a:r>
              <a:rPr lang="fi-FI" dirty="0" smtClean="0"/>
              <a:t> </a:t>
            </a:r>
            <a:r>
              <a:rPr lang="fi-FI" dirty="0" err="1" smtClean="0"/>
              <a:t>withdrawal</a:t>
            </a:r>
            <a:endParaRPr lang="fi-FI" dirty="0" smtClean="0"/>
          </a:p>
          <a:p>
            <a:r>
              <a:rPr lang="fi-FI" sz="2000" dirty="0" err="1" smtClean="0"/>
              <a:t>Principle</a:t>
            </a:r>
            <a:r>
              <a:rPr lang="fi-FI" sz="2000" dirty="0" smtClean="0"/>
              <a:t>: P-</a:t>
            </a:r>
            <a:r>
              <a:rPr lang="fi-FI" sz="2000" dirty="0" err="1" smtClean="0"/>
              <a:t>rich</a:t>
            </a:r>
            <a:r>
              <a:rPr lang="fi-FI" sz="2000" dirty="0" smtClean="0"/>
              <a:t> </a:t>
            </a:r>
            <a:r>
              <a:rPr lang="fi-FI" sz="2000" dirty="0" err="1" smtClean="0"/>
              <a:t>water</a:t>
            </a:r>
            <a:r>
              <a:rPr lang="fi-FI" sz="2000" dirty="0" smtClean="0"/>
              <a:t> is led </a:t>
            </a:r>
            <a:r>
              <a:rPr lang="fi-FI" sz="2000" dirty="0" err="1" smtClean="0"/>
              <a:t>downstream</a:t>
            </a:r>
            <a:r>
              <a:rPr lang="fi-FI" sz="2000" dirty="0" smtClean="0"/>
              <a:t> </a:t>
            </a:r>
            <a:r>
              <a:rPr lang="fi-FI" sz="2000" dirty="0" err="1" smtClean="0"/>
              <a:t>from</a:t>
            </a:r>
            <a:r>
              <a:rPr lang="fi-FI" sz="2000" dirty="0" smtClean="0"/>
              <a:t> </a:t>
            </a:r>
            <a:r>
              <a:rPr lang="fi-FI" sz="2000" dirty="0" err="1" smtClean="0"/>
              <a:t>the</a:t>
            </a:r>
            <a:r>
              <a:rPr lang="fi-FI" sz="2000" dirty="0" smtClean="0"/>
              <a:t> lake</a:t>
            </a:r>
          </a:p>
          <a:p>
            <a:r>
              <a:rPr lang="fi-FI" sz="2000" dirty="0" err="1" smtClean="0"/>
              <a:t>Widespread</a:t>
            </a:r>
            <a:r>
              <a:rPr lang="fi-FI" sz="2000" dirty="0" smtClean="0"/>
              <a:t> </a:t>
            </a:r>
            <a:r>
              <a:rPr lang="fi-FI" sz="2000" dirty="0" err="1" smtClean="0"/>
              <a:t>approach</a:t>
            </a:r>
            <a:r>
              <a:rPr lang="fi-FI" sz="2000" dirty="0" smtClean="0"/>
              <a:t> (Nürnberg, 2007)</a:t>
            </a:r>
            <a:endParaRPr lang="fi-FI" sz="2000" dirty="0"/>
          </a:p>
        </p:txBody>
      </p:sp>
      <p:sp>
        <p:nvSpPr>
          <p:cNvPr id="4" name="Sisällön paikkamerkki 2"/>
          <p:cNvSpPr txBox="1">
            <a:spLocks/>
          </p:cNvSpPr>
          <p:nvPr/>
        </p:nvSpPr>
        <p:spPr>
          <a:xfrm>
            <a:off x="7183360" y="2421467"/>
            <a:ext cx="4830839" cy="4398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dirty="0" err="1" smtClean="0"/>
              <a:t>Closed</a:t>
            </a:r>
            <a:r>
              <a:rPr lang="fi-FI" dirty="0" smtClean="0"/>
              <a:t> </a:t>
            </a:r>
            <a:r>
              <a:rPr lang="fi-FI" dirty="0" err="1" smtClean="0"/>
              <a:t>purification</a:t>
            </a:r>
            <a:r>
              <a:rPr lang="fi-FI" dirty="0" smtClean="0"/>
              <a:t> </a:t>
            </a:r>
            <a:r>
              <a:rPr lang="fi-FI" dirty="0" err="1" smtClean="0"/>
              <a:t>circuit</a:t>
            </a:r>
            <a:endParaRPr lang="fi-FI" dirty="0" smtClean="0"/>
          </a:p>
          <a:p>
            <a:r>
              <a:rPr lang="fi-FI" sz="2000" dirty="0" smtClean="0"/>
              <a:t>P-</a:t>
            </a:r>
            <a:r>
              <a:rPr lang="fi-FI" sz="2000" dirty="0" err="1" smtClean="0"/>
              <a:t>rich</a:t>
            </a:r>
            <a:r>
              <a:rPr lang="fi-FI" sz="2000" dirty="0" smtClean="0"/>
              <a:t> </a:t>
            </a:r>
            <a:r>
              <a:rPr lang="fi-FI" sz="2000" dirty="0" err="1" smtClean="0"/>
              <a:t>water</a:t>
            </a:r>
            <a:r>
              <a:rPr lang="fi-FI" sz="2000" dirty="0" smtClean="0"/>
              <a:t> is </a:t>
            </a:r>
            <a:r>
              <a:rPr lang="fi-FI" sz="2000" dirty="0" err="1" smtClean="0"/>
              <a:t>pumped</a:t>
            </a:r>
            <a:r>
              <a:rPr lang="fi-FI" sz="2000" dirty="0" smtClean="0"/>
              <a:t> into a P-</a:t>
            </a:r>
            <a:r>
              <a:rPr lang="fi-FI" sz="2000" dirty="0" err="1" smtClean="0"/>
              <a:t>capturing</a:t>
            </a:r>
            <a:r>
              <a:rPr lang="fi-FI" sz="2000" dirty="0" smtClean="0"/>
              <a:t> </a:t>
            </a:r>
            <a:r>
              <a:rPr lang="fi-FI" sz="2000" dirty="0" err="1" smtClean="0"/>
              <a:t>unit</a:t>
            </a:r>
            <a:r>
              <a:rPr lang="fi-FI" sz="2000" dirty="0" smtClean="0"/>
              <a:t> and </a:t>
            </a:r>
            <a:r>
              <a:rPr lang="fi-FI" sz="2000" dirty="0" err="1" smtClean="0"/>
              <a:t>back</a:t>
            </a:r>
            <a:r>
              <a:rPr lang="fi-FI" sz="2000" dirty="0" smtClean="0"/>
              <a:t> into </a:t>
            </a:r>
            <a:r>
              <a:rPr lang="fi-FI" sz="2000" dirty="0" err="1" smtClean="0"/>
              <a:t>the</a:t>
            </a:r>
            <a:r>
              <a:rPr lang="fi-FI" sz="2000" dirty="0" smtClean="0"/>
              <a:t> </a:t>
            </a:r>
            <a:r>
              <a:rPr lang="fi-FI" sz="2000" dirty="0" err="1" smtClean="0"/>
              <a:t>same</a:t>
            </a:r>
            <a:r>
              <a:rPr lang="fi-FI" sz="2000" dirty="0" smtClean="0"/>
              <a:t> lake</a:t>
            </a:r>
          </a:p>
          <a:p>
            <a:r>
              <a:rPr lang="fi-FI" sz="2000" dirty="0" err="1" smtClean="0"/>
              <a:t>Hardly</a:t>
            </a:r>
            <a:r>
              <a:rPr lang="fi-FI" sz="2000" dirty="0" smtClean="0"/>
              <a:t> </a:t>
            </a:r>
            <a:r>
              <a:rPr lang="fi-FI" sz="2000" dirty="0" err="1" smtClean="0"/>
              <a:t>any</a:t>
            </a:r>
            <a:r>
              <a:rPr lang="fi-FI" sz="2000" dirty="0" smtClean="0"/>
              <a:t> </a:t>
            </a:r>
            <a:r>
              <a:rPr lang="fi-FI" sz="2000" dirty="0" err="1" smtClean="0"/>
              <a:t>documented</a:t>
            </a:r>
            <a:r>
              <a:rPr lang="fi-FI" sz="2000" dirty="0" smtClean="0"/>
              <a:t> </a:t>
            </a:r>
            <a:r>
              <a:rPr lang="fi-FI" sz="2000" dirty="0" err="1" smtClean="0"/>
              <a:t>instances</a:t>
            </a:r>
            <a:r>
              <a:rPr lang="fi-FI" sz="2000" dirty="0" smtClean="0"/>
              <a:t>, </a:t>
            </a:r>
            <a:r>
              <a:rPr lang="fi-FI" sz="2000" dirty="0" err="1" smtClean="0"/>
              <a:t>under</a:t>
            </a:r>
            <a:r>
              <a:rPr lang="fi-FI" sz="2000" dirty="0" smtClean="0"/>
              <a:t> </a:t>
            </a:r>
            <a:r>
              <a:rPr lang="fi-FI" sz="2000" dirty="0" err="1" smtClean="0"/>
              <a:t>development</a:t>
            </a:r>
            <a:endParaRPr lang="fi-FI" sz="2000" dirty="0"/>
          </a:p>
        </p:txBody>
      </p:sp>
      <p:grpSp>
        <p:nvGrpSpPr>
          <p:cNvPr id="181" name="Ryhmä 180"/>
          <p:cNvGrpSpPr/>
          <p:nvPr/>
        </p:nvGrpSpPr>
        <p:grpSpPr>
          <a:xfrm>
            <a:off x="1032273" y="4345409"/>
            <a:ext cx="4338770" cy="1752538"/>
            <a:chOff x="917247" y="3986577"/>
            <a:chExt cx="4338770" cy="1752538"/>
          </a:xfrm>
        </p:grpSpPr>
        <p:grpSp>
          <p:nvGrpSpPr>
            <p:cNvPr id="154" name="Ryhmä 153"/>
            <p:cNvGrpSpPr/>
            <p:nvPr/>
          </p:nvGrpSpPr>
          <p:grpSpPr>
            <a:xfrm>
              <a:off x="917247" y="3986577"/>
              <a:ext cx="2979909" cy="1752538"/>
              <a:chOff x="951114" y="3344070"/>
              <a:chExt cx="2979909" cy="1752538"/>
            </a:xfrm>
          </p:grpSpPr>
          <p:grpSp>
            <p:nvGrpSpPr>
              <p:cNvPr id="94" name="Ryhmä 93"/>
              <p:cNvGrpSpPr/>
              <p:nvPr/>
            </p:nvGrpSpPr>
            <p:grpSpPr>
              <a:xfrm>
                <a:off x="951114" y="3344070"/>
                <a:ext cx="2979909" cy="1752538"/>
                <a:chOff x="951114" y="3344070"/>
                <a:chExt cx="2979909" cy="1752538"/>
              </a:xfrm>
            </p:grpSpPr>
            <p:grpSp>
              <p:nvGrpSpPr>
                <p:cNvPr id="26" name="Ryhmä 25"/>
                <p:cNvGrpSpPr/>
                <p:nvPr/>
              </p:nvGrpSpPr>
              <p:grpSpPr>
                <a:xfrm>
                  <a:off x="951114" y="3866357"/>
                  <a:ext cx="2969321" cy="954741"/>
                  <a:chOff x="975360" y="3865685"/>
                  <a:chExt cx="2969321" cy="954741"/>
                </a:xfrm>
              </p:grpSpPr>
              <p:cxnSp>
                <p:nvCxnSpPr>
                  <p:cNvPr id="10" name="Suora yhdysviiva 9"/>
                  <p:cNvCxnSpPr>
                    <a:stCxn id="3" idx="1"/>
                  </p:cNvCxnSpPr>
                  <p:nvPr/>
                </p:nvCxnSpPr>
                <p:spPr>
                  <a:xfrm>
                    <a:off x="999605" y="3909821"/>
                    <a:ext cx="2920136" cy="598371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" name="Puolivapaa piirto 17"/>
                  <p:cNvSpPr/>
                  <p:nvPr/>
                </p:nvSpPr>
                <p:spPr>
                  <a:xfrm>
                    <a:off x="975360" y="3865685"/>
                    <a:ext cx="2969321" cy="954741"/>
                  </a:xfrm>
                  <a:custGeom>
                    <a:avLst/>
                    <a:gdLst>
                      <a:gd name="connsiteX0" fmla="*/ 0 w 2969321"/>
                      <a:gd name="connsiteY0" fmla="*/ 0 h 954741"/>
                      <a:gd name="connsiteX1" fmla="*/ 103094 w 2969321"/>
                      <a:gd name="connsiteY1" fmla="*/ 116541 h 954741"/>
                      <a:gd name="connsiteX2" fmla="*/ 295835 w 2969321"/>
                      <a:gd name="connsiteY2" fmla="*/ 215153 h 954741"/>
                      <a:gd name="connsiteX3" fmla="*/ 551329 w 2969321"/>
                      <a:gd name="connsiteY3" fmla="*/ 331694 h 954741"/>
                      <a:gd name="connsiteX4" fmla="*/ 1013011 w 2969321"/>
                      <a:gd name="connsiteY4" fmla="*/ 537883 h 954741"/>
                      <a:gd name="connsiteX5" fmla="*/ 1228164 w 2969321"/>
                      <a:gd name="connsiteY5" fmla="*/ 699247 h 954741"/>
                      <a:gd name="connsiteX6" fmla="*/ 1429870 w 2969321"/>
                      <a:gd name="connsiteY6" fmla="*/ 869577 h 954741"/>
                      <a:gd name="connsiteX7" fmla="*/ 1815353 w 2969321"/>
                      <a:gd name="connsiteY7" fmla="*/ 954741 h 954741"/>
                      <a:gd name="connsiteX8" fmla="*/ 2129117 w 2969321"/>
                      <a:gd name="connsiteY8" fmla="*/ 869577 h 954741"/>
                      <a:gd name="connsiteX9" fmla="*/ 2357717 w 2969321"/>
                      <a:gd name="connsiteY9" fmla="*/ 784412 h 954741"/>
                      <a:gd name="connsiteX10" fmla="*/ 2541494 w 2969321"/>
                      <a:gd name="connsiteY10" fmla="*/ 560294 h 954741"/>
                      <a:gd name="connsiteX11" fmla="*/ 2819400 w 2969321"/>
                      <a:gd name="connsiteY11" fmla="*/ 354106 h 954741"/>
                      <a:gd name="connsiteX12" fmla="*/ 2913529 w 2969321"/>
                      <a:gd name="connsiteY12" fmla="*/ 179294 h 954741"/>
                      <a:gd name="connsiteX13" fmla="*/ 2962835 w 2969321"/>
                      <a:gd name="connsiteY13" fmla="*/ 35859 h 954741"/>
                      <a:gd name="connsiteX14" fmla="*/ 2967317 w 2969321"/>
                      <a:gd name="connsiteY14" fmla="*/ 4483 h 9547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969321" h="954741">
                        <a:moveTo>
                          <a:pt x="0" y="0"/>
                        </a:moveTo>
                        <a:cubicBezTo>
                          <a:pt x="26894" y="40341"/>
                          <a:pt x="53788" y="80682"/>
                          <a:pt x="103094" y="116541"/>
                        </a:cubicBezTo>
                        <a:cubicBezTo>
                          <a:pt x="152400" y="152400"/>
                          <a:pt x="221129" y="179294"/>
                          <a:pt x="295835" y="215153"/>
                        </a:cubicBezTo>
                        <a:cubicBezTo>
                          <a:pt x="370541" y="251012"/>
                          <a:pt x="551329" y="331694"/>
                          <a:pt x="551329" y="331694"/>
                        </a:cubicBezTo>
                        <a:cubicBezTo>
                          <a:pt x="670858" y="385482"/>
                          <a:pt x="900205" y="476624"/>
                          <a:pt x="1013011" y="537883"/>
                        </a:cubicBezTo>
                        <a:cubicBezTo>
                          <a:pt x="1125817" y="599142"/>
                          <a:pt x="1158688" y="643965"/>
                          <a:pt x="1228164" y="699247"/>
                        </a:cubicBezTo>
                        <a:cubicBezTo>
                          <a:pt x="1297640" y="754529"/>
                          <a:pt x="1332005" y="826995"/>
                          <a:pt x="1429870" y="869577"/>
                        </a:cubicBezTo>
                        <a:cubicBezTo>
                          <a:pt x="1527735" y="912159"/>
                          <a:pt x="1698812" y="954741"/>
                          <a:pt x="1815353" y="954741"/>
                        </a:cubicBezTo>
                        <a:cubicBezTo>
                          <a:pt x="1931894" y="954741"/>
                          <a:pt x="2038723" y="897965"/>
                          <a:pt x="2129117" y="869577"/>
                        </a:cubicBezTo>
                        <a:cubicBezTo>
                          <a:pt x="2219511" y="841189"/>
                          <a:pt x="2288988" y="835959"/>
                          <a:pt x="2357717" y="784412"/>
                        </a:cubicBezTo>
                        <a:cubicBezTo>
                          <a:pt x="2426446" y="732865"/>
                          <a:pt x="2464547" y="632012"/>
                          <a:pt x="2541494" y="560294"/>
                        </a:cubicBezTo>
                        <a:cubicBezTo>
                          <a:pt x="2618441" y="488576"/>
                          <a:pt x="2757394" y="417606"/>
                          <a:pt x="2819400" y="354106"/>
                        </a:cubicBezTo>
                        <a:cubicBezTo>
                          <a:pt x="2881406" y="290606"/>
                          <a:pt x="2889623" y="232335"/>
                          <a:pt x="2913529" y="179294"/>
                        </a:cubicBezTo>
                        <a:cubicBezTo>
                          <a:pt x="2937435" y="126253"/>
                          <a:pt x="2953870" y="64994"/>
                          <a:pt x="2962835" y="35859"/>
                        </a:cubicBezTo>
                        <a:cubicBezTo>
                          <a:pt x="2971800" y="6724"/>
                          <a:pt x="2969558" y="5603"/>
                          <a:pt x="2967317" y="4483"/>
                        </a:cubicBezTo>
                      </a:path>
                    </a:pathLst>
                  </a:custGeom>
                  <a:gradFill flip="none" rotWithShape="1">
                    <a:gsLst>
                      <a:gs pos="22000">
                        <a:schemeClr val="accent1">
                          <a:lumMod val="75000"/>
                        </a:schemeClr>
                      </a:gs>
                      <a:gs pos="6800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16200000" scaled="1"/>
                    <a:tileRect/>
                  </a:gradFill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i-FI"/>
                  </a:p>
                </p:txBody>
              </p:sp>
              <p:cxnSp>
                <p:nvCxnSpPr>
                  <p:cNvPr id="20" name="Suora yhdysviiva 19"/>
                  <p:cNvCxnSpPr/>
                  <p:nvPr/>
                </p:nvCxnSpPr>
                <p:spPr>
                  <a:xfrm>
                    <a:off x="1877902" y="4343055"/>
                    <a:ext cx="1745062" cy="0"/>
                  </a:xfrm>
                  <a:prstGeom prst="line">
                    <a:avLst/>
                  </a:prstGeom>
                  <a:ln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2" name="Tekstiruutu 41"/>
                <p:cNvSpPr txBox="1"/>
                <p:nvPr/>
              </p:nvSpPr>
              <p:spPr>
                <a:xfrm>
                  <a:off x="2144721" y="4733047"/>
                  <a:ext cx="247357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i-FI" sz="1000" dirty="0" smtClean="0"/>
                    <a:t>P</a:t>
                  </a:r>
                  <a:endParaRPr lang="fi-FI" sz="1000" dirty="0"/>
                </a:p>
              </p:txBody>
            </p:sp>
            <p:sp>
              <p:nvSpPr>
                <p:cNvPr id="43" name="Tekstiruutu 42"/>
                <p:cNvSpPr txBox="1"/>
                <p:nvPr/>
              </p:nvSpPr>
              <p:spPr>
                <a:xfrm>
                  <a:off x="2403228" y="4727276"/>
                  <a:ext cx="247357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i-FI" sz="1000" dirty="0" smtClean="0"/>
                    <a:t>P</a:t>
                  </a:r>
                  <a:endParaRPr lang="fi-FI" sz="1000" dirty="0"/>
                </a:p>
              </p:txBody>
            </p:sp>
            <p:sp>
              <p:nvSpPr>
                <p:cNvPr id="44" name="Tekstiruutu 43"/>
                <p:cNvSpPr txBox="1"/>
                <p:nvPr/>
              </p:nvSpPr>
              <p:spPr>
                <a:xfrm>
                  <a:off x="2842843" y="4499785"/>
                  <a:ext cx="247357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i-FI" sz="1000" dirty="0" smtClean="0"/>
                    <a:t>P</a:t>
                  </a:r>
                  <a:endParaRPr lang="fi-FI" sz="1000" dirty="0"/>
                </a:p>
              </p:txBody>
            </p:sp>
            <p:sp>
              <p:nvSpPr>
                <p:cNvPr id="45" name="Tekstiruutu 44"/>
                <p:cNvSpPr txBox="1"/>
                <p:nvPr/>
              </p:nvSpPr>
              <p:spPr>
                <a:xfrm>
                  <a:off x="2645894" y="4610704"/>
                  <a:ext cx="247357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i-FI" sz="1000" dirty="0" smtClean="0"/>
                    <a:t>P</a:t>
                  </a:r>
                  <a:endParaRPr lang="fi-FI" sz="1000" dirty="0"/>
                </a:p>
              </p:txBody>
            </p:sp>
            <p:sp>
              <p:nvSpPr>
                <p:cNvPr id="46" name="Tekstiruutu 45"/>
                <p:cNvSpPr txBox="1"/>
                <p:nvPr/>
              </p:nvSpPr>
              <p:spPr>
                <a:xfrm>
                  <a:off x="2719165" y="4850387"/>
                  <a:ext cx="247357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i-FI" sz="1000" dirty="0" smtClean="0"/>
                    <a:t>P</a:t>
                  </a:r>
                  <a:endParaRPr lang="fi-FI" sz="1000" dirty="0"/>
                </a:p>
              </p:txBody>
            </p:sp>
            <p:sp>
              <p:nvSpPr>
                <p:cNvPr id="47" name="Tekstiruutu 46"/>
                <p:cNvSpPr txBox="1"/>
                <p:nvPr/>
              </p:nvSpPr>
              <p:spPr>
                <a:xfrm>
                  <a:off x="3083751" y="4637540"/>
                  <a:ext cx="247357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i-FI" sz="1000" dirty="0" smtClean="0"/>
                    <a:t>P</a:t>
                  </a:r>
                  <a:endParaRPr lang="fi-FI" sz="1000" dirty="0"/>
                </a:p>
              </p:txBody>
            </p:sp>
            <p:sp>
              <p:nvSpPr>
                <p:cNvPr id="48" name="Tekstiruutu 47"/>
                <p:cNvSpPr txBox="1"/>
                <p:nvPr/>
              </p:nvSpPr>
              <p:spPr>
                <a:xfrm>
                  <a:off x="2919294" y="4760651"/>
                  <a:ext cx="197285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i-FI" sz="1000" dirty="0" smtClean="0"/>
                    <a:t>P</a:t>
                  </a:r>
                  <a:endParaRPr lang="fi-FI" sz="1000" dirty="0"/>
                </a:p>
              </p:txBody>
            </p:sp>
            <p:sp>
              <p:nvSpPr>
                <p:cNvPr id="49" name="Tekstiruutu 48"/>
                <p:cNvSpPr txBox="1"/>
                <p:nvPr/>
              </p:nvSpPr>
              <p:spPr>
                <a:xfrm>
                  <a:off x="1289274" y="4763527"/>
                  <a:ext cx="721804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i-FI" sz="1000" dirty="0" err="1" smtClean="0"/>
                    <a:t>Sediment</a:t>
                  </a:r>
                  <a:endParaRPr lang="fi-FI" sz="1000" dirty="0"/>
                </a:p>
              </p:txBody>
            </p:sp>
            <p:sp>
              <p:nvSpPr>
                <p:cNvPr id="50" name="Tekstiruutu 49"/>
                <p:cNvSpPr txBox="1"/>
                <p:nvPr/>
              </p:nvSpPr>
              <p:spPr>
                <a:xfrm>
                  <a:off x="1973910" y="4301052"/>
                  <a:ext cx="992612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i-FI" sz="1000" dirty="0" smtClean="0"/>
                    <a:t>Hypolimnion</a:t>
                  </a:r>
                  <a:endParaRPr lang="fi-FI" sz="1000" dirty="0"/>
                </a:p>
              </p:txBody>
            </p:sp>
            <p:sp>
              <p:nvSpPr>
                <p:cNvPr id="87" name="Puolivapaa piirto 86"/>
                <p:cNvSpPr/>
                <p:nvPr/>
              </p:nvSpPr>
              <p:spPr>
                <a:xfrm>
                  <a:off x="2805674" y="3787588"/>
                  <a:ext cx="1125349" cy="914400"/>
                </a:xfrm>
                <a:custGeom>
                  <a:avLst/>
                  <a:gdLst>
                    <a:gd name="connsiteX0" fmla="*/ 0 w 1143000"/>
                    <a:gd name="connsiteY0" fmla="*/ 914400 h 914400"/>
                    <a:gd name="connsiteX1" fmla="*/ 147917 w 1143000"/>
                    <a:gd name="connsiteY1" fmla="*/ 914400 h 914400"/>
                    <a:gd name="connsiteX2" fmla="*/ 479611 w 1143000"/>
                    <a:gd name="connsiteY2" fmla="*/ 721659 h 914400"/>
                    <a:gd name="connsiteX3" fmla="*/ 1035423 w 1143000"/>
                    <a:gd name="connsiteY3" fmla="*/ 0 h 914400"/>
                    <a:gd name="connsiteX4" fmla="*/ 1143000 w 1143000"/>
                    <a:gd name="connsiteY4" fmla="*/ 0 h 914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3000" h="914400">
                      <a:moveTo>
                        <a:pt x="0" y="914400"/>
                      </a:moveTo>
                      <a:lnTo>
                        <a:pt x="147917" y="914400"/>
                      </a:lnTo>
                      <a:lnTo>
                        <a:pt x="479611" y="721659"/>
                      </a:lnTo>
                      <a:lnTo>
                        <a:pt x="1035423" y="0"/>
                      </a:lnTo>
                      <a:lnTo>
                        <a:pt x="1143000" y="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89" name="Puolivapaa piirto 88"/>
                <p:cNvSpPr/>
                <p:nvPr/>
              </p:nvSpPr>
              <p:spPr>
                <a:xfrm>
                  <a:off x="2807677" y="3851031"/>
                  <a:ext cx="1113692" cy="902677"/>
                </a:xfrm>
                <a:custGeom>
                  <a:avLst/>
                  <a:gdLst>
                    <a:gd name="connsiteX0" fmla="*/ 0 w 1113692"/>
                    <a:gd name="connsiteY0" fmla="*/ 902677 h 902677"/>
                    <a:gd name="connsiteX1" fmla="*/ 158261 w 1113692"/>
                    <a:gd name="connsiteY1" fmla="*/ 902677 h 902677"/>
                    <a:gd name="connsiteX2" fmla="*/ 515815 w 1113692"/>
                    <a:gd name="connsiteY2" fmla="*/ 688731 h 902677"/>
                    <a:gd name="connsiteX3" fmla="*/ 1034561 w 1113692"/>
                    <a:gd name="connsiteY3" fmla="*/ 0 h 902677"/>
                    <a:gd name="connsiteX4" fmla="*/ 1113692 w 1113692"/>
                    <a:gd name="connsiteY4" fmla="*/ 0 h 902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3692" h="902677">
                      <a:moveTo>
                        <a:pt x="0" y="902677"/>
                      </a:moveTo>
                      <a:lnTo>
                        <a:pt x="158261" y="902677"/>
                      </a:lnTo>
                      <a:lnTo>
                        <a:pt x="515815" y="688731"/>
                      </a:lnTo>
                      <a:lnTo>
                        <a:pt x="1034561" y="0"/>
                      </a:lnTo>
                      <a:lnTo>
                        <a:pt x="1113692" y="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90" name="Tekstiruutu 89"/>
                <p:cNvSpPr txBox="1"/>
                <p:nvPr/>
              </p:nvSpPr>
              <p:spPr>
                <a:xfrm>
                  <a:off x="2438478" y="3344070"/>
                  <a:ext cx="13034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i-FI" sz="1000" dirty="0" err="1" smtClean="0"/>
                    <a:t>Withdrawal</a:t>
                  </a:r>
                  <a:r>
                    <a:rPr lang="fi-FI" sz="1000" dirty="0" smtClean="0"/>
                    <a:t> </a:t>
                  </a:r>
                  <a:r>
                    <a:rPr lang="fi-FI" sz="1000" dirty="0" err="1" smtClean="0"/>
                    <a:t>pipe</a:t>
                  </a:r>
                  <a:r>
                    <a:rPr lang="fi-FI" sz="1000" dirty="0" smtClean="0"/>
                    <a:t> (</a:t>
                  </a:r>
                  <a:r>
                    <a:rPr lang="fi-FI" sz="1000" dirty="0" err="1" smtClean="0"/>
                    <a:t>Olszewski</a:t>
                  </a:r>
                  <a:r>
                    <a:rPr lang="fi-FI" sz="1000" dirty="0" smtClean="0"/>
                    <a:t> </a:t>
                  </a:r>
                  <a:r>
                    <a:rPr lang="fi-FI" sz="1000" dirty="0" err="1" smtClean="0"/>
                    <a:t>tube</a:t>
                  </a:r>
                  <a:r>
                    <a:rPr lang="fi-FI" sz="1000" dirty="0" smtClean="0"/>
                    <a:t>)</a:t>
                  </a:r>
                  <a:endParaRPr lang="fi-FI" sz="1000" dirty="0"/>
                </a:p>
              </p:txBody>
            </p:sp>
            <p:cxnSp>
              <p:nvCxnSpPr>
                <p:cNvPr id="92" name="Suora yhdysviiva 91"/>
                <p:cNvCxnSpPr/>
                <p:nvPr/>
              </p:nvCxnSpPr>
              <p:spPr>
                <a:xfrm flipH="1" flipV="1">
                  <a:off x="3374610" y="3702902"/>
                  <a:ext cx="230695" cy="38279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3" name="Tekstiruutu 112"/>
              <p:cNvSpPr txBox="1"/>
              <p:nvPr/>
            </p:nvSpPr>
            <p:spPr>
              <a:xfrm>
                <a:off x="2392127" y="4540972"/>
                <a:ext cx="24735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i-FI" sz="1000" dirty="0" smtClean="0"/>
                  <a:t>P</a:t>
                </a:r>
                <a:endParaRPr lang="fi-FI" sz="1000" dirty="0"/>
              </a:p>
            </p:txBody>
          </p:sp>
        </p:grpSp>
        <p:sp>
          <p:nvSpPr>
            <p:cNvPr id="135" name="Puolivapaa piirto 134"/>
            <p:cNvSpPr/>
            <p:nvPr/>
          </p:nvSpPr>
          <p:spPr>
            <a:xfrm>
              <a:off x="3932162" y="4427107"/>
              <a:ext cx="406400" cy="39914"/>
            </a:xfrm>
            <a:custGeom>
              <a:avLst/>
              <a:gdLst>
                <a:gd name="connsiteX0" fmla="*/ 0 w 406400"/>
                <a:gd name="connsiteY0" fmla="*/ 0 h 39914"/>
                <a:gd name="connsiteX1" fmla="*/ 224971 w 406400"/>
                <a:gd name="connsiteY1" fmla="*/ 0 h 39914"/>
                <a:gd name="connsiteX2" fmla="*/ 406400 w 406400"/>
                <a:gd name="connsiteY2" fmla="*/ 39914 h 3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6400" h="39914">
                  <a:moveTo>
                    <a:pt x="0" y="0"/>
                  </a:moveTo>
                  <a:lnTo>
                    <a:pt x="224971" y="0"/>
                  </a:lnTo>
                  <a:lnTo>
                    <a:pt x="406400" y="39914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36" name="Puolivapaa piirto 135"/>
            <p:cNvSpPr/>
            <p:nvPr/>
          </p:nvSpPr>
          <p:spPr>
            <a:xfrm>
              <a:off x="3932162" y="4487842"/>
              <a:ext cx="406400" cy="39914"/>
            </a:xfrm>
            <a:custGeom>
              <a:avLst/>
              <a:gdLst>
                <a:gd name="connsiteX0" fmla="*/ 0 w 406400"/>
                <a:gd name="connsiteY0" fmla="*/ 0 h 39914"/>
                <a:gd name="connsiteX1" fmla="*/ 224971 w 406400"/>
                <a:gd name="connsiteY1" fmla="*/ 0 h 39914"/>
                <a:gd name="connsiteX2" fmla="*/ 406400 w 406400"/>
                <a:gd name="connsiteY2" fmla="*/ 39914 h 3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6400" h="39914">
                  <a:moveTo>
                    <a:pt x="0" y="0"/>
                  </a:moveTo>
                  <a:lnTo>
                    <a:pt x="224971" y="0"/>
                  </a:lnTo>
                  <a:lnTo>
                    <a:pt x="406400" y="39914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cxnSp>
          <p:nvCxnSpPr>
            <p:cNvPr id="143" name="Kaareva yhdysviiva 142"/>
            <p:cNvCxnSpPr/>
            <p:nvPr/>
          </p:nvCxnSpPr>
          <p:spPr>
            <a:xfrm>
              <a:off x="4167089" y="4467021"/>
              <a:ext cx="472229" cy="148772"/>
            </a:xfrm>
            <a:prstGeom prst="curvedConnector3">
              <a:avLst/>
            </a:prstGeom>
            <a:ln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Suorakulmio 52"/>
            <p:cNvSpPr/>
            <p:nvPr/>
          </p:nvSpPr>
          <p:spPr>
            <a:xfrm>
              <a:off x="3893240" y="4305006"/>
              <a:ext cx="71736" cy="20385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47" name="Tekstiruutu 146"/>
            <p:cNvSpPr txBox="1"/>
            <p:nvPr/>
          </p:nvSpPr>
          <p:spPr>
            <a:xfrm>
              <a:off x="4373568" y="4318263"/>
              <a:ext cx="8824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000" dirty="0" smtClean="0"/>
                <a:t>Lake </a:t>
              </a:r>
              <a:r>
                <a:rPr lang="fi-FI" sz="1000" dirty="0" err="1" smtClean="0"/>
                <a:t>outflow</a:t>
              </a:r>
              <a:endParaRPr lang="fi-FI" sz="1000" dirty="0"/>
            </a:p>
          </p:txBody>
        </p:sp>
        <p:sp>
          <p:nvSpPr>
            <p:cNvPr id="148" name="Tekstiruutu 147"/>
            <p:cNvSpPr txBox="1"/>
            <p:nvPr/>
          </p:nvSpPr>
          <p:spPr>
            <a:xfrm>
              <a:off x="4599125" y="4527510"/>
              <a:ext cx="1972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000" dirty="0" smtClean="0"/>
                <a:t>P</a:t>
              </a:r>
              <a:endParaRPr lang="fi-FI" sz="1000" dirty="0"/>
            </a:p>
          </p:txBody>
        </p:sp>
        <p:sp>
          <p:nvSpPr>
            <p:cNvPr id="149" name="Tekstiruutu 148"/>
            <p:cNvSpPr txBox="1"/>
            <p:nvPr/>
          </p:nvSpPr>
          <p:spPr>
            <a:xfrm>
              <a:off x="4756217" y="4564484"/>
              <a:ext cx="1972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000" dirty="0" smtClean="0"/>
                <a:t>P</a:t>
              </a:r>
              <a:endParaRPr lang="fi-FI" sz="1000" dirty="0"/>
            </a:p>
          </p:txBody>
        </p:sp>
      </p:grpSp>
      <p:sp>
        <p:nvSpPr>
          <p:cNvPr id="177" name="Tekstiruutu 176"/>
          <p:cNvSpPr txBox="1"/>
          <p:nvPr/>
        </p:nvSpPr>
        <p:spPr>
          <a:xfrm>
            <a:off x="865293" y="1588335"/>
            <a:ext cx="11058318" cy="707886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fi-FI" sz="2000" b="1" dirty="0" err="1" smtClean="0"/>
              <a:t>Background</a:t>
            </a:r>
            <a:r>
              <a:rPr lang="fi-FI" sz="2000" dirty="0" smtClean="0"/>
              <a:t>: In </a:t>
            </a:r>
            <a:r>
              <a:rPr lang="fi-FI" sz="2000" dirty="0" err="1" smtClean="0"/>
              <a:t>thermally</a:t>
            </a:r>
            <a:r>
              <a:rPr lang="fi-FI" sz="2000" dirty="0" smtClean="0"/>
              <a:t> </a:t>
            </a:r>
            <a:r>
              <a:rPr lang="fi-FI" sz="2000" dirty="0" err="1" smtClean="0"/>
              <a:t>stratifying</a:t>
            </a:r>
            <a:r>
              <a:rPr lang="fi-FI" sz="2000" dirty="0" smtClean="0"/>
              <a:t> </a:t>
            </a:r>
            <a:r>
              <a:rPr lang="fi-FI" sz="2000" dirty="0" err="1" smtClean="0"/>
              <a:t>lakes</a:t>
            </a:r>
            <a:r>
              <a:rPr lang="fi-FI" sz="2000" dirty="0" smtClean="0"/>
              <a:t>, P </a:t>
            </a:r>
            <a:r>
              <a:rPr lang="fi-FI" sz="2000" dirty="0" err="1" smtClean="0"/>
              <a:t>typically</a:t>
            </a:r>
            <a:r>
              <a:rPr lang="fi-FI" sz="2000" dirty="0" smtClean="0"/>
              <a:t> </a:t>
            </a:r>
            <a:r>
              <a:rPr lang="fi-FI" sz="2000" dirty="0" err="1" smtClean="0"/>
              <a:t>accumulates</a:t>
            </a:r>
            <a:r>
              <a:rPr lang="fi-FI" sz="2000" dirty="0" smtClean="0"/>
              <a:t> in </a:t>
            </a:r>
            <a:r>
              <a:rPr lang="fi-FI" sz="2000" dirty="0" err="1" smtClean="0"/>
              <a:t>near-bottom</a:t>
            </a:r>
            <a:r>
              <a:rPr lang="fi-FI" sz="2000" dirty="0" smtClean="0"/>
              <a:t> </a:t>
            </a:r>
            <a:r>
              <a:rPr lang="fi-FI" sz="2000" dirty="0" err="1" smtClean="0"/>
              <a:t>water</a:t>
            </a:r>
            <a:r>
              <a:rPr lang="fi-FI" sz="2000" dirty="0" smtClean="0"/>
              <a:t> (</a:t>
            </a:r>
            <a:r>
              <a:rPr lang="fi-FI" sz="2000" dirty="0" err="1" smtClean="0"/>
              <a:t>hypolimnion</a:t>
            </a:r>
            <a:r>
              <a:rPr lang="fi-FI" sz="2000" dirty="0" smtClean="0"/>
              <a:t>) </a:t>
            </a:r>
            <a:r>
              <a:rPr lang="fi-FI" sz="2000" dirty="0" err="1" smtClean="0"/>
              <a:t>due</a:t>
            </a:r>
            <a:r>
              <a:rPr lang="fi-FI" sz="2000" dirty="0" smtClean="0"/>
              <a:t> to </a:t>
            </a:r>
            <a:r>
              <a:rPr lang="fi-FI" sz="2000" dirty="0" err="1" smtClean="0"/>
              <a:t>different</a:t>
            </a:r>
            <a:r>
              <a:rPr lang="fi-FI" sz="2000" dirty="0" smtClean="0"/>
              <a:t> release </a:t>
            </a:r>
            <a:r>
              <a:rPr lang="fi-FI" sz="2000" dirty="0" err="1" smtClean="0"/>
              <a:t>mechanisms</a:t>
            </a:r>
            <a:r>
              <a:rPr lang="fi-FI" sz="2000" dirty="0" smtClean="0"/>
              <a:t> </a:t>
            </a:r>
            <a:r>
              <a:rPr lang="fi-FI" sz="2000" dirty="0" err="1" smtClean="0"/>
              <a:t>from</a:t>
            </a:r>
            <a:r>
              <a:rPr lang="fi-FI" sz="2000" dirty="0" smtClean="0"/>
              <a:t> </a:t>
            </a:r>
            <a:r>
              <a:rPr lang="fi-FI" sz="2000" dirty="0" err="1" smtClean="0"/>
              <a:t>sediment</a:t>
            </a:r>
            <a:r>
              <a:rPr lang="fi-FI" sz="2000" dirty="0" smtClean="0"/>
              <a:t>, and </a:t>
            </a:r>
            <a:r>
              <a:rPr lang="fi-FI" sz="2000" dirty="0" err="1" smtClean="0"/>
              <a:t>decomposition</a:t>
            </a:r>
            <a:r>
              <a:rPr lang="fi-FI" sz="2000" dirty="0" smtClean="0"/>
              <a:t> of </a:t>
            </a:r>
            <a:r>
              <a:rPr lang="fi-FI" sz="2000" dirty="0" err="1" smtClean="0"/>
              <a:t>settling</a:t>
            </a:r>
            <a:r>
              <a:rPr lang="fi-FI" sz="2000" dirty="0" smtClean="0"/>
              <a:t> </a:t>
            </a:r>
            <a:r>
              <a:rPr lang="fi-FI" sz="2000" dirty="0" err="1" smtClean="0"/>
              <a:t>organic</a:t>
            </a:r>
            <a:r>
              <a:rPr lang="fi-FI" sz="2000" dirty="0" smtClean="0"/>
              <a:t> </a:t>
            </a:r>
            <a:r>
              <a:rPr lang="fi-FI" sz="2000" dirty="0" err="1" smtClean="0"/>
              <a:t>matter</a:t>
            </a:r>
            <a:endParaRPr lang="fi-FI" sz="2000" dirty="0"/>
          </a:p>
        </p:txBody>
      </p:sp>
      <p:grpSp>
        <p:nvGrpSpPr>
          <p:cNvPr id="195" name="Ryhmä 194"/>
          <p:cNvGrpSpPr/>
          <p:nvPr/>
        </p:nvGrpSpPr>
        <p:grpSpPr>
          <a:xfrm>
            <a:off x="7352127" y="4345409"/>
            <a:ext cx="3803553" cy="2269834"/>
            <a:chOff x="7352127" y="4345409"/>
            <a:chExt cx="3803553" cy="2269834"/>
          </a:xfrm>
        </p:grpSpPr>
        <p:grpSp>
          <p:nvGrpSpPr>
            <p:cNvPr id="155" name="Ryhmä 154"/>
            <p:cNvGrpSpPr/>
            <p:nvPr/>
          </p:nvGrpSpPr>
          <p:grpSpPr>
            <a:xfrm>
              <a:off x="7716340" y="4345409"/>
              <a:ext cx="2979909" cy="1752538"/>
              <a:chOff x="951114" y="3344070"/>
              <a:chExt cx="2979909" cy="1752538"/>
            </a:xfrm>
          </p:grpSpPr>
          <p:grpSp>
            <p:nvGrpSpPr>
              <p:cNvPr id="156" name="Ryhmä 155"/>
              <p:cNvGrpSpPr/>
              <p:nvPr/>
            </p:nvGrpSpPr>
            <p:grpSpPr>
              <a:xfrm>
                <a:off x="951114" y="3344070"/>
                <a:ext cx="2979909" cy="1752538"/>
                <a:chOff x="951114" y="3344070"/>
                <a:chExt cx="2979909" cy="1752538"/>
              </a:xfrm>
            </p:grpSpPr>
            <p:grpSp>
              <p:nvGrpSpPr>
                <p:cNvPr id="158" name="Ryhmä 157"/>
                <p:cNvGrpSpPr/>
                <p:nvPr/>
              </p:nvGrpSpPr>
              <p:grpSpPr>
                <a:xfrm>
                  <a:off x="951114" y="3866357"/>
                  <a:ext cx="2978248" cy="954741"/>
                  <a:chOff x="975360" y="3865685"/>
                  <a:chExt cx="2978248" cy="954741"/>
                </a:xfrm>
              </p:grpSpPr>
              <p:sp>
                <p:nvSpPr>
                  <p:cNvPr id="173" name="Puolivapaa piirto 172"/>
                  <p:cNvSpPr/>
                  <p:nvPr/>
                </p:nvSpPr>
                <p:spPr>
                  <a:xfrm>
                    <a:off x="975360" y="3865685"/>
                    <a:ext cx="2969321" cy="954741"/>
                  </a:xfrm>
                  <a:custGeom>
                    <a:avLst/>
                    <a:gdLst>
                      <a:gd name="connsiteX0" fmla="*/ 0 w 2969321"/>
                      <a:gd name="connsiteY0" fmla="*/ 0 h 954741"/>
                      <a:gd name="connsiteX1" fmla="*/ 103094 w 2969321"/>
                      <a:gd name="connsiteY1" fmla="*/ 116541 h 954741"/>
                      <a:gd name="connsiteX2" fmla="*/ 295835 w 2969321"/>
                      <a:gd name="connsiteY2" fmla="*/ 215153 h 954741"/>
                      <a:gd name="connsiteX3" fmla="*/ 551329 w 2969321"/>
                      <a:gd name="connsiteY3" fmla="*/ 331694 h 954741"/>
                      <a:gd name="connsiteX4" fmla="*/ 1013011 w 2969321"/>
                      <a:gd name="connsiteY4" fmla="*/ 537883 h 954741"/>
                      <a:gd name="connsiteX5" fmla="*/ 1228164 w 2969321"/>
                      <a:gd name="connsiteY5" fmla="*/ 699247 h 954741"/>
                      <a:gd name="connsiteX6" fmla="*/ 1429870 w 2969321"/>
                      <a:gd name="connsiteY6" fmla="*/ 869577 h 954741"/>
                      <a:gd name="connsiteX7" fmla="*/ 1815353 w 2969321"/>
                      <a:gd name="connsiteY7" fmla="*/ 954741 h 954741"/>
                      <a:gd name="connsiteX8" fmla="*/ 2129117 w 2969321"/>
                      <a:gd name="connsiteY8" fmla="*/ 869577 h 954741"/>
                      <a:gd name="connsiteX9" fmla="*/ 2357717 w 2969321"/>
                      <a:gd name="connsiteY9" fmla="*/ 784412 h 954741"/>
                      <a:gd name="connsiteX10" fmla="*/ 2541494 w 2969321"/>
                      <a:gd name="connsiteY10" fmla="*/ 560294 h 954741"/>
                      <a:gd name="connsiteX11" fmla="*/ 2819400 w 2969321"/>
                      <a:gd name="connsiteY11" fmla="*/ 354106 h 954741"/>
                      <a:gd name="connsiteX12" fmla="*/ 2913529 w 2969321"/>
                      <a:gd name="connsiteY12" fmla="*/ 179294 h 954741"/>
                      <a:gd name="connsiteX13" fmla="*/ 2962835 w 2969321"/>
                      <a:gd name="connsiteY13" fmla="*/ 35859 h 954741"/>
                      <a:gd name="connsiteX14" fmla="*/ 2967317 w 2969321"/>
                      <a:gd name="connsiteY14" fmla="*/ 4483 h 9547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969321" h="954741">
                        <a:moveTo>
                          <a:pt x="0" y="0"/>
                        </a:moveTo>
                        <a:cubicBezTo>
                          <a:pt x="26894" y="40341"/>
                          <a:pt x="53788" y="80682"/>
                          <a:pt x="103094" y="116541"/>
                        </a:cubicBezTo>
                        <a:cubicBezTo>
                          <a:pt x="152400" y="152400"/>
                          <a:pt x="221129" y="179294"/>
                          <a:pt x="295835" y="215153"/>
                        </a:cubicBezTo>
                        <a:cubicBezTo>
                          <a:pt x="370541" y="251012"/>
                          <a:pt x="551329" y="331694"/>
                          <a:pt x="551329" y="331694"/>
                        </a:cubicBezTo>
                        <a:cubicBezTo>
                          <a:pt x="670858" y="385482"/>
                          <a:pt x="900205" y="476624"/>
                          <a:pt x="1013011" y="537883"/>
                        </a:cubicBezTo>
                        <a:cubicBezTo>
                          <a:pt x="1125817" y="599142"/>
                          <a:pt x="1158688" y="643965"/>
                          <a:pt x="1228164" y="699247"/>
                        </a:cubicBezTo>
                        <a:cubicBezTo>
                          <a:pt x="1297640" y="754529"/>
                          <a:pt x="1332005" y="826995"/>
                          <a:pt x="1429870" y="869577"/>
                        </a:cubicBezTo>
                        <a:cubicBezTo>
                          <a:pt x="1527735" y="912159"/>
                          <a:pt x="1698812" y="954741"/>
                          <a:pt x="1815353" y="954741"/>
                        </a:cubicBezTo>
                        <a:cubicBezTo>
                          <a:pt x="1931894" y="954741"/>
                          <a:pt x="2038723" y="897965"/>
                          <a:pt x="2129117" y="869577"/>
                        </a:cubicBezTo>
                        <a:cubicBezTo>
                          <a:pt x="2219511" y="841189"/>
                          <a:pt x="2288988" y="835959"/>
                          <a:pt x="2357717" y="784412"/>
                        </a:cubicBezTo>
                        <a:cubicBezTo>
                          <a:pt x="2426446" y="732865"/>
                          <a:pt x="2464547" y="632012"/>
                          <a:pt x="2541494" y="560294"/>
                        </a:cubicBezTo>
                        <a:cubicBezTo>
                          <a:pt x="2618441" y="488576"/>
                          <a:pt x="2757394" y="417606"/>
                          <a:pt x="2819400" y="354106"/>
                        </a:cubicBezTo>
                        <a:cubicBezTo>
                          <a:pt x="2881406" y="290606"/>
                          <a:pt x="2889623" y="232335"/>
                          <a:pt x="2913529" y="179294"/>
                        </a:cubicBezTo>
                        <a:cubicBezTo>
                          <a:pt x="2937435" y="126253"/>
                          <a:pt x="2953870" y="64994"/>
                          <a:pt x="2962835" y="35859"/>
                        </a:cubicBezTo>
                        <a:cubicBezTo>
                          <a:pt x="2971800" y="6724"/>
                          <a:pt x="2969558" y="5603"/>
                          <a:pt x="2967317" y="4483"/>
                        </a:cubicBezTo>
                      </a:path>
                    </a:pathLst>
                  </a:custGeom>
                  <a:gradFill flip="none" rotWithShape="1">
                    <a:gsLst>
                      <a:gs pos="22000">
                        <a:schemeClr val="accent1">
                          <a:lumMod val="75000"/>
                        </a:schemeClr>
                      </a:gs>
                      <a:gs pos="6800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16200000" scaled="1"/>
                    <a:tileRect/>
                  </a:gradFill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i-FI"/>
                  </a:p>
                </p:txBody>
              </p:sp>
              <p:cxnSp>
                <p:nvCxnSpPr>
                  <p:cNvPr id="172" name="Suora yhdysviiva 171"/>
                  <p:cNvCxnSpPr/>
                  <p:nvPr/>
                </p:nvCxnSpPr>
                <p:spPr>
                  <a:xfrm flipV="1">
                    <a:off x="975360" y="3865685"/>
                    <a:ext cx="2978248" cy="672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Suora yhdysviiva 173"/>
                  <p:cNvCxnSpPr/>
                  <p:nvPr/>
                </p:nvCxnSpPr>
                <p:spPr>
                  <a:xfrm>
                    <a:off x="1877902" y="4343055"/>
                    <a:ext cx="1745062" cy="0"/>
                  </a:xfrm>
                  <a:prstGeom prst="line">
                    <a:avLst/>
                  </a:prstGeom>
                  <a:ln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59" name="Tekstiruutu 158"/>
                <p:cNvSpPr txBox="1"/>
                <p:nvPr/>
              </p:nvSpPr>
              <p:spPr>
                <a:xfrm>
                  <a:off x="2144721" y="4733047"/>
                  <a:ext cx="247357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i-FI" sz="1000" dirty="0" smtClean="0"/>
                    <a:t>P</a:t>
                  </a:r>
                  <a:endParaRPr lang="fi-FI" sz="1000" dirty="0"/>
                </a:p>
              </p:txBody>
            </p:sp>
            <p:sp>
              <p:nvSpPr>
                <p:cNvPr id="160" name="Tekstiruutu 159"/>
                <p:cNvSpPr txBox="1"/>
                <p:nvPr/>
              </p:nvSpPr>
              <p:spPr>
                <a:xfrm>
                  <a:off x="2403228" y="4727276"/>
                  <a:ext cx="247357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i-FI" sz="1000" dirty="0" smtClean="0"/>
                    <a:t>P</a:t>
                  </a:r>
                  <a:endParaRPr lang="fi-FI" sz="1000" dirty="0"/>
                </a:p>
              </p:txBody>
            </p:sp>
            <p:sp>
              <p:nvSpPr>
                <p:cNvPr id="161" name="Tekstiruutu 160"/>
                <p:cNvSpPr txBox="1"/>
                <p:nvPr/>
              </p:nvSpPr>
              <p:spPr>
                <a:xfrm>
                  <a:off x="2842843" y="4499785"/>
                  <a:ext cx="247357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i-FI" sz="1000" dirty="0" smtClean="0"/>
                    <a:t>P</a:t>
                  </a:r>
                  <a:endParaRPr lang="fi-FI" sz="1000" dirty="0"/>
                </a:p>
              </p:txBody>
            </p:sp>
            <p:sp>
              <p:nvSpPr>
                <p:cNvPr id="162" name="Tekstiruutu 161"/>
                <p:cNvSpPr txBox="1"/>
                <p:nvPr/>
              </p:nvSpPr>
              <p:spPr>
                <a:xfrm>
                  <a:off x="2645894" y="4610704"/>
                  <a:ext cx="247357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i-FI" sz="1000" dirty="0" smtClean="0"/>
                    <a:t>P</a:t>
                  </a:r>
                  <a:endParaRPr lang="fi-FI" sz="1000" dirty="0"/>
                </a:p>
              </p:txBody>
            </p:sp>
            <p:sp>
              <p:nvSpPr>
                <p:cNvPr id="163" name="Tekstiruutu 162"/>
                <p:cNvSpPr txBox="1"/>
                <p:nvPr/>
              </p:nvSpPr>
              <p:spPr>
                <a:xfrm>
                  <a:off x="2719165" y="4850387"/>
                  <a:ext cx="247357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i-FI" sz="1000" dirty="0" smtClean="0"/>
                    <a:t>P</a:t>
                  </a:r>
                  <a:endParaRPr lang="fi-FI" sz="1000" dirty="0"/>
                </a:p>
              </p:txBody>
            </p:sp>
            <p:sp>
              <p:nvSpPr>
                <p:cNvPr id="164" name="Tekstiruutu 163"/>
                <p:cNvSpPr txBox="1"/>
                <p:nvPr/>
              </p:nvSpPr>
              <p:spPr>
                <a:xfrm>
                  <a:off x="3083751" y="4637540"/>
                  <a:ext cx="247357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i-FI" sz="1000" dirty="0" smtClean="0"/>
                    <a:t>P</a:t>
                  </a:r>
                  <a:endParaRPr lang="fi-FI" sz="1000" dirty="0"/>
                </a:p>
              </p:txBody>
            </p:sp>
            <p:sp>
              <p:nvSpPr>
                <p:cNvPr id="165" name="Tekstiruutu 164"/>
                <p:cNvSpPr txBox="1"/>
                <p:nvPr/>
              </p:nvSpPr>
              <p:spPr>
                <a:xfrm>
                  <a:off x="2919294" y="4760651"/>
                  <a:ext cx="197285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i-FI" sz="1000" dirty="0" smtClean="0"/>
                    <a:t>P</a:t>
                  </a:r>
                  <a:endParaRPr lang="fi-FI" sz="1000" dirty="0"/>
                </a:p>
              </p:txBody>
            </p:sp>
            <p:sp>
              <p:nvSpPr>
                <p:cNvPr id="166" name="Tekstiruutu 165"/>
                <p:cNvSpPr txBox="1"/>
                <p:nvPr/>
              </p:nvSpPr>
              <p:spPr>
                <a:xfrm>
                  <a:off x="1289274" y="4763527"/>
                  <a:ext cx="721804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i-FI" sz="1000" dirty="0" err="1" smtClean="0"/>
                    <a:t>Sediment</a:t>
                  </a:r>
                  <a:endParaRPr lang="fi-FI" sz="1000" dirty="0"/>
                </a:p>
              </p:txBody>
            </p:sp>
            <p:sp>
              <p:nvSpPr>
                <p:cNvPr id="167" name="Tekstiruutu 166"/>
                <p:cNvSpPr txBox="1"/>
                <p:nvPr/>
              </p:nvSpPr>
              <p:spPr>
                <a:xfrm>
                  <a:off x="1973910" y="4301052"/>
                  <a:ext cx="992612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i-FI" sz="1000" dirty="0" smtClean="0"/>
                    <a:t>Hypolimnion</a:t>
                  </a:r>
                  <a:endParaRPr lang="fi-FI" sz="1000" dirty="0"/>
                </a:p>
              </p:txBody>
            </p:sp>
            <p:sp>
              <p:nvSpPr>
                <p:cNvPr id="168" name="Puolivapaa piirto 167"/>
                <p:cNvSpPr/>
                <p:nvPr/>
              </p:nvSpPr>
              <p:spPr>
                <a:xfrm>
                  <a:off x="2805674" y="3787588"/>
                  <a:ext cx="1125349" cy="914400"/>
                </a:xfrm>
                <a:custGeom>
                  <a:avLst/>
                  <a:gdLst>
                    <a:gd name="connsiteX0" fmla="*/ 0 w 1143000"/>
                    <a:gd name="connsiteY0" fmla="*/ 914400 h 914400"/>
                    <a:gd name="connsiteX1" fmla="*/ 147917 w 1143000"/>
                    <a:gd name="connsiteY1" fmla="*/ 914400 h 914400"/>
                    <a:gd name="connsiteX2" fmla="*/ 479611 w 1143000"/>
                    <a:gd name="connsiteY2" fmla="*/ 721659 h 914400"/>
                    <a:gd name="connsiteX3" fmla="*/ 1035423 w 1143000"/>
                    <a:gd name="connsiteY3" fmla="*/ 0 h 914400"/>
                    <a:gd name="connsiteX4" fmla="*/ 1143000 w 1143000"/>
                    <a:gd name="connsiteY4" fmla="*/ 0 h 914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3000" h="914400">
                      <a:moveTo>
                        <a:pt x="0" y="914400"/>
                      </a:moveTo>
                      <a:lnTo>
                        <a:pt x="147917" y="914400"/>
                      </a:lnTo>
                      <a:lnTo>
                        <a:pt x="479611" y="721659"/>
                      </a:lnTo>
                      <a:lnTo>
                        <a:pt x="1035423" y="0"/>
                      </a:lnTo>
                      <a:lnTo>
                        <a:pt x="1143000" y="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169" name="Puolivapaa piirto 168"/>
                <p:cNvSpPr/>
                <p:nvPr/>
              </p:nvSpPr>
              <p:spPr>
                <a:xfrm>
                  <a:off x="2807677" y="3851031"/>
                  <a:ext cx="1113692" cy="902677"/>
                </a:xfrm>
                <a:custGeom>
                  <a:avLst/>
                  <a:gdLst>
                    <a:gd name="connsiteX0" fmla="*/ 0 w 1113692"/>
                    <a:gd name="connsiteY0" fmla="*/ 902677 h 902677"/>
                    <a:gd name="connsiteX1" fmla="*/ 158261 w 1113692"/>
                    <a:gd name="connsiteY1" fmla="*/ 902677 h 902677"/>
                    <a:gd name="connsiteX2" fmla="*/ 515815 w 1113692"/>
                    <a:gd name="connsiteY2" fmla="*/ 688731 h 902677"/>
                    <a:gd name="connsiteX3" fmla="*/ 1034561 w 1113692"/>
                    <a:gd name="connsiteY3" fmla="*/ 0 h 902677"/>
                    <a:gd name="connsiteX4" fmla="*/ 1113692 w 1113692"/>
                    <a:gd name="connsiteY4" fmla="*/ 0 h 902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3692" h="902677">
                      <a:moveTo>
                        <a:pt x="0" y="902677"/>
                      </a:moveTo>
                      <a:lnTo>
                        <a:pt x="158261" y="902677"/>
                      </a:lnTo>
                      <a:lnTo>
                        <a:pt x="515815" y="688731"/>
                      </a:lnTo>
                      <a:lnTo>
                        <a:pt x="1034561" y="0"/>
                      </a:lnTo>
                      <a:lnTo>
                        <a:pt x="1113692" y="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sp>
              <p:nvSpPr>
                <p:cNvPr id="170" name="Tekstiruutu 169"/>
                <p:cNvSpPr txBox="1"/>
                <p:nvPr/>
              </p:nvSpPr>
              <p:spPr>
                <a:xfrm>
                  <a:off x="2438478" y="3344070"/>
                  <a:ext cx="130344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i-FI" sz="1000" dirty="0" err="1" smtClean="0"/>
                    <a:t>Withdrawal</a:t>
                  </a:r>
                  <a:r>
                    <a:rPr lang="fi-FI" sz="1000" dirty="0" smtClean="0"/>
                    <a:t> </a:t>
                  </a:r>
                  <a:r>
                    <a:rPr lang="fi-FI" sz="1000" dirty="0" err="1" smtClean="0"/>
                    <a:t>pipe</a:t>
                  </a:r>
                  <a:r>
                    <a:rPr lang="fi-FI" sz="1000" dirty="0" smtClean="0"/>
                    <a:t> (</a:t>
                  </a:r>
                  <a:r>
                    <a:rPr lang="fi-FI" sz="1000" dirty="0" err="1" smtClean="0"/>
                    <a:t>Olszewski</a:t>
                  </a:r>
                  <a:r>
                    <a:rPr lang="fi-FI" sz="1000" dirty="0" smtClean="0"/>
                    <a:t> </a:t>
                  </a:r>
                  <a:r>
                    <a:rPr lang="fi-FI" sz="1000" dirty="0" err="1" smtClean="0"/>
                    <a:t>tube</a:t>
                  </a:r>
                  <a:r>
                    <a:rPr lang="fi-FI" sz="1000" dirty="0" smtClean="0"/>
                    <a:t>)</a:t>
                  </a:r>
                  <a:endParaRPr lang="fi-FI" sz="1000" dirty="0"/>
                </a:p>
              </p:txBody>
            </p:sp>
            <p:cxnSp>
              <p:nvCxnSpPr>
                <p:cNvPr id="171" name="Suora yhdysviiva 170"/>
                <p:cNvCxnSpPr/>
                <p:nvPr/>
              </p:nvCxnSpPr>
              <p:spPr>
                <a:xfrm flipH="1" flipV="1">
                  <a:off x="3374610" y="3702902"/>
                  <a:ext cx="230695" cy="38279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7" name="Tekstiruutu 156"/>
              <p:cNvSpPr txBox="1"/>
              <p:nvPr/>
            </p:nvSpPr>
            <p:spPr>
              <a:xfrm>
                <a:off x="2392127" y="4540972"/>
                <a:ext cx="24735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i-FI" sz="1000" dirty="0" smtClean="0"/>
                  <a:t>P</a:t>
                </a:r>
                <a:endParaRPr lang="fi-FI" sz="1000" dirty="0"/>
              </a:p>
            </p:txBody>
          </p:sp>
        </p:grpSp>
        <p:grpSp>
          <p:nvGrpSpPr>
            <p:cNvPr id="194" name="Ryhmä 193"/>
            <p:cNvGrpSpPr/>
            <p:nvPr/>
          </p:nvGrpSpPr>
          <p:grpSpPr>
            <a:xfrm>
              <a:off x="7352127" y="4765040"/>
              <a:ext cx="3803553" cy="1850203"/>
              <a:chOff x="7352127" y="4765040"/>
              <a:chExt cx="3803553" cy="1850203"/>
            </a:xfrm>
          </p:grpSpPr>
          <p:sp>
            <p:nvSpPr>
              <p:cNvPr id="184" name="Puolivapaa piirto 183"/>
              <p:cNvSpPr/>
              <p:nvPr/>
            </p:nvSpPr>
            <p:spPr>
              <a:xfrm>
                <a:off x="7493000" y="4826000"/>
                <a:ext cx="3535680" cy="1544320"/>
              </a:xfrm>
              <a:custGeom>
                <a:avLst/>
                <a:gdLst>
                  <a:gd name="connsiteX0" fmla="*/ 3180080 w 3535680"/>
                  <a:gd name="connsiteY0" fmla="*/ 25400 h 1544320"/>
                  <a:gd name="connsiteX1" fmla="*/ 3535680 w 3535680"/>
                  <a:gd name="connsiteY1" fmla="*/ 25400 h 1544320"/>
                  <a:gd name="connsiteX2" fmla="*/ 3525520 w 3535680"/>
                  <a:gd name="connsiteY2" fmla="*/ 1544320 h 1544320"/>
                  <a:gd name="connsiteX3" fmla="*/ 0 w 3535680"/>
                  <a:gd name="connsiteY3" fmla="*/ 1544320 h 1544320"/>
                  <a:gd name="connsiteX4" fmla="*/ 0 w 3535680"/>
                  <a:gd name="connsiteY4" fmla="*/ 0 h 1544320"/>
                  <a:gd name="connsiteX5" fmla="*/ 406400 w 3535680"/>
                  <a:gd name="connsiteY5" fmla="*/ 0 h 1544320"/>
                  <a:gd name="connsiteX6" fmla="*/ 685800 w 3535680"/>
                  <a:gd name="connsiteY6" fmla="*/ 116840 h 154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35680" h="1544320">
                    <a:moveTo>
                      <a:pt x="3180080" y="25400"/>
                    </a:moveTo>
                    <a:lnTo>
                      <a:pt x="3535680" y="25400"/>
                    </a:lnTo>
                    <a:cubicBezTo>
                      <a:pt x="3532293" y="531707"/>
                      <a:pt x="3528907" y="1038013"/>
                      <a:pt x="3525520" y="1544320"/>
                    </a:cubicBezTo>
                    <a:lnTo>
                      <a:pt x="0" y="1544320"/>
                    </a:lnTo>
                    <a:lnTo>
                      <a:pt x="0" y="0"/>
                    </a:lnTo>
                    <a:lnTo>
                      <a:pt x="406400" y="0"/>
                    </a:lnTo>
                    <a:lnTo>
                      <a:pt x="685800" y="11684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83" name="Puolivapaa piirto 182"/>
              <p:cNvSpPr/>
              <p:nvPr/>
            </p:nvSpPr>
            <p:spPr>
              <a:xfrm>
                <a:off x="7421880" y="4765040"/>
                <a:ext cx="3662680" cy="1666240"/>
              </a:xfrm>
              <a:custGeom>
                <a:avLst/>
                <a:gdLst>
                  <a:gd name="connsiteX0" fmla="*/ 3276600 w 3662680"/>
                  <a:gd name="connsiteY0" fmla="*/ 25400 h 1666240"/>
                  <a:gd name="connsiteX1" fmla="*/ 3662680 w 3662680"/>
                  <a:gd name="connsiteY1" fmla="*/ 25400 h 1666240"/>
                  <a:gd name="connsiteX2" fmla="*/ 3657600 w 3662680"/>
                  <a:gd name="connsiteY2" fmla="*/ 1666240 h 1666240"/>
                  <a:gd name="connsiteX3" fmla="*/ 0 w 3662680"/>
                  <a:gd name="connsiteY3" fmla="*/ 1666240 h 1666240"/>
                  <a:gd name="connsiteX4" fmla="*/ 5080 w 3662680"/>
                  <a:gd name="connsiteY4" fmla="*/ 0 h 1666240"/>
                  <a:gd name="connsiteX5" fmla="*/ 497840 w 3662680"/>
                  <a:gd name="connsiteY5" fmla="*/ 0 h 1666240"/>
                  <a:gd name="connsiteX6" fmla="*/ 807720 w 3662680"/>
                  <a:gd name="connsiteY6" fmla="*/ 132080 h 1666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62680" h="1666240">
                    <a:moveTo>
                      <a:pt x="3276600" y="25400"/>
                    </a:moveTo>
                    <a:lnTo>
                      <a:pt x="3662680" y="25400"/>
                    </a:lnTo>
                    <a:cubicBezTo>
                      <a:pt x="3660987" y="572347"/>
                      <a:pt x="3659293" y="1119293"/>
                      <a:pt x="3657600" y="1666240"/>
                    </a:cubicBezTo>
                    <a:lnTo>
                      <a:pt x="0" y="1666240"/>
                    </a:lnTo>
                    <a:cubicBezTo>
                      <a:pt x="1693" y="1110827"/>
                      <a:pt x="3387" y="555413"/>
                      <a:pt x="5080" y="0"/>
                    </a:cubicBezTo>
                    <a:lnTo>
                      <a:pt x="497840" y="0"/>
                    </a:lnTo>
                    <a:lnTo>
                      <a:pt x="807720" y="132080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cxnSp>
            <p:nvCxnSpPr>
              <p:cNvPr id="186" name="Suora nuoliyhdysviiva 185"/>
              <p:cNvCxnSpPr/>
              <p:nvPr/>
            </p:nvCxnSpPr>
            <p:spPr>
              <a:xfrm>
                <a:off x="11155680" y="5130367"/>
                <a:ext cx="0" cy="67295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uora nuoliyhdysviiva 186"/>
              <p:cNvCxnSpPr/>
              <p:nvPr/>
            </p:nvCxnSpPr>
            <p:spPr>
              <a:xfrm flipH="1">
                <a:off x="10206013" y="6504510"/>
                <a:ext cx="602269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uora nuoliyhdysviiva 188"/>
              <p:cNvCxnSpPr/>
              <p:nvPr/>
            </p:nvCxnSpPr>
            <p:spPr>
              <a:xfrm flipH="1" flipV="1">
                <a:off x="7352127" y="5169538"/>
                <a:ext cx="1173" cy="65289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3" name="Tekstiruutu 192"/>
              <p:cNvSpPr txBox="1"/>
              <p:nvPr/>
            </p:nvSpPr>
            <p:spPr>
              <a:xfrm>
                <a:off x="8779004" y="6215133"/>
                <a:ext cx="1254760" cy="40011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1000" dirty="0" err="1" smtClean="0"/>
                  <a:t>Water</a:t>
                </a:r>
                <a:r>
                  <a:rPr lang="fi-FI" sz="1000" dirty="0" smtClean="0"/>
                  <a:t> </a:t>
                </a:r>
                <a:r>
                  <a:rPr lang="fi-FI" sz="1000" dirty="0" err="1" smtClean="0"/>
                  <a:t>purification</a:t>
                </a:r>
                <a:r>
                  <a:rPr lang="fi-FI" sz="1000" dirty="0" smtClean="0"/>
                  <a:t> </a:t>
                </a:r>
                <a:r>
                  <a:rPr lang="fi-FI" sz="1000" dirty="0" err="1" smtClean="0"/>
                  <a:t>unit</a:t>
                </a:r>
                <a:endParaRPr lang="fi-FI" sz="1000" dirty="0"/>
              </a:p>
            </p:txBody>
          </p:sp>
        </p:grpSp>
      </p:grp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08042"/>
            <a:ext cx="725487" cy="2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17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Study</a:t>
            </a:r>
            <a:r>
              <a:rPr lang="fi-FI" dirty="0" smtClean="0"/>
              <a:t> </a:t>
            </a:r>
            <a:r>
              <a:rPr lang="fi-FI" dirty="0" err="1" smtClean="0"/>
              <a:t>questions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 smtClean="0"/>
              <a:t>Is it </a:t>
            </a:r>
            <a:r>
              <a:rPr lang="fi-FI" dirty="0" err="1" smtClean="0"/>
              <a:t>possible</a:t>
            </a:r>
            <a:r>
              <a:rPr lang="fi-FI" dirty="0" smtClean="0"/>
              <a:t> to </a:t>
            </a:r>
            <a:r>
              <a:rPr lang="fi-FI" dirty="0" err="1" smtClean="0"/>
              <a:t>remove</a:t>
            </a:r>
            <a:r>
              <a:rPr lang="fi-FI" dirty="0" smtClean="0"/>
              <a:t> and </a:t>
            </a:r>
            <a:r>
              <a:rPr lang="fi-FI" dirty="0" err="1" smtClean="0"/>
              <a:t>capture</a:t>
            </a:r>
            <a:r>
              <a:rPr lang="fi-FI" dirty="0" smtClean="0"/>
              <a:t> </a:t>
            </a:r>
            <a:r>
              <a:rPr lang="fi-FI" dirty="0" err="1" smtClean="0"/>
              <a:t>significant</a:t>
            </a:r>
            <a:r>
              <a:rPr lang="fi-FI" dirty="0" smtClean="0"/>
              <a:t> </a:t>
            </a:r>
            <a:r>
              <a:rPr lang="fi-FI" dirty="0" err="1" smtClean="0"/>
              <a:t>amounts</a:t>
            </a:r>
            <a:r>
              <a:rPr lang="fi-FI" dirty="0" smtClean="0"/>
              <a:t> of P </a:t>
            </a:r>
            <a:r>
              <a:rPr lang="fi-FI" dirty="0" err="1" smtClean="0"/>
              <a:t>from</a:t>
            </a:r>
            <a:r>
              <a:rPr lang="fi-FI" dirty="0" smtClean="0"/>
              <a:t> a lake </a:t>
            </a:r>
            <a:r>
              <a:rPr lang="fi-FI" dirty="0" err="1" smtClean="0"/>
              <a:t>with</a:t>
            </a:r>
            <a:r>
              <a:rPr lang="fi-FI" dirty="0" smtClean="0"/>
              <a:t> a </a:t>
            </a:r>
            <a:r>
              <a:rPr lang="fi-FI" dirty="0" err="1" smtClean="0"/>
              <a:t>simple</a:t>
            </a:r>
            <a:r>
              <a:rPr lang="fi-FI" dirty="0" smtClean="0"/>
              <a:t> </a:t>
            </a:r>
            <a:r>
              <a:rPr lang="fi-FI" dirty="0" err="1" smtClean="0"/>
              <a:t>water</a:t>
            </a:r>
            <a:r>
              <a:rPr lang="fi-FI" dirty="0" smtClean="0"/>
              <a:t> </a:t>
            </a:r>
            <a:r>
              <a:rPr lang="fi-FI" dirty="0" err="1" smtClean="0"/>
              <a:t>purification</a:t>
            </a:r>
            <a:r>
              <a:rPr lang="fi-FI" dirty="0" smtClean="0"/>
              <a:t> </a:t>
            </a:r>
            <a:r>
              <a:rPr lang="fi-FI" dirty="0" err="1" smtClean="0"/>
              <a:t>unit</a:t>
            </a:r>
            <a:r>
              <a:rPr lang="fi-FI" dirty="0" smtClean="0"/>
              <a:t>?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 smtClean="0"/>
              <a:t>How P-</a:t>
            </a:r>
            <a:r>
              <a:rPr lang="fi-FI" dirty="0" err="1" smtClean="0"/>
              <a:t>concentrated</a:t>
            </a:r>
            <a:r>
              <a:rPr lang="fi-FI" dirty="0" smtClean="0"/>
              <a:t> </a:t>
            </a:r>
            <a:r>
              <a:rPr lang="fi-FI" dirty="0" err="1" smtClean="0"/>
              <a:t>can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material</a:t>
            </a:r>
            <a:r>
              <a:rPr lang="fi-FI" dirty="0" smtClean="0"/>
              <a:t> </a:t>
            </a:r>
            <a:r>
              <a:rPr lang="fi-FI" dirty="0" err="1" smtClean="0"/>
              <a:t>extracted</a:t>
            </a:r>
            <a:r>
              <a:rPr lang="fi-FI" dirty="0" smtClean="0"/>
              <a:t> in </a:t>
            </a:r>
            <a:r>
              <a:rPr lang="fi-FI" dirty="0" err="1" smtClean="0"/>
              <a:t>such</a:t>
            </a:r>
            <a:r>
              <a:rPr lang="fi-FI" dirty="0" smtClean="0"/>
              <a:t> a </a:t>
            </a:r>
            <a:r>
              <a:rPr lang="fi-FI" dirty="0" err="1" smtClean="0"/>
              <a:t>system</a:t>
            </a:r>
            <a:r>
              <a:rPr lang="fi-FI" dirty="0" smtClean="0"/>
              <a:t> </a:t>
            </a:r>
            <a:r>
              <a:rPr lang="fi-FI" dirty="0" err="1" smtClean="0"/>
              <a:t>be</a:t>
            </a:r>
            <a:r>
              <a:rPr lang="fi-FI" dirty="0" smtClean="0"/>
              <a:t>?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 err="1" smtClean="0"/>
              <a:t>What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possible</a:t>
            </a:r>
            <a:r>
              <a:rPr lang="fi-FI" dirty="0" smtClean="0"/>
              <a:t> </a:t>
            </a:r>
            <a:r>
              <a:rPr lang="fi-FI" dirty="0" err="1" smtClean="0"/>
              <a:t>forms</a:t>
            </a:r>
            <a:r>
              <a:rPr lang="fi-FI" dirty="0" smtClean="0"/>
              <a:t> in </a:t>
            </a:r>
            <a:r>
              <a:rPr lang="fi-FI" dirty="0" err="1" smtClean="0"/>
              <a:t>which</a:t>
            </a:r>
            <a:r>
              <a:rPr lang="fi-FI" dirty="0" smtClean="0"/>
              <a:t> P </a:t>
            </a:r>
            <a:r>
              <a:rPr lang="fi-FI" dirty="0" err="1" smtClean="0"/>
              <a:t>can</a:t>
            </a:r>
            <a:r>
              <a:rPr lang="fi-FI" dirty="0" smtClean="0"/>
              <a:t> </a:t>
            </a:r>
            <a:r>
              <a:rPr lang="fi-FI" dirty="0" err="1" smtClean="0"/>
              <a:t>be</a:t>
            </a:r>
            <a:r>
              <a:rPr lang="fi-FI" dirty="0" smtClean="0"/>
              <a:t> </a:t>
            </a:r>
            <a:r>
              <a:rPr lang="fi-FI" dirty="0" err="1" smtClean="0"/>
              <a:t>captured</a:t>
            </a:r>
            <a:r>
              <a:rPr lang="fi-FI" dirty="0" smtClean="0"/>
              <a:t>?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08042"/>
            <a:ext cx="725487" cy="2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1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52595" y="348514"/>
            <a:ext cx="3825441" cy="623166"/>
          </a:xfrm>
        </p:spPr>
        <p:txBody>
          <a:bodyPr>
            <a:noAutofit/>
          </a:bodyPr>
          <a:lstStyle/>
          <a:p>
            <a:r>
              <a:rPr lang="fi-FI" dirty="0" err="1" smtClean="0"/>
              <a:t>Study</a:t>
            </a:r>
            <a:r>
              <a:rPr lang="fi-FI" dirty="0" smtClean="0"/>
              <a:t> </a:t>
            </a:r>
            <a:r>
              <a:rPr lang="fi-FI" dirty="0" err="1" smtClean="0"/>
              <a:t>methods</a:t>
            </a:r>
            <a:endParaRPr lang="fi-FI" dirty="0"/>
          </a:p>
        </p:txBody>
      </p:sp>
      <p:grpSp>
        <p:nvGrpSpPr>
          <p:cNvPr id="118" name="Ryhmä 117"/>
          <p:cNvGrpSpPr/>
          <p:nvPr/>
        </p:nvGrpSpPr>
        <p:grpSpPr>
          <a:xfrm>
            <a:off x="677099" y="1533683"/>
            <a:ext cx="5276026" cy="2774888"/>
            <a:chOff x="462065" y="1781280"/>
            <a:chExt cx="4615202" cy="2460711"/>
          </a:xfrm>
        </p:grpSpPr>
        <p:pic>
          <p:nvPicPr>
            <p:cNvPr id="115" name="Kuva 11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3000"/>
                      </a14:imgEffect>
                      <a14:imgEffect>
                        <a14:brightnessContrast contrast="-43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2595" y="1781280"/>
              <a:ext cx="4524672" cy="2259497"/>
            </a:xfrm>
            <a:prstGeom prst="rect">
              <a:avLst/>
            </a:prstGeom>
          </p:spPr>
        </p:pic>
        <p:sp>
          <p:nvSpPr>
            <p:cNvPr id="116" name="Tekstiruutu 115"/>
            <p:cNvSpPr txBox="1"/>
            <p:nvPr/>
          </p:nvSpPr>
          <p:spPr>
            <a:xfrm>
              <a:off x="462065" y="4023647"/>
              <a:ext cx="2415556" cy="218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000" dirty="0" err="1" smtClean="0"/>
                <a:t>Source</a:t>
              </a:r>
              <a:r>
                <a:rPr lang="fi-FI" sz="1000" dirty="0" smtClean="0"/>
                <a:t> of </a:t>
              </a:r>
              <a:r>
                <a:rPr lang="fi-FI" sz="1000" dirty="0" err="1" smtClean="0"/>
                <a:t>map</a:t>
              </a:r>
              <a:r>
                <a:rPr lang="fi-FI" sz="1000" dirty="0" smtClean="0"/>
                <a:t>: National </a:t>
              </a:r>
              <a:r>
                <a:rPr lang="fi-FI" sz="1000" dirty="0" err="1" smtClean="0"/>
                <a:t>Land</a:t>
              </a:r>
              <a:r>
                <a:rPr lang="fi-FI" sz="1000" dirty="0" smtClean="0"/>
                <a:t> </a:t>
              </a:r>
              <a:r>
                <a:rPr lang="fi-FI" sz="1000" dirty="0" err="1" smtClean="0"/>
                <a:t>Survey</a:t>
              </a:r>
              <a:r>
                <a:rPr lang="fi-FI" sz="1000" dirty="0" smtClean="0"/>
                <a:t> of Finland</a:t>
              </a:r>
              <a:endParaRPr lang="fi-FI" sz="1000" dirty="0"/>
            </a:p>
          </p:txBody>
        </p:sp>
      </p:grpSp>
      <p:sp>
        <p:nvSpPr>
          <p:cNvPr id="119" name="Sisällön paikkamerkki 2"/>
          <p:cNvSpPr>
            <a:spLocks noGrp="1"/>
          </p:cNvSpPr>
          <p:nvPr>
            <p:ph idx="1"/>
          </p:nvPr>
        </p:nvSpPr>
        <p:spPr>
          <a:xfrm>
            <a:off x="402082" y="4484622"/>
            <a:ext cx="6743140" cy="1624784"/>
          </a:xfrm>
        </p:spPr>
        <p:txBody>
          <a:bodyPr>
            <a:normAutofit/>
          </a:bodyPr>
          <a:lstStyle/>
          <a:p>
            <a:r>
              <a:rPr lang="fi-FI" sz="2400" dirty="0" err="1"/>
              <a:t>Study</a:t>
            </a:r>
            <a:r>
              <a:rPr lang="fi-FI" sz="2400" dirty="0"/>
              <a:t> </a:t>
            </a:r>
            <a:r>
              <a:rPr lang="fi-FI" sz="2400" dirty="0" err="1"/>
              <a:t>site</a:t>
            </a:r>
            <a:r>
              <a:rPr lang="fi-FI" sz="2400" dirty="0"/>
              <a:t>: Lake </a:t>
            </a:r>
            <a:r>
              <a:rPr lang="fi-FI" sz="2400" dirty="0" smtClean="0"/>
              <a:t>Kymijärvi (Southern Finland) –  </a:t>
            </a:r>
            <a:r>
              <a:rPr lang="fi-FI" sz="2400" dirty="0" err="1" smtClean="0"/>
              <a:t>small</a:t>
            </a:r>
            <a:r>
              <a:rPr lang="fi-FI" sz="2400" dirty="0" smtClean="0"/>
              <a:t> (~6 km</a:t>
            </a:r>
            <a:r>
              <a:rPr lang="fi-FI" sz="2400" baseline="30000" dirty="0" smtClean="0"/>
              <a:t>2</a:t>
            </a:r>
            <a:r>
              <a:rPr lang="fi-FI" sz="2400" dirty="0" smtClean="0"/>
              <a:t>) </a:t>
            </a:r>
            <a:r>
              <a:rPr lang="fi-FI" sz="2400" dirty="0" err="1" smtClean="0"/>
              <a:t>boreal</a:t>
            </a:r>
            <a:r>
              <a:rPr lang="fi-FI" sz="2400" dirty="0" smtClean="0"/>
              <a:t> </a:t>
            </a:r>
            <a:r>
              <a:rPr lang="fi-FI" sz="2400" dirty="0" err="1" smtClean="0"/>
              <a:t>dimictic</a:t>
            </a:r>
            <a:r>
              <a:rPr lang="fi-FI" sz="2400" dirty="0" smtClean="0"/>
              <a:t> lake </a:t>
            </a:r>
          </a:p>
          <a:p>
            <a:r>
              <a:rPr lang="fi-FI" sz="2400" dirty="0"/>
              <a:t>A </a:t>
            </a:r>
            <a:r>
              <a:rPr lang="fi-FI" sz="2400" dirty="0" err="1"/>
              <a:t>pilot</a:t>
            </a:r>
            <a:r>
              <a:rPr lang="fi-FI" sz="2400" dirty="0"/>
              <a:t> version of a </a:t>
            </a:r>
            <a:r>
              <a:rPr lang="fi-FI" sz="2400" b="1" dirty="0"/>
              <a:t>hypolimnetic </a:t>
            </a:r>
            <a:r>
              <a:rPr lang="fi-FI" sz="2400" b="1" dirty="0" err="1"/>
              <a:t>withdrawal</a:t>
            </a:r>
            <a:r>
              <a:rPr lang="fi-FI" sz="2400" b="1" dirty="0"/>
              <a:t> and </a:t>
            </a:r>
            <a:r>
              <a:rPr lang="fi-FI" sz="2400" b="1" dirty="0" err="1" smtClean="0"/>
              <a:t>purification</a:t>
            </a:r>
            <a:r>
              <a:rPr lang="fi-FI" sz="2400" b="1" dirty="0" smtClean="0"/>
              <a:t> </a:t>
            </a:r>
            <a:r>
              <a:rPr lang="fi-FI" sz="2400" b="1" dirty="0" err="1"/>
              <a:t>system</a:t>
            </a:r>
            <a:r>
              <a:rPr lang="fi-FI" sz="2400" dirty="0"/>
              <a:t> </a:t>
            </a:r>
            <a:r>
              <a:rPr lang="fi-FI" sz="2400" dirty="0" err="1"/>
              <a:t>built</a:t>
            </a:r>
            <a:r>
              <a:rPr lang="fi-FI" sz="2400" dirty="0"/>
              <a:t> in 2018</a:t>
            </a:r>
          </a:p>
          <a:p>
            <a:endParaRPr lang="fi-FI" sz="2400" dirty="0"/>
          </a:p>
        </p:txBody>
      </p:sp>
      <p:pic>
        <p:nvPicPr>
          <p:cNvPr id="132" name="Kuva 1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1201" y="1026319"/>
            <a:ext cx="4019550" cy="3014662"/>
          </a:xfrm>
          <a:prstGeom prst="rect">
            <a:avLst/>
          </a:prstGeom>
        </p:spPr>
      </p:pic>
      <p:pic>
        <p:nvPicPr>
          <p:cNvPr id="133" name="Kuva 1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3993323"/>
            <a:ext cx="3419476" cy="2564607"/>
          </a:xfrm>
          <a:prstGeom prst="rect">
            <a:avLst/>
          </a:prstGeom>
        </p:spPr>
      </p:pic>
      <p:sp>
        <p:nvSpPr>
          <p:cNvPr id="134" name="Tekstiruutu 133"/>
          <p:cNvSpPr txBox="1"/>
          <p:nvPr/>
        </p:nvSpPr>
        <p:spPr>
          <a:xfrm>
            <a:off x="6233774" y="4361512"/>
            <a:ext cx="11637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 smtClean="0">
                <a:solidFill>
                  <a:schemeClr val="bg1"/>
                </a:solidFill>
              </a:rPr>
              <a:t>Photo: J. Horppila</a:t>
            </a:r>
            <a:endParaRPr lang="fi-FI" sz="1000" dirty="0">
              <a:solidFill>
                <a:schemeClr val="bg1"/>
              </a:solidFill>
            </a:endParaRPr>
          </a:p>
        </p:txBody>
      </p:sp>
      <p:sp>
        <p:nvSpPr>
          <p:cNvPr id="135" name="Tekstiruutu 134"/>
          <p:cNvSpPr txBox="1"/>
          <p:nvPr/>
        </p:nvSpPr>
        <p:spPr>
          <a:xfrm>
            <a:off x="8245928" y="6362247"/>
            <a:ext cx="11637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 smtClean="0">
                <a:solidFill>
                  <a:schemeClr val="bg1"/>
                </a:solidFill>
              </a:rPr>
              <a:t>Photo: J. Horppila</a:t>
            </a:r>
            <a:endParaRPr lang="fi-FI" sz="1000" dirty="0">
              <a:solidFill>
                <a:schemeClr val="bg1"/>
              </a:solidFill>
            </a:endParaRPr>
          </a:p>
        </p:txBody>
      </p:sp>
      <p:sp>
        <p:nvSpPr>
          <p:cNvPr id="3" name="Tekstiruutu 2"/>
          <p:cNvSpPr txBox="1"/>
          <p:nvPr/>
        </p:nvSpPr>
        <p:spPr>
          <a:xfrm>
            <a:off x="6441671" y="163848"/>
            <a:ext cx="23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 smtClean="0"/>
              <a:t>Treatment</a:t>
            </a:r>
            <a:r>
              <a:rPr lang="fi-FI" dirty="0" smtClean="0"/>
              <a:t> </a:t>
            </a:r>
            <a:r>
              <a:rPr lang="fi-FI" dirty="0" err="1" smtClean="0"/>
              <a:t>unit</a:t>
            </a:r>
            <a:endParaRPr lang="fi-FI" dirty="0"/>
          </a:p>
        </p:txBody>
      </p:sp>
      <p:sp>
        <p:nvSpPr>
          <p:cNvPr id="12" name="Tekstiruutu 11"/>
          <p:cNvSpPr txBox="1"/>
          <p:nvPr/>
        </p:nvSpPr>
        <p:spPr>
          <a:xfrm>
            <a:off x="10837226" y="3623991"/>
            <a:ext cx="773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 smtClean="0"/>
              <a:t>Filter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9" y="6608468"/>
            <a:ext cx="725487" cy="2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7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Kuva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325" y="838878"/>
            <a:ext cx="10324828" cy="5729834"/>
          </a:xfrm>
          <a:prstGeom prst="rect">
            <a:avLst/>
          </a:prstGeom>
        </p:spPr>
      </p:pic>
      <p:grpSp>
        <p:nvGrpSpPr>
          <p:cNvPr id="5" name="Ryhmä 4"/>
          <p:cNvGrpSpPr/>
          <p:nvPr/>
        </p:nvGrpSpPr>
        <p:grpSpPr>
          <a:xfrm>
            <a:off x="8914189" y="5684037"/>
            <a:ext cx="1800517" cy="738664"/>
            <a:chOff x="9942750" y="5096424"/>
            <a:chExt cx="1800517" cy="738664"/>
          </a:xfrm>
        </p:grpSpPr>
        <p:sp>
          <p:nvSpPr>
            <p:cNvPr id="6" name="Tekstiruutu 5"/>
            <p:cNvSpPr txBox="1"/>
            <p:nvPr/>
          </p:nvSpPr>
          <p:spPr>
            <a:xfrm>
              <a:off x="9942750" y="5096424"/>
              <a:ext cx="1450109" cy="73866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i-FI" sz="1400" dirty="0" smtClean="0">
                  <a:solidFill>
                    <a:srgbClr val="FF0000"/>
                  </a:solidFill>
                </a:rPr>
                <a:t>P-</a:t>
              </a:r>
              <a:r>
                <a:rPr lang="fi-FI" sz="1400" dirty="0" err="1" smtClean="0">
                  <a:solidFill>
                    <a:srgbClr val="FF0000"/>
                  </a:solidFill>
                </a:rPr>
                <a:t>rich</a:t>
              </a:r>
              <a:r>
                <a:rPr lang="fi-FI" sz="1400" dirty="0" smtClean="0">
                  <a:solidFill>
                    <a:srgbClr val="FF0000"/>
                  </a:solidFill>
                </a:rPr>
                <a:t> hypolimnetic </a:t>
              </a:r>
              <a:r>
                <a:rPr lang="fi-FI" sz="1400" dirty="0" err="1" smtClean="0">
                  <a:solidFill>
                    <a:srgbClr val="FF0000"/>
                  </a:solidFill>
                </a:rPr>
                <a:t>water</a:t>
              </a:r>
              <a:r>
                <a:rPr lang="fi-FI" sz="1400" dirty="0" smtClean="0">
                  <a:solidFill>
                    <a:srgbClr val="FF0000"/>
                  </a:solidFill>
                </a:rPr>
                <a:t> </a:t>
              </a:r>
              <a:r>
                <a:rPr lang="fi-FI" sz="1400" dirty="0" err="1" smtClean="0">
                  <a:solidFill>
                    <a:srgbClr val="FF0000"/>
                  </a:solidFill>
                </a:rPr>
                <a:t>withdrawn</a:t>
              </a:r>
              <a:endParaRPr lang="fi-FI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7" name="Suora nuoliyhdysviiva 6"/>
            <p:cNvCxnSpPr/>
            <p:nvPr/>
          </p:nvCxnSpPr>
          <p:spPr>
            <a:xfrm>
              <a:off x="11324167" y="5524500"/>
              <a:ext cx="41910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uora nuoliyhdysviiva 7"/>
          <p:cNvCxnSpPr/>
          <p:nvPr/>
        </p:nvCxnSpPr>
        <p:spPr>
          <a:xfrm flipH="1" flipV="1">
            <a:off x="10981919" y="3109954"/>
            <a:ext cx="8466" cy="39593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uora nuoliyhdysviiva 8"/>
          <p:cNvCxnSpPr/>
          <p:nvPr/>
        </p:nvCxnSpPr>
        <p:spPr>
          <a:xfrm flipH="1">
            <a:off x="9533320" y="2993160"/>
            <a:ext cx="360791" cy="2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iruutu 9"/>
          <p:cNvSpPr txBox="1"/>
          <p:nvPr/>
        </p:nvSpPr>
        <p:spPr>
          <a:xfrm>
            <a:off x="6250454" y="1823609"/>
            <a:ext cx="1775824" cy="13849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i-FI" sz="1400" dirty="0" smtClean="0">
                <a:solidFill>
                  <a:srgbClr val="FF0000"/>
                </a:solidFill>
              </a:rPr>
              <a:t>P </a:t>
            </a:r>
            <a:r>
              <a:rPr lang="fi-FI" sz="1400" dirty="0" err="1" smtClean="0">
                <a:solidFill>
                  <a:srgbClr val="FF0000"/>
                </a:solidFill>
              </a:rPr>
              <a:t>precipitation</a:t>
            </a:r>
            <a:r>
              <a:rPr lang="fi-FI" sz="1400" dirty="0" smtClean="0">
                <a:solidFill>
                  <a:srgbClr val="FF0000"/>
                </a:solidFill>
              </a:rPr>
              <a:t> </a:t>
            </a:r>
            <a:r>
              <a:rPr lang="fi-FI" sz="1400" dirty="0" err="1" smtClean="0">
                <a:solidFill>
                  <a:srgbClr val="FF0000"/>
                </a:solidFill>
              </a:rPr>
              <a:t>by</a:t>
            </a:r>
            <a:r>
              <a:rPr lang="fi-FI" sz="14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fi-FI" sz="1400" dirty="0" smtClean="0">
                <a:solidFill>
                  <a:srgbClr val="FF0000"/>
                </a:solidFill>
              </a:rPr>
              <a:t>a) </a:t>
            </a:r>
            <a:r>
              <a:rPr lang="fi-FI" sz="1400" dirty="0" err="1" smtClean="0">
                <a:solidFill>
                  <a:srgbClr val="FF0000"/>
                </a:solidFill>
              </a:rPr>
              <a:t>Fe</a:t>
            </a:r>
            <a:r>
              <a:rPr lang="fi-FI" sz="1400" dirty="0" smtClean="0">
                <a:solidFill>
                  <a:srgbClr val="FF0000"/>
                </a:solidFill>
              </a:rPr>
              <a:t> </a:t>
            </a:r>
            <a:r>
              <a:rPr lang="fi-FI" sz="1400" dirty="0" err="1" smtClean="0">
                <a:solidFill>
                  <a:srgbClr val="FF0000"/>
                </a:solidFill>
              </a:rPr>
              <a:t>oxides</a:t>
            </a:r>
            <a:r>
              <a:rPr lang="fi-FI" sz="1400" dirty="0" smtClean="0">
                <a:solidFill>
                  <a:srgbClr val="FF0000"/>
                </a:solidFill>
              </a:rPr>
              <a:t> </a:t>
            </a:r>
            <a:r>
              <a:rPr lang="fi-FI" sz="1400" dirty="0" err="1" smtClean="0">
                <a:solidFill>
                  <a:srgbClr val="FF0000"/>
                </a:solidFill>
              </a:rPr>
              <a:t>from</a:t>
            </a:r>
            <a:r>
              <a:rPr lang="fi-FI" sz="1400" dirty="0" smtClean="0">
                <a:solidFill>
                  <a:srgbClr val="FF0000"/>
                </a:solidFill>
              </a:rPr>
              <a:t> </a:t>
            </a:r>
            <a:r>
              <a:rPr lang="fi-FI" sz="1400" dirty="0" err="1" smtClean="0">
                <a:solidFill>
                  <a:srgbClr val="FF0000"/>
                </a:solidFill>
              </a:rPr>
              <a:t>aerated</a:t>
            </a:r>
            <a:r>
              <a:rPr lang="fi-FI" sz="1400" dirty="0" smtClean="0">
                <a:solidFill>
                  <a:srgbClr val="FF0000"/>
                </a:solidFill>
              </a:rPr>
              <a:t> lake </a:t>
            </a:r>
            <a:r>
              <a:rPr lang="fi-FI" sz="1400" dirty="0" err="1" smtClean="0">
                <a:solidFill>
                  <a:srgbClr val="FF0000"/>
                </a:solidFill>
              </a:rPr>
              <a:t>water</a:t>
            </a:r>
            <a:r>
              <a:rPr lang="fi-FI" sz="1400" dirty="0" smtClean="0">
                <a:solidFill>
                  <a:srgbClr val="FF0000"/>
                </a:solidFill>
              </a:rPr>
              <a:t>, </a:t>
            </a:r>
            <a:r>
              <a:rPr lang="fi-FI" sz="1400" dirty="0" err="1" smtClean="0">
                <a:solidFill>
                  <a:srgbClr val="FF0000"/>
                </a:solidFill>
              </a:rPr>
              <a:t>or</a:t>
            </a:r>
            <a:endParaRPr lang="fi-FI" sz="1400" dirty="0" smtClean="0">
              <a:solidFill>
                <a:srgbClr val="FF0000"/>
              </a:solidFill>
            </a:endParaRPr>
          </a:p>
          <a:p>
            <a:pPr marL="342900" indent="-342900">
              <a:buAutoNum type="alphaLcParenR"/>
            </a:pPr>
            <a:endParaRPr lang="fi-FI" sz="1400" dirty="0">
              <a:solidFill>
                <a:srgbClr val="FF0000"/>
              </a:solidFill>
            </a:endParaRPr>
          </a:p>
          <a:p>
            <a:pPr marL="342900" indent="-342900">
              <a:buAutoNum type="alphaLcParenR"/>
            </a:pPr>
            <a:endParaRPr lang="fi-FI" sz="1400" dirty="0" smtClean="0">
              <a:solidFill>
                <a:srgbClr val="FF0000"/>
              </a:solidFill>
            </a:endParaRPr>
          </a:p>
          <a:p>
            <a:endParaRPr lang="fi-FI" sz="1400" dirty="0">
              <a:solidFill>
                <a:srgbClr val="FF0000"/>
              </a:solidFill>
            </a:endParaRPr>
          </a:p>
        </p:txBody>
      </p:sp>
      <p:grpSp>
        <p:nvGrpSpPr>
          <p:cNvPr id="13" name="Ryhmä 12"/>
          <p:cNvGrpSpPr/>
          <p:nvPr/>
        </p:nvGrpSpPr>
        <p:grpSpPr>
          <a:xfrm>
            <a:off x="8363293" y="1047857"/>
            <a:ext cx="1580807" cy="1169715"/>
            <a:chOff x="8588083" y="718331"/>
            <a:chExt cx="1600192" cy="1153316"/>
          </a:xfrm>
        </p:grpSpPr>
        <p:sp>
          <p:nvSpPr>
            <p:cNvPr id="14" name="TextBox 70"/>
            <p:cNvSpPr txBox="1"/>
            <p:nvPr/>
          </p:nvSpPr>
          <p:spPr>
            <a:xfrm>
              <a:off x="8588083" y="952934"/>
              <a:ext cx="8600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600" i="1" dirty="0"/>
                <a:t>Ca(OH)</a:t>
              </a:r>
              <a:r>
                <a:rPr lang="fi-FI" sz="1600" i="1" baseline="-25000" dirty="0"/>
                <a:t>2</a:t>
              </a:r>
            </a:p>
          </p:txBody>
        </p:sp>
        <p:sp>
          <p:nvSpPr>
            <p:cNvPr id="15" name="TextBox 188"/>
            <p:cNvSpPr txBox="1"/>
            <p:nvPr/>
          </p:nvSpPr>
          <p:spPr>
            <a:xfrm>
              <a:off x="9427097" y="1073496"/>
              <a:ext cx="7611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600" i="1" dirty="0"/>
                <a:t>Silo</a:t>
              </a:r>
            </a:p>
          </p:txBody>
        </p:sp>
        <p:sp>
          <p:nvSpPr>
            <p:cNvPr id="16" name="Down Arrow 190"/>
            <p:cNvSpPr/>
            <p:nvPr/>
          </p:nvSpPr>
          <p:spPr>
            <a:xfrm>
              <a:off x="8952795" y="1299537"/>
              <a:ext cx="123249" cy="231465"/>
            </a:xfrm>
            <a:prstGeom prst="down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cxnSp>
          <p:nvCxnSpPr>
            <p:cNvPr id="17" name="Straight Connector 112"/>
            <p:cNvCxnSpPr/>
            <p:nvPr/>
          </p:nvCxnSpPr>
          <p:spPr>
            <a:xfrm flipV="1">
              <a:off x="8980068" y="1662842"/>
              <a:ext cx="0" cy="20716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14"/>
            <p:cNvCxnSpPr/>
            <p:nvPr/>
          </p:nvCxnSpPr>
          <p:spPr>
            <a:xfrm flipH="1" flipV="1">
              <a:off x="8655619" y="1428270"/>
              <a:ext cx="314325" cy="236209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23"/>
            <p:cNvCxnSpPr/>
            <p:nvPr/>
          </p:nvCxnSpPr>
          <p:spPr>
            <a:xfrm flipV="1">
              <a:off x="8655619" y="718331"/>
              <a:ext cx="0" cy="71437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29"/>
            <p:cNvCxnSpPr/>
            <p:nvPr/>
          </p:nvCxnSpPr>
          <p:spPr>
            <a:xfrm flipV="1">
              <a:off x="8655619" y="724824"/>
              <a:ext cx="721519" cy="655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138"/>
            <p:cNvCxnSpPr/>
            <p:nvPr/>
          </p:nvCxnSpPr>
          <p:spPr>
            <a:xfrm>
              <a:off x="9377138" y="718331"/>
              <a:ext cx="0" cy="70246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68"/>
            <p:cNvCxnSpPr/>
            <p:nvPr/>
          </p:nvCxnSpPr>
          <p:spPr>
            <a:xfrm flipH="1">
              <a:off x="9065194" y="1414447"/>
              <a:ext cx="311944" cy="250032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170"/>
            <p:cNvCxnSpPr/>
            <p:nvPr/>
          </p:nvCxnSpPr>
          <p:spPr>
            <a:xfrm>
              <a:off x="9065194" y="1664479"/>
              <a:ext cx="2381" cy="20716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kstiruutu 23"/>
          <p:cNvSpPr txBox="1"/>
          <p:nvPr/>
        </p:nvSpPr>
        <p:spPr>
          <a:xfrm>
            <a:off x="6238739" y="2511750"/>
            <a:ext cx="16925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 smtClean="0">
                <a:solidFill>
                  <a:srgbClr val="FF0000"/>
                </a:solidFill>
              </a:rPr>
              <a:t>b) </a:t>
            </a:r>
            <a:r>
              <a:rPr lang="fi-FI" sz="1400" dirty="0" err="1" smtClean="0">
                <a:solidFill>
                  <a:srgbClr val="FF0000"/>
                </a:solidFill>
              </a:rPr>
              <a:t>Ca</a:t>
            </a:r>
            <a:r>
              <a:rPr lang="fi-FI" sz="1400" dirty="0" smtClean="0">
                <a:solidFill>
                  <a:srgbClr val="FF0000"/>
                </a:solidFill>
              </a:rPr>
              <a:t>(OH)</a:t>
            </a:r>
            <a:r>
              <a:rPr lang="fi-FI" sz="1400" baseline="-25000" dirty="0" smtClean="0">
                <a:solidFill>
                  <a:srgbClr val="FF0000"/>
                </a:solidFill>
              </a:rPr>
              <a:t>2</a:t>
            </a:r>
            <a:r>
              <a:rPr lang="fi-FI" sz="1400" dirty="0" smtClean="0">
                <a:solidFill>
                  <a:srgbClr val="FF0000"/>
                </a:solidFill>
              </a:rPr>
              <a:t> </a:t>
            </a:r>
            <a:r>
              <a:rPr lang="fi-FI" sz="1400" dirty="0" err="1">
                <a:solidFill>
                  <a:srgbClr val="FF0000"/>
                </a:solidFill>
              </a:rPr>
              <a:t>added</a:t>
            </a:r>
            <a:r>
              <a:rPr lang="fi-FI" sz="1400" dirty="0">
                <a:solidFill>
                  <a:srgbClr val="FF0000"/>
                </a:solidFill>
              </a:rPr>
              <a:t> </a:t>
            </a:r>
            <a:r>
              <a:rPr lang="fi-FI" sz="1400" dirty="0" err="1">
                <a:solidFill>
                  <a:srgbClr val="FF0000"/>
                </a:solidFill>
              </a:rPr>
              <a:t>from</a:t>
            </a:r>
            <a:r>
              <a:rPr lang="fi-FI" sz="1400" dirty="0">
                <a:solidFill>
                  <a:srgbClr val="FF0000"/>
                </a:solidFill>
              </a:rPr>
              <a:t> a </a:t>
            </a:r>
            <a:r>
              <a:rPr lang="fi-FI" sz="1400" dirty="0" err="1">
                <a:solidFill>
                  <a:srgbClr val="FF0000"/>
                </a:solidFill>
              </a:rPr>
              <a:t>chemical</a:t>
            </a:r>
            <a:r>
              <a:rPr lang="fi-FI" sz="1400" dirty="0">
                <a:solidFill>
                  <a:srgbClr val="FF0000"/>
                </a:solidFill>
              </a:rPr>
              <a:t> </a:t>
            </a:r>
            <a:r>
              <a:rPr lang="fi-FI" sz="1400" dirty="0" err="1" smtClean="0">
                <a:solidFill>
                  <a:srgbClr val="FF0000"/>
                </a:solidFill>
              </a:rPr>
              <a:t>silo</a:t>
            </a:r>
            <a:endParaRPr lang="fi-FI" sz="1400" dirty="0" smtClean="0">
              <a:solidFill>
                <a:srgbClr val="FF0000"/>
              </a:solidFill>
            </a:endParaRPr>
          </a:p>
          <a:p>
            <a:r>
              <a:rPr lang="fi-FI" sz="1400" dirty="0" smtClean="0">
                <a:solidFill>
                  <a:srgbClr val="FF0000"/>
                </a:solidFill>
              </a:rPr>
              <a:t>-&gt; hydroxyapatite</a:t>
            </a:r>
            <a:endParaRPr lang="fi-FI" sz="1400" dirty="0">
              <a:solidFill>
                <a:srgbClr val="FF0000"/>
              </a:solidFill>
            </a:endParaRPr>
          </a:p>
        </p:txBody>
      </p:sp>
      <p:cxnSp>
        <p:nvCxnSpPr>
          <p:cNvPr id="29" name="Kaareva yhdysviiva 28"/>
          <p:cNvCxnSpPr/>
          <p:nvPr/>
        </p:nvCxnSpPr>
        <p:spPr>
          <a:xfrm rot="10800000">
            <a:off x="8436317" y="2625969"/>
            <a:ext cx="497020" cy="337176"/>
          </a:xfrm>
          <a:prstGeom prst="curvedConnector3">
            <a:avLst>
              <a:gd name="adj1" fmla="val 100711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uora nuoliyhdysviiva 33"/>
          <p:cNvCxnSpPr/>
          <p:nvPr/>
        </p:nvCxnSpPr>
        <p:spPr>
          <a:xfrm flipH="1">
            <a:off x="6590828" y="3307920"/>
            <a:ext cx="49419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kstiruutu 35"/>
          <p:cNvSpPr txBox="1"/>
          <p:nvPr/>
        </p:nvSpPr>
        <p:spPr>
          <a:xfrm>
            <a:off x="1588477" y="2731550"/>
            <a:ext cx="1553308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i-FI" sz="1400" dirty="0" smtClean="0">
                <a:solidFill>
                  <a:srgbClr val="FF0000"/>
                </a:solidFill>
              </a:rPr>
              <a:t>P-</a:t>
            </a:r>
            <a:r>
              <a:rPr lang="fi-FI" sz="1400" dirty="0" err="1" smtClean="0">
                <a:solidFill>
                  <a:srgbClr val="FF0000"/>
                </a:solidFill>
              </a:rPr>
              <a:t>rich</a:t>
            </a:r>
            <a:r>
              <a:rPr lang="fi-FI" sz="1400" dirty="0" smtClean="0">
                <a:solidFill>
                  <a:srgbClr val="FF0000"/>
                </a:solidFill>
              </a:rPr>
              <a:t> </a:t>
            </a:r>
            <a:r>
              <a:rPr lang="fi-FI" sz="1400" dirty="0" err="1" smtClean="0">
                <a:solidFill>
                  <a:srgbClr val="FF0000"/>
                </a:solidFill>
              </a:rPr>
              <a:t>precipitate</a:t>
            </a:r>
            <a:r>
              <a:rPr lang="fi-FI" sz="1400" dirty="0" smtClean="0">
                <a:solidFill>
                  <a:srgbClr val="FF0000"/>
                </a:solidFill>
              </a:rPr>
              <a:t> </a:t>
            </a:r>
            <a:r>
              <a:rPr lang="fi-FI" sz="1400" dirty="0" err="1" smtClean="0">
                <a:solidFill>
                  <a:srgbClr val="FF0000"/>
                </a:solidFill>
              </a:rPr>
              <a:t>captured</a:t>
            </a:r>
            <a:r>
              <a:rPr lang="fi-FI" sz="1400" dirty="0" smtClean="0">
                <a:solidFill>
                  <a:srgbClr val="FF0000"/>
                </a:solidFill>
              </a:rPr>
              <a:t> in filters</a:t>
            </a:r>
            <a:endParaRPr lang="fi-FI" sz="1400" dirty="0">
              <a:solidFill>
                <a:srgbClr val="FF0000"/>
              </a:solidFill>
            </a:endParaRPr>
          </a:p>
        </p:txBody>
      </p:sp>
      <p:cxnSp>
        <p:nvCxnSpPr>
          <p:cNvPr id="38" name="Kulmayhdysviiva 37"/>
          <p:cNvCxnSpPr/>
          <p:nvPr/>
        </p:nvCxnSpPr>
        <p:spPr>
          <a:xfrm rot="10800000">
            <a:off x="4731697" y="2274278"/>
            <a:ext cx="1236804" cy="1033643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Kulmayhdysviiva 38"/>
          <p:cNvCxnSpPr/>
          <p:nvPr/>
        </p:nvCxnSpPr>
        <p:spPr>
          <a:xfrm rot="10800000">
            <a:off x="3550841" y="2274278"/>
            <a:ext cx="1236804" cy="1033643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uora nuoliyhdysviiva 40"/>
          <p:cNvCxnSpPr/>
          <p:nvPr/>
        </p:nvCxnSpPr>
        <p:spPr>
          <a:xfrm>
            <a:off x="1166617" y="3187584"/>
            <a:ext cx="261" cy="5119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uora nuoliyhdysviiva 43"/>
          <p:cNvCxnSpPr/>
          <p:nvPr/>
        </p:nvCxnSpPr>
        <p:spPr>
          <a:xfrm>
            <a:off x="1500554" y="4624754"/>
            <a:ext cx="36927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uora nuoliyhdysviiva 46"/>
          <p:cNvCxnSpPr/>
          <p:nvPr/>
        </p:nvCxnSpPr>
        <p:spPr>
          <a:xfrm flipV="1">
            <a:off x="4847493" y="4624754"/>
            <a:ext cx="691661" cy="58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kstiruutu 48"/>
          <p:cNvSpPr txBox="1"/>
          <p:nvPr/>
        </p:nvSpPr>
        <p:spPr>
          <a:xfrm>
            <a:off x="3405554" y="5527431"/>
            <a:ext cx="1805354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i-FI" sz="1400" dirty="0" err="1" smtClean="0">
                <a:solidFill>
                  <a:srgbClr val="FF0000"/>
                </a:solidFill>
              </a:rPr>
              <a:t>Filtered</a:t>
            </a:r>
            <a:r>
              <a:rPr lang="fi-FI" sz="1400" dirty="0" smtClean="0">
                <a:solidFill>
                  <a:srgbClr val="FF0000"/>
                </a:solidFill>
              </a:rPr>
              <a:t> </a:t>
            </a:r>
            <a:r>
              <a:rPr lang="fi-FI" sz="1400" dirty="0" err="1" smtClean="0">
                <a:solidFill>
                  <a:srgbClr val="FF0000"/>
                </a:solidFill>
              </a:rPr>
              <a:t>water</a:t>
            </a:r>
            <a:r>
              <a:rPr lang="fi-FI" sz="1400" dirty="0" smtClean="0">
                <a:solidFill>
                  <a:srgbClr val="FF0000"/>
                </a:solidFill>
              </a:rPr>
              <a:t> </a:t>
            </a:r>
            <a:r>
              <a:rPr lang="fi-FI" sz="1400" dirty="0" err="1" smtClean="0">
                <a:solidFill>
                  <a:srgbClr val="FF0000"/>
                </a:solidFill>
              </a:rPr>
              <a:t>flows</a:t>
            </a:r>
            <a:r>
              <a:rPr lang="fi-FI" sz="1400" dirty="0" smtClean="0">
                <a:solidFill>
                  <a:srgbClr val="FF0000"/>
                </a:solidFill>
              </a:rPr>
              <a:t> </a:t>
            </a:r>
            <a:r>
              <a:rPr lang="fi-FI" sz="1400" dirty="0" err="1" smtClean="0">
                <a:solidFill>
                  <a:srgbClr val="FF0000"/>
                </a:solidFill>
              </a:rPr>
              <a:t>back</a:t>
            </a:r>
            <a:r>
              <a:rPr lang="fi-FI" sz="1400" dirty="0" smtClean="0">
                <a:solidFill>
                  <a:srgbClr val="FF0000"/>
                </a:solidFill>
              </a:rPr>
              <a:t> into </a:t>
            </a:r>
            <a:r>
              <a:rPr lang="fi-FI" sz="1400" dirty="0" err="1" smtClean="0">
                <a:solidFill>
                  <a:srgbClr val="FF0000"/>
                </a:solidFill>
              </a:rPr>
              <a:t>the</a:t>
            </a:r>
            <a:r>
              <a:rPr lang="fi-FI" sz="1400" dirty="0" smtClean="0">
                <a:solidFill>
                  <a:srgbClr val="FF0000"/>
                </a:solidFill>
              </a:rPr>
              <a:t> lake via a </a:t>
            </a:r>
            <a:r>
              <a:rPr lang="fi-FI" sz="1400" dirty="0" err="1" smtClean="0">
                <a:solidFill>
                  <a:srgbClr val="FF0000"/>
                </a:solidFill>
              </a:rPr>
              <a:t>wetland</a:t>
            </a:r>
            <a:endParaRPr lang="fi-FI" sz="1400" dirty="0">
              <a:solidFill>
                <a:srgbClr val="FF0000"/>
              </a:solidFill>
            </a:endParaRPr>
          </a:p>
        </p:txBody>
      </p:sp>
      <p:sp>
        <p:nvSpPr>
          <p:cNvPr id="50" name="Tekstiruutu 49"/>
          <p:cNvSpPr txBox="1"/>
          <p:nvPr/>
        </p:nvSpPr>
        <p:spPr>
          <a:xfrm>
            <a:off x="666750" y="190500"/>
            <a:ext cx="5924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 err="1" smtClean="0"/>
              <a:t>Functioning</a:t>
            </a:r>
            <a:r>
              <a:rPr lang="fi-FI" sz="3200" dirty="0" smtClean="0"/>
              <a:t> of </a:t>
            </a:r>
            <a:r>
              <a:rPr lang="fi-FI" sz="3200" dirty="0" err="1" smtClean="0"/>
              <a:t>the</a:t>
            </a:r>
            <a:r>
              <a:rPr lang="fi-FI" sz="3200" dirty="0" smtClean="0"/>
              <a:t> </a:t>
            </a:r>
            <a:r>
              <a:rPr lang="fi-FI" sz="3200" dirty="0" err="1" smtClean="0"/>
              <a:t>system</a:t>
            </a:r>
            <a:endParaRPr lang="fi-FI" sz="3200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08042"/>
            <a:ext cx="725487" cy="2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6" grpId="0" animBg="1"/>
      <p:bldP spid="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696686"/>
            <a:ext cx="8061960" cy="5799907"/>
          </a:xfrm>
        </p:spPr>
        <p:txBody>
          <a:bodyPr>
            <a:normAutofit lnSpcReduction="10000"/>
          </a:bodyPr>
          <a:lstStyle/>
          <a:p>
            <a:r>
              <a:rPr lang="fi-FI" dirty="0" smtClean="0"/>
              <a:t>2017: Preliminary </a:t>
            </a:r>
            <a:r>
              <a:rPr lang="fi-FI" dirty="0" err="1" smtClean="0"/>
              <a:t>investigations</a:t>
            </a:r>
            <a:r>
              <a:rPr lang="fi-FI" dirty="0" smtClean="0"/>
              <a:t> on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potential</a:t>
            </a:r>
            <a:r>
              <a:rPr lang="fi-FI" dirty="0" smtClean="0"/>
              <a:t> for P </a:t>
            </a:r>
            <a:r>
              <a:rPr lang="fi-FI" dirty="0" err="1" smtClean="0"/>
              <a:t>removal</a:t>
            </a:r>
            <a:r>
              <a:rPr lang="fi-FI" dirty="0" smtClean="0"/>
              <a:t> in </a:t>
            </a:r>
            <a:r>
              <a:rPr lang="fi-FI" dirty="0" err="1" smtClean="0"/>
              <a:t>study</a:t>
            </a:r>
            <a:r>
              <a:rPr lang="fi-FI" dirty="0" smtClean="0"/>
              <a:t> lake </a:t>
            </a:r>
            <a:r>
              <a:rPr lang="fi-FI" dirty="0" err="1" smtClean="0"/>
              <a:t>during</a:t>
            </a:r>
            <a:r>
              <a:rPr lang="fi-FI" dirty="0" smtClean="0"/>
              <a:t> </a:t>
            </a:r>
            <a:r>
              <a:rPr lang="fi-FI" dirty="0" err="1" smtClean="0"/>
              <a:t>thermal</a:t>
            </a:r>
            <a:r>
              <a:rPr lang="fi-FI" dirty="0" smtClean="0"/>
              <a:t> </a:t>
            </a:r>
            <a:r>
              <a:rPr lang="fi-FI" dirty="0" err="1" smtClean="0"/>
              <a:t>stratification</a:t>
            </a:r>
            <a:r>
              <a:rPr lang="fi-FI" dirty="0" smtClean="0"/>
              <a:t>: </a:t>
            </a:r>
          </a:p>
          <a:p>
            <a:pPr lvl="1"/>
            <a:r>
              <a:rPr lang="fi-FI" dirty="0" smtClean="0"/>
              <a:t>P </a:t>
            </a:r>
            <a:r>
              <a:rPr lang="fi-FI" dirty="0" err="1" smtClean="0"/>
              <a:t>content</a:t>
            </a:r>
            <a:r>
              <a:rPr lang="fi-FI" dirty="0" smtClean="0"/>
              <a:t> of </a:t>
            </a:r>
            <a:r>
              <a:rPr lang="fi-FI" dirty="0" err="1" smtClean="0"/>
              <a:t>sediment</a:t>
            </a:r>
            <a:r>
              <a:rPr lang="fi-FI" dirty="0" smtClean="0"/>
              <a:t> and </a:t>
            </a:r>
            <a:r>
              <a:rPr lang="fi-FI" dirty="0" err="1" smtClean="0"/>
              <a:t>accumulation</a:t>
            </a:r>
            <a:r>
              <a:rPr lang="fi-FI" dirty="0" smtClean="0"/>
              <a:t> in pore </a:t>
            </a:r>
            <a:r>
              <a:rPr lang="fi-FI" dirty="0" err="1" smtClean="0"/>
              <a:t>water</a:t>
            </a:r>
            <a:endParaRPr lang="fi-FI" dirty="0" smtClean="0"/>
          </a:p>
          <a:p>
            <a:pPr lvl="1"/>
            <a:r>
              <a:rPr lang="fi-FI" dirty="0" smtClean="0"/>
              <a:t>P </a:t>
            </a:r>
            <a:r>
              <a:rPr lang="fi-FI" dirty="0" err="1" smtClean="0"/>
              <a:t>accumulation</a:t>
            </a:r>
            <a:r>
              <a:rPr lang="fi-FI" dirty="0" smtClean="0"/>
              <a:t> in hypolimnetic </a:t>
            </a:r>
            <a:r>
              <a:rPr lang="fi-FI" dirty="0" err="1" smtClean="0"/>
              <a:t>water</a:t>
            </a: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/>
            </a:r>
            <a:br>
              <a:rPr lang="fi-FI" dirty="0" smtClean="0"/>
            </a:br>
            <a:endParaRPr lang="fi-FI" dirty="0"/>
          </a:p>
          <a:p>
            <a:r>
              <a:rPr lang="fi-FI" dirty="0" smtClean="0"/>
              <a:t>2018 &amp; 2019: </a:t>
            </a:r>
            <a:r>
              <a:rPr lang="fi-FI" dirty="0" err="1" smtClean="0"/>
              <a:t>Test</a:t>
            </a:r>
            <a:r>
              <a:rPr lang="fi-FI" dirty="0" smtClean="0"/>
              <a:t> </a:t>
            </a:r>
            <a:r>
              <a:rPr lang="fi-FI" dirty="0" err="1"/>
              <a:t>runs</a:t>
            </a:r>
            <a:r>
              <a:rPr lang="fi-FI" dirty="0"/>
              <a:t> </a:t>
            </a:r>
            <a:r>
              <a:rPr lang="fi-FI" dirty="0" smtClean="0"/>
              <a:t>of hypolimnetic </a:t>
            </a:r>
            <a:r>
              <a:rPr lang="fi-FI" dirty="0" err="1" smtClean="0"/>
              <a:t>withdrawal</a:t>
            </a:r>
            <a:r>
              <a:rPr lang="fi-FI" dirty="0" smtClean="0"/>
              <a:t> and </a:t>
            </a:r>
            <a:r>
              <a:rPr lang="fi-FI" dirty="0" err="1" smtClean="0"/>
              <a:t>purification</a:t>
            </a:r>
            <a:r>
              <a:rPr lang="fi-FI" dirty="0" smtClean="0"/>
              <a:t> </a:t>
            </a:r>
            <a:r>
              <a:rPr lang="fi-FI" dirty="0" err="1" smtClean="0"/>
              <a:t>system</a:t>
            </a:r>
            <a:r>
              <a:rPr lang="fi-FI" dirty="0" smtClean="0"/>
              <a:t> </a:t>
            </a:r>
            <a:r>
              <a:rPr lang="fi-FI" dirty="0" err="1" smtClean="0"/>
              <a:t>pilot</a:t>
            </a:r>
            <a:r>
              <a:rPr lang="fi-FI" dirty="0" smtClean="0"/>
              <a:t>:</a:t>
            </a:r>
          </a:p>
          <a:p>
            <a:pPr lvl="1"/>
            <a:r>
              <a:rPr lang="fi-FI" dirty="0" err="1" smtClean="0"/>
              <a:t>Two</a:t>
            </a:r>
            <a:r>
              <a:rPr lang="fi-FI" dirty="0" smtClean="0"/>
              <a:t> P </a:t>
            </a:r>
            <a:r>
              <a:rPr lang="fi-FI" dirty="0" err="1" smtClean="0"/>
              <a:t>precipitation</a:t>
            </a:r>
            <a:r>
              <a:rPr lang="fi-FI" dirty="0" smtClean="0"/>
              <a:t> </a:t>
            </a:r>
            <a:r>
              <a:rPr lang="fi-FI" dirty="0" err="1" smtClean="0"/>
              <a:t>pathways</a:t>
            </a:r>
            <a:r>
              <a:rPr lang="fi-FI" dirty="0" smtClean="0"/>
              <a:t>: </a:t>
            </a:r>
            <a:r>
              <a:rPr lang="fi-FI" b="1" dirty="0" err="1" smtClean="0"/>
              <a:t>water</a:t>
            </a:r>
            <a:r>
              <a:rPr lang="fi-FI" b="1" dirty="0" smtClean="0"/>
              <a:t> </a:t>
            </a:r>
            <a:r>
              <a:rPr lang="fi-FI" b="1" dirty="0" err="1" smtClean="0"/>
              <a:t>aeration</a:t>
            </a:r>
            <a:r>
              <a:rPr lang="fi-FI" b="1" dirty="0" smtClean="0"/>
              <a:t> </a:t>
            </a:r>
            <a:r>
              <a:rPr lang="fi-FI" dirty="0" smtClean="0"/>
              <a:t>(</a:t>
            </a:r>
            <a:r>
              <a:rPr lang="fi-FI" dirty="0" err="1" smtClean="0"/>
              <a:t>Fe</a:t>
            </a:r>
            <a:r>
              <a:rPr lang="fi-FI" dirty="0" smtClean="0"/>
              <a:t> </a:t>
            </a:r>
            <a:r>
              <a:rPr lang="fi-FI" dirty="0" err="1" smtClean="0"/>
              <a:t>precipitation</a:t>
            </a:r>
            <a:r>
              <a:rPr lang="fi-FI" dirty="0" smtClean="0"/>
              <a:t>) and </a:t>
            </a:r>
            <a:r>
              <a:rPr lang="fi-FI" b="1" dirty="0" err="1" smtClean="0"/>
              <a:t>Ca</a:t>
            </a:r>
            <a:r>
              <a:rPr lang="fi-FI" b="1" dirty="0" smtClean="0"/>
              <a:t>(OH)</a:t>
            </a:r>
            <a:r>
              <a:rPr lang="fi-FI" b="1" baseline="-25000" dirty="0" smtClean="0"/>
              <a:t>2</a:t>
            </a:r>
            <a:r>
              <a:rPr lang="fi-FI" b="1" dirty="0" smtClean="0"/>
              <a:t> </a:t>
            </a:r>
            <a:r>
              <a:rPr lang="fi-FI" b="1" dirty="0" err="1" smtClean="0"/>
              <a:t>addition</a:t>
            </a:r>
            <a:r>
              <a:rPr lang="fi-FI" b="1" dirty="0" smtClean="0"/>
              <a:t> </a:t>
            </a:r>
            <a:r>
              <a:rPr lang="fi-FI" dirty="0" smtClean="0"/>
              <a:t>(hydroxyapatite Ca</a:t>
            </a:r>
            <a:r>
              <a:rPr lang="fi-FI" baseline="-25000" dirty="0" smtClean="0"/>
              <a:t>5</a:t>
            </a:r>
            <a:r>
              <a:rPr lang="fi-FI" dirty="0" smtClean="0"/>
              <a:t>OH(PO</a:t>
            </a:r>
            <a:r>
              <a:rPr lang="fi-FI" baseline="-25000" dirty="0" smtClean="0"/>
              <a:t>4</a:t>
            </a:r>
            <a:r>
              <a:rPr lang="fi-FI" dirty="0" smtClean="0"/>
              <a:t>)</a:t>
            </a:r>
            <a:r>
              <a:rPr lang="fi-FI" baseline="-25000" dirty="0" smtClean="0"/>
              <a:t>3</a:t>
            </a:r>
            <a:r>
              <a:rPr lang="fi-FI" dirty="0" smtClean="0"/>
              <a:t> </a:t>
            </a:r>
            <a:r>
              <a:rPr lang="fi-FI" dirty="0" err="1" smtClean="0"/>
              <a:t>formation</a:t>
            </a:r>
            <a:r>
              <a:rPr lang="fi-FI" dirty="0"/>
              <a:t>)</a:t>
            </a:r>
            <a:endParaRPr lang="fi-FI" dirty="0" smtClean="0"/>
          </a:p>
          <a:p>
            <a:pPr lvl="1"/>
            <a:r>
              <a:rPr lang="fi-FI" dirty="0" err="1"/>
              <a:t>T</a:t>
            </a:r>
            <a:r>
              <a:rPr lang="fi-FI" dirty="0" err="1" smtClean="0"/>
              <a:t>wo</a:t>
            </a:r>
            <a:r>
              <a:rPr lang="fi-FI" dirty="0" smtClean="0"/>
              <a:t> </a:t>
            </a:r>
            <a:r>
              <a:rPr lang="fi-FI" dirty="0" err="1"/>
              <a:t>parallel</a:t>
            </a:r>
            <a:r>
              <a:rPr lang="fi-FI" dirty="0"/>
              <a:t> </a:t>
            </a:r>
            <a:r>
              <a:rPr lang="fi-FI" dirty="0" err="1"/>
              <a:t>filter</a:t>
            </a:r>
            <a:r>
              <a:rPr lang="fi-FI" dirty="0"/>
              <a:t> </a:t>
            </a:r>
            <a:r>
              <a:rPr lang="fi-FI" dirty="0" err="1" smtClean="0"/>
              <a:t>materials</a:t>
            </a:r>
            <a:r>
              <a:rPr lang="fi-FI" dirty="0" smtClean="0"/>
              <a:t> (</a:t>
            </a:r>
            <a:r>
              <a:rPr lang="fi-FI" dirty="0" err="1" smtClean="0"/>
              <a:t>calcitic</a:t>
            </a:r>
            <a:r>
              <a:rPr lang="fi-FI" dirty="0" smtClean="0"/>
              <a:t> &amp; </a:t>
            </a:r>
            <a:r>
              <a:rPr lang="fi-FI" dirty="0" err="1" smtClean="0"/>
              <a:t>non-calcitic</a:t>
            </a:r>
            <a:r>
              <a:rPr lang="fi-FI" dirty="0" smtClean="0"/>
              <a:t> </a:t>
            </a:r>
            <a:r>
              <a:rPr lang="fi-FI" dirty="0" err="1" smtClean="0"/>
              <a:t>sand</a:t>
            </a:r>
            <a:r>
              <a:rPr lang="fi-FI" dirty="0" smtClean="0"/>
              <a:t>/</a:t>
            </a:r>
            <a:r>
              <a:rPr lang="fi-FI" dirty="0" err="1" smtClean="0"/>
              <a:t>gravel</a:t>
            </a:r>
            <a:r>
              <a:rPr lang="fi-FI" dirty="0" smtClean="0"/>
              <a:t>)</a:t>
            </a:r>
          </a:p>
          <a:p>
            <a:pPr lvl="1"/>
            <a:r>
              <a:rPr lang="fi-FI" dirty="0" smtClean="0"/>
              <a:t>Data </a:t>
            </a:r>
            <a:r>
              <a:rPr lang="fi-FI" dirty="0" err="1" smtClean="0"/>
              <a:t>collection</a:t>
            </a:r>
            <a:r>
              <a:rPr lang="fi-FI" dirty="0" smtClean="0"/>
              <a:t>: </a:t>
            </a:r>
            <a:r>
              <a:rPr lang="fi-FI" dirty="0" err="1"/>
              <a:t>w</a:t>
            </a:r>
            <a:r>
              <a:rPr lang="fi-FI" dirty="0" err="1" smtClean="0"/>
              <a:t>ater</a:t>
            </a:r>
            <a:r>
              <a:rPr lang="fi-FI" dirty="0" smtClean="0"/>
              <a:t> </a:t>
            </a:r>
            <a:r>
              <a:rPr lang="fi-FI" dirty="0" err="1" smtClean="0"/>
              <a:t>samples</a:t>
            </a:r>
            <a:r>
              <a:rPr lang="fi-FI" dirty="0" smtClean="0"/>
              <a:t> (P </a:t>
            </a:r>
            <a:r>
              <a:rPr lang="fi-FI" dirty="0" err="1" smtClean="0"/>
              <a:t>capture</a:t>
            </a:r>
            <a:r>
              <a:rPr lang="fi-FI" dirty="0" smtClean="0"/>
              <a:t>), </a:t>
            </a:r>
            <a:r>
              <a:rPr lang="fi-FI" dirty="0" err="1" smtClean="0"/>
              <a:t>solid</a:t>
            </a:r>
            <a:r>
              <a:rPr lang="fi-FI" dirty="0" smtClean="0"/>
              <a:t> </a:t>
            </a:r>
            <a:r>
              <a:rPr lang="fi-FI" dirty="0" err="1" smtClean="0"/>
              <a:t>material</a:t>
            </a:r>
            <a:r>
              <a:rPr lang="fi-FI" dirty="0" smtClean="0"/>
              <a:t> </a:t>
            </a:r>
            <a:r>
              <a:rPr lang="fi-FI" dirty="0" err="1" smtClean="0"/>
              <a:t>from</a:t>
            </a:r>
            <a:r>
              <a:rPr lang="fi-FI" dirty="0" smtClean="0"/>
              <a:t> </a:t>
            </a:r>
            <a:r>
              <a:rPr lang="fi-FI" dirty="0" err="1" smtClean="0"/>
              <a:t>filters</a:t>
            </a:r>
            <a:r>
              <a:rPr lang="fi-FI" dirty="0" smtClean="0"/>
              <a:t> (P </a:t>
            </a:r>
            <a:r>
              <a:rPr lang="fi-FI" dirty="0" err="1" smtClean="0"/>
              <a:t>concentration</a:t>
            </a:r>
            <a:r>
              <a:rPr lang="fi-FI" dirty="0" smtClean="0"/>
              <a:t> and association </a:t>
            </a:r>
            <a:r>
              <a:rPr lang="fi-FI" dirty="0" err="1" smtClean="0"/>
              <a:t>with</a:t>
            </a:r>
            <a:r>
              <a:rPr lang="fi-FI" dirty="0" smtClean="0"/>
              <a:t> </a:t>
            </a:r>
            <a:r>
              <a:rPr lang="fi-FI" dirty="0" err="1" smtClean="0"/>
              <a:t>Fe</a:t>
            </a:r>
            <a:r>
              <a:rPr lang="fi-FI" dirty="0" smtClean="0"/>
              <a:t>/</a:t>
            </a:r>
            <a:r>
              <a:rPr lang="fi-FI" dirty="0" err="1" smtClean="0"/>
              <a:t>Ca</a:t>
            </a:r>
            <a:r>
              <a:rPr lang="fi-FI" dirty="0" smtClean="0"/>
              <a:t> in </a:t>
            </a:r>
            <a:r>
              <a:rPr lang="fi-FI" dirty="0" err="1" smtClean="0"/>
              <a:t>precipitate</a:t>
            </a:r>
            <a:r>
              <a:rPr lang="fi-FI" dirty="0" smtClean="0"/>
              <a:t>)</a:t>
            </a:r>
          </a:p>
          <a:p>
            <a:pPr lvl="1"/>
            <a:endParaRPr lang="fi-FI" dirty="0"/>
          </a:p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10" r="19167"/>
          <a:stretch/>
        </p:blipFill>
        <p:spPr>
          <a:xfrm rot="16200000">
            <a:off x="8752519" y="3691076"/>
            <a:ext cx="3100254" cy="2911380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6217" y="509531"/>
            <a:ext cx="2132002" cy="2843966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08042"/>
            <a:ext cx="725487" cy="2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67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46666" y="0"/>
            <a:ext cx="2218267" cy="1325563"/>
          </a:xfrm>
        </p:spPr>
        <p:txBody>
          <a:bodyPr/>
          <a:lstStyle/>
          <a:p>
            <a:r>
              <a:rPr lang="fi-FI" dirty="0" err="1" smtClean="0"/>
              <a:t>Results</a:t>
            </a:r>
            <a:endParaRPr lang="fi-FI" dirty="0"/>
          </a:p>
        </p:txBody>
      </p:sp>
      <p:graphicFrame>
        <p:nvGraphicFramePr>
          <p:cNvPr id="4" name="Chart 1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7589070"/>
              </p:ext>
            </p:extLst>
          </p:nvPr>
        </p:nvGraphicFramePr>
        <p:xfrm>
          <a:off x="1329268" y="3418946"/>
          <a:ext cx="2988732" cy="3345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kstiruutu 5"/>
          <p:cNvSpPr txBox="1"/>
          <p:nvPr/>
        </p:nvSpPr>
        <p:spPr>
          <a:xfrm>
            <a:off x="846666" y="1024467"/>
            <a:ext cx="4402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/>
              <a:t>P </a:t>
            </a:r>
            <a:r>
              <a:rPr lang="fi-FI" b="1" dirty="0" err="1" smtClean="0"/>
              <a:t>accumulation</a:t>
            </a:r>
            <a:r>
              <a:rPr lang="fi-FI" b="1" dirty="0" smtClean="0"/>
              <a:t> in </a:t>
            </a:r>
            <a:r>
              <a:rPr lang="fi-FI" b="1" dirty="0" err="1" smtClean="0"/>
              <a:t>the</a:t>
            </a:r>
            <a:r>
              <a:rPr lang="fi-FI" b="1" dirty="0" smtClean="0"/>
              <a:t> </a:t>
            </a:r>
            <a:r>
              <a:rPr lang="fi-FI" b="1" dirty="0" err="1" smtClean="0"/>
              <a:t>hypolimnion</a:t>
            </a:r>
            <a:endParaRPr lang="fi-FI" b="1" dirty="0"/>
          </a:p>
        </p:txBody>
      </p:sp>
      <p:sp>
        <p:nvSpPr>
          <p:cNvPr id="7" name="Tekstiruutu 6"/>
          <p:cNvSpPr txBox="1"/>
          <p:nvPr/>
        </p:nvSpPr>
        <p:spPr>
          <a:xfrm>
            <a:off x="846666" y="1278466"/>
            <a:ext cx="121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22.8.2017</a:t>
            </a:r>
            <a:endParaRPr lang="fi-FI" dirty="0"/>
          </a:p>
        </p:txBody>
      </p:sp>
      <p:sp>
        <p:nvSpPr>
          <p:cNvPr id="8" name="Tekstiruutu 7"/>
          <p:cNvSpPr txBox="1"/>
          <p:nvPr/>
        </p:nvSpPr>
        <p:spPr>
          <a:xfrm>
            <a:off x="110067" y="2322530"/>
            <a:ext cx="1219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 smtClean="0"/>
              <a:t>Water</a:t>
            </a:r>
            <a:r>
              <a:rPr lang="fi-FI" dirty="0" smtClean="0"/>
              <a:t> </a:t>
            </a:r>
            <a:r>
              <a:rPr lang="fi-FI" dirty="0" err="1" smtClean="0"/>
              <a:t>column</a:t>
            </a:r>
            <a:endParaRPr lang="fi-FI" dirty="0"/>
          </a:p>
        </p:txBody>
      </p:sp>
      <p:sp>
        <p:nvSpPr>
          <p:cNvPr id="9" name="Tekstiruutu 8"/>
          <p:cNvSpPr txBox="1"/>
          <p:nvPr/>
        </p:nvSpPr>
        <p:spPr>
          <a:xfrm>
            <a:off x="110067" y="4926299"/>
            <a:ext cx="1219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 smtClean="0"/>
              <a:t>Sediment</a:t>
            </a:r>
            <a:r>
              <a:rPr lang="fi-FI" dirty="0" smtClean="0"/>
              <a:t> pore </a:t>
            </a:r>
            <a:r>
              <a:rPr lang="fi-FI" dirty="0" err="1" smtClean="0"/>
              <a:t>water</a:t>
            </a:r>
            <a:endParaRPr lang="fi-FI" dirty="0"/>
          </a:p>
        </p:txBody>
      </p:sp>
      <p:pic>
        <p:nvPicPr>
          <p:cNvPr id="11" name="Kuva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9199" y="1725214"/>
            <a:ext cx="1876425" cy="781050"/>
          </a:xfrm>
          <a:prstGeom prst="rect">
            <a:avLst/>
          </a:prstGeom>
        </p:spPr>
      </p:pic>
      <p:sp>
        <p:nvSpPr>
          <p:cNvPr id="12" name="Tekstiruutu 11"/>
          <p:cNvSpPr txBox="1"/>
          <p:nvPr/>
        </p:nvSpPr>
        <p:spPr>
          <a:xfrm>
            <a:off x="7569199" y="1016001"/>
            <a:ext cx="4402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/>
              <a:t>P </a:t>
            </a:r>
            <a:r>
              <a:rPr lang="fi-FI" b="1" dirty="0" err="1" smtClean="0"/>
              <a:t>diffusive</a:t>
            </a:r>
            <a:r>
              <a:rPr lang="fi-FI" b="1" dirty="0" smtClean="0"/>
              <a:t> </a:t>
            </a:r>
            <a:r>
              <a:rPr lang="fi-FI" b="1" dirty="0" err="1" smtClean="0"/>
              <a:t>flux</a:t>
            </a:r>
            <a:r>
              <a:rPr lang="fi-FI" b="1" dirty="0" smtClean="0"/>
              <a:t> </a:t>
            </a:r>
            <a:r>
              <a:rPr lang="fi-FI" b="1" dirty="0" err="1" smtClean="0"/>
              <a:t>from</a:t>
            </a:r>
            <a:r>
              <a:rPr lang="fi-FI" b="1" dirty="0" smtClean="0"/>
              <a:t> </a:t>
            </a:r>
            <a:r>
              <a:rPr lang="fi-FI" b="1" dirty="0" err="1" smtClean="0"/>
              <a:t>sediment</a:t>
            </a:r>
            <a:r>
              <a:rPr lang="fi-FI" b="1" dirty="0" smtClean="0"/>
              <a:t> into </a:t>
            </a:r>
            <a:r>
              <a:rPr lang="fi-FI" b="1" dirty="0" err="1" smtClean="0"/>
              <a:t>water</a:t>
            </a:r>
            <a:endParaRPr lang="fi-FI" b="1" dirty="0"/>
          </a:p>
        </p:txBody>
      </p:sp>
      <p:sp>
        <p:nvSpPr>
          <p:cNvPr id="13" name="Tekstiruutu 12"/>
          <p:cNvSpPr txBox="1"/>
          <p:nvPr/>
        </p:nvSpPr>
        <p:spPr>
          <a:xfrm>
            <a:off x="7503054" y="2584535"/>
            <a:ext cx="15478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dirty="0" err="1" smtClean="0"/>
              <a:t>From</a:t>
            </a:r>
            <a:r>
              <a:rPr lang="fi-FI" sz="1100" dirty="0" smtClean="0"/>
              <a:t>: </a:t>
            </a:r>
            <a:r>
              <a:rPr lang="fi-FI" sz="1100" dirty="0" err="1" smtClean="0"/>
              <a:t>Boudreau</a:t>
            </a:r>
            <a:r>
              <a:rPr lang="fi-FI" sz="1100" dirty="0" smtClean="0"/>
              <a:t> (1997)</a:t>
            </a:r>
            <a:endParaRPr lang="fi-FI" sz="1100" dirty="0"/>
          </a:p>
        </p:txBody>
      </p:sp>
      <p:sp>
        <p:nvSpPr>
          <p:cNvPr id="14" name="Tekstiruutu 13"/>
          <p:cNvSpPr txBox="1"/>
          <p:nvPr/>
        </p:nvSpPr>
        <p:spPr>
          <a:xfrm>
            <a:off x="9558867" y="1660810"/>
            <a:ext cx="2336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D = temperature-corrected diffusion coefficient of </a:t>
            </a:r>
            <a:r>
              <a:rPr lang="en-US" sz="1000" i="1" dirty="0" smtClean="0"/>
              <a:t>H</a:t>
            </a:r>
            <a:r>
              <a:rPr lang="en-US" sz="1000" i="1" baseline="-25000" dirty="0" smtClean="0"/>
              <a:t>2</a:t>
            </a:r>
            <a:r>
              <a:rPr lang="en-US" sz="1000" i="1" dirty="0" smtClean="0"/>
              <a:t>PO</a:t>
            </a:r>
            <a:r>
              <a:rPr lang="en-US" sz="1000" i="1" baseline="-25000" dirty="0" smtClean="0"/>
              <a:t>4</a:t>
            </a:r>
            <a:r>
              <a:rPr lang="en-US" sz="1000" i="1" baseline="30000" dirty="0" smtClean="0"/>
              <a:t>-</a:t>
            </a:r>
            <a:endParaRPr lang="en-US" sz="1000" i="1" dirty="0"/>
          </a:p>
          <a:p>
            <a:endParaRPr lang="en-US" sz="1000" i="1" dirty="0"/>
          </a:p>
          <a:p>
            <a:r>
              <a:rPr lang="en-US" sz="1000" i="1" dirty="0" err="1" smtClean="0"/>
              <a:t>dC</a:t>
            </a:r>
            <a:r>
              <a:rPr lang="en-US" sz="1000" i="1" dirty="0" smtClean="0"/>
              <a:t> </a:t>
            </a:r>
            <a:r>
              <a:rPr lang="en-US" sz="1000" i="1" dirty="0"/>
              <a:t>= P concentration difference between surface sediment pore water and near-bottom </a:t>
            </a:r>
            <a:r>
              <a:rPr lang="en-US" sz="1000" i="1" dirty="0" smtClean="0"/>
              <a:t>water</a:t>
            </a:r>
          </a:p>
          <a:p>
            <a:r>
              <a:rPr lang="en-US" sz="1000" i="1" dirty="0"/>
              <a:t/>
            </a:r>
            <a:br>
              <a:rPr lang="en-US" sz="1000" i="1" dirty="0"/>
            </a:br>
            <a:r>
              <a:rPr lang="en-US" sz="1000" i="1" dirty="0" err="1"/>
              <a:t>dz</a:t>
            </a:r>
            <a:r>
              <a:rPr lang="en-US" sz="1000" i="1" dirty="0"/>
              <a:t> = diffusion distance </a:t>
            </a:r>
            <a:endParaRPr lang="en-US" sz="1000" i="1" dirty="0" smtClean="0"/>
          </a:p>
          <a:p>
            <a:endParaRPr lang="en-US" sz="1000" i="1" dirty="0"/>
          </a:p>
          <a:p>
            <a:r>
              <a:rPr lang="el-GR" sz="1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sz="1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= tortuosity</a:t>
            </a:r>
            <a:endParaRPr lang="fi-FI" sz="1000" dirty="0"/>
          </a:p>
        </p:txBody>
      </p:sp>
      <p:grpSp>
        <p:nvGrpSpPr>
          <p:cNvPr id="15" name="Ryhmä 14"/>
          <p:cNvGrpSpPr/>
          <p:nvPr/>
        </p:nvGrpSpPr>
        <p:grpSpPr>
          <a:xfrm>
            <a:off x="6629402" y="3358994"/>
            <a:ext cx="5266265" cy="3194540"/>
            <a:chOff x="0" y="51463"/>
            <a:chExt cx="4561743" cy="2743200"/>
          </a:xfrm>
        </p:grpSpPr>
        <p:graphicFrame>
          <p:nvGraphicFramePr>
            <p:cNvPr id="16" name="Kaavio 15"/>
            <p:cNvGraphicFramePr/>
            <p:nvPr>
              <p:extLst>
                <p:ext uri="{D42A27DB-BD31-4B8C-83A1-F6EECF244321}">
                  <p14:modId xmlns:p14="http://schemas.microsoft.com/office/powerpoint/2010/main" val="3650801554"/>
                </p:ext>
              </p:extLst>
            </p:nvPr>
          </p:nvGraphicFramePr>
          <p:xfrm>
            <a:off x="0" y="51463"/>
            <a:ext cx="4561743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35" name="Suora yhdysviiva 34"/>
            <p:cNvCxnSpPr/>
            <p:nvPr/>
          </p:nvCxnSpPr>
          <p:spPr>
            <a:xfrm>
              <a:off x="1993526" y="131235"/>
              <a:ext cx="2929" cy="2250282"/>
            </a:xfrm>
            <a:prstGeom prst="line">
              <a:avLst/>
            </a:prstGeom>
            <a:ln w="12700">
              <a:noFill/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uora yhdysviiva 35"/>
            <p:cNvCxnSpPr/>
            <p:nvPr/>
          </p:nvCxnSpPr>
          <p:spPr>
            <a:xfrm>
              <a:off x="3805824" y="125281"/>
              <a:ext cx="20164" cy="2242864"/>
            </a:xfrm>
            <a:prstGeom prst="line">
              <a:avLst/>
            </a:prstGeom>
            <a:ln w="12700">
              <a:noFill/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Kuv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820" y="6608042"/>
            <a:ext cx="725487" cy="249958"/>
          </a:xfrm>
          <a:prstGeom prst="rect">
            <a:avLst/>
          </a:prstGeom>
        </p:spPr>
      </p:pic>
      <p:graphicFrame>
        <p:nvGraphicFramePr>
          <p:cNvPr id="18" name="Kaavio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8875529"/>
              </p:ext>
            </p:extLst>
          </p:nvPr>
        </p:nvGraphicFramePr>
        <p:xfrm>
          <a:off x="1105325" y="1414403"/>
          <a:ext cx="4559546" cy="234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15625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6" grpId="0"/>
      <p:bldP spid="7" grpId="0"/>
      <p:bldP spid="8" grpId="0"/>
      <p:bldP spid="9" grpId="0"/>
      <p:bldP spid="12" grpId="0"/>
      <p:bldP spid="13" grpId="0"/>
      <p:bldP spid="14" grpId="0"/>
      <p:bldGraphic spid="18" grpId="0">
        <p:bldAsOne/>
      </p:bldGraphic>
    </p:bld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1339</TotalTime>
  <Words>986</Words>
  <Application>Microsoft Office PowerPoint</Application>
  <PresentationFormat>Laajakuva</PresentationFormat>
  <Paragraphs>150</Paragraphs>
  <Slides>13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Office-teema</vt:lpstr>
      <vt:lpstr>PowerPoint-esitys</vt:lpstr>
      <vt:lpstr>Recovering P from a eutrophic lake via hypolimnetic  withdrawal and purification</vt:lpstr>
      <vt:lpstr>P and eutrophication of lakes</vt:lpstr>
      <vt:lpstr>Hypolimnetic withdrawal – removing P from lakes</vt:lpstr>
      <vt:lpstr>Study questions</vt:lpstr>
      <vt:lpstr>Study methods</vt:lpstr>
      <vt:lpstr>PowerPoint-esitys</vt:lpstr>
      <vt:lpstr>PowerPoint-esitys</vt:lpstr>
      <vt:lpstr>Results</vt:lpstr>
      <vt:lpstr>PowerPoint-esitys</vt:lpstr>
      <vt:lpstr>PowerPoint-esitys</vt:lpstr>
      <vt:lpstr>First conclusions</vt:lpstr>
      <vt:lpstr>Thank you for your interest!</vt:lpstr>
    </vt:vector>
  </TitlesOfParts>
  <Company>University of Helsinki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Recovering P from a eutrophic lake via hypolimnetic withdrawal and purification</dc:title>
  <dc:creator>Silvonen, Soila I S</dc:creator>
  <cp:lastModifiedBy>Silvonen, Soila I S</cp:lastModifiedBy>
  <cp:revision>98</cp:revision>
  <dcterms:created xsi:type="dcterms:W3CDTF">2020-04-15T05:35:50Z</dcterms:created>
  <dcterms:modified xsi:type="dcterms:W3CDTF">2020-05-04T07:04:19Z</dcterms:modified>
</cp:coreProperties>
</file>