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61" r:id="rId4"/>
    <p:sldId id="280" r:id="rId5"/>
    <p:sldId id="388" r:id="rId6"/>
    <p:sldId id="284" r:id="rId7"/>
    <p:sldId id="286" r:id="rId8"/>
    <p:sldId id="389" r:id="rId9"/>
    <p:sldId id="1589" r:id="rId10"/>
    <p:sldId id="287" r:id="rId11"/>
    <p:sldId id="288" r:id="rId12"/>
    <p:sldId id="1590" r:id="rId13"/>
    <p:sldId id="1592" r:id="rId14"/>
    <p:sldId id="1591" r:id="rId15"/>
    <p:sldId id="1593" r:id="rId16"/>
    <p:sldId id="295" r:id="rId17"/>
    <p:sldId id="158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9"/>
    <p:restoredTop sz="96327"/>
  </p:normalViewPr>
  <p:slideViewPr>
    <p:cSldViewPr snapToGrid="0" snapToObjects="1">
      <p:cViewPr varScale="1">
        <p:scale>
          <a:sx n="103" d="100"/>
          <a:sy n="103" d="100"/>
        </p:scale>
        <p:origin x="1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386DA-455D-0249-A23B-5B09EA90DFD7}" type="datetimeFigureOut">
              <a:rPr kumimoji="1" lang="zh-CN" altLang="en-US" smtClean="0"/>
              <a:t>2020/5/4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5E3A8-8B39-4447-B207-78C62A13CF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9480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3DABD-A930-4D2C-844B-A116A52548D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912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CDE31-859A-5C4E-9A02-9238ACAF883B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922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CDE31-859A-5C4E-9A02-9238ACAF883B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719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7586-1943-3B46-8BFB-EE652FE249AE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254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B69-DF4C-2F4F-9CD5-7059489A1D45}" type="datetimeFigureOut">
              <a:rPr kumimoji="1" lang="zh-CN" altLang="en-US" smtClean="0"/>
              <a:t>2020/5/4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545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B69-DF4C-2F4F-9CD5-7059489A1D45}" type="datetimeFigureOut">
              <a:rPr kumimoji="1" lang="zh-CN" altLang="en-US" smtClean="0"/>
              <a:t>2020/5/4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664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B69-DF4C-2F4F-9CD5-7059489A1D45}" type="datetimeFigureOut">
              <a:rPr kumimoji="1" lang="zh-CN" altLang="en-US" smtClean="0"/>
              <a:t>2020/5/4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694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B69-DF4C-2F4F-9CD5-7059489A1D45}" type="datetimeFigureOut">
              <a:rPr kumimoji="1" lang="zh-CN" altLang="en-US" smtClean="0"/>
              <a:t>2020/5/4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75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B69-DF4C-2F4F-9CD5-7059489A1D45}" type="datetimeFigureOut">
              <a:rPr kumimoji="1" lang="zh-CN" altLang="en-US" smtClean="0"/>
              <a:t>2020/5/4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00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B69-DF4C-2F4F-9CD5-7059489A1D45}" type="datetimeFigureOut">
              <a:rPr kumimoji="1" lang="zh-CN" altLang="en-US" smtClean="0"/>
              <a:t>2020/5/4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424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B69-DF4C-2F4F-9CD5-7059489A1D45}" type="datetimeFigureOut">
              <a:rPr kumimoji="1" lang="zh-CN" altLang="en-US" smtClean="0"/>
              <a:t>2020/5/4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60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B69-DF4C-2F4F-9CD5-7059489A1D45}" type="datetimeFigureOut">
              <a:rPr kumimoji="1" lang="zh-CN" altLang="en-US" smtClean="0"/>
              <a:t>2020/5/4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810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B69-DF4C-2F4F-9CD5-7059489A1D45}" type="datetimeFigureOut">
              <a:rPr kumimoji="1" lang="zh-CN" altLang="en-US" smtClean="0"/>
              <a:t>2020/5/4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482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B69-DF4C-2F4F-9CD5-7059489A1D45}" type="datetimeFigureOut">
              <a:rPr kumimoji="1" lang="zh-CN" altLang="en-US" smtClean="0"/>
              <a:t>2020/5/4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709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B69-DF4C-2F4F-9CD5-7059489A1D45}" type="datetimeFigureOut">
              <a:rPr kumimoji="1" lang="zh-CN" altLang="en-US" smtClean="0"/>
              <a:t>2020/5/4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7269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7FB69-DF4C-2F4F-9CD5-7059489A1D45}" type="datetimeFigureOut">
              <a:rPr kumimoji="1" lang="zh-CN" altLang="en-US" smtClean="0"/>
              <a:t>2020/5/4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82216-E556-DF40-8705-9A35C9503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665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angxiao@mai.iap.ac.cn" TargetMode="External"/><Relationship Id="rId4" Type="http://schemas.openxmlformats.org/officeDocument/2006/relationships/hyperlink" Target="http://dx.doi.org/10.1021/acs.est.9b0270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FD7361D-E85D-497D-8CD8-B491B6230F63}"/>
              </a:ext>
            </a:extLst>
          </p:cNvPr>
          <p:cNvSpPr txBox="1"/>
          <p:nvPr/>
        </p:nvSpPr>
        <p:spPr>
          <a:xfrm>
            <a:off x="25525" y="1452970"/>
            <a:ext cx="896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AS5.24: </a:t>
            </a:r>
            <a:r>
              <a:rPr lang="e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Advances in emission estimation based on observations and inversion techniques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65FDE7E-124E-425D-8862-7528F29AEC7C}"/>
              </a:ext>
            </a:extLst>
          </p:cNvPr>
          <p:cNvSpPr/>
          <p:nvPr/>
        </p:nvSpPr>
        <p:spPr>
          <a:xfrm>
            <a:off x="0" y="2310690"/>
            <a:ext cx="9144000" cy="1414462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just" defTabSz="342900">
              <a:defRPr/>
            </a:pPr>
            <a:endParaRPr lang="en-US" altLang="zh-CN" sz="21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黑体" pitchFamily="2" charset="-122"/>
              <a:cs typeface="Times New Roman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9930EEF-62EA-46C9-AE91-73ACC1CD327F}"/>
              </a:ext>
            </a:extLst>
          </p:cNvPr>
          <p:cNvSpPr txBox="1"/>
          <p:nvPr/>
        </p:nvSpPr>
        <p:spPr>
          <a:xfrm>
            <a:off x="180812" y="2512521"/>
            <a:ext cx="8603471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Inversion of Monthly Ammonia Emissions in China Based on the Chinese Ammonia Monitoring Network and Ensemble Kalman Filter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C1E67AE-0EB3-4AF7-97C9-B2D0187E2E4D}"/>
              </a:ext>
            </a:extLst>
          </p:cNvPr>
          <p:cNvSpPr/>
          <p:nvPr/>
        </p:nvSpPr>
        <p:spPr>
          <a:xfrm>
            <a:off x="973458" y="4119968"/>
            <a:ext cx="71970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Xiao Tang, </a:t>
            </a:r>
            <a:r>
              <a:rPr lang="en-US" altLang="zh-CN" sz="2000" b="1" dirty="0">
                <a:latin typeface="Times New Roman"/>
                <a:cs typeface="Times New Roman"/>
              </a:rPr>
              <a:t>Lei Kong,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Jiang Zhu, </a:t>
            </a:r>
            <a:r>
              <a:rPr lang="en-US" altLang="zh-CN"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Zifa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Wang, </a:t>
            </a:r>
            <a:r>
              <a:rPr lang="en-US" altLang="zh-CN"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Yuepeng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Pan, et al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E28DFCD-34C0-49C1-8750-5F445AC75134}"/>
              </a:ext>
            </a:extLst>
          </p:cNvPr>
          <p:cNvSpPr/>
          <p:nvPr/>
        </p:nvSpPr>
        <p:spPr>
          <a:xfrm>
            <a:off x="1016559" y="4895919"/>
            <a:ext cx="74314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LAPC &amp; ICCES, Institute of Atmospheric Physics, Chinese Academy of Sciences, China</a:t>
            </a:r>
            <a:endParaRPr lang="zh-CN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Earth and Planetary Sciences, University of Chinese Academy of Sciences, China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Global Change and Earth System Science, Beijing Normal University, China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Chengdu University of Information Technology, China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for Global and Regional Environmental Research, University of Iowa, USA</a:t>
            </a:r>
            <a:endParaRPr lang="en-GB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C84E992-849D-C142-A7A4-54CAF667E22A}"/>
              </a:ext>
            </a:extLst>
          </p:cNvPr>
          <p:cNvGrpSpPr/>
          <p:nvPr/>
        </p:nvGrpSpPr>
        <p:grpSpPr>
          <a:xfrm>
            <a:off x="0" y="146430"/>
            <a:ext cx="3120887" cy="1054835"/>
            <a:chOff x="113488" y="5992"/>
            <a:chExt cx="3594409" cy="105749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71420A5-0111-154E-A538-3C92129EF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488" y="5992"/>
              <a:ext cx="2341596" cy="105749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162D60E-1291-3F49-83F5-D5C8A4FCD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5929" y="212498"/>
              <a:ext cx="1291968" cy="608535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D86CF3F7-BCE7-6F4E-BC48-97D01DCF2F1C}"/>
              </a:ext>
            </a:extLst>
          </p:cNvPr>
          <p:cNvSpPr txBox="1"/>
          <p:nvPr/>
        </p:nvSpPr>
        <p:spPr>
          <a:xfrm>
            <a:off x="3990878" y="6287424"/>
            <a:ext cx="2213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04/05/2020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D5AB3E7-7505-014A-96F5-FAC8F5C2B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000" y="9258"/>
            <a:ext cx="2540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36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22F68BC-762D-4B0B-888B-6C5E34EEF9D1}"/>
              </a:ext>
            </a:extLst>
          </p:cNvPr>
          <p:cNvSpPr/>
          <p:nvPr/>
        </p:nvSpPr>
        <p:spPr>
          <a:xfrm>
            <a:off x="445260" y="796367"/>
            <a:ext cx="8252971" cy="1098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a posteriori emissions showed different monthly variations of NH</a:t>
            </a:r>
            <a:r>
              <a:rPr lang="en-US" altLang="zh-CN" b="1" baseline="-25000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emissions in different regions, which may be related to the local farming practices and climate conditions</a:t>
            </a:r>
            <a:r>
              <a:rPr lang="zh-CN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b="1" dirty="0">
              <a:solidFill>
                <a:srgbClr val="0432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3B3E4B3-F089-47DE-B8CF-833DF413AD1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6" y="2345134"/>
            <a:ext cx="8252970" cy="386851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B838865-618B-42B9-9355-0BE6BFA13E3B}"/>
              </a:ext>
            </a:extLst>
          </p:cNvPr>
          <p:cNvSpPr/>
          <p:nvPr/>
        </p:nvSpPr>
        <p:spPr>
          <a:xfrm>
            <a:off x="1938759" y="6348538"/>
            <a:ext cx="567159" cy="244081"/>
          </a:xfrm>
          <a:prstGeom prst="rect">
            <a:avLst/>
          </a:prstGeom>
          <a:solidFill>
            <a:srgbClr val="7FFF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56A4D32-DB03-40D1-8BD3-3F5D75BA5787}"/>
              </a:ext>
            </a:extLst>
          </p:cNvPr>
          <p:cNvSpPr txBox="1"/>
          <p:nvPr/>
        </p:nvSpPr>
        <p:spPr>
          <a:xfrm>
            <a:off x="2709771" y="6278031"/>
            <a:ext cx="144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priori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65D0C0D-0FE9-426D-B0DB-B64A622FFFF5}"/>
              </a:ext>
            </a:extLst>
          </p:cNvPr>
          <p:cNvSpPr/>
          <p:nvPr/>
        </p:nvSpPr>
        <p:spPr>
          <a:xfrm>
            <a:off x="4571746" y="6360112"/>
            <a:ext cx="567159" cy="244081"/>
          </a:xfrm>
          <a:prstGeom prst="rect">
            <a:avLst/>
          </a:prstGeom>
          <a:solidFill>
            <a:srgbClr val="F5F5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7C1B0FE-D3C0-479A-A431-866C066A6D9E}"/>
              </a:ext>
            </a:extLst>
          </p:cNvPr>
          <p:cNvSpPr txBox="1"/>
          <p:nvPr/>
        </p:nvSpPr>
        <p:spPr>
          <a:xfrm>
            <a:off x="5291447" y="6319438"/>
            <a:ext cx="182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posteriori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2F32627C-DA79-A046-A2CB-923B8CD60517}"/>
              </a:ext>
            </a:extLst>
          </p:cNvPr>
          <p:cNvSpPr txBox="1"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</a:t>
            </a:r>
            <a:r>
              <a:rPr lang="en-US" altLang="zh-CN" sz="24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Monthly variations of NH</a:t>
            </a:r>
            <a:r>
              <a:rPr lang="en-US" altLang="zh-CN" sz="2400" b="1" baseline="-25000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3</a:t>
            </a:r>
            <a:r>
              <a:rPr lang="en-US" altLang="zh-CN" sz="24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emissions in different regions of China </a:t>
            </a:r>
            <a:endParaRPr lang="en-US" altLang="zh-CN" b="1" dirty="0">
              <a:solidFill>
                <a:schemeClr val="bg1"/>
              </a:solidFill>
              <a:latin typeface="Times New Roman"/>
              <a:ea typeface="黑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1334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EB3C5A1-FC88-4F93-A90C-8F52DD0137E6}"/>
              </a:ext>
            </a:extLst>
          </p:cNvPr>
          <p:cNvSpPr txBox="1"/>
          <p:nvPr/>
        </p:nvSpPr>
        <p:spPr>
          <a:xfrm>
            <a:off x="520860" y="1944547"/>
            <a:ext cx="5208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A24BE154-44CD-4B84-94DF-CAE73B534BC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0860" y="5143253"/>
              <a:ext cx="8196342" cy="144094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71786">
                      <a:extLst>
                        <a:ext uri="{9D8B030D-6E8A-4147-A177-3AD203B41FA5}">
                          <a16:colId xmlns:a16="http://schemas.microsoft.com/office/drawing/2014/main" val="2375477573"/>
                        </a:ext>
                      </a:extLst>
                    </a:gridCol>
                    <a:gridCol w="1036714">
                      <a:extLst>
                        <a:ext uri="{9D8B030D-6E8A-4147-A177-3AD203B41FA5}">
                          <a16:colId xmlns:a16="http://schemas.microsoft.com/office/drawing/2014/main" val="2416812843"/>
                        </a:ext>
                      </a:extLst>
                    </a:gridCol>
                    <a:gridCol w="1037782">
                      <a:extLst>
                        <a:ext uri="{9D8B030D-6E8A-4147-A177-3AD203B41FA5}">
                          <a16:colId xmlns:a16="http://schemas.microsoft.com/office/drawing/2014/main" val="3278608869"/>
                        </a:ext>
                      </a:extLst>
                    </a:gridCol>
                    <a:gridCol w="1037782">
                      <a:extLst>
                        <a:ext uri="{9D8B030D-6E8A-4147-A177-3AD203B41FA5}">
                          <a16:colId xmlns:a16="http://schemas.microsoft.com/office/drawing/2014/main" val="3147699946"/>
                        </a:ext>
                      </a:extLst>
                    </a:gridCol>
                    <a:gridCol w="1036714">
                      <a:extLst>
                        <a:ext uri="{9D8B030D-6E8A-4147-A177-3AD203B41FA5}">
                          <a16:colId xmlns:a16="http://schemas.microsoft.com/office/drawing/2014/main" val="3893699063"/>
                        </a:ext>
                      </a:extLst>
                    </a:gridCol>
                    <a:gridCol w="1037782">
                      <a:extLst>
                        <a:ext uri="{9D8B030D-6E8A-4147-A177-3AD203B41FA5}">
                          <a16:colId xmlns:a16="http://schemas.microsoft.com/office/drawing/2014/main" val="2140345334"/>
                        </a:ext>
                      </a:extLst>
                    </a:gridCol>
                    <a:gridCol w="1037782">
                      <a:extLst>
                        <a:ext uri="{9D8B030D-6E8A-4147-A177-3AD203B41FA5}">
                          <a16:colId xmlns:a16="http://schemas.microsoft.com/office/drawing/2014/main" val="1465096516"/>
                        </a:ext>
                      </a:extLst>
                    </a:gridCol>
                  </a:tblGrid>
                  <a:tr h="42979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NCP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NW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SW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Central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27765580"/>
                      </a:ext>
                    </a:extLst>
                  </a:tr>
                  <a:tr h="33954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MBE(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𝛍</m:t>
                              </m:r>
                              <m:r>
                                <a:rPr lang="en-GB" sz="1400" b="1" i="1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  <m:r>
                                <a:rPr lang="en-GB" sz="1400" b="1" kern="1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zh-CN" sz="1400" b="1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en-GB" sz="1400" b="1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-0.63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-1.33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-3.70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-0.73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-0.57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-0.62</a:t>
                          </a:r>
                          <a:endParaRPr lang="zh-CN" sz="1400" b="1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146733"/>
                      </a:ext>
                    </a:extLst>
                  </a:tr>
                  <a:tr h="33205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NMB (%)</a:t>
                          </a:r>
                          <a:endParaRPr lang="zh-CN" sz="1400" b="1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-4.7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-30.6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-33.3</a:t>
                          </a:r>
                          <a:endParaRPr lang="zh-CN" sz="1400" b="1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-14.3</a:t>
                          </a:r>
                          <a:endParaRPr lang="zh-CN" sz="1400" b="1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-13.9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-11.5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58896309"/>
                      </a:ext>
                    </a:extLst>
                  </a:tr>
                  <a:tr h="33954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RMSE (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𝛍</m:t>
                              </m:r>
                              <m:r>
                                <a:rPr lang="en-GB" sz="1400" b="1" i="1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  <m:r>
                                <a:rPr lang="en-GB" sz="1400" b="1" kern="1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zh-CN" sz="1400" b="1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en-GB" sz="1400" b="1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1400" b="1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1.52</a:t>
                          </a:r>
                          <a:endParaRPr lang="zh-CN" sz="1400" b="1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2.48</a:t>
                          </a:r>
                          <a:endParaRPr lang="zh-CN" sz="1400" b="1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4.99</a:t>
                          </a:r>
                          <a:endParaRPr lang="zh-CN" sz="1400" b="1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1.09</a:t>
                          </a:r>
                          <a:endParaRPr lang="zh-CN" sz="1400" b="1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0.72</a:t>
                          </a:r>
                          <a:endParaRPr lang="zh-CN" sz="1400" b="1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0.71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668721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A24BE154-44CD-4B84-94DF-CAE73B534B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0983085"/>
                  </p:ext>
                </p:extLst>
              </p:nvPr>
            </p:nvGraphicFramePr>
            <p:xfrm>
              <a:off x="520860" y="5143253"/>
              <a:ext cx="8196342" cy="144094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71786">
                      <a:extLst>
                        <a:ext uri="{9D8B030D-6E8A-4147-A177-3AD203B41FA5}">
                          <a16:colId xmlns:a16="http://schemas.microsoft.com/office/drawing/2014/main" val="2375477573"/>
                        </a:ext>
                      </a:extLst>
                    </a:gridCol>
                    <a:gridCol w="1036714">
                      <a:extLst>
                        <a:ext uri="{9D8B030D-6E8A-4147-A177-3AD203B41FA5}">
                          <a16:colId xmlns:a16="http://schemas.microsoft.com/office/drawing/2014/main" val="2416812843"/>
                        </a:ext>
                      </a:extLst>
                    </a:gridCol>
                    <a:gridCol w="1037782">
                      <a:extLst>
                        <a:ext uri="{9D8B030D-6E8A-4147-A177-3AD203B41FA5}">
                          <a16:colId xmlns:a16="http://schemas.microsoft.com/office/drawing/2014/main" val="3278608869"/>
                        </a:ext>
                      </a:extLst>
                    </a:gridCol>
                    <a:gridCol w="1037782">
                      <a:extLst>
                        <a:ext uri="{9D8B030D-6E8A-4147-A177-3AD203B41FA5}">
                          <a16:colId xmlns:a16="http://schemas.microsoft.com/office/drawing/2014/main" val="3147699946"/>
                        </a:ext>
                      </a:extLst>
                    </a:gridCol>
                    <a:gridCol w="1036714">
                      <a:extLst>
                        <a:ext uri="{9D8B030D-6E8A-4147-A177-3AD203B41FA5}">
                          <a16:colId xmlns:a16="http://schemas.microsoft.com/office/drawing/2014/main" val="3893699063"/>
                        </a:ext>
                      </a:extLst>
                    </a:gridCol>
                    <a:gridCol w="1037782">
                      <a:extLst>
                        <a:ext uri="{9D8B030D-6E8A-4147-A177-3AD203B41FA5}">
                          <a16:colId xmlns:a16="http://schemas.microsoft.com/office/drawing/2014/main" val="2140345334"/>
                        </a:ext>
                      </a:extLst>
                    </a:gridCol>
                    <a:gridCol w="1037782">
                      <a:extLst>
                        <a:ext uri="{9D8B030D-6E8A-4147-A177-3AD203B41FA5}">
                          <a16:colId xmlns:a16="http://schemas.microsoft.com/office/drawing/2014/main" val="1465096516"/>
                        </a:ext>
                      </a:extLst>
                    </a:gridCol>
                  </a:tblGrid>
                  <a:tr h="42979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NCP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NW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SW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Central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27765580"/>
                      </a:ext>
                    </a:extLst>
                  </a:tr>
                  <a:tr h="3395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9" t="-128571" r="-316667" b="-2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-0.63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-1.33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-3.70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-0.73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-0.57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-0.62</a:t>
                          </a:r>
                          <a:endParaRPr lang="zh-CN" sz="1400" b="1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146733"/>
                      </a:ext>
                    </a:extLst>
                  </a:tr>
                  <a:tr h="33205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NMB (%)</a:t>
                          </a:r>
                          <a:endParaRPr lang="zh-CN" sz="1400" b="1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-4.7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-30.6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-33.3</a:t>
                          </a:r>
                          <a:endParaRPr lang="zh-CN" sz="1400" b="1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-14.3</a:t>
                          </a:r>
                          <a:endParaRPr lang="zh-CN" sz="1400" b="1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-13.9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-11.5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58896309"/>
                      </a:ext>
                    </a:extLst>
                  </a:tr>
                  <a:tr h="3395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9" t="-326786" r="-31666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1.52</a:t>
                          </a:r>
                          <a:endParaRPr lang="zh-CN" sz="1400" b="1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2.48</a:t>
                          </a:r>
                          <a:endParaRPr lang="zh-CN" sz="1400" b="1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4.99</a:t>
                          </a:r>
                          <a:endParaRPr lang="zh-CN" sz="1400" b="1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1.09</a:t>
                          </a:r>
                          <a:endParaRPr lang="zh-CN" sz="1400" b="1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0.72</a:t>
                          </a:r>
                          <a:endParaRPr lang="zh-CN" sz="1400" b="1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GB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0.71</a:t>
                          </a:r>
                          <a:endParaRPr lang="zh-CN" sz="14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6687215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DF5D9F95-97A4-2D48-9A0B-F275F39C2EC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5" y="1170350"/>
            <a:ext cx="8252971" cy="3763749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898F89DD-8AD6-6C45-8DC9-FC63CCC58BE6}"/>
              </a:ext>
            </a:extLst>
          </p:cNvPr>
          <p:cNvSpPr txBox="1"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Validation of </a:t>
            </a:r>
            <a:r>
              <a:rPr lang="en-US" altLang="zh-CN" sz="24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IEI using </a:t>
            </a:r>
            <a:r>
              <a:rPr lang="en-US" altLang="zh-CN" sz="2400" b="1" dirty="0" err="1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AMoN</a:t>
            </a:r>
            <a:r>
              <a:rPr lang="en-US" altLang="zh-CN" sz="24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-China</a:t>
            </a:r>
            <a:endParaRPr lang="en-US" altLang="zh-CN" b="1" dirty="0">
              <a:solidFill>
                <a:schemeClr val="bg1"/>
              </a:solidFill>
              <a:latin typeface="Times New Roman"/>
              <a:ea typeface="黑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0058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EB3C5A1-FC88-4F93-A90C-8F52DD0137E6}"/>
              </a:ext>
            </a:extLst>
          </p:cNvPr>
          <p:cNvSpPr txBox="1"/>
          <p:nvPr/>
        </p:nvSpPr>
        <p:spPr>
          <a:xfrm>
            <a:off x="520860" y="1944547"/>
            <a:ext cx="5208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038976-8635-7441-85B4-FFE29D6DB794}"/>
              </a:ext>
            </a:extLst>
          </p:cNvPr>
          <p:cNvSpPr txBox="1"/>
          <p:nvPr/>
        </p:nvSpPr>
        <p:spPr>
          <a:xfrm>
            <a:off x="411530" y="854767"/>
            <a:ext cx="869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NH</a:t>
            </a:r>
            <a:r>
              <a:rPr kumimoji="1" lang="en-US" altLang="zh-CN" b="1" baseline="-25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observations from NNDMN (National Nitrogen Deposition Monitoring Network)</a:t>
            </a:r>
            <a:endParaRPr kumimoji="1" lang="zh-CN" altLang="en-US" b="1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AC0C88A-7533-2F4E-A6E8-DE5874156B6A}"/>
              </a:ext>
            </a:extLst>
          </p:cNvPr>
          <p:cNvSpPr txBox="1"/>
          <p:nvPr/>
        </p:nvSpPr>
        <p:spPr>
          <a:xfrm>
            <a:off x="809700" y="2760070"/>
            <a:ext cx="461665" cy="2367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priori simulation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8D6A07E-4436-C44B-9A58-CEBB47F70D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10" y="1531226"/>
            <a:ext cx="6461903" cy="4825376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D02AD46D-BEFE-554D-83C3-E2D18680045F}"/>
              </a:ext>
            </a:extLst>
          </p:cNvPr>
          <p:cNvSpPr txBox="1"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Independent Validation of IEI</a:t>
            </a:r>
            <a:endParaRPr lang="en-US" altLang="zh-CN" b="1" dirty="0">
              <a:solidFill>
                <a:schemeClr val="bg1"/>
              </a:solidFill>
              <a:latin typeface="Times New Roman"/>
              <a:ea typeface="黑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8598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EB3C5A1-FC88-4F93-A90C-8F52DD0137E6}"/>
              </a:ext>
            </a:extLst>
          </p:cNvPr>
          <p:cNvSpPr txBox="1"/>
          <p:nvPr/>
        </p:nvSpPr>
        <p:spPr>
          <a:xfrm>
            <a:off x="520860" y="1944547"/>
            <a:ext cx="5208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AC0C88A-7533-2F4E-A6E8-DE5874156B6A}"/>
              </a:ext>
            </a:extLst>
          </p:cNvPr>
          <p:cNvSpPr txBox="1"/>
          <p:nvPr/>
        </p:nvSpPr>
        <p:spPr>
          <a:xfrm>
            <a:off x="809700" y="2760070"/>
            <a:ext cx="461665" cy="2367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posteriori simulation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9EBC852-3DA3-5E4E-B81E-1F177F4C40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00" y="1530000"/>
            <a:ext cx="6462000" cy="4824000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78648E55-2587-F942-A7D3-D4E0B4DB7A92}"/>
              </a:ext>
            </a:extLst>
          </p:cNvPr>
          <p:cNvSpPr txBox="1"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Independent Validation of IEI</a:t>
            </a:r>
            <a:endParaRPr lang="en-US" altLang="zh-CN" b="1" dirty="0">
              <a:solidFill>
                <a:schemeClr val="bg1"/>
              </a:solidFill>
              <a:latin typeface="Times New Roman"/>
              <a:ea typeface="黑体"/>
              <a:cs typeface="Times New Roman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283A912-766B-F64A-9A1D-8D5591C64367}"/>
              </a:ext>
            </a:extLst>
          </p:cNvPr>
          <p:cNvSpPr txBox="1"/>
          <p:nvPr/>
        </p:nvSpPr>
        <p:spPr>
          <a:xfrm>
            <a:off x="411530" y="854767"/>
            <a:ext cx="869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NH</a:t>
            </a:r>
            <a:r>
              <a:rPr kumimoji="1" lang="en-US" altLang="zh-CN" b="1" baseline="-25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observations from NNDMN (National Nitrogen Deposition Monitoring Network)</a:t>
            </a:r>
            <a:endParaRPr kumimoji="1" lang="zh-CN" altLang="en-US" b="1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17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DC33FE4-B8FC-F741-B868-D97EA99AA4F6}"/>
              </a:ext>
            </a:extLst>
          </p:cNvPr>
          <p:cNvSpPr txBox="1"/>
          <p:nvPr/>
        </p:nvSpPr>
        <p:spPr>
          <a:xfrm>
            <a:off x="520859" y="974035"/>
            <a:ext cx="845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 observations of NH</a:t>
            </a:r>
            <a:r>
              <a:rPr kumimoji="1" lang="en-US" altLang="zh-CN" b="1" baseline="-25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1"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columns from IASI</a:t>
            </a:r>
            <a:endParaRPr kumimoji="1" lang="zh-CN" altLang="en-US" b="1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B028DAD-47EC-214C-B525-837A9C1A0CF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5" y="1531226"/>
            <a:ext cx="7842061" cy="485974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F449EA8-30C2-DE4B-9F95-77F6E5106B56}"/>
              </a:ext>
            </a:extLst>
          </p:cNvPr>
          <p:cNvSpPr txBox="1"/>
          <p:nvPr/>
        </p:nvSpPr>
        <p:spPr>
          <a:xfrm>
            <a:off x="1246958" y="1691148"/>
            <a:ext cx="11995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IASI</a:t>
            </a:r>
            <a:endParaRPr lang="zh-CN" altLang="en-US" sz="1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AFB38C3-13EF-8947-9BD8-0370CC1384A1}"/>
              </a:ext>
            </a:extLst>
          </p:cNvPr>
          <p:cNvSpPr txBox="1"/>
          <p:nvPr/>
        </p:nvSpPr>
        <p:spPr>
          <a:xfrm>
            <a:off x="5043923" y="1691148"/>
            <a:ext cx="21520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priori simulation</a:t>
            </a:r>
            <a:endParaRPr lang="zh-CN" altLang="en-US" sz="1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704D369-A4E4-BC4D-8E13-981997F20140}"/>
              </a:ext>
            </a:extLst>
          </p:cNvPr>
          <p:cNvSpPr txBox="1"/>
          <p:nvPr/>
        </p:nvSpPr>
        <p:spPr>
          <a:xfrm>
            <a:off x="1246958" y="4173686"/>
            <a:ext cx="20627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posteriori simulation</a:t>
            </a:r>
            <a:endParaRPr lang="zh-CN" altLang="en-US" sz="1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D841904-8266-AC40-A6C4-615F161FC5F1}"/>
              </a:ext>
            </a:extLst>
          </p:cNvPr>
          <p:cNvSpPr txBox="1"/>
          <p:nvPr/>
        </p:nvSpPr>
        <p:spPr>
          <a:xfrm>
            <a:off x="5034078" y="3899119"/>
            <a:ext cx="34686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zh-CN" sz="1600" b="1" dirty="0">
              <a:solidFill>
                <a:srgbClr val="0432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1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 posteriori simulation agrees better with the IASI measurement in terms of the high NH</a:t>
            </a:r>
            <a:r>
              <a:rPr lang="en-US" altLang="zh-CN" sz="1600" b="1" baseline="-25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columns in NCP, NW and Central, which confirms the enhanced NH</a:t>
            </a:r>
            <a:r>
              <a:rPr lang="en-US" altLang="zh-CN" sz="1600" b="1" baseline="-25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emission hotspots over these regions.</a:t>
            </a:r>
            <a:r>
              <a:rPr lang="zh-CN" altLang="zh-CN" sz="1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600" b="1" dirty="0">
              <a:solidFill>
                <a:srgbClr val="0432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2FCFD8D-89CE-094C-A613-8380F8898A35}"/>
              </a:ext>
            </a:extLst>
          </p:cNvPr>
          <p:cNvSpPr txBox="1"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Independent Validation of IEI</a:t>
            </a:r>
            <a:endParaRPr lang="en-US" altLang="zh-CN" b="1" dirty="0">
              <a:solidFill>
                <a:schemeClr val="bg1"/>
              </a:solidFill>
              <a:latin typeface="Times New Roman"/>
              <a:ea typeface="黑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313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DC33FE4-B8FC-F741-B868-D97EA99AA4F6}"/>
              </a:ext>
            </a:extLst>
          </p:cNvPr>
          <p:cNvSpPr txBox="1"/>
          <p:nvPr/>
        </p:nvSpPr>
        <p:spPr>
          <a:xfrm>
            <a:off x="520859" y="974035"/>
            <a:ext cx="845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 observations of NH</a:t>
            </a:r>
            <a:r>
              <a:rPr kumimoji="1" lang="en-US" altLang="zh-CN" b="1" baseline="-25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1"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columns from IASI</a:t>
            </a:r>
            <a:endParaRPr kumimoji="1" lang="zh-CN" altLang="en-US" b="1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A01AFAE-D296-9447-8B12-937CB6F870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7" y="1465467"/>
            <a:ext cx="8357419" cy="429686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F26E9A50-B68F-B643-A24F-9B1B548D2521}"/>
              </a:ext>
            </a:extLst>
          </p:cNvPr>
          <p:cNvSpPr txBox="1"/>
          <p:nvPr/>
        </p:nvSpPr>
        <p:spPr>
          <a:xfrm>
            <a:off x="1376515" y="1524624"/>
            <a:ext cx="717756" cy="175014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5484259-4A69-5F49-AC87-9858EC041FE0}"/>
              </a:ext>
            </a:extLst>
          </p:cNvPr>
          <p:cNvSpPr txBox="1"/>
          <p:nvPr/>
        </p:nvSpPr>
        <p:spPr>
          <a:xfrm>
            <a:off x="4316359" y="1524624"/>
            <a:ext cx="717756" cy="175014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1BD86B7-A30E-B940-BAB5-2063B1A9A001}"/>
              </a:ext>
            </a:extLst>
          </p:cNvPr>
          <p:cNvSpPr txBox="1"/>
          <p:nvPr/>
        </p:nvSpPr>
        <p:spPr>
          <a:xfrm>
            <a:off x="7010944" y="3420289"/>
            <a:ext cx="717756" cy="175014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5F93499-E08D-5240-87C2-BF89F269D7FD}"/>
              </a:ext>
            </a:extLst>
          </p:cNvPr>
          <p:cNvSpPr txBox="1"/>
          <p:nvPr/>
        </p:nvSpPr>
        <p:spPr>
          <a:xfrm>
            <a:off x="5034114" y="3420289"/>
            <a:ext cx="739961" cy="175014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9085C8F-7ADE-7341-82B2-2393DD151483}"/>
              </a:ext>
            </a:extLst>
          </p:cNvPr>
          <p:cNvSpPr txBox="1"/>
          <p:nvPr/>
        </p:nvSpPr>
        <p:spPr>
          <a:xfrm>
            <a:off x="334297" y="5862796"/>
            <a:ext cx="8357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 posteriori NH</a:t>
            </a:r>
            <a:r>
              <a:rPr lang="en-US" altLang="zh-CN" b="1" baseline="-25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emissions improved the fits to the satellite measured monthly variations of NH</a:t>
            </a:r>
            <a:r>
              <a:rPr lang="en-US" altLang="zh-CN" b="1" baseline="-25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columns in NCP, NE and Central, especially with regards to the timing of peak values.</a:t>
            </a:r>
            <a:r>
              <a:rPr lang="zh-CN" altLang="zh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b="1" dirty="0">
              <a:solidFill>
                <a:srgbClr val="0432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469EAAC1-5FD0-1C42-9CB4-D1639CE7F277}"/>
              </a:ext>
            </a:extLst>
          </p:cNvPr>
          <p:cNvSpPr txBox="1"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Independent Validation of IEI</a:t>
            </a:r>
            <a:endParaRPr lang="en-US" altLang="zh-CN" b="1" dirty="0">
              <a:solidFill>
                <a:schemeClr val="bg1"/>
              </a:solidFill>
              <a:latin typeface="Times New Roman"/>
              <a:ea typeface="黑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8703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C9FF263-2EA9-43DD-BFF8-749563FA5975}"/>
              </a:ext>
            </a:extLst>
          </p:cNvPr>
          <p:cNvSpPr txBox="1"/>
          <p:nvPr/>
        </p:nvSpPr>
        <p:spPr>
          <a:xfrm>
            <a:off x="260554" y="1330220"/>
            <a:ext cx="8622891" cy="419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total NH</a:t>
            </a:r>
            <a:r>
              <a:rPr lang="en-US" altLang="zh-CN" b="1" baseline="-25000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emissions were about 13.1 </a:t>
            </a:r>
            <a:r>
              <a:rPr lang="en-US" altLang="zh-CN" b="1" dirty="0" err="1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Tg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during the period 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Sep, 2015 – Aug, 2016</a:t>
            </a:r>
            <a:r>
              <a:rPr lang="zh-CN" altLang="en-US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27% higher than the a priori estimate.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Consistent with satellite measurements</a:t>
            </a:r>
            <a:r>
              <a:rPr lang="zh-CN" altLang="en-US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IEI shows enhanced NH</a:t>
            </a:r>
            <a:r>
              <a:rPr lang="en-US" altLang="zh-CN" b="1" baseline="-25000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emission hotspots in China, especially in northwest China.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optimized NH</a:t>
            </a:r>
            <a:r>
              <a:rPr lang="en-US" altLang="zh-CN" b="1" baseline="-25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emissions exhibited a more distinct seasonality than the a priori with highest values in July.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zh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 posteriori NH</a:t>
            </a:r>
            <a:r>
              <a:rPr lang="en-US" altLang="zh-CN" b="1" baseline="-25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emissions were well validated by independent surface and satellite datasets, which suggested that the improved inversion estimate can be used to advance our understandings of NH</a:t>
            </a:r>
            <a:r>
              <a:rPr lang="en-US" altLang="zh-CN" b="1" baseline="-25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emissions in China and their environmental impacts.</a:t>
            </a:r>
            <a:endParaRPr lang="en-US" altLang="zh-CN" b="1" dirty="0">
              <a:solidFill>
                <a:srgbClr val="0432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D02A61F-CDC8-D343-9199-84D3AEA39696}"/>
              </a:ext>
            </a:extLst>
          </p:cNvPr>
          <p:cNvSpPr txBox="1"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Summary and discussion</a:t>
            </a:r>
            <a:endParaRPr lang="en-US" altLang="zh-CN" b="1" dirty="0">
              <a:solidFill>
                <a:schemeClr val="bg1"/>
              </a:solidFill>
              <a:latin typeface="Times New Roman"/>
              <a:ea typeface="黑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8195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模板9-14首页（中英文首页）最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17F1-E64D-E045-9F02-CA5D357A0031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D678EFC-5898-46C1-A5D7-A6016763337F}"/>
              </a:ext>
            </a:extLst>
          </p:cNvPr>
          <p:cNvSpPr/>
          <p:nvPr/>
        </p:nvSpPr>
        <p:spPr>
          <a:xfrm>
            <a:off x="208935" y="3853429"/>
            <a:ext cx="8726129" cy="1350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Kong, L., Tang, X., Zhu, J., Wang, Z., Pan, Y., Wu, H., Wu, L., Wu, Q., He, Y., Tian, S.,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Xie</a:t>
            </a:r>
            <a:r>
              <a:rPr lang="en-US" altLang="zh-CN" sz="1400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Y., Liu, Z., Sui, W., Han, L., Carmichael, G., 2019. Improved Inversion of Monthly Ammonia Emissions in China Based on the Chinese Ammonia Monitoring Network and Ensemble Kalman Filter. Environ Sci Technol. </a:t>
            </a:r>
            <a:r>
              <a:rPr lang="en-US" altLang="zh-CN" sz="1400" b="1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4"/>
              </a:rPr>
              <a:t>http://dx.doi.org/10.1021/acs.est.9b02701</a:t>
            </a:r>
            <a:endParaRPr lang="zh-CN" altLang="zh-CN" sz="1400" b="1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8BF7F43-1D79-264C-920C-1E4BAD0C6F75}"/>
              </a:ext>
            </a:extLst>
          </p:cNvPr>
          <p:cNvSpPr txBox="1">
            <a:spLocks noChangeArrowheads="1"/>
          </p:cNvSpPr>
          <p:nvPr/>
        </p:nvSpPr>
        <p:spPr>
          <a:xfrm>
            <a:off x="1435037" y="1684824"/>
            <a:ext cx="5840406" cy="7762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000090"/>
                </a:solidFill>
                <a:latin typeface="Times New Roman"/>
                <a:cs typeface="Times New Roman"/>
              </a:rPr>
              <a:t>Thanks for your attention! </a:t>
            </a:r>
            <a:endParaRPr lang="zh-CN" altLang="en-US" sz="40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FBA331-B5AC-FD4C-A8B2-30ED3D00468F}"/>
              </a:ext>
            </a:extLst>
          </p:cNvPr>
          <p:cNvSpPr/>
          <p:nvPr/>
        </p:nvSpPr>
        <p:spPr>
          <a:xfrm>
            <a:off x="2951650" y="2519109"/>
            <a:ext cx="2807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90"/>
                </a:solidFill>
                <a:latin typeface="Times New Roman"/>
                <a:cs typeface="Times New Roman"/>
                <a:hlinkClick r:id="rId5"/>
              </a:rPr>
              <a:t>tangxiao@mai.iap.ac.cn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9007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6573E8FD-7C59-9D40-A571-5BDF935678A7}"/>
              </a:ext>
            </a:extLst>
          </p:cNvPr>
          <p:cNvSpPr txBox="1"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Background</a:t>
            </a:r>
            <a:endParaRPr lang="en-US" altLang="zh-CN" b="1" dirty="0">
              <a:solidFill>
                <a:schemeClr val="bg1"/>
              </a:solidFill>
              <a:latin typeface="Times New Roman"/>
              <a:ea typeface="黑体"/>
              <a:cs typeface="Times New Roman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6947867-39C7-CD4B-A0DE-179335D1E8E8}"/>
              </a:ext>
            </a:extLst>
          </p:cNvPr>
          <p:cNvSpPr txBox="1"/>
          <p:nvPr/>
        </p:nvSpPr>
        <p:spPr>
          <a:xfrm>
            <a:off x="53837" y="835274"/>
            <a:ext cx="90363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lnSpc>
                <a:spcPct val="125000"/>
              </a:lnSpc>
              <a:buFont typeface="Wingdings" pitchFamily="2" charset="2"/>
              <a:buChar char="l"/>
            </a:pP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1"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emissions were closely related to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environmental problems like air pollution, nitrogen deposition and rain acidification.</a:t>
            </a:r>
            <a:r>
              <a:rPr lang="zh-C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proper estimate of NH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emissions is essential for quantification of their environmental impacts and implementation of effective mitigation strategy.</a:t>
            </a:r>
            <a:r>
              <a:rPr lang="zh-C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were still large uncertainties on the current NH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emissions in China with regards to the magnitude, and spatial-temporal variations .</a:t>
            </a:r>
          </a:p>
          <a:p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Wingdings" pitchFamily="2" charset="2"/>
              <a:buChar char="l"/>
            </a:pP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9883E2-4F0F-C846-B5EC-04A26494E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6" y="2564986"/>
            <a:ext cx="7871791" cy="400477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54DF36D-00C9-F24A-82EC-E89F26E19A78}"/>
              </a:ext>
            </a:extLst>
          </p:cNvPr>
          <p:cNvSpPr txBox="1"/>
          <p:nvPr/>
        </p:nvSpPr>
        <p:spPr>
          <a:xfrm>
            <a:off x="7281529" y="6457890"/>
            <a:ext cx="2179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 et al., 2017)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318BA5C-C6C4-6D43-9768-7BECB3F400FA}"/>
              </a:ext>
            </a:extLst>
          </p:cNvPr>
          <p:cNvSpPr/>
          <p:nvPr/>
        </p:nvSpPr>
        <p:spPr>
          <a:xfrm>
            <a:off x="3062084" y="3755116"/>
            <a:ext cx="2831820" cy="1572258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74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6573E8FD-7C59-9D40-A571-5BDF935678A7}"/>
              </a:ext>
            </a:extLst>
          </p:cNvPr>
          <p:cNvSpPr txBox="1"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</a:t>
            </a:r>
            <a:r>
              <a:rPr lang="en-US" altLang="zh-CN" sz="28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Ammonia Monitoring Network in China (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AMoN</a:t>
            </a:r>
            <a:r>
              <a:rPr lang="en-US" altLang="zh-CN" sz="28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-China)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B45DDA-098F-AB49-84DF-BF2A24AAF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91"/>
          <a:stretch/>
        </p:blipFill>
        <p:spPr>
          <a:xfrm>
            <a:off x="0" y="1363053"/>
            <a:ext cx="5305128" cy="539351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99A65BA-9250-A24F-BD77-98EB5DF3D4E8}"/>
              </a:ext>
            </a:extLst>
          </p:cNvPr>
          <p:cNvSpPr/>
          <p:nvPr/>
        </p:nvSpPr>
        <p:spPr>
          <a:xfrm>
            <a:off x="4863532" y="2884654"/>
            <a:ext cx="4022051" cy="19798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The network contains 53 sites</a:t>
            </a:r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The sites are located over the major NH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lang="en-US" altLang="zh-CN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 sources in China</a:t>
            </a:r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It has one year observations (Sep, 2015 – Aug, 2016)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68A08CE-732A-D942-A061-5A12D23BF4E1}"/>
              </a:ext>
            </a:extLst>
          </p:cNvPr>
          <p:cNvSpPr/>
          <p:nvPr/>
        </p:nvSpPr>
        <p:spPr>
          <a:xfrm>
            <a:off x="230258" y="896812"/>
            <a:ext cx="906283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new surface observation provides us the new insight into the NH</a:t>
            </a:r>
            <a:r>
              <a:rPr lang="en-US" altLang="zh-CN" b="1" baseline="-25000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emissions in China</a:t>
            </a:r>
            <a:endParaRPr lang="en-US" altLang="zh-CN" b="1" baseline="30000" dirty="0">
              <a:solidFill>
                <a:srgbClr val="0432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9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C4869205-2762-4F74-88D5-2F44B3E26E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" b="14119"/>
          <a:stretch/>
        </p:blipFill>
        <p:spPr>
          <a:xfrm>
            <a:off x="5077054" y="2887725"/>
            <a:ext cx="4071726" cy="351724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5124" y="924440"/>
            <a:ext cx="4434755" cy="170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altLang="zh-CN" sz="1400" b="1" dirty="0">
                <a:latin typeface="Times New Roman"/>
                <a:ea typeface="微软雅黑"/>
                <a:cs typeface="Times New Roman"/>
              </a:rPr>
              <a:t>Assimilation method: </a:t>
            </a:r>
            <a:r>
              <a:rPr lang="en-US" altLang="zh-CN" sz="1400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Ensemble </a:t>
            </a:r>
            <a:r>
              <a:rPr lang="en-US" altLang="zh-CN" sz="1400" b="1" dirty="0" err="1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Kalman</a:t>
            </a:r>
            <a:r>
              <a:rPr lang="en-US" altLang="zh-CN" sz="1400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 Filter (</a:t>
            </a:r>
            <a:r>
              <a:rPr lang="en-US" altLang="zh-CN" sz="1400" b="1" dirty="0" err="1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EnKF</a:t>
            </a:r>
            <a:r>
              <a:rPr lang="en-US" altLang="zh-CN" sz="1400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)</a:t>
            </a:r>
          </a:p>
          <a:p>
            <a:pPr>
              <a:spcAft>
                <a:spcPts val="450"/>
              </a:spcAft>
            </a:pPr>
            <a:r>
              <a:rPr lang="en-US" altLang="zh-CN" sz="1400" b="1" dirty="0">
                <a:latin typeface="Times New Roman"/>
                <a:ea typeface="微软雅黑"/>
                <a:cs typeface="Times New Roman"/>
              </a:rPr>
              <a:t>Inflation technique: </a:t>
            </a:r>
            <a:r>
              <a:rPr lang="en-US" altLang="zh-CN" sz="1400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Maximum likelihood estimation</a:t>
            </a:r>
          </a:p>
          <a:p>
            <a:pPr>
              <a:spcAft>
                <a:spcPts val="450"/>
              </a:spcAft>
            </a:pPr>
            <a:r>
              <a:rPr lang="en-US" altLang="zh-CN" sz="1400" b="1" dirty="0">
                <a:latin typeface="Times New Roman"/>
                <a:ea typeface="微软雅黑"/>
                <a:cs typeface="Times New Roman"/>
              </a:rPr>
              <a:t>Assimilated variables: </a:t>
            </a:r>
            <a:r>
              <a:rPr lang="en-US" altLang="zh-CN" sz="1400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Emissions and concentrations</a:t>
            </a:r>
          </a:p>
          <a:p>
            <a:pPr>
              <a:spcAft>
                <a:spcPts val="450"/>
              </a:spcAft>
            </a:pPr>
            <a:r>
              <a:rPr lang="en-US" altLang="zh-CN" sz="1400" b="1" dirty="0">
                <a:latin typeface="Times New Roman"/>
                <a:ea typeface="微软雅黑"/>
                <a:cs typeface="Times New Roman"/>
              </a:rPr>
              <a:t>Localization Scale: </a:t>
            </a:r>
            <a:r>
              <a:rPr lang="en-US" altLang="zh-CN" sz="1400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150km (10 grids)</a:t>
            </a:r>
          </a:p>
          <a:p>
            <a:pPr>
              <a:spcAft>
                <a:spcPts val="450"/>
              </a:spcAft>
            </a:pPr>
            <a:r>
              <a:rPr lang="en-US" altLang="zh-CN" sz="1400" b="1" dirty="0">
                <a:latin typeface="Times New Roman"/>
                <a:ea typeface="微软雅黑"/>
                <a:cs typeface="Times New Roman"/>
              </a:rPr>
              <a:t>Ensemble size: </a:t>
            </a:r>
            <a:r>
              <a:rPr lang="en-US" altLang="zh-CN" sz="1400" b="1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50</a:t>
            </a:r>
          </a:p>
          <a:p>
            <a:pPr>
              <a:spcAft>
                <a:spcPts val="450"/>
              </a:spcAft>
            </a:pPr>
            <a:endParaRPr lang="en-US" altLang="zh-CN" sz="1400" b="1" dirty="0">
              <a:latin typeface="Times New Roman"/>
              <a:ea typeface="微软雅黑"/>
              <a:cs typeface="Times New Roman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985150" y="6127974"/>
            <a:ext cx="2762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000000"/>
                </a:solidFill>
                <a:latin typeface="Times New Roman"/>
                <a:ea typeface="黑体"/>
                <a:cs typeface="Times New Roman"/>
              </a:rPr>
              <a:t>(</a:t>
            </a:r>
            <a:r>
              <a:rPr lang="en-US" altLang="zh-CN" sz="1200" b="1" dirty="0" err="1">
                <a:solidFill>
                  <a:srgbClr val="000000"/>
                </a:solidFill>
                <a:latin typeface="Times New Roman"/>
                <a:ea typeface="黑体"/>
                <a:cs typeface="Times New Roman"/>
              </a:rPr>
              <a:t>ChemDAS</a:t>
            </a:r>
            <a:r>
              <a:rPr lang="en-US" altLang="zh-CN" sz="1200" b="1" dirty="0">
                <a:solidFill>
                  <a:srgbClr val="000000"/>
                </a:solidFill>
                <a:latin typeface="Times New Roman"/>
                <a:ea typeface="黑体"/>
                <a:cs typeface="Times New Roman"/>
              </a:rPr>
              <a:t> &amp; NAQPMS)</a:t>
            </a:r>
          </a:p>
        </p:txBody>
      </p:sp>
      <p:cxnSp>
        <p:nvCxnSpPr>
          <p:cNvPr id="16" name="直线连接符 15"/>
          <p:cNvCxnSpPr>
            <a:cxnSpLocks/>
          </p:cNvCxnSpPr>
          <p:nvPr/>
        </p:nvCxnSpPr>
        <p:spPr>
          <a:xfrm flipH="1">
            <a:off x="4689530" y="785191"/>
            <a:ext cx="1" cy="5774635"/>
          </a:xfrm>
          <a:prstGeom prst="line">
            <a:avLst/>
          </a:prstGeom>
          <a:ln>
            <a:solidFill>
              <a:srgbClr val="0000FF">
                <a:alpha val="45000"/>
              </a:srgb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"/>
              <p:cNvSpPr txBox="1"/>
              <p:nvPr/>
            </p:nvSpPr>
            <p:spPr>
              <a:xfrm>
                <a:off x="5155721" y="924439"/>
                <a:ext cx="3751055" cy="1705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en-US" altLang="zh-CN" sz="1400" b="1" dirty="0">
                    <a:latin typeface="Times New Roman"/>
                    <a:ea typeface="黑体"/>
                    <a:cs typeface="Times New Roman"/>
                  </a:rPr>
                  <a:t>Chemical transport model: </a:t>
                </a:r>
                <a:r>
                  <a:rPr lang="en-US" altLang="zh-CN" sz="1400" b="1" dirty="0">
                    <a:solidFill>
                      <a:srgbClr val="0000FF"/>
                    </a:solidFill>
                    <a:latin typeface="Times New Roman"/>
                    <a:ea typeface="微软雅黑"/>
                    <a:cs typeface="Times New Roman"/>
                  </a:rPr>
                  <a:t>NAQPMS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altLang="zh-CN" sz="1400" b="1" dirty="0">
                    <a:solidFill>
                      <a:srgbClr val="0000FF"/>
                    </a:solidFill>
                    <a:latin typeface="Times New Roman"/>
                    <a:ea typeface="微软雅黑"/>
                    <a:cs typeface="Times New Roman"/>
                  </a:rPr>
                  <a:t>(Nested Air Quality Prediction Model System) 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Times New Roman"/>
                    <a:ea typeface="黑体"/>
                    <a:cs typeface="Times New Roman"/>
                  </a:rPr>
                  <a:t>Meteorological model</a:t>
                </a:r>
                <a:r>
                  <a:rPr lang="zh-CN" altLang="en-US" sz="1400" b="1" dirty="0">
                    <a:solidFill>
                      <a:srgbClr val="000000"/>
                    </a:solidFill>
                    <a:latin typeface="Times New Roman"/>
                    <a:ea typeface="黑体"/>
                    <a:cs typeface="Times New Roman"/>
                  </a:rPr>
                  <a:t>：</a:t>
                </a:r>
                <a:r>
                  <a:rPr lang="en-US" altLang="zh-CN" sz="1400" b="1" dirty="0">
                    <a:solidFill>
                      <a:srgbClr val="0000FF"/>
                    </a:solidFill>
                    <a:latin typeface="Times New Roman"/>
                    <a:ea typeface="黑体"/>
                    <a:cs typeface="Times New Roman"/>
                  </a:rPr>
                  <a:t>WRF</a:t>
                </a:r>
                <a:endParaRPr lang="en-US" altLang="zh-CN" sz="1400" b="1" dirty="0">
                  <a:solidFill>
                    <a:srgbClr val="0000FF"/>
                  </a:solidFill>
                  <a:latin typeface="Times New Roman"/>
                  <a:ea typeface="微软雅黑"/>
                  <a:cs typeface="Times New Roman"/>
                </a:endParaRPr>
              </a:p>
              <a:p>
                <a:pPr>
                  <a:spcAft>
                    <a:spcPts val="450"/>
                  </a:spcAft>
                </a:pPr>
                <a:r>
                  <a:rPr lang="en-US" altLang="zh-CN" sz="1400" b="1" dirty="0">
                    <a:latin typeface="Times New Roman"/>
                    <a:ea typeface="黑体"/>
                    <a:cs typeface="Times New Roman"/>
                  </a:rPr>
                  <a:t>Horizontal resolution: </a:t>
                </a:r>
                <a:r>
                  <a:rPr lang="en-US" altLang="zh-CN" sz="1400" b="1" dirty="0">
                    <a:solidFill>
                      <a:srgbClr val="0000FF"/>
                    </a:solidFill>
                    <a:latin typeface="Times New Roman"/>
                    <a:ea typeface="微软雅黑"/>
                    <a:cs typeface="Times New Roman"/>
                  </a:rPr>
                  <a:t>15km</a:t>
                </a:r>
                <a14:m>
                  <m:oMath xmlns:m="http://schemas.openxmlformats.org/officeDocument/2006/math">
                    <m:r>
                      <a:rPr lang="en-US" altLang="zh-CN" sz="1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×</m:t>
                    </m:r>
                  </m:oMath>
                </a14:m>
                <a:r>
                  <a:rPr lang="en-US" altLang="zh-CN" sz="1400" b="1" dirty="0">
                    <a:solidFill>
                      <a:srgbClr val="0000FF"/>
                    </a:solidFill>
                    <a:latin typeface="Times New Roman"/>
                    <a:ea typeface="微软雅黑"/>
                    <a:cs typeface="Times New Roman"/>
                  </a:rPr>
                  <a:t>15km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altLang="zh-CN" sz="1400" b="1" dirty="0">
                    <a:latin typeface="Times New Roman"/>
                    <a:ea typeface="微软雅黑"/>
                    <a:cs typeface="Times New Roman"/>
                  </a:rPr>
                  <a:t>Experiment period:</a:t>
                </a:r>
                <a:r>
                  <a:rPr lang="zh-CN" altLang="en-US" sz="1400" b="1" dirty="0">
                    <a:latin typeface="Times New Roman"/>
                    <a:ea typeface="微软雅黑"/>
                    <a:cs typeface="Times New Roman"/>
                  </a:rPr>
                  <a:t> </a:t>
                </a:r>
                <a:r>
                  <a:rPr lang="en-US" altLang="zh-CN" sz="1400" b="1" dirty="0">
                    <a:solidFill>
                      <a:srgbClr val="0000FF"/>
                    </a:solidFill>
                    <a:latin typeface="Times New Roman"/>
                    <a:ea typeface="微软雅黑"/>
                    <a:cs typeface="Times New Roman"/>
                  </a:rPr>
                  <a:t>Sep, 2015–Aug, 2016</a:t>
                </a:r>
                <a:endParaRPr lang="en-US" altLang="zh-CN" sz="1400" b="1" dirty="0">
                  <a:latin typeface="Times New Roman"/>
                  <a:ea typeface="微软雅黑"/>
                  <a:cs typeface="Times New Roman"/>
                </a:endParaRPr>
              </a:p>
              <a:p>
                <a:pPr>
                  <a:spcAft>
                    <a:spcPts val="450"/>
                  </a:spcAft>
                </a:pPr>
                <a:r>
                  <a:rPr lang="en-US" altLang="zh-CN" sz="1400" b="1" dirty="0">
                    <a:latin typeface="Times New Roman"/>
                    <a:ea typeface="微软雅黑"/>
                    <a:cs typeface="Times New Roman"/>
                  </a:rPr>
                  <a:t>First guess emission inventory:</a:t>
                </a:r>
                <a:r>
                  <a:rPr lang="en-US" altLang="zh-CN" sz="1400" b="1" dirty="0">
                    <a:solidFill>
                      <a:srgbClr val="0000FF"/>
                    </a:solidFill>
                    <a:latin typeface="Times New Roman"/>
                    <a:ea typeface="微软雅黑"/>
                    <a:cs typeface="Times New Roman"/>
                  </a:rPr>
                  <a:t>  MEIC-2016 </a:t>
                </a:r>
              </a:p>
            </p:txBody>
          </p:sp>
        </mc:Choice>
        <mc:Fallback xmlns="">
          <p:sp>
            <p:nvSpPr>
              <p:cNvPr id="15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721" y="924439"/>
                <a:ext cx="3751055" cy="1705595"/>
              </a:xfrm>
              <a:prstGeom prst="rect">
                <a:avLst/>
              </a:prstGeom>
              <a:blipFill>
                <a:blip r:embed="rId4"/>
                <a:stretch>
                  <a:fillRect l="-338" b="-2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C4C3A56F-8249-448B-B427-30318D656E42}"/>
              </a:ext>
            </a:extLst>
          </p:cNvPr>
          <p:cNvSpPr txBox="1"/>
          <p:nvPr/>
        </p:nvSpPr>
        <p:spPr>
          <a:xfrm>
            <a:off x="6355821" y="2887723"/>
            <a:ext cx="1514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domain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77D0894-BBA0-4C75-8C09-671B6EE14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1" y="2716510"/>
            <a:ext cx="3552541" cy="3199546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E9926B16-F031-CD42-8E60-53BC714C08AD}"/>
              </a:ext>
            </a:extLst>
          </p:cNvPr>
          <p:cNvSpPr txBox="1"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Establishment of </a:t>
            </a:r>
            <a:r>
              <a:rPr lang="en-US" altLang="zh-CN" sz="28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Inversion Estimation System</a:t>
            </a:r>
            <a:endParaRPr lang="en-US" altLang="zh-CN" b="1" dirty="0">
              <a:solidFill>
                <a:schemeClr val="bg1"/>
              </a:solidFill>
              <a:latin typeface="Times New Roman"/>
              <a:ea typeface="黑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085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7975DE16-90B1-4346-9F16-1A8F5F35A693}"/>
              </a:ext>
            </a:extLst>
          </p:cNvPr>
          <p:cNvSpPr txBox="1"/>
          <p:nvPr/>
        </p:nvSpPr>
        <p:spPr>
          <a:xfrm>
            <a:off x="163122" y="1999974"/>
            <a:ext cx="5606699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Inversion method: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EnKF</a:t>
            </a:r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+ State augmentation 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2F0D44E-CF0B-4BB0-8C60-D1E41616A54F}"/>
                  </a:ext>
                </a:extLst>
              </p:cNvPr>
              <p:cNvSpPr/>
              <p:nvPr/>
            </p:nvSpPr>
            <p:spPr>
              <a:xfrm>
                <a:off x="1350365" y="2338528"/>
                <a:ext cx="6022444" cy="785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1400" b="1" dirty="0"/>
                  <a:t>              </a:t>
                </a:r>
                <a:r>
                  <a:rPr lang="en-GB" altLang="zh-CN" sz="1400" b="1" dirty="0"/>
                  <a:t> </a:t>
                </a:r>
                <a14:m>
                  <m:oMath xmlns:m="http://schemas.openxmlformats.org/officeDocument/2006/math">
                    <m:r>
                      <a:rPr lang="en-GB" altLang="zh-CN" sz="1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altLang="zh-CN" sz="1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zh-CN" sz="14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en-GB" altLang="zh-CN" sz="1400" b="1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en-GB" altLang="zh-CN" sz="1400" b="1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zh-CN" altLang="zh-CN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zh-CN" sz="1400" b="1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p>
                                <m:r>
                                  <a:rPr lang="en-GB" altLang="zh-CN" sz="1400" b="1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altLang="zh-CN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endParaRPr lang="en-US" altLang="zh-CN" sz="1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altLang="zh-CN" sz="1400" b="1" dirty="0"/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sz="1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altLang="zh-CN" sz="1400" b="1" i="1"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  <m:r>
                      <a:rPr lang="en-GB" altLang="zh-CN" sz="1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sz="1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altLang="zh-CN" sz="1400" b="1" i="1"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p>
                    <m:r>
                      <a:rPr lang="en-GB" altLang="zh-CN" sz="1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sSup>
                      <m:sSupPr>
                        <m:ctrlPr>
                          <a:rPr lang="zh-CN" altLang="zh-CN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sz="1400" b="1" i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en-GB" altLang="zh-CN" sz="1400" b="1" i="0">
                            <a:latin typeface="Cambria Math" panose="02040503050406030204" pitchFamily="18" charset="0"/>
                          </a:rPr>
                          <m:t>𝐓</m:t>
                        </m:r>
                      </m:sup>
                    </m:sSup>
                    <m:sSup>
                      <m:sSupPr>
                        <m:ctrlPr>
                          <a:rPr lang="zh-CN" altLang="zh-CN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zh-CN" sz="1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𝐇</m:t>
                            </m:r>
                            <m:r>
                              <a:rPr lang="en-US" altLang="zh-CN" sz="1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𝐁</m:t>
                            </m:r>
                            <m:sSup>
                              <m:sSupPr>
                                <m:ctrlPr>
                                  <a:rPr lang="zh-CN" altLang="zh-CN" sz="1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zh-CN" sz="1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</m:e>
                              <m:sup>
                                <m:r>
                                  <a:rPr lang="en-GB" altLang="zh-CN" sz="1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sup>
                            </m:sSup>
                            <m:r>
                              <a:rPr lang="en-GB" altLang="zh-CN" sz="1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altLang="zh-CN" sz="1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</m:d>
                      </m:e>
                      <m:sup>
                        <m:r>
                          <a:rPr lang="en-GB" altLang="zh-CN" sz="1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altLang="zh-CN" sz="1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zh-CN" altLang="zh-CN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zh-CN" sz="1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GB" altLang="zh-CN" sz="1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GB" altLang="zh-CN" sz="1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altLang="zh-CN" sz="1400" b="1" i="0">
                            <a:latin typeface="Cambria Math" panose="02040503050406030204" pitchFamily="18" charset="0"/>
                          </a:rPr>
                          <m:t>𝐇</m:t>
                        </m:r>
                        <m:sSup>
                          <m:sSupPr>
                            <m:ctrlPr>
                              <a:rPr lang="zh-CN" altLang="zh-CN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zh-CN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altLang="zh-CN" sz="1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1400" b="1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2F0D44E-CF0B-4BB0-8C60-D1E41616A5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365" y="2338528"/>
                <a:ext cx="6022444" cy="7850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EC0CA785-085B-42D0-9DD4-8F8E91DC4C73}"/>
              </a:ext>
            </a:extLst>
          </p:cNvPr>
          <p:cNvSpPr/>
          <p:nvPr/>
        </p:nvSpPr>
        <p:spPr>
          <a:xfrm>
            <a:off x="246332" y="3644615"/>
            <a:ext cx="92355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Background error: </a:t>
            </a:r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Ensemble estimation with Inflation technique (</a:t>
            </a:r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Maximum likelihood estimation)</a:t>
            </a:r>
            <a:endParaRPr lang="en-US" altLang="zh-CN" sz="1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7E9D18B9-EE74-48AC-9DA6-3A45674B03E3}"/>
                  </a:ext>
                </a:extLst>
              </p:cNvPr>
              <p:cNvSpPr/>
              <p:nvPr/>
            </p:nvSpPr>
            <p:spPr>
              <a:xfrm>
                <a:off x="1808928" y="4024108"/>
                <a:ext cx="5420201" cy="963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827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altLang="zh-CN" sz="1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zh-CN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GB" altLang="zh-CN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lang="zh-CN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GB" altLang="zh-CN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altLang="zh-CN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𝑙𝑛</m:t>
                    </m:r>
                    <m:d>
                      <m:dPr>
                        <m:begChr m:val="{"/>
                        <m:endChr m:val="}"/>
                        <m:ctrlPr>
                          <a:rPr lang="zh-CN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𝑑𝑒𝑡</m:t>
                        </m:r>
                        <m:d>
                          <m:d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altLang="zh-CN" sz="1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𝐇</m:t>
                            </m:r>
                            <m:r>
                              <a:rPr lang="en-GB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  <m:sSubSup>
                              <m:sSubSupPr>
                                <m:ctrlPr>
                                  <a:rPr lang="zh-CN" altLang="zh-CN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altLang="zh-CN" sz="1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𝐏</m:t>
                                </m:r>
                              </m:e>
                              <m:sub>
                                <m:r>
                                  <a:rPr lang="en-GB" altLang="zh-CN" sz="1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𝐞</m:t>
                                </m:r>
                              </m:sub>
                              <m:sup>
                                <m:r>
                                  <a:rPr lang="en-GB" altLang="zh-CN" sz="1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𝐛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zh-CN" sz="1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𝐇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GB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GB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GB" altLang="zh-CN" sz="1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𝐑</m:t>
                            </m:r>
                          </m:e>
                        </m:d>
                      </m:e>
                    </m:d>
                    <m:r>
                      <a:rPr lang="en-GB" altLang="zh-CN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altLang="zh-CN" sz="1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p>
                        <m:r>
                          <a:rPr lang="en-GB" altLang="zh-CN" sz="1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altLang="zh-CN" sz="1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𝐇</m:t>
                            </m:r>
                            <m:r>
                              <a:rPr lang="en-GB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zh-CN" altLang="zh-CN" sz="1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altLang="zh-CN" sz="1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𝐏</m:t>
                                    </m:r>
                                  </m:e>
                                  <m:sub>
                                    <m:r>
                                      <a:rPr lang="en-GB" altLang="zh-CN" sz="1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𝐞</m:t>
                                    </m:r>
                                  </m:sub>
                                  <m:sup>
                                    <m:r>
                                      <a:rPr lang="en-GB" altLang="zh-CN" sz="1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𝐛</m:t>
                                    </m:r>
                                  </m:sup>
                                </m:sSubSup>
                                <m:r>
                                  <a:rPr lang="en-GB" altLang="zh-CN" sz="1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𝐇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GB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GB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GB" altLang="zh-CN" sz="1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𝐑</m:t>
                            </m:r>
                          </m:e>
                        </m:d>
                      </m:e>
                      <m:sup>
                        <m:r>
                          <a:rPr lang="en-GB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GB" altLang="zh-CN" sz="1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endParaRPr lang="zh-CN" altLang="zh-CN" sz="1400" dirty="0"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indent="12827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altLang="zh-CN" sz="14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zh-CN" sz="1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GB" altLang="zh-CN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altLang="zh-CN" sz="1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GB" altLang="zh-CN" sz="1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lang="en-GB" altLang="zh-CN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altLang="zh-CN" sz="1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zh-CN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limLoc m:val="undOvr"/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GB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GB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zh-CN" altLang="zh-CN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altLang="zh-CN" sz="1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GB" altLang="zh-CN" sz="1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GB" altLang="zh-CN" sz="1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sup>
                            </m:sSubSup>
                          </m:e>
                        </m:nary>
                      </m:e>
                    </m:d>
                  </m:oMath>
                </a14:m>
                <a:endParaRPr lang="zh-CN" altLang="zh-CN" sz="1400" dirty="0"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7E9D18B9-EE74-48AC-9DA6-3A45674B0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28" y="4024108"/>
                <a:ext cx="5420201" cy="963469"/>
              </a:xfrm>
              <a:prstGeom prst="rect">
                <a:avLst/>
              </a:prstGeom>
              <a:blipFill>
                <a:blip r:embed="rId4"/>
                <a:stretch>
                  <a:fillRect b="-46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BC206BCA-9370-40AB-AA5A-EA3BC3530534}"/>
              </a:ext>
            </a:extLst>
          </p:cNvPr>
          <p:cNvCxnSpPr>
            <a:cxnSpLocks/>
          </p:cNvCxnSpPr>
          <p:nvPr/>
        </p:nvCxnSpPr>
        <p:spPr>
          <a:xfrm>
            <a:off x="2968388" y="3091354"/>
            <a:ext cx="422064" cy="2319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175E4450-EEC2-4AA8-8B57-D42BE210010F}"/>
              </a:ext>
            </a:extLst>
          </p:cNvPr>
          <p:cNvCxnSpPr>
            <a:cxnSpLocks/>
          </p:cNvCxnSpPr>
          <p:nvPr/>
        </p:nvCxnSpPr>
        <p:spPr>
          <a:xfrm>
            <a:off x="4091336" y="3091354"/>
            <a:ext cx="384470" cy="2213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1E1F7865-B6AA-451D-9B15-FAEA83E166D4}"/>
              </a:ext>
            </a:extLst>
          </p:cNvPr>
          <p:cNvSpPr/>
          <p:nvPr/>
        </p:nvSpPr>
        <p:spPr>
          <a:xfrm>
            <a:off x="2717030" y="3287001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Background error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5E64C09-33BE-4D6A-858B-BDC9BAE1059D}"/>
              </a:ext>
            </a:extLst>
          </p:cNvPr>
          <p:cNvSpPr/>
          <p:nvPr/>
        </p:nvSpPr>
        <p:spPr>
          <a:xfrm>
            <a:off x="4286599" y="3306673"/>
            <a:ext cx="15840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Observation error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E9E629E-9414-460E-A151-36DF1F58BE90}"/>
              </a:ext>
            </a:extLst>
          </p:cNvPr>
          <p:cNvSpPr/>
          <p:nvPr/>
        </p:nvSpPr>
        <p:spPr>
          <a:xfrm>
            <a:off x="246332" y="5301782"/>
            <a:ext cx="8734546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Observation error: </a:t>
            </a:r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measurement error</a:t>
            </a:r>
            <a:r>
              <a:rPr lang="zh-CN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3%</a:t>
            </a:r>
            <a:r>
              <a:rPr lang="zh-CN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da-DK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von Bobrutzki et al., 2010</a:t>
            </a:r>
            <a:r>
              <a:rPr lang="zh-CN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representativeness error (Chang et al., 2019)</a:t>
            </a: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F218613F-D9CD-4BF7-BBF7-D4CC1DB475F2}"/>
              </a:ext>
            </a:extLst>
          </p:cNvPr>
          <p:cNvCxnSpPr>
            <a:cxnSpLocks/>
          </p:cNvCxnSpPr>
          <p:nvPr/>
        </p:nvCxnSpPr>
        <p:spPr>
          <a:xfrm>
            <a:off x="3167874" y="2595382"/>
            <a:ext cx="44515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47DD990F-841C-47BE-AA73-FBA9E8D6AB5B}"/>
              </a:ext>
            </a:extLst>
          </p:cNvPr>
          <p:cNvSpPr/>
          <p:nvPr/>
        </p:nvSpPr>
        <p:spPr>
          <a:xfrm>
            <a:off x="3616217" y="2430634"/>
            <a:ext cx="1245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State variable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A5CCDD8-6038-4FBF-B821-4DDF570BD0E2}"/>
              </a:ext>
            </a:extLst>
          </p:cNvPr>
          <p:cNvSpPr/>
          <p:nvPr/>
        </p:nvSpPr>
        <p:spPr>
          <a:xfrm>
            <a:off x="163122" y="855417"/>
            <a:ext cx="8817756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we mainly focused on the monthly emissions, the filter was applied independently in each month after a free run of ensemble simulations from September, 2015 to August, 2016. </a:t>
            </a:r>
            <a:endParaRPr lang="en-US" altLang="zh-CN" sz="1600" b="1" baseline="300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606B608-5CF0-4B4C-8E52-1086859E12CB}"/>
              </a:ext>
            </a:extLst>
          </p:cNvPr>
          <p:cNvSpPr/>
          <p:nvPr/>
        </p:nvSpPr>
        <p:spPr>
          <a:xfrm>
            <a:off x="1969695" y="4173552"/>
            <a:ext cx="4571999" cy="2839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39CD4BCF-C8DB-4008-B96D-2A59788E0F37}"/>
              </a:ext>
            </a:extLst>
          </p:cNvPr>
          <p:cNvCxnSpPr>
            <a:cxnSpLocks/>
          </p:cNvCxnSpPr>
          <p:nvPr/>
        </p:nvCxnSpPr>
        <p:spPr>
          <a:xfrm>
            <a:off x="5672918" y="4465151"/>
            <a:ext cx="384470" cy="2213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E1AB24E9-2886-4F13-87E5-613747995BEA}"/>
              </a:ext>
            </a:extLst>
          </p:cNvPr>
          <p:cNvSpPr/>
          <p:nvPr/>
        </p:nvSpPr>
        <p:spPr>
          <a:xfrm>
            <a:off x="5738974" y="4634170"/>
            <a:ext cx="17379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Likelihood function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B8659AD8-B837-4B95-A651-631CA73B26F3}"/>
              </a:ext>
            </a:extLst>
          </p:cNvPr>
          <p:cNvCxnSpPr>
            <a:cxnSpLocks/>
          </p:cNvCxnSpPr>
          <p:nvPr/>
        </p:nvCxnSpPr>
        <p:spPr>
          <a:xfrm>
            <a:off x="3902812" y="4768224"/>
            <a:ext cx="41836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059D61F5-918F-48F8-AA88-3E1C65926462}"/>
              </a:ext>
            </a:extLst>
          </p:cNvPr>
          <p:cNvSpPr/>
          <p:nvPr/>
        </p:nvSpPr>
        <p:spPr>
          <a:xfrm>
            <a:off x="4283571" y="4615610"/>
            <a:ext cx="10214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Innovation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965A4198-07AE-1F40-9718-58E4F4093B64}"/>
              </a:ext>
            </a:extLst>
          </p:cNvPr>
          <p:cNvSpPr txBox="1"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Inversion Estimation Scheme</a:t>
            </a:r>
            <a:endParaRPr lang="en-US" altLang="zh-CN" b="1" dirty="0">
              <a:solidFill>
                <a:schemeClr val="bg1"/>
              </a:solidFill>
              <a:latin typeface="Times New Roman"/>
              <a:ea typeface="黑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685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22F68BC-762D-4B0B-888B-6C5E34EEF9D1}"/>
              </a:ext>
            </a:extLst>
          </p:cNvPr>
          <p:cNvSpPr/>
          <p:nvPr/>
        </p:nvSpPr>
        <p:spPr>
          <a:xfrm>
            <a:off x="311478" y="805449"/>
            <a:ext cx="8698740" cy="870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IEI shows substantial increases in NH</a:t>
            </a:r>
            <a:r>
              <a:rPr lang="en-US" altLang="zh-CN" b="1" baseline="-25000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emissions in North China, especially in northwest China where enhanced NH</a:t>
            </a:r>
            <a:r>
              <a:rPr lang="en-US" altLang="zh-CN" b="1" baseline="-25000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hotspots were detected. 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5F604D1-9FEC-419E-8EE8-09C52F3D16A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23"/>
          <a:stretch/>
        </p:blipFill>
        <p:spPr>
          <a:xfrm>
            <a:off x="576649" y="1839175"/>
            <a:ext cx="7692279" cy="2948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DB0CD171-0B83-4C2C-B22B-D3A6B6792A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9994521"/>
                  </p:ext>
                </p:extLst>
              </p:nvPr>
            </p:nvGraphicFramePr>
            <p:xfrm>
              <a:off x="954446" y="4896465"/>
              <a:ext cx="7412804" cy="18386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87583">
                      <a:extLst>
                        <a:ext uri="{9D8B030D-6E8A-4147-A177-3AD203B41FA5}">
                          <a16:colId xmlns:a16="http://schemas.microsoft.com/office/drawing/2014/main" val="1137296110"/>
                        </a:ext>
                      </a:extLst>
                    </a:gridCol>
                    <a:gridCol w="1808407">
                      <a:extLst>
                        <a:ext uri="{9D8B030D-6E8A-4147-A177-3AD203B41FA5}">
                          <a16:colId xmlns:a16="http://schemas.microsoft.com/office/drawing/2014/main" val="4152393788"/>
                        </a:ext>
                      </a:extLst>
                    </a:gridCol>
                    <a:gridCol w="1808407">
                      <a:extLst>
                        <a:ext uri="{9D8B030D-6E8A-4147-A177-3AD203B41FA5}">
                          <a16:colId xmlns:a16="http://schemas.microsoft.com/office/drawing/2014/main" val="2831122232"/>
                        </a:ext>
                      </a:extLst>
                    </a:gridCol>
                    <a:gridCol w="1808407">
                      <a:extLst>
                        <a:ext uri="{9D8B030D-6E8A-4147-A177-3AD203B41FA5}">
                          <a16:colId xmlns:a16="http://schemas.microsoft.com/office/drawing/2014/main" val="774651131"/>
                        </a:ext>
                      </a:extLst>
                    </a:gridCol>
                  </a:tblGrid>
                  <a:tr h="26266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altLang="zh-CN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Region</a:t>
                          </a:r>
                          <a:endParaRPr lang="zh-CN" sz="12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altLang="zh-CN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 priori</a:t>
                          </a:r>
                          <a:r>
                            <a:rPr lang="zh-CN" altLang="en-US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1" kern="100" dirty="0" err="1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Tg</a:t>
                          </a:r>
                          <a:r>
                            <a:rPr lang="en-US" altLang="zh-CN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en-US" altLang="zh-CN" sz="1200" b="1" kern="100" dirty="0" err="1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yr</a:t>
                          </a:r>
                          <a:r>
                            <a:rPr lang="zh-CN" altLang="en-US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sz="12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altLang="zh-CN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 posteriori</a:t>
                          </a:r>
                          <a:r>
                            <a:rPr lang="zh-CN" altLang="en-US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1" kern="100" dirty="0" err="1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Tg</a:t>
                          </a:r>
                          <a:r>
                            <a:rPr lang="en-US" altLang="zh-CN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en-US" altLang="zh-CN" sz="1200" b="1" kern="100" dirty="0" err="1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yr</a:t>
                          </a:r>
                          <a:r>
                            <a:rPr lang="zh-CN" altLang="en-US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sz="12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200" b="1" kern="100" baseline="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posteriori</a:t>
                          </a:r>
                          <a:r>
                            <a:rPr lang="en-US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1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a</a:t>
                          </a:r>
                          <a:r>
                            <a:rPr lang="en-US" sz="1200" b="1" kern="100" baseline="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priori</a:t>
                          </a:r>
                          <a:endParaRPr lang="zh-CN" sz="12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51197701"/>
                      </a:ext>
                    </a:extLst>
                  </a:tr>
                  <a:tr h="26266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NCP</a:t>
                          </a:r>
                          <a:endParaRPr lang="zh-CN" sz="12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2.23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3.21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0.98 (43.9%)</a:t>
                          </a:r>
                          <a:endParaRPr lang="zh-CN" sz="12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97159054"/>
                      </a:ext>
                    </a:extLst>
                  </a:tr>
                  <a:tr h="26266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NE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1.43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1.89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0.46 (32.2%)</a:t>
                          </a:r>
                          <a:endParaRPr lang="zh-CN" sz="12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10534586"/>
                      </a:ext>
                    </a:extLst>
                  </a:tr>
                  <a:tr h="26266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SE</a:t>
                          </a:r>
                          <a:endParaRPr lang="zh-CN" sz="12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3.56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3.93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0.37 (10.4%)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52477433"/>
                      </a:ext>
                    </a:extLst>
                  </a:tr>
                  <a:tr h="26266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SW</a:t>
                          </a:r>
                          <a:endParaRPr lang="zh-CN" sz="12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1.96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2.09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0.13 (6.6%)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75783784"/>
                      </a:ext>
                    </a:extLst>
                  </a:tr>
                  <a:tr h="26266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NW</a:t>
                          </a:r>
                          <a:endParaRPr lang="zh-CN" sz="12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0.35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0.79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0.44 (125.7%)</a:t>
                          </a:r>
                          <a:endParaRPr lang="zh-CN" sz="12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57428522"/>
                      </a:ext>
                    </a:extLst>
                  </a:tr>
                  <a:tr h="26266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Central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0.79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1.13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0.34 (43.0%)</a:t>
                          </a:r>
                          <a:endParaRPr lang="zh-CN" sz="12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113463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DB0CD171-0B83-4C2C-B22B-D3A6B6792A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9994521"/>
                  </p:ext>
                </p:extLst>
              </p:nvPr>
            </p:nvGraphicFramePr>
            <p:xfrm>
              <a:off x="954446" y="4896465"/>
              <a:ext cx="7412804" cy="18386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87583">
                      <a:extLst>
                        <a:ext uri="{9D8B030D-6E8A-4147-A177-3AD203B41FA5}">
                          <a16:colId xmlns:a16="http://schemas.microsoft.com/office/drawing/2014/main" val="1137296110"/>
                        </a:ext>
                      </a:extLst>
                    </a:gridCol>
                    <a:gridCol w="1808407">
                      <a:extLst>
                        <a:ext uri="{9D8B030D-6E8A-4147-A177-3AD203B41FA5}">
                          <a16:colId xmlns:a16="http://schemas.microsoft.com/office/drawing/2014/main" val="4152393788"/>
                        </a:ext>
                      </a:extLst>
                    </a:gridCol>
                    <a:gridCol w="1808407">
                      <a:extLst>
                        <a:ext uri="{9D8B030D-6E8A-4147-A177-3AD203B41FA5}">
                          <a16:colId xmlns:a16="http://schemas.microsoft.com/office/drawing/2014/main" val="2831122232"/>
                        </a:ext>
                      </a:extLst>
                    </a:gridCol>
                    <a:gridCol w="1808407">
                      <a:extLst>
                        <a:ext uri="{9D8B030D-6E8A-4147-A177-3AD203B41FA5}">
                          <a16:colId xmlns:a16="http://schemas.microsoft.com/office/drawing/2014/main" val="774651131"/>
                        </a:ext>
                      </a:extLst>
                    </a:gridCol>
                  </a:tblGrid>
                  <a:tr h="26266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altLang="zh-CN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Region</a:t>
                          </a:r>
                          <a:endParaRPr lang="zh-CN" sz="12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altLang="zh-CN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 priori</a:t>
                          </a:r>
                          <a:r>
                            <a:rPr lang="zh-CN" altLang="en-US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1" kern="100" dirty="0" err="1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Tg</a:t>
                          </a:r>
                          <a:r>
                            <a:rPr lang="en-US" altLang="zh-CN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en-US" altLang="zh-CN" sz="1200" b="1" kern="100" dirty="0" err="1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yr</a:t>
                          </a:r>
                          <a:r>
                            <a:rPr lang="zh-CN" altLang="en-US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sz="12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altLang="zh-CN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 posteriori</a:t>
                          </a:r>
                          <a:r>
                            <a:rPr lang="zh-CN" altLang="en-US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1" kern="100" dirty="0" err="1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Tg</a:t>
                          </a:r>
                          <a:r>
                            <a:rPr lang="en-US" altLang="zh-CN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en-US" altLang="zh-CN" sz="1200" b="1" kern="100" dirty="0" err="1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yr</a:t>
                          </a:r>
                          <a:r>
                            <a:rPr lang="zh-CN" altLang="en-US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sz="12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11972" t="-4762" r="-704" b="-6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1197701"/>
                      </a:ext>
                    </a:extLst>
                  </a:tr>
                  <a:tr h="26266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NCP</a:t>
                          </a:r>
                          <a:endParaRPr lang="zh-CN" sz="12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2.23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3.21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0.98 (43.9%)</a:t>
                          </a:r>
                          <a:endParaRPr lang="zh-CN" sz="12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97159054"/>
                      </a:ext>
                    </a:extLst>
                  </a:tr>
                  <a:tr h="26266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NE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1.43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1.89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0.46 (32.2%)</a:t>
                          </a:r>
                          <a:endParaRPr lang="zh-CN" sz="12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10534586"/>
                      </a:ext>
                    </a:extLst>
                  </a:tr>
                  <a:tr h="26266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SE</a:t>
                          </a:r>
                          <a:endParaRPr lang="zh-CN" sz="12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3.56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3.93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0.37 (10.4%)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52477433"/>
                      </a:ext>
                    </a:extLst>
                  </a:tr>
                  <a:tr h="26266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SW</a:t>
                          </a:r>
                          <a:endParaRPr lang="zh-CN" sz="12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1.96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2.09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0.13 (6.6%)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75783784"/>
                      </a:ext>
                    </a:extLst>
                  </a:tr>
                  <a:tr h="26266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NW</a:t>
                          </a:r>
                          <a:endParaRPr lang="zh-CN" sz="12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0.35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0.79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0.44 (125.7%)</a:t>
                          </a:r>
                          <a:endParaRPr lang="zh-CN" sz="12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57428522"/>
                      </a:ext>
                    </a:extLst>
                  </a:tr>
                  <a:tr h="26266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Central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0.79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1.13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en-US" sz="1200" b="1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0.34 (43.0%)</a:t>
                          </a:r>
                          <a:endParaRPr lang="zh-CN" sz="12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113463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41D18158-E1F5-413E-BEBC-329A2C06CB7D}"/>
              </a:ext>
            </a:extLst>
          </p:cNvPr>
          <p:cNvSpPr/>
          <p:nvPr/>
        </p:nvSpPr>
        <p:spPr>
          <a:xfrm>
            <a:off x="6770670" y="2722652"/>
            <a:ext cx="678094" cy="565078"/>
          </a:xfrm>
          <a:prstGeom prst="rect">
            <a:avLst/>
          </a:prstGeom>
          <a:noFill/>
          <a:ln w="19050">
            <a:solidFill>
              <a:srgbClr val="FF1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6A80534-8269-4D11-9F6F-62B0AD45A9C8}"/>
              </a:ext>
            </a:extLst>
          </p:cNvPr>
          <p:cNvSpPr/>
          <p:nvPr/>
        </p:nvSpPr>
        <p:spPr>
          <a:xfrm>
            <a:off x="5044611" y="2280863"/>
            <a:ext cx="1171254" cy="791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CABACDB-1283-D54F-B973-DE3FF1A34845}"/>
              </a:ext>
            </a:extLst>
          </p:cNvPr>
          <p:cNvSpPr txBox="1"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</a:t>
            </a:r>
            <a:r>
              <a:rPr lang="en-US" altLang="zh-CN" sz="24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Inversion Emission Inventory (IEI)</a:t>
            </a:r>
            <a:r>
              <a:rPr lang="en-US" altLang="zh-CN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: Spatial distribution</a:t>
            </a:r>
            <a:endParaRPr lang="en-US" altLang="zh-CN" b="1" dirty="0">
              <a:solidFill>
                <a:schemeClr val="bg1"/>
              </a:solidFill>
              <a:latin typeface="Times New Roman"/>
              <a:ea typeface="黑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397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22F68BC-762D-4B0B-888B-6C5E34EEF9D1}"/>
              </a:ext>
            </a:extLst>
          </p:cNvPr>
          <p:cNvSpPr/>
          <p:nvPr/>
        </p:nvSpPr>
        <p:spPr>
          <a:xfrm>
            <a:off x="311478" y="830197"/>
            <a:ext cx="8698740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IEI agrees well with the industrial NH</a:t>
            </a:r>
            <a:r>
              <a:rPr lang="en-US" altLang="zh-CN" b="1" baseline="-25000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emission hotspots detected by the IASI and </a:t>
            </a:r>
            <a:r>
              <a:rPr lang="en-US" altLang="zh-CN" b="1" dirty="0" err="1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CrIS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measurements</a:t>
            </a:r>
            <a:r>
              <a:rPr lang="zh-CN" altLang="en-US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which suggested that these NH3 emissions may be closely related to the industrial activities there.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C3B807A-3736-4F71-987D-DD4C34ACDE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8" y="2369879"/>
            <a:ext cx="5577254" cy="4201487"/>
          </a:xfrm>
          <a:prstGeom prst="rect">
            <a:avLst/>
          </a:prstGeom>
        </p:spPr>
      </p:pic>
      <p:sp>
        <p:nvSpPr>
          <p:cNvPr id="4" name="等腰三角形 3">
            <a:extLst>
              <a:ext uri="{FF2B5EF4-FFF2-40B4-BE49-F238E27FC236}">
                <a16:creationId xmlns:a16="http://schemas.microsoft.com/office/drawing/2014/main" id="{356B0F27-B075-4F7B-BBA7-0CA57448134A}"/>
              </a:ext>
            </a:extLst>
          </p:cNvPr>
          <p:cNvSpPr/>
          <p:nvPr/>
        </p:nvSpPr>
        <p:spPr>
          <a:xfrm>
            <a:off x="6182328" y="3512020"/>
            <a:ext cx="267634" cy="23228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2717335-88F9-4BC4-94E5-406618B63E14}"/>
              </a:ext>
            </a:extLst>
          </p:cNvPr>
          <p:cNvSpPr txBox="1"/>
          <p:nvPr/>
        </p:nvSpPr>
        <p:spPr>
          <a:xfrm>
            <a:off x="6449962" y="3443498"/>
            <a:ext cx="269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:Industrial points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6BE83EE-39C3-4BA4-B941-246577C6B3D6}"/>
              </a:ext>
            </a:extLst>
          </p:cNvPr>
          <p:cNvSpPr txBox="1"/>
          <p:nvPr/>
        </p:nvSpPr>
        <p:spPr>
          <a:xfrm>
            <a:off x="6055233" y="4087405"/>
            <a:ext cx="3139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Data source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Van Damme et al., 2018 and </a:t>
            </a:r>
            <a:r>
              <a:rPr lang="en-US" altLang="zh-CN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Dammers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et al., 2019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0EBA0F2-ABB9-D440-A7FB-58B163906458}"/>
              </a:ext>
            </a:extLst>
          </p:cNvPr>
          <p:cNvSpPr txBox="1"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</a:t>
            </a:r>
            <a:r>
              <a:rPr lang="en-US" altLang="zh-CN" sz="24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Possible explanations for the enhanced NH</a:t>
            </a:r>
            <a:r>
              <a:rPr lang="en-US" altLang="zh-CN" sz="2400" b="1" baseline="-25000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3</a:t>
            </a:r>
            <a:r>
              <a:rPr lang="en-US" altLang="zh-CN" sz="24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emission hotspots</a:t>
            </a:r>
            <a:endParaRPr lang="en-US" altLang="zh-CN" b="1" dirty="0">
              <a:solidFill>
                <a:schemeClr val="bg1"/>
              </a:solidFill>
              <a:latin typeface="Times New Roman"/>
              <a:ea typeface="黑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204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22F68BC-762D-4B0B-888B-6C5E34EEF9D1}"/>
              </a:ext>
            </a:extLst>
          </p:cNvPr>
          <p:cNvSpPr/>
          <p:nvPr/>
        </p:nvSpPr>
        <p:spPr>
          <a:xfrm>
            <a:off x="311478" y="879019"/>
            <a:ext cx="8698740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IEI shows more distinct seasonality than the a priori with the largest NH</a:t>
            </a:r>
            <a:r>
              <a:rPr lang="en-US" altLang="zh-CN" b="1" baseline="-25000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emissions in July. 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CABACDB-1283-D54F-B973-DE3FF1A34845}"/>
              </a:ext>
            </a:extLst>
          </p:cNvPr>
          <p:cNvSpPr txBox="1"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</a:t>
            </a:r>
            <a:r>
              <a:rPr lang="en-US" altLang="zh-CN" sz="24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Inversion Emission Inventory (IEI)</a:t>
            </a:r>
            <a:r>
              <a:rPr lang="en-US" altLang="zh-CN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: Monthly Variation</a:t>
            </a:r>
            <a:endParaRPr lang="en-US" altLang="zh-CN" b="1" dirty="0">
              <a:solidFill>
                <a:schemeClr val="bg1"/>
              </a:solidFill>
              <a:latin typeface="Times New Roman"/>
              <a:ea typeface="黑体"/>
              <a:cs typeface="Times New Roman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ECE246B-D615-444D-B4E8-F3196D9BEA88}"/>
              </a:ext>
            </a:extLst>
          </p:cNvPr>
          <p:cNvGrpSpPr/>
          <p:nvPr/>
        </p:nvGrpSpPr>
        <p:grpSpPr>
          <a:xfrm>
            <a:off x="45780" y="2166486"/>
            <a:ext cx="9052440" cy="4122893"/>
            <a:chOff x="173361" y="1940314"/>
            <a:chExt cx="8855929" cy="412289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F0C2A09-CF62-8046-85A9-AA2EB9F8F08E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335" b="-2971"/>
            <a:stretch/>
          </p:blipFill>
          <p:spPr>
            <a:xfrm>
              <a:off x="173361" y="1940314"/>
              <a:ext cx="8855929" cy="3795770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C428799-C224-464C-A1D5-A7CA835DBBA9}"/>
                </a:ext>
              </a:extLst>
            </p:cNvPr>
            <p:cNvSpPr/>
            <p:nvPr/>
          </p:nvSpPr>
          <p:spPr>
            <a:xfrm>
              <a:off x="1915609" y="5722975"/>
              <a:ext cx="567159" cy="244081"/>
            </a:xfrm>
            <a:prstGeom prst="rect">
              <a:avLst/>
            </a:prstGeom>
            <a:solidFill>
              <a:srgbClr val="7FFFD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26E1821-1047-5E4C-9B6E-77799976DF8F}"/>
                </a:ext>
              </a:extLst>
            </p:cNvPr>
            <p:cNvSpPr txBox="1"/>
            <p:nvPr/>
          </p:nvSpPr>
          <p:spPr>
            <a:xfrm>
              <a:off x="2686621" y="5652468"/>
              <a:ext cx="1446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 priori</a:t>
              </a:r>
              <a:endPara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DC08108-687E-AE4F-B253-48BAB38D0FB1}"/>
                </a:ext>
              </a:extLst>
            </p:cNvPr>
            <p:cNvSpPr/>
            <p:nvPr/>
          </p:nvSpPr>
          <p:spPr>
            <a:xfrm>
              <a:off x="4548596" y="5734549"/>
              <a:ext cx="567159" cy="244081"/>
            </a:xfrm>
            <a:prstGeom prst="rect">
              <a:avLst/>
            </a:prstGeom>
            <a:solidFill>
              <a:srgbClr val="F5F5D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75B6EB2-6F60-144C-9BDD-8F3BC381CA5F}"/>
                </a:ext>
              </a:extLst>
            </p:cNvPr>
            <p:cNvSpPr txBox="1"/>
            <p:nvPr/>
          </p:nvSpPr>
          <p:spPr>
            <a:xfrm>
              <a:off x="5268297" y="5693875"/>
              <a:ext cx="1697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 posteriori</a:t>
              </a:r>
              <a:endPara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028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2528679-8A69-4CD1-8E9F-83D35DF10D79}"/>
              </a:ext>
            </a:extLst>
          </p:cNvPr>
          <p:cNvSpPr txBox="1"/>
          <p:nvPr/>
        </p:nvSpPr>
        <p:spPr>
          <a:xfrm>
            <a:off x="1857734" y="2384385"/>
            <a:ext cx="353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5C53D31-F49C-4810-87BB-F3A7343BF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77" y="1148668"/>
            <a:ext cx="5624850" cy="504650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F4CE17C-A03A-4410-9073-20EBF15513A4}"/>
              </a:ext>
            </a:extLst>
          </p:cNvPr>
          <p:cNvSpPr txBox="1"/>
          <p:nvPr/>
        </p:nvSpPr>
        <p:spPr>
          <a:xfrm>
            <a:off x="-440822" y="6010509"/>
            <a:ext cx="608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(Zhang et al. 2018)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3462EEE-6384-4F54-9D3E-1CA466CB7497}"/>
              </a:ext>
            </a:extLst>
          </p:cNvPr>
          <p:cNvSpPr txBox="1"/>
          <p:nvPr/>
        </p:nvSpPr>
        <p:spPr>
          <a:xfrm>
            <a:off x="692368" y="1312725"/>
            <a:ext cx="214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Basal fertilizer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275F4E7-291E-4EE2-81ED-0CFEFE8E9DD4}"/>
              </a:ext>
            </a:extLst>
          </p:cNvPr>
          <p:cNvSpPr txBox="1"/>
          <p:nvPr/>
        </p:nvSpPr>
        <p:spPr>
          <a:xfrm>
            <a:off x="717249" y="3626933"/>
            <a:ext cx="288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Top dressing fertilizer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03AA8E5-889C-489C-B800-5B7D977B61B7}"/>
              </a:ext>
            </a:extLst>
          </p:cNvPr>
          <p:cNvSpPr txBox="1"/>
          <p:nvPr/>
        </p:nvSpPr>
        <p:spPr>
          <a:xfrm>
            <a:off x="5220817" y="2103439"/>
            <a:ext cx="3819641" cy="3693319"/>
          </a:xfrm>
          <a:prstGeom prst="rect">
            <a:avLst/>
          </a:prstGeom>
          <a:noFill/>
          <a:ln w="19050">
            <a:solidFill>
              <a:srgbClr val="37A1D4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monthly variations of NH</a:t>
            </a:r>
            <a:r>
              <a:rPr lang="en-US" altLang="zh-CN" b="1" baseline="-25000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emissions are closely related to the monthly variations of activity level and emission factor</a:t>
            </a:r>
            <a:r>
              <a:rPr lang="zh-CN" altLang="en-US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b="1" dirty="0">
              <a:solidFill>
                <a:srgbClr val="0432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>
              <a:solidFill>
                <a:srgbClr val="0432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It has been estimated that over 70% of nitrogen fertilizers are applied during March–August in China;</a:t>
            </a:r>
            <a:r>
              <a:rPr lang="zh-CN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b="1" dirty="0">
              <a:solidFill>
                <a:srgbClr val="0432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zh-CN" b="1" dirty="0">
              <a:solidFill>
                <a:srgbClr val="0432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high temperature in summer also favors the volatilization</a:t>
            </a:r>
            <a:r>
              <a:rPr lang="zh-CN" altLang="en-US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 NH</a:t>
            </a:r>
            <a:r>
              <a:rPr lang="en-US" altLang="zh-CN" b="1" baseline="-25000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solidFill>
                  <a:srgbClr val="0432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6B003A4-97E2-D04E-AD35-73025FF78E44}"/>
              </a:ext>
            </a:extLst>
          </p:cNvPr>
          <p:cNvSpPr txBox="1"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 </a:t>
            </a:r>
            <a:r>
              <a:rPr lang="en-US" altLang="zh-CN" sz="24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Possible explanations for the monthly variations of NH</a:t>
            </a:r>
            <a:r>
              <a:rPr lang="en-US" altLang="zh-CN" sz="2400" b="1" baseline="-25000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3</a:t>
            </a:r>
            <a:r>
              <a:rPr lang="en-US" altLang="zh-CN" sz="2400" b="1" dirty="0">
                <a:solidFill>
                  <a:schemeClr val="bg1"/>
                </a:solidFill>
                <a:latin typeface="Times New Roman"/>
                <a:ea typeface="黑体"/>
                <a:cs typeface="Times New Roman"/>
              </a:rPr>
              <a:t> emissions</a:t>
            </a:r>
            <a:endParaRPr lang="en-US" altLang="zh-CN" b="1" dirty="0">
              <a:solidFill>
                <a:schemeClr val="bg1"/>
              </a:solidFill>
              <a:latin typeface="Times New Roman"/>
              <a:ea typeface="黑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6889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1185</Words>
  <Application>Microsoft Macintosh PowerPoint</Application>
  <PresentationFormat>全屏显示(4:3)</PresentationFormat>
  <Paragraphs>156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等线</vt:lpstr>
      <vt:lpstr>Arial</vt:lpstr>
      <vt:lpstr>Calibri</vt:lpstr>
      <vt:lpstr>Calibri Light</vt:lpstr>
      <vt:lpstr>Cambria Math</vt:lpstr>
      <vt:lpstr>Times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6322</dc:creator>
  <cp:lastModifiedBy>user</cp:lastModifiedBy>
  <cp:revision>24</cp:revision>
  <dcterms:created xsi:type="dcterms:W3CDTF">2020-05-03T13:17:28Z</dcterms:created>
  <dcterms:modified xsi:type="dcterms:W3CDTF">2020-05-04T01:34:53Z</dcterms:modified>
</cp:coreProperties>
</file>