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744" r:id="rId1"/>
  </p:sldMasterIdLst>
  <p:notesMasterIdLst>
    <p:notesMasterId r:id="rId29"/>
  </p:notesMasterIdLst>
  <p:sldIdLst>
    <p:sldId id="256" r:id="rId2"/>
    <p:sldId id="257" r:id="rId3"/>
    <p:sldId id="259" r:id="rId4"/>
    <p:sldId id="306" r:id="rId5"/>
    <p:sldId id="307" r:id="rId6"/>
    <p:sldId id="308" r:id="rId7"/>
    <p:sldId id="340" r:id="rId8"/>
    <p:sldId id="320" r:id="rId9"/>
    <p:sldId id="298" r:id="rId10"/>
    <p:sldId id="310" r:id="rId11"/>
    <p:sldId id="317" r:id="rId12"/>
    <p:sldId id="316" r:id="rId13"/>
    <p:sldId id="344" r:id="rId14"/>
    <p:sldId id="345" r:id="rId15"/>
    <p:sldId id="346" r:id="rId16"/>
    <p:sldId id="347" r:id="rId17"/>
    <p:sldId id="348" r:id="rId18"/>
    <p:sldId id="349" r:id="rId19"/>
    <p:sldId id="350" r:id="rId20"/>
    <p:sldId id="318" r:id="rId21"/>
    <p:sldId id="341" r:id="rId22"/>
    <p:sldId id="342" r:id="rId23"/>
    <p:sldId id="343" r:id="rId24"/>
    <p:sldId id="337" r:id="rId25"/>
    <p:sldId id="288" r:id="rId26"/>
    <p:sldId id="290" r:id="rId27"/>
    <p:sldId id="280" r:id="rId2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66CCFF"/>
    <a:srgbClr val="33CCCC"/>
    <a:srgbClr val="3366FF"/>
    <a:srgbClr val="0099FF"/>
    <a:srgbClr val="0066FF"/>
    <a:srgbClr val="00FFCC"/>
    <a:srgbClr val="0099CC"/>
    <a:srgbClr val="00FF00"/>
    <a:srgbClr val="6699FF"/>
  </p:clrMru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ema Uygulanmış Stil 1 - Vurgu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ema Uygulanmış Stil 1 - Vurgu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ema Uygulanmış Stil 1 - Vurgu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Koyu Stil 1 - Vurgu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ema Uygulanmış Stil 1 - Vurgu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ema Uygulanmış Stil 1 - Vurgu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Orta Stil 4 - Vurgu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931" autoAdjust="0"/>
  </p:normalViewPr>
  <p:slideViewPr>
    <p:cSldViewPr>
      <p:cViewPr varScale="1">
        <p:scale>
          <a:sx n="68" d="100"/>
          <a:sy n="68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22" y="-84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B88598-F7DA-41C9-9249-0C83D18D3E7A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51833-4AA9-44CA-A804-F4E630EE48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NDSI ≥ 0.4 and band 2 reflectance &gt; 11% (to separate snow from water) and band 4 reflectance ≥ 10% (to prevent dark targets from being erroneously classified as snow despite high NDSI values) (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 tooltip="Klein, 2003 #1611"/>
              </a:rPr>
              <a:t>Klein &amp; Barnett, 2003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 The later and upgraded versions of the algorithm include; </a:t>
            </a:r>
            <a:r>
              <a:rPr lang="en-US" sz="1200" i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the combination of NDSI with Normalized Difference Vegetation Index (NDVI) by employing MODIS bands 1 (0.620 - 0.670 µm) and 2 (0.841 - 0.876 µm) to improve snow cover mapping accuracy in dense forest stands (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 tooltip="Klein, 1998 #1413"/>
              </a:rPr>
              <a:t>Klein et al., 1998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and 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ii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the implementation of a thermal mask by using MODIS  infrared bands 31 (10.78 - 11.28 µm) and 32 (11.77 - 12.27 µm) to eliminate much of the spurious snow cover found in many parts of the globe in the earlier MODIS snow maps (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 tooltip="Hall, 2006 #1699"/>
              </a:rPr>
              <a:t>Hall et al., 2006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).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Spectral mixture analysis is perhaps the most commonly used method to estimate FSC, and based on the assumption that the radiance measured by a sensor is a linear combination of radiances reflected from individual surfaces, i.e., end members, whose spectral signatures are unique and well separated above a random image noise level 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Another method for subpixel snow fraction mapping from Terra and Aqua MODIS images was developed through establishing a statistical linear relationship between NDSI and FSC in a MODIS pixel by using higher resolution Landsat snow maps as an estimate of reference FSC (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 tooltip="Salomonson, 2004 #163"/>
              </a:rPr>
              <a:t>Salomonson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 tooltip="Salomonson, 2004 #163"/>
              </a:rPr>
              <a:t> &amp; </a:t>
            </a:r>
            <a:r>
              <a:rPr lang="en-US" sz="1200" u="none" strike="noStrike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 tooltip="Salomonson, 2004 #163"/>
              </a:rPr>
              <a:t>Appel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 tooltip="Salomonson, 2004 #163"/>
              </a:rPr>
              <a:t>, 2004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" action="ppaction://hlinkfile" tooltip="Salomonson, 2006 #167"/>
              </a:rPr>
              <a:t>2006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  <a:endParaRPr lang="tr-T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1833-4AA9-44CA-A804-F4E630EE48F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SVM </a:t>
            </a:r>
            <a:r>
              <a:rPr lang="tr-TR" dirty="0" err="1" smtClean="0"/>
              <a:t>algorithm</a:t>
            </a:r>
            <a:r>
              <a:rPr lang="tr-TR" baseline="0" dirty="0" smtClean="0"/>
              <a:t> has 2 </a:t>
            </a:r>
            <a:r>
              <a:rPr lang="tr-TR" baseline="0" dirty="0" err="1" smtClean="0"/>
              <a:t>ultimate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objectives</a:t>
            </a:r>
            <a:r>
              <a:rPr lang="tr-TR" baseline="0" dirty="0" smtClean="0"/>
              <a:t>: 1st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2nd </a:t>
            </a:r>
            <a:r>
              <a:rPr lang="tr-TR" baseline="0" dirty="0" err="1" smtClean="0"/>
              <a:t>bulleted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entries</a:t>
            </a:r>
            <a:r>
              <a:rPr lang="tr-TR" baseline="0" smtClean="0"/>
              <a:t>…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1833-4AA9-44CA-A804-F4E630EE48F2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SVM </a:t>
            </a:r>
            <a:r>
              <a:rPr lang="tr-TR" dirty="0" err="1" smtClean="0"/>
              <a:t>algorithm</a:t>
            </a:r>
            <a:r>
              <a:rPr lang="tr-TR" baseline="0" dirty="0" smtClean="0"/>
              <a:t> has 2 </a:t>
            </a:r>
            <a:r>
              <a:rPr lang="tr-TR" baseline="0" dirty="0" err="1" smtClean="0"/>
              <a:t>ultimate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objectives</a:t>
            </a:r>
            <a:r>
              <a:rPr lang="tr-TR" baseline="0" dirty="0" smtClean="0"/>
              <a:t>: 1st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2nd </a:t>
            </a:r>
            <a:r>
              <a:rPr lang="tr-TR" baseline="0" dirty="0" err="1" smtClean="0"/>
              <a:t>bulleted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entries</a:t>
            </a:r>
            <a:r>
              <a:rPr lang="tr-TR" baseline="0" smtClean="0"/>
              <a:t>…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1833-4AA9-44CA-A804-F4E630EE48F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The</a:t>
            </a:r>
            <a:r>
              <a:rPr lang="tr-TR" dirty="0" smtClean="0"/>
              <a:t> SVM </a:t>
            </a:r>
            <a:r>
              <a:rPr lang="tr-TR" dirty="0" err="1" smtClean="0"/>
              <a:t>algorithm</a:t>
            </a:r>
            <a:r>
              <a:rPr lang="tr-TR" baseline="0" dirty="0" smtClean="0"/>
              <a:t> has 2 </a:t>
            </a:r>
            <a:r>
              <a:rPr lang="tr-TR" baseline="0" dirty="0" err="1" smtClean="0"/>
              <a:t>ultimate</a:t>
            </a:r>
            <a:r>
              <a:rPr lang="tr-TR" baseline="0" dirty="0" smtClean="0"/>
              <a:t> </a:t>
            </a:r>
            <a:r>
              <a:rPr lang="tr-TR" baseline="0" dirty="0" err="1" smtClean="0"/>
              <a:t>objectives</a:t>
            </a:r>
            <a:r>
              <a:rPr lang="tr-TR" baseline="0" dirty="0" smtClean="0"/>
              <a:t>: 1st </a:t>
            </a:r>
            <a:r>
              <a:rPr lang="tr-TR" baseline="0" dirty="0" err="1" smtClean="0"/>
              <a:t>and</a:t>
            </a:r>
            <a:r>
              <a:rPr lang="tr-TR" baseline="0" dirty="0" smtClean="0"/>
              <a:t> 2nd </a:t>
            </a:r>
            <a:r>
              <a:rPr lang="tr-TR" baseline="0" dirty="0" err="1" smtClean="0"/>
              <a:t>bulleted</a:t>
            </a:r>
            <a:r>
              <a:rPr lang="tr-TR" baseline="0" dirty="0" smtClean="0"/>
              <a:t> </a:t>
            </a:r>
            <a:r>
              <a:rPr lang="tr-TR" baseline="0" dirty="0" err="1" smtClean="0"/>
              <a:t>entries</a:t>
            </a:r>
            <a:r>
              <a:rPr lang="tr-TR" baseline="0" smtClean="0"/>
              <a:t>…</a:t>
            </a:r>
            <a:endParaRPr lang="en-US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D51833-4AA9-44CA-A804-F4E630EE48F2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12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572C4-3B4F-4C0B-BBE5-A684A6516D04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88B56E48-2CCB-4EFE-BFD7-0D482C8058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Dikdörtgen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CD1677-323F-4B12-978E-DEDF217CBABF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331A5-6CB7-4220-85DD-94DEB7B794D1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87BA6-B2B4-4F71-BEAF-B50A41E28B92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9 Yuvarlatılmış Dikdörtgen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A27B2-A64A-448F-B2DA-DDB7A5F242F0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Dikdörtgen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B56E48-2CCB-4EFE-BFD7-0D482C8058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5A248-BC6F-4CB6-AF5D-3C436B5EAA6E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4B934-3C56-466B-87A0-78860BDC5BC6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EC443-0808-47C2-B2D5-CC8A3193A01D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B7845-2718-40E8-AF8F-6EEF0BDAFF28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8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15542-0946-48F1-A730-01CACE74CB09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F2C6E-7B4A-477E-84DF-EC9FD309732C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88B56E48-2CCB-4EFE-BFD7-0D482C805873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10 Dikdörtgen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dörtgen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Dikdörtgen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7 Yuvarlatılmış Dikdörtgen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 dirty="0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dirty="0" smtClean="0"/>
              <a:t>İkinci düzey</a:t>
            </a:r>
          </a:p>
          <a:p>
            <a:pPr lvl="2" eaLnBrk="1" latinLnBrk="0" hangingPunct="1"/>
            <a:r>
              <a:rPr kumimoji="0" lang="tr-TR" dirty="0" smtClean="0"/>
              <a:t>Üçüncü düzey</a:t>
            </a:r>
          </a:p>
          <a:p>
            <a:pPr lvl="3" eaLnBrk="1" latinLnBrk="0" hangingPunct="1"/>
            <a:r>
              <a:rPr kumimoji="0" lang="tr-TR" dirty="0" smtClean="0"/>
              <a:t>Dördüncü düzey</a:t>
            </a:r>
          </a:p>
          <a:p>
            <a:pPr lvl="4" eaLnBrk="1" latinLnBrk="0" hangingPunct="1"/>
            <a:r>
              <a:rPr kumimoji="0" lang="tr-TR" dirty="0" smtClean="0"/>
              <a:t>Beşinci düzey</a:t>
            </a:r>
            <a:endParaRPr kumimoji="0" lang="en-US" dirty="0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2362200" y="617220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9F6872E-6CA0-4F9F-BFDF-2B8DC5B2DE56}" type="datetime1">
              <a:rPr lang="tr-TR" smtClean="0"/>
              <a:pPr/>
              <a:t>2.05.2020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029575" y="6381750"/>
            <a:ext cx="838200" cy="4953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6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88B56E48-2CCB-4EFE-BFD7-0D482C805873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Metin kutusu"/>
          <p:cNvSpPr txBox="1"/>
          <p:nvPr userDrawn="1"/>
        </p:nvSpPr>
        <p:spPr>
          <a:xfrm>
            <a:off x="8477250" y="6471598"/>
            <a:ext cx="609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>
                <a:latin typeface="+mj-lt"/>
              </a:rPr>
              <a:t>/26</a:t>
            </a:r>
            <a:endParaRPr lang="en-US" sz="1600" b="1" dirty="0">
              <a:latin typeface="+mj-lt"/>
            </a:endParaRPr>
          </a:p>
        </p:txBody>
      </p:sp>
      <p:sp>
        <p:nvSpPr>
          <p:cNvPr id="129026" name="AutoShape 2" descr="EGU - Visual identity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9028" name="AutoShape 4" descr="EGU - Visual identity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29030" name="AutoShape 6" descr="European Geosciences Union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6" name="15 Resim" descr="egu_my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61960" y="92964"/>
            <a:ext cx="1005840" cy="82143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jpe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90500" y="5076825"/>
            <a:ext cx="8763000" cy="1676400"/>
          </a:xfrm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Semih</a:t>
            </a:r>
            <a:r>
              <a:rPr lang="en-US" dirty="0" smtClean="0">
                <a:solidFill>
                  <a:schemeClr val="tx1"/>
                </a:solidFill>
              </a:rPr>
              <a:t> Kuter</a:t>
            </a:r>
            <a:r>
              <a:rPr lang="en-US" baseline="30000" dirty="0" smtClean="0">
                <a:solidFill>
                  <a:schemeClr val="tx1"/>
                </a:solidFill>
              </a:rPr>
              <a:t>1</a:t>
            </a:r>
            <a:r>
              <a:rPr lang="en-US" dirty="0" smtClean="0">
                <a:solidFill>
                  <a:schemeClr val="tx1"/>
                </a:solidFill>
              </a:rPr>
              <a:t>     </a:t>
            </a:r>
            <a:r>
              <a:rPr lang="en-US" dirty="0" err="1" smtClean="0">
                <a:solidFill>
                  <a:schemeClr val="tx1"/>
                </a:solidFill>
              </a:rPr>
              <a:t>Zuhal</a:t>
            </a:r>
            <a:r>
              <a:rPr lang="en-US" dirty="0" smtClean="0">
                <a:solidFill>
                  <a:schemeClr val="tx1"/>
                </a:solidFill>
              </a:rPr>
              <a:t> Akyürek</a:t>
            </a:r>
            <a:r>
              <a:rPr lang="en-US" baseline="30000" dirty="0" smtClean="0">
                <a:solidFill>
                  <a:schemeClr val="tx1"/>
                </a:solidFill>
              </a:rPr>
              <a:t>2, </a:t>
            </a:r>
            <a:r>
              <a:rPr lang="tr-TR" baseline="30000" dirty="0" smtClean="0">
                <a:solidFill>
                  <a:schemeClr val="tx1"/>
                </a:solidFill>
              </a:rPr>
              <a:t>3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400" baseline="30000" dirty="0" smtClean="0">
                <a:solidFill>
                  <a:schemeClr val="tx1"/>
                </a:solidFill>
              </a:rPr>
              <a:t>1</a:t>
            </a:r>
            <a:r>
              <a:rPr lang="en-US" sz="1400" dirty="0" smtClean="0">
                <a:solidFill>
                  <a:schemeClr val="tx1"/>
                </a:solidFill>
              </a:rPr>
              <a:t>Çankırı Karatekin University, Faculty of Forestry, Forest Engineering Department, 18200 </a:t>
            </a:r>
            <a:r>
              <a:rPr lang="en-US" sz="1400" dirty="0" err="1" smtClean="0">
                <a:solidFill>
                  <a:schemeClr val="tx1"/>
                </a:solidFill>
              </a:rPr>
              <a:t>Çankırı</a:t>
            </a:r>
            <a:r>
              <a:rPr lang="en-US" sz="1400" dirty="0" smtClean="0">
                <a:solidFill>
                  <a:schemeClr val="tx1"/>
                </a:solidFill>
              </a:rPr>
              <a:t>, Turkey</a:t>
            </a:r>
            <a:endParaRPr lang="en-US" sz="1400" baseline="30000" dirty="0" smtClean="0">
              <a:solidFill>
                <a:schemeClr val="tx1"/>
              </a:solidFill>
            </a:endParaRPr>
          </a:p>
          <a:p>
            <a:pPr>
              <a:spcBef>
                <a:spcPts val="300"/>
              </a:spcBef>
            </a:pPr>
            <a:r>
              <a:rPr lang="en-US" sz="1400" baseline="30000" dirty="0" smtClean="0">
                <a:solidFill>
                  <a:schemeClr val="tx1"/>
                </a:solidFill>
              </a:rPr>
              <a:t>2</a:t>
            </a:r>
            <a:r>
              <a:rPr lang="en-US" sz="1400" dirty="0" smtClean="0">
                <a:solidFill>
                  <a:schemeClr val="tx1"/>
                </a:solidFill>
              </a:rPr>
              <a:t>Middle East Technical University, Department of Civil Engineering, Ankara, 06800 Ankara, Turkey</a:t>
            </a:r>
          </a:p>
          <a:p>
            <a:pPr>
              <a:spcBef>
                <a:spcPts val="300"/>
              </a:spcBef>
            </a:pPr>
            <a:r>
              <a:rPr lang="tr-TR" sz="1400" baseline="30000" dirty="0" smtClean="0">
                <a:solidFill>
                  <a:schemeClr val="tx1"/>
                </a:solidFill>
              </a:rPr>
              <a:t>3</a:t>
            </a:r>
            <a:r>
              <a:rPr lang="en-US" sz="1400" dirty="0" smtClean="0">
                <a:solidFill>
                  <a:schemeClr val="tx1"/>
                </a:solidFill>
              </a:rPr>
              <a:t>Middle East Technical University, Graduate School of Natural and Applied Sciences, Department of Geodetic and Geographic Information Technologies, 06800, Ankara, Turkey</a:t>
            </a:r>
          </a:p>
          <a:p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 </a:t>
            </a:r>
          </a:p>
          <a:p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6200" y="1506255"/>
            <a:ext cx="8991600" cy="1470025"/>
          </a:xfrm>
        </p:spPr>
        <p:txBody>
          <a:bodyPr>
            <a:noAutofit/>
          </a:bodyPr>
          <a:lstStyle/>
          <a:p>
            <a:r>
              <a:rPr lang="tr-TR" sz="2800" b="1" dirty="0" err="1" smtClean="0"/>
              <a:t>Latest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Advances</a:t>
            </a:r>
            <a:r>
              <a:rPr lang="tr-TR" sz="2800" b="1" dirty="0" smtClean="0"/>
              <a:t> in </a:t>
            </a:r>
            <a:r>
              <a:rPr lang="tr-TR" sz="2800" b="1" dirty="0" err="1" smtClean="0"/>
              <a:t>Fractional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Snow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Cover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Mapping</a:t>
            </a:r>
            <a:r>
              <a:rPr lang="tr-TR" sz="2800" b="1" dirty="0" smtClean="0"/>
              <a:t> on MODIS Data </a:t>
            </a:r>
            <a:r>
              <a:rPr lang="tr-TR" sz="2800" b="1" dirty="0" err="1" smtClean="0"/>
              <a:t>by</a:t>
            </a:r>
            <a:r>
              <a:rPr lang="tr-TR" sz="2800" b="1" dirty="0" smtClean="0"/>
              <a:t> </a:t>
            </a:r>
            <a:br>
              <a:rPr lang="tr-TR" sz="2800" b="1" dirty="0" smtClean="0"/>
            </a:br>
            <a:r>
              <a:rPr lang="tr-TR" sz="2800" b="1" dirty="0" err="1" smtClean="0"/>
              <a:t>Machine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Learning</a:t>
            </a:r>
            <a:r>
              <a:rPr lang="tr-TR" sz="2800" b="1" dirty="0" smtClean="0"/>
              <a:t> </a:t>
            </a:r>
            <a:r>
              <a:rPr lang="tr-TR" sz="2800" b="1" dirty="0" err="1" smtClean="0"/>
              <a:t>Algorithms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0" name="9 Metin kutusu"/>
          <p:cNvSpPr txBox="1"/>
          <p:nvPr/>
        </p:nvSpPr>
        <p:spPr>
          <a:xfrm>
            <a:off x="1409700" y="114300"/>
            <a:ext cx="6324600" cy="6340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en-US" sz="2000" b="1" dirty="0" smtClean="0"/>
          </a:p>
          <a:p>
            <a:pPr algn="ctr">
              <a:lnSpc>
                <a:spcPct val="80000"/>
              </a:lnSpc>
            </a:pP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14 Metin kutusu"/>
          <p:cNvSpPr txBox="1"/>
          <p:nvPr/>
        </p:nvSpPr>
        <p:spPr>
          <a:xfrm>
            <a:off x="4876800" y="370582"/>
            <a:ext cx="4343400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endParaRPr lang="en-US" sz="3200" b="1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32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4</a:t>
            </a:r>
            <a:r>
              <a:rPr lang="en-US" sz="32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tr-TR" sz="32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32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tr-TR" sz="32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May</a:t>
            </a:r>
            <a:r>
              <a:rPr lang="en-US" sz="32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20</a:t>
            </a:r>
            <a:r>
              <a:rPr lang="tr-TR" sz="3200" b="1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20 Online</a:t>
            </a:r>
            <a:endParaRPr lang="en-US" sz="3200" b="1" dirty="0" smtClean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19 Resim" descr="karatekin_logo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200" y="5105400"/>
            <a:ext cx="720000" cy="720000"/>
          </a:xfrm>
          <a:prstGeom prst="rect">
            <a:avLst/>
          </a:prstGeom>
        </p:spPr>
      </p:pic>
      <p:grpSp>
        <p:nvGrpSpPr>
          <p:cNvPr id="26" name="25 Grup"/>
          <p:cNvGrpSpPr/>
          <p:nvPr/>
        </p:nvGrpSpPr>
        <p:grpSpPr>
          <a:xfrm>
            <a:off x="7933096" y="5029200"/>
            <a:ext cx="1525229" cy="900529"/>
            <a:chOff x="9877425" y="3505200"/>
            <a:chExt cx="1525229" cy="900529"/>
          </a:xfrm>
        </p:grpSpPr>
        <p:pic>
          <p:nvPicPr>
            <p:cNvPr id="22" name="Picture 3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69033" y="3505200"/>
              <a:ext cx="730350" cy="648000"/>
            </a:xfrm>
            <a:prstGeom prst="rect">
              <a:avLst/>
            </a:prstGeom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</p:pic>
        <p:sp>
          <p:nvSpPr>
            <p:cNvPr id="23" name="TextBox 34"/>
            <p:cNvSpPr txBox="1"/>
            <p:nvPr/>
          </p:nvSpPr>
          <p:spPr>
            <a:xfrm>
              <a:off x="9877425" y="4067175"/>
              <a:ext cx="1525229" cy="338554"/>
            </a:xfrm>
            <a:prstGeom prst="rect">
              <a:avLst/>
            </a:prstGeom>
            <a:noFill/>
            <a:effectLst>
              <a:outerShdw blurRad="101600" dist="469900" sx="111000" sy="111000" algn="ctr" rotWithShape="0">
                <a:schemeClr val="tx1">
                  <a:alpha val="74000"/>
                </a:scheme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tr-TR"/>
              </a:defPPr>
              <a:lvl1pPr marL="0" algn="l" defTabSz="3506267" rtl="0" eaLnBrk="1" latinLnBrk="0" hangingPunct="1">
                <a:defRPr sz="6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1753133" algn="l" defTabSz="3506267" rtl="0" eaLnBrk="1" latinLnBrk="0" hangingPunct="1">
                <a:defRPr sz="6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3506267" algn="l" defTabSz="3506267" rtl="0" eaLnBrk="1" latinLnBrk="0" hangingPunct="1">
                <a:defRPr sz="6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5259400" algn="l" defTabSz="3506267" rtl="0" eaLnBrk="1" latinLnBrk="0" hangingPunct="1">
                <a:defRPr sz="6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7012534" algn="l" defTabSz="3506267" rtl="0" eaLnBrk="1" latinLnBrk="0" hangingPunct="1">
                <a:defRPr sz="6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765667" algn="l" defTabSz="3506267" rtl="0" eaLnBrk="1" latinLnBrk="0" hangingPunct="1">
                <a:defRPr sz="6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0518800" algn="l" defTabSz="3506267" rtl="0" eaLnBrk="1" latinLnBrk="0" hangingPunct="1">
                <a:defRPr sz="6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2271934" algn="l" defTabSz="3506267" rtl="0" eaLnBrk="1" latinLnBrk="0" hangingPunct="1">
                <a:defRPr sz="6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4025067" algn="l" defTabSz="3506267" rtl="0" eaLnBrk="1" latinLnBrk="0" hangingPunct="1">
                <a:defRPr sz="690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METU</a:t>
              </a:r>
            </a:p>
          </p:txBody>
        </p:sp>
      </p:grpSp>
      <p:grpSp>
        <p:nvGrpSpPr>
          <p:cNvPr id="27" name="26 Grup"/>
          <p:cNvGrpSpPr/>
          <p:nvPr/>
        </p:nvGrpSpPr>
        <p:grpSpPr>
          <a:xfrm>
            <a:off x="130066" y="3158254"/>
            <a:ext cx="8883868" cy="1824570"/>
            <a:chOff x="152400" y="3158254"/>
            <a:chExt cx="8883868" cy="1824570"/>
          </a:xfrm>
        </p:grpSpPr>
        <p:pic>
          <p:nvPicPr>
            <p:cNvPr id="6" name="5 Resim" descr="MODIS Snow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81278" y="3171180"/>
              <a:ext cx="2522756" cy="1811644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4" name="23 Resim" descr="MachineLearninginMarketing-1621x100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101428" y="3158254"/>
              <a:ext cx="2934840" cy="18105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  <p:pic>
          <p:nvPicPr>
            <p:cNvPr id="25" name="24 Resim" descr="modis_01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2400" y="3168868"/>
              <a:ext cx="3224199" cy="1810512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</p:spPr>
        </p:pic>
      </p:grpSp>
      <p:pic>
        <p:nvPicPr>
          <p:cNvPr id="28" name="27 Resim" descr="egu my logo copy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39250" y="83962"/>
            <a:ext cx="4724400" cy="13256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Independent</a:t>
            </a:r>
            <a:r>
              <a:rPr lang="en-US" dirty="0" smtClean="0"/>
              <a:t> variables 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</a:t>
            </a:r>
            <a:r>
              <a:rPr lang="en-US" dirty="0" smtClean="0"/>
              <a:t>)</a:t>
            </a:r>
          </a:p>
          <a:p>
            <a:pPr lvl="1"/>
            <a:r>
              <a:rPr lang="tr-TR" dirty="0" smtClean="0"/>
              <a:t>TOA r</a:t>
            </a:r>
            <a:r>
              <a:rPr lang="en-US" dirty="0" err="1" smtClean="0"/>
              <a:t>eflectance</a:t>
            </a:r>
            <a:r>
              <a:rPr lang="en-US" dirty="0" smtClean="0"/>
              <a:t> values of MOD02HKM bands 1-7, NDSI, NDVI and IGBP land cover class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3333FF"/>
                </a:solidFill>
              </a:rPr>
              <a:t>MCD12Q1 data</a:t>
            </a:r>
            <a:r>
              <a:rPr lang="tr-TR" dirty="0" smtClean="0"/>
              <a:t>)</a:t>
            </a: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9</a:t>
            </a:fld>
            <a:endParaRPr lang="tr-TR"/>
          </a:p>
        </p:txBody>
      </p:sp>
      <p:graphicFrame>
        <p:nvGraphicFramePr>
          <p:cNvPr id="7" name="6 Tablo"/>
          <p:cNvGraphicFramePr>
            <a:graphicFrameLocks noGrp="1"/>
          </p:cNvGraphicFramePr>
          <p:nvPr/>
        </p:nvGraphicFramePr>
        <p:xfrm>
          <a:off x="597535" y="3048000"/>
          <a:ext cx="3060065" cy="2286000"/>
        </p:xfrm>
        <a:graphic>
          <a:graphicData uri="http://schemas.openxmlformats.org/drawingml/2006/table">
            <a:tbl>
              <a:tblPr/>
              <a:tblGrid>
                <a:gridCol w="1079012"/>
                <a:gridCol w="1079012"/>
                <a:gridCol w="902041"/>
              </a:tblGrid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Total number of available pixels   for training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921,175</a:t>
                      </a:r>
                      <a:endParaRPr lang="tr-TR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Sample size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Sampling type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Number of sampled pixels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Small (2%)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SR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18,424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STR_FSC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18,425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STR_FSC_LC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18,423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Medium (15%)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SR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138,176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STR_FSC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138,177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STR_FSC_LC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138,178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3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Large (30%)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SR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276,353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STR_FSC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276,354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STR_FSC_LC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276,358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8 Metin kutusu"/>
          <p:cNvSpPr txBox="1"/>
          <p:nvPr/>
        </p:nvSpPr>
        <p:spPr>
          <a:xfrm>
            <a:off x="524774" y="5427452"/>
            <a:ext cx="3175956" cy="1169551"/>
          </a:xfrm>
          <a:prstGeom prst="rect">
            <a:avLst/>
          </a:prstGeom>
          <a:solidFill>
            <a:srgbClr val="0099CC">
              <a:alpha val="30000"/>
            </a:srgb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SR:</a:t>
            </a:r>
            <a:r>
              <a:rPr lang="en-US" sz="1400" dirty="0" smtClean="0"/>
              <a:t> Simple random sampling.</a:t>
            </a:r>
          </a:p>
          <a:p>
            <a:r>
              <a:rPr lang="en-US" sz="1400" b="1" dirty="0" smtClean="0"/>
              <a:t>STR_FSC:</a:t>
            </a:r>
            <a:r>
              <a:rPr lang="en-US" sz="1400" dirty="0" smtClean="0"/>
              <a:t> Stratified  random sampling with respect to FSC.</a:t>
            </a:r>
          </a:p>
          <a:p>
            <a:r>
              <a:rPr lang="en-US" sz="1400" b="1" dirty="0" smtClean="0"/>
              <a:t>STR_FSC_LC: </a:t>
            </a:r>
            <a:r>
              <a:rPr lang="en-US" sz="1400" dirty="0" smtClean="0"/>
              <a:t>Stratified  random sampling with respect to both FSC and land cover class. </a:t>
            </a:r>
          </a:p>
        </p:txBody>
      </p:sp>
      <p:grpSp>
        <p:nvGrpSpPr>
          <p:cNvPr id="11" name="10 Grup"/>
          <p:cNvGrpSpPr/>
          <p:nvPr/>
        </p:nvGrpSpPr>
        <p:grpSpPr>
          <a:xfrm>
            <a:off x="4800600" y="3352800"/>
            <a:ext cx="3733800" cy="1969641"/>
            <a:chOff x="4191000" y="3273623"/>
            <a:chExt cx="3733800" cy="1969641"/>
          </a:xfrm>
        </p:grpSpPr>
        <p:pic>
          <p:nvPicPr>
            <p:cNvPr id="11264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84452" y="3581400"/>
              <a:ext cx="3564000" cy="1661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9 Metin kutusu"/>
            <p:cNvSpPr txBox="1"/>
            <p:nvPr/>
          </p:nvSpPr>
          <p:spPr>
            <a:xfrm>
              <a:off x="4191000" y="3273623"/>
              <a:ext cx="3733800" cy="307777"/>
            </a:xfrm>
            <a:prstGeom prst="rect">
              <a:avLst/>
            </a:prstGeom>
            <a:solidFill>
              <a:srgbClr val="0099CC">
                <a:alpha val="30000"/>
              </a:srgbClr>
            </a:solidFill>
            <a:ln>
              <a:solidFill>
                <a:srgbClr val="0070C0"/>
              </a:solidFill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tr-TR" sz="1400" b="1" dirty="0" err="1" smtClean="0"/>
                <a:t>Performance</a:t>
              </a:r>
              <a:r>
                <a:rPr lang="tr-TR" sz="1400" b="1" dirty="0" smtClean="0"/>
                <a:t> </a:t>
              </a:r>
              <a:r>
                <a:rPr lang="tr-TR" sz="1400" b="1" dirty="0" err="1" smtClean="0"/>
                <a:t>Metrics</a:t>
              </a:r>
              <a:endParaRPr lang="en-US" sz="1400" dirty="0" smtClean="0"/>
            </a:p>
          </p:txBody>
        </p:sp>
      </p:grpSp>
      <p:sp>
        <p:nvSpPr>
          <p:cNvPr id="13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Results</a:t>
            </a:r>
            <a:r>
              <a:rPr lang="tr-TR" dirty="0" smtClean="0"/>
              <a:t> on </a:t>
            </a:r>
            <a:r>
              <a:rPr lang="tr-TR" dirty="0" err="1" smtClean="0"/>
              <a:t>independent</a:t>
            </a:r>
            <a:r>
              <a:rPr lang="tr-TR" dirty="0" smtClean="0"/>
              <a:t> test </a:t>
            </a:r>
            <a:r>
              <a:rPr lang="tr-TR" dirty="0" err="1" smtClean="0"/>
              <a:t>datasets</a:t>
            </a:r>
            <a:r>
              <a:rPr lang="tr-TR" dirty="0" smtClean="0"/>
              <a:t>: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 algn="just"/>
            <a:r>
              <a:rPr lang="tr-TR" dirty="0" err="1" smtClean="0"/>
              <a:t>According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of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i="1" dirty="0" err="1" smtClean="0">
                <a:solidFill>
                  <a:srgbClr val="3333FF"/>
                </a:solidFill>
              </a:rPr>
              <a:t>repeated</a:t>
            </a:r>
            <a:r>
              <a:rPr lang="tr-TR" i="1" dirty="0" smtClean="0">
                <a:solidFill>
                  <a:srgbClr val="3333FF"/>
                </a:solidFill>
              </a:rPr>
              <a:t> </a:t>
            </a:r>
            <a:r>
              <a:rPr lang="tr-TR" i="1" dirty="0" err="1" smtClean="0">
                <a:solidFill>
                  <a:srgbClr val="3333FF"/>
                </a:solidFill>
              </a:rPr>
              <a:t>analysis</a:t>
            </a:r>
            <a:r>
              <a:rPr lang="tr-TR" i="1" dirty="0" smtClean="0">
                <a:solidFill>
                  <a:srgbClr val="3333FF"/>
                </a:solidFill>
              </a:rPr>
              <a:t> of </a:t>
            </a:r>
            <a:r>
              <a:rPr lang="tr-TR" i="1" dirty="0" err="1" smtClean="0">
                <a:solidFill>
                  <a:srgbClr val="3333FF"/>
                </a:solidFill>
              </a:rPr>
              <a:t>variance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3333FF"/>
                </a:solidFill>
              </a:rPr>
              <a:t>RANOVA</a:t>
            </a:r>
            <a:r>
              <a:rPr lang="tr-TR" dirty="0" smtClean="0"/>
              <a:t>) test at </a:t>
            </a:r>
            <a:r>
              <a:rPr lang="el-GR" i="1" dirty="0" smtClean="0"/>
              <a:t>α</a:t>
            </a:r>
            <a:r>
              <a:rPr lang="tr-TR" dirty="0" smtClean="0"/>
              <a:t> = 0.05, </a:t>
            </a:r>
            <a:r>
              <a:rPr lang="en-US" dirty="0" smtClean="0"/>
              <a:t>there are statistically </a:t>
            </a:r>
            <a:r>
              <a:rPr lang="tr-TR" dirty="0" smtClean="0"/>
              <a:t>no </a:t>
            </a:r>
            <a:r>
              <a:rPr lang="en-US" dirty="0" smtClean="0"/>
              <a:t>significant differences in the performance of the</a:t>
            </a:r>
            <a:r>
              <a:rPr lang="tr-TR" dirty="0" smtClean="0"/>
              <a:t> ANN, MARS, RF </a:t>
            </a:r>
            <a:r>
              <a:rPr lang="tr-TR" dirty="0" err="1" smtClean="0"/>
              <a:t>and</a:t>
            </a:r>
            <a:r>
              <a:rPr lang="tr-TR" dirty="0" smtClean="0"/>
              <a:t> SVR </a:t>
            </a:r>
            <a:r>
              <a:rPr lang="tr-TR" dirty="0" err="1" smtClean="0"/>
              <a:t>models</a:t>
            </a:r>
            <a:r>
              <a:rPr lang="tr-TR" dirty="0" smtClean="0"/>
              <a:t>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respect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RMSE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tr-TR" dirty="0" smtClean="0"/>
              <a:t> </a:t>
            </a:r>
            <a:r>
              <a:rPr lang="tr-TR" dirty="0" err="1" smtClean="0"/>
              <a:t>values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err="1" smtClean="0"/>
              <a:t>they</a:t>
            </a:r>
            <a:r>
              <a:rPr lang="tr-TR" dirty="0" smtClean="0"/>
              <a:t> </a:t>
            </a:r>
            <a:r>
              <a:rPr lang="tr-TR" dirty="0" err="1" smtClean="0"/>
              <a:t>all</a:t>
            </a:r>
            <a:r>
              <a:rPr lang="tr-TR" dirty="0" smtClean="0"/>
              <a:t> </a:t>
            </a:r>
            <a:r>
              <a:rPr lang="tr-TR" dirty="0" err="1" smtClean="0"/>
              <a:t>outperform</a:t>
            </a:r>
            <a:r>
              <a:rPr lang="tr-TR" dirty="0" smtClean="0"/>
              <a:t> MOD10A1 </a:t>
            </a:r>
            <a:r>
              <a:rPr lang="tr-TR" dirty="0" err="1" smtClean="0"/>
              <a:t>product</a:t>
            </a:r>
            <a:r>
              <a:rPr lang="tr-TR" dirty="0" smtClean="0"/>
              <a:t> on </a:t>
            </a:r>
            <a:r>
              <a:rPr lang="tr-TR" dirty="0" err="1" smtClean="0"/>
              <a:t>all</a:t>
            </a:r>
            <a:r>
              <a:rPr lang="tr-TR" dirty="0" smtClean="0"/>
              <a:t> test </a:t>
            </a:r>
            <a:r>
              <a:rPr lang="tr-TR" dirty="0" err="1" smtClean="0"/>
              <a:t>datasets</a:t>
            </a:r>
            <a:r>
              <a:rPr lang="tr-TR" dirty="0" smtClean="0"/>
              <a:t>.</a:t>
            </a:r>
          </a:p>
          <a:p>
            <a:pPr lvl="1"/>
            <a:endParaRPr lang="tr-TR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11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graphicFrame>
        <p:nvGraphicFramePr>
          <p:cNvPr id="12" name="11 Tablo"/>
          <p:cNvGraphicFramePr>
            <a:graphicFrameLocks noGrp="1"/>
          </p:cNvGraphicFramePr>
          <p:nvPr/>
        </p:nvGraphicFramePr>
        <p:xfrm>
          <a:off x="380994" y="1904996"/>
          <a:ext cx="8382011" cy="2286004"/>
        </p:xfrm>
        <a:graphic>
          <a:graphicData uri="http://schemas.openxmlformats.org/drawingml/2006/table">
            <a:tbl>
              <a:tblPr/>
              <a:tblGrid>
                <a:gridCol w="1154915"/>
                <a:gridCol w="602258"/>
                <a:gridCol w="602258"/>
                <a:gridCol w="602258"/>
                <a:gridCol w="602258"/>
                <a:gridCol w="602258"/>
                <a:gridCol w="602258"/>
                <a:gridCol w="602258"/>
                <a:gridCol w="602258"/>
                <a:gridCol w="602258"/>
                <a:gridCol w="602258"/>
                <a:gridCol w="602258"/>
                <a:gridCol w="602258"/>
              </a:tblGrid>
              <a:tr h="326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Test set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Combined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326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Model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RMSE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RMSE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RMSE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RMSE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RMSE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RMSE</a:t>
                      </a:r>
                      <a:endParaRPr lang="tr-T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i="1" dirty="0">
                          <a:latin typeface="Times New Roman"/>
                          <a:ea typeface="Calibri"/>
                          <a:cs typeface="Times New Roman"/>
                        </a:rPr>
                        <a:t>R</a:t>
                      </a:r>
                      <a:endParaRPr lang="tr-T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ANN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0.1592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0.8850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0.1464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0.9248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0.0953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0.9674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0.1976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0.8616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0.0851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0.9754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0.1377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0.9373</a:t>
                      </a:r>
                      <a:endParaRPr lang="tr-T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6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MARS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0.1622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0.8818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0.1491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0.9220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0.1000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0.9651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0.2011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0.8580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0.0883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0.9736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0.1410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0.9351</a:t>
                      </a:r>
                      <a:endParaRPr lang="tr-T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RF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0.1611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0.8792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0.1499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0.9211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0.1010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0.9638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0.2037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0.8526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0.0870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0.9742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0.1415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0.9336</a:t>
                      </a:r>
                      <a:endParaRPr lang="tr-T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latin typeface="Times New Roman"/>
                          <a:ea typeface="Calibri"/>
                          <a:cs typeface="Times New Roman"/>
                        </a:rPr>
                        <a:t>SVR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0.1699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0.8795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0.1599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0.9099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0.1037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0.9621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0.2057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0.8536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0.0877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0.9743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0.1461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0.9307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57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latin typeface="Times New Roman"/>
                          <a:ea typeface="Calibri"/>
                          <a:cs typeface="Times New Roman"/>
                        </a:rPr>
                        <a:t>MOD10A1</a:t>
                      </a:r>
                      <a:endParaRPr lang="tr-TR" sz="12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0.2279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0.8375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0.2435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0.8533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0.1573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0.9455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0.3039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0.7933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0.1025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0.9702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Calibri"/>
                          <a:cs typeface="Times New Roman"/>
                        </a:rPr>
                        <a:t>0.2082</a:t>
                      </a:r>
                      <a:endParaRPr lang="tr-TR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Calibri"/>
                          <a:cs typeface="Times New Roman"/>
                        </a:rPr>
                        <a:t>0.9066</a:t>
                      </a:r>
                      <a:endParaRPr lang="tr-TR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3925" y="2209800"/>
            <a:ext cx="72961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Performance of models on Combined test dataset with respect to </a:t>
            </a:r>
            <a:r>
              <a:rPr lang="tr-TR" dirty="0" smtClean="0"/>
              <a:t>IGBP </a:t>
            </a:r>
            <a:r>
              <a:rPr lang="en-US" dirty="0" smtClean="0"/>
              <a:t>land cover class</a:t>
            </a:r>
            <a:r>
              <a:rPr lang="tr-TR" dirty="0" smtClean="0"/>
              <a:t>es</a:t>
            </a:r>
            <a:r>
              <a:rPr lang="en-US" dirty="0" smtClean="0"/>
              <a:t>:</a:t>
            </a:r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Test </a:t>
            </a:r>
            <a:r>
              <a:rPr lang="tr-TR" dirty="0" err="1" smtClean="0"/>
              <a:t>Image</a:t>
            </a:r>
            <a:r>
              <a:rPr lang="tr-TR" dirty="0" smtClean="0"/>
              <a:t> D (12 </a:t>
            </a:r>
            <a:r>
              <a:rPr lang="tr-TR" dirty="0" err="1" smtClean="0"/>
              <a:t>Feb</a:t>
            </a:r>
            <a:r>
              <a:rPr lang="tr-TR" dirty="0" smtClean="0"/>
              <a:t> 2015 – </a:t>
            </a:r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Tile</a:t>
            </a:r>
            <a:r>
              <a:rPr lang="tr-TR" dirty="0" smtClean="0"/>
              <a:t> 194/28): 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10" name="9 Resim" descr="IGBP L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88830" y="2209800"/>
            <a:ext cx="6166340" cy="42378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Test </a:t>
            </a:r>
            <a:r>
              <a:rPr lang="tr-TR" dirty="0" err="1" smtClean="0"/>
              <a:t>Image</a:t>
            </a:r>
            <a:r>
              <a:rPr lang="tr-TR" dirty="0" smtClean="0"/>
              <a:t> D (12 </a:t>
            </a:r>
            <a:r>
              <a:rPr lang="tr-TR" dirty="0" err="1" smtClean="0"/>
              <a:t>Feb</a:t>
            </a:r>
            <a:r>
              <a:rPr lang="tr-TR" dirty="0" smtClean="0"/>
              <a:t> 2015 – </a:t>
            </a:r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Tile</a:t>
            </a:r>
            <a:r>
              <a:rPr lang="tr-TR" dirty="0" smtClean="0"/>
              <a:t> 194/28): 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11" name="10 Resim" descr="REFERENCE 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02480" y="2438400"/>
            <a:ext cx="4389120" cy="3026137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7199144" y="25122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derived</a:t>
            </a:r>
            <a:r>
              <a:rPr lang="tr-TR" dirty="0" smtClean="0"/>
              <a:t> </a:t>
            </a:r>
            <a:r>
              <a:rPr lang="tr-TR" dirty="0" err="1" smtClean="0"/>
              <a:t>reference</a:t>
            </a:r>
            <a:r>
              <a:rPr lang="tr-TR" dirty="0" smtClean="0"/>
              <a:t> FSC </a:t>
            </a:r>
            <a:r>
              <a:rPr lang="tr-TR" dirty="0" err="1" smtClean="0"/>
              <a:t>map</a:t>
            </a:r>
            <a:endParaRPr lang="tr-TR" dirty="0"/>
          </a:p>
        </p:txBody>
      </p:sp>
      <p:pic>
        <p:nvPicPr>
          <p:cNvPr id="13" name="12 Resim" descr="L8_RG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48" y="2438400"/>
            <a:ext cx="4389120" cy="3001046"/>
          </a:xfrm>
          <a:prstGeom prst="rect">
            <a:avLst/>
          </a:prstGeom>
        </p:spPr>
      </p:pic>
      <p:sp>
        <p:nvSpPr>
          <p:cNvPr id="16" name="15 Metin kutusu"/>
          <p:cNvSpPr txBox="1"/>
          <p:nvPr/>
        </p:nvSpPr>
        <p:spPr>
          <a:xfrm>
            <a:off x="2951872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RGB Real </a:t>
            </a:r>
            <a:r>
              <a:rPr lang="tr-TR" dirty="0" err="1" smtClean="0"/>
              <a:t>Color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ANN 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536" y="2438401"/>
            <a:ext cx="4389120" cy="3023967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Test </a:t>
            </a:r>
            <a:r>
              <a:rPr lang="tr-TR" dirty="0" err="1" smtClean="0"/>
              <a:t>Image</a:t>
            </a:r>
            <a:r>
              <a:rPr lang="tr-TR" dirty="0" smtClean="0"/>
              <a:t> D (12 </a:t>
            </a:r>
            <a:r>
              <a:rPr lang="tr-TR" dirty="0" err="1" smtClean="0"/>
              <a:t>Feb</a:t>
            </a:r>
            <a:r>
              <a:rPr lang="tr-TR" dirty="0" smtClean="0"/>
              <a:t> 2015 – </a:t>
            </a:r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Tile</a:t>
            </a:r>
            <a:r>
              <a:rPr lang="tr-TR" dirty="0" smtClean="0"/>
              <a:t> 194/28): 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11" name="10 Resim" descr="REFERENCE F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2480" y="2438400"/>
            <a:ext cx="4389120" cy="3026137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7199144" y="25122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derived</a:t>
            </a:r>
            <a:r>
              <a:rPr lang="tr-TR" dirty="0" smtClean="0"/>
              <a:t> </a:t>
            </a:r>
            <a:r>
              <a:rPr lang="tr-TR" dirty="0" err="1" smtClean="0"/>
              <a:t>reference</a:t>
            </a:r>
            <a:r>
              <a:rPr lang="tr-TR" dirty="0" smtClean="0"/>
              <a:t> FSC </a:t>
            </a:r>
            <a:r>
              <a:rPr lang="tr-TR" dirty="0" err="1" smtClean="0"/>
              <a:t>map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500524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ANN FSC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MARS 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2880" y="2438400"/>
            <a:ext cx="4389120" cy="302218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Test </a:t>
            </a:r>
            <a:r>
              <a:rPr lang="tr-TR" dirty="0" err="1" smtClean="0"/>
              <a:t>Image</a:t>
            </a:r>
            <a:r>
              <a:rPr lang="tr-TR" dirty="0" smtClean="0"/>
              <a:t> D (12 </a:t>
            </a:r>
            <a:r>
              <a:rPr lang="tr-TR" dirty="0" err="1" smtClean="0"/>
              <a:t>Feb</a:t>
            </a:r>
            <a:r>
              <a:rPr lang="tr-TR" dirty="0" smtClean="0"/>
              <a:t> 2015 – </a:t>
            </a:r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Tile</a:t>
            </a:r>
            <a:r>
              <a:rPr lang="tr-TR" dirty="0" smtClean="0"/>
              <a:t> 194/28): 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15</a:t>
            </a:fld>
            <a:endParaRPr lang="tr-TR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11" name="10 Resim" descr="REFERENCE F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2480" y="2438400"/>
            <a:ext cx="4389120" cy="3026137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7199144" y="25122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derived</a:t>
            </a:r>
            <a:r>
              <a:rPr lang="tr-TR" dirty="0" smtClean="0"/>
              <a:t> </a:t>
            </a:r>
            <a:r>
              <a:rPr lang="tr-TR" dirty="0" err="1" smtClean="0"/>
              <a:t>reference</a:t>
            </a:r>
            <a:r>
              <a:rPr lang="tr-TR" dirty="0" smtClean="0"/>
              <a:t> FSC </a:t>
            </a:r>
            <a:r>
              <a:rPr lang="tr-TR" dirty="0" err="1" smtClean="0"/>
              <a:t>map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500524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MARS FSC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RF 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438400"/>
            <a:ext cx="4389120" cy="3018236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Test </a:t>
            </a:r>
            <a:r>
              <a:rPr lang="tr-TR" dirty="0" err="1" smtClean="0"/>
              <a:t>Image</a:t>
            </a:r>
            <a:r>
              <a:rPr lang="tr-TR" dirty="0" smtClean="0"/>
              <a:t> D (12 </a:t>
            </a:r>
            <a:r>
              <a:rPr lang="tr-TR" dirty="0" err="1" smtClean="0"/>
              <a:t>Feb</a:t>
            </a:r>
            <a:r>
              <a:rPr lang="tr-TR" dirty="0" smtClean="0"/>
              <a:t> 2015 – </a:t>
            </a:r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Tile</a:t>
            </a:r>
            <a:r>
              <a:rPr lang="tr-TR" dirty="0" smtClean="0"/>
              <a:t> 194/28): 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16</a:t>
            </a:fld>
            <a:endParaRPr lang="tr-TR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11" name="10 Resim" descr="REFERENCE F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2480" y="2438400"/>
            <a:ext cx="4389120" cy="3026137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7199144" y="25122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derived</a:t>
            </a:r>
            <a:r>
              <a:rPr lang="tr-TR" dirty="0" smtClean="0"/>
              <a:t> </a:t>
            </a:r>
            <a:r>
              <a:rPr lang="tr-TR" dirty="0" err="1" smtClean="0"/>
              <a:t>reference</a:t>
            </a:r>
            <a:r>
              <a:rPr lang="tr-TR" dirty="0" smtClean="0"/>
              <a:t> FSC </a:t>
            </a:r>
            <a:r>
              <a:rPr lang="tr-TR" dirty="0" err="1" smtClean="0"/>
              <a:t>map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657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RF FSC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Resim" descr="SVM 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328" y="2438400"/>
            <a:ext cx="4389120" cy="3020392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Test </a:t>
            </a:r>
            <a:r>
              <a:rPr lang="tr-TR" dirty="0" err="1" smtClean="0"/>
              <a:t>Image</a:t>
            </a:r>
            <a:r>
              <a:rPr lang="tr-TR" dirty="0" smtClean="0"/>
              <a:t> D (12 </a:t>
            </a:r>
            <a:r>
              <a:rPr lang="tr-TR" dirty="0" err="1" smtClean="0"/>
              <a:t>Feb</a:t>
            </a:r>
            <a:r>
              <a:rPr lang="tr-TR" dirty="0" smtClean="0"/>
              <a:t> 2015 – </a:t>
            </a:r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Tile</a:t>
            </a:r>
            <a:r>
              <a:rPr lang="tr-TR" dirty="0" smtClean="0"/>
              <a:t> 194/28): 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17</a:t>
            </a:fld>
            <a:endParaRPr lang="tr-TR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11" name="10 Resim" descr="REFERENCE F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2480" y="2438400"/>
            <a:ext cx="4389120" cy="3026137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7199144" y="25122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derived</a:t>
            </a:r>
            <a:r>
              <a:rPr lang="tr-TR" dirty="0" smtClean="0"/>
              <a:t> </a:t>
            </a:r>
            <a:r>
              <a:rPr lang="tr-TR" dirty="0" err="1" smtClean="0"/>
              <a:t>reference</a:t>
            </a:r>
            <a:r>
              <a:rPr lang="tr-TR" dirty="0" smtClean="0"/>
              <a:t> FSC </a:t>
            </a:r>
            <a:r>
              <a:rPr lang="tr-TR" dirty="0" err="1" smtClean="0"/>
              <a:t>map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657600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SVR FSC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Resim" descr="MOD10 FS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468" y="2438400"/>
            <a:ext cx="4389120" cy="3024351"/>
          </a:xfrm>
          <a:prstGeom prst="rect">
            <a:avLst/>
          </a:prstGeom>
        </p:spPr>
      </p:pic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smtClean="0"/>
              <a:t>Test </a:t>
            </a:r>
            <a:r>
              <a:rPr lang="tr-TR" dirty="0" err="1" smtClean="0"/>
              <a:t>Image</a:t>
            </a:r>
            <a:r>
              <a:rPr lang="tr-TR" dirty="0" smtClean="0"/>
              <a:t> D (12 </a:t>
            </a:r>
            <a:r>
              <a:rPr lang="tr-TR" dirty="0" err="1" smtClean="0"/>
              <a:t>Feb</a:t>
            </a:r>
            <a:r>
              <a:rPr lang="tr-TR" dirty="0" smtClean="0"/>
              <a:t> 2015 – </a:t>
            </a:r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Tile</a:t>
            </a:r>
            <a:r>
              <a:rPr lang="tr-TR" dirty="0" smtClean="0"/>
              <a:t> 194/28): 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18</a:t>
            </a:fld>
            <a:endParaRPr lang="tr-TR"/>
          </a:p>
        </p:txBody>
      </p:sp>
      <p:sp>
        <p:nvSpPr>
          <p:cNvPr id="9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11" name="10 Resim" descr="REFERENCE F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2480" y="2438400"/>
            <a:ext cx="4389120" cy="3026137"/>
          </a:xfrm>
          <a:prstGeom prst="rect">
            <a:avLst/>
          </a:prstGeom>
        </p:spPr>
      </p:pic>
      <p:sp>
        <p:nvSpPr>
          <p:cNvPr id="12" name="11 Metin kutusu"/>
          <p:cNvSpPr txBox="1"/>
          <p:nvPr/>
        </p:nvSpPr>
        <p:spPr>
          <a:xfrm>
            <a:off x="7199144" y="2512252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err="1" smtClean="0"/>
              <a:t>Landsat</a:t>
            </a:r>
            <a:r>
              <a:rPr lang="tr-TR" dirty="0" smtClean="0"/>
              <a:t> 8 </a:t>
            </a:r>
            <a:r>
              <a:rPr lang="tr-TR" dirty="0" err="1" smtClean="0"/>
              <a:t>derived</a:t>
            </a:r>
            <a:r>
              <a:rPr lang="tr-TR" dirty="0" smtClean="0"/>
              <a:t> </a:t>
            </a:r>
            <a:r>
              <a:rPr lang="tr-TR" dirty="0" err="1" smtClean="0"/>
              <a:t>reference</a:t>
            </a:r>
            <a:r>
              <a:rPr lang="tr-TR" dirty="0" smtClean="0"/>
              <a:t> FSC </a:t>
            </a:r>
            <a:r>
              <a:rPr lang="tr-TR" dirty="0" err="1" smtClean="0"/>
              <a:t>map</a:t>
            </a:r>
            <a:endParaRPr lang="tr-TR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3296528" y="25146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MOD10 FSC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b="1" dirty="0" smtClean="0"/>
              <a:t>Introduction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S</a:t>
            </a:r>
            <a:r>
              <a:rPr lang="tr-TR" dirty="0" err="1" smtClean="0"/>
              <a:t>tudy</a:t>
            </a:r>
            <a:r>
              <a:rPr lang="tr-TR" dirty="0" smtClean="0"/>
              <a:t> </a:t>
            </a:r>
            <a:r>
              <a:rPr lang="tr-TR" dirty="0" err="1" smtClean="0"/>
              <a:t>Area</a:t>
            </a:r>
            <a:endParaRPr lang="tr-TR" dirty="0" smtClean="0"/>
          </a:p>
          <a:p>
            <a:pPr lvl="1">
              <a:spcAft>
                <a:spcPts val="600"/>
              </a:spcAft>
            </a:pPr>
            <a:r>
              <a:rPr lang="tr-TR" dirty="0" smtClean="0"/>
              <a:t> I</a:t>
            </a:r>
            <a:r>
              <a:rPr lang="en-US" dirty="0" smtClean="0"/>
              <a:t>mage </a:t>
            </a:r>
            <a:r>
              <a:rPr lang="tr-TR" dirty="0" smtClean="0"/>
              <a:t>D</a:t>
            </a:r>
            <a:r>
              <a:rPr lang="en-US" dirty="0" err="1" smtClean="0"/>
              <a:t>ataset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3333FF"/>
                </a:solidFill>
              </a:rPr>
              <a:t>MODIS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3333FF"/>
                </a:solidFill>
              </a:rPr>
              <a:t>Landsat</a:t>
            </a:r>
            <a:r>
              <a:rPr lang="en-US" dirty="0" smtClean="0">
                <a:solidFill>
                  <a:srgbClr val="3333FF"/>
                </a:solidFill>
              </a:rPr>
              <a:t> 8 OLI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dirty="0" smtClean="0"/>
              <a:t>FSC </a:t>
            </a:r>
            <a:r>
              <a:rPr lang="tr-TR" dirty="0" smtClean="0"/>
              <a:t>M</a:t>
            </a:r>
            <a:r>
              <a:rPr lang="en-US" dirty="0" err="1" smtClean="0"/>
              <a:t>apping</a:t>
            </a:r>
            <a:r>
              <a:rPr lang="en-US" dirty="0" smtClean="0"/>
              <a:t> by </a:t>
            </a:r>
            <a:r>
              <a:rPr lang="tr-TR" dirty="0" smtClean="0"/>
              <a:t>M</a:t>
            </a:r>
            <a:r>
              <a:rPr lang="en-US" dirty="0" err="1" smtClean="0"/>
              <a:t>achine</a:t>
            </a:r>
            <a:r>
              <a:rPr lang="en-US" dirty="0" smtClean="0"/>
              <a:t> </a:t>
            </a:r>
            <a:r>
              <a:rPr lang="tr-TR" dirty="0" smtClean="0"/>
              <a:t>L</a:t>
            </a:r>
            <a:r>
              <a:rPr lang="en-US" dirty="0" smtClean="0"/>
              <a:t>earning </a:t>
            </a:r>
            <a:r>
              <a:rPr lang="tr-TR" dirty="0" smtClean="0"/>
              <a:t>A</a:t>
            </a:r>
            <a:r>
              <a:rPr lang="en-US" dirty="0" err="1" smtClean="0"/>
              <a:t>lgorithms</a:t>
            </a:r>
            <a:endParaRPr lang="en-US" dirty="0" smtClean="0"/>
          </a:p>
          <a:p>
            <a:pPr lvl="1">
              <a:spcAft>
                <a:spcPts val="600"/>
              </a:spcAft>
            </a:pPr>
            <a:r>
              <a:rPr lang="en-US" dirty="0" smtClean="0"/>
              <a:t>Neural </a:t>
            </a:r>
            <a:r>
              <a:rPr lang="tr-TR" dirty="0" smtClean="0"/>
              <a:t>N</a:t>
            </a:r>
            <a:r>
              <a:rPr lang="en-US" dirty="0" err="1" smtClean="0"/>
              <a:t>etworks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ANNs</a:t>
            </a:r>
            <a:r>
              <a:rPr lang="en-US" dirty="0" smtClean="0"/>
              <a:t>)</a:t>
            </a:r>
            <a:endParaRPr lang="tr-TR" dirty="0" smtClean="0"/>
          </a:p>
          <a:p>
            <a:pPr lvl="1">
              <a:spcAft>
                <a:spcPts val="600"/>
              </a:spcAft>
            </a:pPr>
            <a:r>
              <a:rPr lang="tr-TR" dirty="0" smtClean="0"/>
              <a:t>M</a:t>
            </a:r>
            <a:r>
              <a:rPr lang="en-US" dirty="0" err="1" smtClean="0"/>
              <a:t>ultivariate</a:t>
            </a:r>
            <a:r>
              <a:rPr lang="en-US" dirty="0" smtClean="0"/>
              <a:t> </a:t>
            </a:r>
            <a:r>
              <a:rPr lang="tr-TR" dirty="0" smtClean="0"/>
              <a:t>A</a:t>
            </a:r>
            <a:r>
              <a:rPr lang="en-US" dirty="0" err="1" smtClean="0"/>
              <a:t>daptive</a:t>
            </a:r>
            <a:r>
              <a:rPr lang="en-US" dirty="0" smtClean="0"/>
              <a:t> </a:t>
            </a:r>
            <a:r>
              <a:rPr lang="tr-TR" dirty="0" smtClean="0"/>
              <a:t>R</a:t>
            </a:r>
            <a:r>
              <a:rPr lang="en-US" dirty="0" smtClean="0"/>
              <a:t>egression </a:t>
            </a:r>
            <a:r>
              <a:rPr lang="tr-TR" dirty="0" smtClean="0"/>
              <a:t>S</a:t>
            </a:r>
            <a:r>
              <a:rPr lang="en-US" dirty="0" err="1" smtClean="0"/>
              <a:t>plines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MARS</a:t>
            </a:r>
            <a:r>
              <a:rPr lang="en-US" dirty="0" smtClean="0"/>
              <a:t>)</a:t>
            </a:r>
            <a:endParaRPr lang="tr-TR" dirty="0" smtClean="0"/>
          </a:p>
          <a:p>
            <a:pPr lvl="1">
              <a:spcAft>
                <a:spcPts val="600"/>
              </a:spcAft>
            </a:pPr>
            <a:r>
              <a:rPr lang="tr-TR" dirty="0" err="1" smtClean="0"/>
              <a:t>Random</a:t>
            </a:r>
            <a:r>
              <a:rPr lang="tr-TR" dirty="0" smtClean="0"/>
              <a:t> </a:t>
            </a:r>
            <a:r>
              <a:rPr lang="tr-TR" dirty="0" err="1" smtClean="0"/>
              <a:t>Forests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FF0000"/>
                </a:solidFill>
              </a:rPr>
              <a:t>RF</a:t>
            </a:r>
            <a:r>
              <a:rPr lang="tr-TR" dirty="0" smtClean="0"/>
              <a:t>)</a:t>
            </a:r>
          </a:p>
          <a:p>
            <a:pPr lvl="1">
              <a:spcAft>
                <a:spcPts val="600"/>
              </a:spcAft>
            </a:pPr>
            <a:r>
              <a:rPr lang="tr-TR" dirty="0" smtClean="0"/>
              <a:t>S</a:t>
            </a:r>
            <a:r>
              <a:rPr lang="en-US" dirty="0" err="1" smtClean="0"/>
              <a:t>upport</a:t>
            </a:r>
            <a:r>
              <a:rPr lang="en-US" dirty="0" smtClean="0"/>
              <a:t> </a:t>
            </a:r>
            <a:r>
              <a:rPr lang="tr-TR" dirty="0" smtClean="0"/>
              <a:t>V</a:t>
            </a:r>
            <a:r>
              <a:rPr lang="en-US" dirty="0" err="1" smtClean="0"/>
              <a:t>ector</a:t>
            </a:r>
            <a:r>
              <a:rPr lang="en-US" dirty="0" smtClean="0"/>
              <a:t> </a:t>
            </a:r>
            <a:r>
              <a:rPr lang="tr-TR" dirty="0" smtClean="0"/>
              <a:t>R</a:t>
            </a:r>
            <a:r>
              <a:rPr lang="en-US" dirty="0" smtClean="0"/>
              <a:t>egression (</a:t>
            </a:r>
            <a:r>
              <a:rPr lang="en-US" dirty="0" smtClean="0">
                <a:solidFill>
                  <a:srgbClr val="FF0000"/>
                </a:solidFill>
              </a:rPr>
              <a:t>SVR</a:t>
            </a:r>
            <a:r>
              <a:rPr lang="en-US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en-US" b="1" dirty="0" smtClean="0"/>
              <a:t>Conclusion</a:t>
            </a:r>
            <a:r>
              <a:rPr lang="tr-TR" b="1" dirty="0" smtClean="0"/>
              <a:t>s</a:t>
            </a:r>
            <a:endParaRPr lang="en-US" b="1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1</a:t>
            </a:fld>
            <a:endParaRPr lang="tr-TR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err="1" smtClean="0"/>
              <a:t>Outline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Performance o</a:t>
            </a:r>
            <a:r>
              <a:rPr lang="tr-TR" dirty="0" smtClean="0"/>
              <a:t>f </a:t>
            </a:r>
            <a:r>
              <a:rPr lang="tr-TR" dirty="0" err="1" smtClean="0"/>
              <a:t>models</a:t>
            </a:r>
            <a:r>
              <a:rPr lang="tr-TR" dirty="0" smtClean="0"/>
              <a:t> in </a:t>
            </a:r>
            <a:r>
              <a:rPr lang="tr-TR" dirty="0" err="1" smtClean="0"/>
              <a:t>terms</a:t>
            </a:r>
            <a:r>
              <a:rPr lang="tr-TR" dirty="0" smtClean="0"/>
              <a:t> of </a:t>
            </a:r>
            <a:r>
              <a:rPr lang="tr-TR" dirty="0" err="1" smtClean="0"/>
              <a:t>average</a:t>
            </a:r>
            <a:r>
              <a:rPr lang="tr-TR" dirty="0" smtClean="0"/>
              <a:t> CPU </a:t>
            </a:r>
            <a:r>
              <a:rPr lang="tr-TR" dirty="0" err="1" smtClean="0"/>
              <a:t>times</a:t>
            </a:r>
            <a:r>
              <a:rPr lang="tr-TR" dirty="0" smtClean="0"/>
              <a:t> (</a:t>
            </a:r>
            <a:r>
              <a:rPr lang="tr-TR" dirty="0" err="1" smtClean="0"/>
              <a:t>sec</a:t>
            </a:r>
            <a:r>
              <a:rPr lang="tr-TR" dirty="0" smtClean="0"/>
              <a:t>.)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respect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training</a:t>
            </a:r>
            <a:r>
              <a:rPr lang="tr-TR" dirty="0" smtClean="0"/>
              <a:t> data size: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9" name="8 Metin kutusu"/>
          <p:cNvSpPr txBox="1"/>
          <p:nvPr/>
        </p:nvSpPr>
        <p:spPr>
          <a:xfrm>
            <a:off x="228600" y="3657600"/>
            <a:ext cx="1737360" cy="954107"/>
          </a:xfrm>
          <a:prstGeom prst="rect">
            <a:avLst/>
          </a:prstGeom>
          <a:solidFill>
            <a:srgbClr val="0099CC">
              <a:alpha val="30000"/>
            </a:srgb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sz="1400" dirty="0" smtClean="0">
                <a:solidFill>
                  <a:schemeClr val="tx1"/>
                </a:solidFill>
              </a:rPr>
              <a:t>PC </a:t>
            </a:r>
            <a:r>
              <a:rPr lang="tr-TR" sz="1400" dirty="0" err="1" smtClean="0">
                <a:solidFill>
                  <a:schemeClr val="tx1"/>
                </a:solidFill>
              </a:rPr>
              <a:t>with</a:t>
            </a:r>
            <a:r>
              <a:rPr lang="tr-TR" sz="1400" dirty="0" smtClean="0">
                <a:solidFill>
                  <a:schemeClr val="tx1"/>
                </a:solidFill>
              </a:rPr>
              <a:t> an              AMD FX 8320           3.5 GHz CPU &amp;     16GB 1600 MHz RAM</a:t>
            </a:r>
            <a:endParaRPr lang="en-US" sz="1400" dirty="0" smtClean="0">
              <a:solidFill>
                <a:schemeClr val="tx1"/>
              </a:solidFill>
            </a:endParaRPr>
          </a:p>
        </p:txBody>
      </p:sp>
      <p:sp>
        <p:nvSpPr>
          <p:cNvPr id="12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13" name="11 Resim" descr="ANN C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04795" y="2458328"/>
            <a:ext cx="6172869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Performance o</a:t>
            </a:r>
            <a:r>
              <a:rPr lang="tr-TR" dirty="0" smtClean="0"/>
              <a:t>f </a:t>
            </a:r>
            <a:r>
              <a:rPr lang="tr-TR" dirty="0" err="1" smtClean="0"/>
              <a:t>models</a:t>
            </a:r>
            <a:r>
              <a:rPr lang="tr-TR" dirty="0" smtClean="0"/>
              <a:t> in </a:t>
            </a:r>
            <a:r>
              <a:rPr lang="tr-TR" dirty="0" err="1" smtClean="0"/>
              <a:t>terms</a:t>
            </a:r>
            <a:r>
              <a:rPr lang="tr-TR" dirty="0" smtClean="0"/>
              <a:t> of </a:t>
            </a:r>
            <a:r>
              <a:rPr lang="tr-TR" dirty="0" err="1" smtClean="0"/>
              <a:t>average</a:t>
            </a:r>
            <a:r>
              <a:rPr lang="tr-TR" dirty="0" smtClean="0"/>
              <a:t> CPU </a:t>
            </a:r>
            <a:r>
              <a:rPr lang="tr-TR" dirty="0" err="1" smtClean="0"/>
              <a:t>times</a:t>
            </a:r>
            <a:r>
              <a:rPr lang="tr-TR" dirty="0" smtClean="0"/>
              <a:t> (</a:t>
            </a:r>
            <a:r>
              <a:rPr lang="tr-TR" dirty="0" err="1" smtClean="0"/>
              <a:t>sec</a:t>
            </a:r>
            <a:r>
              <a:rPr lang="tr-TR" dirty="0" smtClean="0"/>
              <a:t>.)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respect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training</a:t>
            </a:r>
            <a:r>
              <a:rPr lang="tr-TR" dirty="0" smtClean="0"/>
              <a:t> data size: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20</a:t>
            </a:fld>
            <a:endParaRPr lang="tr-TR"/>
          </a:p>
        </p:txBody>
      </p:sp>
      <p:sp>
        <p:nvSpPr>
          <p:cNvPr id="12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11" name="13 Resim" descr="MARS C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21500" y="2574884"/>
            <a:ext cx="5901000" cy="3978316"/>
          </a:xfrm>
          <a:prstGeom prst="rect">
            <a:avLst/>
          </a:prstGeom>
        </p:spPr>
      </p:pic>
      <p:sp>
        <p:nvSpPr>
          <p:cNvPr id="14" name="13 Metin kutusu"/>
          <p:cNvSpPr txBox="1"/>
          <p:nvPr/>
        </p:nvSpPr>
        <p:spPr>
          <a:xfrm>
            <a:off x="5181600" y="32766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MARS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Performance o</a:t>
            </a:r>
            <a:r>
              <a:rPr lang="tr-TR" dirty="0" smtClean="0"/>
              <a:t>f </a:t>
            </a:r>
            <a:r>
              <a:rPr lang="tr-TR" dirty="0" err="1" smtClean="0"/>
              <a:t>models</a:t>
            </a:r>
            <a:r>
              <a:rPr lang="tr-TR" dirty="0" smtClean="0"/>
              <a:t> in </a:t>
            </a:r>
            <a:r>
              <a:rPr lang="tr-TR" dirty="0" err="1" smtClean="0"/>
              <a:t>terms</a:t>
            </a:r>
            <a:r>
              <a:rPr lang="tr-TR" dirty="0" smtClean="0"/>
              <a:t> of </a:t>
            </a:r>
            <a:r>
              <a:rPr lang="tr-TR" dirty="0" err="1" smtClean="0"/>
              <a:t>average</a:t>
            </a:r>
            <a:r>
              <a:rPr lang="tr-TR" dirty="0" smtClean="0"/>
              <a:t> CPU </a:t>
            </a:r>
            <a:r>
              <a:rPr lang="tr-TR" dirty="0" err="1" smtClean="0"/>
              <a:t>times</a:t>
            </a:r>
            <a:r>
              <a:rPr lang="tr-TR" dirty="0" smtClean="0"/>
              <a:t> (</a:t>
            </a:r>
            <a:r>
              <a:rPr lang="tr-TR" dirty="0" err="1" smtClean="0"/>
              <a:t>sec</a:t>
            </a:r>
            <a:r>
              <a:rPr lang="tr-TR" dirty="0" smtClean="0"/>
              <a:t>.)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respect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training</a:t>
            </a:r>
            <a:r>
              <a:rPr lang="tr-TR" dirty="0" smtClean="0"/>
              <a:t> data size: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12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13" name="14 Resim" descr="RF C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37970" y="2286000"/>
            <a:ext cx="5668060" cy="4243066"/>
          </a:xfrm>
          <a:prstGeom prst="rect">
            <a:avLst/>
          </a:prstGeom>
        </p:spPr>
      </p:pic>
      <p:sp>
        <p:nvSpPr>
          <p:cNvPr id="15" name="14 Metin kutusu"/>
          <p:cNvSpPr txBox="1"/>
          <p:nvPr/>
        </p:nvSpPr>
        <p:spPr>
          <a:xfrm>
            <a:off x="5715000" y="2590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RF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Performance o</a:t>
            </a:r>
            <a:r>
              <a:rPr lang="tr-TR" dirty="0" smtClean="0"/>
              <a:t>f </a:t>
            </a:r>
            <a:r>
              <a:rPr lang="tr-TR" dirty="0" err="1" smtClean="0"/>
              <a:t>models</a:t>
            </a:r>
            <a:r>
              <a:rPr lang="tr-TR" dirty="0" smtClean="0"/>
              <a:t> in </a:t>
            </a:r>
            <a:r>
              <a:rPr lang="tr-TR" dirty="0" err="1" smtClean="0"/>
              <a:t>terms</a:t>
            </a:r>
            <a:r>
              <a:rPr lang="tr-TR" dirty="0" smtClean="0"/>
              <a:t> of </a:t>
            </a:r>
            <a:r>
              <a:rPr lang="tr-TR" dirty="0" err="1" smtClean="0"/>
              <a:t>average</a:t>
            </a:r>
            <a:r>
              <a:rPr lang="tr-TR" dirty="0" smtClean="0"/>
              <a:t> CPU </a:t>
            </a:r>
            <a:r>
              <a:rPr lang="tr-TR" dirty="0" err="1" smtClean="0"/>
              <a:t>times</a:t>
            </a:r>
            <a:r>
              <a:rPr lang="tr-TR" dirty="0" smtClean="0"/>
              <a:t> (</a:t>
            </a:r>
            <a:r>
              <a:rPr lang="tr-TR" dirty="0" err="1" smtClean="0"/>
              <a:t>sec</a:t>
            </a:r>
            <a:r>
              <a:rPr lang="tr-TR" dirty="0" smtClean="0"/>
              <a:t>.)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respect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training</a:t>
            </a:r>
            <a:r>
              <a:rPr lang="tr-TR" dirty="0" smtClean="0"/>
              <a:t> data size:</a:t>
            </a:r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12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720" y="2261157"/>
            <a:ext cx="6766560" cy="44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14 Metin kutusu"/>
          <p:cNvSpPr txBox="1"/>
          <p:nvPr/>
        </p:nvSpPr>
        <p:spPr>
          <a:xfrm>
            <a:off x="4495800" y="251706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SVR</a:t>
            </a:r>
            <a:endParaRPr lang="tr-T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Variable</a:t>
            </a:r>
            <a:r>
              <a:rPr lang="tr-TR" dirty="0" smtClean="0"/>
              <a:t> importances in MARS </a:t>
            </a:r>
            <a:r>
              <a:rPr lang="tr-TR" dirty="0" err="1" smtClean="0"/>
              <a:t>and</a:t>
            </a:r>
            <a:r>
              <a:rPr lang="tr-TR" dirty="0" smtClean="0"/>
              <a:t> RF: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8" name="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12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graphicFrame>
        <p:nvGraphicFramePr>
          <p:cNvPr id="13" name="12 Tablo"/>
          <p:cNvGraphicFramePr>
            <a:graphicFrameLocks noGrp="1"/>
          </p:cNvGraphicFramePr>
          <p:nvPr/>
        </p:nvGraphicFramePr>
        <p:xfrm>
          <a:off x="2438400" y="1981200"/>
          <a:ext cx="4419600" cy="4526772"/>
        </p:xfrm>
        <a:graphic>
          <a:graphicData uri="http://schemas.openxmlformats.org/drawingml/2006/table">
            <a:tbl>
              <a:tblPr/>
              <a:tblGrid>
                <a:gridCol w="1652040"/>
                <a:gridCol w="1383780"/>
                <a:gridCol w="1383780"/>
              </a:tblGrid>
              <a:tr h="25957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Predictor Name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MARS</a:t>
                      </a:r>
                      <a:r>
                        <a:rPr lang="tr-TR" sz="1400" b="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(%)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RF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</a:tr>
              <a:tr h="375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Band 1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5.6</a:t>
                      </a:r>
                      <a:endParaRPr lang="tr-T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1.02</a:t>
                      </a:r>
                      <a:endParaRPr lang="tr-T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Band 2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32.2</a:t>
                      </a:r>
                      <a:endParaRPr lang="tr-T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1.62</a:t>
                      </a:r>
                      <a:endParaRPr lang="tr-T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Band 3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17.7</a:t>
                      </a:r>
                      <a:endParaRPr lang="tr-T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1.09</a:t>
                      </a:r>
                      <a:endParaRPr lang="tr-T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Band 4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9.8</a:t>
                      </a:r>
                      <a:endParaRPr lang="tr-T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0.95</a:t>
                      </a:r>
                      <a:endParaRPr lang="tr-T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Band 5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12.0</a:t>
                      </a:r>
                      <a:endParaRPr lang="tr-T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5.06</a:t>
                      </a:r>
                      <a:endParaRPr lang="tr-T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Band 6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17.7</a:t>
                      </a:r>
                      <a:endParaRPr lang="tr-T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3.91</a:t>
                      </a:r>
                      <a:endParaRPr lang="tr-T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Band 7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0.0</a:t>
                      </a:r>
                      <a:endParaRPr lang="tr-T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3.64</a:t>
                      </a:r>
                      <a:endParaRPr lang="tr-T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NDSI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100.0</a:t>
                      </a:r>
                      <a:endParaRPr lang="tr-T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2.28</a:t>
                      </a:r>
                      <a:endParaRPr lang="tr-T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NDVI 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10.4</a:t>
                      </a:r>
                      <a:endParaRPr lang="tr-T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0.97</a:t>
                      </a:r>
                      <a:endParaRPr lang="tr-T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5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Calibri"/>
                          <a:cs typeface="Times New Roman"/>
                        </a:rPr>
                        <a:t>Land Cover</a:t>
                      </a:r>
                      <a:endParaRPr lang="tr-TR" sz="14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15.0</a:t>
                      </a:r>
                      <a:endParaRPr lang="tr-TR" sz="14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288290"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12.21</a:t>
                      </a:r>
                      <a:endParaRPr lang="tr-TR" sz="14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5314" marR="6531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</a:pPr>
            <a:r>
              <a:rPr lang="tr-TR" dirty="0" err="1" smtClean="0"/>
              <a:t>Promising</a:t>
            </a:r>
            <a:r>
              <a:rPr lang="tr-TR" dirty="0" smtClean="0"/>
              <a:t> </a:t>
            </a:r>
            <a:r>
              <a:rPr lang="tr-TR" dirty="0" err="1" smtClean="0"/>
              <a:t>results</a:t>
            </a:r>
            <a:r>
              <a:rPr lang="tr-TR" dirty="0" smtClean="0"/>
              <a:t> </a:t>
            </a:r>
            <a:r>
              <a:rPr lang="tr-TR" dirty="0" err="1" smtClean="0"/>
              <a:t>by</a:t>
            </a:r>
            <a:r>
              <a:rPr lang="tr-TR" dirty="0" smtClean="0"/>
              <a:t> </a:t>
            </a:r>
            <a:r>
              <a:rPr lang="tr-TR" dirty="0" err="1" smtClean="0"/>
              <a:t>machine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algorithms</a:t>
            </a:r>
            <a:r>
              <a:rPr lang="tr-TR" dirty="0" smtClean="0"/>
              <a:t> in FSC </a:t>
            </a:r>
            <a:r>
              <a:rPr lang="tr-TR" dirty="0" err="1" smtClean="0"/>
              <a:t>mapping</a:t>
            </a:r>
            <a:r>
              <a:rPr lang="en-US" dirty="0" smtClean="0"/>
              <a:t>.</a:t>
            </a:r>
            <a:endParaRPr lang="tr-TR" dirty="0" smtClean="0"/>
          </a:p>
          <a:p>
            <a:pPr algn="just">
              <a:spcAft>
                <a:spcPts val="600"/>
              </a:spcAft>
            </a:pPr>
            <a:r>
              <a:rPr lang="tr-TR" dirty="0" err="1" smtClean="0">
                <a:solidFill>
                  <a:srgbClr val="FF0000"/>
                </a:solidFill>
              </a:rPr>
              <a:t>ANNs</a:t>
            </a:r>
            <a:r>
              <a:rPr lang="tr-TR" dirty="0" smtClean="0"/>
              <a:t> &amp; </a:t>
            </a:r>
            <a:r>
              <a:rPr lang="tr-TR" dirty="0" smtClean="0">
                <a:solidFill>
                  <a:srgbClr val="FF0000"/>
                </a:solidFill>
              </a:rPr>
              <a:t>SVR</a:t>
            </a:r>
            <a:r>
              <a:rPr lang="tr-TR" dirty="0" smtClean="0"/>
              <a:t>: </a:t>
            </a:r>
            <a:r>
              <a:rPr lang="tr-TR" dirty="0" err="1" smtClean="0"/>
              <a:t>Suffering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black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tr-T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box</a:t>
            </a:r>
            <a:r>
              <a:rPr lang="tr-TR" dirty="0" smtClean="0"/>
              <a:t> </a:t>
            </a:r>
            <a:r>
              <a:rPr lang="tr-TR" dirty="0" err="1" smtClean="0"/>
              <a:t>phenomenon</a:t>
            </a:r>
            <a:r>
              <a:rPr lang="tr-TR" dirty="0" smtClean="0"/>
              <a:t>:</a:t>
            </a:r>
          </a:p>
          <a:p>
            <a:pPr lvl="1" algn="just">
              <a:spcBef>
                <a:spcPts val="0"/>
              </a:spcBef>
            </a:pPr>
            <a:r>
              <a:rPr lang="tr-TR" dirty="0" smtClean="0"/>
              <a:t> </a:t>
            </a:r>
            <a:r>
              <a:rPr lang="en-US" dirty="0" smtClean="0"/>
              <a:t>Difficult to provide a comprehensible explanation of the process through which a given output has been obtained from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inputs</a:t>
            </a:r>
            <a:r>
              <a:rPr lang="en-US" dirty="0" smtClean="0"/>
              <a:t>.</a:t>
            </a:r>
            <a:endParaRPr lang="tr-TR" dirty="0" smtClean="0"/>
          </a:p>
          <a:p>
            <a:pPr>
              <a:spcAft>
                <a:spcPts val="600"/>
              </a:spcAft>
            </a:pPr>
            <a:r>
              <a:rPr lang="tr-TR" dirty="0" smtClean="0">
                <a:solidFill>
                  <a:srgbClr val="3333FF"/>
                </a:solidFill>
              </a:rPr>
              <a:t>MARS</a:t>
            </a:r>
            <a:r>
              <a:rPr lang="tr-TR" dirty="0" smtClean="0"/>
              <a:t> </a:t>
            </a:r>
            <a:r>
              <a:rPr lang="tr-TR" dirty="0" err="1" smtClean="0"/>
              <a:t>and</a:t>
            </a:r>
            <a:r>
              <a:rPr lang="tr-TR" dirty="0" smtClean="0"/>
              <a:t> </a:t>
            </a:r>
            <a:r>
              <a:rPr lang="tr-TR" dirty="0" smtClean="0">
                <a:solidFill>
                  <a:srgbClr val="3333FF"/>
                </a:solidFill>
              </a:rPr>
              <a:t>RF</a:t>
            </a:r>
            <a:r>
              <a:rPr lang="tr-TR" dirty="0" smtClean="0"/>
              <a:t> </a:t>
            </a:r>
            <a:r>
              <a:rPr lang="tr-TR" dirty="0" err="1" smtClean="0"/>
              <a:t>have</a:t>
            </a:r>
            <a:r>
              <a:rPr lang="tr-TR" dirty="0" smtClean="0"/>
              <a:t> </a:t>
            </a:r>
            <a:r>
              <a:rPr lang="tr-TR" dirty="0" err="1" smtClean="0"/>
              <a:t>distinctive</a:t>
            </a:r>
            <a:r>
              <a:rPr lang="tr-TR" dirty="0" smtClean="0"/>
              <a:t> </a:t>
            </a:r>
            <a:r>
              <a:rPr lang="tr-TR" dirty="0" err="1" smtClean="0"/>
              <a:t>advantages</a:t>
            </a:r>
            <a:r>
              <a:rPr lang="tr-TR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tr-TR" dirty="0" smtClean="0"/>
              <a:t>S</a:t>
            </a:r>
            <a:r>
              <a:rPr lang="en-US" dirty="0" err="1" smtClean="0"/>
              <a:t>implicity</a:t>
            </a:r>
            <a:r>
              <a:rPr lang="en-US" dirty="0" smtClean="0"/>
              <a:t> in model building</a:t>
            </a:r>
            <a:r>
              <a:rPr lang="tr-TR" dirty="0" smtClean="0"/>
              <a:t>: No. of model </a:t>
            </a:r>
            <a:r>
              <a:rPr lang="tr-TR" dirty="0" err="1" smtClean="0"/>
              <a:t>tuning</a:t>
            </a:r>
            <a:r>
              <a:rPr lang="tr-TR" dirty="0" smtClean="0"/>
              <a:t> </a:t>
            </a:r>
            <a:r>
              <a:rPr lang="tr-TR" dirty="0" err="1" smtClean="0"/>
              <a:t>parameters</a:t>
            </a:r>
            <a:r>
              <a:rPr lang="tr-TR" dirty="0" smtClean="0"/>
              <a:t>,</a:t>
            </a:r>
          </a:p>
          <a:p>
            <a:pPr lvl="1">
              <a:spcBef>
                <a:spcPts val="0"/>
              </a:spcBef>
            </a:pP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speed</a:t>
            </a:r>
            <a:r>
              <a:rPr lang="tr-TR" dirty="0" smtClean="0"/>
              <a:t> </a:t>
            </a:r>
            <a:r>
              <a:rPr lang="tr-TR" dirty="0" err="1" smtClean="0"/>
              <a:t>during</a:t>
            </a:r>
            <a:r>
              <a:rPr lang="tr-TR" dirty="0" smtClean="0"/>
              <a:t> model </a:t>
            </a:r>
            <a:r>
              <a:rPr lang="tr-TR" dirty="0" err="1" smtClean="0"/>
              <a:t>training</a:t>
            </a:r>
            <a:r>
              <a:rPr lang="tr-TR" dirty="0" smtClean="0"/>
              <a:t>,</a:t>
            </a:r>
          </a:p>
          <a:p>
            <a:pPr lvl="1">
              <a:spcBef>
                <a:spcPts val="0"/>
              </a:spcBef>
            </a:pPr>
            <a:r>
              <a:rPr lang="tr-TR" dirty="0" err="1" smtClean="0"/>
              <a:t>Variable</a:t>
            </a:r>
            <a:r>
              <a:rPr lang="tr-TR" dirty="0" smtClean="0"/>
              <a:t> </a:t>
            </a:r>
            <a:r>
              <a:rPr lang="tr-TR" dirty="0" err="1" smtClean="0"/>
              <a:t>importance</a:t>
            </a:r>
            <a:r>
              <a:rPr lang="tr-TR" dirty="0" smtClean="0"/>
              <a:t>,</a:t>
            </a:r>
          </a:p>
          <a:p>
            <a:pPr lvl="1">
              <a:spcBef>
                <a:spcPts val="0"/>
              </a:spcBef>
            </a:pPr>
            <a:r>
              <a:rPr lang="tr-TR" dirty="0" smtClean="0"/>
              <a:t>A</a:t>
            </a:r>
            <a:r>
              <a:rPr lang="en-US" dirty="0" smtClean="0"/>
              <a:t> regression</a:t>
            </a:r>
            <a:r>
              <a:rPr lang="tr-TR" dirty="0" smtClean="0"/>
              <a:t>-</a:t>
            </a:r>
            <a:r>
              <a:rPr lang="en-US" dirty="0" smtClean="0"/>
              <a:t>like function that can be used</a:t>
            </a:r>
            <a:r>
              <a:rPr lang="tr-TR" dirty="0" smtClean="0"/>
              <a:t> </a:t>
            </a:r>
            <a:r>
              <a:rPr lang="en-US" dirty="0" smtClean="0"/>
              <a:t>to understand and explain the </a:t>
            </a:r>
            <a:r>
              <a:rPr lang="tr-TR" dirty="0" smtClean="0"/>
              <a:t>final </a:t>
            </a:r>
            <a:r>
              <a:rPr lang="en-US" dirty="0" smtClean="0"/>
              <a:t>model</a:t>
            </a:r>
            <a:r>
              <a:rPr lang="tr-TR" dirty="0" smtClean="0"/>
              <a:t>. </a:t>
            </a:r>
            <a:endParaRPr lang="en-US" dirty="0" smtClean="0"/>
          </a:p>
          <a:p>
            <a:pPr algn="just">
              <a:spcAft>
                <a:spcPts val="600"/>
              </a:spcAft>
            </a:pPr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algn="just"/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/>
            <a:endParaRPr lang="en-US" dirty="0" smtClean="0"/>
          </a:p>
          <a:p>
            <a:pPr lvl="1" algn="just">
              <a:buNone/>
            </a:pPr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/>
          </a:p>
          <a:p>
            <a:pPr lvl="1" algn="just"/>
            <a:endParaRPr lang="en-US" dirty="0" smtClean="0">
              <a:solidFill>
                <a:schemeClr val="folHlink"/>
              </a:solidFill>
            </a:endParaRPr>
          </a:p>
          <a:p>
            <a:pPr lvl="1" algn="just">
              <a:buNone/>
            </a:pPr>
            <a:endParaRPr lang="en-US" dirty="0" smtClean="0"/>
          </a:p>
          <a:p>
            <a:pPr lvl="1" algn="just"/>
            <a:endParaRPr lang="en-US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24</a:t>
            </a:fld>
            <a:endParaRPr lang="tr-TR" dirty="0"/>
          </a:p>
        </p:txBody>
      </p:sp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err="1" smtClean="0"/>
              <a:t>Conclusions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762000"/>
          </a:xfrm>
        </p:spPr>
        <p:txBody>
          <a:bodyPr/>
          <a:lstStyle/>
          <a:p>
            <a:r>
              <a:rPr lang="tr-TR" dirty="0" err="1" smtClean="0"/>
              <a:t>References</a:t>
            </a:r>
            <a:endParaRPr lang="en-US" dirty="0"/>
          </a:p>
        </p:txBody>
      </p:sp>
      <p:sp>
        <p:nvSpPr>
          <p:cNvPr id="4" name="3 İçerik Yer Tutucusu"/>
          <p:cNvSpPr>
            <a:spLocks noGrp="1"/>
          </p:cNvSpPr>
          <p:nvPr>
            <p:ph sz="quarter" idx="1"/>
          </p:nvPr>
        </p:nvSpPr>
        <p:spPr>
          <a:xfrm>
            <a:off x="152400" y="1066800"/>
            <a:ext cx="8763000" cy="5181600"/>
          </a:xfrm>
        </p:spPr>
        <p:txBody>
          <a:bodyPr>
            <a:noAutofit/>
          </a:bodyPr>
          <a:lstStyle/>
          <a:p>
            <a:r>
              <a:rPr lang="en-US" sz="1400" dirty="0" err="1" smtClean="0"/>
              <a:t>Breiman</a:t>
            </a:r>
            <a:r>
              <a:rPr lang="en-US" sz="1400" dirty="0" smtClean="0"/>
              <a:t>, L. (2001). Random forests. Machine Learning, 45, 5-32.</a:t>
            </a:r>
            <a:endParaRPr lang="tr-TR" sz="1400" dirty="0" smtClean="0"/>
          </a:p>
          <a:p>
            <a:r>
              <a:rPr lang="en-US" sz="1400" dirty="0" err="1" smtClean="0"/>
              <a:t>Czyzowska</a:t>
            </a:r>
            <a:r>
              <a:rPr lang="en-US" sz="1400" dirty="0" smtClean="0"/>
              <a:t>-Wisniewski, E. H., van </a:t>
            </a:r>
            <a:r>
              <a:rPr lang="en-US" sz="1400" dirty="0" err="1" smtClean="0"/>
              <a:t>Leeuwen</a:t>
            </a:r>
            <a:r>
              <a:rPr lang="en-US" sz="1400" dirty="0" smtClean="0"/>
              <a:t>, W. J. D., </a:t>
            </a:r>
            <a:r>
              <a:rPr lang="en-US" sz="1400" dirty="0" err="1" smtClean="0"/>
              <a:t>Hirschboeck</a:t>
            </a:r>
            <a:r>
              <a:rPr lang="en-US" sz="1400" dirty="0" smtClean="0"/>
              <a:t>, K. K., Marsh, S. E. and Wisniewski, W. T. (2015). Fractional snow cover estimation in complex alpine-forested environments using an artificial neural network. Remote Sensing of Environment, 156(0), 403-417. </a:t>
            </a:r>
          </a:p>
          <a:p>
            <a:r>
              <a:rPr lang="en-US" sz="1400" dirty="0" err="1" smtClean="0"/>
              <a:t>Dobreva</a:t>
            </a:r>
            <a:r>
              <a:rPr lang="en-US" sz="1400" dirty="0" smtClean="0"/>
              <a:t>, I. D. and Klein, A. G. (2011). Fractional snow cover mapping through artificial neural network analysis of MODIS surface reflectance. Remote Sensing of Environment, 115(12), 3355-3366. </a:t>
            </a:r>
            <a:endParaRPr lang="tr-TR" sz="1400" dirty="0" smtClean="0"/>
          </a:p>
          <a:p>
            <a:r>
              <a:rPr lang="en-US" sz="1400" dirty="0" smtClean="0"/>
              <a:t>Friedman, J. H. (1991). Multivariate adaptive regression splines. The Annals of Statistics, 19(1), pp. 1-67. </a:t>
            </a:r>
          </a:p>
          <a:p>
            <a:r>
              <a:rPr lang="en-US" sz="1400" dirty="0" smtClean="0"/>
              <a:t>Hall, D. K., Riggs, G. A. and </a:t>
            </a:r>
            <a:r>
              <a:rPr lang="en-US" sz="1400" dirty="0" err="1" smtClean="0"/>
              <a:t>Salomonson</a:t>
            </a:r>
            <a:r>
              <a:rPr lang="en-US" sz="1400" dirty="0" smtClean="0"/>
              <a:t>, V. V. (1995). Development of Methods for Mapping Global Snow Cover Using Moderate Resolution Imaging Spectroradiometer Data. Remote Sensing of Environment, 54, 127-140. </a:t>
            </a:r>
            <a:endParaRPr lang="tr-TR" sz="1400" dirty="0" smtClean="0"/>
          </a:p>
          <a:p>
            <a:r>
              <a:rPr lang="en-US" sz="1400" dirty="0" smtClean="0"/>
              <a:t>Hastie, T., </a:t>
            </a:r>
            <a:r>
              <a:rPr lang="en-US" sz="1400" dirty="0" err="1" smtClean="0"/>
              <a:t>Tibshirani</a:t>
            </a:r>
            <a:r>
              <a:rPr lang="en-US" sz="1400" dirty="0" smtClean="0"/>
              <a:t>, R. and Friedman, J. (2009). The Elements of Statistical Learning: Data Mining, Inference, and Prediction (2nd ed.). NY, USA: Springer.</a:t>
            </a:r>
          </a:p>
          <a:p>
            <a:r>
              <a:rPr lang="en-US" sz="1400" dirty="0" smtClean="0"/>
              <a:t>Painter, T. H., Dozier, J., Roberts, D. A., Davis, R. E. and Green, R. O. (2003). Retrieval of subpixel snow-covered area and grain size from imaging spectrometer data. Remote Sensing of Environment, 85(1), pp. 64-77. </a:t>
            </a:r>
          </a:p>
          <a:p>
            <a:r>
              <a:rPr lang="en-US" sz="1400" dirty="0" err="1" smtClean="0"/>
              <a:t>Salomonson</a:t>
            </a:r>
            <a:r>
              <a:rPr lang="en-US" sz="1400" dirty="0" smtClean="0"/>
              <a:t>, V. V. and </a:t>
            </a:r>
            <a:r>
              <a:rPr lang="en-US" sz="1400" dirty="0" err="1" smtClean="0"/>
              <a:t>Appel</a:t>
            </a:r>
            <a:r>
              <a:rPr lang="en-US" sz="1400" dirty="0" smtClean="0"/>
              <a:t>, I. (</a:t>
            </a:r>
            <a:r>
              <a:rPr lang="tr-TR" sz="1400" dirty="0" smtClean="0"/>
              <a:t>2004</a:t>
            </a:r>
            <a:r>
              <a:rPr lang="en-US" sz="1400" dirty="0" smtClean="0"/>
              <a:t>). Estimating fractional snow cover from MODIS using the normalized difference snow index. Remote Sensing of Environment, 89, </a:t>
            </a:r>
            <a:r>
              <a:rPr lang="tr-TR" sz="1400" dirty="0" err="1" smtClean="0"/>
              <a:t>pp</a:t>
            </a:r>
            <a:r>
              <a:rPr lang="tr-TR" sz="1400" dirty="0" smtClean="0"/>
              <a:t>. </a:t>
            </a:r>
            <a:r>
              <a:rPr lang="en-US" sz="1400" dirty="0" smtClean="0"/>
              <a:t>351-360. </a:t>
            </a:r>
            <a:endParaRPr lang="tr-TR" sz="1400" dirty="0" smtClean="0"/>
          </a:p>
          <a:p>
            <a:r>
              <a:rPr lang="tr-TR" sz="1400" dirty="0" smtClean="0"/>
              <a:t>S</a:t>
            </a:r>
            <a:r>
              <a:rPr lang="en-US" sz="1400" dirty="0" err="1" smtClean="0"/>
              <a:t>irguey, P., Mathieu, R. and Arnaud, Y. (2009). Subpixel monitoring of the seasonal snow cover with MODIS at 250 m spatial resolution in the Southern Alps of New Zealand: Methodology and accuracy assessment. Remote Sensing of Environment, 113(1), pp. </a:t>
            </a:r>
            <a:r>
              <a:rPr lang="en-US" sz="1400" dirty="0" smtClean="0"/>
              <a:t>160-181.</a:t>
            </a:r>
            <a:endParaRPr lang="tr-TR" sz="1400" dirty="0" smtClean="0"/>
          </a:p>
          <a:p>
            <a:r>
              <a:rPr lang="en-US" sz="1400" dirty="0" err="1" smtClean="0"/>
              <a:t>Vapnik</a:t>
            </a:r>
            <a:r>
              <a:rPr lang="en-US" sz="1400" dirty="0" smtClean="0"/>
              <a:t>, V. (2000). The Nature of Statistical Learning Theory. New York: Springer-</a:t>
            </a:r>
            <a:r>
              <a:rPr lang="en-US" sz="1400" dirty="0" err="1" smtClean="0"/>
              <a:t>Verlag</a:t>
            </a:r>
            <a:r>
              <a:rPr lang="en-US" sz="1400" dirty="0" smtClean="0"/>
              <a:t>.</a:t>
            </a:r>
            <a:endParaRPr lang="tr-TR" sz="1400" dirty="0" err="1" smtClean="0"/>
          </a:p>
          <a:p>
            <a:r>
              <a:rPr lang="en-US" sz="1400" dirty="0" smtClean="0"/>
              <a:t>Zhu, J., Shi, J. and Wang, Y. (2012). Subpixel snow mapping of the Qinghai–Tibet Plateau using MODIS data. International Journal of Applied Earth Observation and </a:t>
            </a:r>
            <a:r>
              <a:rPr lang="en-US" sz="1400" dirty="0" err="1" smtClean="0"/>
              <a:t>Geoinformation</a:t>
            </a:r>
            <a:r>
              <a:rPr lang="en-US" sz="1400" dirty="0" smtClean="0"/>
              <a:t>, 18, pp. 251-262.</a:t>
            </a:r>
          </a:p>
          <a:p>
            <a:endParaRPr lang="tr-TR" sz="1400" dirty="0" smtClean="0"/>
          </a:p>
          <a:p>
            <a:endParaRPr lang="en-US" sz="1400" dirty="0" smtClean="0"/>
          </a:p>
          <a:p>
            <a:pPr>
              <a:buNone/>
            </a:pPr>
            <a:endParaRPr lang="en-US" sz="1400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25</a:t>
            </a:fld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26</a:t>
            </a:fld>
            <a:endParaRPr lang="tr-TR"/>
          </a:p>
        </p:txBody>
      </p:sp>
      <p:grpSp>
        <p:nvGrpSpPr>
          <p:cNvPr id="17" name="16 Grup"/>
          <p:cNvGrpSpPr/>
          <p:nvPr/>
        </p:nvGrpSpPr>
        <p:grpSpPr>
          <a:xfrm>
            <a:off x="304800" y="457200"/>
            <a:ext cx="8534400" cy="4038600"/>
            <a:chOff x="304800" y="-304800"/>
            <a:chExt cx="8534400" cy="4038600"/>
          </a:xfrm>
        </p:grpSpPr>
        <p:sp>
          <p:nvSpPr>
            <p:cNvPr id="6" name="1 Başlık"/>
            <p:cNvSpPr txBox="1">
              <a:spLocks/>
            </p:cNvSpPr>
            <p:nvPr/>
          </p:nvSpPr>
          <p:spPr>
            <a:xfrm>
              <a:off x="304800" y="2263775"/>
              <a:ext cx="8534400" cy="1470025"/>
            </a:xfrm>
            <a:prstGeom prst="rect">
              <a:avLst/>
            </a:prstGeom>
          </p:spPr>
          <p:txBody>
            <a:bodyPr bIns="91440" anchor="b" anchorCtr="0">
              <a:normAutofit fontScale="97500"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8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rPr>
                <a:t>Thank</a:t>
              </a:r>
              <a:r>
                <a:rPr lang="tr-TR" sz="8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rPr>
                <a:t> </a:t>
              </a:r>
              <a:r>
                <a:rPr lang="tr-TR" sz="80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rPr>
                <a:t>You</a:t>
              </a:r>
              <a:r>
                <a:rPr lang="tr-TR" sz="80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j-ea"/>
                  <a:cs typeface="+mj-cs"/>
                </a:rPr>
                <a:t>…</a:t>
              </a:r>
              <a:endPara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14" name="13 Grup"/>
            <p:cNvGrpSpPr/>
            <p:nvPr/>
          </p:nvGrpSpPr>
          <p:grpSpPr>
            <a:xfrm>
              <a:off x="2209800" y="-304800"/>
              <a:ext cx="4724400" cy="2133600"/>
              <a:chOff x="2209800" y="-304800"/>
              <a:chExt cx="4724400" cy="2133600"/>
            </a:xfrm>
          </p:grpSpPr>
          <p:sp>
            <p:nvSpPr>
              <p:cNvPr id="11" name="10 Metin kutusu"/>
              <p:cNvSpPr txBox="1"/>
              <p:nvPr/>
            </p:nvSpPr>
            <p:spPr>
              <a:xfrm>
                <a:off x="2400300" y="751582"/>
                <a:ext cx="4343400" cy="1077218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endParaRPr lang="en-US" sz="3200" b="1" dirty="0" smtClean="0">
                  <a:solidFill>
                    <a:srgbClr val="3366FF"/>
                  </a:solidFill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tr-TR" sz="3200" b="1" dirty="0" smtClean="0">
                    <a:solidFill>
                      <a:srgbClr val="3366FF"/>
                    </a:solidFill>
                    <a:latin typeface="Arial" pitchFamily="34" charset="0"/>
                    <a:cs typeface="Arial" pitchFamily="34" charset="0"/>
                  </a:rPr>
                  <a:t>4</a:t>
                </a:r>
                <a:r>
                  <a:rPr lang="en-US" sz="3200" b="1" dirty="0" smtClean="0">
                    <a:solidFill>
                      <a:srgbClr val="3366FF"/>
                    </a:solidFill>
                    <a:latin typeface="Arial" pitchFamily="34" charset="0"/>
                    <a:cs typeface="Arial" pitchFamily="34" charset="0"/>
                  </a:rPr>
                  <a:t>-</a:t>
                </a:r>
                <a:r>
                  <a:rPr lang="tr-TR" sz="3200" b="1" dirty="0" smtClean="0">
                    <a:solidFill>
                      <a:srgbClr val="3366FF"/>
                    </a:solidFill>
                    <a:latin typeface="Arial" pitchFamily="34" charset="0"/>
                    <a:cs typeface="Arial" pitchFamily="34" charset="0"/>
                  </a:rPr>
                  <a:t>8</a:t>
                </a:r>
                <a:r>
                  <a:rPr lang="en-US" sz="3200" b="1" dirty="0" smtClean="0">
                    <a:solidFill>
                      <a:srgbClr val="3366FF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tr-TR" sz="3200" b="1" dirty="0" smtClean="0">
                    <a:solidFill>
                      <a:srgbClr val="3366FF"/>
                    </a:solidFill>
                    <a:latin typeface="Arial" pitchFamily="34" charset="0"/>
                    <a:cs typeface="Arial" pitchFamily="34" charset="0"/>
                  </a:rPr>
                  <a:t>May</a:t>
                </a:r>
                <a:r>
                  <a:rPr lang="en-US" sz="3200" b="1" dirty="0" smtClean="0">
                    <a:solidFill>
                      <a:srgbClr val="3366FF"/>
                    </a:solidFill>
                    <a:latin typeface="Arial" pitchFamily="34" charset="0"/>
                    <a:cs typeface="Arial" pitchFamily="34" charset="0"/>
                  </a:rPr>
                  <a:t> 20</a:t>
                </a:r>
                <a:r>
                  <a:rPr lang="tr-TR" sz="3200" b="1" dirty="0" smtClean="0">
                    <a:solidFill>
                      <a:srgbClr val="3366FF"/>
                    </a:solidFill>
                    <a:latin typeface="Arial" pitchFamily="34" charset="0"/>
                    <a:cs typeface="Arial" pitchFamily="34" charset="0"/>
                  </a:rPr>
                  <a:t>20 Online</a:t>
                </a:r>
                <a:endParaRPr lang="en-US" sz="3200" b="1" dirty="0" smtClean="0">
                  <a:solidFill>
                    <a:srgbClr val="3366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" name="12 Resim" descr="egu my logo copy.pn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2209800" y="-304800"/>
                <a:ext cx="4724400" cy="1325686"/>
              </a:xfrm>
              <a:prstGeom prst="rect">
                <a:avLst/>
              </a:prstGeom>
            </p:spPr>
          </p:pic>
        </p:grpSp>
      </p:grpSp>
      <p:grpSp>
        <p:nvGrpSpPr>
          <p:cNvPr id="29" name="28 Grup"/>
          <p:cNvGrpSpPr/>
          <p:nvPr/>
        </p:nvGrpSpPr>
        <p:grpSpPr>
          <a:xfrm>
            <a:off x="2476500" y="4648200"/>
            <a:ext cx="4191000" cy="1940536"/>
            <a:chOff x="3581400" y="4648200"/>
            <a:chExt cx="4191000" cy="1940536"/>
          </a:xfrm>
        </p:grpSpPr>
        <p:pic>
          <p:nvPicPr>
            <p:cNvPr id="18" name="17 Resim" descr="karatekin_logo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81400" y="4654060"/>
              <a:ext cx="1828800" cy="1828800"/>
            </a:xfrm>
            <a:prstGeom prst="rect">
              <a:avLst/>
            </a:prstGeom>
          </p:spPr>
        </p:pic>
        <p:grpSp>
          <p:nvGrpSpPr>
            <p:cNvPr id="27" name="26 Grup"/>
            <p:cNvGrpSpPr/>
            <p:nvPr/>
          </p:nvGrpSpPr>
          <p:grpSpPr>
            <a:xfrm>
              <a:off x="6020367" y="4648200"/>
              <a:ext cx="1752033" cy="1940536"/>
              <a:chOff x="5181600" y="4038600"/>
              <a:chExt cx="1752033" cy="1940536"/>
            </a:xfrm>
          </p:grpSpPr>
          <p:pic>
            <p:nvPicPr>
              <p:cNvPr id="20" name="Picture 32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81600" y="4038600"/>
                <a:ext cx="1752033" cy="1554480"/>
              </a:xfrm>
              <a:prstGeom prst="rect">
                <a:avLst/>
              </a:prstGeom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</p:pic>
          <p:sp>
            <p:nvSpPr>
              <p:cNvPr id="21" name="TextBox 34"/>
              <p:cNvSpPr txBox="1"/>
              <p:nvPr/>
            </p:nvSpPr>
            <p:spPr>
              <a:xfrm>
                <a:off x="5305864" y="5455916"/>
                <a:ext cx="1525229" cy="523220"/>
              </a:xfrm>
              <a:prstGeom prst="rect">
                <a:avLst/>
              </a:prstGeom>
              <a:noFill/>
              <a:effectLst>
                <a:outerShdw blurRad="101600" dist="469900" sx="111000" sy="111000" algn="ctr" rotWithShape="0">
                  <a:schemeClr val="tx1">
                    <a:alpha val="74000"/>
                  </a:schemeClr>
                </a:outerShdw>
              </a:effectLst>
            </p:spPr>
            <p:txBody>
              <a:bodyPr wrap="square" rtlCol="0">
                <a:spAutoFit/>
              </a:bodyPr>
              <a:lstStyle>
                <a:defPPr>
                  <a:defRPr lang="tr-TR"/>
                </a:defPPr>
                <a:lvl1pPr marL="0" algn="l" defTabSz="3506267" rtl="0" eaLnBrk="1" latinLnBrk="0" hangingPunct="1">
                  <a:defRPr sz="6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1753133" algn="l" defTabSz="3506267" rtl="0" eaLnBrk="1" latinLnBrk="0" hangingPunct="1">
                  <a:defRPr sz="6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3506267" algn="l" defTabSz="3506267" rtl="0" eaLnBrk="1" latinLnBrk="0" hangingPunct="1">
                  <a:defRPr sz="6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259400" algn="l" defTabSz="3506267" rtl="0" eaLnBrk="1" latinLnBrk="0" hangingPunct="1">
                  <a:defRPr sz="6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012534" algn="l" defTabSz="3506267" rtl="0" eaLnBrk="1" latinLnBrk="0" hangingPunct="1">
                  <a:defRPr sz="6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8765667" algn="l" defTabSz="3506267" rtl="0" eaLnBrk="1" latinLnBrk="0" hangingPunct="1">
                  <a:defRPr sz="6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518800" algn="l" defTabSz="3506267" rtl="0" eaLnBrk="1" latinLnBrk="0" hangingPunct="1">
                  <a:defRPr sz="6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271934" algn="l" defTabSz="3506267" rtl="0" eaLnBrk="1" latinLnBrk="0" hangingPunct="1">
                  <a:defRPr sz="6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4025067" algn="l" defTabSz="3506267" rtl="0" eaLnBrk="1" latinLnBrk="0" hangingPunct="1">
                  <a:defRPr sz="6902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METU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4572000"/>
          </a:xfrm>
        </p:spPr>
        <p:txBody>
          <a:bodyPr/>
          <a:lstStyle/>
          <a:p>
            <a:r>
              <a:rPr lang="tr-TR" b="1" dirty="0" err="1" smtClean="0"/>
              <a:t>Study</a:t>
            </a:r>
            <a:r>
              <a:rPr lang="tr-TR" b="1" dirty="0" smtClean="0"/>
              <a:t> </a:t>
            </a:r>
            <a:r>
              <a:rPr lang="tr-TR" b="1" dirty="0" err="1" smtClean="0"/>
              <a:t>Area</a:t>
            </a:r>
            <a:r>
              <a:rPr lang="tr-TR" dirty="0" smtClean="0"/>
              <a:t> – </a:t>
            </a:r>
            <a:r>
              <a:rPr lang="tr-TR" dirty="0" err="1" smtClean="0"/>
              <a:t>European</a:t>
            </a:r>
            <a:r>
              <a:rPr lang="tr-TR" dirty="0" smtClean="0"/>
              <a:t> </a:t>
            </a:r>
            <a:r>
              <a:rPr lang="tr-TR" dirty="0" err="1" smtClean="0"/>
              <a:t>Alps</a:t>
            </a:r>
            <a:r>
              <a:rPr lang="tr-TR" dirty="0" smtClean="0"/>
              <a:t> </a:t>
            </a:r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9" name="8 Resim" descr="Figure 1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7488" y="2154936"/>
            <a:ext cx="6839712" cy="3788664"/>
          </a:xfrm>
          <a:prstGeom prst="rect">
            <a:avLst/>
          </a:prstGeom>
        </p:spPr>
      </p:pic>
      <p:sp>
        <p:nvSpPr>
          <p:cNvPr id="10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err="1" smtClean="0"/>
              <a:t>Introduction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924800" cy="4572000"/>
          </a:xfrm>
        </p:spPr>
        <p:txBody>
          <a:bodyPr/>
          <a:lstStyle/>
          <a:p>
            <a:r>
              <a:rPr lang="tr-TR" b="1" dirty="0" err="1" smtClean="0"/>
              <a:t>Image</a:t>
            </a:r>
            <a:r>
              <a:rPr lang="tr-TR" b="1" dirty="0" smtClean="0"/>
              <a:t> </a:t>
            </a:r>
            <a:r>
              <a:rPr lang="tr-TR" b="1" dirty="0" err="1" smtClean="0"/>
              <a:t>Dataset</a:t>
            </a:r>
            <a:r>
              <a:rPr lang="tr-TR" dirty="0" smtClean="0"/>
              <a:t> – 20 MODIS – Landsat 8 </a:t>
            </a:r>
            <a:r>
              <a:rPr lang="tr-TR" dirty="0" err="1" smtClean="0"/>
              <a:t>pairs</a:t>
            </a:r>
            <a:endParaRPr lang="tr-TR" dirty="0" smtClean="0"/>
          </a:p>
          <a:p>
            <a:pPr>
              <a:buNone/>
            </a:pPr>
            <a:r>
              <a:rPr lang="tr-TR" dirty="0" smtClean="0"/>
              <a:t> </a:t>
            </a:r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3</a:t>
            </a:fld>
            <a:endParaRPr lang="tr-TR"/>
          </a:p>
        </p:txBody>
      </p:sp>
      <p:graphicFrame>
        <p:nvGraphicFramePr>
          <p:cNvPr id="6" name="5 Tablo"/>
          <p:cNvGraphicFramePr>
            <a:graphicFrameLocks noGrp="1"/>
          </p:cNvGraphicFramePr>
          <p:nvPr/>
        </p:nvGraphicFramePr>
        <p:xfrm>
          <a:off x="195531" y="2209800"/>
          <a:ext cx="5257800" cy="3962400"/>
        </p:xfrm>
        <a:graphic>
          <a:graphicData uri="http://schemas.openxmlformats.org/drawingml/2006/table">
            <a:tbl>
              <a:tblPr/>
              <a:tblGrid>
                <a:gridCol w="710176"/>
                <a:gridCol w="986316"/>
                <a:gridCol w="1281236"/>
                <a:gridCol w="1140036"/>
                <a:gridCol w="1140036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Image pair no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Date of acquisition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Scene time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 err="1">
                          <a:latin typeface="Times New Roman"/>
                          <a:ea typeface="Calibri"/>
                          <a:cs typeface="Times New Roman"/>
                        </a:rPr>
                        <a:t>Landsat</a:t>
                      </a: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/MODIS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OLI tile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Path/Row - Processing level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Number of available pixels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Training scenes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18.04.2013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10:19/09:45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195/29 -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47,369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15.01.2014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10:18/09:45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195/29 -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63,789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08.03.2014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09:52/09:20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191/28 -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75,880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13.03.2014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10:11/09:35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194/28 -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66,027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07.04.2014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10:04/09:30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193/27 -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82,381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14.04.2014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10:10/09:35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194/28 -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73,053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12.12.2014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09:58/09:25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192/27 -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41,004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13.01.2015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09:58/09:25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192/27 -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53,101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10.02.2015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10:23/09:50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196/29 -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78,894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12.02.2015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10:10/09:35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194/29 -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39,116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19.02.2015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10:17/09.45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195/29 -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66,396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18.03.2015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09:57/09:25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192/27 -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70,155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13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20.12.2015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10:17/09:45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195/28 -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37,146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14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21.01.2016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10:17/09.45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195/29 -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57,258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15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22.12.2016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10:17/09.45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195/29 -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69,606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grid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Test scenes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A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16.12.2013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10:06/09:30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193/28 -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59,984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B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01.01.2014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10:05/09:30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193/28 -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38,479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C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13.03.2014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10:10/09:35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194/27 -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81,481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>
                          <a:latin typeface="Times New Roman"/>
                          <a:ea typeface="Calibri"/>
                          <a:cs typeface="Times New Roman"/>
                        </a:rPr>
                        <a:t>D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12.02.2015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10:10/09:35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194/28 - L1T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>
                          <a:latin typeface="Times New Roman"/>
                          <a:ea typeface="Calibri"/>
                          <a:cs typeface="Times New Roman"/>
                        </a:rPr>
                        <a:t>53,587</a:t>
                      </a:r>
                      <a:endParaRPr lang="tr-TR" sz="10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dirty="0">
                          <a:latin typeface="Times New Roman"/>
                          <a:ea typeface="Calibri"/>
                          <a:cs typeface="Times New Roman"/>
                        </a:rPr>
                        <a:t>E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24.04.2015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10:16/09:45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195/28 - L1T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latin typeface="Times New Roman"/>
                          <a:ea typeface="Calibri"/>
                          <a:cs typeface="Times New Roman"/>
                        </a:rPr>
                        <a:t>64,061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b="1" dirty="0" err="1" smtClean="0">
                          <a:latin typeface="Times New Roman"/>
                          <a:ea typeface="Calibri"/>
                          <a:cs typeface="Times New Roman"/>
                        </a:rPr>
                        <a:t>Combined</a:t>
                      </a:r>
                      <a:endParaRPr lang="tr-TR" sz="1000" b="1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latin typeface="Times New Roman"/>
                          <a:ea typeface="Calibri"/>
                          <a:cs typeface="Times New Roman"/>
                        </a:rPr>
                        <a:t>N/A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000" dirty="0" smtClean="0">
                          <a:latin typeface="Times New Roman"/>
                          <a:ea typeface="Calibri"/>
                          <a:cs typeface="Times New Roman"/>
                        </a:rPr>
                        <a:t>297,592</a:t>
                      </a:r>
                      <a:endParaRPr lang="tr-TR" sz="1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6 Metin kutusu"/>
          <p:cNvSpPr txBox="1"/>
          <p:nvPr/>
        </p:nvSpPr>
        <p:spPr>
          <a:xfrm>
            <a:off x="5648860" y="2824877"/>
            <a:ext cx="3352800" cy="2308324"/>
          </a:xfrm>
          <a:prstGeom prst="rect">
            <a:avLst/>
          </a:prstGeom>
          <a:solidFill>
            <a:srgbClr val="0099CC">
              <a:alpha val="30000"/>
            </a:srgbClr>
          </a:solidFill>
          <a:ln>
            <a:solidFill>
              <a:srgbClr val="0070C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dirty="0" smtClean="0"/>
              <a:t>All MOD02HKM images </a:t>
            </a:r>
            <a:r>
              <a:rPr lang="tr-TR" dirty="0" err="1" smtClean="0"/>
              <a:t>are</a:t>
            </a:r>
            <a:r>
              <a:rPr lang="en-US" dirty="0" smtClean="0"/>
              <a:t> reprojected to a common WGS84/UTM coordinate system.</a:t>
            </a:r>
          </a:p>
          <a:p>
            <a:pPr marL="180975" indent="-180975">
              <a:buFont typeface="Arial" pitchFamily="34" charset="0"/>
              <a:buChar char="•"/>
            </a:pPr>
            <a:endParaRPr lang="en-US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dirty="0" smtClean="0"/>
              <a:t>MODIS pixels with </a:t>
            </a:r>
            <a:r>
              <a:rPr lang="tr-TR" dirty="0" err="1" smtClean="0"/>
              <a:t>water</a:t>
            </a:r>
            <a:r>
              <a:rPr lang="tr-TR" dirty="0" smtClean="0"/>
              <a:t>, </a:t>
            </a:r>
            <a:r>
              <a:rPr lang="en-US" dirty="0" smtClean="0"/>
              <a:t>cloud, cloud shadow</a:t>
            </a:r>
            <a:r>
              <a:rPr lang="tr-TR" dirty="0" smtClean="0"/>
              <a:t> </a:t>
            </a:r>
            <a:r>
              <a:rPr lang="en-US" dirty="0" smtClean="0"/>
              <a:t>and pixels adjacent to cloud</a:t>
            </a:r>
            <a:r>
              <a:rPr lang="tr-TR" dirty="0" smtClean="0"/>
              <a:t>s</a:t>
            </a:r>
            <a:r>
              <a:rPr lang="en-US" dirty="0" smtClean="0"/>
              <a:t> </a:t>
            </a:r>
            <a:r>
              <a:rPr lang="tr-TR" dirty="0" err="1" smtClean="0"/>
              <a:t>are</a:t>
            </a:r>
            <a:r>
              <a:rPr lang="en-US" dirty="0" smtClean="0"/>
              <a:t> masked and excluded from further analysis</a:t>
            </a:r>
            <a:r>
              <a:rPr lang="tr-TR" dirty="0" smtClean="0"/>
              <a:t>.</a:t>
            </a:r>
            <a:r>
              <a:rPr lang="en-US" dirty="0" smtClean="0"/>
              <a:t> </a:t>
            </a:r>
          </a:p>
        </p:txBody>
      </p:sp>
      <p:sp>
        <p:nvSpPr>
          <p:cNvPr id="11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err="1" smtClean="0"/>
              <a:t>Introduction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b="1" dirty="0" err="1" smtClean="0"/>
              <a:t>Artificial</a:t>
            </a:r>
            <a:r>
              <a:rPr lang="tr-TR" b="1" dirty="0" smtClean="0"/>
              <a:t> </a:t>
            </a:r>
            <a:r>
              <a:rPr lang="tr-TR" b="1" dirty="0" err="1" smtClean="0"/>
              <a:t>Neural</a:t>
            </a:r>
            <a:r>
              <a:rPr lang="tr-TR" b="1" dirty="0" smtClean="0"/>
              <a:t> Networks</a:t>
            </a:r>
            <a:r>
              <a:rPr lang="tr-TR" dirty="0" smtClean="0"/>
              <a:t> (</a:t>
            </a:r>
            <a:r>
              <a:rPr lang="tr-TR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ANNs</a:t>
            </a:r>
            <a:r>
              <a:rPr lang="tr-TR" dirty="0" smtClean="0"/>
              <a:t>):</a:t>
            </a:r>
            <a:r>
              <a:rPr lang="en-US" dirty="0" smtClean="0"/>
              <a:t> </a:t>
            </a:r>
          </a:p>
          <a:p>
            <a:pPr lvl="1" algn="just"/>
            <a:r>
              <a:rPr lang="en-US" dirty="0" smtClean="0"/>
              <a:t>A machine learning algorithm that can generate an information processing model by resembling the knowledge acquisition mechanism of the brain from the environment.</a:t>
            </a:r>
          </a:p>
          <a:p>
            <a:pPr lvl="1" algn="just"/>
            <a:r>
              <a:rPr lang="en-US" dirty="0" smtClean="0"/>
              <a:t>A neural network can approximate highly nonlinear relationships between input variables and a target variable without requiring a priori knowledge of the nature of this relationship.</a:t>
            </a:r>
          </a:p>
          <a:p>
            <a:pPr lvl="2"/>
            <a:endParaRPr lang="en-US" dirty="0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4</a:t>
            </a:fld>
            <a:endParaRPr lang="tr-TR"/>
          </a:p>
        </p:txBody>
      </p:sp>
      <p:pic>
        <p:nvPicPr>
          <p:cNvPr id="14" name="13 Resim" descr="neuron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29618" y="4526280"/>
            <a:ext cx="6147582" cy="2103120"/>
          </a:xfrm>
          <a:prstGeom prst="rect">
            <a:avLst/>
          </a:prstGeom>
        </p:spPr>
      </p:pic>
      <p:sp>
        <p:nvSpPr>
          <p:cNvPr id="7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/>
          <a:lstStyle/>
          <a:p>
            <a:r>
              <a:rPr lang="en-US" b="1" dirty="0" smtClean="0"/>
              <a:t>Multivariate Adaptive Regression Splines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MARS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state-of-the-art nonparametric regression </a:t>
            </a:r>
            <a:r>
              <a:rPr lang="en-US" noProof="1" smtClean="0"/>
              <a:t>procedure introduced by Friedman in 1991.</a:t>
            </a:r>
          </a:p>
          <a:p>
            <a:pPr lvl="1">
              <a:defRPr/>
            </a:pPr>
            <a:r>
              <a:rPr lang="en-US" noProof="1" smtClean="0"/>
              <a:t>Expansions of the truncated piecewise linear functions:</a:t>
            </a:r>
          </a:p>
          <a:p>
            <a:pPr lvl="1">
              <a:defRPr/>
            </a:pPr>
            <a:endParaRPr lang="en-US" noProof="1" smtClean="0"/>
          </a:p>
          <a:p>
            <a:pPr lvl="1">
              <a:defRPr/>
            </a:pPr>
            <a:endParaRPr lang="en-US" noProof="1" smtClean="0"/>
          </a:p>
          <a:p>
            <a:pPr lvl="1">
              <a:defRPr/>
            </a:pPr>
            <a:endParaRPr lang="en-US" noProof="1" smtClean="0"/>
          </a:p>
          <a:p>
            <a:pPr lvl="1">
              <a:defRPr/>
            </a:pPr>
            <a:endParaRPr lang="en-US" noProof="1" smtClean="0"/>
          </a:p>
          <a:p>
            <a:pPr lvl="1">
              <a:defRPr/>
            </a:pPr>
            <a:endParaRPr lang="en-US" noProof="1" smtClean="0"/>
          </a:p>
          <a:p>
            <a:pPr lvl="1">
              <a:defRPr/>
            </a:pPr>
            <a:endParaRPr lang="en-US" noProof="1" smtClean="0"/>
          </a:p>
          <a:p>
            <a:pPr lvl="1">
              <a:buNone/>
              <a:defRPr/>
            </a:pPr>
            <a:endParaRPr lang="en-US" noProof="1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grpSp>
        <p:nvGrpSpPr>
          <p:cNvPr id="4" name="25 Grup"/>
          <p:cNvGrpSpPr/>
          <p:nvPr/>
        </p:nvGrpSpPr>
        <p:grpSpPr>
          <a:xfrm>
            <a:off x="4819650" y="3733800"/>
            <a:ext cx="3486150" cy="1524000"/>
            <a:chOff x="4819650" y="3429000"/>
            <a:chExt cx="3486150" cy="1524000"/>
          </a:xfrm>
        </p:grpSpPr>
        <p:graphicFrame>
          <p:nvGraphicFramePr>
            <p:cNvPr id="27" name="26 Nesne"/>
            <p:cNvGraphicFramePr>
              <a:graphicFrameLocks noChangeAspect="1"/>
            </p:cNvGraphicFramePr>
            <p:nvPr/>
          </p:nvGraphicFramePr>
          <p:xfrm>
            <a:off x="4829175" y="3429000"/>
            <a:ext cx="2762250" cy="685800"/>
          </p:xfrm>
          <a:graphic>
            <a:graphicData uri="http://schemas.openxmlformats.org/presentationml/2006/ole">
              <p:oleObj spid="_x0000_s108548" name="Equation" r:id="rId3" imgW="1841400" imgH="457200" progId="Equation.DSMT4">
                <p:embed/>
              </p:oleObj>
            </a:graphicData>
          </a:graphic>
        </p:graphicFrame>
        <p:graphicFrame>
          <p:nvGraphicFramePr>
            <p:cNvPr id="28" name="27 Nesne"/>
            <p:cNvGraphicFramePr>
              <a:graphicFrameLocks noChangeAspect="1"/>
            </p:cNvGraphicFramePr>
            <p:nvPr/>
          </p:nvGraphicFramePr>
          <p:xfrm>
            <a:off x="4819650" y="4267200"/>
            <a:ext cx="2762250" cy="685800"/>
          </p:xfrm>
          <a:graphic>
            <a:graphicData uri="http://schemas.openxmlformats.org/presentationml/2006/ole">
              <p:oleObj spid="_x0000_s108549" name="Equation" r:id="rId4" imgW="1841400" imgH="457200" progId="Equation.DSMT4">
                <p:embed/>
              </p:oleObj>
            </a:graphicData>
          </a:graphic>
        </p:graphicFrame>
        <p:graphicFrame>
          <p:nvGraphicFramePr>
            <p:cNvPr id="29" name="28 Nesne"/>
            <p:cNvGraphicFramePr>
              <a:graphicFrameLocks noChangeAspect="1"/>
            </p:cNvGraphicFramePr>
            <p:nvPr/>
          </p:nvGraphicFramePr>
          <p:xfrm>
            <a:off x="7797800" y="4678180"/>
            <a:ext cx="508000" cy="203200"/>
          </p:xfrm>
          <a:graphic>
            <a:graphicData uri="http://schemas.openxmlformats.org/presentationml/2006/ole">
              <p:oleObj spid="_x0000_s108550" name="Equation" r:id="rId5" imgW="507960" imgH="203040" progId="Equation.DSMT4">
                <p:embed/>
              </p:oleObj>
            </a:graphicData>
          </a:graphic>
        </p:graphicFrame>
      </p:grpSp>
      <p:sp>
        <p:nvSpPr>
          <p:cNvPr id="30" name="29 Metin kutusu"/>
          <p:cNvSpPr txBox="1"/>
          <p:nvPr/>
        </p:nvSpPr>
        <p:spPr>
          <a:xfrm>
            <a:off x="5181600" y="3288268"/>
            <a:ext cx="2438400" cy="369332"/>
          </a:xfrm>
          <a:prstGeom prst="rect">
            <a:avLst/>
          </a:prstGeom>
          <a:solidFill>
            <a:srgbClr val="0099CC">
              <a:alpha val="30000"/>
            </a:srgbClr>
          </a:solidFill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3363" indent="-233363" algn="ctr"/>
            <a:r>
              <a:rPr lang="en-US" b="1" dirty="0" smtClean="0"/>
              <a:t>Reflected pair</a:t>
            </a:r>
          </a:p>
        </p:txBody>
      </p:sp>
      <p:sp>
        <p:nvSpPr>
          <p:cNvPr id="32" name="31 Metin kutusu"/>
          <p:cNvSpPr txBox="1"/>
          <p:nvPr/>
        </p:nvSpPr>
        <p:spPr>
          <a:xfrm>
            <a:off x="4800600" y="5486400"/>
            <a:ext cx="3429000" cy="1094839"/>
          </a:xfrm>
          <a:prstGeom prst="rect">
            <a:avLst/>
          </a:prstGeom>
          <a:solidFill>
            <a:srgbClr val="0099CC">
              <a:alpha val="30000"/>
            </a:srgbClr>
          </a:solidFill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33363" indent="-233363">
              <a:buFont typeface="Arial" pitchFamily="34" charset="0"/>
              <a:buChar char="•"/>
            </a:pPr>
            <a:r>
              <a:rPr lang="en-US" sz="1600" i="1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en-US" sz="1600" b="1" dirty="0" smtClean="0"/>
              <a:t>: </a:t>
            </a:r>
            <a:r>
              <a:rPr lang="en-US" sz="1600" dirty="0" smtClean="0"/>
              <a:t>Response variable</a:t>
            </a:r>
            <a:r>
              <a:rPr lang="en-US" sz="1600" b="1" dirty="0" smtClean="0"/>
              <a:t>,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1600" b="1" i="1" noProof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b="1" noProof="1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noProof="1" smtClean="0">
                <a:latin typeface="Times New Roman" pitchFamily="18" charset="0"/>
                <a:cs typeface="Times New Roman" pitchFamily="18" charset="0"/>
              </a:rPr>
              <a:t>= (</a:t>
            </a:r>
            <a:r>
              <a:rPr lang="en-US" sz="1600" i="1" noProof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1600" i="1" baseline="-25000" noProof="1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1600" i="1" noProof="1" smtClean="0">
                <a:latin typeface="Times New Roman" pitchFamily="18" charset="0"/>
                <a:cs typeface="Times New Roman" pitchFamily="18" charset="0"/>
              </a:rPr>
              <a:t>, x</a:t>
            </a:r>
            <a:r>
              <a:rPr lang="en-US" sz="1600" i="1" baseline="-25000" noProof="1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600" i="1" noProof="1" smtClean="0">
                <a:latin typeface="Times New Roman" pitchFamily="18" charset="0"/>
                <a:cs typeface="Times New Roman" pitchFamily="18" charset="0"/>
              </a:rPr>
              <a:t>,…,x</a:t>
            </a:r>
            <a:r>
              <a:rPr lang="en-US" sz="1600" i="1" baseline="-25000" noProof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1600" noProof="1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US" sz="1600" i="1" baseline="30000" noProof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1600" i="1" noProof="1" smtClean="0"/>
              <a:t>, </a:t>
            </a:r>
            <a:r>
              <a:rPr lang="en-US" sz="1600" noProof="1" smtClean="0"/>
              <a:t>vector of predictors,</a:t>
            </a:r>
          </a:p>
          <a:p>
            <a:pPr marL="233363" lvl="1" indent="-233363">
              <a:buFont typeface="Arial" pitchFamily="34" charset="0"/>
              <a:buChar char="•"/>
            </a:pPr>
            <a:r>
              <a:rPr lang="en-US" sz="1600" i="1" noProof="1" smtClean="0">
                <a:latin typeface="Times New Roman" pitchFamily="18" charset="0"/>
                <a:cs typeface="Times New Roman" pitchFamily="18" charset="0"/>
              </a:rPr>
              <a:t>ε</a:t>
            </a:r>
            <a:r>
              <a:rPr lang="en-US" sz="1600" i="1" noProof="1" smtClean="0"/>
              <a:t>: </a:t>
            </a:r>
            <a:r>
              <a:rPr lang="en-US" sz="1600" noProof="1" smtClean="0"/>
              <a:t>observation error with zero mean and finite variance. </a:t>
            </a:r>
          </a:p>
        </p:txBody>
      </p:sp>
      <p:sp>
        <p:nvSpPr>
          <p:cNvPr id="19" name="1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5</a:t>
            </a:fld>
            <a:endParaRPr lang="tr-TR"/>
          </a:p>
        </p:txBody>
      </p:sp>
      <p:grpSp>
        <p:nvGrpSpPr>
          <p:cNvPr id="5" name="37 Grup"/>
          <p:cNvGrpSpPr/>
          <p:nvPr/>
        </p:nvGrpSpPr>
        <p:grpSpPr>
          <a:xfrm>
            <a:off x="304800" y="3276600"/>
            <a:ext cx="4176000" cy="2070833"/>
            <a:chOff x="9448800" y="3352800"/>
            <a:chExt cx="4176000" cy="2070833"/>
          </a:xfrm>
        </p:grpSpPr>
        <p:pic>
          <p:nvPicPr>
            <p:cNvPr id="26" name="25 Resim" descr="MARS BF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448800" y="3352800"/>
              <a:ext cx="4176000" cy="198935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graphicFrame>
          <p:nvGraphicFramePr>
            <p:cNvPr id="24" name="23 Nesne"/>
            <p:cNvGraphicFramePr>
              <a:graphicFrameLocks noChangeAspect="1"/>
            </p:cNvGraphicFramePr>
            <p:nvPr/>
          </p:nvGraphicFramePr>
          <p:xfrm>
            <a:off x="11782425" y="4381500"/>
            <a:ext cx="1728213" cy="228600"/>
          </p:xfrm>
          <a:graphic>
            <a:graphicData uri="http://schemas.openxmlformats.org/presentationml/2006/ole">
              <p:oleObj spid="_x0000_s108546" name="Equation" r:id="rId7" imgW="1726920" imgH="228600" progId="Equation.DSMT4">
                <p:embed/>
              </p:oleObj>
            </a:graphicData>
          </a:graphic>
        </p:graphicFrame>
        <p:graphicFrame>
          <p:nvGraphicFramePr>
            <p:cNvPr id="25" name="24 Nesne"/>
            <p:cNvGraphicFramePr>
              <a:graphicFrameLocks noChangeAspect="1"/>
            </p:cNvGraphicFramePr>
            <p:nvPr/>
          </p:nvGraphicFramePr>
          <p:xfrm>
            <a:off x="9791701" y="3638550"/>
            <a:ext cx="1828799" cy="231846"/>
          </p:xfrm>
          <a:graphic>
            <a:graphicData uri="http://schemas.openxmlformats.org/presentationml/2006/ole">
              <p:oleObj spid="_x0000_s108547" name="Equation" r:id="rId8" imgW="1803240" imgH="228600" progId="Equation.DSMT4">
                <p:embed/>
              </p:oleObj>
            </a:graphicData>
          </a:graphic>
        </p:graphicFrame>
        <p:sp>
          <p:nvSpPr>
            <p:cNvPr id="33" name="32 Metin kutusu"/>
            <p:cNvSpPr txBox="1"/>
            <p:nvPr/>
          </p:nvSpPr>
          <p:spPr>
            <a:xfrm>
              <a:off x="11506200" y="4810125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smtClean="0">
                  <a:latin typeface="Times New Roman" pitchFamily="18" charset="0"/>
                  <a:cs typeface="Times New Roman" pitchFamily="18" charset="0"/>
                </a:rPr>
                <a:t>τ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11506200" y="5023523"/>
              <a:ext cx="3600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endParaRPr lang="en-US" sz="20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108552" name="Object 8"/>
          <p:cNvGraphicFramePr>
            <a:graphicFrameLocks noChangeAspect="1"/>
          </p:cNvGraphicFramePr>
          <p:nvPr/>
        </p:nvGraphicFramePr>
        <p:xfrm>
          <a:off x="478144" y="5562600"/>
          <a:ext cx="4014788" cy="990600"/>
        </p:xfrm>
        <a:graphic>
          <a:graphicData uri="http://schemas.openxmlformats.org/presentationml/2006/ole">
            <p:oleObj spid="_x0000_s108552" name="Equation" r:id="rId9" imgW="1904760" imgH="469800" progId="Equation.DSMT4">
              <p:embed/>
            </p:oleObj>
          </a:graphicData>
        </a:graphic>
      </p:graphicFrame>
      <p:sp>
        <p:nvSpPr>
          <p:cNvPr id="21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6</a:t>
            </a:fld>
            <a:endParaRPr lang="tr-TR"/>
          </a:p>
        </p:txBody>
      </p:sp>
      <p:sp>
        <p:nvSpPr>
          <p:cNvPr id="11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/>
          <a:lstStyle/>
          <a:p>
            <a:r>
              <a:rPr lang="tr-TR" b="1" dirty="0" err="1" smtClean="0"/>
              <a:t>Random</a:t>
            </a:r>
            <a:r>
              <a:rPr lang="tr-TR" b="1" dirty="0" smtClean="0"/>
              <a:t> </a:t>
            </a:r>
            <a:r>
              <a:rPr lang="tr-TR" b="1" dirty="0" err="1" smtClean="0"/>
              <a:t>Forests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RF</a:t>
            </a:r>
            <a:r>
              <a:rPr lang="tr-TR" dirty="0" smtClean="0"/>
              <a:t>)</a:t>
            </a:r>
          </a:p>
          <a:p>
            <a:pPr lvl="1" algn="just"/>
            <a:r>
              <a:rPr lang="en-US" dirty="0" smtClean="0"/>
              <a:t>RFs introduced by </a:t>
            </a:r>
            <a:r>
              <a:rPr lang="en-US" dirty="0" err="1" smtClean="0">
                <a:solidFill>
                  <a:srgbClr val="3333FF"/>
                </a:solidFill>
              </a:rPr>
              <a:t>Breiman</a:t>
            </a:r>
            <a:r>
              <a:rPr lang="en-US" dirty="0" smtClean="0">
                <a:solidFill>
                  <a:srgbClr val="3333FF"/>
                </a:solidFill>
              </a:rPr>
              <a:t> (2001)</a:t>
            </a:r>
            <a:r>
              <a:rPr lang="en-US" dirty="0" smtClean="0"/>
              <a:t> is an ensemble of </a:t>
            </a:r>
            <a:r>
              <a:rPr lang="en-US" i="1" dirty="0" smtClean="0">
                <a:solidFill>
                  <a:srgbClr val="FF0000"/>
                </a:solidFill>
              </a:rPr>
              <a:t>C</a:t>
            </a:r>
            <a:r>
              <a:rPr lang="tr-TR" i="1" dirty="0" err="1" smtClean="0">
                <a:solidFill>
                  <a:srgbClr val="FF0000"/>
                </a:solidFill>
              </a:rPr>
              <a:t>lassification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and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Regression</a:t>
            </a:r>
            <a:r>
              <a:rPr lang="tr-TR" i="1" dirty="0" smtClean="0">
                <a:solidFill>
                  <a:srgbClr val="FF0000"/>
                </a:solidFill>
              </a:rPr>
              <a:t> </a:t>
            </a:r>
            <a:r>
              <a:rPr lang="tr-TR" i="1" dirty="0" err="1" smtClean="0">
                <a:solidFill>
                  <a:srgbClr val="FF0000"/>
                </a:solidFill>
              </a:rPr>
              <a:t>Trees</a:t>
            </a:r>
            <a:r>
              <a:rPr lang="en-US" dirty="0" smtClean="0"/>
              <a:t> and fundamentally based on the </a:t>
            </a:r>
            <a:r>
              <a:rPr lang="en-US" dirty="0" err="1" smtClean="0"/>
              <a:t>Breiman’s</a:t>
            </a:r>
            <a:r>
              <a:rPr lang="en-US" dirty="0" smtClean="0"/>
              <a:t> bagging idea.</a:t>
            </a:r>
            <a:endParaRPr lang="tr-TR" dirty="0" smtClean="0"/>
          </a:p>
          <a:p>
            <a:pPr lvl="1"/>
            <a:endParaRPr lang="tr-TR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  <p:pic>
        <p:nvPicPr>
          <p:cNvPr id="19" name="18 Resim" descr="rf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0240" y="3124200"/>
            <a:ext cx="5303520" cy="352892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8992" y="2964608"/>
            <a:ext cx="3538538" cy="548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11" name="2 İçerik Yer Tutucusu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5181600"/>
          </a:xfrm>
        </p:spPr>
        <p:txBody>
          <a:bodyPr/>
          <a:lstStyle/>
          <a:p>
            <a:r>
              <a:rPr lang="tr-TR" b="1" dirty="0" err="1" smtClean="0"/>
              <a:t>Support</a:t>
            </a:r>
            <a:r>
              <a:rPr lang="tr-TR" b="1" dirty="0" smtClean="0"/>
              <a:t> </a:t>
            </a:r>
            <a:r>
              <a:rPr lang="tr-TR" b="1" dirty="0" err="1" smtClean="0"/>
              <a:t>Vector</a:t>
            </a:r>
            <a:r>
              <a:rPr lang="tr-TR" b="1" dirty="0" smtClean="0"/>
              <a:t> </a:t>
            </a:r>
            <a:r>
              <a:rPr lang="tr-TR" b="1" dirty="0" err="1" smtClean="0"/>
              <a:t>Regression</a:t>
            </a:r>
            <a:r>
              <a:rPr lang="tr-TR" dirty="0" smtClean="0"/>
              <a:t> (</a:t>
            </a:r>
            <a:r>
              <a:rPr lang="tr-T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SVR</a:t>
            </a:r>
            <a:r>
              <a:rPr lang="tr-TR" dirty="0" smtClean="0"/>
              <a:t>)</a:t>
            </a:r>
          </a:p>
          <a:p>
            <a:pPr lvl="1" algn="just"/>
            <a:r>
              <a:rPr lang="en-US" dirty="0" smtClean="0"/>
              <a:t>SVMs have also exhibited quite satisfying performance in regression even though they were initially developed for pattern recognition tasks.</a:t>
            </a:r>
            <a:endParaRPr lang="tr-TR" dirty="0" smtClean="0"/>
          </a:p>
          <a:p>
            <a:pPr lvl="1"/>
            <a:endParaRPr lang="tr-TR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3" name="12 Resim" descr="Figure 6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6330" y="3419092"/>
            <a:ext cx="4891341" cy="1905000"/>
          </a:xfrm>
          <a:prstGeom prst="rect">
            <a:avLst/>
          </a:prstGeom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466" y="5300332"/>
            <a:ext cx="2417870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03316" y="5406662"/>
            <a:ext cx="2537368" cy="13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9113" y="5442099"/>
            <a:ext cx="2486025" cy="1011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tr-TR" dirty="0" err="1" smtClean="0"/>
              <a:t>Dependent</a:t>
            </a:r>
            <a:r>
              <a:rPr lang="en-US" dirty="0" smtClean="0"/>
              <a:t> variable (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Target</a:t>
            </a:r>
            <a:r>
              <a:rPr lang="en-US" dirty="0" smtClean="0"/>
              <a:t>): % snow-covered area in a MODIS pixel</a:t>
            </a:r>
            <a:r>
              <a:rPr lang="tr-TR" dirty="0" smtClean="0"/>
              <a:t>.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tr-TR" dirty="0" err="1" smtClean="0"/>
              <a:t>Reference</a:t>
            </a:r>
            <a:r>
              <a:rPr lang="tr-TR" dirty="0" smtClean="0"/>
              <a:t> FSC</a:t>
            </a:r>
            <a:r>
              <a:rPr lang="en-US" dirty="0" smtClean="0"/>
              <a:t> maps derived from higher resolution </a:t>
            </a:r>
            <a:r>
              <a:rPr lang="tr-TR" dirty="0" smtClean="0"/>
              <a:t>OLI</a:t>
            </a:r>
            <a:r>
              <a:rPr lang="en-US" dirty="0" smtClean="0"/>
              <a:t> data: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56E48-2CCB-4EFE-BFD7-0D482C805873}" type="slidenum">
              <a:rPr lang="en-US" smtClean="0"/>
              <a:pPr/>
              <a:t>8</a:t>
            </a:fld>
            <a:endParaRPr lang="en-US"/>
          </a:p>
        </p:txBody>
      </p:sp>
      <p:grpSp>
        <p:nvGrpSpPr>
          <p:cNvPr id="41" name="40 Grup"/>
          <p:cNvGrpSpPr/>
          <p:nvPr/>
        </p:nvGrpSpPr>
        <p:grpSpPr>
          <a:xfrm>
            <a:off x="457200" y="2733675"/>
            <a:ext cx="8305800" cy="4067175"/>
            <a:chOff x="457200" y="2733675"/>
            <a:chExt cx="8305800" cy="4067175"/>
          </a:xfrm>
        </p:grpSpPr>
        <p:pic>
          <p:nvPicPr>
            <p:cNvPr id="37" name="36 Resim" descr="binary snow char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7200" y="3048000"/>
              <a:ext cx="1885680" cy="3240000"/>
            </a:xfrm>
            <a:prstGeom prst="rect">
              <a:avLst/>
            </a:prstGeom>
          </p:spPr>
        </p:pic>
        <p:sp>
          <p:nvSpPr>
            <p:cNvPr id="24" name="23 Çentikli Sağ Ok"/>
            <p:cNvSpPr/>
            <p:nvPr/>
          </p:nvSpPr>
          <p:spPr>
            <a:xfrm>
              <a:off x="2174081" y="4114800"/>
              <a:ext cx="609600" cy="762000"/>
            </a:xfrm>
            <a:prstGeom prst="notchedRightArrow">
              <a:avLst/>
            </a:prstGeom>
            <a:solidFill>
              <a:srgbClr val="0099CC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13 Resim" descr="Buffer 500m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17081" y="2990850"/>
              <a:ext cx="1508577" cy="1440000"/>
            </a:xfrm>
            <a:prstGeom prst="rect">
              <a:avLst/>
            </a:prstGeom>
          </p:spPr>
        </p:pic>
        <p:sp>
          <p:nvSpPr>
            <p:cNvPr id="12" name="11 Metin kutusu"/>
            <p:cNvSpPr txBox="1"/>
            <p:nvPr/>
          </p:nvSpPr>
          <p:spPr>
            <a:xfrm>
              <a:off x="2745581" y="2733675"/>
              <a:ext cx="2667000" cy="3077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smtClean="0"/>
                <a:t>Landsat OLI Binary Snow Map</a:t>
              </a:r>
              <a:endParaRPr lang="en-US" sz="1400" b="1"/>
            </a:p>
          </p:txBody>
        </p:sp>
        <p:grpSp>
          <p:nvGrpSpPr>
            <p:cNvPr id="27" name="26 Grup"/>
            <p:cNvGrpSpPr/>
            <p:nvPr/>
          </p:nvGrpSpPr>
          <p:grpSpPr>
            <a:xfrm>
              <a:off x="3212306" y="5132250"/>
              <a:ext cx="1762125" cy="1668600"/>
              <a:chOff x="2981325" y="5037000"/>
              <a:chExt cx="1762125" cy="1668600"/>
            </a:xfrm>
          </p:grpSpPr>
          <p:pic>
            <p:nvPicPr>
              <p:cNvPr id="16" name="15 Resim" descr="MODIS 500 FSC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3124205" y="5037000"/>
                <a:ext cx="1465082" cy="1440000"/>
              </a:xfrm>
              <a:prstGeom prst="rect">
                <a:avLst/>
              </a:prstGeom>
            </p:spPr>
          </p:pic>
          <p:sp>
            <p:nvSpPr>
              <p:cNvPr id="15" name="14 Metin kutusu"/>
              <p:cNvSpPr txBox="1"/>
              <p:nvPr/>
            </p:nvSpPr>
            <p:spPr>
              <a:xfrm>
                <a:off x="2981325" y="6397823"/>
                <a:ext cx="1762125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smtClean="0"/>
                  <a:t>MODIS FSC Map</a:t>
                </a:r>
                <a:endParaRPr lang="en-US" sz="1400" b="1"/>
              </a:p>
            </p:txBody>
          </p:sp>
        </p:grpSp>
        <p:sp>
          <p:nvSpPr>
            <p:cNvPr id="25" name="24 Çentikli Sağ Ok"/>
            <p:cNvSpPr/>
            <p:nvPr/>
          </p:nvSpPr>
          <p:spPr>
            <a:xfrm rot="5400000">
              <a:off x="3774281" y="4391025"/>
              <a:ext cx="609600" cy="762000"/>
            </a:xfrm>
            <a:prstGeom prst="notchedRightArrow">
              <a:avLst/>
            </a:prstGeom>
            <a:solidFill>
              <a:srgbClr val="0099CC"/>
            </a:solidFill>
            <a:ln>
              <a:solidFill>
                <a:srgbClr val="3333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33 Metin kutusu"/>
            <p:cNvSpPr txBox="1"/>
            <p:nvPr/>
          </p:nvSpPr>
          <p:spPr>
            <a:xfrm>
              <a:off x="5886086" y="2819313"/>
              <a:ext cx="268281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Reference </a:t>
              </a:r>
              <a:r>
                <a:rPr lang="tr-TR" sz="1400" b="1" dirty="0" smtClean="0"/>
                <a:t>MODIS </a:t>
              </a:r>
              <a:r>
                <a:rPr lang="en-US" sz="1400" b="1" dirty="0" smtClean="0"/>
                <a:t>FSC map </a:t>
              </a:r>
              <a:endParaRPr lang="tr-TR" sz="1400" b="1" dirty="0" smtClean="0"/>
            </a:p>
            <a:p>
              <a:pPr algn="ctr"/>
              <a:r>
                <a:rPr lang="en-US" sz="1400" b="1" dirty="0" smtClean="0"/>
                <a:t>for test scene D</a:t>
              </a:r>
              <a:endParaRPr lang="en-US" sz="1400" b="1" dirty="0"/>
            </a:p>
          </p:txBody>
        </p:sp>
        <p:pic>
          <p:nvPicPr>
            <p:cNvPr id="19" name="18 Resim" descr="test_04 view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03000" y="3261885"/>
              <a:ext cx="3060000" cy="2891629"/>
            </a:xfrm>
            <a:prstGeom prst="rect">
              <a:avLst/>
            </a:prstGeom>
          </p:spPr>
        </p:pic>
        <p:sp>
          <p:nvSpPr>
            <p:cNvPr id="38" name="37 Dikdörtgen"/>
            <p:cNvSpPr>
              <a:spLocks noChangeAspect="1"/>
            </p:cNvSpPr>
            <p:nvPr/>
          </p:nvSpPr>
          <p:spPr>
            <a:xfrm>
              <a:off x="3844504" y="3439082"/>
              <a:ext cx="468000" cy="468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39 Dikdörtgen"/>
            <p:cNvSpPr>
              <a:spLocks noChangeAspect="1"/>
            </p:cNvSpPr>
            <p:nvPr/>
          </p:nvSpPr>
          <p:spPr>
            <a:xfrm>
              <a:off x="3860322" y="5612922"/>
              <a:ext cx="468000" cy="46800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1 Başlık"/>
          <p:cNvSpPr>
            <a:spLocks noGrp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>
            <a:normAutofit/>
          </a:bodyPr>
          <a:lstStyle/>
          <a:p>
            <a:r>
              <a:rPr lang="tr-TR" sz="3000" b="1" dirty="0" smtClean="0"/>
              <a:t>FSC </a:t>
            </a:r>
            <a:r>
              <a:rPr lang="tr-TR" sz="3000" b="1" dirty="0" err="1" smtClean="0"/>
              <a:t>Mapping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by</a:t>
            </a:r>
            <a:r>
              <a:rPr lang="tr-TR" sz="3000" b="1" dirty="0" smtClean="0"/>
              <a:t> </a:t>
            </a:r>
            <a:r>
              <a:rPr lang="tr-TR" sz="3000" b="1" dirty="0" err="1" smtClean="0"/>
              <a:t>ANNs</a:t>
            </a:r>
            <a:r>
              <a:rPr lang="tr-TR" sz="3000" b="1" dirty="0" smtClean="0"/>
              <a:t>, MARS, RF &amp; SVR</a:t>
            </a:r>
            <a:endParaRPr lang="en-US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Hisse Senedi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3676</TotalTime>
  <Words>2138</Words>
  <Application>Microsoft Office PowerPoint</Application>
  <PresentationFormat>Ekran Gösterisi (4:3)</PresentationFormat>
  <Paragraphs>522</Paragraphs>
  <Slides>27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27</vt:i4>
      </vt:variant>
    </vt:vector>
  </HeadingPairs>
  <TitlesOfParts>
    <vt:vector size="29" baseType="lpstr">
      <vt:lpstr>Hisse Senedi</vt:lpstr>
      <vt:lpstr>Equation</vt:lpstr>
      <vt:lpstr>Latest Advances in Fractional Snow Cover Mapping on MODIS Data by  Machine Learning Algorithms </vt:lpstr>
      <vt:lpstr>Outline</vt:lpstr>
      <vt:lpstr>Introduction</vt:lpstr>
      <vt:lpstr>Introduction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FSC Mapping by ANNs, MARS, RF &amp; SVR</vt:lpstr>
      <vt:lpstr>Conclusions</vt:lpstr>
      <vt:lpstr>References</vt:lpstr>
      <vt:lpstr>Slayt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BINARY SNOW MAPPING  IN KURŞUNLU FOREST SUB-DISTRICT BY USING SUPPORT VECTOR MACHINES</dc:title>
  <dc:creator>Big Chief</dc:creator>
  <cp:lastModifiedBy>Big Chief</cp:lastModifiedBy>
  <cp:revision>514</cp:revision>
  <dcterms:created xsi:type="dcterms:W3CDTF">2016-05-03T07:07:34Z</dcterms:created>
  <dcterms:modified xsi:type="dcterms:W3CDTF">2020-05-02T16:13:02Z</dcterms:modified>
</cp:coreProperties>
</file>