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59"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5/5/2020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5/5/2020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mjmIGmJ27I8" TargetMode="External"/><Relationship Id="rId3" Type="http://schemas.openxmlformats.org/officeDocument/2006/relationships/hyperlink" Target="https://www.youtube.com/watch?v=a9-qOC4yD5w" TargetMode="External"/><Relationship Id="rId7" Type="http://schemas.openxmlformats.org/officeDocument/2006/relationships/hyperlink" Target="https://www.youtube.com/watch?v=tQdMjf5e8J0" TargetMode="External"/><Relationship Id="rId12" Type="http://schemas.openxmlformats.org/officeDocument/2006/relationships/image" Target="../media/image11.png"/><Relationship Id="rId2" Type="http://schemas.openxmlformats.org/officeDocument/2006/relationships/hyperlink" Target="https://www.youtube.com/watch?v=AWOYpjjo_u0&amp;feature=youtu.be" TargetMode="Externa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hyperlink" Target="https://www.youtube.com/watch?v=3EMbzjCeWBA" TargetMode="External"/><Relationship Id="rId5" Type="http://schemas.openxmlformats.org/officeDocument/2006/relationships/hyperlink" Target="https://www.youtube.com/watch?v=9y2kLGh56v8" TargetMode="External"/><Relationship Id="rId10" Type="http://schemas.openxmlformats.org/officeDocument/2006/relationships/hyperlink" Target="https://twitter.com/Gabi__Sanchez/status/1217256199055384577" TargetMode="External"/><Relationship Id="rId4" Type="http://schemas.openxmlformats.org/officeDocument/2006/relationships/image" Target="../media/image9.jpeg"/><Relationship Id="rId9" Type="http://schemas.openxmlformats.org/officeDocument/2006/relationships/hyperlink" Target="https://www.youtube.com/watch?v=2dcsJmufXjQ"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s.wikipedia.org/wiki/Ley_7722"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8.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705" y="1300785"/>
            <a:ext cx="10800271" cy="2509213"/>
          </a:xfrm>
        </p:spPr>
        <p:txBody>
          <a:bodyPr>
            <a:normAutofit/>
          </a:bodyPr>
          <a:lstStyle/>
          <a:p>
            <a:r>
              <a:rPr lang="en-GB" dirty="0">
                <a:solidFill>
                  <a:schemeClr val="accent1">
                    <a:lumMod val="75000"/>
                  </a:schemeClr>
                </a:solidFill>
                <a:effectLst>
                  <a:outerShdw blurRad="38100" dist="38100" dir="2700000" algn="tl">
                    <a:srgbClr val="000000">
                      <a:alpha val="43137"/>
                    </a:srgbClr>
                  </a:outerShdw>
                </a:effectLst>
              </a:rPr>
              <a:t>The reason versus the emotion </a:t>
            </a:r>
            <a:r>
              <a:rPr lang="en-GB" dirty="0" smtClean="0">
                <a:solidFill>
                  <a:schemeClr val="accent1">
                    <a:lumMod val="75000"/>
                  </a:schemeClr>
                </a:solidFill>
                <a:effectLst>
                  <a:outerShdw blurRad="38100" dist="38100" dir="2700000" algn="tl">
                    <a:srgbClr val="000000">
                      <a:alpha val="43137"/>
                    </a:srgbClr>
                  </a:outerShdw>
                </a:effectLst>
              </a:rPr>
              <a:t/>
            </a:r>
            <a:br>
              <a:rPr lang="en-GB" dirty="0" smtClean="0">
                <a:solidFill>
                  <a:schemeClr val="accent1">
                    <a:lumMod val="75000"/>
                  </a:schemeClr>
                </a:solidFill>
                <a:effectLst>
                  <a:outerShdw blurRad="38100" dist="38100" dir="2700000" algn="tl">
                    <a:srgbClr val="000000">
                      <a:alpha val="43137"/>
                    </a:srgbClr>
                  </a:outerShdw>
                </a:effectLst>
              </a:rPr>
            </a:br>
            <a:r>
              <a:rPr lang="en-GB" dirty="0" smtClean="0">
                <a:solidFill>
                  <a:schemeClr val="accent1">
                    <a:lumMod val="75000"/>
                  </a:schemeClr>
                </a:solidFill>
                <a:effectLst>
                  <a:outerShdw blurRad="38100" dist="38100" dir="2700000" algn="tl">
                    <a:srgbClr val="000000">
                      <a:alpha val="43137"/>
                    </a:srgbClr>
                  </a:outerShdw>
                </a:effectLst>
              </a:rPr>
              <a:t>and </a:t>
            </a:r>
            <a:r>
              <a:rPr lang="en-GB" dirty="0">
                <a:solidFill>
                  <a:schemeClr val="accent1">
                    <a:lumMod val="75000"/>
                  </a:schemeClr>
                </a:solidFill>
                <a:effectLst>
                  <a:outerShdw blurRad="38100" dist="38100" dir="2700000" algn="tl">
                    <a:srgbClr val="000000">
                      <a:alpha val="43137"/>
                    </a:srgbClr>
                  </a:outerShdw>
                </a:effectLst>
              </a:rPr>
              <a:t>the perfect Wave. </a:t>
            </a:r>
            <a:r>
              <a:rPr lang="en-GB" dirty="0" smtClean="0">
                <a:solidFill>
                  <a:schemeClr val="accent1">
                    <a:lumMod val="75000"/>
                  </a:schemeClr>
                </a:solidFill>
                <a:effectLst>
                  <a:outerShdw blurRad="38100" dist="38100" dir="2700000" algn="tl">
                    <a:srgbClr val="000000">
                      <a:alpha val="43137"/>
                    </a:srgbClr>
                  </a:outerShdw>
                </a:effectLst>
              </a:rPr>
              <a:t/>
            </a:r>
            <a:br>
              <a:rPr lang="en-GB" dirty="0" smtClean="0">
                <a:solidFill>
                  <a:schemeClr val="accent1">
                    <a:lumMod val="75000"/>
                  </a:schemeClr>
                </a:solidFill>
                <a:effectLst>
                  <a:outerShdw blurRad="38100" dist="38100" dir="2700000" algn="tl">
                    <a:srgbClr val="000000">
                      <a:alpha val="43137"/>
                    </a:srgbClr>
                  </a:outerShdw>
                </a:effectLst>
              </a:rPr>
            </a:br>
            <a:r>
              <a:rPr lang="en-GB" dirty="0" smtClean="0">
                <a:solidFill>
                  <a:schemeClr val="accent1">
                    <a:lumMod val="75000"/>
                  </a:schemeClr>
                </a:solidFill>
                <a:effectLst>
                  <a:outerShdw blurRad="38100" dist="38100" dir="2700000" algn="tl">
                    <a:srgbClr val="000000">
                      <a:alpha val="43137"/>
                    </a:srgbClr>
                  </a:outerShdw>
                </a:effectLst>
              </a:rPr>
              <a:t>Report </a:t>
            </a:r>
            <a:r>
              <a:rPr lang="en-GB" dirty="0">
                <a:solidFill>
                  <a:schemeClr val="accent1">
                    <a:lumMod val="75000"/>
                  </a:schemeClr>
                </a:solidFill>
                <a:effectLst>
                  <a:outerShdw blurRad="38100" dist="38100" dir="2700000" algn="tl">
                    <a:srgbClr val="000000">
                      <a:alpha val="43137"/>
                    </a:srgbClr>
                  </a:outerShdw>
                </a:effectLst>
              </a:rPr>
              <a:t>of a witness.</a:t>
            </a:r>
            <a:endParaRPr lang="en-US" dirty="0">
              <a:solidFill>
                <a:schemeClr val="accent1">
                  <a:lumMod val="75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normAutofit fontScale="92500" lnSpcReduction="10000"/>
          </a:bodyPr>
          <a:lstStyle/>
          <a:p>
            <a:endParaRPr lang="en-US" dirty="0" smtClean="0">
              <a:solidFill>
                <a:schemeClr val="accent1">
                  <a:lumMod val="75000"/>
                </a:schemeClr>
              </a:solidFill>
            </a:endParaRPr>
          </a:p>
          <a:p>
            <a:r>
              <a:rPr lang="en-US" dirty="0" smtClean="0">
                <a:solidFill>
                  <a:schemeClr val="accent1">
                    <a:lumMod val="75000"/>
                  </a:schemeClr>
                </a:solidFill>
              </a:rPr>
              <a:t>Eduardo Marone</a:t>
            </a:r>
          </a:p>
          <a:p>
            <a:r>
              <a:rPr lang="en-US" dirty="0" err="1" smtClean="0">
                <a:solidFill>
                  <a:schemeClr val="accent1">
                    <a:lumMod val="75000"/>
                  </a:schemeClr>
                </a:solidFill>
              </a:rPr>
              <a:t>CEM</a:t>
            </a:r>
            <a:r>
              <a:rPr lang="en-US" dirty="0" smtClean="0">
                <a:solidFill>
                  <a:schemeClr val="accent1">
                    <a:lumMod val="75000"/>
                  </a:schemeClr>
                </a:solidFill>
              </a:rPr>
              <a:t>/UFPR – </a:t>
            </a:r>
            <a:r>
              <a:rPr lang="en-US" dirty="0" err="1" smtClean="0">
                <a:solidFill>
                  <a:schemeClr val="accent1">
                    <a:lumMod val="75000"/>
                  </a:schemeClr>
                </a:solidFill>
              </a:rPr>
              <a:t>IOILACTC</a:t>
            </a:r>
            <a:r>
              <a:rPr lang="en-US" dirty="0" smtClean="0">
                <a:solidFill>
                  <a:schemeClr val="accent1">
                    <a:lumMod val="75000"/>
                  </a:schemeClr>
                </a:solidFill>
              </a:rPr>
              <a:t> - IAPG</a:t>
            </a:r>
            <a:endParaRPr lang="en-US" dirty="0">
              <a:solidFill>
                <a:schemeClr val="accent1">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013" y="5992826"/>
            <a:ext cx="685824" cy="8392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070" y="5992826"/>
            <a:ext cx="1258944" cy="839296"/>
          </a:xfrm>
          <a:prstGeom prst="rect">
            <a:avLst/>
          </a:prstGeom>
        </p:spPr>
      </p:pic>
      <p:pic>
        <p:nvPicPr>
          <p:cNvPr id="6" name="Imagem 1" descr="C:\Users\Noernberg\Documents\UFPR\Figuras\cem\LOGO_CEM.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775" y="5992827"/>
            <a:ext cx="824551" cy="839296"/>
          </a:xfrm>
          <a:prstGeom prst="rect">
            <a:avLst/>
          </a:prstGeom>
          <a:noFill/>
          <a:ln>
            <a:noFill/>
          </a:ln>
        </p:spPr>
      </p:pic>
      <p:pic>
        <p:nvPicPr>
          <p:cNvPr id="7" name="Picture 6"/>
          <p:cNvPicPr>
            <a:picLocks noChangeAspect="1"/>
          </p:cNvPicPr>
          <p:nvPr/>
        </p:nvPicPr>
        <p:blipFill>
          <a:blip r:embed="rId5"/>
          <a:stretch>
            <a:fillRect/>
          </a:stretch>
        </p:blipFill>
        <p:spPr>
          <a:xfrm>
            <a:off x="9790981" y="90191"/>
            <a:ext cx="2297502" cy="1134392"/>
          </a:xfrm>
          <a:prstGeom prst="rect">
            <a:avLst/>
          </a:prstGeom>
        </p:spPr>
      </p:pic>
      <p:pic>
        <p:nvPicPr>
          <p:cNvPr id="8" name="Picture 7"/>
          <p:cNvPicPr>
            <a:picLocks noChangeAspect="1"/>
          </p:cNvPicPr>
          <p:nvPr/>
        </p:nvPicPr>
        <p:blipFill>
          <a:blip r:embed="rId6"/>
          <a:stretch>
            <a:fillRect/>
          </a:stretch>
        </p:blipFill>
        <p:spPr>
          <a:xfrm>
            <a:off x="11483287" y="6584159"/>
            <a:ext cx="708713" cy="247962"/>
          </a:xfrm>
          <a:prstGeom prst="rect">
            <a:avLst/>
          </a:prstGeom>
        </p:spPr>
      </p:pic>
    </p:spTree>
    <p:extLst>
      <p:ext uri="{BB962C8B-B14F-4D97-AF65-F5344CB8AC3E}">
        <p14:creationId xmlns:p14="http://schemas.microsoft.com/office/powerpoint/2010/main" val="4132596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IN THE RIGHT PLACE IN THE RIGHT TIME</a:t>
            </a:r>
            <a:endParaRPr lang="en-US" dirty="0"/>
          </a:p>
        </p:txBody>
      </p:sp>
      <p:sp>
        <p:nvSpPr>
          <p:cNvPr id="5" name="TextBox 4"/>
          <p:cNvSpPr txBox="1"/>
          <p:nvPr/>
        </p:nvSpPr>
        <p:spPr>
          <a:xfrm>
            <a:off x="116456" y="1783117"/>
            <a:ext cx="11959087" cy="1107996"/>
          </a:xfrm>
          <a:prstGeom prst="rect">
            <a:avLst/>
          </a:prstGeom>
          <a:noFill/>
        </p:spPr>
        <p:txBody>
          <a:bodyPr wrap="square" rtlCol="0">
            <a:spAutoFit/>
          </a:bodyPr>
          <a:lstStyle/>
          <a:p>
            <a:r>
              <a:rPr lang="en-US" sz="2400" dirty="0" smtClean="0"/>
              <a:t>At the end of 2019, for personal reasons, I was visiting </a:t>
            </a:r>
            <a:r>
              <a:rPr lang="en-US" sz="2400" dirty="0" smtClean="0">
                <a:hlinkClick r:id="rId2"/>
              </a:rPr>
              <a:t>Mendoza, Argentina</a:t>
            </a:r>
            <a:r>
              <a:rPr lang="en-US" sz="2400" dirty="0" smtClean="0"/>
              <a:t> and had the opportunity of witnessing a social movement against a change in the State Mining Law (or Code).</a:t>
            </a:r>
          </a:p>
          <a:p>
            <a:endParaRPr lang="en-US" dirty="0"/>
          </a:p>
        </p:txBody>
      </p:sp>
      <p:pic>
        <p:nvPicPr>
          <p:cNvPr id="1026" name="Picture 2" descr="Cinco departamentos de Mendoza podrán desarrollar actividades minera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8" y="2894269"/>
            <a:ext cx="2175051" cy="3877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tallado mapa político y administrativo de Argentin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3447" y="4858910"/>
            <a:ext cx="1343589" cy="1908394"/>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rot="3001489">
            <a:off x="1862269" y="5230632"/>
            <a:ext cx="86847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73495" y="2962687"/>
            <a:ext cx="8259744" cy="3046988"/>
          </a:xfrm>
          <a:prstGeom prst="rect">
            <a:avLst/>
          </a:prstGeom>
          <a:noFill/>
        </p:spPr>
        <p:txBody>
          <a:bodyPr wrap="square" rtlCol="0">
            <a:spAutoFit/>
          </a:bodyPr>
          <a:lstStyle/>
          <a:p>
            <a:r>
              <a:rPr lang="en-GB" sz="2400" dirty="0" smtClean="0">
                <a:hlinkClick r:id="rId7"/>
              </a:rPr>
              <a:t>Mendoza</a:t>
            </a:r>
            <a:r>
              <a:rPr lang="en-GB" sz="2400" dirty="0" smtClean="0"/>
              <a:t>, at </a:t>
            </a:r>
            <a:r>
              <a:rPr lang="en-GB" sz="2400" dirty="0"/>
              <a:t>the piedmont of the Andes, is a </a:t>
            </a:r>
            <a:r>
              <a:rPr lang="en-GB" sz="2400" dirty="0" smtClean="0"/>
              <a:t>semi-arid </a:t>
            </a:r>
            <a:r>
              <a:rPr lang="en-GB" sz="2400" dirty="0"/>
              <a:t>region (</a:t>
            </a:r>
            <a:r>
              <a:rPr lang="en-GB" sz="2400" dirty="0">
                <a:hlinkClick r:id="rId8"/>
              </a:rPr>
              <a:t>less than 250 mm of rain per year</a:t>
            </a:r>
            <a:r>
              <a:rPr lang="en-GB" sz="2400" dirty="0"/>
              <a:t>). </a:t>
            </a:r>
            <a:r>
              <a:rPr lang="en-GB" sz="2400" dirty="0">
                <a:hlinkClick r:id="rId9"/>
              </a:rPr>
              <a:t>Agriculture</a:t>
            </a:r>
            <a:r>
              <a:rPr lang="en-GB" sz="2400" dirty="0"/>
              <a:t> represents one important activity (consuming around 80% of the water). A little more than 10% is for human consumption, around 4% for recreational/environmental use, 1% for Industry and 1% </a:t>
            </a:r>
            <a:r>
              <a:rPr lang="en-GB" sz="2400" dirty="0"/>
              <a:t> </a:t>
            </a:r>
            <a:r>
              <a:rPr lang="en-GB" sz="2400" dirty="0" smtClean="0"/>
              <a:t>for the </a:t>
            </a:r>
            <a:r>
              <a:rPr lang="en-GB" sz="2400" dirty="0"/>
              <a:t>oil and mining </a:t>
            </a:r>
            <a:r>
              <a:rPr lang="en-GB" sz="2400" dirty="0" smtClean="0"/>
              <a:t>industry</a:t>
            </a:r>
            <a:r>
              <a:rPr lang="en-GB" sz="2400" baseline="30000" dirty="0" smtClean="0"/>
              <a:t>(1)</a:t>
            </a:r>
            <a:r>
              <a:rPr lang="en-GB" sz="2400" dirty="0" smtClean="0"/>
              <a:t>. </a:t>
            </a:r>
            <a:r>
              <a:rPr lang="en-GB" sz="2400" dirty="0"/>
              <a:t>All this water came from the melting of the Andes ice and </a:t>
            </a:r>
            <a:r>
              <a:rPr lang="en-GB" sz="2400" dirty="0" smtClean="0"/>
              <a:t>snow and aquifers, </a:t>
            </a:r>
            <a:r>
              <a:rPr lang="en-GB" sz="2400" dirty="0">
                <a:hlinkClick r:id="rId10"/>
              </a:rPr>
              <a:t>resources </a:t>
            </a:r>
            <a:r>
              <a:rPr lang="en-GB" sz="2400" dirty="0" smtClean="0">
                <a:hlinkClick r:id="rId10"/>
              </a:rPr>
              <a:t>depleted</a:t>
            </a:r>
            <a:r>
              <a:rPr lang="en-US" sz="2400" baseline="30000" dirty="0" smtClean="0"/>
              <a:t>(2</a:t>
            </a:r>
            <a:r>
              <a:rPr lang="en-US" sz="2400" baseline="30000" dirty="0"/>
              <a:t>)</a:t>
            </a:r>
            <a:r>
              <a:rPr lang="en-GB" sz="2400" dirty="0" smtClean="0"/>
              <a:t> </a:t>
            </a:r>
            <a:r>
              <a:rPr lang="en-GB" sz="2400" dirty="0"/>
              <a:t>due to climate </a:t>
            </a:r>
            <a:r>
              <a:rPr lang="en-GB" sz="2400" dirty="0" smtClean="0"/>
              <a:t>changes and </a:t>
            </a:r>
            <a:r>
              <a:rPr lang="en-GB" sz="2400" dirty="0" smtClean="0">
                <a:hlinkClick r:id="rId11"/>
              </a:rPr>
              <a:t>overexploitation</a:t>
            </a:r>
            <a:r>
              <a:rPr lang="en-GB" sz="2400" dirty="0" smtClean="0"/>
              <a:t>. </a:t>
            </a:r>
            <a:endParaRPr lang="en-US" sz="2400" dirty="0"/>
          </a:p>
        </p:txBody>
      </p:sp>
      <p:sp>
        <p:nvSpPr>
          <p:cNvPr id="9" name="Rectangle 8"/>
          <p:cNvSpPr/>
          <p:nvPr/>
        </p:nvSpPr>
        <p:spPr>
          <a:xfrm>
            <a:off x="3738113" y="6322791"/>
            <a:ext cx="6096000" cy="553998"/>
          </a:xfrm>
          <a:prstGeom prst="rect">
            <a:avLst/>
          </a:prstGeom>
        </p:spPr>
        <p:txBody>
          <a:bodyPr>
            <a:spAutoFit/>
          </a:bodyPr>
          <a:lstStyle/>
          <a:p>
            <a:r>
              <a:rPr lang="es-ES" sz="1000" dirty="0" err="1" smtClean="0">
                <a:latin typeface="Open Sans" panose="020B0606030504020204" pitchFamily="34" charset="0"/>
                <a:ea typeface="Open Sans" panose="020B0606030504020204" pitchFamily="34" charset="0"/>
                <a:cs typeface="Open Sans" panose="020B0606030504020204" pitchFamily="34" charset="0"/>
              </a:rPr>
              <a:t>Apologises</a:t>
            </a:r>
            <a:r>
              <a:rPr lang="es-ES" sz="1000" dirty="0" smtClean="0">
                <a:latin typeface="Open Sans" panose="020B0606030504020204" pitchFamily="34" charset="0"/>
                <a:ea typeface="Open Sans" panose="020B0606030504020204" pitchFamily="34" charset="0"/>
                <a:cs typeface="Open Sans" panose="020B0606030504020204" pitchFamily="34" charset="0"/>
              </a:rPr>
              <a:t> </a:t>
            </a:r>
            <a:r>
              <a:rPr lang="es-ES" sz="1000" dirty="0" err="1" smtClean="0">
                <a:latin typeface="Open Sans" panose="020B0606030504020204" pitchFamily="34" charset="0"/>
                <a:ea typeface="Open Sans" panose="020B0606030504020204" pitchFamily="34" charset="0"/>
                <a:cs typeface="Open Sans" panose="020B0606030504020204" pitchFamily="34" charset="0"/>
              </a:rPr>
              <a:t>but</a:t>
            </a:r>
            <a:r>
              <a:rPr lang="es-ES" sz="1000" dirty="0" smtClean="0">
                <a:latin typeface="Open Sans" panose="020B0606030504020204" pitchFamily="34" charset="0"/>
                <a:ea typeface="Open Sans" panose="020B0606030504020204" pitchFamily="34" charset="0"/>
                <a:cs typeface="Open Sans" panose="020B0606030504020204" pitchFamily="34" charset="0"/>
              </a:rPr>
              <a:t> </a:t>
            </a:r>
            <a:r>
              <a:rPr lang="es-ES" sz="1000" dirty="0" err="1" smtClean="0">
                <a:latin typeface="Open Sans" panose="020B0606030504020204" pitchFamily="34" charset="0"/>
                <a:ea typeface="Open Sans" panose="020B0606030504020204" pitchFamily="34" charset="0"/>
                <a:cs typeface="Open Sans" panose="020B0606030504020204" pitchFamily="34" charset="0"/>
              </a:rPr>
              <a:t>most</a:t>
            </a:r>
            <a:r>
              <a:rPr lang="es-ES" sz="1000" dirty="0" smtClean="0">
                <a:latin typeface="Open Sans" panose="020B0606030504020204" pitchFamily="34" charset="0"/>
                <a:ea typeface="Open Sans" panose="020B0606030504020204" pitchFamily="34" charset="0"/>
                <a:cs typeface="Open Sans" panose="020B0606030504020204" pitchFamily="34" charset="0"/>
              </a:rPr>
              <a:t> of </a:t>
            </a:r>
            <a:r>
              <a:rPr lang="es-ES" sz="1000" dirty="0" err="1" smtClean="0">
                <a:latin typeface="Open Sans" panose="020B0606030504020204" pitchFamily="34" charset="0"/>
                <a:ea typeface="Open Sans" panose="020B0606030504020204" pitchFamily="34" charset="0"/>
                <a:cs typeface="Open Sans" panose="020B0606030504020204" pitchFamily="34" charset="0"/>
              </a:rPr>
              <a:t>the</a:t>
            </a:r>
            <a:r>
              <a:rPr lang="es-ES" sz="1000" dirty="0" smtClean="0">
                <a:latin typeface="Open Sans" panose="020B0606030504020204" pitchFamily="34" charset="0"/>
                <a:ea typeface="Open Sans" panose="020B0606030504020204" pitchFamily="34" charset="0"/>
                <a:cs typeface="Open Sans" panose="020B0606030504020204" pitchFamily="34" charset="0"/>
              </a:rPr>
              <a:t> </a:t>
            </a:r>
            <a:r>
              <a:rPr lang="es-ES" sz="1000" dirty="0" err="1" smtClean="0">
                <a:latin typeface="Open Sans" panose="020B0606030504020204" pitchFamily="34" charset="0"/>
                <a:ea typeface="Open Sans" panose="020B0606030504020204" pitchFamily="34" charset="0"/>
                <a:cs typeface="Open Sans" panose="020B0606030504020204" pitchFamily="34" charset="0"/>
              </a:rPr>
              <a:t>linked</a:t>
            </a:r>
            <a:r>
              <a:rPr lang="es-ES" sz="1000" dirty="0" smtClean="0">
                <a:latin typeface="Open Sans" panose="020B0606030504020204" pitchFamily="34" charset="0"/>
                <a:ea typeface="Open Sans" panose="020B0606030504020204" pitchFamily="34" charset="0"/>
                <a:cs typeface="Open Sans" panose="020B0606030504020204" pitchFamily="34" charset="0"/>
              </a:rPr>
              <a:t> material </a:t>
            </a:r>
            <a:r>
              <a:rPr lang="es-ES" sz="1000" dirty="0" err="1" smtClean="0">
                <a:latin typeface="Open Sans" panose="020B0606030504020204" pitchFamily="34" charset="0"/>
                <a:ea typeface="Open Sans" panose="020B0606030504020204" pitchFamily="34" charset="0"/>
                <a:cs typeface="Open Sans" panose="020B0606030504020204" pitchFamily="34" charset="0"/>
              </a:rPr>
              <a:t>is</a:t>
            </a:r>
            <a:r>
              <a:rPr lang="es-ES" sz="1000" dirty="0" smtClean="0">
                <a:latin typeface="Open Sans" panose="020B0606030504020204" pitchFamily="34" charset="0"/>
                <a:ea typeface="Open Sans" panose="020B0606030504020204" pitchFamily="34" charset="0"/>
                <a:cs typeface="Open Sans" panose="020B0606030504020204" pitchFamily="34" charset="0"/>
              </a:rPr>
              <a:t> in </a:t>
            </a:r>
            <a:r>
              <a:rPr lang="es-ES" sz="1000" dirty="0" err="1" smtClean="0">
                <a:latin typeface="Open Sans" panose="020B0606030504020204" pitchFamily="34" charset="0"/>
                <a:ea typeface="Open Sans" panose="020B0606030504020204" pitchFamily="34" charset="0"/>
                <a:cs typeface="Open Sans" panose="020B0606030504020204" pitchFamily="34" charset="0"/>
              </a:rPr>
              <a:t>Spanish</a:t>
            </a:r>
            <a:endParaRPr lang="es-ES" sz="1000" dirty="0" smtClean="0">
              <a:latin typeface="Open Sans" panose="020B0606030504020204" pitchFamily="34" charset="0"/>
              <a:ea typeface="Open Sans" panose="020B0606030504020204" pitchFamily="34" charset="0"/>
              <a:cs typeface="Open Sans" panose="020B0606030504020204" pitchFamily="34" charset="0"/>
            </a:endParaRPr>
          </a:p>
          <a:p>
            <a:r>
              <a:rPr lang="es-ES" sz="1000" baseline="30000" dirty="0" smtClean="0">
                <a:latin typeface="Open Sans" panose="020B0606030504020204" pitchFamily="34" charset="0"/>
                <a:ea typeface="Open Sans" panose="020B0606030504020204" pitchFamily="34" charset="0"/>
                <a:cs typeface="Open Sans" panose="020B0606030504020204" pitchFamily="34" charset="0"/>
              </a:rPr>
              <a:t>(1) </a:t>
            </a:r>
            <a:r>
              <a:rPr lang="es-ES" sz="1000" dirty="0" smtClean="0">
                <a:latin typeface="Open Sans" panose="020B0606030504020204" pitchFamily="34" charset="0"/>
                <a:ea typeface="Open Sans" panose="020B0606030504020204" pitchFamily="34" charset="0"/>
                <a:cs typeface="Open Sans" panose="020B0606030504020204" pitchFamily="34" charset="0"/>
              </a:rPr>
              <a:t>Departamento </a:t>
            </a:r>
            <a:r>
              <a:rPr lang="es-ES" sz="1000" dirty="0">
                <a:latin typeface="Open Sans" panose="020B0606030504020204" pitchFamily="34" charset="0"/>
                <a:ea typeface="Open Sans" panose="020B0606030504020204" pitchFamily="34" charset="0"/>
                <a:cs typeface="Open Sans" panose="020B0606030504020204" pitchFamily="34" charset="0"/>
              </a:rPr>
              <a:t>General de Irrigación. Mendoza. 2019</a:t>
            </a:r>
            <a:r>
              <a:rPr lang="es-ES" sz="1000" dirty="0" smtClean="0">
                <a:latin typeface="Open Sans" panose="020B0606030504020204" pitchFamily="34" charset="0"/>
                <a:ea typeface="Open Sans" panose="020B0606030504020204" pitchFamily="34" charset="0"/>
                <a:cs typeface="Open Sans" panose="020B0606030504020204" pitchFamily="34" charset="0"/>
              </a:rPr>
              <a:t>.</a:t>
            </a:r>
          </a:p>
          <a:p>
            <a:r>
              <a:rPr lang="en-US" sz="1000" baseline="30000" dirty="0" smtClean="0">
                <a:latin typeface="Open Sans" panose="020B0606030504020204" pitchFamily="34" charset="0"/>
                <a:ea typeface="Open Sans" panose="020B0606030504020204" pitchFamily="34" charset="0"/>
                <a:cs typeface="Open Sans" panose="020B0606030504020204" pitchFamily="34" charset="0"/>
              </a:rPr>
              <a:t>(2) </a:t>
            </a:r>
            <a:r>
              <a:rPr lang="en-US" sz="1000" dirty="0" smtClean="0">
                <a:latin typeface="Open Sans" panose="020B0606030504020204" pitchFamily="34" charset="0"/>
                <a:ea typeface="Open Sans" panose="020B0606030504020204" pitchFamily="34" charset="0"/>
                <a:cs typeface="Open Sans" panose="020B0606030504020204" pitchFamily="34" charset="0"/>
              </a:rPr>
              <a:t>Martín Rizzo product, Mendoza’s Reservoirs changes 1985-2014 – from internet on May 5, 2020</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p:cNvPicPr>
            <a:picLocks noChangeAspect="1"/>
          </p:cNvPicPr>
          <p:nvPr/>
        </p:nvPicPr>
        <p:blipFill>
          <a:blip r:embed="rId12"/>
          <a:stretch>
            <a:fillRect/>
          </a:stretch>
        </p:blipFill>
        <p:spPr>
          <a:xfrm>
            <a:off x="11484803" y="6608042"/>
            <a:ext cx="707197" cy="249958"/>
          </a:xfrm>
          <a:prstGeom prst="rect">
            <a:avLst/>
          </a:prstGeom>
        </p:spPr>
      </p:pic>
    </p:spTree>
    <p:extLst>
      <p:ext uri="{BB962C8B-B14F-4D97-AF65-F5344CB8AC3E}">
        <p14:creationId xmlns:p14="http://schemas.microsoft.com/office/powerpoint/2010/main" val="3516606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95835"/>
            <a:ext cx="10364451" cy="1596177"/>
          </a:xfrm>
        </p:spPr>
        <p:txBody>
          <a:bodyPr/>
          <a:lstStyle/>
          <a:p>
            <a:r>
              <a:rPr lang="en-US" dirty="0" smtClean="0"/>
              <a:t>The PERFECT STORM</a:t>
            </a:r>
            <a:endParaRPr lang="en-US" dirty="0"/>
          </a:p>
        </p:txBody>
      </p:sp>
      <p:sp>
        <p:nvSpPr>
          <p:cNvPr id="4" name="TextBox 3"/>
          <p:cNvSpPr txBox="1"/>
          <p:nvPr/>
        </p:nvSpPr>
        <p:spPr>
          <a:xfrm>
            <a:off x="370936" y="1438326"/>
            <a:ext cx="11438625" cy="1200329"/>
          </a:xfrm>
          <a:prstGeom prst="rect">
            <a:avLst/>
          </a:prstGeom>
          <a:noFill/>
        </p:spPr>
        <p:txBody>
          <a:bodyPr wrap="square" rtlCol="0">
            <a:spAutoFit/>
          </a:bodyPr>
          <a:lstStyle/>
          <a:p>
            <a:r>
              <a:rPr lang="en-GB" sz="2400" dirty="0"/>
              <a:t>Mendoza has a very advanced and environmentally friendly Mining Code </a:t>
            </a:r>
            <a:r>
              <a:rPr lang="en-GB" sz="2400" dirty="0" smtClean="0"/>
              <a:t>(</a:t>
            </a:r>
            <a:r>
              <a:rPr lang="en-GB" sz="2400" dirty="0" smtClean="0">
                <a:hlinkClick r:id="rId2"/>
              </a:rPr>
              <a:t>Law 7722</a:t>
            </a:r>
            <a:r>
              <a:rPr lang="en-GB" sz="2400" dirty="0" smtClean="0"/>
              <a:t>) but </a:t>
            </a:r>
            <a:r>
              <a:rPr lang="en-GB" sz="2400" dirty="0"/>
              <a:t>seen as too restrictive from others. It limits projects in glacier areas and the use of chemicals to extract minerals like gold and others. </a:t>
            </a:r>
            <a:endParaRPr lang="en-US" sz="2400" dirty="0"/>
          </a:p>
        </p:txBody>
      </p:sp>
      <p:sp>
        <p:nvSpPr>
          <p:cNvPr id="5" name="TextBox 4"/>
          <p:cNvSpPr txBox="1"/>
          <p:nvPr/>
        </p:nvSpPr>
        <p:spPr>
          <a:xfrm>
            <a:off x="370936" y="2617276"/>
            <a:ext cx="11438625" cy="3046988"/>
          </a:xfrm>
          <a:prstGeom prst="rect">
            <a:avLst/>
          </a:prstGeom>
          <a:noFill/>
        </p:spPr>
        <p:txBody>
          <a:bodyPr wrap="square" rtlCol="0">
            <a:spAutoFit/>
          </a:bodyPr>
          <a:lstStyle/>
          <a:p>
            <a:r>
              <a:rPr lang="en-GB" sz="2400" dirty="0"/>
              <a:t>At the end of 2019, the</a:t>
            </a:r>
            <a:r>
              <a:rPr lang="en-GB" sz="2400" dirty="0" smtClean="0"/>
              <a:t> </a:t>
            </a:r>
            <a:r>
              <a:rPr lang="en-GB" sz="2400" dirty="0"/>
              <a:t>new </a:t>
            </a:r>
            <a:r>
              <a:rPr lang="en-GB" sz="2400" dirty="0" smtClean="0"/>
              <a:t>elected Government </a:t>
            </a:r>
            <a:r>
              <a:rPr lang="en-GB" sz="2400" dirty="0"/>
              <a:t>decided to modify the Mining Code keeping near glacier limitations but allowing the controlled use of chemicals for </a:t>
            </a:r>
            <a:r>
              <a:rPr lang="en-GB" sz="2400" dirty="0" smtClean="0"/>
              <a:t>mining and establishing many mechanisms to theoretically ensure the enforcement of the new code, to protect the environment and the scarce water resources. It has to be noted that the new law was a campaign promise. It was quickly approved at the State Congress, but the wave against it was already in motion helped by social networks and other hidden actors. It has to be noted that the new law complain with most of the </a:t>
            </a:r>
            <a:r>
              <a:rPr lang="en-GB" sz="2400" dirty="0"/>
              <a:t>IAPG White Paper on Responsible </a:t>
            </a:r>
            <a:r>
              <a:rPr lang="en-GB" sz="2400" dirty="0" smtClean="0"/>
              <a:t>Mining</a:t>
            </a:r>
            <a:r>
              <a:rPr lang="en-GB" sz="2400" baseline="30000" dirty="0" smtClean="0"/>
              <a:t>(3)</a:t>
            </a:r>
            <a:r>
              <a:rPr lang="en-GB" sz="2400" dirty="0" smtClean="0"/>
              <a:t>.</a:t>
            </a:r>
            <a:endParaRPr lang="en-US" sz="2400" dirty="0"/>
          </a:p>
        </p:txBody>
      </p:sp>
      <p:sp>
        <p:nvSpPr>
          <p:cNvPr id="6" name="TextBox 5"/>
          <p:cNvSpPr txBox="1"/>
          <p:nvPr/>
        </p:nvSpPr>
        <p:spPr>
          <a:xfrm>
            <a:off x="379563" y="5578666"/>
            <a:ext cx="11059065" cy="830997"/>
          </a:xfrm>
          <a:prstGeom prst="rect">
            <a:avLst/>
          </a:prstGeom>
          <a:noFill/>
        </p:spPr>
        <p:txBody>
          <a:bodyPr wrap="square" rtlCol="0">
            <a:spAutoFit/>
          </a:bodyPr>
          <a:lstStyle/>
          <a:p>
            <a:r>
              <a:rPr lang="en-GB" sz="2400" dirty="0"/>
              <a:t>Protestors closed roads, claiming the water would be contaminated, that agriculture would suffer from pollution, </a:t>
            </a:r>
            <a:r>
              <a:rPr lang="en-GB" sz="2400" dirty="0" smtClean="0"/>
              <a:t>even worrying about water shortage and </a:t>
            </a:r>
            <a:r>
              <a:rPr lang="en-GB" sz="2400" dirty="0"/>
              <a:t>other panicking </a:t>
            </a:r>
            <a:r>
              <a:rPr lang="en-GB" sz="2400" dirty="0" smtClean="0"/>
              <a:t>scenarios.</a:t>
            </a:r>
            <a:endParaRPr lang="en-US" sz="2400" dirty="0"/>
          </a:p>
        </p:txBody>
      </p:sp>
      <p:pic>
        <p:nvPicPr>
          <p:cNvPr id="8" name="Picture 7"/>
          <p:cNvPicPr>
            <a:picLocks noChangeAspect="1"/>
          </p:cNvPicPr>
          <p:nvPr/>
        </p:nvPicPr>
        <p:blipFill>
          <a:blip r:embed="rId3"/>
          <a:stretch>
            <a:fillRect/>
          </a:stretch>
        </p:blipFill>
        <p:spPr>
          <a:xfrm>
            <a:off x="8264105" y="0"/>
            <a:ext cx="2616944" cy="1431763"/>
          </a:xfrm>
          <a:prstGeom prst="rect">
            <a:avLst/>
          </a:prstGeom>
        </p:spPr>
      </p:pic>
      <p:sp>
        <p:nvSpPr>
          <p:cNvPr id="9" name="Rectangle 8"/>
          <p:cNvSpPr/>
          <p:nvPr/>
        </p:nvSpPr>
        <p:spPr>
          <a:xfrm>
            <a:off x="250166" y="6573171"/>
            <a:ext cx="11941833" cy="276999"/>
          </a:xfrm>
          <a:prstGeom prst="rect">
            <a:avLst/>
          </a:prstGeom>
        </p:spPr>
        <p:txBody>
          <a:bodyPr wrap="square">
            <a:spAutoFit/>
          </a:bodyPr>
          <a:lstStyle/>
          <a:p>
            <a:r>
              <a:rPr lang="en-GB" sz="1200" baseline="30000" dirty="0">
                <a:latin typeface="Open Sans" panose="020B0606030504020204" pitchFamily="34" charset="0"/>
              </a:rPr>
              <a:t>(3) </a:t>
            </a:r>
            <a:r>
              <a:rPr lang="en-GB" sz="1200" dirty="0" err="1">
                <a:latin typeface="Open Sans" panose="020B0606030504020204" pitchFamily="34" charset="0"/>
              </a:rPr>
              <a:t>Arvanitidis</a:t>
            </a:r>
            <a:r>
              <a:rPr lang="en-GB" sz="1200" dirty="0">
                <a:latin typeface="Open Sans" panose="020B0606030504020204" pitchFamily="34" charset="0"/>
              </a:rPr>
              <a:t> N., Boon J., </a:t>
            </a:r>
            <a:r>
              <a:rPr lang="en-GB" sz="1200" dirty="0" err="1">
                <a:latin typeface="Open Sans" panose="020B0606030504020204" pitchFamily="34" charset="0"/>
              </a:rPr>
              <a:t>Nurmi</a:t>
            </a:r>
            <a:r>
              <a:rPr lang="en-GB" sz="1200" dirty="0">
                <a:latin typeface="Open Sans" panose="020B0606030504020204" pitchFamily="34" charset="0"/>
              </a:rPr>
              <a:t> P. and Di Capua G. 2017. White Paper on Responsible Mining. IAPG - http://www.geoethics.org/wp-responsible-mining</a:t>
            </a:r>
            <a:endParaRPr lang="en-US" sz="1200" dirty="0"/>
          </a:p>
        </p:txBody>
      </p:sp>
      <p:pic>
        <p:nvPicPr>
          <p:cNvPr id="10" name="Picture 9"/>
          <p:cNvPicPr>
            <a:picLocks noChangeAspect="1"/>
          </p:cNvPicPr>
          <p:nvPr/>
        </p:nvPicPr>
        <p:blipFill>
          <a:blip r:embed="rId4"/>
          <a:stretch>
            <a:fillRect/>
          </a:stretch>
        </p:blipFill>
        <p:spPr>
          <a:xfrm>
            <a:off x="11483287" y="6584159"/>
            <a:ext cx="708713" cy="247962"/>
          </a:xfrm>
          <a:prstGeom prst="rect">
            <a:avLst/>
          </a:prstGeom>
        </p:spPr>
      </p:pic>
    </p:spTree>
    <p:extLst>
      <p:ext uri="{BB962C8B-B14F-4D97-AF65-F5344CB8AC3E}">
        <p14:creationId xmlns:p14="http://schemas.microsoft.com/office/powerpoint/2010/main" val="2423352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9831"/>
            <a:ext cx="10364451" cy="1596177"/>
          </a:xfrm>
        </p:spPr>
        <p:txBody>
          <a:bodyPr/>
          <a:lstStyle/>
          <a:p>
            <a:r>
              <a:rPr lang="en-US" dirty="0" smtClean="0"/>
              <a:t>WAS SO WRONG THE NEW LAW?</a:t>
            </a:r>
            <a:endParaRPr lang="en-US" dirty="0"/>
          </a:p>
        </p:txBody>
      </p:sp>
      <p:sp>
        <p:nvSpPr>
          <p:cNvPr id="4" name="TextBox 3"/>
          <p:cNvSpPr txBox="1"/>
          <p:nvPr/>
        </p:nvSpPr>
        <p:spPr>
          <a:xfrm>
            <a:off x="0" y="1423354"/>
            <a:ext cx="12192000" cy="1938992"/>
          </a:xfrm>
          <a:prstGeom prst="rect">
            <a:avLst/>
          </a:prstGeom>
          <a:noFill/>
        </p:spPr>
        <p:txBody>
          <a:bodyPr wrap="square" rtlCol="0">
            <a:spAutoFit/>
          </a:bodyPr>
          <a:lstStyle/>
          <a:p>
            <a:r>
              <a:rPr lang="en-US" sz="2400" dirty="0" smtClean="0"/>
              <a:t>Not in the written form, even because it followed many of the Responsible Mining recommendations not only from </a:t>
            </a:r>
            <a:r>
              <a:rPr lang="en-US" sz="2400" dirty="0" err="1" smtClean="0"/>
              <a:t>IAPG’s</a:t>
            </a:r>
            <a:r>
              <a:rPr lang="en-US" sz="2400" dirty="0" smtClean="0"/>
              <a:t> White Paper but from many professional, scientific and environmental organizations. Precautionary mechanisms were established as external audits.</a:t>
            </a:r>
          </a:p>
          <a:p>
            <a:r>
              <a:rPr lang="en-US" sz="2400" dirty="0" smtClean="0"/>
              <a:t>A Social Contract System was proposed, as well as an environmental</a:t>
            </a:r>
          </a:p>
          <a:p>
            <a:r>
              <a:rPr lang="en-US" sz="2400" dirty="0" smtClean="0"/>
              <a:t>enforcement corp.  Why the Government proposal did not work?</a:t>
            </a:r>
          </a:p>
        </p:txBody>
      </p:sp>
      <p:pic>
        <p:nvPicPr>
          <p:cNvPr id="5" name="Picture 4"/>
          <p:cNvPicPr>
            <a:picLocks noChangeAspect="1"/>
          </p:cNvPicPr>
          <p:nvPr/>
        </p:nvPicPr>
        <p:blipFill>
          <a:blip r:embed="rId2"/>
          <a:stretch>
            <a:fillRect/>
          </a:stretch>
        </p:blipFill>
        <p:spPr>
          <a:xfrm>
            <a:off x="10299940" y="2199734"/>
            <a:ext cx="1679275" cy="1679275"/>
          </a:xfrm>
          <a:prstGeom prst="rect">
            <a:avLst/>
          </a:prstGeom>
        </p:spPr>
      </p:pic>
      <p:pic>
        <p:nvPicPr>
          <p:cNvPr id="6" name="Picture 5"/>
          <p:cNvPicPr>
            <a:picLocks noChangeAspect="1"/>
          </p:cNvPicPr>
          <p:nvPr/>
        </p:nvPicPr>
        <p:blipFill>
          <a:blip r:embed="rId3"/>
          <a:stretch>
            <a:fillRect/>
          </a:stretch>
        </p:blipFill>
        <p:spPr>
          <a:xfrm>
            <a:off x="8627847" y="2596547"/>
            <a:ext cx="1518249" cy="1518249"/>
          </a:xfrm>
          <a:prstGeom prst="rect">
            <a:avLst/>
          </a:prstGeom>
        </p:spPr>
      </p:pic>
      <p:pic>
        <p:nvPicPr>
          <p:cNvPr id="7" name="Picture 6"/>
          <p:cNvPicPr>
            <a:picLocks noChangeAspect="1"/>
          </p:cNvPicPr>
          <p:nvPr/>
        </p:nvPicPr>
        <p:blipFill>
          <a:blip r:embed="rId4"/>
          <a:stretch>
            <a:fillRect/>
          </a:stretch>
        </p:blipFill>
        <p:spPr>
          <a:xfrm>
            <a:off x="6791704" y="3311102"/>
            <a:ext cx="1607387" cy="1607387"/>
          </a:xfrm>
          <a:prstGeom prst="rect">
            <a:avLst/>
          </a:prstGeom>
        </p:spPr>
      </p:pic>
      <p:pic>
        <p:nvPicPr>
          <p:cNvPr id="8" name="Picture 7"/>
          <p:cNvPicPr>
            <a:picLocks noChangeAspect="1"/>
          </p:cNvPicPr>
          <p:nvPr/>
        </p:nvPicPr>
        <p:blipFill>
          <a:blip r:embed="rId5"/>
          <a:stretch>
            <a:fillRect/>
          </a:stretch>
        </p:blipFill>
        <p:spPr>
          <a:xfrm>
            <a:off x="9156955" y="5885492"/>
            <a:ext cx="854444" cy="854444"/>
          </a:xfrm>
          <a:prstGeom prst="rect">
            <a:avLst/>
          </a:prstGeom>
        </p:spPr>
      </p:pic>
      <p:pic>
        <p:nvPicPr>
          <p:cNvPr id="9" name="Picture 8"/>
          <p:cNvPicPr>
            <a:picLocks noChangeAspect="1"/>
          </p:cNvPicPr>
          <p:nvPr/>
        </p:nvPicPr>
        <p:blipFill>
          <a:blip r:embed="rId6"/>
          <a:stretch>
            <a:fillRect/>
          </a:stretch>
        </p:blipFill>
        <p:spPr>
          <a:xfrm>
            <a:off x="10882126" y="5842362"/>
            <a:ext cx="964728" cy="964728"/>
          </a:xfrm>
          <a:prstGeom prst="rect">
            <a:avLst/>
          </a:prstGeom>
        </p:spPr>
      </p:pic>
      <p:pic>
        <p:nvPicPr>
          <p:cNvPr id="10" name="Picture 9"/>
          <p:cNvPicPr>
            <a:picLocks noChangeAspect="1"/>
          </p:cNvPicPr>
          <p:nvPr/>
        </p:nvPicPr>
        <p:blipFill>
          <a:blip r:embed="rId7"/>
          <a:stretch>
            <a:fillRect/>
          </a:stretch>
        </p:blipFill>
        <p:spPr>
          <a:xfrm>
            <a:off x="6904565" y="5068968"/>
            <a:ext cx="1381664" cy="1381664"/>
          </a:xfrm>
          <a:prstGeom prst="rect">
            <a:avLst/>
          </a:prstGeom>
        </p:spPr>
      </p:pic>
      <p:pic>
        <p:nvPicPr>
          <p:cNvPr id="11" name="Picture 10"/>
          <p:cNvPicPr>
            <a:picLocks noChangeAspect="1"/>
          </p:cNvPicPr>
          <p:nvPr/>
        </p:nvPicPr>
        <p:blipFill>
          <a:blip r:embed="rId8"/>
          <a:stretch>
            <a:fillRect/>
          </a:stretch>
        </p:blipFill>
        <p:spPr>
          <a:xfrm>
            <a:off x="10425468" y="4072805"/>
            <a:ext cx="1618891" cy="1618891"/>
          </a:xfrm>
          <a:prstGeom prst="rect">
            <a:avLst/>
          </a:prstGeom>
        </p:spPr>
      </p:pic>
      <p:pic>
        <p:nvPicPr>
          <p:cNvPr id="12" name="Picture 11"/>
          <p:cNvPicPr>
            <a:picLocks noChangeAspect="1"/>
          </p:cNvPicPr>
          <p:nvPr/>
        </p:nvPicPr>
        <p:blipFill>
          <a:blip r:embed="rId9"/>
          <a:stretch>
            <a:fillRect/>
          </a:stretch>
        </p:blipFill>
        <p:spPr>
          <a:xfrm>
            <a:off x="8624778" y="4175598"/>
            <a:ext cx="1516098" cy="1516098"/>
          </a:xfrm>
          <a:prstGeom prst="rect">
            <a:avLst/>
          </a:prstGeom>
        </p:spPr>
      </p:pic>
      <p:sp>
        <p:nvSpPr>
          <p:cNvPr id="13" name="TextBox 12"/>
          <p:cNvSpPr txBox="1"/>
          <p:nvPr/>
        </p:nvSpPr>
        <p:spPr>
          <a:xfrm>
            <a:off x="358326" y="3565610"/>
            <a:ext cx="6331541" cy="3046988"/>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MISINFORMATION &amp; MANIPULATION</a:t>
            </a:r>
          </a:p>
          <a:p>
            <a:pPr marL="285750" indent="-285750">
              <a:buFont typeface="Arial" panose="020B0604020202020204" pitchFamily="34" charset="0"/>
              <a:buChar char="•"/>
            </a:pPr>
            <a:r>
              <a:rPr lang="en-US" sz="2400" dirty="0" smtClean="0"/>
              <a:t>CONFLICT OF INTERESTS</a:t>
            </a:r>
          </a:p>
          <a:p>
            <a:pPr marL="285750" indent="-285750">
              <a:buFont typeface="Arial" panose="020B0604020202020204" pitchFamily="34" charset="0"/>
              <a:buChar char="•"/>
            </a:pPr>
            <a:r>
              <a:rPr lang="en-US" sz="2400" dirty="0" smtClean="0"/>
              <a:t>FEAR AND ITS IRRATIONAL CONSEQUENCES</a:t>
            </a:r>
          </a:p>
          <a:p>
            <a:pPr marL="285750" indent="-285750">
              <a:buFont typeface="Arial" panose="020B0604020202020204" pitchFamily="34" charset="0"/>
              <a:buChar char="•"/>
            </a:pPr>
            <a:r>
              <a:rPr lang="en-US" sz="2400" dirty="0" smtClean="0"/>
              <a:t>DISTRUST ON INSTITUTIONS</a:t>
            </a:r>
          </a:p>
          <a:p>
            <a:pPr marL="285750" indent="-285750">
              <a:buFont typeface="Arial" panose="020B0604020202020204" pitchFamily="34" charset="0"/>
              <a:buChar char="•"/>
            </a:pPr>
            <a:r>
              <a:rPr lang="en-US" sz="2400" dirty="0" smtClean="0"/>
              <a:t>IMPROPER SCIENTIFIC COMMUNICATION</a:t>
            </a:r>
          </a:p>
          <a:p>
            <a:pPr marL="285750" indent="-285750">
              <a:buFont typeface="Arial" panose="020B0604020202020204" pitchFamily="34" charset="0"/>
              <a:buChar char="•"/>
            </a:pPr>
            <a:r>
              <a:rPr lang="en-US" sz="2400" dirty="0" smtClean="0"/>
              <a:t>HISTORICAL AND RECENT MINING HAZARDS</a:t>
            </a:r>
          </a:p>
          <a:p>
            <a:pPr marL="285750" indent="-285750">
              <a:buFont typeface="Arial" panose="020B0604020202020204" pitchFamily="34" charset="0"/>
              <a:buChar char="•"/>
            </a:pPr>
            <a:r>
              <a:rPr lang="en-US" sz="2400" dirty="0" smtClean="0"/>
              <a:t>INEFFICIENT GOVERNMENT COMMUNICATION</a:t>
            </a:r>
          </a:p>
          <a:p>
            <a:pPr marL="285750" indent="-285750">
              <a:buFont typeface="Arial" panose="020B0604020202020204" pitchFamily="34" charset="0"/>
              <a:buChar char="•"/>
            </a:pPr>
            <a:r>
              <a:rPr lang="en-US" sz="2400" dirty="0" smtClean="0"/>
              <a:t>EMOTION TAKING OVER RATIONAL DIALOG</a:t>
            </a:r>
            <a:endParaRPr lang="en-US" sz="2400" dirty="0"/>
          </a:p>
        </p:txBody>
      </p:sp>
      <p:pic>
        <p:nvPicPr>
          <p:cNvPr id="14" name="Picture 13"/>
          <p:cNvPicPr>
            <a:picLocks noChangeAspect="1"/>
          </p:cNvPicPr>
          <p:nvPr/>
        </p:nvPicPr>
        <p:blipFill>
          <a:blip r:embed="rId10"/>
          <a:stretch>
            <a:fillRect/>
          </a:stretch>
        </p:blipFill>
        <p:spPr>
          <a:xfrm>
            <a:off x="11483287" y="6584159"/>
            <a:ext cx="708713" cy="247962"/>
          </a:xfrm>
          <a:prstGeom prst="rect">
            <a:avLst/>
          </a:prstGeom>
        </p:spPr>
      </p:pic>
    </p:spTree>
    <p:extLst>
      <p:ext uri="{BB962C8B-B14F-4D97-AF65-F5344CB8AC3E}">
        <p14:creationId xmlns:p14="http://schemas.microsoft.com/office/powerpoint/2010/main" val="160300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69945"/>
            <a:ext cx="10364451" cy="1596177"/>
          </a:xfrm>
        </p:spPr>
        <p:txBody>
          <a:bodyPr/>
          <a:lstStyle/>
          <a:p>
            <a:r>
              <a:rPr lang="en-US" dirty="0" smtClean="0"/>
              <a:t>HOW SCIENCE FAILED?</a:t>
            </a:r>
            <a:endParaRPr lang="en-US" dirty="0"/>
          </a:p>
        </p:txBody>
      </p:sp>
      <p:sp>
        <p:nvSpPr>
          <p:cNvPr id="5" name="Rectangle 4"/>
          <p:cNvSpPr/>
          <p:nvPr/>
        </p:nvSpPr>
        <p:spPr>
          <a:xfrm>
            <a:off x="313425" y="1542690"/>
            <a:ext cx="7355458" cy="4154984"/>
          </a:xfrm>
          <a:prstGeom prst="rect">
            <a:avLst/>
          </a:prstGeom>
        </p:spPr>
        <p:txBody>
          <a:bodyPr wrap="square">
            <a:spAutoFit/>
          </a:bodyPr>
          <a:lstStyle/>
          <a:p>
            <a:r>
              <a:rPr lang="en-GB" sz="2400" dirty="0" smtClean="0"/>
              <a:t>In spite of the efforts of the professional associations and the science supporting the potential benefits of the new code, it was not enough:</a:t>
            </a:r>
          </a:p>
          <a:p>
            <a:endParaRPr lang="en-GB" sz="2400" dirty="0"/>
          </a:p>
          <a:p>
            <a:pPr marL="342900" indent="-342900">
              <a:buFont typeface="+mj-lt"/>
              <a:buAutoNum type="arabicPeriod"/>
            </a:pPr>
            <a:r>
              <a:rPr lang="en-GB" sz="2400" dirty="0"/>
              <a:t>T</a:t>
            </a:r>
            <a:r>
              <a:rPr lang="en-GB" sz="2400" dirty="0" smtClean="0"/>
              <a:t>he usual lack of proper communication skill of the scientific community to inform the public efficiently in times of social networks</a:t>
            </a:r>
            <a:r>
              <a:rPr lang="en-GB" sz="2400" baseline="30000" dirty="0" smtClean="0"/>
              <a:t>(4)</a:t>
            </a:r>
            <a:r>
              <a:rPr lang="en-GB" sz="2400" dirty="0" smtClean="0"/>
              <a:t>.</a:t>
            </a:r>
          </a:p>
          <a:p>
            <a:pPr marL="342900" indent="-342900">
              <a:buFont typeface="+mj-lt"/>
              <a:buAutoNum type="arabicPeriod"/>
            </a:pPr>
            <a:r>
              <a:rPr lang="en-GB" sz="2400" dirty="0" smtClean="0"/>
              <a:t>The lack of financial power to inform the public.</a:t>
            </a:r>
          </a:p>
          <a:p>
            <a:pPr marL="342900" indent="-342900">
              <a:buFont typeface="+mj-lt"/>
              <a:buAutoNum type="arabicPeriod"/>
            </a:pPr>
            <a:r>
              <a:rPr lang="en-GB" sz="2400" dirty="0" smtClean="0"/>
              <a:t>The ethical conflict between the role as scientists or citizens</a:t>
            </a:r>
            <a:r>
              <a:rPr lang="en-GB" sz="2400" baseline="30000" dirty="0" smtClean="0"/>
              <a:t>(5)</a:t>
            </a:r>
            <a:r>
              <a:rPr lang="en-GB" sz="2400" dirty="0" smtClean="0"/>
              <a:t>.  </a:t>
            </a:r>
          </a:p>
          <a:p>
            <a:endParaRPr lang="en-US" sz="2400" dirty="0"/>
          </a:p>
        </p:txBody>
      </p:sp>
      <p:sp>
        <p:nvSpPr>
          <p:cNvPr id="6" name="Rectangle 5"/>
          <p:cNvSpPr/>
          <p:nvPr/>
        </p:nvSpPr>
        <p:spPr>
          <a:xfrm>
            <a:off x="189781" y="6392018"/>
            <a:ext cx="11162581" cy="415498"/>
          </a:xfrm>
          <a:prstGeom prst="rect">
            <a:avLst/>
          </a:prstGeom>
        </p:spPr>
        <p:txBody>
          <a:bodyPr wrap="square">
            <a:spAutoFit/>
          </a:bodyPr>
          <a:lstStyle/>
          <a:p>
            <a:r>
              <a:rPr lang="en-GB" sz="1050" baseline="30000" dirty="0" smtClean="0">
                <a:latin typeface="Open Sans" panose="020B0606030504020204" pitchFamily="34" charset="0"/>
                <a:ea typeface="Open Sans" panose="020B0606030504020204" pitchFamily="34" charset="0"/>
                <a:cs typeface="Open Sans" panose="020B0606030504020204" pitchFamily="34" charset="0"/>
              </a:rPr>
              <a:t>(4) </a:t>
            </a:r>
            <a:r>
              <a:rPr lang="en-GB" sz="1050" dirty="0" err="1" smtClean="0">
                <a:latin typeface="Open Sans" panose="020B0606030504020204" pitchFamily="34" charset="0"/>
                <a:ea typeface="Open Sans" panose="020B0606030504020204" pitchFamily="34" charset="0"/>
                <a:cs typeface="Open Sans" panose="020B0606030504020204" pitchFamily="34" charset="0"/>
              </a:rPr>
              <a:t>Begon</a:t>
            </a:r>
            <a:r>
              <a:rPr lang="en-GB" sz="1050" dirty="0">
                <a:latin typeface="Open Sans" panose="020B0606030504020204" pitchFamily="34" charset="0"/>
                <a:ea typeface="Open Sans" panose="020B0606030504020204" pitchFamily="34" charset="0"/>
                <a:cs typeface="Open Sans" panose="020B0606030504020204" pitchFamily="34" charset="0"/>
              </a:rPr>
              <a:t>, M. 2017. Winning Public Arguments As Ecologists: Time for a New Doctrine? Trends in Ecology &amp; Evolution 32 (6): 394–96. https://doi.org/10.1016/j.tree.2017.03.009</a:t>
            </a:r>
            <a:r>
              <a:rPr lang="en-GB" sz="1050" dirty="0"/>
              <a:t>.</a:t>
            </a:r>
          </a:p>
          <a:p>
            <a:r>
              <a:rPr lang="en-GB" sz="1050" baseline="30000" dirty="0" smtClean="0">
                <a:latin typeface="Open Sans" panose="020B0606030504020204" pitchFamily="34" charset="0"/>
              </a:rPr>
              <a:t>(5) </a:t>
            </a:r>
            <a:r>
              <a:rPr lang="en-GB" sz="1050" dirty="0">
                <a:latin typeface="Open Sans" panose="020B0606030504020204" pitchFamily="34" charset="0"/>
              </a:rPr>
              <a:t>Marone E. and Marone L. 2019. Ethical dilemmas of the citizen Geoscientist doing science, technology, and profession. EGU2019</a:t>
            </a:r>
            <a:endParaRPr lang="en-US" sz="105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7674" y="1399322"/>
            <a:ext cx="1921847" cy="1921847"/>
          </a:xfrm>
          <a:prstGeom prst="rect">
            <a:avLst/>
          </a:prstGeom>
        </p:spPr>
      </p:pic>
      <p:pic>
        <p:nvPicPr>
          <p:cNvPr id="8" name="Picture 7"/>
          <p:cNvPicPr>
            <a:picLocks noChangeAspect="1"/>
          </p:cNvPicPr>
          <p:nvPr/>
        </p:nvPicPr>
        <p:blipFill>
          <a:blip r:embed="rId3"/>
          <a:stretch>
            <a:fillRect/>
          </a:stretch>
        </p:blipFill>
        <p:spPr>
          <a:xfrm>
            <a:off x="6096000" y="5022540"/>
            <a:ext cx="1160326" cy="1160326"/>
          </a:xfrm>
          <a:prstGeom prst="rect">
            <a:avLst/>
          </a:prstGeom>
        </p:spPr>
      </p:pic>
      <p:pic>
        <p:nvPicPr>
          <p:cNvPr id="9" name="Picture 8"/>
          <p:cNvPicPr>
            <a:picLocks noChangeAspect="1"/>
          </p:cNvPicPr>
          <p:nvPr/>
        </p:nvPicPr>
        <p:blipFill>
          <a:blip r:embed="rId4"/>
          <a:stretch>
            <a:fillRect/>
          </a:stretch>
        </p:blipFill>
        <p:spPr>
          <a:xfrm>
            <a:off x="10164753" y="1252459"/>
            <a:ext cx="1827826" cy="1827826"/>
          </a:xfrm>
          <a:prstGeom prst="rect">
            <a:avLst/>
          </a:prstGeom>
        </p:spPr>
      </p:pic>
      <p:pic>
        <p:nvPicPr>
          <p:cNvPr id="10" name="Picture 9"/>
          <p:cNvPicPr>
            <a:picLocks noChangeAspect="1"/>
          </p:cNvPicPr>
          <p:nvPr/>
        </p:nvPicPr>
        <p:blipFill>
          <a:blip r:embed="rId5"/>
          <a:stretch>
            <a:fillRect/>
          </a:stretch>
        </p:blipFill>
        <p:spPr>
          <a:xfrm>
            <a:off x="4610745" y="5057046"/>
            <a:ext cx="1160326" cy="1160326"/>
          </a:xfrm>
          <a:prstGeom prst="rect">
            <a:avLst/>
          </a:prstGeom>
        </p:spPr>
      </p:pic>
      <p:pic>
        <p:nvPicPr>
          <p:cNvPr id="11" name="Picture 10"/>
          <p:cNvPicPr>
            <a:picLocks noChangeAspect="1"/>
          </p:cNvPicPr>
          <p:nvPr/>
        </p:nvPicPr>
        <p:blipFill>
          <a:blip r:embed="rId6"/>
          <a:stretch>
            <a:fillRect/>
          </a:stretch>
        </p:blipFill>
        <p:spPr>
          <a:xfrm>
            <a:off x="7657307" y="5177816"/>
            <a:ext cx="1160326" cy="1160326"/>
          </a:xfrm>
          <a:prstGeom prst="rect">
            <a:avLst/>
          </a:prstGeom>
        </p:spPr>
      </p:pic>
      <p:pic>
        <p:nvPicPr>
          <p:cNvPr id="12" name="Picture 11"/>
          <p:cNvPicPr>
            <a:picLocks noChangeAspect="1"/>
          </p:cNvPicPr>
          <p:nvPr/>
        </p:nvPicPr>
        <p:blipFill>
          <a:blip r:embed="rId7"/>
          <a:stretch>
            <a:fillRect/>
          </a:stretch>
        </p:blipFill>
        <p:spPr>
          <a:xfrm>
            <a:off x="7524260" y="3384580"/>
            <a:ext cx="1621766" cy="1621766"/>
          </a:xfrm>
          <a:prstGeom prst="rect">
            <a:avLst/>
          </a:prstGeom>
        </p:spPr>
      </p:pic>
      <p:pic>
        <p:nvPicPr>
          <p:cNvPr id="13" name="Picture 12"/>
          <p:cNvPicPr>
            <a:picLocks noChangeAspect="1"/>
          </p:cNvPicPr>
          <p:nvPr/>
        </p:nvPicPr>
        <p:blipFill>
          <a:blip r:embed="rId8"/>
          <a:stretch>
            <a:fillRect/>
          </a:stretch>
        </p:blipFill>
        <p:spPr>
          <a:xfrm>
            <a:off x="9715620" y="3380574"/>
            <a:ext cx="1797242" cy="1797242"/>
          </a:xfrm>
          <a:prstGeom prst="rect">
            <a:avLst/>
          </a:prstGeom>
        </p:spPr>
      </p:pic>
      <p:pic>
        <p:nvPicPr>
          <p:cNvPr id="14" name="Picture 13"/>
          <p:cNvPicPr>
            <a:picLocks noChangeAspect="1"/>
          </p:cNvPicPr>
          <p:nvPr/>
        </p:nvPicPr>
        <p:blipFill>
          <a:blip r:embed="rId9"/>
          <a:stretch>
            <a:fillRect/>
          </a:stretch>
        </p:blipFill>
        <p:spPr>
          <a:xfrm>
            <a:off x="3191628" y="5204754"/>
            <a:ext cx="1160326" cy="1160326"/>
          </a:xfrm>
          <a:prstGeom prst="rect">
            <a:avLst/>
          </a:prstGeom>
        </p:spPr>
      </p:pic>
      <p:pic>
        <p:nvPicPr>
          <p:cNvPr id="15" name="Picture 14"/>
          <p:cNvPicPr>
            <a:picLocks noChangeAspect="1"/>
          </p:cNvPicPr>
          <p:nvPr/>
        </p:nvPicPr>
        <p:blipFill>
          <a:blip r:embed="rId10"/>
          <a:stretch>
            <a:fillRect/>
          </a:stretch>
        </p:blipFill>
        <p:spPr>
          <a:xfrm flipH="1">
            <a:off x="9170643" y="5230327"/>
            <a:ext cx="1089954" cy="1089954"/>
          </a:xfrm>
          <a:prstGeom prst="rect">
            <a:avLst/>
          </a:prstGeom>
        </p:spPr>
      </p:pic>
      <p:pic>
        <p:nvPicPr>
          <p:cNvPr id="16" name="Picture 15"/>
          <p:cNvPicPr>
            <a:picLocks noChangeAspect="1"/>
          </p:cNvPicPr>
          <p:nvPr/>
        </p:nvPicPr>
        <p:blipFill>
          <a:blip r:embed="rId11"/>
          <a:stretch>
            <a:fillRect/>
          </a:stretch>
        </p:blipFill>
        <p:spPr>
          <a:xfrm>
            <a:off x="11483287" y="6584159"/>
            <a:ext cx="708713" cy="247962"/>
          </a:xfrm>
          <a:prstGeom prst="rect">
            <a:avLst/>
          </a:prstGeom>
        </p:spPr>
      </p:pic>
    </p:spTree>
    <p:extLst>
      <p:ext uri="{BB962C8B-B14F-4D97-AF65-F5344CB8AC3E}">
        <p14:creationId xmlns:p14="http://schemas.microsoft.com/office/powerpoint/2010/main" val="2528161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416294"/>
            <a:ext cx="10364451" cy="1596177"/>
          </a:xfrm>
        </p:spPr>
        <p:txBody>
          <a:bodyPr/>
          <a:lstStyle/>
          <a:p>
            <a:r>
              <a:rPr lang="en-US" dirty="0" smtClean="0"/>
              <a:t>WHY THE GOVERNMENT RETIRED THE NEW LAW?</a:t>
            </a:r>
            <a:endParaRPr lang="en-US" dirty="0"/>
          </a:p>
        </p:txBody>
      </p:sp>
      <p:sp>
        <p:nvSpPr>
          <p:cNvPr id="4" name="Rectangle 3"/>
          <p:cNvSpPr/>
          <p:nvPr/>
        </p:nvSpPr>
        <p:spPr>
          <a:xfrm>
            <a:off x="345056" y="1721483"/>
            <a:ext cx="11593901" cy="2308324"/>
          </a:xfrm>
          <a:prstGeom prst="rect">
            <a:avLst/>
          </a:prstGeom>
        </p:spPr>
        <p:txBody>
          <a:bodyPr wrap="square">
            <a:spAutoFit/>
          </a:bodyPr>
          <a:lstStyle/>
          <a:p>
            <a:r>
              <a:rPr lang="en-GB" sz="2400" dirty="0" smtClean="0"/>
              <a:t>It was not only because the social pressure, considering they adopted the Social Contract model. The emotional reaction of the population could be misinterpreted by an outsider as an overreaction, but it can’t tell you all the history. The disbelief on State control of any activity has deep roots on this part of the world, even if it is the most rational.</a:t>
            </a:r>
          </a:p>
          <a:p>
            <a:r>
              <a:rPr lang="en-GB" sz="2400" dirty="0" smtClean="0"/>
              <a:t>Also, this mistrust is supported </a:t>
            </a:r>
            <a:r>
              <a:rPr lang="en-GB" sz="2400" dirty="0"/>
              <a:t>by the extended </a:t>
            </a:r>
            <a:r>
              <a:rPr lang="en-GB" sz="2400" dirty="0" smtClean="0"/>
              <a:t>and mostly right conviction that </a:t>
            </a:r>
            <a:r>
              <a:rPr lang="en-GB" sz="2400" dirty="0"/>
              <a:t>the corruption is a central problem that will not help in </a:t>
            </a:r>
            <a:r>
              <a:rPr lang="en-GB" sz="2400" dirty="0" smtClean="0"/>
              <a:t>distributing fairly the benefits of mining industry</a:t>
            </a:r>
            <a:endParaRPr lang="en-US" sz="2400" dirty="0"/>
          </a:p>
        </p:txBody>
      </p:sp>
      <p:sp>
        <p:nvSpPr>
          <p:cNvPr id="5" name="TextBox 4"/>
          <p:cNvSpPr txBox="1"/>
          <p:nvPr/>
        </p:nvSpPr>
        <p:spPr>
          <a:xfrm>
            <a:off x="518082" y="4233752"/>
            <a:ext cx="10393171" cy="2431435"/>
          </a:xfrm>
          <a:prstGeom prst="rect">
            <a:avLst/>
          </a:prstGeom>
          <a:noFill/>
        </p:spPr>
        <p:txBody>
          <a:bodyPr wrap="square" rtlCol="0">
            <a:spAutoFit/>
          </a:bodyPr>
          <a:lstStyle/>
          <a:p>
            <a:r>
              <a:rPr lang="en-US" sz="2400" dirty="0" smtClean="0"/>
              <a:t>On the corruption side, social networks informed the citizens that high ranked politicians from the most important parties were opening small mining companies days before the law was approved by the Congress.</a:t>
            </a:r>
          </a:p>
          <a:p>
            <a:r>
              <a:rPr lang="en-US" sz="2400" dirty="0" smtClean="0"/>
              <a:t>Finally, the Governor derogated the new law. </a:t>
            </a:r>
          </a:p>
          <a:p>
            <a:pPr algn="ctr"/>
            <a:r>
              <a:rPr lang="en-US" sz="3200" b="1" dirty="0" smtClean="0">
                <a:effectLst>
                  <a:outerShdw blurRad="38100" dist="38100" dir="2700000" algn="tl">
                    <a:srgbClr val="000000">
                      <a:alpha val="43137"/>
                    </a:srgbClr>
                  </a:outerShdw>
                </a:effectLst>
              </a:rPr>
              <a:t>Concluding, a lost-lost situation</a:t>
            </a:r>
          </a:p>
          <a:p>
            <a:r>
              <a:rPr lang="en-US" sz="2400" dirty="0" smtClean="0"/>
              <a:t> </a:t>
            </a:r>
            <a:endParaRPr lang="en-US" sz="2400" dirty="0"/>
          </a:p>
        </p:txBody>
      </p:sp>
      <p:pic>
        <p:nvPicPr>
          <p:cNvPr id="6" name="Picture 5"/>
          <p:cNvPicPr>
            <a:picLocks noChangeAspect="1"/>
          </p:cNvPicPr>
          <p:nvPr/>
        </p:nvPicPr>
        <p:blipFill>
          <a:blip r:embed="rId2"/>
          <a:stretch>
            <a:fillRect/>
          </a:stretch>
        </p:blipFill>
        <p:spPr>
          <a:xfrm>
            <a:off x="11483287" y="6584159"/>
            <a:ext cx="708713" cy="247962"/>
          </a:xfrm>
          <a:prstGeom prst="rect">
            <a:avLst/>
          </a:prstGeom>
        </p:spPr>
      </p:pic>
    </p:spTree>
    <p:extLst>
      <p:ext uri="{BB962C8B-B14F-4D97-AF65-F5344CB8AC3E}">
        <p14:creationId xmlns:p14="http://schemas.microsoft.com/office/powerpoint/2010/main" val="12432979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21703"/>
            <a:ext cx="10364451" cy="1596177"/>
          </a:xfrm>
        </p:spPr>
        <p:txBody>
          <a:bodyPr/>
          <a:lstStyle/>
          <a:p>
            <a:r>
              <a:rPr lang="en-US" dirty="0" smtClean="0"/>
              <a:t>AND NOW, WHAT?</a:t>
            </a:r>
            <a:endParaRPr lang="en-US" dirty="0"/>
          </a:p>
        </p:txBody>
      </p:sp>
      <p:sp>
        <p:nvSpPr>
          <p:cNvPr id="3" name="Content Placeholder 2"/>
          <p:cNvSpPr>
            <a:spLocks noGrp="1"/>
          </p:cNvSpPr>
          <p:nvPr>
            <p:ph sz="quarter" idx="13"/>
          </p:nvPr>
        </p:nvSpPr>
        <p:spPr>
          <a:xfrm>
            <a:off x="913774" y="1857133"/>
            <a:ext cx="11034972" cy="3424107"/>
          </a:xfrm>
        </p:spPr>
        <p:txBody>
          <a:bodyPr/>
          <a:lstStyle/>
          <a:p>
            <a:r>
              <a:rPr lang="en-US" dirty="0" smtClean="0"/>
              <a:t>NO NEW MINING ACTIVITIES THAT COULD ENHANCE THE STATE ECONOMY.</a:t>
            </a:r>
          </a:p>
          <a:p>
            <a:r>
              <a:rPr lang="en-US" dirty="0" smtClean="0"/>
              <a:t>NO CONTROL OVER THE LESS EFFICIENT ACTIVITY (AGRICULTURE) THAT WASTES 50% OF THE WATER.</a:t>
            </a:r>
          </a:p>
          <a:p>
            <a:r>
              <a:rPr lang="en-US" dirty="0" smtClean="0"/>
              <a:t>NO CONTROL with gauges, EVEN, OF WATER CONSUMPTION ON HOUSEHOLDS</a:t>
            </a:r>
            <a:r>
              <a:rPr lang="en-US" dirty="0" smtClean="0">
                <a:latin typeface="Arial" panose="020B0604020202020204" pitchFamily="34" charset="0"/>
                <a:cs typeface="Arial" panose="020B0604020202020204" pitchFamily="34" charset="0"/>
              </a:rPr>
              <a:t>.</a:t>
            </a:r>
          </a:p>
          <a:p>
            <a:r>
              <a:rPr lang="en-US" dirty="0" smtClean="0"/>
              <a:t>NO NEW FUNDS FROM ROYALTIES TO REDUCE SOCIAL INEQUALITIES.</a:t>
            </a:r>
          </a:p>
          <a:p>
            <a:r>
              <a:rPr lang="en-US" dirty="0"/>
              <a:t>NO NEW FUNDS FROM ROYALTIES TO </a:t>
            </a:r>
            <a:r>
              <a:rPr lang="en-US" dirty="0" smtClean="0"/>
              <a:t>PROTECT THE ENVIRONMENT BETTER.</a:t>
            </a:r>
          </a:p>
          <a:p>
            <a:r>
              <a:rPr lang="en-US" dirty="0" smtClean="0"/>
              <a:t>NO NEW FUNDS FROM ROYALTIES TO CREATE A MITIGATION PLAN AGAINST CLIMATE CHANGE.</a:t>
            </a:r>
            <a:endParaRPr lang="en-US" dirty="0"/>
          </a:p>
        </p:txBody>
      </p:sp>
      <p:sp>
        <p:nvSpPr>
          <p:cNvPr id="4" name="TextBox 3"/>
          <p:cNvSpPr txBox="1"/>
          <p:nvPr/>
        </p:nvSpPr>
        <p:spPr>
          <a:xfrm>
            <a:off x="527538" y="5125918"/>
            <a:ext cx="11500339" cy="1200329"/>
          </a:xfrm>
          <a:prstGeom prst="rect">
            <a:avLst/>
          </a:prstGeom>
          <a:noFill/>
        </p:spPr>
        <p:txBody>
          <a:bodyPr wrap="square" rtlCol="0">
            <a:spAutoFit/>
          </a:bodyPr>
          <a:lstStyle/>
          <a:p>
            <a:r>
              <a:rPr lang="en-US" sz="2400" dirty="0" smtClean="0"/>
              <a:t>WHY? BECAUSE OUR SOCIETY IS NOT READY TO ACT ETHICALLY; FROM THE STATE OFFICIALS, TO THE STAKEHOLDERS; FROM SCIENTISTS AND PROFESSIONALS TO REGULAR CITIZENS; FROM NGOs TO INDUSTRIES. </a:t>
            </a:r>
          </a:p>
        </p:txBody>
      </p:sp>
      <p:pic>
        <p:nvPicPr>
          <p:cNvPr id="5" name="Picture 4"/>
          <p:cNvPicPr>
            <a:picLocks noChangeAspect="1"/>
          </p:cNvPicPr>
          <p:nvPr/>
        </p:nvPicPr>
        <p:blipFill>
          <a:blip r:embed="rId2"/>
          <a:stretch>
            <a:fillRect/>
          </a:stretch>
        </p:blipFill>
        <p:spPr>
          <a:xfrm>
            <a:off x="11483287" y="6584159"/>
            <a:ext cx="708713" cy="247962"/>
          </a:xfrm>
          <a:prstGeom prst="rect">
            <a:avLst/>
          </a:prstGeom>
        </p:spPr>
      </p:pic>
    </p:spTree>
    <p:extLst>
      <p:ext uri="{BB962C8B-B14F-4D97-AF65-F5344CB8AC3E}">
        <p14:creationId xmlns:p14="http://schemas.microsoft.com/office/powerpoint/2010/main" val="21969970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12" y="1964231"/>
            <a:ext cx="11533517" cy="1596177"/>
          </a:xfrm>
        </p:spPr>
        <p:txBody>
          <a:bodyPr/>
          <a:lstStyle/>
          <a:p>
            <a:r>
              <a:rPr lang="en-US" i="1" dirty="0" smtClean="0">
                <a:effectLst>
                  <a:outerShdw blurRad="38100" dist="38100" dir="2700000" algn="tl">
                    <a:srgbClr val="000000">
                      <a:alpha val="43137"/>
                    </a:srgbClr>
                  </a:outerShdw>
                </a:effectLst>
              </a:rPr>
              <a:t>RESPONSIBLE MINING (AND OTHER HUMAN ACTIVITIES) ARE POSSIBLE. </a:t>
            </a:r>
            <a:br>
              <a:rPr lang="en-US" i="1" dirty="0" smtClean="0">
                <a:effectLst>
                  <a:outerShdw blurRad="38100" dist="38100" dir="2700000" algn="tl">
                    <a:srgbClr val="000000">
                      <a:alpha val="43137"/>
                    </a:srgbClr>
                  </a:outerShdw>
                </a:effectLst>
              </a:rPr>
            </a:br>
            <a:r>
              <a:rPr lang="en-US" i="1" dirty="0" smtClean="0">
                <a:effectLst>
                  <a:outerShdw blurRad="38100" dist="38100" dir="2700000" algn="tl">
                    <a:srgbClr val="000000">
                      <a:alpha val="43137"/>
                    </a:srgbClr>
                  </a:outerShdw>
                </a:effectLst>
              </a:rPr>
              <a:t>WE JUST NEED RESPONSIBLE HUMANS.</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913774" y="3712810"/>
            <a:ext cx="10363826" cy="3424107"/>
          </a:xfrm>
        </p:spPr>
        <p:txBody>
          <a:bodyPr/>
          <a:lstStyle/>
          <a:p>
            <a:pPr marL="0" indent="0">
              <a:buNone/>
            </a:pPr>
            <a:endParaRPr lang="en-US" dirty="0" smtClean="0"/>
          </a:p>
          <a:p>
            <a:pPr marL="0" indent="0" algn="ctr">
              <a:buNone/>
            </a:pPr>
            <a:endParaRPr lang="en-US" sz="3200" dirty="0" smtClean="0"/>
          </a:p>
          <a:p>
            <a:pPr marL="0" indent="0" algn="ctr">
              <a:buNone/>
            </a:pPr>
            <a:r>
              <a:rPr lang="en-US" sz="4000" b="1" dirty="0" smtClean="0">
                <a:solidFill>
                  <a:schemeClr val="accent1">
                    <a:lumMod val="75000"/>
                  </a:schemeClr>
                </a:solidFill>
                <a:effectLst>
                  <a:outerShdw blurRad="38100" dist="38100" dir="2700000" algn="tl">
                    <a:srgbClr val="000000">
                      <a:alpha val="43137"/>
                    </a:srgbClr>
                  </a:outerShdw>
                </a:effectLst>
              </a:rPr>
              <a:t>THANKS AND TAKE CARE! </a:t>
            </a:r>
            <a:endParaRPr lang="en-US" sz="4000" b="1" dirty="0">
              <a:solidFill>
                <a:schemeClr val="accent1">
                  <a:lumMod val="75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1483287" y="6584159"/>
            <a:ext cx="708713" cy="247962"/>
          </a:xfrm>
          <a:prstGeom prst="rect">
            <a:avLst/>
          </a:prstGeom>
        </p:spPr>
      </p:pic>
    </p:spTree>
    <p:extLst>
      <p:ext uri="{BB962C8B-B14F-4D97-AF65-F5344CB8AC3E}">
        <p14:creationId xmlns:p14="http://schemas.microsoft.com/office/powerpoint/2010/main" val="4155005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TM04033925[[fn=Droplet]]</Template>
  <TotalTime>352</TotalTime>
  <Words>937</Words>
  <Application>Microsoft Office PowerPoint</Application>
  <PresentationFormat>Widescreen</PresentationFormat>
  <Paragraphs>54</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Open Sans</vt:lpstr>
      <vt:lpstr>Tw Cen MT</vt:lpstr>
      <vt:lpstr>Droplet</vt:lpstr>
      <vt:lpstr>The reason versus the emotion  and the perfect Wave.  Report of a witness.</vt:lpstr>
      <vt:lpstr>BEING IN THE RIGHT PLACE IN THE RIGHT TIME</vt:lpstr>
      <vt:lpstr>The PERFECT STORM</vt:lpstr>
      <vt:lpstr>WAS SO WRONG THE NEW LAW?</vt:lpstr>
      <vt:lpstr>HOW SCIENCE FAILED?</vt:lpstr>
      <vt:lpstr>WHY THE GOVERNMENT RETIRED THE NEW LAW?</vt:lpstr>
      <vt:lpstr>AND NOW, WHAT?</vt:lpstr>
      <vt:lpstr>RESPONSIBLE MINING (AND OTHER HUMAN ACTIVITIES) ARE POSSIBLE.  WE JUST NEED RESPONSIBLE HUMANS.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reason versus the emotion  and the perfect Wave.  Report of a witness.</dc:title>
  <dc:creator>Eduardo Marone</dc:creator>
  <cp:lastModifiedBy>Eduardo Marone</cp:lastModifiedBy>
  <cp:revision>38</cp:revision>
  <dcterms:created xsi:type="dcterms:W3CDTF">2020-05-05T14:29:03Z</dcterms:created>
  <dcterms:modified xsi:type="dcterms:W3CDTF">2020-05-05T20:22:00Z</dcterms:modified>
</cp:coreProperties>
</file>