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9" r:id="rId12"/>
    <p:sldId id="264" r:id="rId13"/>
    <p:sldId id="265" r:id="rId14"/>
    <p:sldId id="270" r:id="rId15"/>
    <p:sldId id="271" r:id="rId16"/>
    <p:sldId id="272" r:id="rId17"/>
    <p:sldId id="273" r:id="rId18"/>
    <p:sldId id="274" r:id="rId19"/>
    <p:sldId id="275" r:id="rId20"/>
    <p:sldId id="276" r:id="rId21"/>
    <p:sldId id="277" r:id="rId22"/>
    <p:sldId id="278" r:id="rId23"/>
    <p:sldId id="280"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5" autoAdjust="0"/>
    <p:restoredTop sz="94660"/>
  </p:normalViewPr>
  <p:slideViewPr>
    <p:cSldViewPr>
      <p:cViewPr>
        <p:scale>
          <a:sx n="75" d="100"/>
          <a:sy n="75" d="100"/>
        </p:scale>
        <p:origin x="-628"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97279D-3397-405F-AF80-BD73853603E0}" type="datetimeFigureOut">
              <a:rPr lang="ru-RU" smtClean="0"/>
              <a:pPr/>
              <a:t>11.04.2020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D09055-3FC3-4D1D-94E1-E47D61692A5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7279D-3397-405F-AF80-BD73853603E0}" type="datetimeFigureOut">
              <a:rPr lang="ru-RU" smtClean="0"/>
              <a:pPr/>
              <a:t>11.04.2020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09055-3FC3-4D1D-94E1-E47D61692A5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eetingorganizer.copernicus.org/EGU2020/EGU2020-1322.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ip.scitation.org/author/Hachay,+O+A"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aip.scitation.org/author/Hachay,+O+A"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aip.scitation.org/author/Hachay,+O+A"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package" Target="../embeddings/_________Microsoft_Office_Word1.doc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package" Target="../embeddings/_________Microsoft_Office_Word2.docx"/><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3" Type="http://schemas.openxmlformats.org/officeDocument/2006/relationships/package" Target="../embeddings/_________Microsoft_Office_Word3.docx"/><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package" Target="../embeddings/_________Microsoft_Office_Word4.docx"/><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package" Target="../embeddings/_________Microsoft_Office_Word5.docx"/><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package" Target="../embeddings/_________Microsoft_Office_Word6.docx"/><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aip.scitation.org/author/Hachay,+O+A"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aip.scitation.org/author/Khachay,+A+Yu" TargetMode="External"/><Relationship Id="rId2" Type="http://schemas.openxmlformats.org/officeDocument/2006/relationships/hyperlink" Target="https://aip.scitation.org/author/Hachay,+O+A" TargetMode="External"/><Relationship Id="rId1" Type="http://schemas.openxmlformats.org/officeDocument/2006/relationships/slideLayout" Target="../slideLayouts/slideLayout6.xml"/><Relationship Id="rId5" Type="http://schemas.openxmlformats.org/officeDocument/2006/relationships/hyperlink" Target="http://dx.doi/org/10/5772/intechopen%2070590" TargetMode="External"/><Relationship Id="rId4" Type="http://schemas.openxmlformats.org/officeDocument/2006/relationships/hyperlink" Target="https://aip.scitation.org/author/Khachay,+O+Y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aip.scitation.org/author/Khachay,+A+Yu" TargetMode="External"/><Relationship Id="rId2" Type="http://schemas.openxmlformats.org/officeDocument/2006/relationships/hyperlink" Target="https://aip.scitation.org/author/Hachay,+O+A" TargetMode="External"/><Relationship Id="rId1" Type="http://schemas.openxmlformats.org/officeDocument/2006/relationships/slideLayout" Target="../slideLayouts/slideLayout6.xml"/><Relationship Id="rId5" Type="http://schemas.openxmlformats.org/officeDocument/2006/relationships/hyperlink" Target="https://doi.org/10.1063/1.5084384" TargetMode="External"/><Relationship Id="rId4" Type="http://schemas.openxmlformats.org/officeDocument/2006/relationships/hyperlink" Target="https://aip.scitation.org/author/Khachay,+O+Y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aip.scitation.org/author/Hachay,+O+A"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4221088"/>
          </a:xfrm>
          <a:solidFill>
            <a:schemeClr val="bg1"/>
          </a:solidFill>
          <a:ln>
            <a:solidFill>
              <a:schemeClr val="bg1"/>
            </a:solidFill>
          </a:ln>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EGU2020-1322</a:t>
            </a:r>
            <a:r>
              <a:rPr lang="ru-RU" dirty="0" smtClean="0"/>
              <a:t/>
            </a:r>
            <a:br>
              <a:rPr lang="ru-RU" dirty="0" smtClean="0"/>
            </a:br>
            <a:r>
              <a:rPr lang="en-US" b="1" dirty="0" smtClean="0">
                <a:hlinkClick r:id="rId2"/>
              </a:rPr>
              <a:t>Acoustic Monitoring of Anomalous Stressed Zones, Determination of their Positions, Surfaces, Evaluation of Catastrophic Risk.</a:t>
            </a:r>
            <a:r>
              <a:rPr lang="ru-RU" dirty="0" smtClean="0"/>
              <a:t> </a:t>
            </a:r>
            <a:br>
              <a:rPr lang="ru-RU" dirty="0" smtClean="0"/>
            </a:br>
            <a:r>
              <a:rPr lang="en-US" b="1" dirty="0" smtClean="0"/>
              <a:t>Olga Hachay</a:t>
            </a:r>
            <a:r>
              <a:rPr lang="en-US" dirty="0" smtClean="0"/>
              <a:t> and Oleg Khachay</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3505077"/>
            <a:ext cx="91440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p:txBody>
      </p:sp>
      <p:sp>
        <p:nvSpPr>
          <p:cNvPr id="7" name="TextBox 6"/>
          <p:cNvSpPr txBox="1"/>
          <p:nvPr/>
        </p:nvSpPr>
        <p:spPr>
          <a:xfrm>
            <a:off x="0" y="1052736"/>
            <a:ext cx="9073008" cy="3693319"/>
          </a:xfrm>
          <a:prstGeom prst="rect">
            <a:avLst/>
          </a:prstGeom>
          <a:noFill/>
        </p:spPr>
        <p:txBody>
          <a:bodyPr wrap="square" rtlCol="0">
            <a:spAutoFit/>
          </a:bodyPr>
          <a:lstStyle/>
          <a:p>
            <a:r>
              <a:rPr lang="en-US" dirty="0" smtClean="0"/>
              <a:t>At present, theoretical results on modeling the electromagnetic and seismic field in a layered medium with inclusions of a hierarchical structure are in demand. Simulation algorithms are constructed in the electromagnetic case for the 3D heterogeneity, in the seismic case for the 2D heterogeneity [</a:t>
            </a:r>
            <a:r>
              <a:rPr lang="en-US" dirty="0" err="1" smtClean="0"/>
              <a:t>Hachay</a:t>
            </a:r>
            <a:r>
              <a:rPr lang="en-US" dirty="0" smtClean="0"/>
              <a:t> O.A., </a:t>
            </a:r>
            <a:r>
              <a:rPr lang="en-US" dirty="0" err="1" smtClean="0"/>
              <a:t>Khachay</a:t>
            </a:r>
            <a:r>
              <a:rPr lang="en-US" dirty="0" smtClean="0"/>
              <a:t> </a:t>
            </a:r>
            <a:r>
              <a:rPr lang="en-US" dirty="0" err="1" smtClean="0"/>
              <a:t>A.Yu</a:t>
            </a:r>
            <a:r>
              <a:rPr lang="en-US" dirty="0" smtClean="0"/>
              <a:t>., 2016a; </a:t>
            </a:r>
            <a:r>
              <a:rPr lang="en-US" dirty="0" err="1" smtClean="0"/>
              <a:t>Hachay</a:t>
            </a:r>
            <a:r>
              <a:rPr lang="en-US" dirty="0" smtClean="0"/>
              <a:t>, O., </a:t>
            </a:r>
            <a:r>
              <a:rPr lang="en-US" dirty="0" err="1" smtClean="0"/>
              <a:t>Khachay</a:t>
            </a:r>
            <a:r>
              <a:rPr lang="en-US" dirty="0" smtClean="0"/>
              <a:t> A., 2017; </a:t>
            </a:r>
            <a:r>
              <a:rPr lang="en-US" dirty="0" err="1" smtClean="0"/>
              <a:t>Hachay</a:t>
            </a:r>
            <a:r>
              <a:rPr lang="en-US" dirty="0" smtClean="0"/>
              <a:t> O.A. et al. </a:t>
            </a:r>
            <a:r>
              <a:rPr lang="en-US" b="1" dirty="0" smtClean="0"/>
              <a:t>2018a;</a:t>
            </a:r>
            <a:r>
              <a:rPr lang="en-US" dirty="0" smtClean="0"/>
              <a:t> </a:t>
            </a:r>
            <a:r>
              <a:rPr lang="en-US" u="sng" dirty="0" smtClean="0">
                <a:hlinkClick r:id="rId2"/>
              </a:rPr>
              <a:t> </a:t>
            </a:r>
            <a:r>
              <a:rPr lang="en-US" u="sng" dirty="0" err="1" smtClean="0">
                <a:hlinkClick r:id="rId2"/>
              </a:rPr>
              <a:t>Hachay</a:t>
            </a:r>
            <a:r>
              <a:rPr lang="en-US" dirty="0" smtClean="0"/>
              <a:t> O. A. et al., 2018b;</a:t>
            </a:r>
            <a:r>
              <a:rPr lang="en-US" u="sng" dirty="0" smtClean="0">
                <a:hlinkClick r:id="rId2"/>
              </a:rPr>
              <a:t> </a:t>
            </a:r>
            <a:r>
              <a:rPr lang="en-US" u="sng" dirty="0" err="1" smtClean="0">
                <a:hlinkClick r:id="rId2"/>
              </a:rPr>
              <a:t>Hachay</a:t>
            </a:r>
            <a:r>
              <a:rPr lang="en-US" i="1" dirty="0" smtClean="0"/>
              <a:t>,</a:t>
            </a:r>
            <a:r>
              <a:rPr lang="en-US" dirty="0" smtClean="0"/>
              <a:t> O. A. et al., 2015;</a:t>
            </a:r>
            <a:r>
              <a:rPr lang="en-US" u="sng" dirty="0" smtClean="0">
                <a:hlinkClick r:id="rId2"/>
              </a:rPr>
              <a:t> </a:t>
            </a:r>
            <a:r>
              <a:rPr lang="en-US" u="sng" dirty="0" err="1" smtClean="0">
                <a:hlinkClick r:id="rId2"/>
              </a:rPr>
              <a:t>Hachay</a:t>
            </a:r>
            <a:r>
              <a:rPr lang="en-US" i="1" dirty="0" smtClean="0"/>
              <a:t>,</a:t>
            </a:r>
            <a:r>
              <a:rPr lang="en-US" dirty="0" smtClean="0"/>
              <a:t> O. A. et al., 2016;</a:t>
            </a:r>
            <a:r>
              <a:rPr lang="en-US" u="sng" dirty="0" smtClean="0">
                <a:hlinkClick r:id="rId2"/>
              </a:rPr>
              <a:t> </a:t>
            </a:r>
            <a:r>
              <a:rPr lang="en-US" u="sng" dirty="0" err="1" smtClean="0">
                <a:hlinkClick r:id="rId2"/>
              </a:rPr>
              <a:t>Hachay</a:t>
            </a:r>
            <a:r>
              <a:rPr lang="en-US" dirty="0" smtClean="0"/>
              <a:t> O.A. et al. 2017a]. It is shown, that with the increase of hierarchy degree of the environment, the degree of spatial distribution nonlinearity of the seismic and electromagnetic fields components increases also. That corresponds to the detailed monitoring experiments conducted in the hazardous mines of the </a:t>
            </a:r>
            <a:r>
              <a:rPr lang="en-US" dirty="0" err="1" smtClean="0"/>
              <a:t>Tashtagol</a:t>
            </a:r>
            <a:r>
              <a:rPr lang="en-US" dirty="0" smtClean="0"/>
              <a:t> mine and SUBR. The theory developed demonstrated how complex the process of integrating methods using an electromagnetic and seismic field to study the response of a medium with a hierarchical structure. This problem is inextricably linked with the formulation and solution of the inverse problem for the propagation of electromagnetic and seismic fields in such complex environments.</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3505077"/>
            <a:ext cx="91440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p:txBody>
      </p:sp>
      <p:sp>
        <p:nvSpPr>
          <p:cNvPr id="7" name="TextBox 6"/>
          <p:cNvSpPr txBox="1"/>
          <p:nvPr/>
        </p:nvSpPr>
        <p:spPr>
          <a:xfrm>
            <a:off x="0" y="1052736"/>
            <a:ext cx="9073008" cy="4247317"/>
          </a:xfrm>
          <a:prstGeom prst="rect">
            <a:avLst/>
          </a:prstGeom>
          <a:noFill/>
        </p:spPr>
        <p:txBody>
          <a:bodyPr wrap="square" rtlCol="0">
            <a:spAutoFit/>
          </a:bodyPr>
          <a:lstStyle/>
          <a:p>
            <a:r>
              <a:rPr lang="en-US" dirty="0" smtClean="0"/>
              <a:t> In [</a:t>
            </a:r>
            <a:r>
              <a:rPr lang="en-US" dirty="0" err="1" smtClean="0"/>
              <a:t>Hachay</a:t>
            </a:r>
            <a:r>
              <a:rPr lang="en-US" dirty="0" smtClean="0"/>
              <a:t> O.A., </a:t>
            </a:r>
            <a:r>
              <a:rPr lang="en-US" dirty="0" err="1" smtClean="0"/>
              <a:t>Khachay</a:t>
            </a:r>
            <a:r>
              <a:rPr lang="en-US" dirty="0" smtClean="0"/>
              <a:t> A.Yu.,2015; </a:t>
            </a:r>
            <a:r>
              <a:rPr lang="en-US" dirty="0" err="1" smtClean="0"/>
              <a:t>Hachay</a:t>
            </a:r>
            <a:r>
              <a:rPr lang="en-US" dirty="0" smtClean="0"/>
              <a:t> O.A., </a:t>
            </a:r>
            <a:r>
              <a:rPr lang="en-US" dirty="0" err="1" smtClean="0"/>
              <a:t>Khachay</a:t>
            </a:r>
            <a:r>
              <a:rPr lang="en-US" dirty="0" smtClean="0"/>
              <a:t> A.Yu.,2016b; </a:t>
            </a:r>
            <a:r>
              <a:rPr lang="en-US" u="sng" dirty="0" smtClean="0">
                <a:hlinkClick r:id="rId2"/>
              </a:rPr>
              <a:t> </a:t>
            </a:r>
            <a:r>
              <a:rPr lang="en-US" u="sng" dirty="0" err="1" smtClean="0">
                <a:hlinkClick r:id="rId2"/>
              </a:rPr>
              <a:t>Hachay</a:t>
            </a:r>
            <a:r>
              <a:rPr lang="en-US" dirty="0" smtClean="0"/>
              <a:t> O.A. et al., 2017b], the problem of constructing an algorithm for solving an inverse problem using the equation of a theoretical inverse problem for the 2D Helmholtz equation was considered. Explicit equations of the theoretical inverse problem are written for cases of electromagnetic field scattering (E and H polarization) and scattering of a linearly polarized elastic wave in a layered conducting and elastic medium with a hierarchical conducting or elastic inclusion, which are the basis for determining the contours of misaligned inclusions of the l-</a:t>
            </a:r>
            <a:r>
              <a:rPr lang="en-US" dirty="0" err="1" smtClean="0"/>
              <a:t>th</a:t>
            </a:r>
            <a:r>
              <a:rPr lang="en-US" dirty="0" smtClean="0"/>
              <a:t> rank of a hierarchical structure. Obviously, when solving the inverse problem, it is necessary to use observation systems set up to study the hierarchical structure of the environment as the initial monitoring data. In [</a:t>
            </a:r>
            <a:r>
              <a:rPr lang="en-US" dirty="0" err="1" smtClean="0"/>
              <a:t>Hachay</a:t>
            </a:r>
            <a:r>
              <a:rPr lang="en-US" dirty="0" smtClean="0"/>
              <a:t> O.A. et al.,</a:t>
            </a:r>
            <a:r>
              <a:rPr lang="en-US" b="1" dirty="0" smtClean="0"/>
              <a:t> 2018a</a:t>
            </a:r>
            <a:r>
              <a:rPr lang="en-US" dirty="0" smtClean="0"/>
              <a:t>], a modeling algorithm was constructed for the acoustic monitoring data of a hierarchical two-phase geological environment with different physical and mechanical properties. In this paper, we construct an algorithm for reconstructing the contours of hierarchical composite structures associated with disintegration zones according to active acoustic monitoring using a source of longitudinal waves.</a:t>
            </a:r>
            <a:endParaRPr lang="ru-RU"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main_3d1.jpg"/>
          <p:cNvPicPr>
            <a:picLocks noChangeAspect="1"/>
          </p:cNvPicPr>
          <p:nvPr/>
        </p:nvPicPr>
        <p:blipFill>
          <a:blip r:embed="rId2" cstate="print">
            <a:lum bright="-40000" contrast="40000"/>
          </a:blip>
          <a:stretch>
            <a:fillRect/>
          </a:stretch>
        </p:blipFill>
        <p:spPr>
          <a:xfrm>
            <a:off x="1188720" y="873596"/>
            <a:ext cx="6766560" cy="5219700"/>
          </a:xfrm>
          <a:prstGeom prst="rect">
            <a:avLst/>
          </a:prstGeom>
          <a:solidFill>
            <a:schemeClr val="bg1"/>
          </a:solidFill>
        </p:spPr>
      </p:pic>
      <p:sp>
        <p:nvSpPr>
          <p:cNvPr id="3" name="TextBox 2"/>
          <p:cNvSpPr txBox="1"/>
          <p:nvPr/>
        </p:nvSpPr>
        <p:spPr>
          <a:xfrm>
            <a:off x="0" y="6093296"/>
            <a:ext cx="9144000" cy="646331"/>
          </a:xfrm>
          <a:prstGeom prst="rect">
            <a:avLst/>
          </a:prstGeom>
          <a:solidFill>
            <a:schemeClr val="bg1"/>
          </a:solidFill>
        </p:spPr>
        <p:txBody>
          <a:bodyPr wrap="square" rtlCol="0">
            <a:spAutoFit/>
          </a:bodyPr>
          <a:lstStyle/>
          <a:p>
            <a:r>
              <a:rPr lang="en-US" b="1" dirty="0" smtClean="0"/>
              <a:t>Figure 1. Scheme of a block layered medium with hierarchic inclusions of different physical and mechanical features.</a:t>
            </a:r>
            <a:endParaRPr lang="ru-RU"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3000"/>
          </a:xfrm>
          <a:solidFill>
            <a:schemeClr val="bg1"/>
          </a:solidFill>
        </p:spPr>
        <p:txBody>
          <a:bodyPr>
            <a:noAutofit/>
          </a:bodyPr>
          <a:lstStyle/>
          <a:p>
            <a:pPr algn="l"/>
            <a:r>
              <a:rPr lang="en-US" sz="2400" b="1" dirty="0" smtClean="0">
                <a:solidFill>
                  <a:schemeClr val="bg1"/>
                </a:solidFill>
              </a:rPr>
              <a:t/>
            </a:r>
            <a:br>
              <a:rPr lang="en-US" sz="2400" b="1" dirty="0" smtClean="0">
                <a:solidFill>
                  <a:schemeClr val="bg1"/>
                </a:solidFill>
              </a:rPr>
            </a:br>
            <a:r>
              <a:rPr lang="en-US" sz="2400" b="1" dirty="0" smtClean="0"/>
              <a:t>ALGORITHM FOR SOLUTION OF THE </a:t>
            </a:r>
            <a:r>
              <a:rPr lang="en-US" sz="2400" b="1" cap="all" dirty="0" smtClean="0"/>
              <a:t>inverse </a:t>
            </a:r>
            <a:r>
              <a:rPr lang="en-US" sz="2400" b="1" dirty="0" smtClean="0"/>
              <a:t>PROBLEM OF 2-D SOUND DIFFRACTION IN N-LAYERED MEDIUM WITH COMPOSITE HIERARCHICAL INCLUSIONS.</a:t>
            </a:r>
            <a:r>
              <a:rPr lang="ru-RU" sz="2400" dirty="0" smtClean="0"/>
              <a:t/>
            </a:r>
            <a:br>
              <a:rPr lang="ru-RU" sz="2400" dirty="0" smtClean="0"/>
            </a:br>
            <a:endParaRPr lang="ru-RU" sz="2400" b="1" dirty="0">
              <a:latin typeface="Arial" pitchFamily="34" charset="0"/>
              <a:cs typeface="Arial" pitchFamily="34" charset="0"/>
            </a:endParaRPr>
          </a:p>
        </p:txBody>
      </p:sp>
      <p:sp>
        <p:nvSpPr>
          <p:cNvPr id="15361" name="Rectangle 1"/>
          <p:cNvSpPr>
            <a:spLocks noChangeArrowheads="1"/>
          </p:cNvSpPr>
          <p:nvPr/>
        </p:nvSpPr>
        <p:spPr bwMode="auto">
          <a:xfrm>
            <a:off x="0" y="1805336"/>
            <a:ext cx="9144000" cy="470898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2000" dirty="0" smtClean="0"/>
              <a:t>The inverse problem of the diffraction of a linearly polarized elastic shear wave by a two-dimensional elastic heterogeneity of a hierarchical type located in a layer ν of an N-layered medium was solved in [</a:t>
            </a:r>
            <a:r>
              <a:rPr lang="en-US" sz="2000" u="sng" dirty="0" smtClean="0">
                <a:hlinkClick r:id="rId2"/>
              </a:rPr>
              <a:t> </a:t>
            </a:r>
            <a:r>
              <a:rPr lang="en-US" sz="2000" u="sng" dirty="0" err="1" smtClean="0">
                <a:hlinkClick r:id="rId2"/>
              </a:rPr>
              <a:t>Hachay</a:t>
            </a:r>
            <a:r>
              <a:rPr lang="en-US" sz="2000" dirty="0" smtClean="0"/>
              <a:t> O.A. et al., 2017b]. Here we consider this problem for a source of a longitudinal wave in the framework of a complicated model: the anomalously stressed hierarchical heterogeneity of the l-</a:t>
            </a:r>
            <a:r>
              <a:rPr lang="en-US" sz="2000" dirty="0" err="1" smtClean="0"/>
              <a:t>th</a:t>
            </a:r>
            <a:r>
              <a:rPr lang="en-US" sz="2000" dirty="0" smtClean="0"/>
              <a:t> rank will be located in the layer ν-1, the maximum value of the l-</a:t>
            </a:r>
            <a:r>
              <a:rPr lang="en-US" sz="2000" dirty="0" err="1" smtClean="0"/>
              <a:t>th</a:t>
            </a:r>
            <a:r>
              <a:rPr lang="en-US" sz="2000" dirty="0" smtClean="0"/>
              <a:t> rank is L, the initial value of the l-</a:t>
            </a:r>
            <a:r>
              <a:rPr lang="en-US" sz="2000" dirty="0" err="1" smtClean="0"/>
              <a:t>th</a:t>
            </a:r>
            <a:r>
              <a:rPr lang="en-US" sz="2000" dirty="0" smtClean="0"/>
              <a:t> rank is </a:t>
            </a:r>
            <a:r>
              <a:rPr lang="en-US" sz="2000" dirty="0" err="1" smtClean="0"/>
              <a:t>ll</a:t>
            </a:r>
            <a:r>
              <a:rPr lang="en-US" sz="2000" dirty="0" smtClean="0"/>
              <a:t> = 1; the anomalously elastic hierarchical heterogeneity of the m-</a:t>
            </a:r>
            <a:r>
              <a:rPr lang="en-US" sz="2000" dirty="0" err="1" smtClean="0"/>
              <a:t>th</a:t>
            </a:r>
            <a:r>
              <a:rPr lang="en-US" sz="2000" dirty="0" smtClean="0"/>
              <a:t> rank is located in the layer ν, the maximum value of the m-</a:t>
            </a:r>
            <a:r>
              <a:rPr lang="en-US" sz="2000" dirty="0" err="1" smtClean="0"/>
              <a:t>th</a:t>
            </a:r>
            <a:r>
              <a:rPr lang="en-US" sz="2000" dirty="0" smtClean="0"/>
              <a:t> rank is M, the initial value of the m-</a:t>
            </a:r>
            <a:r>
              <a:rPr lang="en-US" sz="2000" dirty="0" err="1" smtClean="0"/>
              <a:t>th</a:t>
            </a:r>
            <a:r>
              <a:rPr lang="en-US" sz="2000" dirty="0" smtClean="0"/>
              <a:t> rank is mm = 1, and the anomalously </a:t>
            </a:r>
            <a:r>
              <a:rPr lang="en-US" sz="2000" dirty="0" err="1" smtClean="0"/>
              <a:t>densed</a:t>
            </a:r>
            <a:r>
              <a:rPr lang="en-US" sz="2000" dirty="0" smtClean="0"/>
              <a:t> hierarchical heterogeneity of the s-</a:t>
            </a:r>
            <a:r>
              <a:rPr lang="en-US" sz="2000" dirty="0" err="1" smtClean="0"/>
              <a:t>th</a:t>
            </a:r>
            <a:r>
              <a:rPr lang="en-US" sz="2000" dirty="0" smtClean="0"/>
              <a:t> rank is located in the layer ν+1, the maximum value of the s-</a:t>
            </a:r>
            <a:r>
              <a:rPr lang="en-US" sz="2000" dirty="0" err="1" smtClean="0"/>
              <a:t>th</a:t>
            </a:r>
            <a:r>
              <a:rPr lang="en-US" sz="2000" dirty="0" smtClean="0"/>
              <a:t> rank is equal to S, the initial value of the s-</a:t>
            </a:r>
            <a:r>
              <a:rPr lang="en-US" sz="2000" dirty="0" err="1" smtClean="0"/>
              <a:t>th</a:t>
            </a:r>
            <a:r>
              <a:rPr lang="en-US" sz="2000" dirty="0" smtClean="0"/>
              <a:t> rank is </a:t>
            </a:r>
            <a:r>
              <a:rPr lang="en-US" sz="2000" dirty="0" err="1" smtClean="0"/>
              <a:t>ss</a:t>
            </a:r>
            <a:r>
              <a:rPr lang="en-US" sz="2000" dirty="0" smtClean="0"/>
              <a:t> = 1. We consider the algorithm for recovering 2D surfaces of hierarchical heterogeneities in the case when L &lt;M &lt;S. Let us write the equation of the theoretical inverse problem [</a:t>
            </a:r>
            <a:r>
              <a:rPr lang="en-US" sz="2000" u="sng" dirty="0" smtClean="0">
                <a:hlinkClick r:id="rId2"/>
              </a:rPr>
              <a:t> </a:t>
            </a:r>
            <a:r>
              <a:rPr lang="en-US" sz="2000" u="sng" dirty="0" err="1" smtClean="0">
                <a:hlinkClick r:id="rId2"/>
              </a:rPr>
              <a:t>Hachay</a:t>
            </a:r>
            <a:r>
              <a:rPr lang="en-US" sz="2000" dirty="0" smtClean="0"/>
              <a:t> O.A. et al., 2017b ] for the scalar Helmholtz equation, to which our problem for the layer ν-1 reduces:</a:t>
            </a:r>
            <a:endParaRPr lang="ru-RU" sz="2000" dirty="0" smtClean="0"/>
          </a:p>
          <a:p>
            <a:pPr algn="just" fontAlgn="base">
              <a:spcBef>
                <a:spcPct val="0"/>
              </a:spcBef>
              <a:spcAft>
                <a:spcPct val="0"/>
              </a:spcAft>
            </a:pP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3000"/>
          </a:xfrm>
          <a:solidFill>
            <a:schemeClr val="bg1"/>
          </a:solidFill>
        </p:spPr>
        <p:txBody>
          <a:bodyPr>
            <a:noAutofit/>
          </a:bodyPr>
          <a:lstStyle/>
          <a:p>
            <a:pPr algn="l"/>
            <a:r>
              <a:rPr lang="en-US" sz="2400" b="1" dirty="0" smtClean="0">
                <a:solidFill>
                  <a:schemeClr val="bg1"/>
                </a:solidFill>
              </a:rPr>
              <a:t/>
            </a:r>
            <a:br>
              <a:rPr lang="en-US" sz="2400" b="1" dirty="0" smtClean="0">
                <a:solidFill>
                  <a:schemeClr val="bg1"/>
                </a:solidFill>
              </a:rPr>
            </a:br>
            <a:r>
              <a:rPr lang="en-US" sz="2400" b="1" dirty="0" smtClean="0"/>
              <a:t>ALGORITHM FOR SOLUTION OF THE </a:t>
            </a:r>
            <a:r>
              <a:rPr lang="en-US" sz="2400" b="1" cap="all" dirty="0" smtClean="0"/>
              <a:t>inverse </a:t>
            </a:r>
            <a:r>
              <a:rPr lang="en-US" sz="2400" b="1" dirty="0" smtClean="0"/>
              <a:t>PROBLEM OF 2-D SOUND DIFFRACTION IN N-LAYERED MEDIUM WITH COMPOSITE HIERARCHICAL INCLUSIONS.</a:t>
            </a:r>
            <a:r>
              <a:rPr lang="ru-RU" sz="2400" dirty="0" smtClean="0"/>
              <a:t/>
            </a:r>
            <a:br>
              <a:rPr lang="ru-RU" sz="2400" dirty="0" smtClean="0"/>
            </a:br>
            <a:endParaRPr lang="ru-RU" sz="2400" b="1" dirty="0">
              <a:latin typeface="Arial" pitchFamily="34" charset="0"/>
              <a:cs typeface="Arial" pitchFamily="34" charset="0"/>
            </a:endParaRPr>
          </a:p>
        </p:txBody>
      </p:sp>
      <p:sp>
        <p:nvSpPr>
          <p:cNvPr id="15361" name="Rectangle 1"/>
          <p:cNvSpPr>
            <a:spLocks noChangeArrowheads="1"/>
          </p:cNvSpPr>
          <p:nvPr/>
        </p:nvSpPr>
        <p:spPr bwMode="auto">
          <a:xfrm>
            <a:off x="0" y="5661248"/>
            <a:ext cx="91440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5601" name="Object 1"/>
          <p:cNvGraphicFramePr>
            <a:graphicFrameLocks noChangeAspect="1"/>
          </p:cNvGraphicFramePr>
          <p:nvPr/>
        </p:nvGraphicFramePr>
        <p:xfrm>
          <a:off x="684213" y="1773238"/>
          <a:ext cx="6081712" cy="1169987"/>
        </p:xfrm>
        <a:graphic>
          <a:graphicData uri="http://schemas.openxmlformats.org/presentationml/2006/ole">
            <p:oleObj spid="_x0000_s25601" name="Формула" r:id="rId3" imgW="4927600" imgH="939800" progId="Equation.3">
              <p:embed/>
            </p:oleObj>
          </a:graphicData>
        </a:graphic>
      </p:graphicFrame>
      <p:sp>
        <p:nvSpPr>
          <p:cNvPr id="6" name="TextBox 5"/>
          <p:cNvSpPr txBox="1"/>
          <p:nvPr/>
        </p:nvSpPr>
        <p:spPr>
          <a:xfrm>
            <a:off x="7524328" y="2348880"/>
            <a:ext cx="442750" cy="369332"/>
          </a:xfrm>
          <a:prstGeom prst="rect">
            <a:avLst/>
          </a:prstGeom>
          <a:noFill/>
        </p:spPr>
        <p:txBody>
          <a:bodyPr wrap="none" rtlCol="0">
            <a:spAutoFit/>
          </a:bodyPr>
          <a:lstStyle/>
          <a:p>
            <a:r>
              <a:rPr lang="en-US" dirty="0" smtClean="0"/>
              <a:t>(1)</a:t>
            </a:r>
            <a:endParaRPr lang="ru-RU" dirty="0"/>
          </a:p>
        </p:txBody>
      </p:sp>
      <p:graphicFrame>
        <p:nvGraphicFramePr>
          <p:cNvPr id="25603" name="Object 3"/>
          <p:cNvGraphicFramePr>
            <a:graphicFrameLocks noChangeAspect="1"/>
          </p:cNvGraphicFramePr>
          <p:nvPr/>
        </p:nvGraphicFramePr>
        <p:xfrm>
          <a:off x="1908175" y="3284538"/>
          <a:ext cx="3311525" cy="317500"/>
        </p:xfrm>
        <a:graphic>
          <a:graphicData uri="http://schemas.openxmlformats.org/presentationml/2006/ole">
            <p:oleObj spid="_x0000_s25603" name="Формула" r:id="rId4" imgW="2654300" imgH="254000" progId="Equation.3">
              <p:embed/>
            </p:oleObj>
          </a:graphicData>
        </a:graphic>
      </p:graphicFrame>
      <p:sp>
        <p:nvSpPr>
          <p:cNvPr id="25605" name="Rectangle 5"/>
          <p:cNvSpPr>
            <a:spLocks noChangeArrowheads="1"/>
          </p:cNvSpPr>
          <p:nvPr/>
        </p:nvSpPr>
        <p:spPr bwMode="auto">
          <a:xfrm>
            <a:off x="0" y="25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467544" y="3212976"/>
            <a:ext cx="1005403" cy="369332"/>
          </a:xfrm>
          <a:prstGeom prst="rect">
            <a:avLst/>
          </a:prstGeom>
        </p:spPr>
        <p:txBody>
          <a:bodyPr wrap="none">
            <a:spAutoFit/>
          </a:bodyPr>
          <a:lstStyle/>
          <a:p>
            <a:pPr lvl="0" fontAlgn="base">
              <a:spcBef>
                <a:spcPct val="0"/>
              </a:spcBef>
              <a:spcAft>
                <a:spcPct val="0"/>
              </a:spcAft>
            </a:pPr>
            <a:r>
              <a:rPr lang="en-US" dirty="0" smtClean="0">
                <a:latin typeface="Arial" pitchFamily="34" charset="0"/>
                <a:ea typeface="Times New Roman" pitchFamily="18" charset="0"/>
                <a:cs typeface="Arial" pitchFamily="34" charset="0"/>
              </a:rPr>
              <a:t>By this: </a:t>
            </a:r>
            <a:endParaRPr lang="en-US" sz="2800" dirty="0" smtClean="0">
              <a:latin typeface="Arial" pitchFamily="34" charset="0"/>
              <a:cs typeface="Arial" pitchFamily="34" charset="0"/>
            </a:endParaRPr>
          </a:p>
        </p:txBody>
      </p:sp>
      <p:sp>
        <p:nvSpPr>
          <p:cNvPr id="11" name="TextBox 10"/>
          <p:cNvSpPr txBox="1"/>
          <p:nvPr/>
        </p:nvSpPr>
        <p:spPr>
          <a:xfrm>
            <a:off x="7596336" y="3212976"/>
            <a:ext cx="442750" cy="369332"/>
          </a:xfrm>
          <a:prstGeom prst="rect">
            <a:avLst/>
          </a:prstGeom>
          <a:noFill/>
        </p:spPr>
        <p:txBody>
          <a:bodyPr wrap="none" rtlCol="0">
            <a:spAutoFit/>
          </a:bodyPr>
          <a:lstStyle/>
          <a:p>
            <a:r>
              <a:rPr lang="en-US" dirty="0" smtClean="0"/>
              <a:t>(2)</a:t>
            </a:r>
            <a:endParaRPr lang="ru-RU" dirty="0"/>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5606" name="Object 6"/>
          <p:cNvGraphicFramePr>
            <a:graphicFrameLocks noChangeAspect="1"/>
          </p:cNvGraphicFramePr>
          <p:nvPr/>
        </p:nvGraphicFramePr>
        <p:xfrm>
          <a:off x="250825" y="3933825"/>
          <a:ext cx="2274888" cy="301625"/>
        </p:xfrm>
        <a:graphic>
          <a:graphicData uri="http://schemas.openxmlformats.org/presentationml/2006/ole">
            <p:oleObj spid="_x0000_s25606" name="Формула" r:id="rId5" imgW="1816100" imgH="241300" progId="Equation.3">
              <p:embed/>
            </p:oleObj>
          </a:graphicData>
        </a:graphic>
      </p:graphicFrame>
      <p:sp>
        <p:nvSpPr>
          <p:cNvPr id="25608" name="Rectangle 8"/>
          <p:cNvSpPr>
            <a:spLocks noChangeArrowheads="1"/>
          </p:cNvSpPr>
          <p:nvPr/>
        </p:nvSpPr>
        <p:spPr bwMode="auto">
          <a:xfrm>
            <a:off x="2627784" y="3933056"/>
            <a:ext cx="565212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values of the elastic parameter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Lamé</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λ and the density in the (ν-1) -</a:t>
            </a: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layer, in the layer where point M</a:t>
            </a:r>
            <a:r>
              <a:rPr kumimoji="0" lang="en-U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0</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located inside the heterogeneity in the layer, with: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5618" name="Object 18"/>
          <p:cNvGraphicFramePr>
            <a:graphicFrameLocks noChangeAspect="1"/>
          </p:cNvGraphicFramePr>
          <p:nvPr/>
        </p:nvGraphicFramePr>
        <p:xfrm>
          <a:off x="0" y="4365625"/>
          <a:ext cx="1450975" cy="317500"/>
        </p:xfrm>
        <a:graphic>
          <a:graphicData uri="http://schemas.openxmlformats.org/presentationml/2006/ole">
            <p:oleObj spid="_x0000_s25618" name="Формула" r:id="rId6" imgW="1155700" imgH="254000" progId="Equation.3">
              <p:embed/>
            </p:oleObj>
          </a:graphicData>
        </a:graphic>
      </p:graphicFrame>
      <p:graphicFrame>
        <p:nvGraphicFramePr>
          <p:cNvPr id="25617" name="Object 17"/>
          <p:cNvGraphicFramePr>
            <a:graphicFrameLocks noChangeAspect="1"/>
          </p:cNvGraphicFramePr>
          <p:nvPr/>
        </p:nvGraphicFramePr>
        <p:xfrm>
          <a:off x="1619250" y="4437063"/>
          <a:ext cx="906463" cy="284162"/>
        </p:xfrm>
        <a:graphic>
          <a:graphicData uri="http://schemas.openxmlformats.org/presentationml/2006/ole">
            <p:oleObj spid="_x0000_s25617" name="Формула" r:id="rId7" imgW="749300" imgH="228600" progId="Equation.3">
              <p:embed/>
            </p:oleObj>
          </a:graphicData>
        </a:graphic>
      </p:graphicFrame>
      <p:graphicFrame>
        <p:nvGraphicFramePr>
          <p:cNvPr id="25616" name="Object 16"/>
          <p:cNvGraphicFramePr>
            <a:graphicFrameLocks noChangeAspect="1"/>
          </p:cNvGraphicFramePr>
          <p:nvPr/>
        </p:nvGraphicFramePr>
        <p:xfrm>
          <a:off x="3059113" y="4437063"/>
          <a:ext cx="1608137" cy="303212"/>
        </p:xfrm>
        <a:graphic>
          <a:graphicData uri="http://schemas.openxmlformats.org/presentationml/2006/ole">
            <p:oleObj spid="_x0000_s25616" name="Формула" r:id="rId8" imgW="1282680" imgH="241200" progId="Equation.3">
              <p:embed/>
            </p:oleObj>
          </a:graphicData>
        </a:graphic>
      </p:graphicFrame>
      <p:sp>
        <p:nvSpPr>
          <p:cNvPr id="2561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20" name="Rectangle 20"/>
          <p:cNvSpPr>
            <a:spLocks noChangeArrowheads="1"/>
          </p:cNvSpPr>
          <p:nvPr/>
        </p:nvSpPr>
        <p:spPr bwMode="auto">
          <a:xfrm>
            <a:off x="0" y="71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946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2" name="Rectangle 2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5623" name="Object 23"/>
          <p:cNvGraphicFramePr>
            <a:graphicFrameLocks noChangeAspect="1"/>
          </p:cNvGraphicFramePr>
          <p:nvPr/>
        </p:nvGraphicFramePr>
        <p:xfrm>
          <a:off x="5003800" y="4437063"/>
          <a:ext cx="2928938" cy="414337"/>
        </p:xfrm>
        <a:graphic>
          <a:graphicData uri="http://schemas.openxmlformats.org/presentationml/2006/ole">
            <p:oleObj spid="_x0000_s25623" name="Формула" r:id="rId9" imgW="2374900" imgH="330200" progId="Equation.3">
              <p:embed/>
            </p:oleObj>
          </a:graphicData>
        </a:graphic>
      </p:graphicFrame>
      <p:sp>
        <p:nvSpPr>
          <p:cNvPr id="31" name="TextBox 30"/>
          <p:cNvSpPr txBox="1"/>
          <p:nvPr/>
        </p:nvSpPr>
        <p:spPr>
          <a:xfrm>
            <a:off x="8100392" y="4437112"/>
            <a:ext cx="442750" cy="369332"/>
          </a:xfrm>
          <a:prstGeom prst="rect">
            <a:avLst/>
          </a:prstGeom>
          <a:noFill/>
        </p:spPr>
        <p:txBody>
          <a:bodyPr wrap="none" rtlCol="0">
            <a:spAutoFit/>
          </a:bodyPr>
          <a:lstStyle/>
          <a:p>
            <a:r>
              <a:rPr lang="en-US" dirty="0" smtClean="0"/>
              <a:t>(3)</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3000"/>
          </a:xfrm>
          <a:solidFill>
            <a:schemeClr val="bg1"/>
          </a:solidFill>
        </p:spPr>
        <p:txBody>
          <a:bodyPr>
            <a:noAutofit/>
          </a:bodyPr>
          <a:lstStyle/>
          <a:p>
            <a:pPr algn="l"/>
            <a:r>
              <a:rPr lang="en-US" sz="2400" b="1" dirty="0" smtClean="0">
                <a:solidFill>
                  <a:schemeClr val="bg1"/>
                </a:solidFill>
              </a:rPr>
              <a:t/>
            </a:r>
            <a:br>
              <a:rPr lang="en-US" sz="2400" b="1" dirty="0" smtClean="0">
                <a:solidFill>
                  <a:schemeClr val="bg1"/>
                </a:solidFill>
              </a:rPr>
            </a:br>
            <a:r>
              <a:rPr lang="en-US" sz="2400" b="1" dirty="0" smtClean="0"/>
              <a:t>ALGORITHM FOR SOLUTION OF THE </a:t>
            </a:r>
            <a:r>
              <a:rPr lang="en-US" sz="2400" b="1" cap="all" dirty="0" smtClean="0"/>
              <a:t>inverse </a:t>
            </a:r>
            <a:r>
              <a:rPr lang="en-US" sz="2400" b="1" dirty="0" smtClean="0"/>
              <a:t>PROBLEM OF 2-D SOUND DIFFRACTION IN N-LAYERED MEDIUM WITH COMPOSITE HIERARCHICAL INCLUSIONS.</a:t>
            </a:r>
            <a:r>
              <a:rPr lang="ru-RU" sz="2400" dirty="0" smtClean="0"/>
              <a:t/>
            </a:r>
            <a:br>
              <a:rPr lang="ru-RU" sz="2400" dirty="0" smtClean="0"/>
            </a:br>
            <a:endParaRPr lang="ru-RU" sz="2400" b="1" dirty="0">
              <a:latin typeface="Arial" pitchFamily="34" charset="0"/>
              <a:cs typeface="Arial" pitchFamily="34"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5" name="Rectangle 5"/>
          <p:cNvSpPr>
            <a:spLocks noChangeArrowheads="1"/>
          </p:cNvSpPr>
          <p:nvPr/>
        </p:nvSpPr>
        <p:spPr bwMode="auto">
          <a:xfrm>
            <a:off x="0" y="25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20" name="Rectangle 20"/>
          <p:cNvSpPr>
            <a:spLocks noChangeArrowheads="1"/>
          </p:cNvSpPr>
          <p:nvPr/>
        </p:nvSpPr>
        <p:spPr bwMode="auto">
          <a:xfrm>
            <a:off x="0" y="71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946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2" name="Rectangle 2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705" name="Object 9"/>
          <p:cNvGraphicFramePr>
            <a:graphicFrameLocks noChangeAspect="1"/>
          </p:cNvGraphicFramePr>
          <p:nvPr/>
        </p:nvGraphicFramePr>
        <p:xfrm>
          <a:off x="1619250" y="1412875"/>
          <a:ext cx="6532563" cy="5222875"/>
        </p:xfrm>
        <a:graphic>
          <a:graphicData uri="http://schemas.openxmlformats.org/presentationml/2006/ole">
            <p:oleObj spid="_x0000_s29705" name="Документ" r:id="rId3" imgW="5939606" imgH="4747490" progId="Word.Document.12">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3000"/>
          </a:xfrm>
          <a:solidFill>
            <a:schemeClr val="bg1"/>
          </a:solidFill>
        </p:spPr>
        <p:txBody>
          <a:bodyPr>
            <a:noAutofit/>
          </a:bodyPr>
          <a:lstStyle/>
          <a:p>
            <a:pPr algn="l"/>
            <a:r>
              <a:rPr lang="en-US" sz="2400" b="1" dirty="0" smtClean="0">
                <a:solidFill>
                  <a:schemeClr val="bg1"/>
                </a:solidFill>
              </a:rPr>
              <a:t/>
            </a:r>
            <a:br>
              <a:rPr lang="en-US" sz="2400" b="1" dirty="0" smtClean="0">
                <a:solidFill>
                  <a:schemeClr val="bg1"/>
                </a:solidFill>
              </a:rPr>
            </a:br>
            <a:r>
              <a:rPr lang="en-US" sz="2400" b="1" dirty="0" smtClean="0"/>
              <a:t>ALGORITHM FOR SOLUTION OF THE </a:t>
            </a:r>
            <a:r>
              <a:rPr lang="en-US" sz="2400" b="1" cap="all" dirty="0" smtClean="0"/>
              <a:t>inverse </a:t>
            </a:r>
            <a:r>
              <a:rPr lang="en-US" sz="2400" b="1" dirty="0" smtClean="0"/>
              <a:t>PROBLEM OF 2-D SOUND DIFFRACTION IN N-LAYERED MEDIUM WITH COMPOSITE HIERARCHICAL INCLUSIONS.</a:t>
            </a:r>
            <a:r>
              <a:rPr lang="ru-RU" sz="2400" dirty="0" smtClean="0"/>
              <a:t/>
            </a:r>
            <a:br>
              <a:rPr lang="ru-RU" sz="2400" dirty="0" smtClean="0"/>
            </a:br>
            <a:endParaRPr lang="ru-RU" sz="2400" b="1" dirty="0">
              <a:latin typeface="Arial" pitchFamily="34" charset="0"/>
              <a:cs typeface="Arial" pitchFamily="34"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5" name="Rectangle 5"/>
          <p:cNvSpPr>
            <a:spLocks noChangeArrowheads="1"/>
          </p:cNvSpPr>
          <p:nvPr/>
        </p:nvSpPr>
        <p:spPr bwMode="auto">
          <a:xfrm>
            <a:off x="0" y="25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20" name="Rectangle 20"/>
          <p:cNvSpPr>
            <a:spLocks noChangeArrowheads="1"/>
          </p:cNvSpPr>
          <p:nvPr/>
        </p:nvSpPr>
        <p:spPr bwMode="auto">
          <a:xfrm>
            <a:off x="0" y="71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946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2" name="Rectangle 2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23" name="Object 3"/>
          <p:cNvGraphicFramePr>
            <a:graphicFrameLocks noChangeAspect="1"/>
          </p:cNvGraphicFramePr>
          <p:nvPr/>
        </p:nvGraphicFramePr>
        <p:xfrm>
          <a:off x="971600" y="1700808"/>
          <a:ext cx="7424737" cy="4527550"/>
        </p:xfrm>
        <a:graphic>
          <a:graphicData uri="http://schemas.openxmlformats.org/presentationml/2006/ole">
            <p:oleObj spid="_x0000_s30723" name="Документ" r:id="rId3" imgW="5939606" imgH="3620650" progId="Word.Document.12">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3000"/>
          </a:xfrm>
          <a:solidFill>
            <a:schemeClr val="bg1"/>
          </a:solidFill>
        </p:spPr>
        <p:txBody>
          <a:bodyPr>
            <a:noAutofit/>
          </a:bodyPr>
          <a:lstStyle/>
          <a:p>
            <a:pPr algn="l"/>
            <a:r>
              <a:rPr lang="en-US" sz="2400" b="1" dirty="0" smtClean="0">
                <a:solidFill>
                  <a:schemeClr val="bg1"/>
                </a:solidFill>
              </a:rPr>
              <a:t/>
            </a:r>
            <a:br>
              <a:rPr lang="en-US" sz="2400" b="1" dirty="0" smtClean="0">
                <a:solidFill>
                  <a:schemeClr val="bg1"/>
                </a:solidFill>
              </a:rPr>
            </a:br>
            <a:r>
              <a:rPr lang="en-US" sz="2400" b="1" dirty="0" smtClean="0"/>
              <a:t>ALGORITHM FOR SOLUTION OF THE </a:t>
            </a:r>
            <a:r>
              <a:rPr lang="en-US" sz="2400" b="1" cap="all" dirty="0" smtClean="0"/>
              <a:t>inverse </a:t>
            </a:r>
            <a:r>
              <a:rPr lang="en-US" sz="2400" b="1" dirty="0" smtClean="0"/>
              <a:t>PROBLEM OF 2-D SOUND DIFFRACTION IN N-LAYERED MEDIUM WITH COMPOSITE HIERARCHICAL INCLUSIONS.</a:t>
            </a:r>
            <a:r>
              <a:rPr lang="ru-RU" sz="2400" dirty="0" smtClean="0"/>
              <a:t/>
            </a:r>
            <a:br>
              <a:rPr lang="ru-RU" sz="2400" dirty="0" smtClean="0"/>
            </a:br>
            <a:endParaRPr lang="ru-RU" sz="2400" b="1" dirty="0">
              <a:latin typeface="Arial" pitchFamily="34" charset="0"/>
              <a:cs typeface="Arial" pitchFamily="34"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5" name="Rectangle 5"/>
          <p:cNvSpPr>
            <a:spLocks noChangeArrowheads="1"/>
          </p:cNvSpPr>
          <p:nvPr/>
        </p:nvSpPr>
        <p:spPr bwMode="auto">
          <a:xfrm>
            <a:off x="0" y="25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20" name="Rectangle 20"/>
          <p:cNvSpPr>
            <a:spLocks noChangeArrowheads="1"/>
          </p:cNvSpPr>
          <p:nvPr/>
        </p:nvSpPr>
        <p:spPr bwMode="auto">
          <a:xfrm>
            <a:off x="0" y="71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946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2" name="Rectangle 2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1747" name="Object 3"/>
          <p:cNvGraphicFramePr>
            <a:graphicFrameLocks noChangeAspect="1"/>
          </p:cNvGraphicFramePr>
          <p:nvPr/>
        </p:nvGraphicFramePr>
        <p:xfrm>
          <a:off x="971600" y="1628800"/>
          <a:ext cx="7424737" cy="4986338"/>
        </p:xfrm>
        <a:graphic>
          <a:graphicData uri="http://schemas.openxmlformats.org/presentationml/2006/ole">
            <p:oleObj spid="_x0000_s31747" name="Документ" r:id="rId3" imgW="5939606" imgH="3988583" progId="Word.Document.12">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3000"/>
          </a:xfrm>
          <a:solidFill>
            <a:schemeClr val="bg1"/>
          </a:solidFill>
        </p:spPr>
        <p:txBody>
          <a:bodyPr>
            <a:noAutofit/>
          </a:bodyPr>
          <a:lstStyle/>
          <a:p>
            <a:pPr algn="l"/>
            <a:r>
              <a:rPr lang="en-US" sz="2400" b="1" dirty="0" smtClean="0">
                <a:solidFill>
                  <a:schemeClr val="bg1"/>
                </a:solidFill>
              </a:rPr>
              <a:t/>
            </a:r>
            <a:br>
              <a:rPr lang="en-US" sz="2400" b="1" dirty="0" smtClean="0">
                <a:solidFill>
                  <a:schemeClr val="bg1"/>
                </a:solidFill>
              </a:rPr>
            </a:br>
            <a:r>
              <a:rPr lang="en-US" sz="2400" b="1" dirty="0" smtClean="0"/>
              <a:t>ALGORITHM FOR SOLUTION OF THE </a:t>
            </a:r>
            <a:r>
              <a:rPr lang="en-US" sz="2400" b="1" cap="all" dirty="0" smtClean="0"/>
              <a:t>inverse </a:t>
            </a:r>
            <a:r>
              <a:rPr lang="en-US" sz="2400" b="1" dirty="0" smtClean="0"/>
              <a:t>PROBLEM OF 2-D SOUND DIFFRACTION IN N-LAYERED MEDIUM WITH COMPOSITE HIERARCHICAL INCLUSIONS.</a:t>
            </a:r>
            <a:r>
              <a:rPr lang="ru-RU" sz="2400" dirty="0" smtClean="0"/>
              <a:t/>
            </a:r>
            <a:br>
              <a:rPr lang="ru-RU" sz="2400" dirty="0" smtClean="0"/>
            </a:br>
            <a:endParaRPr lang="ru-RU" sz="2400" b="1" dirty="0">
              <a:latin typeface="Arial" pitchFamily="34" charset="0"/>
              <a:cs typeface="Arial" pitchFamily="34"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5" name="Rectangle 5"/>
          <p:cNvSpPr>
            <a:spLocks noChangeArrowheads="1"/>
          </p:cNvSpPr>
          <p:nvPr/>
        </p:nvSpPr>
        <p:spPr bwMode="auto">
          <a:xfrm>
            <a:off x="0" y="25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20" name="Rectangle 20"/>
          <p:cNvSpPr>
            <a:spLocks noChangeArrowheads="1"/>
          </p:cNvSpPr>
          <p:nvPr/>
        </p:nvSpPr>
        <p:spPr bwMode="auto">
          <a:xfrm>
            <a:off x="0" y="71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946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2" name="Rectangle 2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2771" name="Object 3"/>
          <p:cNvGraphicFramePr>
            <a:graphicFrameLocks noChangeAspect="1"/>
          </p:cNvGraphicFramePr>
          <p:nvPr/>
        </p:nvGraphicFramePr>
        <p:xfrm>
          <a:off x="971600" y="1772816"/>
          <a:ext cx="7427912" cy="4078287"/>
        </p:xfrm>
        <a:graphic>
          <a:graphicData uri="http://schemas.openxmlformats.org/presentationml/2006/ole">
            <p:oleObj spid="_x0000_s32771" name="Документ" r:id="rId3" imgW="5939606" imgH="3261357" progId="Word.Documen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143000"/>
          </a:xfrm>
          <a:solidFill>
            <a:schemeClr val="bg1"/>
          </a:solidFill>
        </p:spPr>
        <p:txBody>
          <a:bodyPr>
            <a:noAutofit/>
          </a:bodyPr>
          <a:lstStyle/>
          <a:p>
            <a:pPr algn="l"/>
            <a:r>
              <a:rPr lang="en-US" sz="2400" b="1" dirty="0" smtClean="0">
                <a:solidFill>
                  <a:schemeClr val="bg1"/>
                </a:solidFill>
              </a:rPr>
              <a:t/>
            </a:r>
            <a:br>
              <a:rPr lang="en-US" sz="2400" b="1" dirty="0" smtClean="0">
                <a:solidFill>
                  <a:schemeClr val="bg1"/>
                </a:solidFill>
              </a:rPr>
            </a:br>
            <a:r>
              <a:rPr lang="en-US" sz="2400" b="1" dirty="0" smtClean="0"/>
              <a:t>ALGORITHM FOR SOLUTION OF THE </a:t>
            </a:r>
            <a:r>
              <a:rPr lang="en-US" sz="2400" b="1" cap="all" dirty="0" smtClean="0"/>
              <a:t>inverse </a:t>
            </a:r>
            <a:r>
              <a:rPr lang="en-US" sz="2400" b="1" dirty="0" smtClean="0"/>
              <a:t>PROBLEM OF 2-D SOUND DIFFRACTION IN N-LAYERED MEDIUM WITH COMPOSITE HIERARCHICAL INCLUSIONS.</a:t>
            </a:r>
            <a:r>
              <a:rPr lang="ru-RU" sz="2400" dirty="0" smtClean="0"/>
              <a:t/>
            </a:r>
            <a:br>
              <a:rPr lang="ru-RU" sz="2400" dirty="0" smtClean="0"/>
            </a:br>
            <a:endParaRPr lang="ru-RU" sz="2400" b="1" dirty="0">
              <a:latin typeface="Arial" pitchFamily="34" charset="0"/>
              <a:cs typeface="Arial" pitchFamily="34"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5" name="Rectangle 5"/>
          <p:cNvSpPr>
            <a:spLocks noChangeArrowheads="1"/>
          </p:cNvSpPr>
          <p:nvPr/>
        </p:nvSpPr>
        <p:spPr bwMode="auto">
          <a:xfrm>
            <a:off x="0" y="25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20" name="Rectangle 20"/>
          <p:cNvSpPr>
            <a:spLocks noChangeArrowheads="1"/>
          </p:cNvSpPr>
          <p:nvPr/>
        </p:nvSpPr>
        <p:spPr bwMode="auto">
          <a:xfrm>
            <a:off x="0" y="71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946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2" name="Rectangle 2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3795" name="Object 3"/>
          <p:cNvGraphicFramePr>
            <a:graphicFrameLocks noChangeAspect="1"/>
          </p:cNvGraphicFramePr>
          <p:nvPr/>
        </p:nvGraphicFramePr>
        <p:xfrm>
          <a:off x="899592" y="1844824"/>
          <a:ext cx="7424737" cy="3959225"/>
        </p:xfrm>
        <a:graphic>
          <a:graphicData uri="http://schemas.openxmlformats.org/presentationml/2006/ole">
            <p:oleObj spid="_x0000_s33795" name="Документ" r:id="rId3" imgW="5939606" imgH="3166314" progId="Word.Documen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a:solidFill>
            <a:schemeClr val="bg1"/>
          </a:solidFill>
        </p:spPr>
        <p:txBody>
          <a:bodyPr/>
          <a:lstStyle/>
          <a:p>
            <a:r>
              <a:rPr lang="en-US" b="1" dirty="0" smtClean="0">
                <a:latin typeface="Arial" pitchFamily="34" charset="0"/>
                <a:cs typeface="Arial" pitchFamily="34" charset="0"/>
              </a:rPr>
              <a:t>Abstract</a:t>
            </a:r>
            <a:endParaRPr lang="ru-RU" b="1" dirty="0">
              <a:latin typeface="Arial" pitchFamily="34" charset="0"/>
              <a:cs typeface="Arial" pitchFamily="34" charset="0"/>
            </a:endParaRPr>
          </a:p>
        </p:txBody>
      </p:sp>
      <p:sp>
        <p:nvSpPr>
          <p:cNvPr id="1025" name="Rectangle 1"/>
          <p:cNvSpPr>
            <a:spLocks noChangeArrowheads="1"/>
          </p:cNvSpPr>
          <p:nvPr/>
        </p:nvSpPr>
        <p:spPr bwMode="auto">
          <a:xfrm>
            <a:off x="0" y="1025635"/>
            <a:ext cx="9144000" cy="5801588"/>
          </a:xfrm>
          <a:prstGeom prst="rect">
            <a:avLst/>
          </a:prstGeom>
          <a:solidFill>
            <a:schemeClr val="bg1"/>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lvl="0" eaLnBrk="0" fontAlgn="base" hangingPunct="0">
              <a:spcBef>
                <a:spcPct val="0"/>
              </a:spcBef>
              <a:spcAft>
                <a:spcPct val="0"/>
              </a:spcAft>
            </a:pPr>
            <a:r>
              <a:rPr lang="en-US" sz="1700" b="1" dirty="0" smtClean="0"/>
              <a:t>A new approach to the interpretation of wave fields has been developed to determine the contours or surfaces of composite local hierarchical objects. </a:t>
            </a:r>
            <a:endParaRPr lang="ru-RU" sz="1700" b="1" dirty="0" smtClean="0"/>
          </a:p>
          <a:p>
            <a:pPr lvl="0" eaLnBrk="0" fontAlgn="base" hangingPunct="0">
              <a:spcBef>
                <a:spcPct val="0"/>
              </a:spcBef>
              <a:spcAft>
                <a:spcPct val="0"/>
              </a:spcAft>
            </a:pPr>
            <a:r>
              <a:rPr lang="en-US" sz="1700" b="1" dirty="0" smtClean="0"/>
              <a:t>An iterative process has been developed to solve a theoretical inverse problem for the case of determining the configurations of 2D hierarchical inclusions of the l-</a:t>
            </a:r>
            <a:r>
              <a:rPr lang="en-US" sz="1700" b="1" dirty="0" err="1" smtClean="0"/>
              <a:t>th</a:t>
            </a:r>
            <a:r>
              <a:rPr lang="en-US" sz="1700" b="1" dirty="0" smtClean="0"/>
              <a:t>, m-</a:t>
            </a:r>
            <a:r>
              <a:rPr lang="en-US" sz="1700" b="1" dirty="0" err="1" smtClean="0"/>
              <a:t>th</a:t>
            </a:r>
            <a:r>
              <a:rPr lang="en-US" sz="1700" b="1" dirty="0" smtClean="0"/>
              <a:t>, and s-</a:t>
            </a:r>
            <a:r>
              <a:rPr lang="en-US" sz="1700" b="1" dirty="0" err="1" smtClean="0"/>
              <a:t>th</a:t>
            </a:r>
            <a:r>
              <a:rPr lang="en-US" sz="1700" b="1" dirty="0" smtClean="0"/>
              <a:t> ranks located one above the other in different layers of the N-layer medium and various physical and mechanical properties for active acoustic monitoring with sources of longitudinal and transversal waves.</a:t>
            </a:r>
            <a:endParaRPr lang="ru-RU" sz="1700" b="1" dirty="0" smtClean="0"/>
          </a:p>
          <a:p>
            <a:pPr lvl="0" eaLnBrk="0" fontAlgn="base" hangingPunct="0">
              <a:spcBef>
                <a:spcPct val="0"/>
              </a:spcBef>
              <a:spcAft>
                <a:spcPct val="0"/>
              </a:spcAft>
            </a:pPr>
            <a:r>
              <a:rPr lang="en-US" sz="1700" b="1" dirty="0" smtClean="0"/>
              <a:t> When interpreting the results of monitoring, it is necessary to use data from such observation systems that can be configured to study the hierarchical structure of the environment. Such systems include acoustic (in the dynamic version) and electromagnetic monitoring systems.</a:t>
            </a:r>
            <a:endParaRPr lang="ru-RU" sz="1700" b="1" dirty="0" smtClean="0"/>
          </a:p>
          <a:p>
            <a:pPr lvl="0" eaLnBrk="0" fontAlgn="base" hangingPunct="0">
              <a:spcBef>
                <a:spcPct val="0"/>
              </a:spcBef>
              <a:spcAft>
                <a:spcPct val="0"/>
              </a:spcAft>
            </a:pPr>
            <a:r>
              <a:rPr lang="en-US" sz="1700" b="1" dirty="0" smtClean="0"/>
              <a:t> The hierarchical structure of the geological environment is clearly visible when analyzing rock samples taken from ore mines. On the other hand, the more complex the environment, the each wave field introduces its information about its internal structure, therefore, the interpretation of the seismic and electromagnetic fields must be conducted separately, without mixing these databases.</a:t>
            </a:r>
            <a:endParaRPr lang="ru-RU" sz="1700" b="1" dirty="0" smtClean="0"/>
          </a:p>
          <a:p>
            <a:pPr lvl="0" eaLnBrk="0" fontAlgn="base" hangingPunct="0">
              <a:spcBef>
                <a:spcPct val="0"/>
              </a:spcBef>
              <a:spcAft>
                <a:spcPct val="0"/>
              </a:spcAft>
            </a:pPr>
            <a:r>
              <a:rPr lang="en-US" sz="1700" b="1" dirty="0" smtClean="0"/>
              <a:t>This result is contained in the explicit form of the equations of the theoretical inverse problem for a 2D electromagnetic field (E and H polarization), as well as for the propagation of a linearly polarized elastic wave when excited by an N-layer conducting or elastic medium with a hierarchical conducting or elastic inclusion located in the ν-</a:t>
            </a:r>
            <a:r>
              <a:rPr lang="en-US" sz="1700" b="1" dirty="0" err="1" smtClean="0"/>
              <a:t>th</a:t>
            </a:r>
            <a:r>
              <a:rPr lang="en-US" sz="1700" b="1" dirty="0" smtClean="0"/>
              <a:t> layer. In the present work, the inverse problem for a complicated hierarchical model of inclusions is considered. It can be used when conducting monitoring seismic and acoustic borehole studies to monitor the fluid return of oil fields, to analyze the dynamic state of a mountain range of deep-seated deposits which are under various mechanical effects.</a:t>
            </a:r>
            <a:endParaRPr kumimoji="0" lang="en-US" sz="1700" b="1"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5" name="Rectangle 5"/>
          <p:cNvSpPr>
            <a:spLocks noChangeArrowheads="1"/>
          </p:cNvSpPr>
          <p:nvPr/>
        </p:nvSpPr>
        <p:spPr bwMode="auto">
          <a:xfrm>
            <a:off x="0" y="25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9"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20" name="Rectangle 20"/>
          <p:cNvSpPr>
            <a:spLocks noChangeArrowheads="1"/>
          </p:cNvSpPr>
          <p:nvPr/>
        </p:nvSpPr>
        <p:spPr bwMode="auto">
          <a:xfrm>
            <a:off x="0" y="71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0" y="946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2" name="Rectangle 2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4819" name="Object 3"/>
          <p:cNvGraphicFramePr>
            <a:graphicFrameLocks noChangeAspect="1"/>
          </p:cNvGraphicFramePr>
          <p:nvPr/>
        </p:nvGraphicFramePr>
        <p:xfrm>
          <a:off x="1403648" y="404664"/>
          <a:ext cx="6834187" cy="6283325"/>
        </p:xfrm>
        <a:graphic>
          <a:graphicData uri="http://schemas.openxmlformats.org/presentationml/2006/ole">
            <p:oleObj spid="_x0000_s34819" name="Документ" r:id="rId3" imgW="5939606" imgH="5459236" progId="Word.Document.1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Conclusions</a:t>
            </a:r>
            <a:endParaRPr lang="ru-RU" dirty="0"/>
          </a:p>
        </p:txBody>
      </p:sp>
      <p:sp>
        <p:nvSpPr>
          <p:cNvPr id="3" name="TextBox 2"/>
          <p:cNvSpPr txBox="1"/>
          <p:nvPr/>
        </p:nvSpPr>
        <p:spPr>
          <a:xfrm>
            <a:off x="251520" y="1268760"/>
            <a:ext cx="8712968" cy="2862322"/>
          </a:xfrm>
          <a:prstGeom prst="rect">
            <a:avLst/>
          </a:prstGeom>
          <a:noFill/>
        </p:spPr>
        <p:txBody>
          <a:bodyPr wrap="square" rtlCol="0">
            <a:spAutoFit/>
          </a:bodyPr>
          <a:lstStyle/>
          <a:p>
            <a:r>
              <a:rPr lang="en-US" dirty="0" smtClean="0"/>
              <a:t>When solving the inverse problem, it is necessary to use observation systems set up to study the hierarchical structure of the environment as basic monitoring data. On the other hand, the more complex the environment, the each wave field introduces its information about its internal structure, therefore, the interpretation of the seismic and electromagnetic fields must be conducted separately, without mixing these databases. From the constructed theory it follows that with an increase in the degree of hierarchy of the environment, the degree of spatial nonlinearity of the distribution of the components of the seismic and electromagnetic fields increases, which indicates the impossibility of using the methods of </a:t>
            </a:r>
            <a:r>
              <a:rPr lang="en-US" dirty="0" err="1" smtClean="0"/>
              <a:t>linearizing</a:t>
            </a:r>
            <a:r>
              <a:rPr lang="en-US" dirty="0" smtClean="0"/>
              <a:t> the task when creating interpretation methods.</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References</a:t>
            </a:r>
            <a:endParaRPr lang="ru-RU" dirty="0"/>
          </a:p>
        </p:txBody>
      </p:sp>
      <p:sp>
        <p:nvSpPr>
          <p:cNvPr id="3" name="TextBox 2"/>
          <p:cNvSpPr txBox="1"/>
          <p:nvPr/>
        </p:nvSpPr>
        <p:spPr>
          <a:xfrm>
            <a:off x="251520" y="1268760"/>
            <a:ext cx="8712968" cy="5078313"/>
          </a:xfrm>
          <a:prstGeom prst="rect">
            <a:avLst/>
          </a:prstGeom>
          <a:noFill/>
        </p:spPr>
        <p:txBody>
          <a:bodyPr wrap="square" rtlCol="0">
            <a:spAutoFit/>
          </a:bodyPr>
          <a:lstStyle/>
          <a:p>
            <a:r>
              <a:rPr lang="en-US" dirty="0" err="1" smtClean="0"/>
              <a:t>Goldin</a:t>
            </a:r>
            <a:r>
              <a:rPr lang="en-US" dirty="0" smtClean="0"/>
              <a:t> S.V.(2002). Lithosphere destruction and physical </a:t>
            </a:r>
            <a:r>
              <a:rPr lang="en-US" dirty="0" err="1" smtClean="0"/>
              <a:t>mesomechanics</a:t>
            </a:r>
            <a:r>
              <a:rPr lang="en-US" dirty="0" smtClean="0"/>
              <a:t>. Physical mesomechanics.V.5. 5: 5-22. </a:t>
            </a:r>
            <a:endParaRPr lang="ru-RU" dirty="0" smtClean="0"/>
          </a:p>
          <a:p>
            <a:r>
              <a:rPr lang="en-US" dirty="0" err="1" smtClean="0"/>
              <a:t>Nikolis</a:t>
            </a:r>
            <a:r>
              <a:rPr lang="en-US" dirty="0" smtClean="0"/>
              <a:t> G., </a:t>
            </a:r>
            <a:r>
              <a:rPr lang="en-US" dirty="0" err="1" smtClean="0"/>
              <a:t>Prigozin</a:t>
            </a:r>
            <a:r>
              <a:rPr lang="en-US" dirty="0" smtClean="0"/>
              <a:t> I.(1979). Self-organization in non-equilibrium systems. Mir. Moscow.   </a:t>
            </a:r>
            <a:r>
              <a:rPr lang="en-US" dirty="0" err="1" smtClean="0"/>
              <a:t>Nikolis</a:t>
            </a:r>
            <a:r>
              <a:rPr lang="en-US" dirty="0" smtClean="0"/>
              <a:t> G.(1989). Dynamics of hierarchical systems. Mir. Moscow.</a:t>
            </a:r>
            <a:endParaRPr lang="ru-RU" dirty="0" smtClean="0"/>
          </a:p>
          <a:p>
            <a:r>
              <a:rPr lang="en-US" dirty="0" err="1" smtClean="0"/>
              <a:t>Nikolis</a:t>
            </a:r>
            <a:r>
              <a:rPr lang="en-US" dirty="0" smtClean="0"/>
              <a:t> G., </a:t>
            </a:r>
            <a:r>
              <a:rPr lang="en-US" dirty="0" err="1" smtClean="0"/>
              <a:t>Prigozin</a:t>
            </a:r>
            <a:r>
              <a:rPr lang="en-US" dirty="0" smtClean="0"/>
              <a:t> I. (1990).</a:t>
            </a:r>
            <a:r>
              <a:rPr lang="en-US" i="1" dirty="0" smtClean="0"/>
              <a:t> </a:t>
            </a:r>
            <a:r>
              <a:rPr lang="en-US" dirty="0" smtClean="0"/>
              <a:t>Knowledge of the complex. Mir. Moscow.</a:t>
            </a:r>
            <a:endParaRPr lang="ru-RU" dirty="0" smtClean="0"/>
          </a:p>
          <a:p>
            <a:r>
              <a:rPr lang="en-US" dirty="0" err="1" smtClean="0"/>
              <a:t>Panin</a:t>
            </a:r>
            <a:r>
              <a:rPr lang="en-US" dirty="0" smtClean="0"/>
              <a:t> V.E. et al.(1985). Structural levels of solids deformation. </a:t>
            </a:r>
            <a:r>
              <a:rPr lang="en-US" dirty="0" err="1" smtClean="0"/>
              <a:t>Nauka</a:t>
            </a:r>
            <a:r>
              <a:rPr lang="en-US" dirty="0" smtClean="0"/>
              <a:t> SB AN USSR. Novosibirsk.</a:t>
            </a:r>
            <a:endParaRPr lang="ru-RU" dirty="0" smtClean="0"/>
          </a:p>
          <a:p>
            <a:r>
              <a:rPr lang="en-US" u="sng" dirty="0" smtClean="0">
                <a:hlinkClick r:id="rId2"/>
              </a:rPr>
              <a:t> </a:t>
            </a:r>
            <a:r>
              <a:rPr lang="en-US" u="sng" dirty="0" err="1" smtClean="0">
                <a:hlinkClick r:id="rId2"/>
              </a:rPr>
              <a:t>Hachay</a:t>
            </a:r>
            <a:r>
              <a:rPr lang="ru-RU" dirty="0" smtClean="0"/>
              <a:t> </a:t>
            </a:r>
            <a:r>
              <a:rPr lang="en-US" dirty="0" smtClean="0"/>
              <a:t>O.A.  et al.,(2001). Three-dimensional electromagnetic monitoring of the state of the rock massif. Earth of Physics. 2: 85-92.</a:t>
            </a:r>
            <a:endParaRPr lang="ru-RU" dirty="0" smtClean="0"/>
          </a:p>
          <a:p>
            <a:r>
              <a:rPr lang="en-US" b="1" dirty="0" err="1" smtClean="0"/>
              <a:t>H</a:t>
            </a:r>
            <a:r>
              <a:rPr lang="en-US" dirty="0" err="1" smtClean="0"/>
              <a:t>achay</a:t>
            </a:r>
            <a:r>
              <a:rPr lang="en-US" dirty="0" smtClean="0"/>
              <a:t> O</a:t>
            </a:r>
            <a:r>
              <a:rPr lang="ru-RU" dirty="0" smtClean="0"/>
              <a:t>.</a:t>
            </a:r>
            <a:r>
              <a:rPr lang="en-US" dirty="0" smtClean="0"/>
              <a:t>A</a:t>
            </a:r>
            <a:r>
              <a:rPr lang="ru-RU" dirty="0" smtClean="0"/>
              <a:t>., </a:t>
            </a:r>
            <a:r>
              <a:rPr lang="en-US" dirty="0" err="1" smtClean="0"/>
              <a:t>Novgorodova</a:t>
            </a:r>
            <a:r>
              <a:rPr lang="en-US" dirty="0" smtClean="0"/>
              <a:t> E</a:t>
            </a:r>
            <a:r>
              <a:rPr lang="ru-RU" dirty="0" smtClean="0"/>
              <a:t>.</a:t>
            </a:r>
            <a:r>
              <a:rPr lang="en-US" dirty="0" smtClean="0"/>
              <a:t>N</a:t>
            </a:r>
            <a:r>
              <a:rPr lang="ru-RU" dirty="0" smtClean="0"/>
              <a:t>., </a:t>
            </a:r>
            <a:r>
              <a:rPr lang="en-US" dirty="0" err="1" smtClean="0"/>
              <a:t>Khachay</a:t>
            </a:r>
            <a:r>
              <a:rPr lang="en-US" dirty="0" smtClean="0"/>
              <a:t> O</a:t>
            </a:r>
            <a:r>
              <a:rPr lang="ru-RU" dirty="0" smtClean="0"/>
              <a:t>.</a:t>
            </a:r>
            <a:r>
              <a:rPr lang="en-US" dirty="0" smtClean="0"/>
              <a:t>Yu</a:t>
            </a:r>
            <a:r>
              <a:rPr lang="ru-RU" dirty="0" smtClean="0"/>
              <a:t>.,(2003). </a:t>
            </a:r>
            <a:r>
              <a:rPr lang="en-US" dirty="0" smtClean="0"/>
              <a:t>A new technique for the detection of zones of disintegration in the near-working space of rock massifs.</a:t>
            </a:r>
            <a:r>
              <a:rPr lang="en-US" cap="all" dirty="0" smtClean="0"/>
              <a:t> </a:t>
            </a:r>
            <a:r>
              <a:rPr lang="en-US" dirty="0" smtClean="0"/>
              <a:t>Mining Information and Analytical Bulletin. 11: 26-29.</a:t>
            </a:r>
            <a:endParaRPr lang="ru-RU" dirty="0" smtClean="0"/>
          </a:p>
          <a:p>
            <a:r>
              <a:rPr lang="en-US" dirty="0" err="1" smtClean="0"/>
              <a:t>Hachay</a:t>
            </a:r>
            <a:r>
              <a:rPr lang="en-US" dirty="0" smtClean="0"/>
              <a:t> </a:t>
            </a:r>
            <a:r>
              <a:rPr lang="ru-RU" dirty="0" smtClean="0"/>
              <a:t>О</a:t>
            </a:r>
            <a:r>
              <a:rPr lang="en-US" dirty="0" smtClean="0"/>
              <a:t>.</a:t>
            </a:r>
            <a:r>
              <a:rPr lang="ru-RU" dirty="0" smtClean="0"/>
              <a:t>А</a:t>
            </a:r>
            <a:r>
              <a:rPr lang="en-US" dirty="0" smtClean="0"/>
              <a:t>. (2004). To the question of studying the structure and state of a geological heterogeneous unsteady medium in the framework of a discrete hierarchical model. Russian geophysical journal. 33-34:32-37.</a:t>
            </a:r>
            <a:endParaRPr lang="ru-RU" dirty="0" smtClean="0"/>
          </a:p>
          <a:p>
            <a:r>
              <a:rPr lang="en-US" dirty="0" err="1" smtClean="0"/>
              <a:t>Hachay</a:t>
            </a:r>
            <a:r>
              <a:rPr lang="en-US" dirty="0" smtClean="0"/>
              <a:t> О.А. (2007). Investigation of the development of instability in the rock mass using the method of active electromagnetic monitoring.</a:t>
            </a:r>
            <a:r>
              <a:rPr lang="en-US" cap="all" dirty="0" smtClean="0"/>
              <a:t> </a:t>
            </a:r>
            <a:r>
              <a:rPr lang="en-US" dirty="0" smtClean="0"/>
              <a:t>Earth Physics. 4: 65-70.</a:t>
            </a:r>
            <a:r>
              <a:rPr lang="en-US" b="1" dirty="0" smtClean="0"/>
              <a:t>  </a:t>
            </a:r>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References</a:t>
            </a:r>
            <a:endParaRPr lang="ru-RU" dirty="0"/>
          </a:p>
        </p:txBody>
      </p:sp>
      <p:sp>
        <p:nvSpPr>
          <p:cNvPr id="3" name="TextBox 2"/>
          <p:cNvSpPr txBox="1"/>
          <p:nvPr/>
        </p:nvSpPr>
        <p:spPr>
          <a:xfrm>
            <a:off x="251520" y="1268760"/>
            <a:ext cx="8712968" cy="5632311"/>
          </a:xfrm>
          <a:prstGeom prst="rect">
            <a:avLst/>
          </a:prstGeom>
          <a:noFill/>
        </p:spPr>
        <p:txBody>
          <a:bodyPr wrap="square" rtlCol="0">
            <a:spAutoFit/>
          </a:bodyPr>
          <a:lstStyle/>
          <a:p>
            <a:r>
              <a:rPr lang="en-US" dirty="0" err="1" smtClean="0"/>
              <a:t>Hachay</a:t>
            </a:r>
            <a:r>
              <a:rPr lang="en-US" dirty="0" smtClean="0"/>
              <a:t> O.A., </a:t>
            </a:r>
            <a:r>
              <a:rPr lang="en-US" dirty="0" err="1" smtClean="0"/>
              <a:t>Khachay</a:t>
            </a:r>
            <a:r>
              <a:rPr lang="en-US" dirty="0" smtClean="0"/>
              <a:t> </a:t>
            </a:r>
            <a:r>
              <a:rPr lang="en-US" dirty="0" err="1" smtClean="0"/>
              <a:t>A.Yu</a:t>
            </a:r>
            <a:r>
              <a:rPr lang="en-US" dirty="0" smtClean="0"/>
              <a:t>.(2015). Determination of the surface of fluid-saturated porous inclusion in a hierarchical layered-block medium according to electromagnetic monitoring data. Mining Information and Analytical Bulletin. 4:150-154. </a:t>
            </a:r>
            <a:endParaRPr lang="ru-RU" dirty="0" smtClean="0"/>
          </a:p>
          <a:p>
            <a:r>
              <a:rPr lang="en-US" u="sng" dirty="0" smtClean="0">
                <a:hlinkClick r:id="rId2"/>
              </a:rPr>
              <a:t> </a:t>
            </a:r>
            <a:r>
              <a:rPr lang="en-US" u="sng" dirty="0" err="1" smtClean="0">
                <a:hlinkClick r:id="rId2"/>
              </a:rPr>
              <a:t>Hachay</a:t>
            </a:r>
            <a:r>
              <a:rPr lang="en-US" i="1" dirty="0" smtClean="0"/>
              <a:t>,</a:t>
            </a:r>
            <a:r>
              <a:rPr lang="en-US" dirty="0" smtClean="0"/>
              <a:t> O. A.,</a:t>
            </a:r>
            <a:r>
              <a:rPr lang="en-US" i="1" dirty="0" smtClean="0"/>
              <a:t> </a:t>
            </a:r>
            <a:r>
              <a:rPr lang="en-US" u="sng" dirty="0" smtClean="0">
                <a:hlinkClick r:id="rId3"/>
              </a:rPr>
              <a:t> </a:t>
            </a:r>
            <a:r>
              <a:rPr lang="en-US" u="sng" dirty="0" err="1" smtClean="0">
                <a:hlinkClick r:id="rId3"/>
              </a:rPr>
              <a:t>Khachay</a:t>
            </a:r>
            <a:r>
              <a:rPr lang="en-US" i="1" dirty="0" smtClean="0"/>
              <a:t>,</a:t>
            </a:r>
            <a:r>
              <a:rPr lang="en-US" dirty="0" smtClean="0"/>
              <a:t> O. Yu. and</a:t>
            </a:r>
            <a:r>
              <a:rPr lang="en-US" i="1" dirty="0" smtClean="0"/>
              <a:t> </a:t>
            </a:r>
            <a:r>
              <a:rPr lang="en-US" u="sng" dirty="0" smtClean="0">
                <a:hlinkClick r:id="rId4"/>
              </a:rPr>
              <a:t> </a:t>
            </a:r>
            <a:r>
              <a:rPr lang="en-US" u="sng" dirty="0" err="1" smtClean="0">
                <a:hlinkClick r:id="rId4"/>
              </a:rPr>
              <a:t>Khachay</a:t>
            </a:r>
            <a:r>
              <a:rPr lang="en-US" dirty="0" smtClean="0"/>
              <a:t> A. Yu. (2015). New methods of </a:t>
            </a:r>
            <a:r>
              <a:rPr lang="en-US" dirty="0" err="1" smtClean="0"/>
              <a:t>geoinformatic</a:t>
            </a:r>
            <a:r>
              <a:rPr lang="en-US" dirty="0" smtClean="0"/>
              <a:t> for monitoring wave fields in hierarchical environments. </a:t>
            </a:r>
            <a:r>
              <a:rPr lang="en-US" dirty="0" err="1" smtClean="0"/>
              <a:t>Geoinformatics</a:t>
            </a:r>
            <a:r>
              <a:rPr lang="en-US" i="1" dirty="0" smtClean="0"/>
              <a:t>,</a:t>
            </a:r>
            <a:r>
              <a:rPr lang="en-US" dirty="0" smtClean="0"/>
              <a:t> 3: 45-51.</a:t>
            </a:r>
            <a:endParaRPr lang="ru-RU" dirty="0" smtClean="0"/>
          </a:p>
          <a:p>
            <a:r>
              <a:rPr lang="en-US" dirty="0" err="1" smtClean="0"/>
              <a:t>Hachay</a:t>
            </a:r>
            <a:r>
              <a:rPr lang="en-US" dirty="0" smtClean="0"/>
              <a:t> O.A., </a:t>
            </a:r>
            <a:r>
              <a:rPr lang="en-US" dirty="0" err="1" smtClean="0"/>
              <a:t>Khachay</a:t>
            </a:r>
            <a:r>
              <a:rPr lang="en-US" dirty="0" smtClean="0"/>
              <a:t> </a:t>
            </a:r>
            <a:r>
              <a:rPr lang="en-US" dirty="0" err="1" smtClean="0"/>
              <a:t>A.Yu</a:t>
            </a:r>
            <a:r>
              <a:rPr lang="en-US" dirty="0" smtClean="0"/>
              <a:t>. (2016a).Simulation of seismic field propagation in a layered-block elastic medium with hierarchical plastic inclusions. Mining Information and Analytical Bulletin. 12: 318-326.</a:t>
            </a:r>
            <a:endParaRPr lang="ru-RU" dirty="0" smtClean="0"/>
          </a:p>
          <a:p>
            <a:r>
              <a:rPr lang="en-US" dirty="0" err="1" smtClean="0"/>
              <a:t>Hachay</a:t>
            </a:r>
            <a:r>
              <a:rPr lang="en-US" dirty="0" smtClean="0"/>
              <a:t> O.A., </a:t>
            </a:r>
            <a:r>
              <a:rPr lang="en-US" dirty="0" err="1" smtClean="0"/>
              <a:t>Khachay</a:t>
            </a:r>
            <a:r>
              <a:rPr lang="en-US" dirty="0" smtClean="0"/>
              <a:t> </a:t>
            </a:r>
            <a:r>
              <a:rPr lang="en-US" dirty="0" err="1" smtClean="0"/>
              <a:t>A.Yu</a:t>
            </a:r>
            <a:r>
              <a:rPr lang="en-US" dirty="0" smtClean="0"/>
              <a:t>. (2016b) Determination of the surface of abnormally intense inclusion in a hierarchical layered-block medium according to acoustic monitoring data.</a:t>
            </a:r>
            <a:r>
              <a:rPr lang="en-US" i="1" dirty="0" smtClean="0"/>
              <a:t> </a:t>
            </a:r>
            <a:r>
              <a:rPr lang="en-US" dirty="0" smtClean="0"/>
              <a:t>Mining Information and Analytical Bulletin. 4:354-356.</a:t>
            </a:r>
            <a:endParaRPr lang="ru-RU" dirty="0" smtClean="0"/>
          </a:p>
          <a:p>
            <a:r>
              <a:rPr lang="en-US" u="sng" dirty="0" smtClean="0">
                <a:hlinkClick r:id="rId2"/>
              </a:rPr>
              <a:t> </a:t>
            </a:r>
            <a:r>
              <a:rPr lang="en-US" u="sng" dirty="0" err="1" smtClean="0">
                <a:hlinkClick r:id="rId2"/>
              </a:rPr>
              <a:t>Hachay</a:t>
            </a:r>
            <a:r>
              <a:rPr lang="en-US" i="1" dirty="0" smtClean="0"/>
              <a:t>,</a:t>
            </a:r>
            <a:r>
              <a:rPr lang="en-US" dirty="0" smtClean="0"/>
              <a:t> O. A.,</a:t>
            </a:r>
            <a:r>
              <a:rPr lang="en-US" i="1" dirty="0" smtClean="0"/>
              <a:t> </a:t>
            </a:r>
            <a:r>
              <a:rPr lang="en-US" u="sng" dirty="0" smtClean="0">
                <a:hlinkClick r:id="rId3"/>
              </a:rPr>
              <a:t> </a:t>
            </a:r>
            <a:r>
              <a:rPr lang="en-US" u="sng" dirty="0" err="1" smtClean="0">
                <a:hlinkClick r:id="rId3"/>
              </a:rPr>
              <a:t>Khachay</a:t>
            </a:r>
            <a:r>
              <a:rPr lang="en-US" i="1" dirty="0" smtClean="0"/>
              <a:t>,</a:t>
            </a:r>
            <a:r>
              <a:rPr lang="en-US" dirty="0" smtClean="0"/>
              <a:t> O. Yu. and</a:t>
            </a:r>
            <a:r>
              <a:rPr lang="en-US" i="1" dirty="0" smtClean="0"/>
              <a:t> </a:t>
            </a:r>
            <a:r>
              <a:rPr lang="en-US" u="sng" dirty="0" smtClean="0">
                <a:hlinkClick r:id="rId4"/>
              </a:rPr>
              <a:t> </a:t>
            </a:r>
            <a:r>
              <a:rPr lang="en-US" u="sng" dirty="0" err="1" smtClean="0">
                <a:hlinkClick r:id="rId4"/>
              </a:rPr>
              <a:t>Khachay</a:t>
            </a:r>
            <a:r>
              <a:rPr lang="en-US" dirty="0" smtClean="0"/>
              <a:t> </a:t>
            </a:r>
            <a:r>
              <a:rPr lang="en-US" dirty="0" err="1" smtClean="0"/>
              <a:t>A.Yu</a:t>
            </a:r>
            <a:r>
              <a:rPr lang="en-US" dirty="0" smtClean="0"/>
              <a:t>.(2016).</a:t>
            </a:r>
            <a:r>
              <a:rPr lang="en-US" b="1" dirty="0" smtClean="0"/>
              <a:t> </a:t>
            </a:r>
            <a:r>
              <a:rPr lang="en-US" dirty="0" smtClean="0"/>
              <a:t>New methods of </a:t>
            </a:r>
            <a:r>
              <a:rPr lang="en-US" dirty="0" err="1" smtClean="0"/>
              <a:t>geoinformatic</a:t>
            </a:r>
            <a:r>
              <a:rPr lang="en-US" dirty="0" smtClean="0"/>
              <a:t> for the integration of seismic and gravitational fields in hierarchical environments. </a:t>
            </a:r>
            <a:r>
              <a:rPr lang="en-US" dirty="0" err="1" smtClean="0"/>
              <a:t>Geoinformatics</a:t>
            </a:r>
            <a:r>
              <a:rPr lang="en-US" dirty="0" smtClean="0"/>
              <a:t>. 3:25-29.</a:t>
            </a:r>
            <a:endParaRPr lang="ru-RU" dirty="0" smtClean="0"/>
          </a:p>
          <a:p>
            <a:r>
              <a:rPr lang="en-US" dirty="0" err="1" smtClean="0"/>
              <a:t>Hachay</a:t>
            </a:r>
            <a:r>
              <a:rPr lang="en-US" dirty="0" smtClean="0"/>
              <a:t>, O., </a:t>
            </a:r>
            <a:r>
              <a:rPr lang="en-US" dirty="0" err="1" smtClean="0"/>
              <a:t>Khachay</a:t>
            </a:r>
            <a:r>
              <a:rPr lang="en-US" dirty="0" smtClean="0"/>
              <a:t> A. (2017). Acoustic wave monitoring of fluid Dynamic in the Rock Massif with anomaly of density, stressed and plastic hierarchic inclusions. Computational and experimental studies of Acoustic waves. </a:t>
            </a:r>
            <a:r>
              <a:rPr lang="en-US" dirty="0" err="1" smtClean="0"/>
              <a:t>InTech</a:t>
            </a:r>
            <a:r>
              <a:rPr lang="en-US" dirty="0" smtClean="0"/>
              <a:t> open. Chapter 4: 63-80.</a:t>
            </a:r>
            <a:endParaRPr lang="ru-RU" dirty="0" smtClean="0"/>
          </a:p>
          <a:p>
            <a:r>
              <a:rPr lang="en-US" dirty="0" smtClean="0"/>
              <a:t>     </a:t>
            </a:r>
            <a:r>
              <a:rPr lang="en-US" u="sng" dirty="0" smtClean="0">
                <a:hlinkClick r:id="rId5"/>
              </a:rPr>
              <a:t>http://dx.doi/org/10/5772/intechopen 70590</a:t>
            </a:r>
            <a:r>
              <a:rPr lang="en-US" dirty="0" smtClean="0"/>
              <a:t>.</a:t>
            </a:r>
            <a:endParaRPr lang="ru-RU" dirty="0" smtClean="0"/>
          </a:p>
          <a:p>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lstStyle/>
          <a:p>
            <a:r>
              <a:rPr lang="en-US" dirty="0" smtClean="0"/>
              <a:t>References</a:t>
            </a:r>
            <a:endParaRPr lang="ru-RU" dirty="0"/>
          </a:p>
        </p:txBody>
      </p:sp>
      <p:sp>
        <p:nvSpPr>
          <p:cNvPr id="3" name="TextBox 2"/>
          <p:cNvSpPr txBox="1"/>
          <p:nvPr/>
        </p:nvSpPr>
        <p:spPr>
          <a:xfrm>
            <a:off x="0" y="980728"/>
            <a:ext cx="9144000" cy="6124754"/>
          </a:xfrm>
          <a:prstGeom prst="rect">
            <a:avLst/>
          </a:prstGeom>
          <a:noFill/>
        </p:spPr>
        <p:txBody>
          <a:bodyPr wrap="square" rtlCol="0">
            <a:spAutoFit/>
          </a:bodyPr>
          <a:lstStyle/>
          <a:p>
            <a:r>
              <a:rPr lang="en-US" sz="1700" u="sng" dirty="0" smtClean="0">
                <a:hlinkClick r:id="rId2"/>
              </a:rPr>
              <a:t> </a:t>
            </a:r>
            <a:r>
              <a:rPr lang="en-US" sz="1700" u="sng" dirty="0" err="1" smtClean="0">
                <a:hlinkClick r:id="rId2"/>
              </a:rPr>
              <a:t>Hachay</a:t>
            </a:r>
            <a:r>
              <a:rPr lang="en-US" sz="1700" dirty="0" smtClean="0"/>
              <a:t> O.A.</a:t>
            </a:r>
            <a:r>
              <a:rPr lang="en-US" sz="1700" b="1" dirty="0" smtClean="0"/>
              <a:t>,</a:t>
            </a:r>
            <a:r>
              <a:rPr lang="en-US" sz="1700" u="sng" dirty="0" smtClean="0">
                <a:hlinkClick r:id="rId3"/>
              </a:rPr>
              <a:t> </a:t>
            </a:r>
            <a:r>
              <a:rPr lang="en-US" sz="1700" u="sng" dirty="0" err="1" smtClean="0">
                <a:hlinkClick r:id="rId3"/>
              </a:rPr>
              <a:t>Khachay</a:t>
            </a:r>
            <a:r>
              <a:rPr lang="en-US" sz="1700" dirty="0" smtClean="0"/>
              <a:t> </a:t>
            </a:r>
            <a:r>
              <a:rPr lang="en-US" sz="1700" dirty="0" err="1" smtClean="0"/>
              <a:t>O.Yu</a:t>
            </a:r>
            <a:r>
              <a:rPr lang="en-US" sz="1700" dirty="0" smtClean="0"/>
              <a:t>. and</a:t>
            </a:r>
            <a:r>
              <a:rPr lang="en-US" sz="1700" u="sng" dirty="0" smtClean="0">
                <a:hlinkClick r:id="rId4"/>
              </a:rPr>
              <a:t> </a:t>
            </a:r>
            <a:r>
              <a:rPr lang="en-US" sz="1700" u="sng" dirty="0" err="1" smtClean="0">
                <a:hlinkClick r:id="rId4"/>
              </a:rPr>
              <a:t>Khachay</a:t>
            </a:r>
            <a:r>
              <a:rPr lang="en-US" sz="1700" dirty="0" smtClean="0"/>
              <a:t> </a:t>
            </a:r>
            <a:r>
              <a:rPr lang="en-US" sz="1700" dirty="0" err="1" smtClean="0"/>
              <a:t>A.Yu</a:t>
            </a:r>
            <a:r>
              <a:rPr lang="en-US" sz="1700" dirty="0" smtClean="0"/>
              <a:t>.</a:t>
            </a:r>
            <a:r>
              <a:rPr lang="en-US" sz="1700" b="1" dirty="0" smtClean="0"/>
              <a:t> </a:t>
            </a:r>
            <a:r>
              <a:rPr lang="en-US" sz="1700" dirty="0" smtClean="0"/>
              <a:t>(2017a)Integration of acoustic, gravitational, and </a:t>
            </a:r>
            <a:r>
              <a:rPr lang="en-US" sz="1700" dirty="0" err="1" smtClean="0"/>
              <a:t>geomechanical</a:t>
            </a:r>
            <a:r>
              <a:rPr lang="en-US" sz="1700" dirty="0" smtClean="0"/>
              <a:t> fields in hierarchical environments.</a:t>
            </a:r>
            <a:r>
              <a:rPr lang="en-US" sz="1700" cap="all" dirty="0" smtClean="0"/>
              <a:t> </a:t>
            </a:r>
            <a:r>
              <a:rPr lang="en-US" sz="1700" dirty="0" smtClean="0"/>
              <a:t>Mining Information and Analytical Bulletin. 4: 328-336.</a:t>
            </a:r>
            <a:endParaRPr lang="ru-RU" sz="1700" dirty="0" smtClean="0"/>
          </a:p>
          <a:p>
            <a:r>
              <a:rPr lang="en-US" sz="1700" u="sng" dirty="0" smtClean="0">
                <a:hlinkClick r:id="rId2"/>
              </a:rPr>
              <a:t> </a:t>
            </a:r>
            <a:r>
              <a:rPr lang="en-US" sz="1700" u="sng" dirty="0" err="1" smtClean="0">
                <a:hlinkClick r:id="rId2"/>
              </a:rPr>
              <a:t>Hachay</a:t>
            </a:r>
            <a:r>
              <a:rPr lang="en-US" sz="1700" dirty="0" smtClean="0"/>
              <a:t> O.A.,</a:t>
            </a:r>
            <a:r>
              <a:rPr lang="en-US" sz="1700" u="sng" dirty="0" smtClean="0">
                <a:hlinkClick r:id="rId3"/>
              </a:rPr>
              <a:t> </a:t>
            </a:r>
            <a:r>
              <a:rPr lang="en-US" sz="1700" u="sng" dirty="0" err="1" smtClean="0">
                <a:hlinkClick r:id="rId3"/>
              </a:rPr>
              <a:t>Khachay</a:t>
            </a:r>
            <a:r>
              <a:rPr lang="en-US" sz="1700" dirty="0" smtClean="0"/>
              <a:t> </a:t>
            </a:r>
            <a:r>
              <a:rPr lang="en-US" sz="1700" dirty="0" err="1" smtClean="0"/>
              <a:t>O.Yu</a:t>
            </a:r>
            <a:r>
              <a:rPr lang="en-US" sz="1700" dirty="0" smtClean="0"/>
              <a:t>. and</a:t>
            </a:r>
            <a:r>
              <a:rPr lang="en-US" sz="1700" u="sng" dirty="0" smtClean="0">
                <a:hlinkClick r:id="rId4"/>
              </a:rPr>
              <a:t> </a:t>
            </a:r>
            <a:r>
              <a:rPr lang="en-US" sz="1700" u="sng" dirty="0" err="1" smtClean="0">
                <a:hlinkClick r:id="rId4"/>
              </a:rPr>
              <a:t>Khachay</a:t>
            </a:r>
            <a:r>
              <a:rPr lang="en-US" sz="1700" dirty="0" smtClean="0"/>
              <a:t> </a:t>
            </a:r>
            <a:r>
              <a:rPr lang="en-US" sz="1700" dirty="0" err="1" smtClean="0"/>
              <a:t>A.Yu</a:t>
            </a:r>
            <a:r>
              <a:rPr lang="en-US" sz="1700" dirty="0" smtClean="0"/>
              <a:t>.(2017b). On the question of the inverse problem of active electromagnetic and acoustic monitoring of a hierarchical geological environment. Geophysical research. V.18. 4:71-84. DOI:10.21455/gr2017/4-6.</a:t>
            </a:r>
            <a:endParaRPr lang="ru-RU" sz="1700" dirty="0" smtClean="0"/>
          </a:p>
          <a:p>
            <a:r>
              <a:rPr lang="en-US" sz="1700" dirty="0" err="1" smtClean="0"/>
              <a:t>Hachay</a:t>
            </a:r>
            <a:r>
              <a:rPr lang="en-US" sz="1700" dirty="0" smtClean="0"/>
              <a:t> O.A., </a:t>
            </a:r>
            <a:r>
              <a:rPr lang="en-US" sz="1700" dirty="0" err="1" smtClean="0"/>
              <a:t>Khachay</a:t>
            </a:r>
            <a:r>
              <a:rPr lang="en-US" sz="1700" dirty="0" smtClean="0"/>
              <a:t> </a:t>
            </a:r>
            <a:r>
              <a:rPr lang="en-US" sz="1700" dirty="0" err="1" smtClean="0"/>
              <a:t>A.Yu</a:t>
            </a:r>
            <a:r>
              <a:rPr lang="en-US" sz="1700" dirty="0" smtClean="0"/>
              <a:t>., </a:t>
            </a:r>
            <a:r>
              <a:rPr lang="en-US" sz="1700" dirty="0" err="1" smtClean="0"/>
              <a:t>Khachay</a:t>
            </a:r>
            <a:r>
              <a:rPr lang="en-US" sz="1700" dirty="0" smtClean="0"/>
              <a:t> </a:t>
            </a:r>
            <a:r>
              <a:rPr lang="en-US" sz="1700" dirty="0" err="1" smtClean="0"/>
              <a:t>O.Yu</a:t>
            </a:r>
            <a:r>
              <a:rPr lang="en-US" sz="1700" dirty="0" smtClean="0"/>
              <a:t>. (2018a). To the question of modeling acoustic monitoring of a hierarchical two-phase geological environment with different physical and mechanical properties. Monitoring Science and technology. issue1: 45-49.</a:t>
            </a:r>
            <a:endParaRPr lang="ru-RU" sz="1700" dirty="0" smtClean="0"/>
          </a:p>
          <a:p>
            <a:r>
              <a:rPr lang="en-US" sz="1700" u="sng" dirty="0" smtClean="0">
                <a:hlinkClick r:id="rId2"/>
              </a:rPr>
              <a:t> </a:t>
            </a:r>
            <a:r>
              <a:rPr lang="en-US" sz="1700" u="sng" dirty="0" err="1" smtClean="0">
                <a:hlinkClick r:id="rId2"/>
              </a:rPr>
              <a:t>Hachay</a:t>
            </a:r>
            <a:r>
              <a:rPr lang="en-US" sz="1700" i="1" dirty="0" smtClean="0"/>
              <a:t>,</a:t>
            </a:r>
            <a:r>
              <a:rPr lang="en-US" sz="1700" dirty="0" smtClean="0"/>
              <a:t> O. A.,</a:t>
            </a:r>
            <a:r>
              <a:rPr lang="en-US" sz="1700" i="1" dirty="0" smtClean="0"/>
              <a:t> </a:t>
            </a:r>
            <a:r>
              <a:rPr lang="en-US" sz="1700" u="sng" dirty="0" smtClean="0">
                <a:hlinkClick r:id="rId3"/>
              </a:rPr>
              <a:t> </a:t>
            </a:r>
            <a:r>
              <a:rPr lang="en-US" sz="1700" u="sng" dirty="0" err="1" smtClean="0">
                <a:hlinkClick r:id="rId3"/>
              </a:rPr>
              <a:t>Khachay</a:t>
            </a:r>
            <a:r>
              <a:rPr lang="en-US" sz="1700" i="1" dirty="0" smtClean="0"/>
              <a:t>,</a:t>
            </a:r>
            <a:r>
              <a:rPr lang="en-US" sz="1700" dirty="0" smtClean="0"/>
              <a:t> A. Yu. and</a:t>
            </a:r>
            <a:r>
              <a:rPr lang="en-US" sz="1700" i="1" dirty="0" smtClean="0"/>
              <a:t> </a:t>
            </a:r>
            <a:r>
              <a:rPr lang="en-US" sz="1700" u="sng" dirty="0" smtClean="0">
                <a:hlinkClick r:id="rId4"/>
              </a:rPr>
              <a:t> </a:t>
            </a:r>
            <a:r>
              <a:rPr lang="en-US" sz="1700" u="sng" dirty="0" err="1" smtClean="0">
                <a:hlinkClick r:id="rId4"/>
              </a:rPr>
              <a:t>Khachay</a:t>
            </a:r>
            <a:r>
              <a:rPr lang="en-US" sz="1700" dirty="0" smtClean="0"/>
              <a:t> O. Yu. (2018b).Modeling algorithm of acoustic waves penetrating through a medium with composite</a:t>
            </a:r>
            <a:r>
              <a:rPr lang="en-US" sz="1700" b="1" dirty="0" smtClean="0"/>
              <a:t> </a:t>
            </a:r>
            <a:r>
              <a:rPr lang="en-US" sz="1700" dirty="0" smtClean="0"/>
              <a:t>hierarchical inclusions.//</a:t>
            </a:r>
            <a:r>
              <a:rPr lang="en-US" sz="1700" b="1" dirty="0" smtClean="0"/>
              <a:t> </a:t>
            </a:r>
            <a:r>
              <a:rPr lang="en-US" sz="1700" dirty="0" smtClean="0"/>
              <a:t>AIP Conference Proceedings </a:t>
            </a:r>
            <a:r>
              <a:rPr lang="en-US" sz="1700" b="1" dirty="0" smtClean="0"/>
              <a:t>2053</a:t>
            </a:r>
            <a:r>
              <a:rPr lang="en-US" sz="1700" dirty="0" smtClean="0"/>
              <a:t>, 030023; </a:t>
            </a:r>
            <a:r>
              <a:rPr lang="en-US" sz="1700" u="sng" dirty="0" smtClean="0">
                <a:hlinkClick r:id="rId5"/>
              </a:rPr>
              <a:t>https://doi.org/10.1063/1.5084384</a:t>
            </a:r>
            <a:r>
              <a:rPr lang="ru-RU" sz="1700" dirty="0" smtClean="0"/>
              <a:t> </a:t>
            </a:r>
            <a:r>
              <a:rPr lang="en-US" sz="1700" dirty="0" smtClean="0"/>
              <a:t>.</a:t>
            </a:r>
            <a:endParaRPr lang="ru-RU" sz="1700" dirty="0" smtClean="0"/>
          </a:p>
          <a:p>
            <a:r>
              <a:rPr lang="en-US" sz="1700" dirty="0" err="1" smtClean="0"/>
              <a:t>Khachay</a:t>
            </a:r>
            <a:r>
              <a:rPr lang="en-US" sz="1700" dirty="0" smtClean="0"/>
              <a:t> A.Y. (2006a). Algorithm for solving the direct dynamic seismic problem when excited by a horizontal point force located in an arbitrary layer of an N-layer elastic isotropic medium. Informatics and mathematical modeling. USSU.</a:t>
            </a:r>
            <a:r>
              <a:rPr lang="en-US" sz="1700" i="1" dirty="0" smtClean="0"/>
              <a:t> </a:t>
            </a:r>
            <a:r>
              <a:rPr lang="en-US" sz="1700" dirty="0" err="1" smtClean="0"/>
              <a:t>Ekaterinburg</a:t>
            </a:r>
            <a:r>
              <a:rPr lang="en-US" sz="1700" dirty="0" smtClean="0"/>
              <a:t>, </a:t>
            </a:r>
            <a:endParaRPr lang="ru-RU" sz="1700" dirty="0" smtClean="0"/>
          </a:p>
          <a:p>
            <a:r>
              <a:rPr lang="en-US" sz="1700" dirty="0" err="1" smtClean="0"/>
              <a:t>Khachay</a:t>
            </a:r>
            <a:r>
              <a:rPr lang="en-US" sz="1700" dirty="0" smtClean="0"/>
              <a:t> A.Y.(2006b).Algorithm for solving the direct dynamic seismic problem when excited by a vertical point force located in an arbitrary layer of an N-layer elastic isotropic medium. Informatics and mathematical modeling. USSU.</a:t>
            </a:r>
            <a:r>
              <a:rPr lang="en-US" sz="1700" i="1" dirty="0" smtClean="0"/>
              <a:t> </a:t>
            </a:r>
            <a:r>
              <a:rPr lang="en-US" sz="1700" dirty="0" err="1" smtClean="0"/>
              <a:t>Ekaterinburg</a:t>
            </a:r>
            <a:r>
              <a:rPr lang="en-US" sz="1700" dirty="0" smtClean="0"/>
              <a:t>.</a:t>
            </a:r>
            <a:endParaRPr lang="ru-RU" sz="1700" dirty="0" smtClean="0"/>
          </a:p>
          <a:p>
            <a:r>
              <a:rPr lang="en-US" sz="1700" dirty="0" err="1" smtClean="0"/>
              <a:t>Shemjakin</a:t>
            </a:r>
            <a:r>
              <a:rPr lang="en-US" sz="1700" dirty="0" smtClean="0"/>
              <a:t> E.I., </a:t>
            </a:r>
            <a:r>
              <a:rPr lang="en-US" sz="1700" dirty="0" err="1" smtClean="0"/>
              <a:t>Fisenko</a:t>
            </a:r>
            <a:r>
              <a:rPr lang="en-US" sz="1700" dirty="0" smtClean="0"/>
              <a:t> G.L., </a:t>
            </a:r>
            <a:r>
              <a:rPr lang="en-US" sz="1700" dirty="0" err="1" smtClean="0"/>
              <a:t>Kurlenja</a:t>
            </a:r>
            <a:r>
              <a:rPr lang="en-US" sz="1700" dirty="0" smtClean="0"/>
              <a:t> M.V., </a:t>
            </a:r>
            <a:r>
              <a:rPr lang="en-US" sz="1700" dirty="0" err="1" smtClean="0"/>
              <a:t>Oparin</a:t>
            </a:r>
            <a:r>
              <a:rPr lang="en-US" sz="1700" dirty="0" smtClean="0"/>
              <a:t> V.N. et al.(1986).The effect of zonal disintegration of rocks around underground holes. DAN USSR. V. 289.5:1088-1094.</a:t>
            </a:r>
            <a:endParaRPr lang="ru-RU" sz="1700" dirty="0" smtClean="0"/>
          </a:p>
          <a:p>
            <a:r>
              <a:rPr lang="en-US" sz="1700" dirty="0" err="1" smtClean="0"/>
              <a:t>Shemjakin</a:t>
            </a:r>
            <a:r>
              <a:rPr lang="en-US" sz="1700" dirty="0" smtClean="0"/>
              <a:t> E.I., </a:t>
            </a:r>
            <a:r>
              <a:rPr lang="en-US" sz="1700" dirty="0" err="1" smtClean="0"/>
              <a:t>Kurlenja</a:t>
            </a:r>
            <a:r>
              <a:rPr lang="en-US" sz="1700" dirty="0" smtClean="0"/>
              <a:t> M.V., </a:t>
            </a:r>
            <a:r>
              <a:rPr lang="en-US" sz="1700" dirty="0" err="1" smtClean="0"/>
              <a:t>Oparin</a:t>
            </a:r>
            <a:r>
              <a:rPr lang="en-US" sz="1700" dirty="0" smtClean="0"/>
              <a:t> V.N. et al. (1992).Discovery number 400. The phenomenon of rocks zonal disintegration around underground holes. Bulletin of discoveries. 1.</a:t>
            </a:r>
            <a:endParaRPr lang="ru-RU" sz="1700"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384"/>
            <a:ext cx="86868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1053317"/>
            <a:ext cx="9144000" cy="5693866"/>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2000" b="1" dirty="0" smtClean="0"/>
              <a:t>An important role for understanding the formation and development of a hierarchy of structural levels of deformation in solids is played by theoretical and experimental results obtained on samples [</a:t>
            </a:r>
            <a:r>
              <a:rPr lang="en-US" sz="2000" b="1" dirty="0" err="1" smtClean="0"/>
              <a:t>Panin</a:t>
            </a:r>
            <a:r>
              <a:rPr lang="en-US" sz="2000" b="1" dirty="0" smtClean="0"/>
              <a:t> V.E., et al., 1985]. </a:t>
            </a:r>
            <a:endParaRPr lang="ru-RU" sz="2000" b="1" dirty="0" smtClean="0"/>
          </a:p>
          <a:p>
            <a:pPr algn="just" fontAlgn="base">
              <a:spcBef>
                <a:spcPct val="0"/>
              </a:spcBef>
              <a:spcAft>
                <a:spcPct val="0"/>
              </a:spcAft>
            </a:pPr>
            <a:r>
              <a:rPr lang="en-US" sz="2000" b="1" dirty="0" smtClean="0"/>
              <a:t>With their help, an approach has been developed that uses ideas about dissipative structures in </a:t>
            </a:r>
            <a:r>
              <a:rPr lang="en-US" sz="2000" b="1" dirty="0" err="1" smtClean="0"/>
              <a:t>noneqiulibrium</a:t>
            </a:r>
            <a:r>
              <a:rPr lang="en-US" sz="2000" b="1" dirty="0" smtClean="0"/>
              <a:t> systems [</a:t>
            </a:r>
            <a:r>
              <a:rPr lang="en-US" sz="2000" b="1" dirty="0" err="1" smtClean="0"/>
              <a:t>Nikolis</a:t>
            </a:r>
            <a:r>
              <a:rPr lang="en-US" sz="2000" b="1" dirty="0" smtClean="0"/>
              <a:t> G., </a:t>
            </a:r>
            <a:r>
              <a:rPr lang="en-US" sz="2000" b="1" dirty="0" err="1" smtClean="0"/>
              <a:t>Prigozin</a:t>
            </a:r>
            <a:r>
              <a:rPr lang="en-US" sz="2000" b="1" dirty="0" smtClean="0"/>
              <a:t> I., 1979], for which self-organization processes take place at each of the hierarchical levels. As shown in [</a:t>
            </a:r>
            <a:r>
              <a:rPr lang="en-US" sz="2000" b="1" dirty="0" err="1" smtClean="0"/>
              <a:t>Nikolis</a:t>
            </a:r>
            <a:r>
              <a:rPr lang="en-US" sz="2000" b="1" dirty="0" smtClean="0"/>
              <a:t> G., 1989], self-organization occurs when there is a hierarchical structure. </a:t>
            </a:r>
            <a:endParaRPr lang="ru-RU" sz="2000" b="1" dirty="0" smtClean="0"/>
          </a:p>
          <a:p>
            <a:pPr algn="just" fontAlgn="base">
              <a:spcBef>
                <a:spcPct val="0"/>
              </a:spcBef>
              <a:spcAft>
                <a:spcPct val="0"/>
              </a:spcAft>
            </a:pPr>
            <a:r>
              <a:rPr lang="en-US" sz="2000" b="1" dirty="0" smtClean="0"/>
              <a:t>This approach can be applied to the study of such natural and man-made systems, such as rock massifs, which are in the process of mining. The model of an open dynamic system [</a:t>
            </a:r>
            <a:r>
              <a:rPr lang="en-US" sz="2000" b="1" dirty="0" err="1" smtClean="0"/>
              <a:t>Nikolis</a:t>
            </a:r>
            <a:r>
              <a:rPr lang="en-US" sz="2000" b="1" dirty="0" smtClean="0"/>
              <a:t> G., </a:t>
            </a:r>
            <a:r>
              <a:rPr lang="en-US" sz="2000" b="1" dirty="0" err="1" smtClean="0"/>
              <a:t>Prigozin</a:t>
            </a:r>
            <a:r>
              <a:rPr lang="en-US" sz="2000" b="1" dirty="0" smtClean="0"/>
              <a:t> I., 1990] is applicable for their description. Analysis of the manifestations of self-organization processes can give an idea of ​​the stability of the system and contribute to the development of criteria for the stability of the state of the array as a whole regarding the dynamic phenomena of a given energy class. This satisfies the statement expressed in [</a:t>
            </a:r>
            <a:r>
              <a:rPr lang="en-US" sz="2000" b="1" dirty="0" err="1" smtClean="0"/>
              <a:t>Goldin</a:t>
            </a:r>
            <a:r>
              <a:rPr lang="en-US" sz="2000" b="1" dirty="0" smtClean="0"/>
              <a:t> S.V., 2002], which consists in the hypothesis about the divisibility of medium scales. While the destruction of smaller scales fits into the concept of a </a:t>
            </a:r>
            <a:r>
              <a:rPr lang="en-US" sz="2000" b="1" dirty="0" err="1" smtClean="0"/>
              <a:t>nonstationary</a:t>
            </a:r>
            <a:r>
              <a:rPr lang="en-US" sz="2000" b="1" dirty="0" smtClean="0"/>
              <a:t> random process, for which the prediction of individual events is not possible.</a:t>
            </a:r>
            <a:endParaRPr lang="ru-RU" sz="2000" b="1"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1812306"/>
            <a:ext cx="9144000" cy="4093428"/>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2000" b="1" dirty="0" smtClean="0"/>
              <a:t>In [</a:t>
            </a:r>
            <a:r>
              <a:rPr lang="en-US" sz="2000" b="1" dirty="0" err="1" smtClean="0"/>
              <a:t>Hachay</a:t>
            </a:r>
            <a:r>
              <a:rPr lang="en-US" sz="2000" b="1" dirty="0" smtClean="0"/>
              <a:t> О.А., 2004; </a:t>
            </a:r>
            <a:r>
              <a:rPr lang="en-US" sz="2000" b="1" dirty="0" err="1" smtClean="0"/>
              <a:t>Hachay</a:t>
            </a:r>
            <a:r>
              <a:rPr lang="en-US" sz="2000" b="1" dirty="0" smtClean="0"/>
              <a:t> O.A., et al., 2003], using 3D electromagnetic induction space-time monitoring [</a:t>
            </a:r>
            <a:r>
              <a:rPr lang="en-US" sz="2000" b="1" dirty="0" err="1" smtClean="0"/>
              <a:t>Hachay</a:t>
            </a:r>
            <a:r>
              <a:rPr lang="en-US" sz="2000" b="1" dirty="0" smtClean="0"/>
              <a:t> О.А., 2007, </a:t>
            </a:r>
            <a:r>
              <a:rPr lang="en-US" sz="2000" b="1" u="sng" dirty="0" smtClean="0">
                <a:hlinkClick r:id="rId2"/>
              </a:rPr>
              <a:t> </a:t>
            </a:r>
            <a:r>
              <a:rPr lang="en-US" sz="2000" b="1" u="sng" dirty="0" err="1" smtClean="0">
                <a:hlinkClick r:id="rId2"/>
              </a:rPr>
              <a:t>Hachay</a:t>
            </a:r>
            <a:r>
              <a:rPr lang="en-US" sz="2000" b="1" dirty="0" smtClean="0"/>
              <a:t> O.A. et al., 2001], it was possible to show that the model of a hierarchical discrete environment is applicable to describe the structure of an array of rocks of different material composition. Within the framework of a specific modification of the method, it was possible to trace two hierarchical levels. The zones of disintegration [</a:t>
            </a:r>
            <a:r>
              <a:rPr lang="en-US" sz="2000" b="1" dirty="0" err="1" smtClean="0"/>
              <a:t>Shemjakin</a:t>
            </a:r>
            <a:r>
              <a:rPr lang="en-US" sz="2000" b="1" dirty="0" smtClean="0"/>
              <a:t> E.I.et al., 1986; </a:t>
            </a:r>
            <a:r>
              <a:rPr lang="en-US" sz="2000" b="1" dirty="0" err="1" smtClean="0"/>
              <a:t>Shemjakin</a:t>
            </a:r>
            <a:r>
              <a:rPr lang="en-US" sz="2000" b="1" dirty="0" smtClean="0"/>
              <a:t> E.I.et al., 1992] in the near-working space are located asymmetrically in the soil and roof, which may be evidence of a non-equilibrium state of the system. These zones are located discretely, i.e. there are intervals of their total absence in the near-working space. The maximum changes in the massif, which is under the anthropogenic influence, manifest themselves in the change over time of the morphology of the spatial position of these zones (Figure. 1 (a-d))</a:t>
            </a:r>
            <a:endParaRPr lang="ru-RU" sz="2000" b="1" dirty="0" smtClean="0"/>
          </a:p>
          <a:p>
            <a:pPr algn="just" fontAlgn="base">
              <a:spcBef>
                <a:spcPct val="0"/>
              </a:spcBef>
              <a:spcAft>
                <a:spcPct val="0"/>
              </a:spcAft>
            </a:pPr>
            <a:endPar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3534013"/>
            <a:ext cx="9144000" cy="1015663"/>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lang="en-US" sz="2000" dirty="0" smtClean="0">
              <a:latin typeface="Arial" pitchFamily="34" charset="0"/>
              <a:cs typeface="Arial" pitchFamily="34" charset="0"/>
            </a:endParaRPr>
          </a:p>
          <a:p>
            <a:pPr algn="just" fontAlgn="base">
              <a:spcBef>
                <a:spcPct val="0"/>
              </a:spcBef>
              <a:spcAft>
                <a:spcPct val="0"/>
              </a:spcAft>
            </a:pPr>
            <a:endParaRPr lang="en-US" sz="2000" dirty="0" smtClean="0">
              <a:latin typeface="Arial" pitchFamily="34" charset="0"/>
              <a:cs typeface="Arial" pitchFamily="34" charset="0"/>
            </a:endParaRPr>
          </a:p>
          <a:p>
            <a:pPr algn="just" fontAlgn="base">
              <a:spcBef>
                <a:spcPct val="0"/>
              </a:spcBef>
              <a:spcAft>
                <a:spcPct val="0"/>
              </a:spcAft>
            </a:pP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p:txBody>
      </p:sp>
      <p:pic>
        <p:nvPicPr>
          <p:cNvPr id="4" name="Рисунок 3" descr="Рис1.a.jpg"/>
          <p:cNvPicPr/>
          <p:nvPr/>
        </p:nvPicPr>
        <p:blipFill>
          <a:blip r:embed="rId2" cstate="print"/>
          <a:stretch>
            <a:fillRect/>
          </a:stretch>
        </p:blipFill>
        <p:spPr>
          <a:xfrm>
            <a:off x="1931975" y="1783842"/>
            <a:ext cx="5280050" cy="3290316"/>
          </a:xfrm>
          <a:prstGeom prst="rect">
            <a:avLst/>
          </a:prstGeom>
        </p:spPr>
      </p:pic>
      <p:sp>
        <p:nvSpPr>
          <p:cNvPr id="6" name="TextBox 5"/>
          <p:cNvSpPr txBox="1"/>
          <p:nvPr/>
        </p:nvSpPr>
        <p:spPr>
          <a:xfrm>
            <a:off x="4283968" y="5445224"/>
            <a:ext cx="295274" cy="369332"/>
          </a:xfrm>
          <a:prstGeom prst="rect">
            <a:avLst/>
          </a:prstGeom>
          <a:noFill/>
        </p:spPr>
        <p:txBody>
          <a:bodyPr wrap="none" rtlCol="0">
            <a:spAutoFit/>
          </a:bodyPr>
          <a:lstStyle/>
          <a:p>
            <a:r>
              <a:rPr lang="en-US" dirty="0" smtClean="0"/>
              <a:t>a</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3125291"/>
            <a:ext cx="91440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p:txBody>
      </p:sp>
      <p:pic>
        <p:nvPicPr>
          <p:cNvPr id="4" name="Рисунок 3" descr="Рис1.b.jpg"/>
          <p:cNvPicPr/>
          <p:nvPr/>
        </p:nvPicPr>
        <p:blipFill>
          <a:blip r:embed="rId2" cstate="print"/>
          <a:stretch>
            <a:fillRect/>
          </a:stretch>
        </p:blipFill>
        <p:spPr>
          <a:xfrm>
            <a:off x="1931975" y="1783842"/>
            <a:ext cx="5280050" cy="3290316"/>
          </a:xfrm>
          <a:prstGeom prst="rect">
            <a:avLst/>
          </a:prstGeom>
        </p:spPr>
      </p:pic>
      <p:sp>
        <p:nvSpPr>
          <p:cNvPr id="5" name="TextBox 4"/>
          <p:cNvSpPr txBox="1"/>
          <p:nvPr/>
        </p:nvSpPr>
        <p:spPr>
          <a:xfrm>
            <a:off x="4211960" y="5445224"/>
            <a:ext cx="306494" cy="369332"/>
          </a:xfrm>
          <a:prstGeom prst="rect">
            <a:avLst/>
          </a:prstGeom>
          <a:noFill/>
        </p:spPr>
        <p:txBody>
          <a:bodyPr wrap="none" rtlCol="0">
            <a:spAutoFit/>
          </a:bodyPr>
          <a:lstStyle/>
          <a:p>
            <a:r>
              <a:rPr lang="en-US" dirty="0" smtClean="0"/>
              <a:t>b</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3505076"/>
            <a:ext cx="91440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000" b="0" i="0" u="none" strike="noStrike" cap="none" normalizeH="0" baseline="0" dirty="0" smtClean="0">
              <a:ln>
                <a:noFill/>
              </a:ln>
              <a:effectLst/>
              <a:latin typeface="Arial" pitchFamily="34" charset="0"/>
              <a:ea typeface="Times New Roman" pitchFamily="18" charset="0"/>
              <a:cs typeface="Arial" pitchFamily="34" charset="0"/>
            </a:endParaRPr>
          </a:p>
        </p:txBody>
      </p:sp>
      <p:pic>
        <p:nvPicPr>
          <p:cNvPr id="4" name="Рисунок 3" descr="Рис1.c.jpg"/>
          <p:cNvPicPr/>
          <p:nvPr/>
        </p:nvPicPr>
        <p:blipFill>
          <a:blip r:embed="rId2" cstate="print"/>
          <a:stretch>
            <a:fillRect/>
          </a:stretch>
        </p:blipFill>
        <p:spPr>
          <a:xfrm>
            <a:off x="1931975" y="1804568"/>
            <a:ext cx="5280050" cy="3248863"/>
          </a:xfrm>
          <a:prstGeom prst="rect">
            <a:avLst/>
          </a:prstGeom>
        </p:spPr>
      </p:pic>
      <p:sp>
        <p:nvSpPr>
          <p:cNvPr id="5" name="TextBox 4"/>
          <p:cNvSpPr txBox="1"/>
          <p:nvPr/>
        </p:nvSpPr>
        <p:spPr>
          <a:xfrm>
            <a:off x="4283968" y="5517232"/>
            <a:ext cx="282450" cy="369332"/>
          </a:xfrm>
          <a:prstGeom prst="rect">
            <a:avLst/>
          </a:prstGeom>
          <a:noFill/>
        </p:spPr>
        <p:txBody>
          <a:bodyPr wrap="none" rtlCol="0">
            <a:spAutoFit/>
          </a:bodyPr>
          <a:lstStyle/>
          <a:p>
            <a:r>
              <a:rPr lang="en-US" dirty="0" smtClean="0"/>
              <a:t>c</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3505077"/>
            <a:ext cx="91440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p:txBody>
      </p:sp>
      <p:pic>
        <p:nvPicPr>
          <p:cNvPr id="4" name="Рисунок 3" descr="Рис1.d.jpg"/>
          <p:cNvPicPr/>
          <p:nvPr/>
        </p:nvPicPr>
        <p:blipFill>
          <a:blip r:embed="rId2" cstate="print"/>
          <a:stretch>
            <a:fillRect/>
          </a:stretch>
        </p:blipFill>
        <p:spPr>
          <a:xfrm>
            <a:off x="1931975" y="1804568"/>
            <a:ext cx="5280050" cy="3248863"/>
          </a:xfrm>
          <a:prstGeom prst="rect">
            <a:avLst/>
          </a:prstGeom>
        </p:spPr>
      </p:pic>
      <p:sp>
        <p:nvSpPr>
          <p:cNvPr id="5" name="TextBox 4"/>
          <p:cNvSpPr txBox="1"/>
          <p:nvPr/>
        </p:nvSpPr>
        <p:spPr>
          <a:xfrm>
            <a:off x="4139952" y="5445224"/>
            <a:ext cx="306494" cy="369332"/>
          </a:xfrm>
          <a:prstGeom prst="rect">
            <a:avLst/>
          </a:prstGeom>
          <a:noFill/>
        </p:spPr>
        <p:txBody>
          <a:bodyPr wrap="none" rtlCol="0">
            <a:spAutoFit/>
          </a:bodyPr>
          <a:lstStyle/>
          <a:p>
            <a:r>
              <a:rPr lang="en-US" dirty="0" smtClean="0"/>
              <a:t>d</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a:solidFill>
            <a:schemeClr val="bg1"/>
          </a:solidFill>
        </p:spPr>
        <p:txBody>
          <a:bodyPr/>
          <a:lstStyle/>
          <a:p>
            <a:r>
              <a:rPr lang="en-US" b="1" dirty="0" smtClean="0">
                <a:latin typeface="Arial" pitchFamily="34" charset="0"/>
                <a:cs typeface="Arial" pitchFamily="34" charset="0"/>
              </a:rPr>
              <a:t>INTRODUCTION</a:t>
            </a:r>
            <a:endParaRPr lang="ru-RU" b="1" dirty="0">
              <a:latin typeface="Arial" pitchFamily="34" charset="0"/>
              <a:cs typeface="Arial" pitchFamily="34" charset="0"/>
            </a:endParaRPr>
          </a:p>
        </p:txBody>
      </p:sp>
      <p:sp>
        <p:nvSpPr>
          <p:cNvPr id="15361" name="Rectangle 1"/>
          <p:cNvSpPr>
            <a:spLocks noChangeArrowheads="1"/>
          </p:cNvSpPr>
          <p:nvPr/>
        </p:nvSpPr>
        <p:spPr bwMode="auto">
          <a:xfrm>
            <a:off x="0" y="3505077"/>
            <a:ext cx="9144000"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0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p:txBody>
      </p:sp>
      <p:sp>
        <p:nvSpPr>
          <p:cNvPr id="7" name="TextBox 6"/>
          <p:cNvSpPr txBox="1"/>
          <p:nvPr/>
        </p:nvSpPr>
        <p:spPr>
          <a:xfrm>
            <a:off x="0" y="1052736"/>
            <a:ext cx="9073008" cy="2031325"/>
          </a:xfrm>
          <a:prstGeom prst="rect">
            <a:avLst/>
          </a:prstGeom>
          <a:noFill/>
        </p:spPr>
        <p:txBody>
          <a:bodyPr wrap="square" rtlCol="0">
            <a:spAutoFit/>
          </a:bodyPr>
          <a:lstStyle/>
          <a:p>
            <a:r>
              <a:rPr lang="en-US" dirty="0" smtClean="0"/>
              <a:t>Figure1. The manifestation of the process of self-organization in the morphology of the zones of disintegration identified according to the data of electromagnetic induction monitoring</a:t>
            </a:r>
            <a:br>
              <a:rPr lang="en-US" dirty="0" smtClean="0"/>
            </a:br>
            <a:r>
              <a:rPr lang="en-US" dirty="0" smtClean="0"/>
              <a:t>a) </a:t>
            </a:r>
            <a:r>
              <a:rPr lang="en-US" dirty="0" err="1" smtClean="0"/>
              <a:t>Geoelectrical</a:t>
            </a:r>
            <a:r>
              <a:rPr lang="en-US" dirty="0" smtClean="0"/>
              <a:t> section according to ort 19, horizon –350, frequency 20 kHz, observations 2002;</a:t>
            </a:r>
            <a:br>
              <a:rPr lang="en-US" dirty="0" smtClean="0"/>
            </a:br>
            <a:r>
              <a:rPr lang="en-US" dirty="0" smtClean="0"/>
              <a:t>b) </a:t>
            </a:r>
            <a:r>
              <a:rPr lang="en-US" dirty="0" err="1" smtClean="0"/>
              <a:t>Geoelectrical</a:t>
            </a:r>
            <a:r>
              <a:rPr lang="en-US" dirty="0" smtClean="0"/>
              <a:t> section of the ort 19, horizon –350, frequency 20 kHz, observations  2003;</a:t>
            </a:r>
            <a:br>
              <a:rPr lang="en-US" dirty="0" smtClean="0"/>
            </a:br>
            <a:r>
              <a:rPr lang="en-US" dirty="0" smtClean="0"/>
              <a:t>c) </a:t>
            </a:r>
            <a:r>
              <a:rPr lang="en-US" dirty="0" err="1" smtClean="0"/>
              <a:t>Geoelectrical</a:t>
            </a:r>
            <a:r>
              <a:rPr lang="en-US" dirty="0" smtClean="0"/>
              <a:t> section ort 8, horizon –210, frequency 10 kHz, observations 2002;</a:t>
            </a:r>
            <a:br>
              <a:rPr lang="en-US" dirty="0" smtClean="0"/>
            </a:br>
            <a:r>
              <a:rPr lang="en-US" dirty="0" smtClean="0"/>
              <a:t>d) </a:t>
            </a:r>
            <a:r>
              <a:rPr lang="en-US" dirty="0" err="1" smtClean="0"/>
              <a:t>Geoelectrical</a:t>
            </a:r>
            <a:r>
              <a:rPr lang="en-US" dirty="0" smtClean="0"/>
              <a:t> section in line 8, horizon –210, frequency 10 kHz, observations 2003.</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2463</Words>
  <Application>Microsoft Office PowerPoint</Application>
  <PresentationFormat>Экран (4:3)</PresentationFormat>
  <Paragraphs>98</Paragraphs>
  <Slides>24</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24</vt:i4>
      </vt:variant>
    </vt:vector>
  </HeadingPairs>
  <TitlesOfParts>
    <vt:vector size="27" baseType="lpstr">
      <vt:lpstr>Тема Office</vt:lpstr>
      <vt:lpstr>Формула</vt:lpstr>
      <vt:lpstr>Документ</vt:lpstr>
      <vt:lpstr>    EGU2020-1322 Acoustic Monitoring of Anomalous Stressed Zones, Determination of their Positions, Surfaces, Evaluation of Catastrophic Risk.  Olga Hachay and Oleg Khachay </vt:lpstr>
      <vt:lpstr>Abstract</vt:lpstr>
      <vt:lpstr>INTRODUCTION</vt:lpstr>
      <vt:lpstr>INTRODUCTION</vt:lpstr>
      <vt:lpstr>INTRODUCTION</vt:lpstr>
      <vt:lpstr>INTRODUCTION</vt:lpstr>
      <vt:lpstr>INTRODUCTION</vt:lpstr>
      <vt:lpstr>INTRODUCTION</vt:lpstr>
      <vt:lpstr>INTRODUCTION</vt:lpstr>
      <vt:lpstr>INTRODUCTION</vt:lpstr>
      <vt:lpstr>INTRODUCTION</vt:lpstr>
      <vt:lpstr>Слайд 12</vt:lpstr>
      <vt:lpstr> ALGORITHM FOR SOLUTION OF THE inverse PROBLEM OF 2-D SOUND DIFFRACTION IN N-LAYERED MEDIUM WITH COMPOSITE HIERARCHICAL INCLUSIONS. </vt:lpstr>
      <vt:lpstr> ALGORITHM FOR SOLUTION OF THE inverse PROBLEM OF 2-D SOUND DIFFRACTION IN N-LAYERED MEDIUM WITH COMPOSITE HIERARCHICAL INCLUSIONS. </vt:lpstr>
      <vt:lpstr> ALGORITHM FOR SOLUTION OF THE inverse PROBLEM OF 2-D SOUND DIFFRACTION IN N-LAYERED MEDIUM WITH COMPOSITE HIERARCHICAL INCLUSIONS. </vt:lpstr>
      <vt:lpstr> ALGORITHM FOR SOLUTION OF THE inverse PROBLEM OF 2-D SOUND DIFFRACTION IN N-LAYERED MEDIUM WITH COMPOSITE HIERARCHICAL INCLUSIONS. </vt:lpstr>
      <vt:lpstr> ALGORITHM FOR SOLUTION OF THE inverse PROBLEM OF 2-D SOUND DIFFRACTION IN N-LAYERED MEDIUM WITH COMPOSITE HIERARCHICAL INCLUSIONS. </vt:lpstr>
      <vt:lpstr> ALGORITHM FOR SOLUTION OF THE inverse PROBLEM OF 2-D SOUND DIFFRACTION IN N-LAYERED MEDIUM WITH COMPOSITE HIERARCHICAL INCLUSIONS. </vt:lpstr>
      <vt:lpstr> ALGORITHM FOR SOLUTION OF THE inverse PROBLEM OF 2-D SOUND DIFFRACTION IN N-LAYERED MEDIUM WITH COMPOSITE HIERARCHICAL INCLUSIONS. </vt:lpstr>
      <vt:lpstr>Слайд 20</vt:lpstr>
      <vt:lpstr>Conclusions</vt:lpstr>
      <vt:lpstr>References</vt:lpstr>
      <vt:lpstr>References</vt:lpstr>
      <vt:lpstr>References</vt:lpstr>
    </vt:vector>
  </TitlesOfParts>
  <Company>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 of Processes of Non-Equilibrium and Two-Phase Filtration in Fluid Saturated Hierarchic Inclusion in a Block Layered Medium by Data of Active Wave Geophysical Monitoring</dc:title>
  <dc:creator>Olga A. Hachay</dc:creator>
  <cp:lastModifiedBy>Khachay Olga</cp:lastModifiedBy>
  <cp:revision>54</cp:revision>
  <dcterms:created xsi:type="dcterms:W3CDTF">2018-10-08T05:11:19Z</dcterms:created>
  <dcterms:modified xsi:type="dcterms:W3CDTF">2020-04-11T10:54:28Z</dcterms:modified>
</cp:coreProperties>
</file>