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IKA\Dropbox\vivikaPhD\DATA\20.1.2019\Data%2020.1.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IKA\Dropbox\vivikaPhD\DATA\20.1.2019\Data%2020.1.201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IBIKA\Dropbox\vivikaPhD\DATA\20.1.2019\19.1.19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IBIKA\Dropbox\vivikaPhD\DATA\20.1.2019\19.1.19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BIBIKA\Dropbox\vivikaPhD\DATA\20.1.2019\19.1.19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BIBIKA\Dropbox\vivikaPhD\DATA\20.1.2019\19.1.19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BIBIKA\Dropbox\vivikaPhD\DATA\20.1.2019\19.1.19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BIBIKA\Dropbox\vivikaPhD\DATA\BIBIKA_pah%20sediment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BIBIKA\Dropbox\vivikaPhD\DATA\BIBIKA_pah%20sedi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10157941325556021"/>
          <c:y val="6.5271451320223675E-2"/>
          <c:w val="0.87693548507919228"/>
          <c:h val="0.74409787801355409"/>
        </c:manualLayout>
      </c:layout>
      <c:barChart>
        <c:barDir val="col"/>
        <c:grouping val="clustered"/>
        <c:ser>
          <c:idx val="0"/>
          <c:order val="0"/>
          <c:tx>
            <c:strRef>
              <c:f>'[Data 20.1.2019.xlsx]Sheet1'!$A$12</c:f>
              <c:strCache>
                <c:ptCount val="1"/>
                <c:pt idx="0">
                  <c:v>Kourgia</c:v>
                </c:pt>
              </c:strCache>
            </c:strRef>
          </c:tx>
          <c:cat>
            <c:strRef>
              <c:f>'[Data 20.1.2019.xlsx]Sheet1'!$A$5:$A$10</c:f>
              <c:strCache>
                <c:ptCount val="6"/>
                <c:pt idx="0">
                  <c:v>Cr (mg/kg)</c:v>
                </c:pt>
                <c:pt idx="1">
                  <c:v>Cu (mg/kg)</c:v>
                </c:pt>
                <c:pt idx="2">
                  <c:v>Mn (mg/kg)</c:v>
                </c:pt>
                <c:pt idx="3">
                  <c:v>Ni (mg/kg)</c:v>
                </c:pt>
                <c:pt idx="4">
                  <c:v>Pb (mg/kg)</c:v>
                </c:pt>
                <c:pt idx="5">
                  <c:v>Zn (mg/kg)</c:v>
                </c:pt>
              </c:strCache>
            </c:strRef>
          </c:cat>
          <c:val>
            <c:numRef>
              <c:f>'[Data 20.1.2019.xlsx]Sheet1'!$B$5:$B$10</c:f>
              <c:numCache>
                <c:formatCode>0.0</c:formatCode>
                <c:ptCount val="6"/>
                <c:pt idx="0" formatCode="0">
                  <c:v>215</c:v>
                </c:pt>
                <c:pt idx="1">
                  <c:v>98.2</c:v>
                </c:pt>
                <c:pt idx="2">
                  <c:v>390</c:v>
                </c:pt>
                <c:pt idx="3">
                  <c:v>69.7</c:v>
                </c:pt>
                <c:pt idx="4" formatCode="0">
                  <c:v>267</c:v>
                </c:pt>
                <c:pt idx="5" formatCode="0">
                  <c:v>598</c:v>
                </c:pt>
              </c:numCache>
            </c:numRef>
          </c:val>
        </c:ser>
        <c:ser>
          <c:idx val="1"/>
          <c:order val="1"/>
          <c:tx>
            <c:strRef>
              <c:f>'[Data 20.1.2019.xlsx]Sheet1'!$A$13</c:f>
              <c:strCache>
                <c:ptCount val="1"/>
                <c:pt idx="0">
                  <c:v>Kelepertzis and Argyraki, 2015</c:v>
                </c:pt>
              </c:strCache>
            </c:strRef>
          </c:tx>
          <c:cat>
            <c:strRef>
              <c:f>'[Data 20.1.2019.xlsx]Sheet1'!$A$5:$A$10</c:f>
              <c:strCache>
                <c:ptCount val="6"/>
                <c:pt idx="0">
                  <c:v>Cr (mg/kg)</c:v>
                </c:pt>
                <c:pt idx="1">
                  <c:v>Cu (mg/kg)</c:v>
                </c:pt>
                <c:pt idx="2">
                  <c:v>Mn (mg/kg)</c:v>
                </c:pt>
                <c:pt idx="3">
                  <c:v>Ni (mg/kg)</c:v>
                </c:pt>
                <c:pt idx="4">
                  <c:v>Pb (mg/kg)</c:v>
                </c:pt>
                <c:pt idx="5">
                  <c:v>Zn (mg/kg)</c:v>
                </c:pt>
              </c:strCache>
            </c:strRef>
          </c:cat>
          <c:val>
            <c:numRef>
              <c:f>'[Data 20.1.2019.xlsx]Sheet1'!$C$5:$C$10</c:f>
              <c:numCache>
                <c:formatCode>0.0</c:formatCode>
                <c:ptCount val="6"/>
                <c:pt idx="0">
                  <c:v>95.4</c:v>
                </c:pt>
                <c:pt idx="1">
                  <c:v>72.3</c:v>
                </c:pt>
                <c:pt idx="2" formatCode="0">
                  <c:v>662</c:v>
                </c:pt>
                <c:pt idx="3" formatCode="0">
                  <c:v>131</c:v>
                </c:pt>
                <c:pt idx="4" formatCode="0">
                  <c:v>157</c:v>
                </c:pt>
                <c:pt idx="5" formatCode="0">
                  <c:v>174</c:v>
                </c:pt>
              </c:numCache>
            </c:numRef>
          </c:val>
        </c:ser>
        <c:axId val="78219136"/>
        <c:axId val="117542272"/>
      </c:barChart>
      <c:catAx>
        <c:axId val="7821913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l-GR"/>
          </a:p>
        </c:txPr>
        <c:crossAx val="117542272"/>
        <c:crosses val="autoZero"/>
        <c:auto val="1"/>
        <c:lblAlgn val="ctr"/>
        <c:lblOffset val="100"/>
      </c:catAx>
      <c:valAx>
        <c:axId val="117542272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800"/>
            </a:pPr>
            <a:endParaRPr lang="el-GR"/>
          </a:p>
        </c:txPr>
        <c:crossAx val="7821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432949378372506"/>
          <c:y val="0.16653653709258642"/>
          <c:w val="0.32400826991445397"/>
          <c:h val="0.30177758026885904"/>
        </c:manualLayout>
      </c:layout>
      <c:txPr>
        <a:bodyPr/>
        <a:lstStyle/>
        <a:p>
          <a:pPr>
            <a:defRPr sz="800"/>
          </a:pPr>
          <a:endParaRPr lang="el-GR"/>
        </a:p>
      </c:txPr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3131471055187416"/>
          <c:y val="4.2470402302905441E-2"/>
          <c:w val="0.90655467002618162"/>
          <c:h val="0.81722653711877136"/>
        </c:manualLayout>
      </c:layout>
      <c:barChart>
        <c:barDir val="col"/>
        <c:grouping val="clustered"/>
        <c:ser>
          <c:idx val="0"/>
          <c:order val="0"/>
          <c:tx>
            <c:strRef>
              <c:f>Sheet1!$A$12</c:f>
              <c:strCache>
                <c:ptCount val="1"/>
                <c:pt idx="0">
                  <c:v>Kourgia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Fe (%)</c:v>
                </c:pt>
                <c:pt idx="1">
                  <c:v>Cd (mg/kg)</c:v>
                </c:pt>
              </c:strCache>
            </c:strRef>
          </c:cat>
          <c:val>
            <c:numRef>
              <c:f>Sheet1!$B$3:$B$4</c:f>
              <c:numCache>
                <c:formatCode>0.00</c:formatCode>
                <c:ptCount val="2"/>
                <c:pt idx="0">
                  <c:v>1.7300000000000022</c:v>
                </c:pt>
                <c:pt idx="1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Kelepertzis and Argyraki, 2015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Fe (%)</c:v>
                </c:pt>
                <c:pt idx="1">
                  <c:v>Cd (mg/kg)</c:v>
                </c:pt>
              </c:strCache>
            </c:strRef>
          </c:cat>
          <c:val>
            <c:numRef>
              <c:f>Sheet1!$C$3:$C$4</c:f>
              <c:numCache>
                <c:formatCode>0.00</c:formatCode>
                <c:ptCount val="2"/>
                <c:pt idx="0">
                  <c:v>2.4</c:v>
                </c:pt>
                <c:pt idx="1">
                  <c:v>0.45</c:v>
                </c:pt>
              </c:numCache>
            </c:numRef>
          </c:val>
        </c:ser>
        <c:axId val="78155136"/>
        <c:axId val="91772032"/>
      </c:barChart>
      <c:catAx>
        <c:axId val="7815513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l-GR"/>
          </a:p>
        </c:txPr>
        <c:crossAx val="91772032"/>
        <c:crosses val="autoZero"/>
        <c:auto val="1"/>
        <c:lblAlgn val="ctr"/>
        <c:lblOffset val="100"/>
      </c:catAx>
      <c:valAx>
        <c:axId val="91772032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800"/>
            </a:pPr>
            <a:endParaRPr lang="el-GR"/>
          </a:p>
        </c:txPr>
        <c:crossAx val="78155136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12385776580379958"/>
          <c:y val="6.7522191020921274E-2"/>
          <c:w val="0.68745787505092038"/>
          <c:h val="0.64489721448574944"/>
        </c:manualLayout>
      </c:layout>
      <c:barChart>
        <c:barDir val="col"/>
        <c:grouping val="percentStacked"/>
        <c:ser>
          <c:idx val="0"/>
          <c:order val="0"/>
          <c:tx>
            <c:v>STEP 1</c:v>
          </c:tx>
          <c:cat>
            <c:strRef>
              <c:f>Cu!$A$3:$A$12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Cu!$B$3:$B$12</c:f>
              <c:numCache>
                <c:formatCode>0.0</c:formatCode>
                <c:ptCount val="10"/>
                <c:pt idx="0">
                  <c:v>2.5364958117271637</c:v>
                </c:pt>
                <c:pt idx="1">
                  <c:v>2.7344586241276168</c:v>
                </c:pt>
                <c:pt idx="2">
                  <c:v>3.3856095123900878</c:v>
                </c:pt>
                <c:pt idx="3">
                  <c:v>10.181298651094995</c:v>
                </c:pt>
                <c:pt idx="4">
                  <c:v>15.184815184815145</c:v>
                </c:pt>
                <c:pt idx="5">
                  <c:v>11.978438810141773</c:v>
                </c:pt>
                <c:pt idx="6">
                  <c:v>4.8261092797922265</c:v>
                </c:pt>
                <c:pt idx="7">
                  <c:v>5.5966420147911533</c:v>
                </c:pt>
                <c:pt idx="8">
                  <c:v>8.3849071670992217</c:v>
                </c:pt>
                <c:pt idx="9">
                  <c:v>7.9888156580786855</c:v>
                </c:pt>
              </c:numCache>
            </c:numRef>
          </c:val>
        </c:ser>
        <c:ser>
          <c:idx val="1"/>
          <c:order val="1"/>
          <c:tx>
            <c:v>STEP 2</c:v>
          </c:tx>
          <c:cat>
            <c:strRef>
              <c:f>Cu!$A$3:$A$12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Cu!$C$3:$C$12</c:f>
              <c:numCache>
                <c:formatCode>0.0</c:formatCode>
                <c:ptCount val="10"/>
                <c:pt idx="0">
                  <c:v>7.9776625448743754</c:v>
                </c:pt>
                <c:pt idx="1">
                  <c:v>2.6687936191425798</c:v>
                </c:pt>
                <c:pt idx="2">
                  <c:v>3.1382893685051982</c:v>
                </c:pt>
                <c:pt idx="3">
                  <c:v>43.719526593026025</c:v>
                </c:pt>
                <c:pt idx="4">
                  <c:v>16.383616383616335</c:v>
                </c:pt>
                <c:pt idx="5">
                  <c:v>21.561189858255126</c:v>
                </c:pt>
                <c:pt idx="6">
                  <c:v>18.379782239536489</c:v>
                </c:pt>
                <c:pt idx="7">
                  <c:v>2.9710173895662577</c:v>
                </c:pt>
                <c:pt idx="8">
                  <c:v>42.323817129167494</c:v>
                </c:pt>
                <c:pt idx="9">
                  <c:v>34.751348112642169</c:v>
                </c:pt>
              </c:numCache>
            </c:numRef>
          </c:val>
        </c:ser>
        <c:ser>
          <c:idx val="2"/>
          <c:order val="2"/>
          <c:tx>
            <c:v>STEP 3</c:v>
          </c:tx>
          <c:cat>
            <c:strRef>
              <c:f>Cu!$A$3:$A$12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Cu!$D$3:$D$12</c:f>
              <c:numCache>
                <c:formatCode>0.0</c:formatCode>
                <c:ptCount val="10"/>
                <c:pt idx="0">
                  <c:v>18.946948544076587</c:v>
                </c:pt>
                <c:pt idx="1">
                  <c:v>26.420737786640082</c:v>
                </c:pt>
                <c:pt idx="2">
                  <c:v>146.88249400479657</c:v>
                </c:pt>
                <c:pt idx="3">
                  <c:v>148.47522125569057</c:v>
                </c:pt>
                <c:pt idx="4">
                  <c:v>227.27272727272731</c:v>
                </c:pt>
                <c:pt idx="5">
                  <c:v>184.66759832301855</c:v>
                </c:pt>
                <c:pt idx="6">
                  <c:v>132.85386075317138</c:v>
                </c:pt>
                <c:pt idx="7">
                  <c:v>70.45772536478114</c:v>
                </c:pt>
                <c:pt idx="8">
                  <c:v>159.7125174685562</c:v>
                </c:pt>
                <c:pt idx="9">
                  <c:v>110.84481725584183</c:v>
                </c:pt>
              </c:numCache>
            </c:numRef>
          </c:val>
        </c:ser>
        <c:ser>
          <c:idx val="3"/>
          <c:order val="3"/>
          <c:tx>
            <c:v>Residual</c:v>
          </c:tx>
          <c:cat>
            <c:strRef>
              <c:f>Cu!$A$3:$A$12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Cu!$E$3:$E$12</c:f>
              <c:numCache>
                <c:formatCode>0.0</c:formatCode>
                <c:ptCount val="10"/>
                <c:pt idx="0">
                  <c:v>15.955325089748706</c:v>
                </c:pt>
                <c:pt idx="1">
                  <c:v>15.952143569292126</c:v>
                </c:pt>
                <c:pt idx="2">
                  <c:v>95.923261390887305</c:v>
                </c:pt>
                <c:pt idx="3">
                  <c:v>57.395464594606032</c:v>
                </c:pt>
                <c:pt idx="4">
                  <c:v>55.944055944056011</c:v>
                </c:pt>
                <c:pt idx="5">
                  <c:v>52.904771411459294</c:v>
                </c:pt>
                <c:pt idx="6">
                  <c:v>61.931874937568644</c:v>
                </c:pt>
                <c:pt idx="7">
                  <c:v>36.977813312012792</c:v>
                </c:pt>
                <c:pt idx="8">
                  <c:v>58.893990816530263</c:v>
                </c:pt>
                <c:pt idx="9">
                  <c:v>52.92590373477146</c:v>
                </c:pt>
              </c:numCache>
            </c:numRef>
          </c:val>
        </c:ser>
        <c:overlap val="100"/>
        <c:axId val="166903808"/>
        <c:axId val="166905344"/>
      </c:barChart>
      <c:catAx>
        <c:axId val="166903808"/>
        <c:scaling>
          <c:orientation val="minMax"/>
        </c:scaling>
        <c:axPos val="b"/>
        <c:tickLblPos val="nextTo"/>
        <c:crossAx val="166905344"/>
        <c:crosses val="autoZero"/>
        <c:auto val="1"/>
        <c:lblAlgn val="ctr"/>
        <c:lblOffset val="100"/>
      </c:catAx>
      <c:valAx>
        <c:axId val="166905344"/>
        <c:scaling>
          <c:orientation val="minMax"/>
        </c:scaling>
        <c:axPos val="l"/>
        <c:majorGridlines/>
        <c:numFmt formatCode="0%" sourceLinked="1"/>
        <c:tickLblPos val="nextTo"/>
        <c:crossAx val="166903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01745870829167"/>
          <c:y val="0.25866724684911557"/>
          <c:w val="0.18718666675924897"/>
          <c:h val="0.49520444698063881"/>
        </c:manualLayout>
      </c:layout>
      <c:txPr>
        <a:bodyPr/>
        <a:lstStyle/>
        <a:p>
          <a:pPr>
            <a:defRPr sz="800"/>
          </a:pPr>
          <a:endParaRPr lang="el-GR"/>
        </a:p>
      </c:txPr>
    </c:legend>
    <c:plotVisOnly val="1"/>
  </c:chart>
  <c:spPr>
    <a:solidFill>
      <a:schemeClr val="bg1"/>
    </a:solidFill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13726507712295005"/>
          <c:y val="7.9535608884396355E-2"/>
          <c:w val="0.65688846364009446"/>
          <c:h val="0.56695787944152132"/>
        </c:manualLayout>
      </c:layout>
      <c:barChart>
        <c:barDir val="col"/>
        <c:grouping val="percentStacked"/>
        <c:ser>
          <c:idx val="0"/>
          <c:order val="0"/>
          <c:tx>
            <c:v>STEP 1</c:v>
          </c:tx>
          <c:cat>
            <c:strRef>
              <c:f>Cd!$A$3:$A$12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Cd!$B$3:$B$12</c:f>
              <c:numCache>
                <c:formatCode>0.00</c:formatCode>
                <c:ptCount val="10"/>
                <c:pt idx="0">
                  <c:v>0.11687275628240955</c:v>
                </c:pt>
                <c:pt idx="1">
                  <c:v>0.15872382851445671</c:v>
                </c:pt>
                <c:pt idx="2">
                  <c:v>0.23900879296562771</c:v>
                </c:pt>
                <c:pt idx="3">
                  <c:v>0.44517583388711601</c:v>
                </c:pt>
                <c:pt idx="4">
                  <c:v>0.43396603396603495</c:v>
                </c:pt>
                <c:pt idx="5">
                  <c:v>0.37652225993212313</c:v>
                </c:pt>
                <c:pt idx="6">
                  <c:v>0.21816002397362902</c:v>
                </c:pt>
                <c:pt idx="7">
                  <c:v>0.39616230261842938</c:v>
                </c:pt>
                <c:pt idx="8">
                  <c:v>0.38929926132960857</c:v>
                </c:pt>
                <c:pt idx="9">
                  <c:v>0.12582384661473917</c:v>
                </c:pt>
              </c:numCache>
            </c:numRef>
          </c:val>
        </c:ser>
        <c:ser>
          <c:idx val="1"/>
          <c:order val="1"/>
          <c:tx>
            <c:v>STEP 2</c:v>
          </c:tx>
          <c:cat>
            <c:strRef>
              <c:f>Cd!$A$3:$A$12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Cd!$C$3:$C$12</c:f>
              <c:numCache>
                <c:formatCode>0.00</c:formatCode>
                <c:ptCount val="10"/>
                <c:pt idx="0">
                  <c:v>0.15100000000000041</c:v>
                </c:pt>
                <c:pt idx="1">
                  <c:v>0.23</c:v>
                </c:pt>
                <c:pt idx="2">
                  <c:v>0.33850000000000102</c:v>
                </c:pt>
                <c:pt idx="3">
                  <c:v>0.42268677387633691</c:v>
                </c:pt>
                <c:pt idx="4">
                  <c:v>0.46941058941058988</c:v>
                </c:pt>
                <c:pt idx="5">
                  <c:v>0.47955679776402615</c:v>
                </c:pt>
                <c:pt idx="6">
                  <c:v>0.38207971231645327</c:v>
                </c:pt>
                <c:pt idx="7">
                  <c:v>0.73600000000000065</c:v>
                </c:pt>
                <c:pt idx="8">
                  <c:v>0.27388700339389244</c:v>
                </c:pt>
                <c:pt idx="9">
                  <c:v>0.17400000000000004</c:v>
                </c:pt>
              </c:numCache>
            </c:numRef>
          </c:val>
        </c:ser>
        <c:ser>
          <c:idx val="2"/>
          <c:order val="2"/>
          <c:tx>
            <c:v>STEP 3</c:v>
          </c:tx>
          <c:cat>
            <c:strRef>
              <c:f>Cd!$A$3:$A$12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Cd!$D$3:$D$12</c:f>
              <c:numCache>
                <c:formatCode>0.00</c:formatCode>
                <c:ptCount val="10"/>
                <c:pt idx="0">
                  <c:v>4.3999999999999997E-2</c:v>
                </c:pt>
                <c:pt idx="1">
                  <c:v>4.3999999999999997E-2</c:v>
                </c:pt>
                <c:pt idx="2">
                  <c:v>0.15750000000000042</c:v>
                </c:pt>
                <c:pt idx="3">
                  <c:v>0.14150000000000001</c:v>
                </c:pt>
                <c:pt idx="4">
                  <c:v>0.22500000000000001</c:v>
                </c:pt>
                <c:pt idx="5">
                  <c:v>0.17450000000000004</c:v>
                </c:pt>
                <c:pt idx="6">
                  <c:v>0.16550000000000001</c:v>
                </c:pt>
                <c:pt idx="7">
                  <c:v>0.31200000000000078</c:v>
                </c:pt>
                <c:pt idx="8">
                  <c:v>0.15550000000000042</c:v>
                </c:pt>
                <c:pt idx="9">
                  <c:v>6.5500000000000003E-2</c:v>
                </c:pt>
              </c:numCache>
            </c:numRef>
          </c:val>
        </c:ser>
        <c:ser>
          <c:idx val="3"/>
          <c:order val="3"/>
          <c:tx>
            <c:v>Residual</c:v>
          </c:tx>
          <c:cat>
            <c:strRef>
              <c:f>Cd!$A$3:$A$12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Cd!$E$3:$E$12</c:f>
              <c:numCache>
                <c:formatCode>0.00</c:formatCode>
                <c:ptCount val="10"/>
                <c:pt idx="0">
                  <c:v>7.1499800558436424E-2</c:v>
                </c:pt>
                <c:pt idx="1">
                  <c:v>0.13998005982053841</c:v>
                </c:pt>
                <c:pt idx="2">
                  <c:v>0.14258593125499641</c:v>
                </c:pt>
                <c:pt idx="3">
                  <c:v>0.43035567331670965</c:v>
                </c:pt>
                <c:pt idx="4">
                  <c:v>9.3006993006993388E-2</c:v>
                </c:pt>
                <c:pt idx="5">
                  <c:v>0.13765222599321217</c:v>
                </c:pt>
                <c:pt idx="6">
                  <c:v>0.15183298371791087</c:v>
                </c:pt>
                <c:pt idx="7">
                  <c:v>0.18159104537277687</c:v>
                </c:pt>
                <c:pt idx="8">
                  <c:v>6.6679976043122396E-2</c:v>
                </c:pt>
                <c:pt idx="9">
                  <c:v>6.8304373876572802E-2</c:v>
                </c:pt>
              </c:numCache>
            </c:numRef>
          </c:val>
        </c:ser>
        <c:overlap val="100"/>
        <c:axId val="184167424"/>
        <c:axId val="184181504"/>
      </c:barChart>
      <c:catAx>
        <c:axId val="184167424"/>
        <c:scaling>
          <c:orientation val="minMax"/>
        </c:scaling>
        <c:axPos val="b"/>
        <c:tickLblPos val="nextTo"/>
        <c:crossAx val="184181504"/>
        <c:crosses val="autoZero"/>
        <c:auto val="1"/>
        <c:lblAlgn val="ctr"/>
        <c:lblOffset val="100"/>
      </c:catAx>
      <c:valAx>
        <c:axId val="184181504"/>
        <c:scaling>
          <c:orientation val="minMax"/>
        </c:scaling>
        <c:axPos val="l"/>
        <c:majorGridlines/>
        <c:numFmt formatCode="0%" sourceLinked="1"/>
        <c:tickLblPos val="nextTo"/>
        <c:crossAx val="18416742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percentStacked"/>
        <c:ser>
          <c:idx val="0"/>
          <c:order val="0"/>
          <c:tx>
            <c:v>STEP 1</c:v>
          </c:tx>
          <c:cat>
            <c:strRef>
              <c:f>Pb!$A$3:$A$12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Pb!$B$3:$B$12</c:f>
              <c:numCache>
                <c:formatCode>0.0</c:formatCode>
                <c:ptCount val="10"/>
                <c:pt idx="0">
                  <c:v>10.370961308336659</c:v>
                </c:pt>
                <c:pt idx="1">
                  <c:v>9.9700897308075778</c:v>
                </c:pt>
                <c:pt idx="2">
                  <c:v>9.1926458832933697</c:v>
                </c:pt>
                <c:pt idx="3">
                  <c:v>14.573434571780741</c:v>
                </c:pt>
                <c:pt idx="4">
                  <c:v>67.932067932067909</c:v>
                </c:pt>
                <c:pt idx="5">
                  <c:v>10.78059492912757</c:v>
                </c:pt>
                <c:pt idx="6">
                  <c:v>10.388572570172808</c:v>
                </c:pt>
                <c:pt idx="7">
                  <c:v>8.7947231661003133</c:v>
                </c:pt>
                <c:pt idx="8">
                  <c:v>9.582751048113396</c:v>
                </c:pt>
                <c:pt idx="9">
                  <c:v>7.9888156580786855</c:v>
                </c:pt>
              </c:numCache>
            </c:numRef>
          </c:val>
        </c:ser>
        <c:ser>
          <c:idx val="1"/>
          <c:order val="1"/>
          <c:tx>
            <c:v>STEP 2</c:v>
          </c:tx>
          <c:cat>
            <c:strRef>
              <c:f>Pb!$A$3:$A$12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Pb!$C$3:$C$12</c:f>
              <c:numCache>
                <c:formatCode>0.0</c:formatCode>
                <c:ptCount val="10"/>
                <c:pt idx="0">
                  <c:v>11.567610690067816</c:v>
                </c:pt>
                <c:pt idx="1">
                  <c:v>11.166500498504504</c:v>
                </c:pt>
                <c:pt idx="2">
                  <c:v>10.791366906474797</c:v>
                </c:pt>
                <c:pt idx="3">
                  <c:v>23.956210153800491</c:v>
                </c:pt>
                <c:pt idx="4">
                  <c:v>132.66733266733266</c:v>
                </c:pt>
                <c:pt idx="5">
                  <c:v>9.9820323417848122</c:v>
                </c:pt>
                <c:pt idx="6">
                  <c:v>10.788133053640994</c:v>
                </c:pt>
                <c:pt idx="7">
                  <c:v>8.3949630221866887</c:v>
                </c:pt>
                <c:pt idx="8">
                  <c:v>11.179876222798972</c:v>
                </c:pt>
                <c:pt idx="9">
                  <c:v>10.784901138406232</c:v>
                </c:pt>
              </c:numCache>
            </c:numRef>
          </c:val>
        </c:ser>
        <c:ser>
          <c:idx val="2"/>
          <c:order val="2"/>
          <c:tx>
            <c:v>STEP 3</c:v>
          </c:tx>
          <c:cat>
            <c:strRef>
              <c:f>Pb!$A$3:$A$12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Pb!$D$3:$D$12</c:f>
              <c:numCache>
                <c:formatCode>0.0</c:formatCode>
                <c:ptCount val="10"/>
                <c:pt idx="0">
                  <c:v>33.905065815715993</c:v>
                </c:pt>
                <c:pt idx="1">
                  <c:v>29.910269192422732</c:v>
                </c:pt>
                <c:pt idx="2">
                  <c:v>139.38848920863401</c:v>
                </c:pt>
                <c:pt idx="3">
                  <c:v>229.07630544095215</c:v>
                </c:pt>
                <c:pt idx="4">
                  <c:v>1038.9610389610391</c:v>
                </c:pt>
                <c:pt idx="5">
                  <c:v>143.74126572170013</c:v>
                </c:pt>
                <c:pt idx="6">
                  <c:v>88.902207571671156</c:v>
                </c:pt>
                <c:pt idx="7">
                  <c:v>54.967019788127132</c:v>
                </c:pt>
                <c:pt idx="8">
                  <c:v>63.88500698742255</c:v>
                </c:pt>
                <c:pt idx="9">
                  <c:v>20.970641102456561</c:v>
                </c:pt>
              </c:numCache>
            </c:numRef>
          </c:val>
        </c:ser>
        <c:ser>
          <c:idx val="3"/>
          <c:order val="3"/>
          <c:tx>
            <c:v>Residual</c:v>
          </c:tx>
          <c:cat>
            <c:strRef>
              <c:f>Pb!$A$3:$A$12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Pb!$E$3:$E$12</c:f>
              <c:numCache>
                <c:formatCode>0.0</c:formatCode>
                <c:ptCount val="10"/>
                <c:pt idx="0">
                  <c:v>12.963701635420822</c:v>
                </c:pt>
                <c:pt idx="1">
                  <c:v>9.9700897308075778</c:v>
                </c:pt>
                <c:pt idx="2">
                  <c:v>46.962430055955238</c:v>
                </c:pt>
                <c:pt idx="3">
                  <c:v>93.829051024057918</c:v>
                </c:pt>
                <c:pt idx="4">
                  <c:v>851.14885114885294</c:v>
                </c:pt>
                <c:pt idx="5">
                  <c:v>70.872429626671988</c:v>
                </c:pt>
                <c:pt idx="6">
                  <c:v>73.918689441614418</c:v>
                </c:pt>
                <c:pt idx="7">
                  <c:v>62.962222666400166</c:v>
                </c:pt>
                <c:pt idx="8">
                  <c:v>27.949690556997336</c:v>
                </c:pt>
                <c:pt idx="9">
                  <c:v>11.983223487118018</c:v>
                </c:pt>
              </c:numCache>
            </c:numRef>
          </c:val>
        </c:ser>
        <c:overlap val="100"/>
        <c:axId val="184211712"/>
        <c:axId val="184614912"/>
      </c:barChart>
      <c:catAx>
        <c:axId val="184211712"/>
        <c:scaling>
          <c:orientation val="minMax"/>
        </c:scaling>
        <c:axPos val="b"/>
        <c:tickLblPos val="nextTo"/>
        <c:crossAx val="184614912"/>
        <c:crosses val="autoZero"/>
        <c:auto val="1"/>
        <c:lblAlgn val="ctr"/>
        <c:lblOffset val="100"/>
      </c:catAx>
      <c:valAx>
        <c:axId val="184614912"/>
        <c:scaling>
          <c:orientation val="minMax"/>
        </c:scaling>
        <c:axPos val="l"/>
        <c:majorGridlines/>
        <c:numFmt formatCode="0%" sourceLinked="1"/>
        <c:tickLblPos val="nextTo"/>
        <c:crossAx val="18421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63354071769808"/>
          <c:y val="0.30955968130258876"/>
          <c:w val="0.18056521497611377"/>
          <c:h val="0.56213358484946263"/>
        </c:manualLayout>
      </c:layout>
    </c:legend>
    <c:plotVisOnly val="1"/>
  </c:chart>
  <c:spPr>
    <a:solidFill>
      <a:schemeClr val="bg1"/>
    </a:solidFill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1123873522600053"/>
          <c:y val="8.5136675635074363E-2"/>
          <c:w val="0.66311649133002315"/>
          <c:h val="0.55226170522115903"/>
        </c:manualLayout>
      </c:layout>
      <c:barChart>
        <c:barDir val="col"/>
        <c:grouping val="percentStacked"/>
        <c:ser>
          <c:idx val="0"/>
          <c:order val="0"/>
          <c:tx>
            <c:v>STEP 1</c:v>
          </c:tx>
          <c:cat>
            <c:strRef>
              <c:f>Cr!$A$3:$A$12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Cr!$B$3:$B$12</c:f>
              <c:numCache>
                <c:formatCode>0.00</c:formatCode>
                <c:ptCount val="10"/>
                <c:pt idx="0">
                  <c:v>0.21420023932987675</c:v>
                </c:pt>
                <c:pt idx="1">
                  <c:v>7.4177467597208432E-2</c:v>
                </c:pt>
                <c:pt idx="2">
                  <c:v>0.32733812949640362</c:v>
                </c:pt>
                <c:pt idx="3">
                  <c:v>0.17427260853061116</c:v>
                </c:pt>
                <c:pt idx="4">
                  <c:v>0.33806193806193807</c:v>
                </c:pt>
                <c:pt idx="5">
                  <c:v>0.26352565382311827</c:v>
                </c:pt>
                <c:pt idx="6">
                  <c:v>9.4296274098491728E-2</c:v>
                </c:pt>
                <c:pt idx="7">
                  <c:v>0.364581251249252</c:v>
                </c:pt>
                <c:pt idx="8">
                  <c:v>0.12697145138750249</c:v>
                </c:pt>
                <c:pt idx="9">
                  <c:v>0.20251647693229533</c:v>
                </c:pt>
              </c:numCache>
            </c:numRef>
          </c:val>
        </c:ser>
        <c:ser>
          <c:idx val="1"/>
          <c:order val="1"/>
          <c:tx>
            <c:v>STEP 2</c:v>
          </c:tx>
          <c:cat>
            <c:strRef>
              <c:f>Cr!$A$3:$A$12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Cr!$C$3:$C$12</c:f>
              <c:numCache>
                <c:formatCode>0.00</c:formatCode>
                <c:ptCount val="10"/>
                <c:pt idx="0">
                  <c:v>0.68065416832868064</c:v>
                </c:pt>
                <c:pt idx="1">
                  <c:v>0.66041874376869392</c:v>
                </c:pt>
                <c:pt idx="2">
                  <c:v>0.36258992805755486</c:v>
                </c:pt>
                <c:pt idx="3">
                  <c:v>0.49951674549144615</c:v>
                </c:pt>
                <c:pt idx="4">
                  <c:v>0.40567432567432582</c:v>
                </c:pt>
                <c:pt idx="5">
                  <c:v>0.35360351367538428</c:v>
                </c:pt>
                <c:pt idx="6">
                  <c:v>0.33658975127359986</c:v>
                </c:pt>
                <c:pt idx="7">
                  <c:v>0.329562262642416</c:v>
                </c:pt>
                <c:pt idx="8">
                  <c:v>0.4973447793970871</c:v>
                </c:pt>
                <c:pt idx="9">
                  <c:v>0.70029958058717934</c:v>
                </c:pt>
              </c:numCache>
            </c:numRef>
          </c:val>
        </c:ser>
        <c:ser>
          <c:idx val="2"/>
          <c:order val="2"/>
          <c:tx>
            <c:v>STEP 3</c:v>
          </c:tx>
          <c:cat>
            <c:strRef>
              <c:f>Cr!$A$3:$A$12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Cr!$D$3:$D$12</c:f>
              <c:numCache>
                <c:formatCode>0.00</c:formatCode>
                <c:ptCount val="10"/>
                <c:pt idx="0">
                  <c:v>11.966493817311553</c:v>
                </c:pt>
                <c:pt idx="1">
                  <c:v>19.940179461615156</c:v>
                </c:pt>
                <c:pt idx="2">
                  <c:v>39.46842525979207</c:v>
                </c:pt>
                <c:pt idx="3">
                  <c:v>25.702623186340915</c:v>
                </c:pt>
                <c:pt idx="4">
                  <c:v>19.980019980019904</c:v>
                </c:pt>
                <c:pt idx="5">
                  <c:v>19.464963066480333</c:v>
                </c:pt>
                <c:pt idx="6">
                  <c:v>25.97143142543203</c:v>
                </c:pt>
                <c:pt idx="7">
                  <c:v>18.488906656006389</c:v>
                </c:pt>
                <c:pt idx="8">
                  <c:v>24.955080854461894</c:v>
                </c:pt>
                <c:pt idx="9">
                  <c:v>26.962252846015524</c:v>
                </c:pt>
              </c:numCache>
            </c:numRef>
          </c:val>
        </c:ser>
        <c:ser>
          <c:idx val="3"/>
          <c:order val="3"/>
          <c:tx>
            <c:v>Residual</c:v>
          </c:tx>
          <c:cat>
            <c:strRef>
              <c:f>Cr!$A$3:$A$12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Cr!$E$3:$E$12</c:f>
              <c:numCache>
                <c:formatCode>0.00</c:formatCode>
                <c:ptCount val="10"/>
                <c:pt idx="0">
                  <c:v>46.868767451136698</c:v>
                </c:pt>
                <c:pt idx="1">
                  <c:v>105.68295114655999</c:v>
                </c:pt>
                <c:pt idx="2">
                  <c:v>130.89528377298163</c:v>
                </c:pt>
                <c:pt idx="3">
                  <c:v>111.29447655332305</c:v>
                </c:pt>
                <c:pt idx="4">
                  <c:v>104.89510489510491</c:v>
                </c:pt>
                <c:pt idx="5">
                  <c:v>106.80774605709721</c:v>
                </c:pt>
                <c:pt idx="6">
                  <c:v>127.85935470981919</c:v>
                </c:pt>
                <c:pt idx="7">
                  <c:v>79.952028782730352</c:v>
                </c:pt>
                <c:pt idx="8">
                  <c:v>102.8149331203833</c:v>
                </c:pt>
                <c:pt idx="9">
                  <c:v>68.903535050928681</c:v>
                </c:pt>
              </c:numCache>
            </c:numRef>
          </c:val>
        </c:ser>
        <c:overlap val="100"/>
        <c:axId val="184636928"/>
        <c:axId val="184638464"/>
      </c:barChart>
      <c:catAx>
        <c:axId val="184636928"/>
        <c:scaling>
          <c:orientation val="minMax"/>
        </c:scaling>
        <c:axPos val="b"/>
        <c:tickLblPos val="nextTo"/>
        <c:crossAx val="184638464"/>
        <c:crosses val="autoZero"/>
        <c:auto val="1"/>
        <c:lblAlgn val="ctr"/>
        <c:lblOffset val="100"/>
      </c:catAx>
      <c:valAx>
        <c:axId val="184638464"/>
        <c:scaling>
          <c:orientation val="minMax"/>
        </c:scaling>
        <c:axPos val="l"/>
        <c:majorGridlines/>
        <c:numFmt formatCode="0%" sourceLinked="1"/>
        <c:tickLblPos val="nextTo"/>
        <c:crossAx val="18463692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13589792945232848"/>
          <c:y val="7.5313213061796558E-2"/>
          <c:w val="0.65317877553952308"/>
          <c:h val="0.60392381615717916"/>
        </c:manualLayout>
      </c:layout>
      <c:barChart>
        <c:barDir val="col"/>
        <c:grouping val="percentStacked"/>
        <c:ser>
          <c:idx val="0"/>
          <c:order val="0"/>
          <c:tx>
            <c:v>STEP 1</c:v>
          </c:tx>
          <c:cat>
            <c:strRef>
              <c:f>Zn!$A$3:$A$12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Zn!$B$3:$B$12</c:f>
              <c:numCache>
                <c:formatCode>0.0</c:formatCode>
                <c:ptCount val="10"/>
                <c:pt idx="0">
                  <c:v>18.348623853210967</c:v>
                </c:pt>
                <c:pt idx="1">
                  <c:v>21.93419740777669</c:v>
                </c:pt>
                <c:pt idx="2">
                  <c:v>255.79536370903236</c:v>
                </c:pt>
                <c:pt idx="3">
                  <c:v>602.88750755950753</c:v>
                </c:pt>
                <c:pt idx="4">
                  <c:v>139.86013986014001</c:v>
                </c:pt>
                <c:pt idx="5">
                  <c:v>283.48971850668659</c:v>
                </c:pt>
                <c:pt idx="6">
                  <c:v>175.80661272600105</c:v>
                </c:pt>
                <c:pt idx="7">
                  <c:v>58.364981011392977</c:v>
                </c:pt>
                <c:pt idx="8">
                  <c:v>131.76282691155924</c:v>
                </c:pt>
                <c:pt idx="9">
                  <c:v>23.966446974235978</c:v>
                </c:pt>
              </c:numCache>
            </c:numRef>
          </c:val>
        </c:ser>
        <c:ser>
          <c:idx val="1"/>
          <c:order val="1"/>
          <c:tx>
            <c:v>STEP 2</c:v>
          </c:tx>
          <c:cat>
            <c:strRef>
              <c:f>Zn!$A$3:$A$12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Zn!$C$3:$C$12</c:f>
              <c:numCache>
                <c:formatCode>0.0</c:formatCode>
                <c:ptCount val="10"/>
                <c:pt idx="0">
                  <c:v>41.084962106102921</c:v>
                </c:pt>
                <c:pt idx="1">
                  <c:v>54.237288135593225</c:v>
                </c:pt>
                <c:pt idx="2">
                  <c:v>227.8177458033573</c:v>
                </c:pt>
                <c:pt idx="3">
                  <c:v>337.3772918881383</c:v>
                </c:pt>
                <c:pt idx="4">
                  <c:v>127.87212787212759</c:v>
                </c:pt>
                <c:pt idx="5">
                  <c:v>171.69095627869834</c:v>
                </c:pt>
                <c:pt idx="6">
                  <c:v>179.80221756068397</c:v>
                </c:pt>
                <c:pt idx="7">
                  <c:v>97.14171497101762</c:v>
                </c:pt>
                <c:pt idx="8">
                  <c:v>95.827510481134027</c:v>
                </c:pt>
                <c:pt idx="9">
                  <c:v>40.74295985620131</c:v>
                </c:pt>
              </c:numCache>
            </c:numRef>
          </c:val>
        </c:ser>
        <c:ser>
          <c:idx val="2"/>
          <c:order val="2"/>
          <c:tx>
            <c:v>STEP 3</c:v>
          </c:tx>
          <c:cat>
            <c:strRef>
              <c:f>Zn!$A$3:$A$12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Zn!$D$3:$D$12</c:f>
              <c:numCache>
                <c:formatCode>0.0</c:formatCode>
                <c:ptCount val="10"/>
                <c:pt idx="0">
                  <c:v>47.36737136019147</c:v>
                </c:pt>
                <c:pt idx="1">
                  <c:v>76.271186440677994</c:v>
                </c:pt>
                <c:pt idx="2">
                  <c:v>384.69224620303771</c:v>
                </c:pt>
                <c:pt idx="3">
                  <c:v>389.27999617416708</c:v>
                </c:pt>
                <c:pt idx="4">
                  <c:v>194.80519480519484</c:v>
                </c:pt>
                <c:pt idx="5">
                  <c:v>199.64064683569617</c:v>
                </c:pt>
                <c:pt idx="6">
                  <c:v>249.72530216761561</c:v>
                </c:pt>
                <c:pt idx="7">
                  <c:v>409.7541475114931</c:v>
                </c:pt>
                <c:pt idx="8">
                  <c:v>124.77540427230967</c:v>
                </c:pt>
                <c:pt idx="9">
                  <c:v>62.911923307369577</c:v>
                </c:pt>
              </c:numCache>
            </c:numRef>
          </c:val>
        </c:ser>
        <c:ser>
          <c:idx val="3"/>
          <c:order val="3"/>
          <c:tx>
            <c:v>Residual</c:v>
          </c:tx>
          <c:cat>
            <c:strRef>
              <c:f>Zn!$A$3:$A$12</c:f>
              <c:strCache>
                <c:ptCount val="10"/>
                <c:pt idx="0">
                  <c:v>KOU01-1</c:v>
                </c:pt>
                <c:pt idx="1">
                  <c:v>KOU02-1</c:v>
                </c:pt>
                <c:pt idx="2">
                  <c:v>KOU07-1</c:v>
                </c:pt>
                <c:pt idx="3">
                  <c:v>KOU08-1</c:v>
                </c:pt>
                <c:pt idx="4">
                  <c:v>KOU09-1</c:v>
                </c:pt>
                <c:pt idx="5">
                  <c:v>KOU12-1</c:v>
                </c:pt>
                <c:pt idx="6">
                  <c:v>KOU16-1</c:v>
                </c:pt>
                <c:pt idx="7">
                  <c:v>KOU18-1</c:v>
                </c:pt>
                <c:pt idx="8">
                  <c:v>KOU22-1</c:v>
                </c:pt>
                <c:pt idx="9">
                  <c:v>KOU25-1</c:v>
                </c:pt>
              </c:strCache>
            </c:strRef>
          </c:cat>
          <c:val>
            <c:numRef>
              <c:f>Zn!$E$3:$E$12</c:f>
              <c:numCache>
                <c:formatCode>0.0</c:formatCode>
                <c:ptCount val="10"/>
                <c:pt idx="0">
                  <c:v>50.857598723574</c:v>
                </c:pt>
                <c:pt idx="1">
                  <c:v>48.853439680957095</c:v>
                </c:pt>
                <c:pt idx="2">
                  <c:v>165.86730615507665</c:v>
                </c:pt>
                <c:pt idx="3">
                  <c:v>155.21518815824999</c:v>
                </c:pt>
                <c:pt idx="4">
                  <c:v>118.88111888111889</c:v>
                </c:pt>
                <c:pt idx="5">
                  <c:v>82.850868436813528</c:v>
                </c:pt>
                <c:pt idx="6">
                  <c:v>144.84067525721699</c:v>
                </c:pt>
                <c:pt idx="7">
                  <c:v>86.947831301219267</c:v>
                </c:pt>
                <c:pt idx="8">
                  <c:v>97.823916949490908</c:v>
                </c:pt>
                <c:pt idx="9">
                  <c:v>40.9426802476532</c:v>
                </c:pt>
              </c:numCache>
            </c:numRef>
          </c:val>
        </c:ser>
        <c:overlap val="100"/>
        <c:axId val="184668928"/>
        <c:axId val="184670464"/>
      </c:barChart>
      <c:catAx>
        <c:axId val="184668928"/>
        <c:scaling>
          <c:orientation val="minMax"/>
        </c:scaling>
        <c:axPos val="b"/>
        <c:tickLblPos val="nextTo"/>
        <c:crossAx val="184670464"/>
        <c:crosses val="autoZero"/>
        <c:auto val="1"/>
        <c:lblAlgn val="ctr"/>
        <c:lblOffset val="100"/>
      </c:catAx>
      <c:valAx>
        <c:axId val="184670464"/>
        <c:scaling>
          <c:orientation val="minMax"/>
        </c:scaling>
        <c:axPos val="l"/>
        <c:majorGridlines/>
        <c:numFmt formatCode="0%" sourceLinked="1"/>
        <c:tickLblPos val="nextTo"/>
        <c:crossAx val="18466892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2218278428833577"/>
          <c:y val="5.6588075181189017E-2"/>
          <c:w val="0.84963801399825045"/>
          <c:h val="0.8326195683872849"/>
        </c:manualLayout>
      </c:layout>
      <c:barChart>
        <c:barDir val="col"/>
        <c:grouping val="clustered"/>
        <c:ser>
          <c:idx val="4"/>
          <c:order val="0"/>
          <c:tx>
            <c:strRef>
              <c:f>Sheet4!$A$6</c:f>
              <c:strCache>
                <c:ptCount val="1"/>
                <c:pt idx="0">
                  <c:v>TEQ BAP A</c:v>
                </c:pt>
              </c:strCache>
            </c:strRef>
          </c:tx>
          <c:cat>
            <c:strRef>
              <c:f>Sheet4!$B$1:$E$1</c:f>
              <c:strCache>
                <c:ptCount val="4"/>
                <c:pt idx="0">
                  <c:v>KOU01</c:v>
                </c:pt>
                <c:pt idx="1">
                  <c:v>KOU07</c:v>
                </c:pt>
                <c:pt idx="2">
                  <c:v>KOU09</c:v>
                </c:pt>
                <c:pt idx="3">
                  <c:v>KOU25</c:v>
                </c:pt>
              </c:strCache>
            </c:strRef>
          </c:cat>
          <c:val>
            <c:numRef>
              <c:f>Sheet4!$B$6:$E$6</c:f>
              <c:numCache>
                <c:formatCode>General</c:formatCode>
                <c:ptCount val="4"/>
                <c:pt idx="0">
                  <c:v>20.922000000000001</c:v>
                </c:pt>
                <c:pt idx="1">
                  <c:v>85.564999999999998</c:v>
                </c:pt>
                <c:pt idx="2">
                  <c:v>225.69800000000001</c:v>
                </c:pt>
                <c:pt idx="3">
                  <c:v>24.925999999999998</c:v>
                </c:pt>
              </c:numCache>
            </c:numRef>
          </c:val>
        </c:ser>
        <c:ser>
          <c:idx val="5"/>
          <c:order val="1"/>
          <c:tx>
            <c:strRef>
              <c:f>Sheet4!$A$7</c:f>
              <c:strCache>
                <c:ptCount val="1"/>
                <c:pt idx="0">
                  <c:v>TEQ BAP W</c:v>
                </c:pt>
              </c:strCache>
            </c:strRef>
          </c:tx>
          <c:cat>
            <c:strRef>
              <c:f>Sheet4!$B$1:$E$1</c:f>
              <c:strCache>
                <c:ptCount val="4"/>
                <c:pt idx="0">
                  <c:v>KOU01</c:v>
                </c:pt>
                <c:pt idx="1">
                  <c:v>KOU07</c:v>
                </c:pt>
                <c:pt idx="2">
                  <c:v>KOU09</c:v>
                </c:pt>
                <c:pt idx="3">
                  <c:v>KOU25</c:v>
                </c:pt>
              </c:strCache>
            </c:strRef>
          </c:cat>
          <c:val>
            <c:numRef>
              <c:f>Sheet4!$B$7:$E$7</c:f>
              <c:numCache>
                <c:formatCode>General</c:formatCode>
                <c:ptCount val="4"/>
                <c:pt idx="0">
                  <c:v>23.876000000000001</c:v>
                </c:pt>
                <c:pt idx="1">
                  <c:v>34.325000000000003</c:v>
                </c:pt>
                <c:pt idx="2">
                  <c:v>164.51599999999999</c:v>
                </c:pt>
                <c:pt idx="3">
                  <c:v>28.11</c:v>
                </c:pt>
              </c:numCache>
            </c:numRef>
          </c:val>
        </c:ser>
        <c:ser>
          <c:idx val="6"/>
          <c:order val="2"/>
          <c:tx>
            <c:strRef>
              <c:f>Sheet4!$A$8</c:f>
              <c:strCache>
                <c:ptCount val="1"/>
                <c:pt idx="0">
                  <c:v>TEQ BAP SP</c:v>
                </c:pt>
              </c:strCache>
            </c:strRef>
          </c:tx>
          <c:cat>
            <c:strRef>
              <c:f>Sheet4!$B$1:$E$1</c:f>
              <c:strCache>
                <c:ptCount val="4"/>
                <c:pt idx="0">
                  <c:v>KOU01</c:v>
                </c:pt>
                <c:pt idx="1">
                  <c:v>KOU07</c:v>
                </c:pt>
                <c:pt idx="2">
                  <c:v>KOU09</c:v>
                </c:pt>
                <c:pt idx="3">
                  <c:v>KOU25</c:v>
                </c:pt>
              </c:strCache>
            </c:strRef>
          </c:cat>
          <c:val>
            <c:numRef>
              <c:f>Sheet4!$B$8:$E$8</c:f>
              <c:numCache>
                <c:formatCode>General</c:formatCode>
                <c:ptCount val="4"/>
                <c:pt idx="0">
                  <c:v>25.693000000000001</c:v>
                </c:pt>
                <c:pt idx="1">
                  <c:v>57.031999999999996</c:v>
                </c:pt>
                <c:pt idx="2">
                  <c:v>158.49</c:v>
                </c:pt>
                <c:pt idx="3">
                  <c:v>32.043000000000006</c:v>
                </c:pt>
              </c:numCache>
            </c:numRef>
          </c:val>
        </c:ser>
        <c:ser>
          <c:idx val="7"/>
          <c:order val="3"/>
          <c:tx>
            <c:strRef>
              <c:f>Sheet4!$A$9</c:f>
              <c:strCache>
                <c:ptCount val="1"/>
                <c:pt idx="0">
                  <c:v>TEQ BAP S</c:v>
                </c:pt>
              </c:strCache>
            </c:strRef>
          </c:tx>
          <c:cat>
            <c:strRef>
              <c:f>Sheet4!$B$1:$E$1</c:f>
              <c:strCache>
                <c:ptCount val="4"/>
                <c:pt idx="0">
                  <c:v>KOU01</c:v>
                </c:pt>
                <c:pt idx="1">
                  <c:v>KOU07</c:v>
                </c:pt>
                <c:pt idx="2">
                  <c:v>KOU09</c:v>
                </c:pt>
                <c:pt idx="3">
                  <c:v>KOU25</c:v>
                </c:pt>
              </c:strCache>
            </c:strRef>
          </c:cat>
          <c:val>
            <c:numRef>
              <c:f>Sheet4!$B$9:$E$9</c:f>
              <c:numCache>
                <c:formatCode>General</c:formatCode>
                <c:ptCount val="4"/>
                <c:pt idx="0">
                  <c:v>38.722999999999999</c:v>
                </c:pt>
                <c:pt idx="1">
                  <c:v>72.748999999999995</c:v>
                </c:pt>
                <c:pt idx="2">
                  <c:v>124.53200000000001</c:v>
                </c:pt>
                <c:pt idx="3">
                  <c:v>20.285</c:v>
                </c:pt>
              </c:numCache>
            </c:numRef>
          </c:val>
        </c:ser>
        <c:axId val="3119360"/>
        <c:axId val="3130496"/>
      </c:barChart>
      <c:catAx>
        <c:axId val="3119360"/>
        <c:scaling>
          <c:orientation val="minMax"/>
        </c:scaling>
        <c:axPos val="b"/>
        <c:tickLblPos val="nextTo"/>
        <c:crossAx val="3130496"/>
        <c:crosses val="autoZero"/>
        <c:auto val="1"/>
        <c:lblAlgn val="ctr"/>
        <c:lblOffset val="100"/>
      </c:catAx>
      <c:valAx>
        <c:axId val="3130496"/>
        <c:scaling>
          <c:orientation val="minMax"/>
        </c:scaling>
        <c:axPos val="l"/>
        <c:majorGridlines/>
        <c:numFmt formatCode="General" sourceLinked="1"/>
        <c:tickLblPos val="nextTo"/>
        <c:crossAx val="3119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82086614173232"/>
          <c:y val="9.1824876057159582E-2"/>
          <c:w val="0.22540135608049"/>
          <c:h val="0.36264654418197728"/>
        </c:manualLayout>
      </c:layout>
    </c:legend>
    <c:plotVisOnly val="1"/>
  </c:chart>
  <c:spPr>
    <a:solidFill>
      <a:schemeClr val="bg1"/>
    </a:solidFill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4182174103237094"/>
          <c:y val="5.1400554097404488E-2"/>
          <c:w val="0.80563801399825063"/>
          <c:h val="0.72014289880431614"/>
        </c:manualLayout>
      </c:layout>
      <c:barChart>
        <c:barDir val="col"/>
        <c:grouping val="clustered"/>
        <c:ser>
          <c:idx val="0"/>
          <c:order val="0"/>
          <c:tx>
            <c:strRef>
              <c:f>Sheet5!$A$2</c:f>
              <c:strCache>
                <c:ptCount val="1"/>
                <c:pt idx="0">
                  <c:v>Pyrogenic</c:v>
                </c:pt>
              </c:strCache>
            </c:strRef>
          </c:tx>
          <c:cat>
            <c:strRef>
              <c:f>Sheet5!$B$1:$Q$1</c:f>
              <c:strCache>
                <c:ptCount val="16"/>
                <c:pt idx="0">
                  <c:v>KOU01-1</c:v>
                </c:pt>
                <c:pt idx="1">
                  <c:v>KOU01-2</c:v>
                </c:pt>
                <c:pt idx="2">
                  <c:v>KOU01-3</c:v>
                </c:pt>
                <c:pt idx="3">
                  <c:v>KOU01-4</c:v>
                </c:pt>
                <c:pt idx="4">
                  <c:v>KOU07-1</c:v>
                </c:pt>
                <c:pt idx="5">
                  <c:v>KOU07-2</c:v>
                </c:pt>
                <c:pt idx="6">
                  <c:v>KOU07-3</c:v>
                </c:pt>
                <c:pt idx="7">
                  <c:v>KOU07-4</c:v>
                </c:pt>
                <c:pt idx="8">
                  <c:v>KOU09-1</c:v>
                </c:pt>
                <c:pt idx="9">
                  <c:v>KOU09-2</c:v>
                </c:pt>
                <c:pt idx="10">
                  <c:v>KOU09-3</c:v>
                </c:pt>
                <c:pt idx="11">
                  <c:v>KOU09-4</c:v>
                </c:pt>
                <c:pt idx="12">
                  <c:v>KOU25-1</c:v>
                </c:pt>
                <c:pt idx="13">
                  <c:v>KOU25-2</c:v>
                </c:pt>
                <c:pt idx="14">
                  <c:v>KOU25-3</c:v>
                </c:pt>
                <c:pt idx="15">
                  <c:v>KOU25-4</c:v>
                </c:pt>
              </c:strCache>
            </c:strRef>
          </c:cat>
          <c:val>
            <c:numRef>
              <c:f>Sheet5!$B$2:$Q$2</c:f>
              <c:numCache>
                <c:formatCode>0</c:formatCode>
                <c:ptCount val="16"/>
                <c:pt idx="0">
                  <c:v>234.7</c:v>
                </c:pt>
                <c:pt idx="1">
                  <c:v>328.19999999999993</c:v>
                </c:pt>
                <c:pt idx="2">
                  <c:v>339.5</c:v>
                </c:pt>
                <c:pt idx="3">
                  <c:v>557</c:v>
                </c:pt>
                <c:pt idx="4">
                  <c:v>905.4</c:v>
                </c:pt>
                <c:pt idx="5">
                  <c:v>422.5</c:v>
                </c:pt>
                <c:pt idx="6">
                  <c:v>629.5</c:v>
                </c:pt>
                <c:pt idx="7">
                  <c:v>790.8</c:v>
                </c:pt>
                <c:pt idx="8">
                  <c:v>2356.9</c:v>
                </c:pt>
                <c:pt idx="9">
                  <c:v>1312.3000000000002</c:v>
                </c:pt>
                <c:pt idx="10">
                  <c:v>1518.1</c:v>
                </c:pt>
                <c:pt idx="11">
                  <c:v>1376.6999999999998</c:v>
                </c:pt>
                <c:pt idx="12">
                  <c:v>275.10000000000002</c:v>
                </c:pt>
                <c:pt idx="13">
                  <c:v>324.10000000000002</c:v>
                </c:pt>
                <c:pt idx="14">
                  <c:v>433</c:v>
                </c:pt>
                <c:pt idx="15">
                  <c:v>197.5</c:v>
                </c:pt>
              </c:numCache>
            </c:numRef>
          </c:val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Petrogenic</c:v>
                </c:pt>
              </c:strCache>
            </c:strRef>
          </c:tx>
          <c:cat>
            <c:strRef>
              <c:f>Sheet5!$B$1:$Q$1</c:f>
              <c:strCache>
                <c:ptCount val="16"/>
                <c:pt idx="0">
                  <c:v>KOU01-1</c:v>
                </c:pt>
                <c:pt idx="1">
                  <c:v>KOU01-2</c:v>
                </c:pt>
                <c:pt idx="2">
                  <c:v>KOU01-3</c:v>
                </c:pt>
                <c:pt idx="3">
                  <c:v>KOU01-4</c:v>
                </c:pt>
                <c:pt idx="4">
                  <c:v>KOU07-1</c:v>
                </c:pt>
                <c:pt idx="5">
                  <c:v>KOU07-2</c:v>
                </c:pt>
                <c:pt idx="6">
                  <c:v>KOU07-3</c:v>
                </c:pt>
                <c:pt idx="7">
                  <c:v>KOU07-4</c:v>
                </c:pt>
                <c:pt idx="8">
                  <c:v>KOU09-1</c:v>
                </c:pt>
                <c:pt idx="9">
                  <c:v>KOU09-2</c:v>
                </c:pt>
                <c:pt idx="10">
                  <c:v>KOU09-3</c:v>
                </c:pt>
                <c:pt idx="11">
                  <c:v>KOU09-4</c:v>
                </c:pt>
                <c:pt idx="12">
                  <c:v>KOU25-1</c:v>
                </c:pt>
                <c:pt idx="13">
                  <c:v>KOU25-2</c:v>
                </c:pt>
                <c:pt idx="14">
                  <c:v>KOU25-3</c:v>
                </c:pt>
                <c:pt idx="15">
                  <c:v>KOU25-4</c:v>
                </c:pt>
              </c:strCache>
            </c:strRef>
          </c:cat>
          <c:val>
            <c:numRef>
              <c:f>Sheet5!$B$3:$Q$3</c:f>
              <c:numCache>
                <c:formatCode>0</c:formatCode>
                <c:ptCount val="16"/>
                <c:pt idx="0">
                  <c:v>182.5</c:v>
                </c:pt>
                <c:pt idx="1">
                  <c:v>410.6</c:v>
                </c:pt>
                <c:pt idx="2">
                  <c:v>372.2</c:v>
                </c:pt>
                <c:pt idx="3">
                  <c:v>300.10000000000002</c:v>
                </c:pt>
                <c:pt idx="4">
                  <c:v>523</c:v>
                </c:pt>
                <c:pt idx="5">
                  <c:v>474.5</c:v>
                </c:pt>
                <c:pt idx="6">
                  <c:v>652.20000000000005</c:v>
                </c:pt>
                <c:pt idx="7">
                  <c:v>368.50000000000006</c:v>
                </c:pt>
                <c:pt idx="8">
                  <c:v>1198.5999999999999</c:v>
                </c:pt>
                <c:pt idx="9">
                  <c:v>400.70000000000005</c:v>
                </c:pt>
                <c:pt idx="10">
                  <c:v>913.80000000000007</c:v>
                </c:pt>
                <c:pt idx="11">
                  <c:v>1292.2</c:v>
                </c:pt>
                <c:pt idx="12">
                  <c:v>99.600000000000009</c:v>
                </c:pt>
                <c:pt idx="13">
                  <c:v>269.8</c:v>
                </c:pt>
                <c:pt idx="14">
                  <c:v>518.6</c:v>
                </c:pt>
                <c:pt idx="15">
                  <c:v>69.7</c:v>
                </c:pt>
              </c:numCache>
            </c:numRef>
          </c:val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Biogenic</c:v>
                </c:pt>
              </c:strCache>
            </c:strRef>
          </c:tx>
          <c:cat>
            <c:strRef>
              <c:f>Sheet5!$B$1:$Q$1</c:f>
              <c:strCache>
                <c:ptCount val="16"/>
                <c:pt idx="0">
                  <c:v>KOU01-1</c:v>
                </c:pt>
                <c:pt idx="1">
                  <c:v>KOU01-2</c:v>
                </c:pt>
                <c:pt idx="2">
                  <c:v>KOU01-3</c:v>
                </c:pt>
                <c:pt idx="3">
                  <c:v>KOU01-4</c:v>
                </c:pt>
                <c:pt idx="4">
                  <c:v>KOU07-1</c:v>
                </c:pt>
                <c:pt idx="5">
                  <c:v>KOU07-2</c:v>
                </c:pt>
                <c:pt idx="6">
                  <c:v>KOU07-3</c:v>
                </c:pt>
                <c:pt idx="7">
                  <c:v>KOU07-4</c:v>
                </c:pt>
                <c:pt idx="8">
                  <c:v>KOU09-1</c:v>
                </c:pt>
                <c:pt idx="9">
                  <c:v>KOU09-2</c:v>
                </c:pt>
                <c:pt idx="10">
                  <c:v>KOU09-3</c:v>
                </c:pt>
                <c:pt idx="11">
                  <c:v>KOU09-4</c:v>
                </c:pt>
                <c:pt idx="12">
                  <c:v>KOU25-1</c:v>
                </c:pt>
                <c:pt idx="13">
                  <c:v>KOU25-2</c:v>
                </c:pt>
                <c:pt idx="14">
                  <c:v>KOU25-3</c:v>
                </c:pt>
                <c:pt idx="15">
                  <c:v>KOU25-4</c:v>
                </c:pt>
              </c:strCache>
            </c:strRef>
          </c:cat>
          <c:val>
            <c:numRef>
              <c:f>Sheet5!$B$4:$Q$4</c:f>
              <c:numCache>
                <c:formatCode>0.0</c:formatCode>
                <c:ptCount val="16"/>
                <c:pt idx="0">
                  <c:v>8</c:v>
                </c:pt>
                <c:pt idx="1">
                  <c:v>10.8</c:v>
                </c:pt>
                <c:pt idx="2">
                  <c:v>12.5</c:v>
                </c:pt>
                <c:pt idx="3">
                  <c:v>14.5</c:v>
                </c:pt>
                <c:pt idx="4">
                  <c:v>28</c:v>
                </c:pt>
                <c:pt idx="5">
                  <c:v>38.6</c:v>
                </c:pt>
                <c:pt idx="6">
                  <c:v>48.900000000000006</c:v>
                </c:pt>
                <c:pt idx="7">
                  <c:v>21.1</c:v>
                </c:pt>
                <c:pt idx="8">
                  <c:v>147.9</c:v>
                </c:pt>
                <c:pt idx="9">
                  <c:v>48.300000000000004</c:v>
                </c:pt>
                <c:pt idx="10">
                  <c:v>57.6</c:v>
                </c:pt>
                <c:pt idx="11">
                  <c:v>46.599999999999994</c:v>
                </c:pt>
                <c:pt idx="12">
                  <c:v>7.5</c:v>
                </c:pt>
                <c:pt idx="13">
                  <c:v>6.2</c:v>
                </c:pt>
                <c:pt idx="14">
                  <c:v>8.3000000000000007</c:v>
                </c:pt>
                <c:pt idx="15">
                  <c:v>4.3000000000000007</c:v>
                </c:pt>
              </c:numCache>
            </c:numRef>
          </c:val>
        </c:ser>
        <c:axId val="65346176"/>
        <c:axId val="68624768"/>
      </c:barChart>
      <c:catAx>
        <c:axId val="65346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l-GR"/>
          </a:p>
        </c:txPr>
        <c:crossAx val="68624768"/>
        <c:crosses val="autoZero"/>
        <c:auto val="1"/>
        <c:lblAlgn val="ctr"/>
        <c:lblOffset val="100"/>
      </c:catAx>
      <c:valAx>
        <c:axId val="68624768"/>
        <c:scaling>
          <c:orientation val="minMax"/>
        </c:scaling>
        <c:axPos val="l"/>
        <c:majorGridlines/>
        <c:numFmt formatCode="0" sourceLinked="1"/>
        <c:tickLblPos val="nextTo"/>
        <c:crossAx val="6534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34864391951318"/>
          <c:y val="0.10590551181102362"/>
          <c:w val="0.18587357830271217"/>
          <c:h val="0.25578120443277924"/>
        </c:manualLayout>
      </c:layout>
      <c:txPr>
        <a:bodyPr/>
        <a:lstStyle/>
        <a:p>
          <a:pPr>
            <a:defRPr sz="1050"/>
          </a:pPr>
          <a:endParaRPr lang="el-GR"/>
        </a:p>
      </c:txPr>
    </c:legend>
    <c:plotVisOnly val="1"/>
  </c:chart>
  <c:spPr>
    <a:solidFill>
      <a:schemeClr val="bg1"/>
    </a:solidFill>
  </c:spPr>
  <c:externalData r:id="rId1"/>
  <c:userShapes r:id="rId2"/>
</c:chartSpace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0.83721</cdr:x>
      <cdr:y>0.04545</cdr:y>
    </cdr:from>
    <cdr:to>
      <cdr:x>0.98113</cdr:x>
      <cdr:y>0.28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9" y="90393"/>
          <a:ext cx="445634" cy="466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Cu</a:t>
          </a:r>
          <a:endParaRPr lang="el-GR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0.80392</cdr:x>
      <cdr:y>0.08</cdr:y>
    </cdr:from>
    <cdr:to>
      <cdr:x>0.97083</cdr:x>
      <cdr:y>0.24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9" y="144017"/>
          <a:ext cx="6129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err="1"/>
            <a:t>Cd</a:t>
          </a:r>
          <a:endParaRPr lang="el-GR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</cdr:x>
      <cdr:y>0.04468</cdr:y>
    </cdr:from>
    <cdr:to>
      <cdr:x>1</cdr:x>
      <cdr:y>0.2044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0" y="72008"/>
          <a:ext cx="720080" cy="257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err="1"/>
            <a:t>Pb</a:t>
          </a:r>
          <a:endParaRPr lang="el-GR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0.84754</cdr:x>
      <cdr:y>0.04348</cdr:y>
    </cdr:from>
    <cdr:to>
      <cdr:x>1</cdr:x>
      <cdr:y>0.20321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8840" y="72008"/>
          <a:ext cx="532532" cy="264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Cr</a:t>
          </a:r>
          <a:endParaRPr lang="el-GR" sz="18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0.83507</cdr:x>
      <cdr:y>0.14815</cdr:y>
    </cdr:from>
    <cdr:to>
      <cdr:x>0.95591</cdr:x>
      <cdr:y>0.2963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288032"/>
          <a:ext cx="44806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Zn</a:t>
          </a:r>
          <a:endParaRPr lang="el-GR" sz="18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0.00104</cdr:x>
      <cdr:y>0.31076</cdr:y>
    </cdr:from>
    <cdr:to>
      <cdr:x>0.06146</cdr:x>
      <cdr:y>0.57465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219075" y="1076325"/>
          <a:ext cx="7239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0"/>
            <a:t>(ng/g)</a:t>
          </a:r>
          <a:endParaRPr lang="el-GR" sz="1200" b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0.2882</cdr:y>
    </cdr:from>
    <cdr:to>
      <cdr:x>0.056</cdr:x>
      <cdr:y>0.44488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86876" y="877455"/>
          <a:ext cx="429805" cy="25605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>
                <a:alpha val="2902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E931-909D-4C93-A1C2-FDEF811BE4D4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7D29A-BAA2-4655-ACC6-470DA1BF55F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ÎÏÎ¿ÏÎ­Î»ÎµÏÎ¼Î± ÎµÎ¹ÎºÏÎ½Î±Ï Î³Î¹Î± ÎµÎºÏÎ±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41" y="116632"/>
            <a:ext cx="2267858" cy="1440160"/>
          </a:xfrm>
          <a:prstGeom prst="rect">
            <a:avLst/>
          </a:prstGeom>
          <a:noFill/>
        </p:spPr>
      </p:pic>
      <p:sp>
        <p:nvSpPr>
          <p:cNvPr id="3" name="1 - Τίτλος"/>
          <p:cNvSpPr txBox="1">
            <a:spLocks/>
          </p:cNvSpPr>
          <p:nvPr/>
        </p:nvSpPr>
        <p:spPr>
          <a:xfrm>
            <a:off x="400000" y="2204864"/>
            <a:ext cx="7628384" cy="144016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/>
              <a:t>Trace element concentrations in road deposited sediments of Athens, Greece: A comparison with baseline data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005064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GB" sz="2000" u="sng" dirty="0" err="1" smtClean="0">
                <a:latin typeface="Times New Roman" pitchFamily="18" charset="0"/>
                <a:cs typeface="Times New Roman" pitchFamily="18" charset="0"/>
              </a:rPr>
              <a:t>Kourgia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Argyraki</a:t>
            </a:r>
            <a:endParaRPr lang="en-GB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Department of Geology and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Geoenvironment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NKUA</a:t>
            </a: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Chemistry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NKUA</a:t>
            </a: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ÎÏÎ¿ÏÎ­Î»ÎµÏÎ¼Î± ÎµÎ¹ÎºÏÎ½Î±Ï Î³Î¹Î± ÎµÎ»Î¹Î´ÎµÎº"/>
          <p:cNvPicPr>
            <a:picLocks noChangeAspect="1" noChangeArrowheads="1"/>
          </p:cNvPicPr>
          <p:nvPr/>
        </p:nvPicPr>
        <p:blipFill>
          <a:blip r:embed="rId3" cstate="print"/>
          <a:srcRect l="12308" t="6667" r="10769" b="13333"/>
          <a:stretch>
            <a:fillRect/>
          </a:stretch>
        </p:blipFill>
        <p:spPr bwMode="auto">
          <a:xfrm>
            <a:off x="395536" y="5629564"/>
            <a:ext cx="2016224" cy="967788"/>
          </a:xfrm>
          <a:prstGeom prst="rect">
            <a:avLst/>
          </a:prstGeom>
          <a:noFill/>
        </p:spPr>
      </p:pic>
      <p:pic>
        <p:nvPicPr>
          <p:cNvPr id="7" name="Picture 8" descr="ÎÏÎ¿ÏÎ­Î»ÎµÏÎ¼Î± ÎµÎ¹ÎºÏÎ½Î±Ï Î³Î¹Î± gsrt"/>
          <p:cNvPicPr>
            <a:picLocks noChangeAspect="1" noChangeArrowheads="1"/>
          </p:cNvPicPr>
          <p:nvPr/>
        </p:nvPicPr>
        <p:blipFill>
          <a:blip r:embed="rId4" cstate="print"/>
          <a:srcRect l="12500" t="11111" r="12500" b="22222"/>
          <a:stretch>
            <a:fillRect/>
          </a:stretch>
        </p:blipFill>
        <p:spPr bwMode="auto">
          <a:xfrm>
            <a:off x="6804248" y="5553236"/>
            <a:ext cx="2088232" cy="1044116"/>
          </a:xfrm>
          <a:prstGeom prst="rect">
            <a:avLst/>
          </a:prstGeom>
          <a:noFill/>
        </p:spPr>
      </p:pic>
      <p:pic>
        <p:nvPicPr>
          <p:cNvPr id="1026" name="Picture 2" descr="EGU 2020 - Events - LifeWatch-ER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"/>
            <a:ext cx="3131840" cy="205272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635896" y="908720"/>
            <a:ext cx="1584176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3563888" y="104344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2000" b="1" u="sng" dirty="0" smtClean="0"/>
              <a:t>BG1.3/NH8.5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thensmap1.png"/>
          <p:cNvPicPr>
            <a:picLocks noChangeAspect="1"/>
          </p:cNvPicPr>
          <p:nvPr/>
        </p:nvPicPr>
        <p:blipFill>
          <a:blip r:embed="rId2" cstate="print"/>
          <a:srcRect r="14359" b="50037"/>
          <a:stretch>
            <a:fillRect/>
          </a:stretch>
        </p:blipFill>
        <p:spPr>
          <a:xfrm>
            <a:off x="5356721" y="144016"/>
            <a:ext cx="3679775" cy="1556792"/>
          </a:xfrm>
          <a:prstGeom prst="rect">
            <a:avLst/>
          </a:prstGeom>
        </p:spPr>
      </p:pic>
      <p:pic>
        <p:nvPicPr>
          <p:cNvPr id="3" name="1 - Εικόνα" descr="athen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4669" y="1700808"/>
            <a:ext cx="4849331" cy="5157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558" y="2420888"/>
            <a:ext cx="383138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15947" t="14175" r="14951"/>
          <a:stretch>
            <a:fillRect/>
          </a:stretch>
        </p:blipFill>
        <p:spPr bwMode="auto">
          <a:xfrm>
            <a:off x="2483768" y="836712"/>
            <a:ext cx="1584176" cy="147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08720"/>
            <a:ext cx="2160239" cy="14881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131840" y="1772816"/>
            <a:ext cx="856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Pb</a:t>
            </a:r>
            <a:r>
              <a:rPr lang="en-US" sz="1400" dirty="0" smtClean="0">
                <a:solidFill>
                  <a:schemeClr val="bg1"/>
                </a:solidFill>
              </a:rPr>
              <a:t> ~50%</a:t>
            </a:r>
            <a:endParaRPr lang="el-GR" sz="14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419872" y="1628800"/>
            <a:ext cx="288032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2"/>
          <p:cNvSpPr txBox="1"/>
          <p:nvPr/>
        </p:nvSpPr>
        <p:spPr>
          <a:xfrm>
            <a:off x="323528" y="620688"/>
            <a:ext cx="1728192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cs typeface="Times New Roman" pitchFamily="18" charset="0"/>
              </a:rPr>
              <a:t>XRD- seasonal patterns</a:t>
            </a:r>
            <a:endParaRPr lang="el-GR" sz="1100" dirty="0">
              <a:cs typeface="Times New Roman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55776" y="620688"/>
            <a:ext cx="1440160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cs typeface="Times New Roman" pitchFamily="18" charset="0"/>
              </a:rPr>
              <a:t>KOU09 –SEM image</a:t>
            </a:r>
            <a:endParaRPr lang="el-GR" sz="1100" dirty="0"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303294"/>
            <a:ext cx="3384376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+mj-lt"/>
                <a:cs typeface="Times New Roman" pitchFamily="18" charset="0"/>
              </a:rPr>
              <a:t>Results – Total concentrations (aqua </a:t>
            </a:r>
            <a:r>
              <a:rPr lang="en-US" sz="1100" b="1" dirty="0" err="1" smtClean="0">
                <a:latin typeface="+mj-lt"/>
                <a:cs typeface="Times New Roman" pitchFamily="18" charset="0"/>
              </a:rPr>
              <a:t>regia</a:t>
            </a:r>
            <a:r>
              <a:rPr lang="en-US" sz="1100" b="1" dirty="0" smtClean="0">
                <a:latin typeface="+mj-lt"/>
                <a:cs typeface="Times New Roman" pitchFamily="18" charset="0"/>
              </a:rPr>
              <a:t>, n=26)</a:t>
            </a:r>
            <a:endParaRPr lang="el-GR" sz="1100" b="1" dirty="0">
              <a:latin typeface="+mj-lt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9512" y="2708920"/>
            <a:ext cx="504056" cy="72008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2"/>
          <p:cNvSpPr txBox="1"/>
          <p:nvPr/>
        </p:nvSpPr>
        <p:spPr>
          <a:xfrm>
            <a:off x="467544" y="116632"/>
            <a:ext cx="43924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Study Area and example of spatial </a:t>
            </a:r>
            <a:r>
              <a:rPr lang="en-GB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distribution of measured parameters (n=26)</a:t>
            </a:r>
            <a:endParaRPr lang="el-GR" sz="12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0" y="4913784"/>
          <a:ext cx="320384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8" name="Elbow Connector 17"/>
          <p:cNvCxnSpPr/>
          <p:nvPr/>
        </p:nvCxnSpPr>
        <p:spPr>
          <a:xfrm rot="16200000" flipH="1">
            <a:off x="4319972" y="872716"/>
            <a:ext cx="936104" cy="432048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/>
          <p:nvPr/>
        </p:nvGraphicFramePr>
        <p:xfrm>
          <a:off x="3203848" y="5373216"/>
          <a:ext cx="2232248" cy="14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23528" y="4715852"/>
            <a:ext cx="3960440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>
                <a:latin typeface="Calibri"/>
                <a:ea typeface="AdvGulliv-R"/>
                <a:cs typeface="Times New Roman" pitchFamily="18" charset="0"/>
              </a:rPr>
              <a:t>C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AdvGulliv-R"/>
                <a:cs typeface="Times New Roman" pitchFamily="18" charset="0"/>
              </a:rPr>
              <a:t>omparison with median values in Athens soil reported by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AdvGulliv-R"/>
                <a:cs typeface="Times New Roman" pitchFamily="18" charset="0"/>
              </a:rPr>
              <a:t>Kelepertzis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AdvGulliv-R"/>
                <a:cs typeface="Times New Roman" pitchFamily="18" charset="0"/>
              </a:rPr>
              <a:t> and</a:t>
            </a:r>
            <a:r>
              <a:rPr kumimoji="0" lang="en-US" sz="900" b="1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AdvGulliv-R"/>
                <a:cs typeface="Times New Roman" pitchFamily="18" charset="0"/>
              </a:rPr>
              <a:t> </a:t>
            </a:r>
            <a:r>
              <a:rPr kumimoji="0" lang="en-US" sz="900" b="1" i="0" u="none" strike="noStrike" cap="none" normalizeH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AdvGulliv-R"/>
                <a:cs typeface="Times New Roman" pitchFamily="18" charset="0"/>
              </a:rPr>
              <a:t>Argyraki</a:t>
            </a:r>
            <a:r>
              <a:rPr kumimoji="0" lang="en-US" sz="900" b="1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AdvGulliv-R"/>
                <a:cs typeface="Times New Roman" pitchFamily="18" charset="0"/>
              </a:rPr>
              <a:t>,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AdvGulliv-R"/>
                <a:cs typeface="Times New Roman" pitchFamily="18" charset="0"/>
              </a:rPr>
              <a:t> 2015.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116632"/>
            <a:ext cx="5184576" cy="35283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hart 3"/>
          <p:cNvGraphicFramePr/>
          <p:nvPr/>
        </p:nvGraphicFramePr>
        <p:xfrm>
          <a:off x="2267744" y="4293096"/>
          <a:ext cx="324036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508104" y="5085184"/>
          <a:ext cx="3635896" cy="177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543600" y="0"/>
          <a:ext cx="3600400" cy="161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508104" y="1628800"/>
          <a:ext cx="363589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508104" y="3284984"/>
          <a:ext cx="363589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27784" y="4005064"/>
            <a:ext cx="288032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Times New Roman" pitchFamily="18" charset="0"/>
              </a:rPr>
              <a:t>Results of BCR analysis (n=10)</a:t>
            </a:r>
            <a:endParaRPr lang="el-GR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16632"/>
            <a:ext cx="42484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Dendrogram</a:t>
            </a:r>
            <a:r>
              <a:rPr lang="en-GB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showing grouping of measured parameters in surface drainage deposits of the Athens </a:t>
            </a:r>
            <a:r>
              <a:rPr lang="en-GB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Basin (n=26)</a:t>
            </a:r>
            <a:endParaRPr lang="el-GR" sz="12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355976" y="4149080"/>
          <a:ext cx="46085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355976" y="1268760"/>
          <a:ext cx="44279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581128"/>
            <a:ext cx="3312368" cy="216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88641"/>
            <a:ext cx="3312367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2396886"/>
            <a:ext cx="3312368" cy="220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" y="44624"/>
            <a:ext cx="683567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petrogenic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555775" y="1844824"/>
            <a:ext cx="648073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petrogenic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55576" y="260648"/>
            <a:ext cx="771525" cy="371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Coal combustion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699792" y="188640"/>
            <a:ext cx="638547" cy="3932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Traffic emission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843808" y="620688"/>
            <a:ext cx="720080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Coal and biomass combustion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699793" y="1340768"/>
            <a:ext cx="720079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Fuel combustion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627784" y="4005064"/>
            <a:ext cx="648073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petrogenic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27784" y="3501008"/>
            <a:ext cx="720079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Fuel combustion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627784" y="2708920"/>
            <a:ext cx="720080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Coal and biomass combustion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67544" y="2636912"/>
            <a:ext cx="720079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Fuel combustion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483768" y="6093296"/>
            <a:ext cx="648073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petrogenic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699792" y="5589240"/>
            <a:ext cx="608459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pyrogenic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555776" y="4653136"/>
            <a:ext cx="72008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Calibri" pitchFamily="34" charset="0"/>
                <a:cs typeface="Arial" pitchFamily="34" charset="0"/>
              </a:rPr>
              <a:t>Dormant sources of combustion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0" y="4437112"/>
            <a:ext cx="792088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Calibri" pitchFamily="34" charset="0"/>
                <a:cs typeface="Arial" pitchFamily="34" charset="0"/>
              </a:rPr>
              <a:t>Mobile sources of combustion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116632"/>
            <a:ext cx="42484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Cross-plots for the isomeric ratios: </a:t>
            </a:r>
            <a:r>
              <a:rPr lang="en-US" sz="1200" b="1" dirty="0" err="1" smtClean="0"/>
              <a:t>BaA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BaA</a:t>
            </a:r>
            <a:r>
              <a:rPr lang="en-US" sz="1200" b="1" dirty="0" smtClean="0"/>
              <a:t> </a:t>
            </a:r>
            <a:r>
              <a:rPr lang="en-US" sz="1200" b="1" dirty="0"/>
              <a:t>+ </a:t>
            </a:r>
            <a:r>
              <a:rPr lang="en-US" sz="1200" b="1" dirty="0" err="1"/>
              <a:t>Chr</a:t>
            </a:r>
            <a:r>
              <a:rPr lang="en-US" sz="1200" b="1" dirty="0"/>
              <a:t>) ratio against</a:t>
            </a:r>
          </a:p>
          <a:p>
            <a:r>
              <a:rPr lang="en-US" sz="1200" b="1" dirty="0" err="1"/>
              <a:t>Fla</a:t>
            </a:r>
            <a:r>
              <a:rPr lang="en-US" sz="1200" b="1" dirty="0"/>
              <a:t>/(</a:t>
            </a:r>
            <a:r>
              <a:rPr lang="en-US" sz="1200" b="1" dirty="0" err="1"/>
              <a:t>Fla</a:t>
            </a:r>
            <a:r>
              <a:rPr lang="en-US" sz="1200" b="1" dirty="0"/>
              <a:t> + </a:t>
            </a:r>
            <a:r>
              <a:rPr lang="en-US" sz="1200" b="1" dirty="0" err="1" smtClean="0"/>
              <a:t>Pyr</a:t>
            </a:r>
            <a:r>
              <a:rPr lang="en-US" sz="1200" b="1" dirty="0" smtClean="0"/>
              <a:t>), </a:t>
            </a:r>
            <a:r>
              <a:rPr lang="en-US" sz="1200" b="1" dirty="0" err="1" smtClean="0">
                <a:latin typeface="+mj-lt"/>
              </a:rPr>
              <a:t>InP</a:t>
            </a:r>
            <a:r>
              <a:rPr lang="en-US" sz="1200" b="1" dirty="0" smtClean="0">
                <a:latin typeface="+mj-lt"/>
              </a:rPr>
              <a:t>/(</a:t>
            </a:r>
            <a:r>
              <a:rPr lang="en-US" sz="1200" b="1" dirty="0" err="1" smtClean="0">
                <a:latin typeface="+mj-lt"/>
              </a:rPr>
              <a:t>InP</a:t>
            </a:r>
            <a:r>
              <a:rPr lang="en-US" sz="1200" b="1" dirty="0" smtClean="0">
                <a:latin typeface="+mj-lt"/>
              </a:rPr>
              <a:t> + </a:t>
            </a:r>
            <a:r>
              <a:rPr lang="en-US" sz="1200" b="1" dirty="0" err="1" smtClean="0">
                <a:latin typeface="+mj-lt"/>
              </a:rPr>
              <a:t>BgP</a:t>
            </a:r>
            <a:r>
              <a:rPr lang="en-US" sz="1200" b="1" dirty="0" smtClean="0">
                <a:latin typeface="+mj-lt"/>
              </a:rPr>
              <a:t>) versus </a:t>
            </a:r>
            <a:r>
              <a:rPr lang="en-US" sz="1200" b="1" dirty="0" err="1" smtClean="0">
                <a:latin typeface="+mj-lt"/>
              </a:rPr>
              <a:t>Fla</a:t>
            </a:r>
            <a:r>
              <a:rPr lang="en-US" sz="1200" b="1" dirty="0" smtClean="0">
                <a:latin typeface="+mj-lt"/>
              </a:rPr>
              <a:t>/(</a:t>
            </a:r>
            <a:r>
              <a:rPr lang="en-US" sz="1200" b="1" dirty="0" err="1" smtClean="0">
                <a:latin typeface="+mj-lt"/>
              </a:rPr>
              <a:t>Fla</a:t>
            </a:r>
            <a:r>
              <a:rPr lang="en-US" sz="1200" b="1" dirty="0" smtClean="0">
                <a:latin typeface="+mj-lt"/>
              </a:rPr>
              <a:t> + </a:t>
            </a:r>
            <a:r>
              <a:rPr lang="en-US" sz="1200" b="1" dirty="0" err="1" smtClean="0">
                <a:latin typeface="+mj-lt"/>
              </a:rPr>
              <a:t>Pyr</a:t>
            </a:r>
            <a:r>
              <a:rPr lang="en-US" sz="1200" b="1" dirty="0" smtClean="0">
                <a:latin typeface="+mj-lt"/>
              </a:rPr>
              <a:t>) and Ant/(Ant + </a:t>
            </a:r>
            <a:r>
              <a:rPr lang="en-US" sz="1200" b="1" dirty="0" err="1" smtClean="0">
                <a:latin typeface="+mj-lt"/>
              </a:rPr>
              <a:t>Phe</a:t>
            </a:r>
            <a:r>
              <a:rPr lang="en-US" sz="1200" b="1" dirty="0" smtClean="0">
                <a:latin typeface="+mj-lt"/>
              </a:rPr>
              <a:t>) versus </a:t>
            </a:r>
            <a:r>
              <a:rPr lang="en-US" sz="1200" b="1" dirty="0" err="1"/>
              <a:t>Fla</a:t>
            </a:r>
            <a:r>
              <a:rPr lang="en-US" sz="1200" b="1" dirty="0"/>
              <a:t>/(</a:t>
            </a:r>
            <a:r>
              <a:rPr lang="en-US" sz="1200" b="1" dirty="0" err="1"/>
              <a:t>Fla</a:t>
            </a:r>
            <a:r>
              <a:rPr lang="en-US" sz="1200" b="1" dirty="0"/>
              <a:t> + </a:t>
            </a:r>
            <a:r>
              <a:rPr lang="en-US" sz="1200" b="1" dirty="0" err="1"/>
              <a:t>Pyr</a:t>
            </a:r>
            <a:r>
              <a:rPr lang="en-US" sz="1200" b="1" dirty="0"/>
              <a:t>) </a:t>
            </a:r>
            <a:endParaRPr lang="el-GR" sz="12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8" name="Elbow Connector 27"/>
          <p:cNvCxnSpPr>
            <a:stCxn id="26" idx="1"/>
          </p:cNvCxnSpPr>
          <p:nvPr/>
        </p:nvCxnSpPr>
        <p:spPr>
          <a:xfrm rot="10800000">
            <a:off x="3779912" y="332656"/>
            <a:ext cx="792088" cy="107142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76056" y="908720"/>
            <a:ext cx="30963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Times New Roman" pitchFamily="18" charset="0"/>
              </a:rPr>
              <a:t>Variation of PAHs sources expressed in (</a:t>
            </a:r>
            <a:r>
              <a:rPr lang="en-US" sz="1200" b="1" dirty="0" err="1" smtClean="0">
                <a:latin typeface="+mj-lt"/>
                <a:cs typeface="Times New Roman" pitchFamily="18" charset="0"/>
              </a:rPr>
              <a:t>ng</a:t>
            </a:r>
            <a:r>
              <a:rPr lang="en-US" sz="1200" b="1" dirty="0" smtClean="0">
                <a:latin typeface="+mj-lt"/>
                <a:cs typeface="Times New Roman" pitchFamily="18" charset="0"/>
              </a:rPr>
              <a:t>/g) across the seasonal sampling points </a:t>
            </a:r>
            <a:endParaRPr lang="el-GR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3861048"/>
            <a:ext cx="360040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Variation </a:t>
            </a:r>
            <a:r>
              <a:rPr lang="en-US" sz="1100" b="1" dirty="0"/>
              <a:t>of the </a:t>
            </a:r>
            <a:r>
              <a:rPr lang="en-US" sz="1100" b="1" dirty="0" err="1"/>
              <a:t>BaP</a:t>
            </a:r>
            <a:r>
              <a:rPr lang="en-US" sz="1100" b="1" dirty="0"/>
              <a:t> toxicity equivalent quantity (</a:t>
            </a:r>
            <a:r>
              <a:rPr lang="en-US" sz="1100" b="1" dirty="0" err="1"/>
              <a:t>TEQBaP</a:t>
            </a:r>
            <a:r>
              <a:rPr lang="en-US" sz="1100" b="1" dirty="0"/>
              <a:t>) values in the survey </a:t>
            </a:r>
            <a:r>
              <a:rPr lang="en-US" sz="1100" b="1" dirty="0" smtClean="0"/>
              <a:t>area in seasonal sampling points</a:t>
            </a:r>
            <a:endParaRPr lang="el-GR" sz="11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226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BIBIKA</dc:creator>
  <cp:lastModifiedBy>BIBIKA</cp:lastModifiedBy>
  <cp:revision>16</cp:revision>
  <dcterms:created xsi:type="dcterms:W3CDTF">2020-04-25T15:30:31Z</dcterms:created>
  <dcterms:modified xsi:type="dcterms:W3CDTF">2020-04-25T18:01:11Z</dcterms:modified>
</cp:coreProperties>
</file>