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6" r:id="rId2"/>
    <p:sldId id="277" r:id="rId3"/>
    <p:sldId id="266" r:id="rId4"/>
    <p:sldId id="269" r:id="rId5"/>
    <p:sldId id="275" r:id="rId6"/>
    <p:sldId id="279" r:id="rId7"/>
    <p:sldId id="280" r:id="rId8"/>
    <p:sldId id="281" r:id="rId9"/>
    <p:sldId id="282" r:id="rId10"/>
    <p:sldId id="283" r:id="rId11"/>
    <p:sldId id="278" r:id="rId12"/>
    <p:sldId id="262" r:id="rId13"/>
    <p:sldId id="267" r:id="rId14"/>
    <p:sldId id="287" r:id="rId15"/>
    <p:sldId id="285" r:id="rId16"/>
    <p:sldId id="286" r:id="rId17"/>
    <p:sldId id="288" r:id="rId18"/>
    <p:sldId id="284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80"/>
  </p:normalViewPr>
  <p:slideViewPr>
    <p:cSldViewPr snapToGrid="0" snapToObjects="1">
      <p:cViewPr varScale="1">
        <p:scale>
          <a:sx n="69" d="100"/>
          <a:sy n="69" d="100"/>
        </p:scale>
        <p:origin x="-72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2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xmlns="" id="{7B44925A-0B05-D440-A516-F5B09ACE10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xmlns="" id="{1045E58B-1E3A-334C-9DE1-539CE3F32F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28AA5-8228-C046-BA4B-C44DBD55831E}" type="datetimeFigureOut">
              <a:rPr lang="fi-FI" smtClean="0"/>
              <a:t>28.4.2020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xmlns="" id="{08C913E0-5CB5-DF40-9B03-BAFB081786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xmlns="" id="{7C7E41D9-D3AD-7E40-8AA7-6F72546C0B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133F4-4B30-3B43-8B17-703B3FF77F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4410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087F5-8357-164C-8F12-2EFCA3C6D20B}" type="datetimeFigureOut">
              <a:rPr lang="fi-FI" smtClean="0"/>
              <a:t>28.4.2020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74E34-0749-9144-B79B-31DF5A3F88A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304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xmlns="" id="{22665E0D-75C2-E94B-8135-F621B99D0778}"/>
              </a:ext>
            </a:extLst>
          </p:cNvPr>
          <p:cNvSpPr>
            <a:spLocks noChangeAspect="1"/>
          </p:cNvSpPr>
          <p:nvPr userDrawn="1"/>
        </p:nvSpPr>
        <p:spPr>
          <a:xfrm>
            <a:off x="6061100" y="0"/>
            <a:ext cx="61309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xmlns="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28.4.2020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81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5_vaihdettava_kuv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xmlns="" id="{BED1C699-EA44-A547-A232-13BF6082DDB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61100" y="0"/>
            <a:ext cx="6130900" cy="6858000"/>
          </a:xfrm>
          <a:pattFill prst="pct90">
            <a:fgClr>
              <a:schemeClr val="tx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kuva napsauttamalla kuvaketta</a:t>
            </a:r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28.4.2020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7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xmlns="" id="{FE003F51-9AB6-AF46-B948-FB978D2EA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xmlns="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120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24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Otsikko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xmlns="" id="{FE003F51-9AB6-AF46-B948-FB978D2EA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xmlns="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120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00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xmlns="" id="{FE003F51-9AB6-AF46-B948-FB978D2EA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xmlns="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120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60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Otsikko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xmlns="" id="{FE003F51-9AB6-AF46-B948-FB978D2EA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xmlns="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120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9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Otsikkodi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xmlns="" id="{FE003F51-9AB6-AF46-B948-FB978D2EA9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xmlns="" id="{D801770B-2EFC-E545-B7D5-9073FE6F78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2000" y="6120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23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xmlns="" id="{2153FE5C-2915-9542-B7E7-637DD7D0CE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122363"/>
            <a:ext cx="9144000" cy="2387600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A34479A5-813A-B147-97FE-04FC1480E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8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1995610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xmlns="" id="{34D06DFD-532A-724A-8E44-B62EC9AE2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0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4236BEAF-5685-5947-B6FB-B5AD74F8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97200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26A49E86-C16A-E245-936A-BF86C036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825625"/>
            <a:ext cx="9720000" cy="410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0000" y="6120000"/>
            <a:ext cx="720000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2616853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4236BEAF-5685-5947-B6FB-B5AD74F8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111600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26A49E86-C16A-E245-936A-BF86C0364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07" y="1836035"/>
            <a:ext cx="11160000" cy="4104000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200" y="6210409"/>
            <a:ext cx="813599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66" y="6064562"/>
            <a:ext cx="596900" cy="59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617" y="6123950"/>
            <a:ext cx="1248114" cy="4698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83" y="6064562"/>
            <a:ext cx="1666099" cy="616037"/>
          </a:xfrm>
          <a:prstGeom prst="rect">
            <a:avLst/>
          </a:prstGeom>
        </p:spPr>
      </p:pic>
      <p:pic>
        <p:nvPicPr>
          <p:cNvPr id="10" name="Picture 9"/>
          <p:cNvPicPr/>
          <p:nvPr userDrawn="1"/>
        </p:nvPicPr>
        <p:blipFill>
          <a:blip r:embed="rId5"/>
          <a:stretch/>
        </p:blipFill>
        <p:spPr>
          <a:xfrm>
            <a:off x="10998511" y="0"/>
            <a:ext cx="1193489" cy="1193489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logo_ims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023" y="6157436"/>
            <a:ext cx="1413335" cy="579829"/>
          </a:xfrm>
          <a:prstGeom prst="rect">
            <a:avLst/>
          </a:prstGeom>
        </p:spPr>
      </p:pic>
      <p:pic>
        <p:nvPicPr>
          <p:cNvPr id="12" name="Picture 11" descr="imdea nanoscience + CM + SO fondo blanco.png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72"/>
          <a:stretch/>
        </p:blipFill>
        <p:spPr>
          <a:xfrm>
            <a:off x="10500216" y="6136933"/>
            <a:ext cx="1163784" cy="504540"/>
          </a:xfrm>
          <a:prstGeom prst="rect">
            <a:avLst/>
          </a:prstGeom>
        </p:spPr>
      </p:pic>
      <p:pic>
        <p:nvPicPr>
          <p:cNvPr id="13" name="Picture 12" descr="IEEC_UPC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715" y="6099174"/>
            <a:ext cx="1524000" cy="542299"/>
          </a:xfrm>
          <a:prstGeom prst="rect">
            <a:avLst/>
          </a:prstGeom>
        </p:spPr>
      </p:pic>
      <p:pic>
        <p:nvPicPr>
          <p:cNvPr id="15" name="Picture 14" descr="cc_by_logo_png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3586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69770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E64311BB-BEF8-794C-BA05-DBD01601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A51608F8-F562-D84A-9D25-FFC4391644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000" y="1825625"/>
            <a:ext cx="5400000" cy="410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xmlns="" id="{5997162A-713B-5043-BC9D-6CA883411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4000" y="1825625"/>
            <a:ext cx="5400000" cy="410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832" y="6064562"/>
            <a:ext cx="596900" cy="59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616" y="6123950"/>
            <a:ext cx="1248114" cy="469878"/>
          </a:xfrm>
          <a:prstGeom prst="rect">
            <a:avLst/>
          </a:prstGeom>
        </p:spPr>
      </p:pic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xmlns="" id="{66BD2314-7F0D-5444-B8A7-638BD9DB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7200" y="6242808"/>
            <a:ext cx="813599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82" y="6064562"/>
            <a:ext cx="1666099" cy="616037"/>
          </a:xfrm>
          <a:prstGeom prst="rect">
            <a:avLst/>
          </a:prstGeom>
        </p:spPr>
      </p:pic>
      <p:pic>
        <p:nvPicPr>
          <p:cNvPr id="12" name="Picture 11"/>
          <p:cNvPicPr/>
          <p:nvPr userDrawn="1"/>
        </p:nvPicPr>
        <p:blipFill>
          <a:blip r:embed="rId5"/>
          <a:stretch/>
        </p:blipFill>
        <p:spPr>
          <a:xfrm>
            <a:off x="10957826" y="0"/>
            <a:ext cx="1234174" cy="1234174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logo_ims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875" y="6099174"/>
            <a:ext cx="1484918" cy="609197"/>
          </a:xfrm>
          <a:prstGeom prst="rect">
            <a:avLst/>
          </a:prstGeom>
        </p:spPr>
      </p:pic>
      <p:pic>
        <p:nvPicPr>
          <p:cNvPr id="15" name="Picture 14" descr="IEEC_UPC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885" y="6099174"/>
            <a:ext cx="1524000" cy="542299"/>
          </a:xfrm>
          <a:prstGeom prst="rect">
            <a:avLst/>
          </a:prstGeom>
        </p:spPr>
      </p:pic>
      <p:pic>
        <p:nvPicPr>
          <p:cNvPr id="16" name="Picture 15" descr="cc_by_logo_png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3586" cy="365125"/>
          </a:xfrm>
          <a:prstGeom prst="rect">
            <a:avLst/>
          </a:prstGeom>
        </p:spPr>
      </p:pic>
      <p:pic>
        <p:nvPicPr>
          <p:cNvPr id="17" name="Picture 16" descr="imdea nanoscience + CM + SO fondo blanco.png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72"/>
          <a:stretch/>
        </p:blipFill>
        <p:spPr>
          <a:xfrm>
            <a:off x="10475629" y="6110611"/>
            <a:ext cx="1188371" cy="51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94222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ihdettava_kuva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Kuvan paikkamerkki 11">
            <a:extLst>
              <a:ext uri="{FF2B5EF4-FFF2-40B4-BE49-F238E27FC236}">
                <a16:creationId xmlns:a16="http://schemas.microsoft.com/office/drawing/2014/main" xmlns="" id="{EB32F1B1-92CC-6E47-8A18-FBD60440FA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1100" y="0"/>
            <a:ext cx="6130900" cy="6858000"/>
          </a:xfrm>
          <a:pattFill prst="pct9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28.4.2020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42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A023BF53-1DC5-094C-A3D3-8B787ABE4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xmlns="" id="{F80D270C-7447-9B43-BF0E-891DF827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7183472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16061A0D-CC9F-6240-AA6D-3AC8E9EE8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504000"/>
            <a:ext cx="43200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5172E7B9-5049-1A4C-B842-9BC585C29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000" y="503999"/>
            <a:ext cx="6480000" cy="536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xmlns="" id="{2077EB74-AFAB-AB41-B32F-E1F631B1F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99" y="2160000"/>
            <a:ext cx="4320000" cy="3744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xmlns="" id="{F0A5BDFD-AD3C-3448-8009-09A5D52B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925131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61FA6FC8-3666-5946-9C18-E5D459CE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504000"/>
            <a:ext cx="50400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xmlns="" id="{C0B233B5-4633-2D41-89B1-24D075B6A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3999" y="2160000"/>
            <a:ext cx="5040000" cy="3744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xmlns="" id="{329A05BC-2CAA-1342-BE66-F55EF95E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  <p:sp>
        <p:nvSpPr>
          <p:cNvPr id="8" name="Kuvan paikkamerkki 5">
            <a:extLst>
              <a:ext uri="{FF2B5EF4-FFF2-40B4-BE49-F238E27FC236}">
                <a16:creationId xmlns:a16="http://schemas.microsoft.com/office/drawing/2014/main" xmlns="" id="{92604AAA-D3E4-1A42-8F46-C8D92773FF7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066531" y="-15764"/>
            <a:ext cx="6125469" cy="68737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9382976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634A7459-EE84-C84F-9EF9-30D0313B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35621040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634A7459-EE84-C84F-9EF9-30D0313B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1552492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561106F8-7F59-B944-BE59-3A978961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xmlns="" id="{B363DEF3-0DD5-BA47-B13F-1D549CD38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1DE4D2F1-7DEA-E04E-A5BF-9E5E1487D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8384189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xmlns="" id="{3D2A9FCC-51C5-364F-A93C-FCC1FEA7B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xmlns="" id="{2129DAA0-C274-F34D-8C89-9F49B0065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8000" y="365125"/>
            <a:ext cx="75600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7D1879EF-E033-354B-A6C7-998939C8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211707" y="5587332"/>
            <a:ext cx="814137" cy="365125"/>
          </a:xfrm>
        </p:spPr>
        <p:txBody>
          <a:bodyPr/>
          <a:lstStyle/>
          <a:p>
            <a:fld id="{13BE8AB2-9B50-D544-A2BB-62673476E5E9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xmlns="" id="{FF4C94E2-FCB5-FB43-A6E1-0F87AD1D6E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512308" y="1296000"/>
            <a:ext cx="232904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21175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xmlns="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2241" y="-15764"/>
            <a:ext cx="1619759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9144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E539FCD5-1A0A-4960-9B19-0D8D20650D93}" type="datetime1">
              <a:rPr lang="fi-FI" smtClean="0"/>
              <a:t>28.4.2020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8038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Nimi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4045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xmlns="" id="{4FDA7807-8F90-6043-B36B-C98BEB406A1A}"/>
              </a:ext>
            </a:extLst>
          </p:cNvPr>
          <p:cNvSpPr/>
          <p:nvPr userDrawn="1"/>
        </p:nvSpPr>
        <p:spPr>
          <a:xfrm>
            <a:off x="6061100" y="0"/>
            <a:ext cx="61309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xmlns="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28.4.2020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2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2_vaihdettava_kuv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xmlns="" id="{B95B4754-AD77-014E-894F-8E16B5B0D8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1100" y="0"/>
            <a:ext cx="6130900" cy="6858000"/>
          </a:xfrm>
          <a:pattFill prst="pct90">
            <a:fgClr>
              <a:schemeClr val="accent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28.4.2020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9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xmlns="" id="{0CA76E93-B1FC-EC47-9F63-8E678F6D8698}"/>
              </a:ext>
            </a:extLst>
          </p:cNvPr>
          <p:cNvSpPr/>
          <p:nvPr userDrawn="1"/>
        </p:nvSpPr>
        <p:spPr>
          <a:xfrm>
            <a:off x="6061100" y="0"/>
            <a:ext cx="61309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xmlns="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28.4.2020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2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3_vaihdettava_kuv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xmlns="" id="{C53A3FB5-B917-1B47-BCB6-C18A4F0FC1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1100" y="0"/>
            <a:ext cx="6130900" cy="6858000"/>
          </a:xfrm>
          <a:pattFill prst="pct90">
            <a:fgClr>
              <a:schemeClr val="accent3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28.4.2020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9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xmlns="" id="{8C08878E-F531-6E49-8D14-C6A0A78E8FA1}"/>
              </a:ext>
            </a:extLst>
          </p:cNvPr>
          <p:cNvSpPr>
            <a:spLocks/>
          </p:cNvSpPr>
          <p:nvPr userDrawn="1"/>
        </p:nvSpPr>
        <p:spPr>
          <a:xfrm>
            <a:off x="6061100" y="0"/>
            <a:ext cx="6130900" cy="6858000"/>
          </a:xfrm>
          <a:prstGeom prst="rect">
            <a:avLst/>
          </a:pr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55000" sy="55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xmlns="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28.4.2020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1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4_vaihdettava_kuv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11">
            <a:extLst>
              <a:ext uri="{FF2B5EF4-FFF2-40B4-BE49-F238E27FC236}">
                <a16:creationId xmlns:a16="http://schemas.microsoft.com/office/drawing/2014/main" xmlns="" id="{16BD1366-5B4D-0A44-817E-EAB6F9A7E7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61100" y="0"/>
            <a:ext cx="6130900" cy="6858000"/>
          </a:xfrm>
          <a:pattFill prst="pct90">
            <a:fgClr>
              <a:schemeClr val="accent4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fi-FI" dirty="0"/>
          </a:p>
        </p:txBody>
      </p:sp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28.4.2020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1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ari_0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xmlns="" id="{40F591B0-4E4C-194E-8404-6E35A9F466AA}"/>
              </a:ext>
            </a:extLst>
          </p:cNvPr>
          <p:cNvSpPr/>
          <p:nvPr userDrawn="1"/>
        </p:nvSpPr>
        <p:spPr>
          <a:xfrm>
            <a:off x="6061100" y="0"/>
            <a:ext cx="6130900" cy="6858000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atterni">
            <a:extLst>
              <a:ext uri="{FF2B5EF4-FFF2-40B4-BE49-F238E27FC236}">
                <a16:creationId xmlns:a16="http://schemas.microsoft.com/office/drawing/2014/main" xmlns="" id="{4285F6AA-0C7B-D54B-90F5-402BAEDC1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100" y="0"/>
            <a:ext cx="1619759" cy="6858000"/>
          </a:xfrm>
          <a:prstGeom prst="rect">
            <a:avLst/>
          </a:prstGeom>
        </p:spPr>
      </p:pic>
      <p:sp>
        <p:nvSpPr>
          <p:cNvPr id="7" name="Tekstin taustaväri">
            <a:extLst>
              <a:ext uri="{FF2B5EF4-FFF2-40B4-BE49-F238E27FC236}">
                <a16:creationId xmlns:a16="http://schemas.microsoft.com/office/drawing/2014/main" xmlns="" id="{A061B61F-278B-0143-85FA-9C716E069CE0}"/>
              </a:ext>
            </a:extLst>
          </p:cNvPr>
          <p:cNvSpPr/>
          <p:nvPr userDrawn="1"/>
        </p:nvSpPr>
        <p:spPr>
          <a:xfrm>
            <a:off x="-1" y="0"/>
            <a:ext cx="607165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2849390A-863A-E249-A58B-C7861C9EB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00000"/>
            <a:ext cx="5220000" cy="2387600"/>
          </a:xfr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AAAB6DDE-3EA6-5A42-9F95-98A91E224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12" y="4320000"/>
            <a:ext cx="5220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4A969AF-A963-0745-8694-3639602E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6026740"/>
            <a:ext cx="1080000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6A167487-54D6-EC42-84F0-257FE4D1A122}" type="datetime1">
              <a:rPr lang="fi-FI" smtClean="0"/>
              <a:t>28.4.2020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907CDDB3-DF34-C045-A97C-9C204C8FD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9200" y="6026739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i-FI"/>
              <a:t>Nimi</a:t>
            </a:r>
            <a:endParaRPr lang="fi-FI" dirty="0"/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xmlns="" id="{21C61264-AAE4-0744-9166-B9DA677B75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504000"/>
            <a:ext cx="271721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0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theme" Target="../theme/theme1.xml"/><Relationship Id="rId2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xmlns="" id="{90B6F790-057D-784A-9CB2-979D89E5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65125"/>
            <a:ext cx="111600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xmlns="" id="{4FCD46ED-2A86-484D-B7D1-49D101183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825625"/>
            <a:ext cx="11160000" cy="410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D5F1E16D-A262-DF4D-A3E1-C8A4054B2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2000" y="6173475"/>
            <a:ext cx="81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BE8AB2-9B50-D544-A2BB-62673476E5E9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xmlns="" id="{5127E30D-647A-BE42-8CD4-1C75FA6664EB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432000" y="6120000"/>
            <a:ext cx="2329042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2" r:id="rId3"/>
    <p:sldLayoutId id="2147483677" r:id="rId4"/>
    <p:sldLayoutId id="2147483673" r:id="rId5"/>
    <p:sldLayoutId id="2147483678" r:id="rId6"/>
    <p:sldLayoutId id="2147483674" r:id="rId7"/>
    <p:sldLayoutId id="2147483679" r:id="rId8"/>
    <p:sldLayoutId id="2147483675" r:id="rId9"/>
    <p:sldLayoutId id="2147483680" r:id="rId10"/>
    <p:sldLayoutId id="2147483661" r:id="rId11"/>
    <p:sldLayoutId id="2147483666" r:id="rId12"/>
    <p:sldLayoutId id="2147483667" r:id="rId13"/>
    <p:sldLayoutId id="2147483668" r:id="rId14"/>
    <p:sldLayoutId id="2147483669" r:id="rId15"/>
    <p:sldLayoutId id="2147483660" r:id="rId16"/>
    <p:sldLayoutId id="2147483670" r:id="rId17"/>
    <p:sldLayoutId id="2147483650" r:id="rId18"/>
    <p:sldLayoutId id="2147483652" r:id="rId19"/>
    <p:sldLayoutId id="2147483654" r:id="rId20"/>
    <p:sldLayoutId id="2147483656" r:id="rId21"/>
    <p:sldLayoutId id="2147483657" r:id="rId22"/>
    <p:sldLayoutId id="2147483655" r:id="rId23"/>
    <p:sldLayoutId id="2147483681" r:id="rId24"/>
    <p:sldLayoutId id="2147483658" r:id="rId25"/>
    <p:sldLayoutId id="2147483659" r:id="rId26"/>
    <p:sldLayoutId id="2147483671" r:id="rId27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png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504000" y="1800000"/>
            <a:ext cx="521964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fi-FI" sz="4000" b="0" strike="noStrike" spc="-1" dirty="0" err="1" smtClean="0">
                <a:solidFill>
                  <a:srgbClr val="FFFFFF"/>
                </a:solidFill>
                <a:latin typeface="Arial Black"/>
              </a:rPr>
              <a:t>MiniPINS</a:t>
            </a:r>
            <a:r>
              <a:rPr lang="fi-FI" sz="4000" b="0" strike="noStrike" spc="-1" dirty="0" smtClean="0">
                <a:solidFill>
                  <a:srgbClr val="FFFFFF"/>
                </a:solidFill>
                <a:latin typeface="Arial Black"/>
              </a:rPr>
              <a:t> </a:t>
            </a:r>
            <a:r>
              <a:rPr lang="mr-IN" sz="4000" b="0" strike="noStrike" spc="-1" dirty="0" smtClean="0">
                <a:solidFill>
                  <a:srgbClr val="FFFFFF"/>
                </a:solidFill>
                <a:latin typeface="Arial Black"/>
              </a:rPr>
              <a:t>–</a:t>
            </a:r>
            <a:r>
              <a:rPr lang="fi-FI" sz="4000" b="0" strike="noStrike" spc="-1" dirty="0" smtClean="0">
                <a:solidFill>
                  <a:srgbClr val="FFFFFF"/>
                </a:solidFill>
                <a:latin typeface="Arial Black"/>
              </a:rPr>
              <a:t> </a:t>
            </a:r>
            <a:r>
              <a:rPr lang="fi-FI" sz="4000" b="0" strike="noStrike" spc="-1" dirty="0" err="1" smtClean="0">
                <a:solidFill>
                  <a:srgbClr val="FFFFFF"/>
                </a:solidFill>
                <a:latin typeface="Arial Black"/>
              </a:rPr>
              <a:t>Miniature</a:t>
            </a:r>
            <a:r>
              <a:rPr lang="fi-FI" sz="4000" b="0" strike="noStrike" spc="-1" dirty="0" smtClean="0">
                <a:solidFill>
                  <a:srgbClr val="FFFFFF"/>
                </a:solidFill>
                <a:latin typeface="Arial Black"/>
              </a:rPr>
              <a:t> </a:t>
            </a:r>
            <a:r>
              <a:rPr lang="fi-FI" sz="4000" b="0" strike="noStrike" spc="-1" dirty="0" err="1" smtClean="0">
                <a:solidFill>
                  <a:srgbClr val="FFFFFF"/>
                </a:solidFill>
                <a:latin typeface="Arial Black"/>
              </a:rPr>
              <a:t>Planetary</a:t>
            </a:r>
            <a:r>
              <a:rPr lang="fi-FI" sz="4000" b="0" strike="noStrike" spc="-1" dirty="0" smtClean="0">
                <a:solidFill>
                  <a:srgbClr val="FFFFFF"/>
                </a:solidFill>
                <a:latin typeface="Arial Black"/>
              </a:rPr>
              <a:t> </a:t>
            </a:r>
            <a:r>
              <a:rPr lang="fi-FI" sz="4000" spc="-1" dirty="0" err="1">
                <a:solidFill>
                  <a:srgbClr val="FFFFFF"/>
                </a:solidFill>
                <a:latin typeface="Arial Black"/>
              </a:rPr>
              <a:t>I</a:t>
            </a:r>
            <a:r>
              <a:rPr lang="fi-FI" sz="4000" b="0" strike="noStrike" spc="-1" dirty="0" err="1" smtClean="0">
                <a:solidFill>
                  <a:srgbClr val="FFFFFF"/>
                </a:solidFill>
                <a:latin typeface="Arial Black"/>
              </a:rPr>
              <a:t>n-situ</a:t>
            </a:r>
            <a:r>
              <a:rPr lang="fi-FI" sz="4000" b="0" strike="noStrike" spc="-1" dirty="0" smtClean="0">
                <a:solidFill>
                  <a:srgbClr val="FFFFFF"/>
                </a:solidFill>
                <a:latin typeface="Arial Black"/>
              </a:rPr>
              <a:t> </a:t>
            </a:r>
            <a:r>
              <a:rPr lang="fi-FI" sz="4000" b="0" strike="noStrike" spc="-1" dirty="0" err="1" smtClean="0">
                <a:solidFill>
                  <a:srgbClr val="FFFFFF"/>
                </a:solidFill>
                <a:latin typeface="Arial Black"/>
              </a:rPr>
              <a:t>Sensors</a:t>
            </a:r>
            <a:endParaRPr lang="fi-FI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504000" y="4320000"/>
            <a:ext cx="5219640" cy="165528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n-US" b="0" strike="noStrike" spc="-1" dirty="0" smtClean="0">
                <a:solidFill>
                  <a:schemeClr val="bg1"/>
                </a:solidFill>
                <a:latin typeface="Arial"/>
              </a:rPr>
              <a:t>Maria Genzer</a:t>
            </a:r>
            <a:r>
              <a:rPr lang="en-US" b="0" strike="noStrike" spc="-1" baseline="30000" dirty="0" smtClean="0">
                <a:solidFill>
                  <a:schemeClr val="bg1"/>
                </a:solidFill>
                <a:latin typeface="Arial"/>
              </a:rPr>
              <a:t>1</a:t>
            </a:r>
            <a:r>
              <a:rPr lang="en-US" b="0" strike="noStrike" spc="-1" dirty="0" smtClean="0">
                <a:solidFill>
                  <a:schemeClr val="bg1"/>
                </a:solidFill>
                <a:latin typeface="Arial"/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Maria Hieta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 </a:t>
            </a:r>
            <a:r>
              <a:rPr lang="en-US" dirty="0" err="1">
                <a:solidFill>
                  <a:schemeClr val="bg1"/>
                </a:solidFill>
              </a:rPr>
              <a:t>Antti</a:t>
            </a:r>
            <a:r>
              <a:rPr lang="en-US" dirty="0">
                <a:solidFill>
                  <a:schemeClr val="bg1"/>
                </a:solidFill>
              </a:rPr>
              <a:t> Kestilä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 </a:t>
            </a:r>
            <a:r>
              <a:rPr lang="en-US" dirty="0" err="1">
                <a:solidFill>
                  <a:schemeClr val="bg1"/>
                </a:solidFill>
              </a:rPr>
              <a:t>Harri</a:t>
            </a:r>
            <a:r>
              <a:rPr lang="en-US" dirty="0">
                <a:solidFill>
                  <a:schemeClr val="bg1"/>
                </a:solidFill>
              </a:rPr>
              <a:t> Haukka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 Ignacio Arruego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 Victor Apéstigue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 Jose Antonio Manfredi</a:t>
            </a:r>
            <a:r>
              <a:rPr lang="en-US" baseline="30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 Cristina Ortega</a:t>
            </a:r>
            <a:r>
              <a:rPr lang="en-US" baseline="30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, Manuel </a:t>
            </a:r>
            <a:r>
              <a:rPr lang="en-US" dirty="0" smtClean="0">
                <a:solidFill>
                  <a:schemeClr val="bg1"/>
                </a:solidFill>
              </a:rPr>
              <a:t>Dominiguez-Pumar</a:t>
            </a:r>
            <a:r>
              <a:rPr lang="en-US" baseline="30000" dirty="0" smtClean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,Servando Espejo</a:t>
            </a:r>
            <a:r>
              <a:rPr lang="en-US" baseline="30000" dirty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, </a:t>
            </a:r>
            <a:r>
              <a:rPr lang="en-US" dirty="0" err="1">
                <a:solidFill>
                  <a:schemeClr val="bg1"/>
                </a:solidFill>
              </a:rPr>
              <a:t>Héctor</a:t>
            </a:r>
            <a:r>
              <a:rPr lang="en-US" dirty="0">
                <a:solidFill>
                  <a:schemeClr val="bg1"/>
                </a:solidFill>
              </a:rPr>
              <a:t> Guerrero</a:t>
            </a:r>
            <a:r>
              <a:rPr lang="en-US" baseline="30000" dirty="0">
                <a:solidFill>
                  <a:schemeClr val="bg1"/>
                </a:solidFill>
              </a:rPr>
              <a:t>7</a:t>
            </a:r>
            <a:r>
              <a:rPr lang="en-US" dirty="0">
                <a:solidFill>
                  <a:schemeClr val="bg1"/>
                </a:solidFill>
              </a:rPr>
              <a:t>, </a:t>
            </a:r>
            <a:r>
              <a:rPr lang="en-US" dirty="0" err="1">
                <a:solidFill>
                  <a:schemeClr val="bg1"/>
                </a:solidFill>
              </a:rPr>
              <a:t>Matti</a:t>
            </a:r>
            <a:r>
              <a:rPr lang="en-US" dirty="0">
                <a:solidFill>
                  <a:schemeClr val="bg1"/>
                </a:solidFill>
              </a:rPr>
              <a:t> Palin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 </a:t>
            </a:r>
            <a:r>
              <a:rPr lang="en-US" dirty="0" err="1">
                <a:solidFill>
                  <a:schemeClr val="bg1"/>
                </a:solidFill>
              </a:rPr>
              <a:t>Jarmo</a:t>
            </a:r>
            <a:r>
              <a:rPr lang="en-US" dirty="0">
                <a:solidFill>
                  <a:schemeClr val="bg1"/>
                </a:solidFill>
              </a:rPr>
              <a:t> Kivekäs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 Petri Koskimaa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, and </a:t>
            </a:r>
            <a:r>
              <a:rPr lang="en-US" dirty="0" err="1">
                <a:solidFill>
                  <a:schemeClr val="bg1"/>
                </a:solidFill>
              </a:rPr>
              <a:t>Matti</a:t>
            </a:r>
            <a:r>
              <a:rPr lang="en-US" dirty="0">
                <a:solidFill>
                  <a:schemeClr val="bg1"/>
                </a:solidFill>
              </a:rPr>
              <a:t> Talvioja</a:t>
            </a:r>
            <a:r>
              <a:rPr lang="en-US" baseline="30000" dirty="0">
                <a:solidFill>
                  <a:schemeClr val="bg1"/>
                </a:solidFill>
              </a:rPr>
              <a:t>8</a:t>
            </a:r>
            <a:r>
              <a:rPr lang="en-US" sz="2400" dirty="0"/>
              <a:t> 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178" name="TextShape 3"/>
          <p:cNvSpPr txBox="1"/>
          <p:nvPr/>
        </p:nvSpPr>
        <p:spPr>
          <a:xfrm>
            <a:off x="522406" y="1241574"/>
            <a:ext cx="1299836" cy="43905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strike="noStrike" spc="-1" dirty="0" smtClean="0">
                <a:solidFill>
                  <a:srgbClr val="FFFFFF"/>
                </a:solidFill>
                <a:latin typeface="Arial"/>
              </a:rPr>
              <a:t>EGU 2020</a:t>
            </a:r>
            <a:endParaRPr lang="en-US" b="1" strike="noStrike" spc="-1" dirty="0">
              <a:latin typeface="Times New Roman"/>
            </a:endParaRPr>
          </a:p>
        </p:txBody>
      </p:sp>
      <p:sp>
        <p:nvSpPr>
          <p:cNvPr id="179" name="TextShape 4"/>
          <p:cNvSpPr txBox="1"/>
          <p:nvPr/>
        </p:nvSpPr>
        <p:spPr>
          <a:xfrm>
            <a:off x="762501" y="6035228"/>
            <a:ext cx="2550667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strike="noStrike" spc="-1" dirty="0" smtClean="0">
                <a:solidFill>
                  <a:srgbClr val="FFFFFF"/>
                </a:solidFill>
                <a:latin typeface="Arial"/>
              </a:rPr>
              <a:t>Affiliations on next page</a:t>
            </a:r>
            <a:endParaRPr lang="en-US" sz="1400" strike="noStrike" spc="-1" dirty="0">
              <a:latin typeface="Times New Roman"/>
            </a:endParaRPr>
          </a:p>
        </p:txBody>
      </p:sp>
      <p:pic>
        <p:nvPicPr>
          <p:cNvPr id="180" name="Picture 179"/>
          <p:cNvPicPr/>
          <p:nvPr/>
        </p:nvPicPr>
        <p:blipFill>
          <a:blip r:embed="rId2"/>
          <a:stretch/>
        </p:blipFill>
        <p:spPr>
          <a:xfrm>
            <a:off x="10149840" y="65160"/>
            <a:ext cx="2042280" cy="2042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10</a:t>
            </a:fld>
            <a:endParaRPr lang="fi-FI"/>
          </a:p>
        </p:txBody>
      </p:sp>
      <p:sp>
        <p:nvSpPr>
          <p:cNvPr id="3" name="Rectangle 2"/>
          <p:cNvSpPr/>
          <p:nvPr/>
        </p:nvSpPr>
        <p:spPr>
          <a:xfrm>
            <a:off x="581468" y="547508"/>
            <a:ext cx="4662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u="sng" spc="-1" dirty="0">
                <a:solidFill>
                  <a:srgbClr val="2F3092"/>
                </a:solidFill>
                <a:latin typeface="Arial Black"/>
              </a:rPr>
              <a:t>MINS: </a:t>
            </a:r>
            <a:r>
              <a:rPr lang="fi-FI" u="sng" spc="-1" dirty="0" smtClean="0">
                <a:solidFill>
                  <a:srgbClr val="2F3092"/>
                </a:solidFill>
                <a:latin typeface="Arial Black"/>
              </a:rPr>
              <a:t>0.5 </a:t>
            </a:r>
            <a:r>
              <a:rPr lang="fi-FI" u="sng" spc="-1" dirty="0">
                <a:solidFill>
                  <a:srgbClr val="2F3092"/>
                </a:solidFill>
                <a:latin typeface="Arial Black"/>
              </a:rPr>
              <a:t>m </a:t>
            </a:r>
            <a:r>
              <a:rPr lang="fi-FI" u="sng" spc="-1" dirty="0" err="1" smtClean="0">
                <a:solidFill>
                  <a:srgbClr val="2F3092"/>
                </a:solidFill>
                <a:latin typeface="Arial Black"/>
              </a:rPr>
              <a:t>non-separable</a:t>
            </a:r>
            <a:r>
              <a:rPr lang="fi-FI" u="sng" spc="-1" dirty="0" smtClean="0">
                <a:solidFill>
                  <a:srgbClr val="2F3092"/>
                </a:solidFill>
                <a:latin typeface="Arial Black"/>
              </a:rPr>
              <a:t> </a:t>
            </a:r>
            <a:r>
              <a:rPr lang="fi-FI" u="sng" spc="-1" dirty="0" err="1" smtClean="0">
                <a:solidFill>
                  <a:srgbClr val="2F3092"/>
                </a:solidFill>
                <a:latin typeface="Arial Black"/>
              </a:rPr>
              <a:t>concept</a:t>
            </a:r>
            <a:endParaRPr lang="en-US" dirty="0"/>
          </a:p>
        </p:txBody>
      </p:sp>
      <p:pic>
        <p:nvPicPr>
          <p:cNvPr id="5" name="Imagen 4"/>
          <p:cNvPicPr/>
          <p:nvPr/>
        </p:nvPicPr>
        <p:blipFill>
          <a:blip r:embed="rId2"/>
          <a:srcRect r="3459"/>
          <a:stretch/>
        </p:blipFill>
        <p:spPr>
          <a:xfrm>
            <a:off x="871875" y="1347777"/>
            <a:ext cx="3937050" cy="2847284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244314" y="2141168"/>
            <a:ext cx="3353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MetNet</a:t>
            </a:r>
            <a:r>
              <a:rPr lang="en-US" dirty="0" smtClean="0"/>
              <a:t>-like penetration probe</a:t>
            </a:r>
            <a:endParaRPr lang="en-US" dirty="0"/>
          </a:p>
        </p:txBody>
      </p:sp>
      <p:pic>
        <p:nvPicPr>
          <p:cNvPr id="7" name="Imagen 27"/>
          <p:cNvPicPr/>
          <p:nvPr/>
        </p:nvPicPr>
        <p:blipFill>
          <a:blip r:embed="rId3"/>
          <a:stretch/>
        </p:blipFill>
        <p:spPr>
          <a:xfrm>
            <a:off x="2987280" y="5429160"/>
            <a:ext cx="508320" cy="501480"/>
          </a:xfrm>
          <a:prstGeom prst="rect">
            <a:avLst/>
          </a:prstGeom>
          <a:ln>
            <a:noFill/>
          </a:ln>
        </p:spPr>
      </p:pic>
      <p:sp>
        <p:nvSpPr>
          <p:cNvPr id="8" name="CustomShape 6"/>
          <p:cNvSpPr/>
          <p:nvPr/>
        </p:nvSpPr>
        <p:spPr>
          <a:xfrm>
            <a:off x="3495960" y="5362200"/>
            <a:ext cx="318024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</a:rPr>
              <a:t>Mass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 of the 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</a:rPr>
              <a:t>forebody only!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Total probe mass not considered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9" name="CustomShape 7"/>
          <p:cNvSpPr/>
          <p:nvPr/>
        </p:nvSpPr>
        <p:spPr>
          <a:xfrm>
            <a:off x="2052360" y="4373640"/>
            <a:ext cx="2307240" cy="100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V = 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Arial"/>
              </a:rPr>
              <a:t>60 m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/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Arial"/>
              </a:rPr>
              <a:t>s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m = 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Arial"/>
              </a:rPr>
              <a:t>5 kg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10" name="CustomShape 8"/>
          <p:cNvSpPr/>
          <p:nvPr/>
        </p:nvSpPr>
        <p:spPr>
          <a:xfrm>
            <a:off x="594000" y="4638633"/>
            <a:ext cx="13780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D = </a:t>
            </a:r>
            <a:r>
              <a:rPr lang="en-US" sz="2000" b="0" strike="noStrike" spc="-1" dirty="0" smtClean="0">
                <a:solidFill>
                  <a:srgbClr val="000000"/>
                </a:solidFill>
                <a:latin typeface="Arial"/>
              </a:rPr>
              <a:t>0.5 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m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11" name="CustomShape 9"/>
          <p:cNvSpPr/>
          <p:nvPr/>
        </p:nvSpPr>
        <p:spPr>
          <a:xfrm>
            <a:off x="1972080" y="4360680"/>
            <a:ext cx="161280" cy="1015200"/>
          </a:xfrm>
          <a:prstGeom prst="leftBrace">
            <a:avLst>
              <a:gd name="adj1" fmla="val 8333"/>
              <a:gd name="adj2" fmla="val 50000"/>
            </a:avLst>
          </a:prstGeom>
          <a:noFill/>
          <a:ln w="2844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" name="Line 10"/>
          <p:cNvSpPr/>
          <p:nvPr/>
        </p:nvSpPr>
        <p:spPr>
          <a:xfrm>
            <a:off x="2489400" y="5312160"/>
            <a:ext cx="0" cy="426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CustomShape 11"/>
          <p:cNvSpPr/>
          <p:nvPr/>
        </p:nvSpPr>
        <p:spPr>
          <a:xfrm>
            <a:off x="2480760" y="5741280"/>
            <a:ext cx="3596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798728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payload for MINS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11</a:t>
            </a:fld>
            <a:endParaRPr lang="fi-FI"/>
          </a:p>
        </p:txBody>
      </p:sp>
      <p:sp>
        <p:nvSpPr>
          <p:cNvPr id="7" name="TextShape 2"/>
          <p:cNvSpPr txBox="1"/>
          <p:nvPr/>
        </p:nvSpPr>
        <p:spPr>
          <a:xfrm>
            <a:off x="504000" y="1078544"/>
            <a:ext cx="9567811" cy="936154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en-US" sz="2800" dirty="0" smtClean="0"/>
              <a:t>The preliminary payload contains the following sensors, miniaturized as necessary:</a:t>
            </a:r>
          </a:p>
        </p:txBody>
      </p:sp>
      <p:sp>
        <p:nvSpPr>
          <p:cNvPr id="5" name="TextShape 2"/>
          <p:cNvSpPr txBox="1"/>
          <p:nvPr/>
        </p:nvSpPr>
        <p:spPr>
          <a:xfrm>
            <a:off x="781343" y="2002994"/>
            <a:ext cx="5587200" cy="43830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4000" lnSpcReduction="2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</a:rPr>
              <a:t>Camera</a:t>
            </a:r>
            <a:endParaRPr lang="fi-FI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Visual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Spectrometer</a:t>
            </a:r>
            <a:endParaRPr lang="fi-FI" sz="28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Meteorological</a:t>
            </a: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</a:rPr>
              <a:t>/environmental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</a:rPr>
              <a:t>package</a:t>
            </a:r>
            <a:endParaRPr lang="fi-FI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z="2400" b="0" strike="noStrike" spc="-1" dirty="0" err="1">
                <a:solidFill>
                  <a:srgbClr val="000000"/>
                </a:solidFill>
                <a:latin typeface="Arial"/>
              </a:rPr>
              <a:t>Pressure</a:t>
            </a:r>
            <a:r>
              <a:rPr lang="fi-FI" sz="24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latin typeface="Arial"/>
              </a:rPr>
              <a:t>sensor</a:t>
            </a:r>
            <a:r>
              <a:rPr lang="fi-FI" sz="24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z="2400" b="0" strike="noStrike" spc="-1" dirty="0" err="1">
                <a:solidFill>
                  <a:srgbClr val="000000"/>
                </a:solidFill>
                <a:latin typeface="Arial"/>
              </a:rPr>
              <a:t>Relative</a:t>
            </a:r>
            <a:r>
              <a:rPr lang="fi-FI" sz="24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latin typeface="Arial"/>
              </a:rPr>
              <a:t>humidity</a:t>
            </a:r>
            <a:r>
              <a:rPr lang="fi-FI" sz="24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latin typeface="Arial"/>
              </a:rPr>
              <a:t>sensor</a:t>
            </a:r>
            <a:r>
              <a:rPr lang="fi-FI" sz="24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z="2400" b="0" strike="noStrike" spc="-1" dirty="0" err="1">
                <a:solidFill>
                  <a:srgbClr val="000000"/>
                </a:solidFill>
                <a:latin typeface="Arial"/>
              </a:rPr>
              <a:t>Wind</a:t>
            </a:r>
            <a:r>
              <a:rPr lang="fi-FI" sz="24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latin typeface="Arial"/>
              </a:rPr>
              <a:t>sensor</a:t>
            </a:r>
            <a:r>
              <a:rPr lang="fi-FI" sz="24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z="2400" b="0" strike="noStrike" spc="-1" dirty="0">
                <a:solidFill>
                  <a:srgbClr val="000000"/>
                </a:solidFill>
                <a:latin typeface="Arial"/>
              </a:rPr>
              <a:t>Air </a:t>
            </a:r>
            <a:r>
              <a:rPr lang="fi-FI" sz="2400" b="0" strike="noStrike" spc="-1" dirty="0" err="1">
                <a:solidFill>
                  <a:srgbClr val="000000"/>
                </a:solidFill>
                <a:latin typeface="Arial"/>
              </a:rPr>
              <a:t>temperature</a:t>
            </a:r>
            <a:r>
              <a:rPr lang="fi-FI" sz="24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latin typeface="Arial"/>
              </a:rPr>
              <a:t>sensor</a:t>
            </a:r>
            <a:r>
              <a:rPr lang="fi-FI" sz="24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z="2400" b="0" strike="noStrike" spc="-1" dirty="0" err="1">
                <a:solidFill>
                  <a:srgbClr val="000000"/>
                </a:solidFill>
                <a:latin typeface="Arial"/>
              </a:rPr>
              <a:t>Dust</a:t>
            </a:r>
            <a:r>
              <a:rPr lang="fi-FI" sz="24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latin typeface="Arial"/>
              </a:rPr>
              <a:t>sensor</a:t>
            </a:r>
            <a:r>
              <a:rPr lang="fi-FI" sz="24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z="2400" b="0" strike="noStrike" spc="-1" dirty="0" err="1">
                <a:solidFill>
                  <a:srgbClr val="000000"/>
                </a:solidFill>
                <a:latin typeface="Arial"/>
              </a:rPr>
              <a:t>Solar</a:t>
            </a:r>
            <a:r>
              <a:rPr lang="fi-FI" sz="24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latin typeface="Arial"/>
              </a:rPr>
              <a:t>irradiance</a:t>
            </a:r>
            <a:r>
              <a:rPr lang="fi-FI" sz="24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400" b="0" strike="noStrike" spc="-1" dirty="0" err="1">
                <a:solidFill>
                  <a:srgbClr val="000000"/>
                </a:solidFill>
                <a:latin typeface="Arial"/>
              </a:rPr>
              <a:t>sensor</a:t>
            </a:r>
            <a:r>
              <a:rPr lang="fi-FI" sz="24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</a:rPr>
              <a:t>Chemistry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</a:rPr>
              <a:t>package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</a:rPr>
              <a:t>Magnetometer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</a:rPr>
              <a:t>Radiation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</a:rPr>
              <a:t>monitor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</a:rPr>
              <a:t>Accelerometers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</a:rPr>
              <a:t>Soil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</a:rPr>
              <a:t>thermoprobes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 dirty="0" err="1">
                <a:solidFill>
                  <a:srgbClr val="000000"/>
                </a:solidFill>
                <a:latin typeface="Arial"/>
              </a:rPr>
              <a:t>Seismometer</a:t>
            </a:r>
            <a:r>
              <a:rPr lang="fi-FI" sz="2800" b="0" strike="noStrike" spc="-1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pic>
        <p:nvPicPr>
          <p:cNvPr id="6" name="Content Placeholder 6"/>
          <p:cNvPicPr/>
          <p:nvPr/>
        </p:nvPicPr>
        <p:blipFill>
          <a:blip r:embed="rId2"/>
          <a:stretch/>
        </p:blipFill>
        <p:spPr>
          <a:xfrm>
            <a:off x="5570410" y="2800232"/>
            <a:ext cx="4848403" cy="22950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167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objectives - Moon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12</a:t>
            </a:fld>
            <a:endParaRPr lang="fi-FI"/>
          </a:p>
        </p:txBody>
      </p:sp>
      <p:sp>
        <p:nvSpPr>
          <p:cNvPr id="6" name="TextShape 2"/>
          <p:cNvSpPr txBox="1"/>
          <p:nvPr/>
        </p:nvSpPr>
        <p:spPr>
          <a:xfrm>
            <a:off x="504360" y="1355929"/>
            <a:ext cx="5699292" cy="4425376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Moon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SSPs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will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be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a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contribution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by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ESA to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another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Moon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mission,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or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other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mission of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opportunity</a:t>
            </a:r>
            <a:endParaRPr lang="fi-FI" sz="28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Up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to 4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surface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packages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will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be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placed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on the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Moon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surface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by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a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rover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or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a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drone</a:t>
            </a:r>
            <a:endParaRPr lang="fi-FI" sz="28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en-US" sz="2800" dirty="0" smtClean="0"/>
              <a:t>From 5 kg total mass, 1.5 kg is reserved for the payload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en-US" sz="2800" dirty="0" smtClean="0"/>
              <a:t>Once placed, the SSPs will perform environmental measurements for a minimum of 2 years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endParaRPr lang="en-US" sz="2800" dirty="0" smtClean="0"/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280" y="1690687"/>
            <a:ext cx="3696437" cy="369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67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Moon landing site </a:t>
            </a:r>
            <a:r>
              <a:rPr lang="mr-IN" dirty="0" smtClean="0"/>
              <a:t>–</a:t>
            </a:r>
            <a:r>
              <a:rPr lang="en-US" dirty="0" smtClean="0"/>
              <a:t> Schrödinger crater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13</a:t>
            </a:fld>
            <a:endParaRPr lang="fi-FI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85780"/>
            <a:ext cx="2829350" cy="279413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33" y="2259547"/>
            <a:ext cx="3857024" cy="273232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t="5777" r="10833" b="1555"/>
          <a:stretch>
            <a:fillRect/>
          </a:stretch>
        </p:blipFill>
        <p:spPr>
          <a:xfrm>
            <a:off x="8509022" y="2259547"/>
            <a:ext cx="3228887" cy="2916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0810" y="5176140"/>
            <a:ext cx="9979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Moon SSPs can be dropped anywhere in rover/drone reach, but taking into account solar visibility =&gt; energy and thermal conditions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1422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Lunar SSP concept </a:t>
            </a:r>
            <a:r>
              <a:rPr lang="mr-IN" dirty="0" smtClean="0"/>
              <a:t>–</a:t>
            </a:r>
            <a:r>
              <a:rPr lang="fi-FI" dirty="0" smtClean="0"/>
              <a:t> </a:t>
            </a:r>
            <a:r>
              <a:rPr lang="en-US" dirty="0" smtClean="0"/>
              <a:t>LINS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14</a:t>
            </a:fld>
            <a:endParaRPr lang="fi-FI"/>
          </a:p>
        </p:txBody>
      </p:sp>
      <p:pic>
        <p:nvPicPr>
          <p:cNvPr id="5" name="Content Placeholder 6"/>
          <p:cNvPicPr/>
          <p:nvPr/>
        </p:nvPicPr>
        <p:blipFill>
          <a:blip r:embed="rId2"/>
          <a:stretch/>
        </p:blipFill>
        <p:spPr>
          <a:xfrm>
            <a:off x="1554626" y="1209260"/>
            <a:ext cx="6679209" cy="40933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863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65126"/>
            <a:ext cx="11160000" cy="976154"/>
          </a:xfrm>
        </p:spPr>
        <p:txBody>
          <a:bodyPr/>
          <a:lstStyle/>
          <a:p>
            <a:r>
              <a:rPr lang="en-US" dirty="0" smtClean="0"/>
              <a:t>Main questions for LINS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00" y="1341280"/>
            <a:ext cx="4975711" cy="4466171"/>
          </a:xfrm>
        </p:spPr>
        <p:txBody>
          <a:bodyPr>
            <a:normAutofit/>
          </a:bodyPr>
          <a:lstStyle/>
          <a:p>
            <a:pPr indent="-228240"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pc="-1" dirty="0" err="1">
                <a:solidFill>
                  <a:srgbClr val="000000"/>
                </a:solidFill>
              </a:rPr>
              <a:t>Survival</a:t>
            </a:r>
            <a:r>
              <a:rPr lang="fi-FI" spc="-1" dirty="0">
                <a:solidFill>
                  <a:srgbClr val="000000"/>
                </a:solidFill>
              </a:rPr>
              <a:t> </a:t>
            </a:r>
            <a:r>
              <a:rPr lang="fi-FI" spc="-1" dirty="0" err="1">
                <a:solidFill>
                  <a:srgbClr val="000000"/>
                </a:solidFill>
              </a:rPr>
              <a:t>during</a:t>
            </a:r>
            <a:r>
              <a:rPr lang="fi-FI" spc="-1" dirty="0">
                <a:solidFill>
                  <a:srgbClr val="000000"/>
                </a:solidFill>
              </a:rPr>
              <a:t> </a:t>
            </a:r>
            <a:r>
              <a:rPr lang="fi-FI" spc="-1" dirty="0" err="1">
                <a:solidFill>
                  <a:srgbClr val="000000"/>
                </a:solidFill>
              </a:rPr>
              <a:t>Lunar</a:t>
            </a:r>
            <a:r>
              <a:rPr lang="fi-FI" spc="-1" dirty="0">
                <a:solidFill>
                  <a:srgbClr val="000000"/>
                </a:solidFill>
              </a:rPr>
              <a:t> </a:t>
            </a:r>
            <a:r>
              <a:rPr lang="fi-FI" spc="-1" dirty="0" err="1">
                <a:solidFill>
                  <a:srgbClr val="000000"/>
                </a:solidFill>
              </a:rPr>
              <a:t>night</a:t>
            </a:r>
            <a:r>
              <a:rPr lang="fi-FI" spc="-1" dirty="0">
                <a:solidFill>
                  <a:srgbClr val="000000"/>
                </a:solidFill>
              </a:rPr>
              <a:t>, </a:t>
            </a:r>
            <a:r>
              <a:rPr lang="fi-FI" spc="-1" dirty="0" err="1">
                <a:solidFill>
                  <a:srgbClr val="000000"/>
                </a:solidFill>
              </a:rPr>
              <a:t>temperature</a:t>
            </a:r>
            <a:r>
              <a:rPr lang="fi-FI" spc="-1" dirty="0">
                <a:solidFill>
                  <a:srgbClr val="000000"/>
                </a:solidFill>
              </a:rPr>
              <a:t> </a:t>
            </a:r>
            <a:r>
              <a:rPr lang="fi-FI" spc="-1" dirty="0" err="1">
                <a:solidFill>
                  <a:srgbClr val="000000"/>
                </a:solidFill>
              </a:rPr>
              <a:t>ranges</a:t>
            </a:r>
            <a:endParaRPr lang="fi-FI" spc="-1" dirty="0">
              <a:solidFill>
                <a:srgbClr val="000000"/>
              </a:solidFill>
            </a:endParaRPr>
          </a:p>
          <a:p>
            <a:pPr indent="-228240"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pc="-1" dirty="0" err="1">
                <a:solidFill>
                  <a:srgbClr val="000000"/>
                </a:solidFill>
              </a:rPr>
              <a:t>Heating</a:t>
            </a:r>
            <a:r>
              <a:rPr lang="fi-FI" spc="-1" dirty="0">
                <a:solidFill>
                  <a:srgbClr val="000000"/>
                </a:solidFill>
              </a:rPr>
              <a:t> and </a:t>
            </a:r>
            <a:r>
              <a:rPr lang="fi-FI" spc="-1" dirty="0" err="1">
                <a:solidFill>
                  <a:srgbClr val="000000"/>
                </a:solidFill>
              </a:rPr>
              <a:t>thermal</a:t>
            </a:r>
            <a:r>
              <a:rPr lang="fi-FI" spc="-1" dirty="0">
                <a:solidFill>
                  <a:srgbClr val="000000"/>
                </a:solidFill>
              </a:rPr>
              <a:t> </a:t>
            </a:r>
            <a:r>
              <a:rPr lang="fi-FI" spc="-1" dirty="0" err="1">
                <a:solidFill>
                  <a:srgbClr val="000000"/>
                </a:solidFill>
              </a:rPr>
              <a:t>control</a:t>
            </a:r>
            <a:endParaRPr lang="fi-FI" spc="-1" dirty="0">
              <a:solidFill>
                <a:srgbClr val="000000"/>
              </a:solidFill>
            </a:endParaRPr>
          </a:p>
          <a:p>
            <a:pPr indent="-228240"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pc="-1" dirty="0">
                <a:solidFill>
                  <a:srgbClr val="000000"/>
                </a:solidFill>
              </a:rPr>
              <a:t>Energy </a:t>
            </a:r>
            <a:r>
              <a:rPr lang="fi-FI" spc="-1" dirty="0" err="1">
                <a:solidFill>
                  <a:srgbClr val="000000"/>
                </a:solidFill>
              </a:rPr>
              <a:t>production</a:t>
            </a:r>
            <a:r>
              <a:rPr lang="fi-FI" spc="-1" dirty="0">
                <a:solidFill>
                  <a:srgbClr val="000000"/>
                </a:solidFill>
              </a:rPr>
              <a:t>: </a:t>
            </a:r>
            <a:r>
              <a:rPr lang="fi-FI" spc="-1" dirty="0" err="1">
                <a:solidFill>
                  <a:srgbClr val="000000"/>
                </a:solidFill>
              </a:rPr>
              <a:t>solar</a:t>
            </a:r>
            <a:r>
              <a:rPr lang="fi-FI" spc="-1" dirty="0">
                <a:solidFill>
                  <a:srgbClr val="000000"/>
                </a:solidFill>
              </a:rPr>
              <a:t> </a:t>
            </a:r>
            <a:r>
              <a:rPr lang="fi-FI" spc="-1" dirty="0" err="1">
                <a:solidFill>
                  <a:srgbClr val="000000"/>
                </a:solidFill>
              </a:rPr>
              <a:t>panels</a:t>
            </a:r>
            <a:r>
              <a:rPr lang="fi-FI" spc="-1" dirty="0">
                <a:solidFill>
                  <a:srgbClr val="000000"/>
                </a:solidFill>
              </a:rPr>
              <a:t> and </a:t>
            </a:r>
            <a:r>
              <a:rPr lang="fi-FI" spc="-1" dirty="0" err="1">
                <a:solidFill>
                  <a:srgbClr val="000000"/>
                </a:solidFill>
              </a:rPr>
              <a:t>batteries</a:t>
            </a:r>
            <a:r>
              <a:rPr lang="fi-FI" spc="-1" dirty="0">
                <a:solidFill>
                  <a:srgbClr val="000000"/>
                </a:solidFill>
              </a:rPr>
              <a:t> vs. RHU</a:t>
            </a:r>
          </a:p>
          <a:p>
            <a:pPr indent="-228240"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pc="-1" dirty="0">
                <a:solidFill>
                  <a:srgbClr val="000000"/>
                </a:solidFill>
              </a:rPr>
              <a:t>Energy </a:t>
            </a:r>
            <a:r>
              <a:rPr lang="fi-FI" spc="-1" dirty="0" err="1" smtClean="0">
                <a:solidFill>
                  <a:srgbClr val="000000"/>
                </a:solidFill>
              </a:rPr>
              <a:t>storage</a:t>
            </a:r>
            <a:endParaRPr lang="fi-FI" spc="-1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15</a:t>
            </a:fld>
            <a:endParaRPr lang="fi-FI"/>
          </a:p>
        </p:txBody>
      </p:sp>
      <p:sp>
        <p:nvSpPr>
          <p:cNvPr id="11" name="TextBox 10"/>
          <p:cNvSpPr txBox="1"/>
          <p:nvPr/>
        </p:nvSpPr>
        <p:spPr>
          <a:xfrm>
            <a:off x="5676431" y="2423187"/>
            <a:ext cx="6121537" cy="46166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Final design will be chosen during Phase 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6450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Shape 1"/>
          <p:cNvSpPr txBox="1"/>
          <p:nvPr/>
        </p:nvSpPr>
        <p:spPr>
          <a:xfrm>
            <a:off x="9910080" y="6199200"/>
            <a:ext cx="81324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8EE1458-428C-4E86-A83D-92379E6C88C1}" type="slidenum">
              <a:rPr lang="en-US" sz="1200" b="0" strike="noStrike" spc="-1">
                <a:solidFill>
                  <a:srgbClr val="808080"/>
                </a:solidFill>
                <a:latin typeface="Arial"/>
              </a:rPr>
              <a:t>16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63" name="CustomShape 2"/>
          <p:cNvSpPr/>
          <p:nvPr/>
        </p:nvSpPr>
        <p:spPr>
          <a:xfrm>
            <a:off x="517680" y="196200"/>
            <a:ext cx="107197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0" strike="noStrike" spc="-1">
                <a:solidFill>
                  <a:srgbClr val="2F3092"/>
                </a:solidFill>
                <a:latin typeface="Arial Black"/>
              </a:rPr>
              <a:t>Electrical Power Budget estimation - LINS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264" name="CustomShape 3"/>
          <p:cNvSpPr/>
          <p:nvPr/>
        </p:nvSpPr>
        <p:spPr>
          <a:xfrm>
            <a:off x="1141920" y="1600560"/>
            <a:ext cx="2081160" cy="717480"/>
          </a:xfrm>
          <a:prstGeom prst="roundRect">
            <a:avLst>
              <a:gd name="adj" fmla="val 16667"/>
            </a:avLst>
          </a:prstGeom>
          <a:noFill/>
          <a:ln w="3492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5" name="CustomShape 4"/>
          <p:cNvSpPr/>
          <p:nvPr/>
        </p:nvSpPr>
        <p:spPr>
          <a:xfrm>
            <a:off x="1141200" y="1588320"/>
            <a:ext cx="208188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Illumination :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- 28-days profile of landing site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66" name="CustomShape 5"/>
          <p:cNvSpPr/>
          <p:nvPr/>
        </p:nvSpPr>
        <p:spPr>
          <a:xfrm>
            <a:off x="1563840" y="1135440"/>
            <a:ext cx="12373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0070C0"/>
                </a:solidFill>
                <a:latin typeface="Bahnschrift SemiBold"/>
              </a:rPr>
              <a:t>INPUTS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267" name="CustomShape 6"/>
          <p:cNvSpPr/>
          <p:nvPr/>
        </p:nvSpPr>
        <p:spPr>
          <a:xfrm>
            <a:off x="1141920" y="2593440"/>
            <a:ext cx="2081160" cy="932760"/>
          </a:xfrm>
          <a:prstGeom prst="roundRect">
            <a:avLst>
              <a:gd name="adj" fmla="val 16667"/>
            </a:avLst>
          </a:prstGeom>
          <a:noFill/>
          <a:ln w="3492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7"/>
          <p:cNvSpPr/>
          <p:nvPr/>
        </p:nvSpPr>
        <p:spPr>
          <a:xfrm>
            <a:off x="1141920" y="2572560"/>
            <a:ext cx="2081160" cy="115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Thermal:</a:t>
            </a:r>
            <a:endParaRPr lang="en-US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Surface Temp.</a:t>
            </a:r>
            <a:endParaRPr lang="en-US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Solar panel Th. Des.</a:t>
            </a:r>
            <a:endParaRPr lang="en-US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Heater needs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69" name="CustomShape 8"/>
          <p:cNvSpPr/>
          <p:nvPr/>
        </p:nvSpPr>
        <p:spPr>
          <a:xfrm>
            <a:off x="4527360" y="1600560"/>
            <a:ext cx="2081160" cy="858600"/>
          </a:xfrm>
          <a:prstGeom prst="roundRect">
            <a:avLst>
              <a:gd name="adj" fmla="val 16667"/>
            </a:avLst>
          </a:prstGeom>
          <a:noFill/>
          <a:ln w="3492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0" name="CustomShape 9"/>
          <p:cNvSpPr/>
          <p:nvPr/>
        </p:nvSpPr>
        <p:spPr>
          <a:xfrm>
            <a:off x="4526280" y="1697760"/>
            <a:ext cx="2178720" cy="94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- 14 + 14 days (day/night)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- 1/27 to 27/1 scenarios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71" name="CustomShape 10"/>
          <p:cNvSpPr/>
          <p:nvPr/>
        </p:nvSpPr>
        <p:spPr>
          <a:xfrm>
            <a:off x="4527360" y="2593440"/>
            <a:ext cx="2081160" cy="717480"/>
          </a:xfrm>
          <a:prstGeom prst="roundRect">
            <a:avLst>
              <a:gd name="adj" fmla="val 16667"/>
            </a:avLst>
          </a:prstGeom>
          <a:noFill/>
          <a:ln w="3492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2" name="CustomShape 11"/>
          <p:cNvSpPr/>
          <p:nvPr/>
        </p:nvSpPr>
        <p:spPr>
          <a:xfrm>
            <a:off x="4527360" y="2588400"/>
            <a:ext cx="208116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- Max number of panels for feasible heating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73" name="CustomShape 12"/>
          <p:cNvSpPr/>
          <p:nvPr/>
        </p:nvSpPr>
        <p:spPr>
          <a:xfrm>
            <a:off x="4420080" y="1135440"/>
            <a:ext cx="22582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548235"/>
                </a:solidFill>
                <a:latin typeface="Bahnschrift SemiBold"/>
              </a:rPr>
              <a:t>ASSUMPTIONS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274" name="CustomShape 13"/>
          <p:cNvSpPr/>
          <p:nvPr/>
        </p:nvSpPr>
        <p:spPr>
          <a:xfrm>
            <a:off x="1141920" y="3798720"/>
            <a:ext cx="2081160" cy="1151280"/>
          </a:xfrm>
          <a:prstGeom prst="roundRect">
            <a:avLst>
              <a:gd name="adj" fmla="val 16667"/>
            </a:avLst>
          </a:prstGeom>
          <a:noFill/>
          <a:ln w="3492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5" name="CustomShape 14"/>
          <p:cNvSpPr/>
          <p:nvPr/>
        </p:nvSpPr>
        <p:spPr>
          <a:xfrm>
            <a:off x="1141920" y="3793320"/>
            <a:ext cx="2081160" cy="115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Electrical:</a:t>
            </a:r>
            <a:endParaRPr lang="en-US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El. params. of Solar panel</a:t>
            </a:r>
            <a:endParaRPr lang="en-US" sz="14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El. params. Of Battery and EPS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76" name="CustomShape 15"/>
          <p:cNvSpPr/>
          <p:nvPr/>
        </p:nvSpPr>
        <p:spPr>
          <a:xfrm>
            <a:off x="4526280" y="3591000"/>
            <a:ext cx="2081160" cy="717480"/>
          </a:xfrm>
          <a:prstGeom prst="roundRect">
            <a:avLst>
              <a:gd name="adj" fmla="val 16667"/>
            </a:avLst>
          </a:prstGeom>
          <a:noFill/>
          <a:ln w="3492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7" name="CustomShape 16"/>
          <p:cNvSpPr/>
          <p:nvPr/>
        </p:nvSpPr>
        <p:spPr>
          <a:xfrm>
            <a:off x="4546440" y="3580560"/>
            <a:ext cx="208116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- Equivalent constant power consumption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- With / without RHU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78" name="CustomShape 17"/>
          <p:cNvSpPr/>
          <p:nvPr/>
        </p:nvSpPr>
        <p:spPr>
          <a:xfrm>
            <a:off x="7911000" y="2459160"/>
            <a:ext cx="2081160" cy="568440"/>
          </a:xfrm>
          <a:prstGeom prst="roundRect">
            <a:avLst>
              <a:gd name="adj" fmla="val 16667"/>
            </a:avLst>
          </a:prstGeom>
          <a:noFill/>
          <a:ln w="3492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9" name="CustomShape 18"/>
          <p:cNvSpPr/>
          <p:nvPr/>
        </p:nvSpPr>
        <p:spPr>
          <a:xfrm>
            <a:off x="7909920" y="2493360"/>
            <a:ext cx="217872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Solar panels Surface actually needed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80" name="CustomShape 19"/>
          <p:cNvSpPr/>
          <p:nvPr/>
        </p:nvSpPr>
        <p:spPr>
          <a:xfrm>
            <a:off x="7911000" y="3303360"/>
            <a:ext cx="2081160" cy="549000"/>
          </a:xfrm>
          <a:prstGeom prst="roundRect">
            <a:avLst>
              <a:gd name="adj" fmla="val 16667"/>
            </a:avLst>
          </a:prstGeom>
          <a:noFill/>
          <a:ln w="3492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1" name="CustomShape 20"/>
          <p:cNvSpPr/>
          <p:nvPr/>
        </p:nvSpPr>
        <p:spPr>
          <a:xfrm>
            <a:off x="7909920" y="3329280"/>
            <a:ext cx="208116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Energy storage needs </a:t>
            </a:r>
            <a:r>
              <a:rPr lang="en-US" sz="1400" b="0" strike="noStrike" spc="-1">
                <a:solidFill>
                  <a:srgbClr val="000000"/>
                </a:solidFill>
                <a:latin typeface="Wingdings"/>
              </a:rPr>
              <a:t></a:t>
            </a: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 number of batteries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282" name="CustomShape 21"/>
          <p:cNvSpPr/>
          <p:nvPr/>
        </p:nvSpPr>
        <p:spPr>
          <a:xfrm>
            <a:off x="8187480" y="1139400"/>
            <a:ext cx="15267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C00000"/>
                </a:solidFill>
                <a:latin typeface="Bahnschrift SemiBold"/>
              </a:rPr>
              <a:t>OUTPUTS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283" name="CustomShape 22"/>
          <p:cNvSpPr/>
          <p:nvPr/>
        </p:nvSpPr>
        <p:spPr>
          <a:xfrm>
            <a:off x="7606440" y="5088600"/>
            <a:ext cx="2786040" cy="960480"/>
          </a:xfrm>
          <a:prstGeom prst="roundRect">
            <a:avLst>
              <a:gd name="adj" fmla="val 16667"/>
            </a:avLst>
          </a:prstGeom>
          <a:noFill/>
          <a:ln w="8892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CustomShape 23"/>
          <p:cNvSpPr/>
          <p:nvPr/>
        </p:nvSpPr>
        <p:spPr>
          <a:xfrm>
            <a:off x="7477200" y="4596120"/>
            <a:ext cx="304488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FFC000"/>
                </a:solidFill>
                <a:latin typeface="Bahnschrift SemiBold"/>
              </a:rPr>
              <a:t>CONCLUSIONS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285" name="CustomShape 24"/>
          <p:cNvSpPr/>
          <p:nvPr/>
        </p:nvSpPr>
        <p:spPr>
          <a:xfrm>
            <a:off x="7689240" y="5117400"/>
            <a:ext cx="2600640" cy="13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Bahnschrift Light"/>
              </a:rPr>
              <a:t>- Feasibility of scenario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Bahnschrift Light"/>
              </a:rPr>
              <a:t>- Preferred case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86" name="CustomShape 25"/>
          <p:cNvSpPr/>
          <p:nvPr/>
        </p:nvSpPr>
        <p:spPr>
          <a:xfrm>
            <a:off x="3555720" y="2547720"/>
            <a:ext cx="636840" cy="978840"/>
          </a:xfrm>
          <a:prstGeom prst="rightArrow">
            <a:avLst>
              <a:gd name="adj1" fmla="val 50000"/>
              <a:gd name="adj2" fmla="val 34600"/>
            </a:avLst>
          </a:prstGeom>
          <a:pattFill prst="ltUpDiag">
            <a:fgClr>
              <a:srgbClr val="D9D9D9"/>
            </a:fgClr>
            <a:bgClr>
              <a:srgbClr val="FFFFFF"/>
            </a:bgClr>
          </a:patt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7" name="CustomShape 26"/>
          <p:cNvSpPr/>
          <p:nvPr/>
        </p:nvSpPr>
        <p:spPr>
          <a:xfrm>
            <a:off x="6940440" y="2547720"/>
            <a:ext cx="636840" cy="978840"/>
          </a:xfrm>
          <a:prstGeom prst="rightArrow">
            <a:avLst>
              <a:gd name="adj1" fmla="val 50000"/>
              <a:gd name="adj2" fmla="val 34600"/>
            </a:avLst>
          </a:prstGeom>
          <a:pattFill prst="ltUpDiag">
            <a:fgClr>
              <a:srgbClr val="D9D9D9"/>
            </a:fgClr>
            <a:bgClr>
              <a:srgbClr val="FFFFFF"/>
            </a:bgClr>
          </a:patt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CustomShape 27"/>
          <p:cNvSpPr/>
          <p:nvPr/>
        </p:nvSpPr>
        <p:spPr>
          <a:xfrm rot="5400000">
            <a:off x="8704440" y="3841920"/>
            <a:ext cx="590400" cy="978840"/>
          </a:xfrm>
          <a:prstGeom prst="rightArrow">
            <a:avLst>
              <a:gd name="adj1" fmla="val 50000"/>
              <a:gd name="adj2" fmla="val 46865"/>
            </a:avLst>
          </a:prstGeom>
          <a:pattFill prst="ltUpDiag">
            <a:fgClr>
              <a:srgbClr val="D9D9D9"/>
            </a:fgClr>
            <a:bgClr>
              <a:srgbClr val="FFFFFF"/>
            </a:bgClr>
          </a:patt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9" name="CustomShape 28"/>
          <p:cNvSpPr/>
          <p:nvPr/>
        </p:nvSpPr>
        <p:spPr>
          <a:xfrm>
            <a:off x="7909920" y="1598400"/>
            <a:ext cx="2081160" cy="568440"/>
          </a:xfrm>
          <a:prstGeom prst="roundRect">
            <a:avLst>
              <a:gd name="adj" fmla="val 16667"/>
            </a:avLst>
          </a:prstGeom>
          <a:noFill/>
          <a:ln w="3492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0" name="CustomShape 29"/>
          <p:cNvSpPr/>
          <p:nvPr/>
        </p:nvSpPr>
        <p:spPr>
          <a:xfrm>
            <a:off x="7909200" y="1632240"/>
            <a:ext cx="217872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Bahnschrift Light"/>
              </a:rPr>
              <a:t>Energy Budget at the end of 28-days</a:t>
            </a:r>
            <a:endParaRPr lang="en-US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11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agen 5"/>
          <p:cNvPicPr/>
          <p:nvPr/>
        </p:nvPicPr>
        <p:blipFill>
          <a:blip r:embed="rId2"/>
          <a:srcRect r="12738"/>
          <a:stretch/>
        </p:blipFill>
        <p:spPr>
          <a:xfrm>
            <a:off x="38160" y="1591920"/>
            <a:ext cx="3619800" cy="2917440"/>
          </a:xfrm>
          <a:prstGeom prst="rect">
            <a:avLst/>
          </a:prstGeom>
          <a:ln>
            <a:noFill/>
          </a:ln>
        </p:spPr>
      </p:pic>
      <p:sp>
        <p:nvSpPr>
          <p:cNvPr id="350" name="TextShape 1"/>
          <p:cNvSpPr txBox="1"/>
          <p:nvPr/>
        </p:nvSpPr>
        <p:spPr>
          <a:xfrm>
            <a:off x="704519" y="266760"/>
            <a:ext cx="11159640" cy="13251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3200" b="0" strike="noStrike" spc="-1" dirty="0">
                <a:solidFill>
                  <a:srgbClr val="2F3092"/>
                </a:solidFill>
                <a:latin typeface="Arial Black"/>
              </a:rPr>
              <a:t>LINS </a:t>
            </a:r>
            <a:r>
              <a:rPr lang="fi-FI" sz="3200" b="0" strike="noStrike" spc="-1" dirty="0" err="1">
                <a:solidFill>
                  <a:srgbClr val="2F3092"/>
                </a:solidFill>
                <a:latin typeface="Arial Black"/>
              </a:rPr>
              <a:t>Thermal</a:t>
            </a:r>
            <a:r>
              <a:rPr lang="fi-FI" sz="3200" b="0" strike="noStrike" spc="-1" dirty="0">
                <a:solidFill>
                  <a:srgbClr val="2F3092"/>
                </a:solidFill>
                <a:latin typeface="Arial Black"/>
              </a:rPr>
              <a:t> Design</a:t>
            </a:r>
            <a:endParaRPr lang="fi-FI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TextShape 2"/>
          <p:cNvSpPr txBox="1"/>
          <p:nvPr/>
        </p:nvSpPr>
        <p:spPr>
          <a:xfrm>
            <a:off x="504000" y="952920"/>
            <a:ext cx="11159640" cy="41036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000" b="1" strike="noStrike" spc="-1" dirty="0" err="1">
                <a:solidFill>
                  <a:srgbClr val="000000"/>
                </a:solidFill>
                <a:latin typeface="Arial"/>
              </a:rPr>
              <a:t>Baseline</a:t>
            </a:r>
            <a:r>
              <a:rPr lang="fi-FI" sz="20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000" b="1" strike="noStrike" spc="-1" dirty="0" err="1">
                <a:solidFill>
                  <a:srgbClr val="000000"/>
                </a:solidFill>
                <a:latin typeface="Arial"/>
              </a:rPr>
              <a:t>Concept</a:t>
            </a:r>
            <a:r>
              <a:rPr lang="fi-FI" sz="2000" b="1" strike="noStrike" spc="-1" dirty="0">
                <a:solidFill>
                  <a:srgbClr val="000000"/>
                </a:solidFill>
                <a:latin typeface="Arial"/>
              </a:rPr>
              <a:t>: </a:t>
            </a:r>
            <a:r>
              <a:rPr lang="fi-FI" sz="2000" b="1" strike="noStrike" spc="-1" dirty="0" err="1">
                <a:solidFill>
                  <a:srgbClr val="000000"/>
                </a:solidFill>
                <a:latin typeface="Arial"/>
              </a:rPr>
              <a:t>Batteries</a:t>
            </a:r>
            <a:r>
              <a:rPr lang="fi-FI" sz="2000" b="1" strike="noStrike" spc="-1" dirty="0">
                <a:solidFill>
                  <a:srgbClr val="000000"/>
                </a:solidFill>
                <a:latin typeface="Arial"/>
              </a:rPr>
              <a:t> + </a:t>
            </a:r>
            <a:r>
              <a:rPr lang="fi-FI" sz="2000" b="1" strike="noStrike" spc="-1" dirty="0" err="1">
                <a:solidFill>
                  <a:srgbClr val="000000"/>
                </a:solidFill>
                <a:latin typeface="Arial"/>
              </a:rPr>
              <a:t>Solar</a:t>
            </a:r>
            <a:r>
              <a:rPr lang="fi-FI" sz="20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000" b="1" strike="noStrike" spc="-1" dirty="0" err="1">
                <a:solidFill>
                  <a:srgbClr val="000000"/>
                </a:solidFill>
                <a:latin typeface="Arial"/>
              </a:rPr>
              <a:t>cells</a:t>
            </a:r>
            <a:endParaRPr lang="fi-FI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TextShape 3"/>
          <p:cNvSpPr txBox="1"/>
          <p:nvPr/>
        </p:nvSpPr>
        <p:spPr>
          <a:xfrm>
            <a:off x="9910080" y="6199200"/>
            <a:ext cx="81324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898B6B0-060B-4EB6-A02F-2207A0395029}" type="slidenum">
              <a:rPr lang="en-US" sz="1200" b="0" strike="noStrike" spc="-1">
                <a:solidFill>
                  <a:srgbClr val="808080"/>
                </a:solidFill>
                <a:latin typeface="Arial"/>
              </a:rPr>
              <a:t>17</a:t>
            </a:fld>
            <a:endParaRPr lang="en-US" sz="1200" b="0" strike="noStrike" spc="-1">
              <a:latin typeface="Times New Roman"/>
            </a:endParaRPr>
          </a:p>
        </p:txBody>
      </p:sp>
      <p:pic>
        <p:nvPicPr>
          <p:cNvPr id="353" name="Imagen 6"/>
          <p:cNvPicPr/>
          <p:nvPr/>
        </p:nvPicPr>
        <p:blipFill>
          <a:blip r:embed="rId3"/>
          <a:stretch/>
        </p:blipFill>
        <p:spPr>
          <a:xfrm>
            <a:off x="7044120" y="2864880"/>
            <a:ext cx="4970160" cy="2197800"/>
          </a:xfrm>
          <a:prstGeom prst="rect">
            <a:avLst/>
          </a:prstGeom>
          <a:ln>
            <a:noFill/>
          </a:ln>
        </p:spPr>
      </p:pic>
      <p:sp>
        <p:nvSpPr>
          <p:cNvPr id="354" name="CustomShape 4"/>
          <p:cNvSpPr/>
          <p:nvPr/>
        </p:nvSpPr>
        <p:spPr>
          <a:xfrm>
            <a:off x="3657960" y="1393200"/>
            <a:ext cx="8533800" cy="261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Passive thermal control </a:t>
            </a:r>
            <a:r>
              <a:rPr lang="en-US" sz="1800" b="0" strike="noStrike" spc="-1">
                <a:solidFill>
                  <a:srgbClr val="000000"/>
                </a:solidFill>
                <a:latin typeface="Wingdings"/>
                <a:ea typeface="Calibri"/>
              </a:rPr>
              <a:t>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to insulate the unit from the extremely changing external environment: ext/int MLI/SLI, Low conductive spacers/pods, etc.</a:t>
            </a:r>
            <a:endParaRPr lang="en-US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“Warm compartment” 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with an active heater control </a:t>
            </a:r>
            <a:r>
              <a:rPr lang="en-US" sz="1800" b="0" strike="noStrike" spc="-1">
                <a:solidFill>
                  <a:srgbClr val="000000"/>
                </a:solidFill>
                <a:latin typeface="Wingdings"/>
                <a:ea typeface="Calibri"/>
              </a:rPr>
              <a:t>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it allows a separated temperature-controlled environment to allocate critical elements.</a:t>
            </a:r>
            <a:endParaRPr lang="en-US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Solar cells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: target lowest allowable temp. (NonOP): –170 °C. </a:t>
            </a:r>
            <a:r>
              <a:rPr lang="en-US" sz="1800" b="0" strike="noStrike" spc="-1">
                <a:solidFill>
                  <a:srgbClr val="000000"/>
                </a:solidFill>
                <a:latin typeface="Wingdings"/>
                <a:ea typeface="Calibri"/>
              </a:rPr>
              <a:t>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Consider the need of dedicated panel TC (heater).</a:t>
            </a:r>
            <a:endParaRPr lang="en-US" sz="1800" b="0" strike="noStrike" spc="-1">
              <a:latin typeface="Arial"/>
            </a:endParaRPr>
          </a:p>
          <a:p>
            <a:pPr algn="just">
              <a:lnSpc>
                <a:spcPct val="120000"/>
              </a:lnSpc>
              <a:spcAft>
                <a:spcPts val="700"/>
              </a:spcAft>
            </a:pPr>
            <a:endParaRPr lang="en-US" sz="1800" b="0" strike="noStrike" spc="-1">
              <a:latin typeface="Arial"/>
            </a:endParaRPr>
          </a:p>
        </p:txBody>
      </p:sp>
      <p:sp>
        <p:nvSpPr>
          <p:cNvPr id="355" name="CustomShape 5"/>
          <p:cNvSpPr/>
          <p:nvPr/>
        </p:nvSpPr>
        <p:spPr>
          <a:xfrm>
            <a:off x="4110840" y="3328920"/>
            <a:ext cx="2755440" cy="200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Th. Analysis: Simple TMM + Schrödinger environment. </a:t>
            </a:r>
            <a:r>
              <a:rPr lang="en-US" sz="1800" b="0" strike="noStrike" spc="-1">
                <a:solidFill>
                  <a:srgbClr val="000000"/>
                </a:solidFill>
                <a:latin typeface="Wingdings"/>
                <a:ea typeface="Calibri"/>
              </a:rPr>
              <a:t>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Calculate batteries need energy storage to maintain “warm compart.” set-point.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56" name="CustomShape 6"/>
          <p:cNvSpPr/>
          <p:nvPr/>
        </p:nvSpPr>
        <p:spPr>
          <a:xfrm rot="2321400">
            <a:off x="3548520" y="3673440"/>
            <a:ext cx="523800" cy="30672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7" name="CustomShape 7"/>
          <p:cNvSpPr/>
          <p:nvPr/>
        </p:nvSpPr>
        <p:spPr>
          <a:xfrm>
            <a:off x="504000" y="4957200"/>
            <a:ext cx="11159640" cy="122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 fontScale="995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</a:rPr>
              <a:t>Alternative concept: RHU</a:t>
            </a:r>
            <a:endParaRPr lang="en-US" sz="2000" b="0" strike="noStrike" spc="-1">
              <a:latin typeface="Arial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Provide necessary power for the whole unit thermal conditioning thus reducing number of batteries.</a:t>
            </a:r>
            <a:endParaRPr lang="en-US" sz="1800" b="0" strike="noStrike" spc="-1">
              <a:latin typeface="Arial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Need completely new TCS design to manage internal RHU dissipated heat: Heat pipes (VC), radiators…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58" name="CustomShape 8"/>
          <p:cNvSpPr/>
          <p:nvPr/>
        </p:nvSpPr>
        <p:spPr>
          <a:xfrm>
            <a:off x="7659720" y="5052600"/>
            <a:ext cx="3771720" cy="25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b="0" i="1" strike="noStrike" spc="-1">
                <a:solidFill>
                  <a:srgbClr val="000000"/>
                </a:solidFill>
                <a:latin typeface="Calibri"/>
                <a:ea typeface="Times New Roman"/>
              </a:rPr>
              <a:t>SHRÖDINGER 14 day + 14 night transient analysis.</a:t>
            </a:r>
            <a:endParaRPr lang="en-US" sz="1100" b="0" strike="noStrike" spc="-1">
              <a:latin typeface="Arial"/>
            </a:endParaRPr>
          </a:p>
        </p:txBody>
      </p:sp>
      <p:sp>
        <p:nvSpPr>
          <p:cNvPr id="359" name="CustomShape 9"/>
          <p:cNvSpPr/>
          <p:nvPr/>
        </p:nvSpPr>
        <p:spPr>
          <a:xfrm>
            <a:off x="938520" y="4509720"/>
            <a:ext cx="2328480" cy="25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100" b="0" i="1" strike="noStrike" spc="-1">
                <a:solidFill>
                  <a:srgbClr val="000000"/>
                </a:solidFill>
                <a:latin typeface="Calibri"/>
                <a:ea typeface="Times New Roman"/>
              </a:rPr>
              <a:t>LINS Baseline Design Concept.</a:t>
            </a:r>
            <a:endParaRPr lang="en-US" sz="11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504000" y="365040"/>
            <a:ext cx="11159640" cy="8967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4400" b="0" strike="noStrike" spc="-1" dirty="0">
                <a:solidFill>
                  <a:srgbClr val="2F3092"/>
                </a:solidFill>
                <a:latin typeface="Arial Black"/>
              </a:rPr>
              <a:t>LINS </a:t>
            </a:r>
            <a:r>
              <a:rPr lang="fi-FI" sz="4400" b="0" strike="noStrike" spc="-1" dirty="0" err="1">
                <a:solidFill>
                  <a:srgbClr val="2F3092"/>
                </a:solidFill>
                <a:latin typeface="Arial Black"/>
              </a:rPr>
              <a:t>payload</a:t>
            </a:r>
            <a:endParaRPr lang="fi-FI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TextShape 2"/>
          <p:cNvSpPr txBox="1"/>
          <p:nvPr/>
        </p:nvSpPr>
        <p:spPr>
          <a:xfrm>
            <a:off x="504000" y="1996200"/>
            <a:ext cx="4853160" cy="39330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1000" lnSpcReduction="2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i-FI" sz="2800" b="0" strike="noStrike" spc="-1">
                <a:solidFill>
                  <a:srgbClr val="2F3092"/>
                </a:solidFill>
                <a:latin typeface="Arial Black"/>
              </a:rPr>
              <a:t>Baseline payload 1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Camera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Visual Spectrometer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Radiation package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Microdosimeter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X-ray monitor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Accelerometer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Thermoprobes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Seismometer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Magnetometer </a:t>
            </a:r>
          </a:p>
        </p:txBody>
      </p:sp>
      <p:sp>
        <p:nvSpPr>
          <p:cNvPr id="384" name="TextShape 3"/>
          <p:cNvSpPr txBox="1"/>
          <p:nvPr/>
        </p:nvSpPr>
        <p:spPr>
          <a:xfrm>
            <a:off x="4713840" y="1996200"/>
            <a:ext cx="6949800" cy="393300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fi-FI" sz="2800" b="0" strike="noStrike" spc="-1">
                <a:solidFill>
                  <a:srgbClr val="2F3092"/>
                </a:solidFill>
                <a:latin typeface="Arial Black"/>
              </a:rPr>
              <a:t>Alternative payload 2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Camera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Visual Spectrometer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Radiation package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Microdosimeter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X-ray monitor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Accelerometer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Thermoprobes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Magnetometer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Dust-plasma package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Dust sensor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Langmuir probe 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Ion and electron spectrometer </a:t>
            </a:r>
          </a:p>
        </p:txBody>
      </p:sp>
      <p:sp>
        <p:nvSpPr>
          <p:cNvPr id="385" name="TextShape 4"/>
          <p:cNvSpPr txBox="1"/>
          <p:nvPr/>
        </p:nvSpPr>
        <p:spPr>
          <a:xfrm>
            <a:off x="9910080" y="6199200"/>
            <a:ext cx="81324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2731683-E697-4429-91C6-FA085E2578D3}" type="slidenum">
              <a:rPr lang="en-US" sz="1200" b="0" strike="noStrike" spc="-1">
                <a:solidFill>
                  <a:srgbClr val="808080"/>
                </a:solidFill>
                <a:latin typeface="Arial"/>
              </a:rPr>
              <a:t>18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386" name="CustomShape 5"/>
          <p:cNvSpPr/>
          <p:nvPr/>
        </p:nvSpPr>
        <p:spPr>
          <a:xfrm>
            <a:off x="504000" y="1262160"/>
            <a:ext cx="11159640" cy="466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Payload mass 1.5 kg</a:t>
            </a:r>
            <a:endParaRPr lang="en-US" sz="2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474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25F0F39-0BF5-2840-B8C5-2F9D953AD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F5BB4694-3188-F44A-8295-52B95B33E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2</a:t>
            </a:fld>
            <a:endParaRPr lang="fi-FI"/>
          </a:p>
        </p:txBody>
      </p:sp>
      <p:sp>
        <p:nvSpPr>
          <p:cNvPr id="8" name="TextShape 2"/>
          <p:cNvSpPr txBox="1"/>
          <p:nvPr/>
        </p:nvSpPr>
        <p:spPr>
          <a:xfrm>
            <a:off x="504000" y="1157452"/>
            <a:ext cx="11159640" cy="453852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MiniPINS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is </a:t>
            </a:r>
            <a:r>
              <a:rPr lang="en-US" sz="2800" dirty="0" smtClean="0"/>
              <a:t>an </a:t>
            </a:r>
            <a:r>
              <a:rPr lang="en-US" sz="2800" dirty="0"/>
              <a:t>ESA study led by the </a:t>
            </a:r>
            <a:r>
              <a:rPr lang="en-US" sz="2800" baseline="30000" dirty="0" smtClean="0"/>
              <a:t>1</a:t>
            </a:r>
            <a:r>
              <a:rPr lang="en-US" sz="2800" dirty="0" smtClean="0"/>
              <a:t>Finnish </a:t>
            </a:r>
            <a:r>
              <a:rPr lang="en-US" sz="2800" dirty="0"/>
              <a:t>Meteorological Institute to develop and prototype </a:t>
            </a:r>
            <a:r>
              <a:rPr lang="en-US" sz="2800" dirty="0" smtClean="0"/>
              <a:t>miniaturized </a:t>
            </a:r>
            <a:r>
              <a:rPr lang="en-US" sz="2800" dirty="0"/>
              <a:t>surface sensor packages </a:t>
            </a:r>
            <a:r>
              <a:rPr lang="en-US" sz="2800" dirty="0" smtClean="0"/>
              <a:t>(SSPs) for </a:t>
            </a:r>
            <a:r>
              <a:rPr lang="en-US" sz="2800" dirty="0"/>
              <a:t>Mars and the Moon. </a:t>
            </a:r>
            <a:r>
              <a:rPr lang="en-US" sz="2800" dirty="0" smtClean="0"/>
              <a:t>Phase 0 of the study has just been completed, and the study has entered phase A.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en-US" sz="2800" b="0" strike="noStrike" spc="-1" dirty="0" smtClean="0">
                <a:solidFill>
                  <a:srgbClr val="000000"/>
                </a:solidFill>
                <a:latin typeface="Arial"/>
              </a:rPr>
              <a:t>The other partners of the study are: </a:t>
            </a:r>
            <a:r>
              <a:rPr lang="en-US" sz="2800" b="0" strike="noStrike" spc="-1" baseline="30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2800" dirty="0" smtClean="0"/>
              <a:t>Instituto </a:t>
            </a:r>
            <a:r>
              <a:rPr lang="en-US" sz="2800" dirty="0" err="1"/>
              <a:t>Nacional</a:t>
            </a:r>
            <a:r>
              <a:rPr lang="en-US" sz="2800" dirty="0"/>
              <a:t> de </a:t>
            </a:r>
            <a:r>
              <a:rPr lang="en-US" sz="2800" dirty="0" err="1"/>
              <a:t>Técnica</a:t>
            </a:r>
            <a:r>
              <a:rPr lang="en-US" sz="2800" dirty="0"/>
              <a:t> </a:t>
            </a:r>
            <a:r>
              <a:rPr lang="en-US" sz="2800" dirty="0" err="1"/>
              <a:t>Aeroespacial</a:t>
            </a:r>
            <a:r>
              <a:rPr lang="en-US" sz="2800" dirty="0"/>
              <a:t> (</a:t>
            </a:r>
            <a:r>
              <a:rPr lang="en-US" sz="2800" dirty="0" smtClean="0"/>
              <a:t>INTA), 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Centro </a:t>
            </a:r>
            <a:r>
              <a:rPr lang="en-US" sz="2800" dirty="0"/>
              <a:t>de </a:t>
            </a:r>
            <a:r>
              <a:rPr lang="en-US" sz="2800" dirty="0" err="1"/>
              <a:t>Astrobiología</a:t>
            </a:r>
            <a:r>
              <a:rPr lang="en-US" sz="2800" dirty="0"/>
              <a:t> (SCIS-</a:t>
            </a:r>
            <a:r>
              <a:rPr lang="en-US" sz="2800" dirty="0" smtClean="0"/>
              <a:t>INTA), </a:t>
            </a:r>
            <a:r>
              <a:rPr lang="en-US" sz="2800" baseline="30000" dirty="0" smtClean="0"/>
              <a:t>4</a:t>
            </a:r>
            <a:r>
              <a:rPr lang="en-US" sz="2800" dirty="0" smtClean="0"/>
              <a:t>Added </a:t>
            </a:r>
            <a:r>
              <a:rPr lang="en-US" sz="2800" dirty="0"/>
              <a:t>Value Solutions (AVS</a:t>
            </a:r>
            <a:r>
              <a:rPr lang="en-US" sz="2800" dirty="0" smtClean="0"/>
              <a:t>), </a:t>
            </a:r>
            <a:r>
              <a:rPr lang="en-US" sz="2800" baseline="30000" dirty="0" smtClean="0"/>
              <a:t>5</a:t>
            </a:r>
            <a:r>
              <a:rPr lang="en-US" sz="2800" dirty="0" smtClean="0"/>
              <a:t>Universitat </a:t>
            </a:r>
            <a:r>
              <a:rPr lang="en-US" sz="2800" dirty="0" err="1"/>
              <a:t>Politècnica</a:t>
            </a:r>
            <a:r>
              <a:rPr lang="en-US" sz="2800" dirty="0"/>
              <a:t> de </a:t>
            </a:r>
            <a:r>
              <a:rPr lang="en-US" sz="2800" dirty="0" err="1"/>
              <a:t>Catalunya</a:t>
            </a:r>
            <a:r>
              <a:rPr lang="en-US" sz="2800" dirty="0"/>
              <a:t> (UPC</a:t>
            </a:r>
            <a:r>
              <a:rPr lang="en-US" sz="2800" dirty="0" smtClean="0"/>
              <a:t>), </a:t>
            </a:r>
            <a:r>
              <a:rPr lang="en-US" sz="2800" baseline="30000" dirty="0" smtClean="0"/>
              <a:t>6</a:t>
            </a:r>
            <a:r>
              <a:rPr lang="en-US" sz="2800" dirty="0" smtClean="0"/>
              <a:t>Instituto </a:t>
            </a:r>
            <a:r>
              <a:rPr lang="en-US" sz="2800" dirty="0"/>
              <a:t>de </a:t>
            </a:r>
            <a:r>
              <a:rPr lang="en-US" sz="2800" dirty="0" err="1"/>
              <a:t>Microelectrónica</a:t>
            </a:r>
            <a:r>
              <a:rPr lang="en-US" sz="2800" dirty="0"/>
              <a:t> de </a:t>
            </a:r>
            <a:r>
              <a:rPr lang="en-US" sz="2800" dirty="0" err="1"/>
              <a:t>Sevilla</a:t>
            </a:r>
            <a:r>
              <a:rPr lang="en-US" sz="2800" dirty="0"/>
              <a:t> (IMSE), </a:t>
            </a:r>
            <a:r>
              <a:rPr lang="en-US" sz="2800" dirty="0" smtClean="0"/>
              <a:t>and </a:t>
            </a:r>
            <a:r>
              <a:rPr lang="en-US" sz="2800" baseline="30000" dirty="0" smtClean="0"/>
              <a:t>7</a:t>
            </a:r>
            <a:r>
              <a:rPr lang="en-US" sz="2800" dirty="0" smtClean="0"/>
              <a:t>IMDEA </a:t>
            </a:r>
            <a:r>
              <a:rPr lang="en-US" sz="2800" dirty="0" err="1" smtClean="0"/>
              <a:t>Nanociencia</a:t>
            </a:r>
            <a:r>
              <a:rPr lang="en-US" sz="2800" dirty="0" smtClean="0"/>
              <a:t>. Also </a:t>
            </a:r>
            <a:r>
              <a:rPr lang="en-US" sz="2800" baseline="30000" dirty="0" smtClean="0"/>
              <a:t>8</a:t>
            </a:r>
            <a:r>
              <a:rPr lang="en-US" sz="2800" dirty="0" smtClean="0"/>
              <a:t>Talvioja Consulting </a:t>
            </a:r>
            <a:r>
              <a:rPr lang="en-US" sz="2800" dirty="0" err="1" smtClean="0"/>
              <a:t>Oy</a:t>
            </a:r>
            <a:r>
              <a:rPr lang="en-US" sz="2800" dirty="0" smtClean="0"/>
              <a:t> participates in the work.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Mars SSP is a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penetrator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with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max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. 25 kg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mass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piggy-backed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by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another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Mars mission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spacecraft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to the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Martian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orbit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and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deployed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from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there</a:t>
            </a:r>
            <a:endParaRPr lang="fi-FI" sz="28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Moon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SSP is a 5 kg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station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deployed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from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a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rover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or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a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drone</a:t>
            </a:r>
            <a:endParaRPr lang="fi-FI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5620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objectives - Mars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3</a:t>
            </a:fld>
            <a:endParaRPr lang="fi-FI"/>
          </a:p>
        </p:txBody>
      </p:sp>
      <p:sp>
        <p:nvSpPr>
          <p:cNvPr id="7" name="TextShape 2"/>
          <p:cNvSpPr txBox="1"/>
          <p:nvPr/>
        </p:nvSpPr>
        <p:spPr>
          <a:xfrm>
            <a:off x="504360" y="1355929"/>
            <a:ext cx="5699292" cy="4425376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Mars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SSPs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is 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a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contribution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by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ESA to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another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Mars mission,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or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other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mission of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opportunity</a:t>
            </a:r>
            <a:endParaRPr lang="fi-FI" sz="28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Up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to 4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penetrators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are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deployed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from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Martian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orbit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to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various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landing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sites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on Mars.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en-US" sz="2800" dirty="0" smtClean="0"/>
              <a:t>From 25 kg total mass, 4.5 kg is reserved for the payload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en-US" sz="2800" dirty="0" smtClean="0"/>
              <a:t>Once landed, the SSPs will perform surface and sub-surface environmental measurements, for a minimum of 1 Martian year (2 Earth years)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endParaRPr lang="en-US" sz="2800" dirty="0" smtClean="0"/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endParaRPr lang="en-US" sz="2800" dirty="0" smtClean="0"/>
          </a:p>
        </p:txBody>
      </p:sp>
      <p:pic>
        <p:nvPicPr>
          <p:cNvPr id="8" name="Content Placeholder 6"/>
          <p:cNvPicPr/>
          <p:nvPr/>
        </p:nvPicPr>
        <p:blipFill>
          <a:blip r:embed="rId2"/>
          <a:stretch/>
        </p:blipFill>
        <p:spPr>
          <a:xfrm>
            <a:off x="6820887" y="1355929"/>
            <a:ext cx="4843113" cy="272401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633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435" y="156897"/>
            <a:ext cx="11160000" cy="1325563"/>
          </a:xfrm>
        </p:spPr>
        <p:txBody>
          <a:bodyPr/>
          <a:lstStyle/>
          <a:p>
            <a:r>
              <a:rPr lang="en-US" dirty="0" smtClean="0"/>
              <a:t>Mars landing sites suggested for </a:t>
            </a:r>
            <a:r>
              <a:rPr lang="en-US" dirty="0" err="1" smtClean="0"/>
              <a:t>MiniPINS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4</a:t>
            </a:fld>
            <a:endParaRPr lang="fi-FI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9" y="1534392"/>
            <a:ext cx="7609728" cy="423813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517910"/>
              </p:ext>
            </p:extLst>
          </p:nvPr>
        </p:nvGraphicFramePr>
        <p:xfrm>
          <a:off x="7962454" y="1534392"/>
          <a:ext cx="4046984" cy="40767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947991"/>
                <a:gridCol w="487347"/>
                <a:gridCol w="714037"/>
                <a:gridCol w="749024"/>
                <a:gridCol w="114858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Name</a:t>
                      </a:r>
                      <a:endParaRPr lang="en-US" sz="11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Location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Elevation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Crustal magnetic field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Soil penetrability</a:t>
                      </a:r>
                      <a:endParaRPr lang="en-US" sz="11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327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Gale Crater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5S, 140E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-4 km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Not active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Sand and duricrust (cemented regolith), not much dust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419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Western Tharsis, South of Olympus Mons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10N, 135W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-1 – 0 km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Not active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Thick covering of dust (2-6 m)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Syrtis Major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15N, 70E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 – 1 km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Slightly active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Coarse sand and duricrust, little dust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Western Eridania (Crater)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45.5S, 169.5E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 – 1 km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Active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Sand and duricrust, not much dust, possibly subsurface ice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South Memnonia (Bernand Crater)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23S, 154W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0 km</a:t>
                      </a:r>
                      <a:endParaRPr lang="en-US" sz="110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Active</a:t>
                      </a:r>
                      <a:endParaRPr lang="en-US" sz="11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Mixture of dust and sand</a:t>
                      </a:r>
                      <a:endParaRPr lang="en-US" sz="1100" dirty="0">
                        <a:solidFill>
                          <a:srgbClr val="00000A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5190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and delivery trajectories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5</a:t>
            </a:fld>
            <a:endParaRPr lang="fi-FI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39"/>
          <a:stretch/>
        </p:blipFill>
        <p:spPr>
          <a:xfrm>
            <a:off x="6984000" y="1941266"/>
            <a:ext cx="4680000" cy="2482312"/>
          </a:xfrm>
          <a:prstGeom prst="rect">
            <a:avLst/>
          </a:prstGeom>
        </p:spPr>
      </p:pic>
      <p:sp>
        <p:nvSpPr>
          <p:cNvPr id="5" name="TextShape 2"/>
          <p:cNvSpPr txBox="1"/>
          <p:nvPr/>
        </p:nvSpPr>
        <p:spPr>
          <a:xfrm>
            <a:off x="504000" y="1391039"/>
            <a:ext cx="5699292" cy="4425376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All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suggested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landing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sites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can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be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reached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from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a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hyperbolic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or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a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parabolic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delivery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orbit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with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given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entry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spc="-1" dirty="0" err="1" smtClean="0">
                <a:solidFill>
                  <a:srgbClr val="000000"/>
                </a:solidFill>
                <a:latin typeface="Arial"/>
              </a:rPr>
              <a:t>conditions</a:t>
            </a:r>
            <a:r>
              <a:rPr lang="fi-FI" sz="2800" spc="-1" dirty="0" smtClean="0">
                <a:solidFill>
                  <a:srgbClr val="000000"/>
                </a:solidFill>
                <a:latin typeface="Arial"/>
              </a:rPr>
              <a:t>:</a:t>
            </a:r>
            <a:endParaRPr lang="fi-FI" sz="2800" b="0" strike="noStrike" spc="-1" dirty="0" smtClean="0">
              <a:solidFill>
                <a:srgbClr val="000000"/>
              </a:solidFill>
              <a:latin typeface="Arial"/>
            </a:endParaRPr>
          </a:p>
          <a:p>
            <a:pPr marL="685800" lvl="1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Entry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altitude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120 km</a:t>
            </a:r>
          </a:p>
          <a:p>
            <a:pPr marL="685800" lvl="1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Entry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velocity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from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 ~3.6 km/s (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parabolic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) to ~5.8 km/s (</a:t>
            </a:r>
            <a:r>
              <a:rPr lang="fi-FI" sz="2800" b="0" strike="noStrike" spc="-1" dirty="0" err="1" smtClean="0">
                <a:solidFill>
                  <a:srgbClr val="000000"/>
                </a:solidFill>
                <a:latin typeface="Arial"/>
              </a:rPr>
              <a:t>hyperbolic</a:t>
            </a:r>
            <a:r>
              <a:rPr lang="fi-FI" sz="2800" b="0" strike="noStrike" spc="-1" dirty="0" smtClean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685800" lvl="1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spc="-1" dirty="0" smtClean="0">
                <a:solidFill>
                  <a:srgbClr val="000000"/>
                </a:solidFill>
              </a:rPr>
              <a:t>Target </a:t>
            </a:r>
            <a:r>
              <a:rPr lang="fi-FI" sz="2800" spc="-1" dirty="0" err="1">
                <a:solidFill>
                  <a:srgbClr val="000000"/>
                </a:solidFill>
              </a:rPr>
              <a:t>i</a:t>
            </a:r>
            <a:r>
              <a:rPr lang="fi-FI" sz="2800" spc="-1" dirty="0" err="1" smtClean="0">
                <a:solidFill>
                  <a:srgbClr val="000000"/>
                </a:solidFill>
              </a:rPr>
              <a:t>mpact</a:t>
            </a:r>
            <a:r>
              <a:rPr lang="fi-FI" sz="2800" spc="-1" dirty="0" smtClean="0">
                <a:solidFill>
                  <a:srgbClr val="000000"/>
                </a:solidFill>
              </a:rPr>
              <a:t> </a:t>
            </a:r>
            <a:r>
              <a:rPr lang="fi-FI" sz="2800" spc="-1" dirty="0" err="1">
                <a:solidFill>
                  <a:srgbClr val="000000"/>
                </a:solidFill>
              </a:rPr>
              <a:t>velocity</a:t>
            </a:r>
            <a:r>
              <a:rPr lang="fi-FI" sz="2800" spc="-1" dirty="0">
                <a:solidFill>
                  <a:srgbClr val="000000"/>
                </a:solidFill>
              </a:rPr>
              <a:t> 60-80 m/s</a:t>
            </a:r>
            <a:r>
              <a:rPr lang="fi-FI" sz="2800" spc="-1" dirty="0" smtClean="0">
                <a:solidFill>
                  <a:srgbClr val="000000"/>
                </a:solidFill>
              </a:rPr>
              <a:t>.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en-US" sz="2800" dirty="0"/>
              <a:t>The landing unit is </a:t>
            </a:r>
            <a:r>
              <a:rPr lang="en-US" sz="2800" dirty="0" err="1"/>
              <a:t>spinned</a:t>
            </a:r>
            <a:r>
              <a:rPr lang="en-US" sz="2800" dirty="0"/>
              <a:t> when released from the spacecraft; no propulsion necessary</a:t>
            </a:r>
          </a:p>
          <a:p>
            <a:pPr marL="685800" lvl="1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endParaRPr lang="fi-FI" sz="2800" spc="-1" dirty="0">
              <a:solidFill>
                <a:srgbClr val="000000"/>
              </a:solidFill>
            </a:endParaRPr>
          </a:p>
          <a:p>
            <a:pPr marL="685800" lvl="1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endParaRPr lang="en-US" sz="2800" dirty="0" smtClean="0"/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127485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Landing orbits and an </a:t>
            </a:r>
            <a:r>
              <a:rPr lang="fi-FI" dirty="0" err="1" smtClean="0"/>
              <a:t>entry</a:t>
            </a:r>
            <a:r>
              <a:rPr lang="fi-FI" dirty="0" smtClean="0"/>
              <a:t> </a:t>
            </a:r>
            <a:r>
              <a:rPr lang="fi-FI" dirty="0" err="1" smtClean="0"/>
              <a:t>profile</a:t>
            </a:r>
            <a:r>
              <a:rPr lang="fi-FI" dirty="0" smtClean="0"/>
              <a:t> </a:t>
            </a:r>
            <a:r>
              <a:rPr lang="fi-FI" dirty="0" err="1" smtClean="0"/>
              <a:t>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6</a:t>
            </a:fld>
            <a:endParaRPr lang="fi-FI" dirty="0"/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1873359"/>
            <a:ext cx="5048829" cy="3049797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/>
          <a:stretch/>
        </p:blipFill>
        <p:spPr bwMode="auto">
          <a:xfrm>
            <a:off x="6320215" y="1690688"/>
            <a:ext cx="4976495" cy="3497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91573" y="5231075"/>
            <a:ext cx="2814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25kg </a:t>
            </a:r>
            <a:r>
              <a:rPr lang="en-US" dirty="0" err="1" smtClean="0"/>
              <a:t>MetNet</a:t>
            </a:r>
            <a:r>
              <a:rPr lang="en-US" baseline="30000" dirty="0" smtClean="0"/>
              <a:t>[1]</a:t>
            </a:r>
            <a:r>
              <a:rPr lang="en-US" dirty="0" smtClean="0"/>
              <a:t>-like lander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69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Mars lander concept - MINS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404" y="1285453"/>
            <a:ext cx="5393117" cy="4539650"/>
          </a:xfrm>
        </p:spPr>
        <p:txBody>
          <a:bodyPr>
            <a:normAutofit/>
          </a:bodyPr>
          <a:lstStyle/>
          <a:p>
            <a:r>
              <a:rPr lang="en-US" dirty="0" smtClean="0"/>
              <a:t>MINS lander system concept is based on </a:t>
            </a:r>
            <a:r>
              <a:rPr lang="en-US" dirty="0" err="1" smtClean="0"/>
              <a:t>MetNet</a:t>
            </a:r>
            <a:r>
              <a:rPr lang="en-US" baseline="30000" dirty="0" smtClean="0"/>
              <a:t>[1]</a:t>
            </a:r>
            <a:r>
              <a:rPr lang="en-US" dirty="0" smtClean="0"/>
              <a:t> semi-hard landing vehicle concept by FMI</a:t>
            </a:r>
          </a:p>
          <a:p>
            <a:pPr lvl="1"/>
            <a:r>
              <a:rPr lang="fi-FI" spc="-1" dirty="0" err="1" smtClean="0">
                <a:solidFill>
                  <a:srgbClr val="000000"/>
                </a:solidFill>
              </a:rPr>
              <a:t>Very</a:t>
            </a:r>
            <a:r>
              <a:rPr lang="fi-FI" spc="-1" dirty="0" smtClean="0">
                <a:solidFill>
                  <a:srgbClr val="000000"/>
                </a:solidFill>
              </a:rPr>
              <a:t> </a:t>
            </a:r>
            <a:r>
              <a:rPr lang="fi-FI" spc="-1" dirty="0" err="1">
                <a:solidFill>
                  <a:srgbClr val="000000"/>
                </a:solidFill>
              </a:rPr>
              <a:t>good</a:t>
            </a:r>
            <a:r>
              <a:rPr lang="fi-FI" spc="-1" dirty="0">
                <a:solidFill>
                  <a:srgbClr val="000000"/>
                </a:solidFill>
              </a:rPr>
              <a:t> </a:t>
            </a:r>
            <a:r>
              <a:rPr lang="fi-FI" spc="-1" dirty="0" err="1">
                <a:solidFill>
                  <a:srgbClr val="000000"/>
                </a:solidFill>
              </a:rPr>
              <a:t>match</a:t>
            </a:r>
            <a:r>
              <a:rPr lang="fi-FI" spc="-1" dirty="0">
                <a:solidFill>
                  <a:srgbClr val="000000"/>
                </a:solidFill>
              </a:rPr>
              <a:t> in </a:t>
            </a:r>
            <a:r>
              <a:rPr lang="fi-FI" spc="-1" dirty="0" err="1">
                <a:solidFill>
                  <a:srgbClr val="000000"/>
                </a:solidFill>
              </a:rPr>
              <a:t>terms</a:t>
            </a:r>
            <a:r>
              <a:rPr lang="fi-FI" spc="-1" dirty="0">
                <a:solidFill>
                  <a:srgbClr val="000000"/>
                </a:solidFill>
              </a:rPr>
              <a:t> of </a:t>
            </a:r>
            <a:r>
              <a:rPr lang="fi-FI" spc="-1" dirty="0" err="1">
                <a:solidFill>
                  <a:srgbClr val="000000"/>
                </a:solidFill>
              </a:rPr>
              <a:t>mass</a:t>
            </a:r>
            <a:r>
              <a:rPr lang="fi-FI" spc="-1" dirty="0">
                <a:solidFill>
                  <a:srgbClr val="000000"/>
                </a:solidFill>
              </a:rPr>
              <a:t>, </a:t>
            </a:r>
            <a:r>
              <a:rPr lang="fi-FI" spc="-1" dirty="0" err="1">
                <a:solidFill>
                  <a:srgbClr val="000000"/>
                </a:solidFill>
              </a:rPr>
              <a:t>impact</a:t>
            </a:r>
            <a:r>
              <a:rPr lang="fi-FI" spc="-1" dirty="0">
                <a:solidFill>
                  <a:srgbClr val="000000"/>
                </a:solidFill>
              </a:rPr>
              <a:t> </a:t>
            </a:r>
            <a:r>
              <a:rPr lang="fi-FI" spc="-1" dirty="0" err="1">
                <a:solidFill>
                  <a:srgbClr val="000000"/>
                </a:solidFill>
              </a:rPr>
              <a:t>velocity</a:t>
            </a:r>
            <a:r>
              <a:rPr lang="fi-FI" spc="-1" dirty="0">
                <a:solidFill>
                  <a:srgbClr val="000000"/>
                </a:solidFill>
              </a:rPr>
              <a:t>, EDL </a:t>
            </a:r>
            <a:r>
              <a:rPr lang="fi-FI" spc="-1" dirty="0" err="1">
                <a:solidFill>
                  <a:srgbClr val="000000"/>
                </a:solidFill>
              </a:rPr>
              <a:t>requirements</a:t>
            </a:r>
            <a:r>
              <a:rPr lang="fi-FI" spc="-1" dirty="0">
                <a:solidFill>
                  <a:srgbClr val="000000"/>
                </a:solidFill>
              </a:rPr>
              <a:t> and </a:t>
            </a:r>
            <a:r>
              <a:rPr lang="fi-FI" spc="-1" dirty="0" err="1" smtClean="0">
                <a:solidFill>
                  <a:srgbClr val="000000"/>
                </a:solidFill>
              </a:rPr>
              <a:t>lifetime</a:t>
            </a:r>
            <a:endParaRPr lang="fi-FI" spc="-1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Aerodynamic braking in the atmosphere is achieved with inflatable braking units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7</a:t>
            </a:fld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344" y="1285453"/>
            <a:ext cx="5854898" cy="36532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5573" y="5191423"/>
            <a:ext cx="9828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[1</a:t>
            </a:r>
            <a:r>
              <a:rPr lang="en-US" baseline="30000" dirty="0" smtClean="0"/>
              <a:t>]</a:t>
            </a:r>
            <a:r>
              <a:rPr lang="en-US" dirty="0" smtClean="0"/>
              <a:t> </a:t>
            </a:r>
            <a:r>
              <a:rPr lang="en-US" i="1" dirty="0" smtClean="0"/>
              <a:t>Ari</a:t>
            </a:r>
            <a:r>
              <a:rPr lang="en-US" i="1" dirty="0"/>
              <a:t>-</a:t>
            </a:r>
            <a:r>
              <a:rPr lang="en-US" i="1" dirty="0" err="1"/>
              <a:t>Matti</a:t>
            </a:r>
            <a:r>
              <a:rPr lang="en-US" i="1" dirty="0"/>
              <a:t> </a:t>
            </a:r>
            <a:r>
              <a:rPr lang="en-US" i="1" dirty="0" err="1"/>
              <a:t>Harri</a:t>
            </a:r>
            <a:r>
              <a:rPr lang="en-US" i="1" dirty="0"/>
              <a:t> et al., The </a:t>
            </a:r>
            <a:r>
              <a:rPr lang="en-US" i="1" dirty="0" err="1"/>
              <a:t>MetNet</a:t>
            </a:r>
            <a:r>
              <a:rPr lang="en-US" i="1" dirty="0"/>
              <a:t> vehicle: a lander to deploy environmental stations for local and global investigations on Mars, </a:t>
            </a:r>
            <a:r>
              <a:rPr lang="en-US" i="1" dirty="0" err="1"/>
              <a:t>Geosci</a:t>
            </a:r>
            <a:r>
              <a:rPr lang="en-US" i="1" dirty="0"/>
              <a:t>. </a:t>
            </a:r>
            <a:r>
              <a:rPr lang="en-US" i="1" dirty="0" err="1"/>
              <a:t>Instrum</a:t>
            </a:r>
            <a:r>
              <a:rPr lang="en-US" i="1" dirty="0"/>
              <a:t>. Method. Data Syst., 6, 103-124, 2017. </a:t>
            </a:r>
          </a:p>
        </p:txBody>
      </p:sp>
    </p:spTree>
    <p:extLst>
      <p:ext uri="{BB962C8B-B14F-4D97-AF65-F5344CB8AC3E}">
        <p14:creationId xmlns:p14="http://schemas.microsoft.com/office/powerpoint/2010/main" val="79936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365126"/>
            <a:ext cx="11160000" cy="976154"/>
          </a:xfrm>
        </p:spPr>
        <p:txBody>
          <a:bodyPr/>
          <a:lstStyle/>
          <a:p>
            <a:r>
              <a:rPr lang="en-US" dirty="0" smtClean="0"/>
              <a:t>Main questions for MINS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00" y="1341280"/>
            <a:ext cx="4975711" cy="4466171"/>
          </a:xfrm>
        </p:spPr>
        <p:txBody>
          <a:bodyPr>
            <a:normAutofit fontScale="92500"/>
          </a:bodyPr>
          <a:lstStyle/>
          <a:p>
            <a:pPr indent="-228240"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z="3200" spc="-1" dirty="0" err="1">
                <a:solidFill>
                  <a:srgbClr val="000000"/>
                </a:solidFill>
              </a:rPr>
              <a:t>Penetration</a:t>
            </a:r>
            <a:r>
              <a:rPr lang="fi-FI" sz="3200" spc="-1" dirty="0">
                <a:solidFill>
                  <a:srgbClr val="000000"/>
                </a:solidFill>
              </a:rPr>
              <a:t> </a:t>
            </a:r>
            <a:r>
              <a:rPr lang="fi-FI" sz="3200" spc="-1" dirty="0" err="1">
                <a:solidFill>
                  <a:srgbClr val="000000"/>
                </a:solidFill>
              </a:rPr>
              <a:t>depth</a:t>
            </a:r>
            <a:r>
              <a:rPr lang="fi-FI" sz="3200" spc="-1" dirty="0">
                <a:solidFill>
                  <a:srgbClr val="000000"/>
                </a:solidFill>
              </a:rPr>
              <a:t>: </a:t>
            </a:r>
            <a:r>
              <a:rPr lang="fi-FI" sz="3200" spc="-1" dirty="0" err="1">
                <a:solidFill>
                  <a:srgbClr val="000000"/>
                </a:solidFill>
              </a:rPr>
              <a:t>requirement</a:t>
            </a:r>
            <a:r>
              <a:rPr lang="fi-FI" sz="3200" spc="-1" dirty="0">
                <a:solidFill>
                  <a:srgbClr val="000000"/>
                </a:solidFill>
              </a:rPr>
              <a:t> vs. </a:t>
            </a:r>
            <a:r>
              <a:rPr lang="fi-FI" sz="3200" spc="-1" dirty="0" err="1">
                <a:solidFill>
                  <a:srgbClr val="000000"/>
                </a:solidFill>
              </a:rPr>
              <a:t>f</a:t>
            </a:r>
            <a:r>
              <a:rPr lang="fi-FI" sz="3200" spc="-1" dirty="0" err="1" smtClean="0">
                <a:solidFill>
                  <a:srgbClr val="000000"/>
                </a:solidFill>
              </a:rPr>
              <a:t>easibility</a:t>
            </a:r>
            <a:endParaRPr lang="fi-FI" sz="3200" spc="-1" dirty="0" smtClean="0">
              <a:solidFill>
                <a:srgbClr val="000000"/>
              </a:solidFill>
            </a:endParaRPr>
          </a:p>
          <a:p>
            <a:pPr lvl="1" indent="-228240"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z="2800" spc="-1" dirty="0" smtClean="0">
                <a:solidFill>
                  <a:srgbClr val="000000"/>
                </a:solidFill>
              </a:rPr>
              <a:t>Target </a:t>
            </a:r>
            <a:r>
              <a:rPr lang="fi-FI" sz="2800" spc="-1" dirty="0" err="1" smtClean="0">
                <a:solidFill>
                  <a:srgbClr val="000000"/>
                </a:solidFill>
              </a:rPr>
              <a:t>depth</a:t>
            </a:r>
            <a:r>
              <a:rPr lang="fi-FI" sz="2800" spc="-1" dirty="0" smtClean="0">
                <a:solidFill>
                  <a:srgbClr val="000000"/>
                </a:solidFill>
              </a:rPr>
              <a:t> 2 m, </a:t>
            </a:r>
            <a:r>
              <a:rPr lang="fi-FI" sz="2800" spc="-1" dirty="0" err="1" smtClean="0">
                <a:solidFill>
                  <a:srgbClr val="000000"/>
                </a:solidFill>
              </a:rPr>
              <a:t>backup</a:t>
            </a:r>
            <a:r>
              <a:rPr lang="fi-FI" sz="2800" spc="-1" dirty="0" smtClean="0">
                <a:solidFill>
                  <a:srgbClr val="000000"/>
                </a:solidFill>
              </a:rPr>
              <a:t> option 0.5 m</a:t>
            </a:r>
            <a:endParaRPr lang="fi-FI" sz="2800" spc="-1" dirty="0">
              <a:solidFill>
                <a:srgbClr val="000000"/>
              </a:solidFill>
            </a:endParaRPr>
          </a:p>
          <a:p>
            <a:pPr indent="-228240"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z="3200" spc="-1" dirty="0" err="1">
                <a:solidFill>
                  <a:srgbClr val="000000"/>
                </a:solidFill>
              </a:rPr>
              <a:t>Impact</a:t>
            </a:r>
            <a:r>
              <a:rPr lang="fi-FI" sz="3200" spc="-1" dirty="0">
                <a:solidFill>
                  <a:srgbClr val="000000"/>
                </a:solidFill>
              </a:rPr>
              <a:t> </a:t>
            </a:r>
            <a:r>
              <a:rPr lang="fi-FI" sz="3200" spc="-1" dirty="0" err="1">
                <a:solidFill>
                  <a:srgbClr val="000000"/>
                </a:solidFill>
              </a:rPr>
              <a:t>velocity</a:t>
            </a:r>
            <a:endParaRPr lang="fi-FI" sz="3200" spc="-1" dirty="0">
              <a:solidFill>
                <a:srgbClr val="000000"/>
              </a:solidFill>
            </a:endParaRPr>
          </a:p>
          <a:p>
            <a:pPr indent="-228240">
              <a:spcBef>
                <a:spcPts val="499"/>
              </a:spcBef>
              <a:buClr>
                <a:srgbClr val="2F3092"/>
              </a:buClr>
              <a:buFont typeface="Arial"/>
              <a:buChar char="•"/>
            </a:pPr>
            <a:r>
              <a:rPr lang="fi-FI" sz="3200" spc="-1" dirty="0" err="1">
                <a:solidFill>
                  <a:srgbClr val="000000"/>
                </a:solidFill>
              </a:rPr>
              <a:t>Mechanical</a:t>
            </a:r>
            <a:r>
              <a:rPr lang="fi-FI" sz="3200" spc="-1" dirty="0">
                <a:solidFill>
                  <a:srgbClr val="000000"/>
                </a:solidFill>
              </a:rPr>
              <a:t> </a:t>
            </a:r>
            <a:r>
              <a:rPr lang="fi-FI" sz="3200" spc="-1" dirty="0" err="1">
                <a:solidFill>
                  <a:srgbClr val="000000"/>
                </a:solidFill>
              </a:rPr>
              <a:t>configuration</a:t>
            </a:r>
            <a:r>
              <a:rPr lang="fi-FI" sz="3200" spc="-1" dirty="0">
                <a:solidFill>
                  <a:srgbClr val="000000"/>
                </a:solidFill>
              </a:rPr>
              <a:t>: </a:t>
            </a:r>
            <a:r>
              <a:rPr lang="fi-FI" sz="3200" spc="-1" dirty="0" err="1">
                <a:solidFill>
                  <a:srgbClr val="000000"/>
                </a:solidFill>
              </a:rPr>
              <a:t>separatable</a:t>
            </a:r>
            <a:r>
              <a:rPr lang="fi-FI" sz="3200" spc="-1" dirty="0">
                <a:solidFill>
                  <a:srgbClr val="000000"/>
                </a:solidFill>
              </a:rPr>
              <a:t> </a:t>
            </a:r>
            <a:r>
              <a:rPr lang="fi-FI" sz="3200" spc="-1" dirty="0" err="1">
                <a:solidFill>
                  <a:srgbClr val="000000"/>
                </a:solidFill>
              </a:rPr>
              <a:t>forebody-aftbody</a:t>
            </a:r>
            <a:r>
              <a:rPr lang="fi-FI" sz="3200" spc="-1" dirty="0">
                <a:solidFill>
                  <a:srgbClr val="000000"/>
                </a:solidFill>
              </a:rPr>
              <a:t> vs. </a:t>
            </a:r>
            <a:r>
              <a:rPr lang="fi-FI" sz="3200" spc="-1" dirty="0" err="1">
                <a:solidFill>
                  <a:srgbClr val="000000"/>
                </a:solidFill>
              </a:rPr>
              <a:t>solid</a:t>
            </a:r>
            <a:r>
              <a:rPr lang="fi-FI" sz="3200" spc="-1" dirty="0">
                <a:solidFill>
                  <a:srgbClr val="000000"/>
                </a:solidFill>
              </a:rPr>
              <a:t> </a:t>
            </a:r>
            <a:r>
              <a:rPr lang="fi-FI" sz="3200" spc="-1" dirty="0" err="1">
                <a:solidFill>
                  <a:srgbClr val="000000"/>
                </a:solidFill>
              </a:rPr>
              <a:t>structure</a:t>
            </a:r>
            <a:endParaRPr lang="fi-FI" sz="3200" spc="-1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E8AB2-9B50-D544-A2BB-62673476E5E9}" type="slidenum">
              <a:rPr lang="fi-FI" smtClean="0"/>
              <a:t>8</a:t>
            </a:fld>
            <a:endParaRPr lang="fi-FI"/>
          </a:p>
        </p:txBody>
      </p:sp>
      <p:grpSp>
        <p:nvGrpSpPr>
          <p:cNvPr id="5" name="Group 20"/>
          <p:cNvGrpSpPr/>
          <p:nvPr/>
        </p:nvGrpSpPr>
        <p:grpSpPr>
          <a:xfrm>
            <a:off x="6125400" y="1825625"/>
            <a:ext cx="5554080" cy="1715760"/>
            <a:chOff x="6290640" y="3304440"/>
            <a:chExt cx="5554080" cy="1715760"/>
          </a:xfrm>
        </p:grpSpPr>
        <p:pic>
          <p:nvPicPr>
            <p:cNvPr id="6" name="Imagen 5"/>
            <p:cNvPicPr/>
            <p:nvPr/>
          </p:nvPicPr>
          <p:blipFill>
            <a:blip r:embed="rId2"/>
            <a:stretch/>
          </p:blipFill>
          <p:spPr>
            <a:xfrm>
              <a:off x="6486840" y="3662640"/>
              <a:ext cx="5357880" cy="1357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CustomShape 21"/>
            <p:cNvSpPr/>
            <p:nvPr/>
          </p:nvSpPr>
          <p:spPr>
            <a:xfrm>
              <a:off x="6290640" y="3662640"/>
              <a:ext cx="1410840" cy="515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</a:rPr>
                <a:t>No dumping</a:t>
              </a:r>
              <a:endParaRPr lang="en-US" sz="14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</a:rPr>
                <a:t>Non separable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8" name="CustomShape 22"/>
            <p:cNvSpPr/>
            <p:nvPr/>
          </p:nvSpPr>
          <p:spPr>
            <a:xfrm>
              <a:off x="7585200" y="3659400"/>
              <a:ext cx="1186560" cy="515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</a:rPr>
                <a:t>No dumping</a:t>
              </a:r>
              <a:endParaRPr lang="en-US" sz="14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</a:rPr>
                <a:t>Separable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9" name="CustomShape 23"/>
            <p:cNvSpPr/>
            <p:nvPr/>
          </p:nvSpPr>
          <p:spPr>
            <a:xfrm>
              <a:off x="8902440" y="3312720"/>
              <a:ext cx="1410840" cy="516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</a:rPr>
                <a:t>Dumping</a:t>
              </a:r>
              <a:endParaRPr lang="en-US" sz="14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</a:rPr>
                <a:t>Non separable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10" name="CustomShape 24"/>
            <p:cNvSpPr/>
            <p:nvPr/>
          </p:nvSpPr>
          <p:spPr>
            <a:xfrm>
              <a:off x="10446840" y="3304440"/>
              <a:ext cx="1209960" cy="515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</a:rPr>
                <a:t>Dumping</a:t>
              </a:r>
              <a:endParaRPr lang="en-US" sz="14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1400" b="0" strike="noStrike" spc="-1">
                  <a:solidFill>
                    <a:srgbClr val="000000"/>
                  </a:solidFill>
                  <a:latin typeface="Arial"/>
                </a:rPr>
                <a:t>Separable</a:t>
              </a:r>
              <a:endParaRPr lang="en-US" sz="1400" b="0" strike="noStrike" spc="-1">
                <a:latin typeface="Arial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676431" y="3878616"/>
            <a:ext cx="6121537" cy="461665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Final design will be chosen during Phase A.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321600" y="4628148"/>
            <a:ext cx="4254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mass, nose mass, target impact velocity and shape of the penetrator drive the achievable penetration depth.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03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504000" y="618480"/>
            <a:ext cx="11159640" cy="6055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i-FI" sz="2600" b="0" u="sng" strike="noStrike" spc="-1" dirty="0">
                <a:solidFill>
                  <a:srgbClr val="2F3092"/>
                </a:solidFill>
                <a:uFillTx/>
                <a:latin typeface="Arial Black"/>
              </a:rPr>
              <a:t>MINS: </a:t>
            </a:r>
            <a:r>
              <a:rPr lang="fi-FI" sz="2600" b="0" u="sng" strike="noStrike" spc="-1" dirty="0" smtClean="0">
                <a:solidFill>
                  <a:srgbClr val="2F3092"/>
                </a:solidFill>
                <a:uFillTx/>
                <a:latin typeface="Arial Black"/>
              </a:rPr>
              <a:t>2 </a:t>
            </a:r>
            <a:r>
              <a:rPr lang="fi-FI" sz="2600" b="0" u="sng" strike="noStrike" spc="-1" dirty="0">
                <a:solidFill>
                  <a:srgbClr val="2F3092"/>
                </a:solidFill>
                <a:uFillTx/>
                <a:latin typeface="Arial Black"/>
              </a:rPr>
              <a:t>m </a:t>
            </a:r>
            <a:r>
              <a:rPr lang="fi-FI" sz="2600" b="0" u="sng" strike="noStrike" spc="-1" dirty="0" err="1">
                <a:solidFill>
                  <a:srgbClr val="2F3092"/>
                </a:solidFill>
                <a:uFillTx/>
                <a:latin typeface="Arial Black"/>
              </a:rPr>
              <a:t>separable</a:t>
            </a:r>
            <a:r>
              <a:rPr lang="fi-FI" sz="2600" b="0" u="sng" strike="noStrike" spc="-1" dirty="0">
                <a:solidFill>
                  <a:srgbClr val="2F3092"/>
                </a:solidFill>
                <a:uFillTx/>
                <a:latin typeface="Arial Black"/>
              </a:rPr>
              <a:t> </a:t>
            </a:r>
            <a:r>
              <a:rPr lang="fi-FI" sz="2600" b="0" u="sng" strike="noStrike" spc="-1" dirty="0" err="1">
                <a:solidFill>
                  <a:srgbClr val="2F3092"/>
                </a:solidFill>
                <a:uFillTx/>
                <a:latin typeface="Arial Black"/>
              </a:rPr>
              <a:t>concept</a:t>
            </a:r>
            <a:r>
              <a:rPr dirty="0"/>
              <a:t/>
            </a:r>
            <a:br>
              <a:rPr dirty="0"/>
            </a:br>
            <a:endParaRPr lang="fi-FI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TextShape 2"/>
          <p:cNvSpPr txBox="1"/>
          <p:nvPr/>
        </p:nvSpPr>
        <p:spPr>
          <a:xfrm>
            <a:off x="504000" y="1220760"/>
            <a:ext cx="8046000" cy="3916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F3092"/>
              </a:buClr>
              <a:buFont typeface="Arial"/>
              <a:buChar char="•"/>
            </a:pPr>
            <a:r>
              <a:rPr lang="fi-FI" sz="2000" b="1" strike="noStrike" spc="-1" dirty="0" err="1">
                <a:solidFill>
                  <a:srgbClr val="000000"/>
                </a:solidFill>
                <a:latin typeface="Arial"/>
              </a:rPr>
              <a:t>Dimensioning</a:t>
            </a:r>
            <a:r>
              <a:rPr lang="fi-FI" sz="2000" b="1" strike="noStrike" spc="-1" dirty="0">
                <a:solidFill>
                  <a:srgbClr val="000000"/>
                </a:solidFill>
                <a:latin typeface="Arial"/>
              </a:rPr>
              <a:t> of </a:t>
            </a:r>
            <a:r>
              <a:rPr lang="fi-FI" sz="2000" b="1" strike="noStrike" spc="-1" dirty="0" err="1">
                <a:solidFill>
                  <a:srgbClr val="000000"/>
                </a:solidFill>
                <a:latin typeface="Arial"/>
              </a:rPr>
              <a:t>parameters</a:t>
            </a:r>
            <a:r>
              <a:rPr lang="fi-FI" sz="2000" b="1" strike="noStrike" spc="-1" dirty="0">
                <a:solidFill>
                  <a:srgbClr val="000000"/>
                </a:solidFill>
                <a:latin typeface="Arial"/>
              </a:rPr>
              <a:t> for 2 m </a:t>
            </a:r>
            <a:r>
              <a:rPr lang="fi-FI" sz="2000" b="1" strike="noStrike" spc="-1" dirty="0" err="1">
                <a:solidFill>
                  <a:srgbClr val="000000"/>
                </a:solidFill>
                <a:latin typeface="Arial"/>
              </a:rPr>
              <a:t>depth</a:t>
            </a:r>
            <a:r>
              <a:rPr lang="fi-FI" sz="20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2000" b="1" strike="noStrike" spc="-1" dirty="0" err="1">
                <a:solidFill>
                  <a:srgbClr val="000000"/>
                </a:solidFill>
                <a:latin typeface="Arial"/>
              </a:rPr>
              <a:t>penetration</a:t>
            </a:r>
            <a:endParaRPr lang="fi-FI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TextShape 3"/>
          <p:cNvSpPr txBox="1"/>
          <p:nvPr/>
        </p:nvSpPr>
        <p:spPr>
          <a:xfrm>
            <a:off x="9910080" y="6199200"/>
            <a:ext cx="81324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8C6970E-10CD-4CA9-ACAE-A6D21606A0B4}" type="slidenum">
              <a:rPr lang="en-US" sz="1200" b="0" strike="noStrike" spc="-1">
                <a:solidFill>
                  <a:srgbClr val="808080"/>
                </a:solidFill>
                <a:latin typeface="Arial"/>
              </a:rPr>
              <a:t>9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23" name="CustomShape 4"/>
          <p:cNvSpPr/>
          <p:nvPr/>
        </p:nvSpPr>
        <p:spPr>
          <a:xfrm>
            <a:off x="1080720" y="1600560"/>
            <a:ext cx="5309280" cy="228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Soil penetrability S = 6 (conservative value)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Min. Ø forebody limited by structural integrity &amp; preliminary selected sensors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Forebody mass driven by length.</a:t>
            </a:r>
            <a:r>
              <a:t/>
            </a:r>
            <a:br/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Maximum length = 0.5m </a:t>
            </a:r>
            <a:r>
              <a:rPr lang="en-US" sz="1800" b="0" strike="noStrike" spc="-1">
                <a:solidFill>
                  <a:srgbClr val="000000"/>
                </a:solidFill>
                <a:latin typeface="Wingdings"/>
              </a:rPr>
              <a:t>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b="1" strike="noStrike" spc="-1">
                <a:solidFill>
                  <a:srgbClr val="000000"/>
                </a:solidFill>
                <a:latin typeface="Arial"/>
              </a:rPr>
              <a:t>Tungsten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 forebody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24" name="CustomShape 5"/>
          <p:cNvSpPr/>
          <p:nvPr/>
        </p:nvSpPr>
        <p:spPr>
          <a:xfrm>
            <a:off x="7300800" y="3719520"/>
            <a:ext cx="3553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800" b="1" strike="noStrike" spc="-1">
                <a:solidFill>
                  <a:srgbClr val="1B45BA"/>
                </a:solidFill>
                <a:latin typeface="Arial"/>
              </a:rPr>
              <a:t>Feasible at the cost of high mass and high impact velocity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25" name="Imagen 27"/>
          <p:cNvPicPr/>
          <p:nvPr/>
        </p:nvPicPr>
        <p:blipFill>
          <a:blip r:embed="rId2"/>
          <a:stretch/>
        </p:blipFill>
        <p:spPr>
          <a:xfrm>
            <a:off x="2987280" y="5429160"/>
            <a:ext cx="508320" cy="501480"/>
          </a:xfrm>
          <a:prstGeom prst="rect">
            <a:avLst/>
          </a:prstGeom>
          <a:ln>
            <a:noFill/>
          </a:ln>
        </p:spPr>
      </p:pic>
      <p:sp>
        <p:nvSpPr>
          <p:cNvPr id="226" name="CustomShape 6"/>
          <p:cNvSpPr/>
          <p:nvPr/>
        </p:nvSpPr>
        <p:spPr>
          <a:xfrm>
            <a:off x="3495960" y="5362200"/>
            <a:ext cx="318024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</a:rPr>
              <a:t>Mass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 of the 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</a:rPr>
              <a:t>forebody only!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Arial"/>
              </a:rPr>
              <a:t>Total probe mass not considered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227" name="CustomShape 7"/>
          <p:cNvSpPr/>
          <p:nvPr/>
        </p:nvSpPr>
        <p:spPr>
          <a:xfrm>
            <a:off x="2052360" y="4373640"/>
            <a:ext cx="2307240" cy="100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V = 90-100 m/s </a:t>
            </a:r>
            <a:r>
              <a:rPr lang="en-US" sz="20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</a:rPr>
              <a:t>m = 7-9 kg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228" name="CustomShape 8"/>
          <p:cNvSpPr/>
          <p:nvPr/>
        </p:nvSpPr>
        <p:spPr>
          <a:xfrm>
            <a:off x="786240" y="4681440"/>
            <a:ext cx="13780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D = 2 m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229" name="CustomShape 9"/>
          <p:cNvSpPr/>
          <p:nvPr/>
        </p:nvSpPr>
        <p:spPr>
          <a:xfrm>
            <a:off x="1972080" y="4360680"/>
            <a:ext cx="161280" cy="1015200"/>
          </a:xfrm>
          <a:prstGeom prst="leftBrace">
            <a:avLst>
              <a:gd name="adj1" fmla="val 8333"/>
              <a:gd name="adj2" fmla="val 50000"/>
            </a:avLst>
          </a:prstGeom>
          <a:noFill/>
          <a:ln w="2844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Line 10"/>
          <p:cNvSpPr/>
          <p:nvPr/>
        </p:nvSpPr>
        <p:spPr>
          <a:xfrm>
            <a:off x="2489400" y="5312160"/>
            <a:ext cx="0" cy="426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1" name="CustomShape 11"/>
          <p:cNvSpPr/>
          <p:nvPr/>
        </p:nvSpPr>
        <p:spPr>
          <a:xfrm>
            <a:off x="2480760" y="5741280"/>
            <a:ext cx="35964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32" name="Group 12"/>
          <p:cNvGrpSpPr/>
          <p:nvPr/>
        </p:nvGrpSpPr>
        <p:grpSpPr>
          <a:xfrm>
            <a:off x="7553880" y="4326480"/>
            <a:ext cx="2588097" cy="1667300"/>
            <a:chOff x="7553880" y="4326480"/>
            <a:chExt cx="3116520" cy="2007720"/>
          </a:xfrm>
        </p:grpSpPr>
        <p:grpSp>
          <p:nvGrpSpPr>
            <p:cNvPr id="233" name="Group 13"/>
            <p:cNvGrpSpPr/>
            <p:nvPr/>
          </p:nvGrpSpPr>
          <p:grpSpPr>
            <a:xfrm>
              <a:off x="7553880" y="4326480"/>
              <a:ext cx="2411640" cy="2007720"/>
              <a:chOff x="7553880" y="4326480"/>
              <a:chExt cx="2411640" cy="2007720"/>
            </a:xfrm>
          </p:grpSpPr>
          <p:pic>
            <p:nvPicPr>
              <p:cNvPr id="234" name="Imagen 60"/>
              <p:cNvPicPr/>
              <p:nvPr/>
            </p:nvPicPr>
            <p:blipFill>
              <a:blip r:embed="rId3"/>
              <a:stretch/>
            </p:blipFill>
            <p:spPr>
              <a:xfrm>
                <a:off x="7553880" y="4326480"/>
                <a:ext cx="2411640" cy="20077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35" name="CustomShape 14"/>
              <p:cNvSpPr/>
              <p:nvPr/>
            </p:nvSpPr>
            <p:spPr>
              <a:xfrm>
                <a:off x="8750160" y="4715280"/>
                <a:ext cx="50760" cy="854280"/>
              </a:xfrm>
              <a:custGeom>
                <a:avLst/>
                <a:gdLst/>
                <a:ahLst/>
                <a:cxnLst/>
                <a:rect l="l" t="t" r="r" b="b"/>
                <a:pathLst>
                  <a:path w="214442" h="3035256">
                    <a:moveTo>
                      <a:pt x="63433" y="3035256"/>
                    </a:moveTo>
                    <a:cubicBezTo>
                      <a:pt x="63433" y="2731854"/>
                      <a:pt x="-20457" y="2734651"/>
                      <a:pt x="4710" y="2573862"/>
                    </a:cubicBezTo>
                    <a:cubicBezTo>
                      <a:pt x="29877" y="2413073"/>
                      <a:pt x="213037" y="2324988"/>
                      <a:pt x="214435" y="2070522"/>
                    </a:cubicBezTo>
                    <a:cubicBezTo>
                      <a:pt x="215833" y="1816056"/>
                      <a:pt x="21488" y="1353264"/>
                      <a:pt x="13099" y="1047066"/>
                    </a:cubicBezTo>
                    <a:cubicBezTo>
                      <a:pt x="4710" y="740868"/>
                      <a:pt x="136138" y="392724"/>
                      <a:pt x="164101" y="233333"/>
                    </a:cubicBezTo>
                    <a:cubicBezTo>
                      <a:pt x="192064" y="73942"/>
                      <a:pt x="136138" y="-116207"/>
                      <a:pt x="180879" y="90721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</p:grpSp>
        <p:sp>
          <p:nvSpPr>
            <p:cNvPr id="236" name="CustomShape 15"/>
            <p:cNvSpPr/>
            <p:nvPr/>
          </p:nvSpPr>
          <p:spPr>
            <a:xfrm flipV="1">
              <a:off x="8870400" y="5553720"/>
              <a:ext cx="576000" cy="320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chemeClr val="accent2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7" name="CustomShape 16"/>
            <p:cNvSpPr/>
            <p:nvPr/>
          </p:nvSpPr>
          <p:spPr>
            <a:xfrm>
              <a:off x="9446760" y="5123520"/>
              <a:ext cx="1223640" cy="8510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0" u="sng" strike="noStrike" spc="-1">
                  <a:solidFill>
                    <a:srgbClr val="000000"/>
                  </a:solidFill>
                  <a:uFillTx/>
                  <a:latin typeface="Arial"/>
                </a:rPr>
                <a:t>Tungsten</a:t>
              </a:r>
              <a:endParaRPr lang="en-US" sz="14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200" b="0" strike="noStrike" spc="-1">
                  <a:solidFill>
                    <a:srgbClr val="000000"/>
                  </a:solidFill>
                  <a:latin typeface="Arial"/>
                </a:rPr>
                <a:t>High density</a:t>
              </a:r>
              <a:endParaRPr lang="en-US" sz="1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200" b="0" strike="noStrike" spc="-1">
                  <a:solidFill>
                    <a:srgbClr val="000000"/>
                  </a:solidFill>
                  <a:latin typeface="Arial"/>
                </a:rPr>
                <a:t>Lowest volume</a:t>
              </a:r>
              <a:endParaRPr lang="en-US" sz="1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en-US" sz="1200" b="0" strike="noStrike" spc="-1">
                  <a:solidFill>
                    <a:srgbClr val="000000"/>
                  </a:solidFill>
                  <a:latin typeface="Arial"/>
                </a:rPr>
                <a:t> </a:t>
              </a:r>
              <a:endParaRPr lang="en-US" sz="1200" b="0" strike="noStrike" spc="-1">
                <a:latin typeface="Arial"/>
              </a:endParaRPr>
            </a:p>
          </p:txBody>
        </p:sp>
      </p:grpSp>
      <p:pic>
        <p:nvPicPr>
          <p:cNvPr id="238" name="Imagen 8"/>
          <p:cNvPicPr/>
          <p:nvPr/>
        </p:nvPicPr>
        <p:blipFill>
          <a:blip r:embed="rId4"/>
          <a:stretch/>
        </p:blipFill>
        <p:spPr>
          <a:xfrm>
            <a:off x="6428160" y="1607760"/>
            <a:ext cx="5235480" cy="1886040"/>
          </a:xfrm>
          <a:prstGeom prst="rect">
            <a:avLst/>
          </a:prstGeom>
          <a:ln>
            <a:noFill/>
          </a:ln>
        </p:spPr>
      </p:pic>
      <p:sp>
        <p:nvSpPr>
          <p:cNvPr id="239" name="CustomShape 17"/>
          <p:cNvSpPr/>
          <p:nvPr/>
        </p:nvSpPr>
        <p:spPr>
          <a:xfrm>
            <a:off x="1404360" y="2157120"/>
            <a:ext cx="16574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</a:rPr>
              <a:t>↓ Øf </a:t>
            </a:r>
            <a:r>
              <a:rPr lang="en-US" sz="1600" b="1" strike="noStrike" spc="-1">
                <a:solidFill>
                  <a:srgbClr val="000000"/>
                </a:solidFill>
                <a:latin typeface="Wingdings"/>
              </a:rPr>
              <a:t>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</a:rPr>
              <a:t> ↑ Depth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240" name="CustomShape 18"/>
          <p:cNvSpPr/>
          <p:nvPr/>
        </p:nvSpPr>
        <p:spPr>
          <a:xfrm>
            <a:off x="4186800" y="4406400"/>
            <a:ext cx="318024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Restrictive at mission level</a:t>
            </a:r>
            <a:endParaRPr lang="en-US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000000"/>
                </a:solidFill>
                <a:latin typeface="Arial"/>
              </a:rPr>
              <a:t>(target speed: 60-70 m/s)</a:t>
            </a:r>
            <a:endParaRPr lang="en-US" sz="1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-teema">
  <a:themeElements>
    <a:clrScheme name="Ilmatieteen laitos">
      <a:dk1>
        <a:srgbClr val="000000"/>
      </a:dk1>
      <a:lt1>
        <a:srgbClr val="FFFFFF"/>
      </a:lt1>
      <a:dk2>
        <a:srgbClr val="2F3092"/>
      </a:dk2>
      <a:lt2>
        <a:srgbClr val="E7E6E6"/>
      </a:lt2>
      <a:accent1>
        <a:srgbClr val="2F3092"/>
      </a:accent1>
      <a:accent2>
        <a:srgbClr val="3A66E2"/>
      </a:accent2>
      <a:accent3>
        <a:srgbClr val="02B8CE"/>
      </a:accent3>
      <a:accent4>
        <a:srgbClr val="52C1A0"/>
      </a:accent4>
      <a:accent5>
        <a:srgbClr val="000000"/>
      </a:accent5>
      <a:accent6>
        <a:srgbClr val="70AD47"/>
      </a:accent6>
      <a:hlink>
        <a:srgbClr val="3A66E2"/>
      </a:hlink>
      <a:folHlink>
        <a:srgbClr val="3A66E2"/>
      </a:folHlink>
    </a:clrScheme>
    <a:fontScheme name="Ilmatieteen laito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sitys3" id="{7D0DD100-CB5F-724C-88F6-C214024DFA3A}" vid="{BB17C83F-F532-8E46-AF80-93DC1A45F7A1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il-powerpoint-template-widescreen-2019</Template>
  <TotalTime>505</TotalTime>
  <Words>1317</Words>
  <Application>Microsoft Macintosh PowerPoint</Application>
  <PresentationFormat>Custom</PresentationFormat>
  <Paragraphs>212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Office-teema</vt:lpstr>
      <vt:lpstr>PowerPoint Presentation</vt:lpstr>
      <vt:lpstr>Background</vt:lpstr>
      <vt:lpstr>Mission objectives - Mars</vt:lpstr>
      <vt:lpstr>Mars landing sites suggested for MiniPINS</vt:lpstr>
      <vt:lpstr>Approach and delivery trajectories</vt:lpstr>
      <vt:lpstr>Landing orbits and an entry profile example</vt:lpstr>
      <vt:lpstr>Mars lander concept - MINS</vt:lpstr>
      <vt:lpstr>Main questions for MINS design</vt:lpstr>
      <vt:lpstr>PowerPoint Presentation</vt:lpstr>
      <vt:lpstr>PowerPoint Presentation</vt:lpstr>
      <vt:lpstr>Scientific payload for MINS</vt:lpstr>
      <vt:lpstr>Mission objectives - Moon</vt:lpstr>
      <vt:lpstr>Moon landing site – Schrödinger crater</vt:lpstr>
      <vt:lpstr>Lunar SSP concept – LINS</vt:lpstr>
      <vt:lpstr>Main questions for LINS design</vt:lpstr>
      <vt:lpstr>PowerPoint Presentation</vt:lpstr>
      <vt:lpstr>PowerPoint Presentation</vt:lpstr>
      <vt:lpstr>PowerPoint Presentation</vt:lpstr>
    </vt:vector>
  </TitlesOfParts>
  <Company>Finnish Meteorological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Hieta</dc:creator>
  <cp:lastModifiedBy>Maria Genzer</cp:lastModifiedBy>
  <cp:revision>45</cp:revision>
  <dcterms:created xsi:type="dcterms:W3CDTF">2020-03-20T04:41:56Z</dcterms:created>
  <dcterms:modified xsi:type="dcterms:W3CDTF">2020-04-28T10:59:11Z</dcterms:modified>
</cp:coreProperties>
</file>