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2"/>
  </p:notesMasterIdLst>
  <p:sldIdLst>
    <p:sldId id="256" r:id="rId2"/>
    <p:sldId id="257" r:id="rId3"/>
    <p:sldId id="296" r:id="rId4"/>
    <p:sldId id="297" r:id="rId5"/>
    <p:sldId id="259" r:id="rId6"/>
    <p:sldId id="274" r:id="rId7"/>
    <p:sldId id="299" r:id="rId8"/>
    <p:sldId id="298" r:id="rId9"/>
    <p:sldId id="300" r:id="rId10"/>
    <p:sldId id="272" r:id="rId11"/>
    <p:sldId id="310" r:id="rId12"/>
    <p:sldId id="277" r:id="rId13"/>
    <p:sldId id="301" r:id="rId14"/>
    <p:sldId id="287" r:id="rId15"/>
    <p:sldId id="262" r:id="rId16"/>
    <p:sldId id="302" r:id="rId17"/>
    <p:sldId id="303" r:id="rId18"/>
    <p:sldId id="304" r:id="rId19"/>
    <p:sldId id="305" r:id="rId20"/>
    <p:sldId id="263" r:id="rId21"/>
    <p:sldId id="290" r:id="rId22"/>
    <p:sldId id="289" r:id="rId23"/>
    <p:sldId id="291" r:id="rId24"/>
    <p:sldId id="295" r:id="rId25"/>
    <p:sldId id="284" r:id="rId26"/>
    <p:sldId id="307" r:id="rId27"/>
    <p:sldId id="308" r:id="rId28"/>
    <p:sldId id="309" r:id="rId29"/>
    <p:sldId id="311" r:id="rId30"/>
    <p:sldId id="26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66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94660"/>
  </p:normalViewPr>
  <p:slideViewPr>
    <p:cSldViewPr>
      <p:cViewPr>
        <p:scale>
          <a:sx n="90" d="100"/>
          <a:sy n="90" d="100"/>
        </p:scale>
        <p:origin x="-1262" y="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LEX\Documents\&#1054;&#1087;&#1080;&#1089;&#1072;&#1085;&#1080;&#1077;%20&#1086;&#1073;&#1088;&#1072;&#1079;&#1094;&#1086;&#1074;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&#1054;&#1087;&#1080;&#1089;&#1072;&#1085;&#1080;&#1077;%20&#1086;&#1073;&#1088;&#1072;&#1079;&#1094;&#1086;&#1074;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&#1054;&#1087;&#1080;&#1089;&#1072;&#1085;&#1080;&#1077;%20&#1086;&#1073;&#1088;&#1072;&#1079;&#1094;&#1086;&#1074;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X\Documents\&#1054;&#1087;&#1080;&#1089;&#1072;&#1085;&#1080;&#1077;%20&#1086;&#1073;&#1088;&#1072;&#1079;&#1094;&#1086;&#1074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43475044722922"/>
          <c:y val="0.11985641442138613"/>
          <c:w val="0.71155277035324715"/>
          <c:h val="0.77758814935868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Лист1!$D$4</c:f>
              <c:strCache>
                <c:ptCount val="1"/>
                <c:pt idx="0">
                  <c:v>Q</c:v>
                </c:pt>
              </c:strCache>
            </c:strRef>
          </c:tx>
          <c:invertIfNegative val="0"/>
          <c:cat>
            <c:strRef>
              <c:f>Лист1!$B$5:$B$7</c:f>
              <c:strCache>
                <c:ptCount val="3"/>
                <c:pt idx="0">
                  <c:v>APБ-19</c:v>
                </c:pt>
                <c:pt idx="1">
                  <c:v>АРБ-24</c:v>
                </c:pt>
                <c:pt idx="2">
                  <c:v>АРБ-28</c:v>
                </c:pt>
              </c:strCache>
            </c:strRef>
          </c:cat>
          <c:val>
            <c:numRef>
              <c:f>Лист1!$D$5:$D$7</c:f>
              <c:numCache>
                <c:formatCode>General</c:formatCode>
                <c:ptCount val="3"/>
                <c:pt idx="0">
                  <c:v>60</c:v>
                </c:pt>
                <c:pt idx="1">
                  <c:v>50</c:v>
                </c:pt>
                <c:pt idx="2">
                  <c:v>45</c:v>
                </c:pt>
              </c:numCache>
            </c:numRef>
          </c:val>
        </c:ser>
        <c:ser>
          <c:idx val="1"/>
          <c:order val="1"/>
          <c:tx>
            <c:strRef>
              <c:f>Лист1!$E$4</c:f>
              <c:strCache>
                <c:ptCount val="1"/>
                <c:pt idx="0">
                  <c:v>Pl</c:v>
                </c:pt>
              </c:strCache>
            </c:strRef>
          </c:tx>
          <c:invertIfNegative val="0"/>
          <c:cat>
            <c:strRef>
              <c:f>Лист1!$B$5:$B$7</c:f>
              <c:strCache>
                <c:ptCount val="3"/>
                <c:pt idx="0">
                  <c:v>APБ-19</c:v>
                </c:pt>
                <c:pt idx="1">
                  <c:v>АРБ-24</c:v>
                </c:pt>
                <c:pt idx="2">
                  <c:v>АРБ-28</c:v>
                </c:pt>
              </c:strCache>
            </c:strRef>
          </c:cat>
          <c:val>
            <c:numRef>
              <c:f>Лист1!$E$5:$E$7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Лист1!$F$4</c:f>
              <c:strCache>
                <c:ptCount val="1"/>
                <c:pt idx="0">
                  <c:v>Kfs</c:v>
                </c:pt>
              </c:strCache>
            </c:strRef>
          </c:tx>
          <c:invertIfNegative val="0"/>
          <c:cat>
            <c:strRef>
              <c:f>Лист1!$B$5:$B$7</c:f>
              <c:strCache>
                <c:ptCount val="3"/>
                <c:pt idx="0">
                  <c:v>APБ-19</c:v>
                </c:pt>
                <c:pt idx="1">
                  <c:v>АРБ-24</c:v>
                </c:pt>
                <c:pt idx="2">
                  <c:v>АРБ-28</c:v>
                </c:pt>
              </c:strCache>
            </c:strRef>
          </c:cat>
          <c:val>
            <c:numRef>
              <c:f>Лист1!$F$5:$F$7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</c:ser>
        <c:ser>
          <c:idx val="3"/>
          <c:order val="3"/>
          <c:tx>
            <c:strRef>
              <c:f>Лист1!$G$4</c:f>
              <c:strCache>
                <c:ptCount val="1"/>
                <c:pt idx="0">
                  <c:v>Mu</c:v>
                </c:pt>
              </c:strCache>
            </c:strRef>
          </c:tx>
          <c:spPr>
            <a:solidFill>
              <a:srgbClr val="FEFAC9">
                <a:lumMod val="75000"/>
              </a:srgbClr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Лист1!$B$5:$B$7</c:f>
              <c:strCache>
                <c:ptCount val="3"/>
                <c:pt idx="0">
                  <c:v>APБ-19</c:v>
                </c:pt>
                <c:pt idx="1">
                  <c:v>АРБ-24</c:v>
                </c:pt>
                <c:pt idx="2">
                  <c:v>АРБ-28</c:v>
                </c:pt>
              </c:strCache>
            </c:strRef>
          </c:cat>
          <c:val>
            <c:numRef>
              <c:f>Лист1!$G$5:$G$7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Лист1!$H$4</c:f>
              <c:strCache>
                <c:ptCount val="1"/>
                <c:pt idx="0">
                  <c:v>Toz</c:v>
                </c:pt>
              </c:strCache>
            </c:strRef>
          </c:tx>
          <c:invertIfNegative val="0"/>
          <c:cat>
            <c:strRef>
              <c:f>Лист1!$B$5:$B$7</c:f>
              <c:strCache>
                <c:ptCount val="3"/>
                <c:pt idx="0">
                  <c:v>APБ-19</c:v>
                </c:pt>
                <c:pt idx="1">
                  <c:v>АРБ-24</c:v>
                </c:pt>
                <c:pt idx="2">
                  <c:v>АРБ-28</c:v>
                </c:pt>
              </c:strCache>
            </c:strRef>
          </c:cat>
          <c:val>
            <c:numRef>
              <c:f>Лист1!$H$5:$H$7</c:f>
              <c:numCache>
                <c:formatCode>General</c:formatCode>
                <c:ptCount val="3"/>
                <c:pt idx="0">
                  <c:v>0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100"/>
        <c:axId val="117429248"/>
        <c:axId val="62657600"/>
      </c:barChart>
      <c:catAx>
        <c:axId val="11742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62657600"/>
        <c:crosses val="autoZero"/>
        <c:auto val="1"/>
        <c:lblAlgn val="ctr"/>
        <c:lblOffset val="100"/>
        <c:noMultiLvlLbl val="0"/>
      </c:catAx>
      <c:valAx>
        <c:axId val="62657600"/>
        <c:scaling>
          <c:orientation val="minMax"/>
          <c:max val="1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 dirty="0"/>
                  <a:t>Minerals,</a:t>
                </a:r>
                <a:r>
                  <a:rPr lang="en-US" sz="1600" baseline="0" dirty="0"/>
                  <a:t> %</a:t>
                </a:r>
                <a:endParaRPr lang="ru-RU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7429248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15967329919701"/>
          <c:y val="6.2805654455357213E-2"/>
          <c:w val="0.60756824146981625"/>
          <c:h val="0.855767716535433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Лист1!$C$14</c:f>
              <c:strCache>
                <c:ptCount val="1"/>
                <c:pt idx="0">
                  <c:v>gl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Лист1!$B$53:$B$54</c:f>
              <c:strCache>
                <c:ptCount val="2"/>
                <c:pt idx="0">
                  <c:v>APБ-19</c:v>
                </c:pt>
                <c:pt idx="1">
                  <c:v>АРБ-24</c:v>
                </c:pt>
              </c:strCache>
            </c:strRef>
          </c:cat>
          <c:val>
            <c:numRef>
              <c:f>Лист1!$C$53:$C$54</c:f>
              <c:numCache>
                <c:formatCode>General</c:formatCode>
                <c:ptCount val="2"/>
                <c:pt idx="0">
                  <c:v>40</c:v>
                </c:pt>
                <c:pt idx="1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Лист1!$D$52</c:f>
              <c:strCache>
                <c:ptCount val="1"/>
                <c:pt idx="0">
                  <c:v>Q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accent3"/>
              </a:solidFill>
            </a:ln>
          </c:spPr>
          <c:invertIfNegative val="0"/>
          <c:cat>
            <c:strRef>
              <c:f>Лист1!$B$53:$B$54</c:f>
              <c:strCache>
                <c:ptCount val="2"/>
                <c:pt idx="0">
                  <c:v>APБ-19</c:v>
                </c:pt>
                <c:pt idx="1">
                  <c:v>АРБ-24</c:v>
                </c:pt>
              </c:strCache>
            </c:strRef>
          </c:cat>
          <c:val>
            <c:numRef>
              <c:f>Лист1!$D$53:$D$54</c:f>
              <c:numCache>
                <c:formatCode>General</c:formatCode>
                <c:ptCount val="2"/>
                <c:pt idx="0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Лист1!$H$14</c:f>
              <c:strCache>
                <c:ptCount val="1"/>
                <c:pt idx="0">
                  <c:v>Toz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cat>
            <c:strRef>
              <c:f>Лист1!$B$53:$B$54</c:f>
              <c:strCache>
                <c:ptCount val="2"/>
                <c:pt idx="0">
                  <c:v>APБ-19</c:v>
                </c:pt>
                <c:pt idx="1">
                  <c:v>АРБ-24</c:v>
                </c:pt>
              </c:strCache>
            </c:strRef>
          </c:cat>
          <c:val>
            <c:numRef>
              <c:f>Лист1!$H$53:$H$54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Лист1!$I$14</c:f>
              <c:strCache>
                <c:ptCount val="1"/>
                <c:pt idx="0">
                  <c:v>Flu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Лист1!$B$53:$B$54</c:f>
              <c:strCache>
                <c:ptCount val="2"/>
                <c:pt idx="0">
                  <c:v>APБ-19</c:v>
                </c:pt>
                <c:pt idx="1">
                  <c:v>АРБ-24</c:v>
                </c:pt>
              </c:strCache>
            </c:strRef>
          </c:cat>
          <c:val>
            <c:numRef>
              <c:f>Лист1!$I$53:$I$54</c:f>
              <c:numCache>
                <c:formatCode>General</c:formatCode>
                <c:ptCount val="2"/>
                <c:pt idx="0">
                  <c:v>30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472128"/>
        <c:axId val="62659328"/>
      </c:barChart>
      <c:catAx>
        <c:axId val="119472128"/>
        <c:scaling>
          <c:orientation val="minMax"/>
        </c:scaling>
        <c:delete val="0"/>
        <c:axPos val="b"/>
        <c:majorTickMark val="out"/>
        <c:minorTickMark val="none"/>
        <c:tickLblPos val="nextTo"/>
        <c:crossAx val="62659328"/>
        <c:crosses val="autoZero"/>
        <c:auto val="1"/>
        <c:lblAlgn val="ctr"/>
        <c:lblOffset val="100"/>
        <c:noMultiLvlLbl val="0"/>
      </c:catAx>
      <c:valAx>
        <c:axId val="626593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Proportion,</a:t>
                </a:r>
                <a:r>
                  <a:rPr lang="en-US" baseline="0"/>
                  <a:t> %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472128"/>
        <c:crosses val="autoZero"/>
        <c:crossBetween val="between"/>
      </c:val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69223197818939941"/>
          <c:y val="0.31867678823907891"/>
          <c:w val="0.14453818573375946"/>
          <c:h val="0.3348687664041994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Лист1!$C$9</c:f>
              <c:strCache>
                <c:ptCount val="1"/>
                <c:pt idx="0">
                  <c:v>gl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Лист1!$B$10:$B$12</c:f>
              <c:strCache>
                <c:ptCount val="3"/>
                <c:pt idx="0">
                  <c:v>APБ-19</c:v>
                </c:pt>
                <c:pt idx="1">
                  <c:v>АРБ-24</c:v>
                </c:pt>
                <c:pt idx="2">
                  <c:v>АРБ-28</c:v>
                </c:pt>
              </c:strCache>
            </c:strRef>
          </c:cat>
          <c:val>
            <c:numRef>
              <c:f>Лист1!$C$10:$C$12</c:f>
              <c:numCache>
                <c:formatCode>General</c:formatCode>
                <c:ptCount val="3"/>
                <c:pt idx="0">
                  <c:v>40</c:v>
                </c:pt>
                <c:pt idx="1">
                  <c:v>60</c:v>
                </c:pt>
                <c:pt idx="2">
                  <c:v>90</c:v>
                </c:pt>
              </c:numCache>
            </c:numRef>
          </c:val>
        </c:ser>
        <c:ser>
          <c:idx val="5"/>
          <c:order val="1"/>
          <c:tx>
            <c:strRef>
              <c:f>Лист1!$D$9</c:f>
              <c:strCache>
                <c:ptCount val="1"/>
                <c:pt idx="0">
                  <c:v>Q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val>
            <c:numRef>
              <c:f>Лист1!$D$10:$D$12</c:f>
              <c:numCache>
                <c:formatCode>General</c:formatCode>
                <c:ptCount val="3"/>
                <c:pt idx="0">
                  <c:v>10</c:v>
                </c:pt>
              </c:numCache>
            </c:numRef>
          </c:val>
        </c:ser>
        <c:ser>
          <c:idx val="1"/>
          <c:order val="2"/>
          <c:tx>
            <c:strRef>
              <c:f>Лист1!$G$9</c:f>
              <c:strCache>
                <c:ptCount val="1"/>
                <c:pt idx="0">
                  <c:v>Mu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Лист1!$B$10:$B$12</c:f>
              <c:strCache>
                <c:ptCount val="3"/>
                <c:pt idx="0">
                  <c:v>APБ-19</c:v>
                </c:pt>
                <c:pt idx="1">
                  <c:v>АРБ-24</c:v>
                </c:pt>
                <c:pt idx="2">
                  <c:v>АРБ-28</c:v>
                </c:pt>
              </c:strCache>
            </c:strRef>
          </c:cat>
          <c:val>
            <c:numRef>
              <c:f>Лист1!$G$10:$G$12</c:f>
              <c:numCache>
                <c:formatCode>General</c:formatCode>
                <c:ptCount val="3"/>
                <c:pt idx="1">
                  <c:v>2</c:v>
                </c:pt>
              </c:numCache>
            </c:numRef>
          </c:val>
        </c:ser>
        <c:ser>
          <c:idx val="2"/>
          <c:order val="3"/>
          <c:tx>
            <c:strRef>
              <c:f>Лист1!$H$9</c:f>
              <c:strCache>
                <c:ptCount val="1"/>
                <c:pt idx="0">
                  <c:v>Toz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cat>
            <c:strRef>
              <c:f>Лист1!$B$10:$B$12</c:f>
              <c:strCache>
                <c:ptCount val="3"/>
                <c:pt idx="0">
                  <c:v>APБ-19</c:v>
                </c:pt>
                <c:pt idx="1">
                  <c:v>АРБ-24</c:v>
                </c:pt>
                <c:pt idx="2">
                  <c:v>АРБ-28</c:v>
                </c:pt>
              </c:strCache>
            </c:strRef>
          </c:cat>
          <c:val>
            <c:numRef>
              <c:f>Лист1!$H$10:$H$12</c:f>
              <c:numCache>
                <c:formatCode>General</c:formatCode>
                <c:ptCount val="3"/>
                <c:pt idx="0">
                  <c:v>20</c:v>
                </c:pt>
                <c:pt idx="1">
                  <c:v>5</c:v>
                </c:pt>
              </c:numCache>
            </c:numRef>
          </c:val>
        </c:ser>
        <c:ser>
          <c:idx val="3"/>
          <c:order val="4"/>
          <c:tx>
            <c:strRef>
              <c:f>Лист1!$I$9</c:f>
              <c:strCache>
                <c:ptCount val="1"/>
                <c:pt idx="0">
                  <c:v>Flu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Лист1!$B$10:$B$12</c:f>
              <c:strCache>
                <c:ptCount val="3"/>
                <c:pt idx="0">
                  <c:v>APБ-19</c:v>
                </c:pt>
                <c:pt idx="1">
                  <c:v>АРБ-24</c:v>
                </c:pt>
                <c:pt idx="2">
                  <c:v>АРБ-28</c:v>
                </c:pt>
              </c:strCache>
            </c:strRef>
          </c:cat>
          <c:val>
            <c:numRef>
              <c:f>Лист1!$I$10:$I$12</c:f>
              <c:numCache>
                <c:formatCode>General</c:formatCode>
                <c:ptCount val="3"/>
                <c:pt idx="0">
                  <c:v>30</c:v>
                </c:pt>
                <c:pt idx="1">
                  <c:v>33</c:v>
                </c:pt>
              </c:numCache>
            </c:numRef>
          </c:val>
        </c:ser>
        <c:ser>
          <c:idx val="4"/>
          <c:order val="5"/>
          <c:tx>
            <c:strRef>
              <c:f>Лист1!$J$9</c:f>
              <c:strCache>
                <c:ptCount val="1"/>
                <c:pt idx="0">
                  <c:v>Al-phase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Лист1!$B$10:$B$12</c:f>
              <c:strCache>
                <c:ptCount val="3"/>
                <c:pt idx="0">
                  <c:v>APБ-19</c:v>
                </c:pt>
                <c:pt idx="1">
                  <c:v>АРБ-24</c:v>
                </c:pt>
                <c:pt idx="2">
                  <c:v>АРБ-28</c:v>
                </c:pt>
              </c:strCache>
            </c:strRef>
          </c:cat>
          <c:val>
            <c:numRef>
              <c:f>Лист1!$J$10:$J$12</c:f>
              <c:numCache>
                <c:formatCode>General</c:formatCode>
                <c:ptCount val="3"/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473664"/>
        <c:axId val="122446400"/>
      </c:barChart>
      <c:catAx>
        <c:axId val="119473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22446400"/>
        <c:crosses val="autoZero"/>
        <c:auto val="1"/>
        <c:lblAlgn val="ctr"/>
        <c:lblOffset val="100"/>
        <c:noMultiLvlLbl val="0"/>
      </c:catAx>
      <c:valAx>
        <c:axId val="122446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00" b="1" i="0" u="none" strike="noStrike" baseline="0">
                    <a:effectLst/>
                  </a:rPr>
                  <a:t>Proportion,%</a:t>
                </a:r>
                <a:endParaRPr lang="ru-RU" b="1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47366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0522137620486391"/>
          <c:y val="0.28996019351756253"/>
          <c:w val="0.19809976327482898"/>
          <c:h val="0.3886348594616941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788535407068385"/>
          <c:y val="4.4132397191574725E-2"/>
          <c:w val="0.56274022340569896"/>
          <c:h val="0.859686145049321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Лист1!$C$14</c:f>
              <c:strCache>
                <c:ptCount val="1"/>
                <c:pt idx="0">
                  <c:v>gl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Лист1!$B$15:$B$17</c:f>
              <c:strCache>
                <c:ptCount val="3"/>
                <c:pt idx="0">
                  <c:v>APБ-19</c:v>
                </c:pt>
                <c:pt idx="1">
                  <c:v>АРБ-24</c:v>
                </c:pt>
                <c:pt idx="2">
                  <c:v>АРБ-28</c:v>
                </c:pt>
              </c:strCache>
            </c:strRef>
          </c:cat>
          <c:val>
            <c:numRef>
              <c:f>Лист1!$C$15:$C$17</c:f>
              <c:numCache>
                <c:formatCode>General</c:formatCode>
                <c:ptCount val="3"/>
                <c:pt idx="0">
                  <c:v>35</c:v>
                </c:pt>
                <c:pt idx="1">
                  <c:v>70</c:v>
                </c:pt>
                <c:pt idx="2">
                  <c:v>95</c:v>
                </c:pt>
              </c:numCache>
            </c:numRef>
          </c:val>
        </c:ser>
        <c:ser>
          <c:idx val="5"/>
          <c:order val="1"/>
          <c:tx>
            <c:strRef>
              <c:f>Лист1!$D$14</c:f>
              <c:strCache>
                <c:ptCount val="1"/>
                <c:pt idx="0">
                  <c:v>Q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val>
            <c:numRef>
              <c:f>Лист1!$D$15:$D$17</c:f>
              <c:numCache>
                <c:formatCode>General</c:formatCode>
                <c:ptCount val="3"/>
                <c:pt idx="0">
                  <c:v>20</c:v>
                </c:pt>
              </c:numCache>
            </c:numRef>
          </c:val>
        </c:ser>
        <c:ser>
          <c:idx val="1"/>
          <c:order val="2"/>
          <c:tx>
            <c:strRef>
              <c:f>Лист1!$E$14</c:f>
              <c:strCache>
                <c:ptCount val="1"/>
                <c:pt idx="0">
                  <c:v>Pl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Лист1!$B$15:$B$17</c:f>
              <c:strCache>
                <c:ptCount val="3"/>
                <c:pt idx="0">
                  <c:v>APБ-19</c:v>
                </c:pt>
                <c:pt idx="1">
                  <c:v>АРБ-24</c:v>
                </c:pt>
                <c:pt idx="2">
                  <c:v>АРБ-28</c:v>
                </c:pt>
              </c:strCache>
            </c:strRef>
          </c:cat>
          <c:val>
            <c:numRef>
              <c:f>Лист1!$E$15:$E$17</c:f>
              <c:numCache>
                <c:formatCode>General</c:formatCode>
                <c:ptCount val="3"/>
                <c:pt idx="1">
                  <c:v>1</c:v>
                </c:pt>
              </c:numCache>
            </c:numRef>
          </c:val>
        </c:ser>
        <c:ser>
          <c:idx val="2"/>
          <c:order val="3"/>
          <c:tx>
            <c:strRef>
              <c:f>Лист1!$H$14</c:f>
              <c:strCache>
                <c:ptCount val="1"/>
                <c:pt idx="0">
                  <c:v>Toz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cat>
            <c:strRef>
              <c:f>Лист1!$B$15:$B$17</c:f>
              <c:strCache>
                <c:ptCount val="3"/>
                <c:pt idx="0">
                  <c:v>APБ-19</c:v>
                </c:pt>
                <c:pt idx="1">
                  <c:v>АРБ-24</c:v>
                </c:pt>
                <c:pt idx="2">
                  <c:v>АРБ-28</c:v>
                </c:pt>
              </c:strCache>
            </c:strRef>
          </c:cat>
          <c:val>
            <c:numRef>
              <c:f>Лист1!$H$15:$H$17</c:f>
              <c:numCache>
                <c:formatCode>General</c:formatCode>
                <c:ptCount val="3"/>
                <c:pt idx="0">
                  <c:v>15</c:v>
                </c:pt>
                <c:pt idx="1">
                  <c:v>2</c:v>
                </c:pt>
              </c:numCache>
            </c:numRef>
          </c:val>
        </c:ser>
        <c:ser>
          <c:idx val="3"/>
          <c:order val="4"/>
          <c:tx>
            <c:strRef>
              <c:f>Лист1!$I$14</c:f>
              <c:strCache>
                <c:ptCount val="1"/>
                <c:pt idx="0">
                  <c:v>Flu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Лист1!$B$15:$B$17</c:f>
              <c:strCache>
                <c:ptCount val="3"/>
                <c:pt idx="0">
                  <c:v>APБ-19</c:v>
                </c:pt>
                <c:pt idx="1">
                  <c:v>АРБ-24</c:v>
                </c:pt>
                <c:pt idx="2">
                  <c:v>АРБ-28</c:v>
                </c:pt>
              </c:strCache>
            </c:strRef>
          </c:cat>
          <c:val>
            <c:numRef>
              <c:f>Лист1!$I$15:$I$17</c:f>
              <c:numCache>
                <c:formatCode>General</c:formatCode>
                <c:ptCount val="3"/>
                <c:pt idx="0">
                  <c:v>30</c:v>
                </c:pt>
                <c:pt idx="1">
                  <c:v>27</c:v>
                </c:pt>
              </c:numCache>
            </c:numRef>
          </c:val>
        </c:ser>
        <c:ser>
          <c:idx val="4"/>
          <c:order val="5"/>
          <c:tx>
            <c:strRef>
              <c:f>Лист1!$J$14</c:f>
              <c:strCache>
                <c:ptCount val="1"/>
                <c:pt idx="0">
                  <c:v>Al-phase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Лист1!$B$15:$B$17</c:f>
              <c:strCache>
                <c:ptCount val="3"/>
                <c:pt idx="0">
                  <c:v>APБ-19</c:v>
                </c:pt>
                <c:pt idx="1">
                  <c:v>АРБ-24</c:v>
                </c:pt>
                <c:pt idx="2">
                  <c:v>АРБ-28</c:v>
                </c:pt>
              </c:strCache>
            </c:strRef>
          </c:cat>
          <c:val>
            <c:numRef>
              <c:f>Лист1!$J$15:$J$17</c:f>
              <c:numCache>
                <c:formatCode>General</c:formatCode>
                <c:ptCount val="3"/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474176"/>
        <c:axId val="122448128"/>
      </c:barChart>
      <c:catAx>
        <c:axId val="119474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22448128"/>
        <c:crosses val="autoZero"/>
        <c:auto val="1"/>
        <c:lblAlgn val="ctr"/>
        <c:lblOffset val="100"/>
        <c:noMultiLvlLbl val="0"/>
      </c:catAx>
      <c:valAx>
        <c:axId val="122448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Proportion,</a:t>
                </a:r>
                <a:r>
                  <a:rPr lang="en-US" baseline="0"/>
                  <a:t> %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474176"/>
        <c:crosses val="autoZero"/>
        <c:crossBetween val="between"/>
      </c:valAx>
      <c:spPr>
        <a:noFill/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368A2-8939-486F-B94E-59DF38087B21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8447E-3132-4A65-886B-6E1EDFEE51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3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8447E-3132-4A65-886B-6E1EDFEE51E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9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032" y="1988840"/>
            <a:ext cx="8712968" cy="1752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Phase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Relations Experimental Study In The Ca-Ongonite From Ary-Bulak Massive (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Transbaykal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Region, Russia) at 700–800 °C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425244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4365104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authors</a:t>
            </a:r>
            <a:r>
              <a:rPr lang="ru-RU" b="1" dirty="0" smtClean="0"/>
              <a:t>:</a:t>
            </a:r>
            <a:endParaRPr lang="ru-RU" dirty="0" smtClean="0"/>
          </a:p>
          <a:p>
            <a:pPr algn="ctr"/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en-US" dirty="0" err="1" smtClean="0"/>
              <a:t>Novikova</a:t>
            </a:r>
            <a:r>
              <a:rPr lang="en-US" dirty="0" smtClean="0"/>
              <a:t> Anna </a:t>
            </a:r>
            <a:br>
              <a:rPr lang="en-US" dirty="0" smtClean="0"/>
            </a:br>
            <a:r>
              <a:rPr lang="en-US" dirty="0" smtClean="0"/>
              <a:t>(novikova-a-s@yandex.ru), </a:t>
            </a:r>
          </a:p>
          <a:p>
            <a:pPr algn="ctr"/>
            <a:r>
              <a:rPr lang="ru-RU" dirty="0" smtClean="0"/>
              <a:t>             </a:t>
            </a:r>
            <a:r>
              <a:rPr lang="en-US" dirty="0" err="1" smtClean="0"/>
              <a:t>Alferyeva</a:t>
            </a:r>
            <a:r>
              <a:rPr lang="en-US" dirty="0" smtClean="0"/>
              <a:t> </a:t>
            </a:r>
            <a:r>
              <a:rPr lang="en-US" dirty="0"/>
              <a:t>Yana</a:t>
            </a:r>
            <a:br>
              <a:rPr lang="en-US" dirty="0"/>
            </a:br>
            <a:r>
              <a:rPr lang="en-US" dirty="0" smtClean="0"/>
              <a:t>(yanaalf@ya.ru)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61168" y="26064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Lomonosov</a:t>
            </a: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</a:t>
            </a: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oscow State University,</a:t>
            </a:r>
          </a:p>
          <a:p>
            <a:pPr algn="ctr"/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Department of </a:t>
            </a: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Petrology,</a:t>
            </a:r>
          </a:p>
          <a:p>
            <a:pPr algn="ctr"/>
            <a:r>
              <a:rPr lang="en-US" sz="14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Laboratory of Experimental and Technical Petrology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36454" y="630932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Moscow,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1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Т</a:t>
            </a:r>
            <a:r>
              <a:rPr lang="en-US" dirty="0" smtClean="0"/>
              <a:t>AS diagram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829534" cy="532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72865"/>
            <a:ext cx="1584176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6156" y="1895188"/>
            <a:ext cx="1800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Classical ongonites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62972" y="1977068"/>
            <a:ext cx="216024" cy="1440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588224" y="2225290"/>
            <a:ext cx="12961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Ary</a:t>
            </a:r>
            <a:r>
              <a:rPr lang="en-US" sz="1600" dirty="0"/>
              <a:t> </a:t>
            </a:r>
            <a:r>
              <a:rPr lang="en-US" sz="1600" dirty="0" smtClean="0"/>
              <a:t>Bulak ongonites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978996" y="2225290"/>
            <a:ext cx="6092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Ромб 7"/>
          <p:cNvSpPr/>
          <p:nvPr/>
        </p:nvSpPr>
        <p:spPr>
          <a:xfrm>
            <a:off x="6283610" y="2348880"/>
            <a:ext cx="304614" cy="288032"/>
          </a:xfrm>
          <a:prstGeom prst="diamon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Experimental studies of </a:t>
            </a:r>
            <a:r>
              <a:rPr lang="en-US" sz="2400" b="1" dirty="0" err="1" smtClean="0"/>
              <a:t>ongonite</a:t>
            </a:r>
            <a:r>
              <a:rPr lang="en-US" sz="2400" b="1" dirty="0" smtClean="0"/>
              <a:t> systems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596" y="1628800"/>
            <a:ext cx="8555868" cy="458569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Fusion range of typical ongonites </a:t>
            </a:r>
            <a:r>
              <a:rPr lang="ru-RU" dirty="0" smtClean="0"/>
              <a:t>(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550</a:t>
            </a:r>
            <a:r>
              <a:rPr lang="ru-RU" b="1" dirty="0"/>
              <a:t>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870</a:t>
            </a:r>
            <a:r>
              <a:rPr lang="ru-RU" b="1" dirty="0"/>
              <a:t> ◦С</a:t>
            </a:r>
            <a:r>
              <a:rPr lang="ru-RU" dirty="0" smtClean="0"/>
              <a:t>)</a:t>
            </a:r>
            <a:endParaRPr lang="en-US" dirty="0" smtClean="0"/>
          </a:p>
          <a:p>
            <a:endParaRPr lang="ru-RU" dirty="0" smtClean="0"/>
          </a:p>
          <a:p>
            <a:r>
              <a:rPr lang="en-US" dirty="0" smtClean="0"/>
              <a:t>Crystallization sequence (with H2O)</a:t>
            </a:r>
            <a:r>
              <a:rPr lang="ru-RU" dirty="0" smtClean="0"/>
              <a:t>:</a:t>
            </a:r>
          </a:p>
          <a:p>
            <a:pPr marL="109728" indent="0">
              <a:buNone/>
            </a:pPr>
            <a:r>
              <a:rPr lang="en-US" dirty="0" smtClean="0"/>
              <a:t>   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   </a:t>
            </a:r>
            <a:r>
              <a:rPr lang="en-US" sz="2400" b="1" dirty="0" err="1" smtClean="0"/>
              <a:t>Albite</a:t>
            </a:r>
            <a:r>
              <a:rPr lang="ru-RU" sz="2400" b="1" dirty="0" smtClean="0"/>
              <a:t> -</a:t>
            </a:r>
            <a:r>
              <a:rPr lang="en-US" sz="2400" b="1" dirty="0" smtClean="0"/>
              <a:t>&gt;Quartz -&gt;</a:t>
            </a:r>
            <a:r>
              <a:rPr lang="ru-RU" sz="2400" b="1" dirty="0" smtClean="0"/>
              <a:t> </a:t>
            </a:r>
            <a:r>
              <a:rPr lang="en-US" sz="2400" b="1" dirty="0" smtClean="0"/>
              <a:t>Potassium </a:t>
            </a:r>
            <a:r>
              <a:rPr lang="en-US" sz="2400" b="1" dirty="0"/>
              <a:t>feldspar </a:t>
            </a:r>
            <a:r>
              <a:rPr lang="en-US" sz="2400" b="1" dirty="0" smtClean="0"/>
              <a:t>-&gt;</a:t>
            </a:r>
            <a:r>
              <a:rPr lang="ru-RU" sz="2400" b="1" dirty="0" smtClean="0"/>
              <a:t> </a:t>
            </a:r>
            <a:r>
              <a:rPr lang="en-US" sz="2400" b="1" dirty="0" smtClean="0"/>
              <a:t>Topaz -&gt;</a:t>
            </a:r>
            <a:r>
              <a:rPr lang="ru-RU" sz="2400" b="1" dirty="0" smtClean="0"/>
              <a:t> </a:t>
            </a:r>
            <a:r>
              <a:rPr lang="en-US" sz="2400" b="1" dirty="0" smtClean="0"/>
              <a:t> Mica</a:t>
            </a:r>
          </a:p>
          <a:p>
            <a:endParaRPr lang="ru-RU" dirty="0" smtClean="0"/>
          </a:p>
          <a:p>
            <a:r>
              <a:rPr lang="en-US" dirty="0" smtClean="0"/>
              <a:t>In excess of </a:t>
            </a:r>
            <a:r>
              <a:rPr lang="ru-RU" dirty="0" smtClean="0"/>
              <a:t>(</a:t>
            </a:r>
            <a:r>
              <a:rPr lang="en-US" dirty="0" smtClean="0"/>
              <a:t>HF) the order of crystallization changes to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</a:p>
          <a:p>
            <a:pPr marL="109728" indent="0">
              <a:buNone/>
            </a:pPr>
            <a:r>
              <a:rPr lang="en-US" b="1" dirty="0" smtClean="0"/>
              <a:t>   </a:t>
            </a:r>
            <a:r>
              <a:rPr lang="en-US" sz="2400" b="1" dirty="0" smtClean="0"/>
              <a:t>Quartz-</a:t>
            </a:r>
            <a:r>
              <a:rPr lang="en-US" sz="2400" b="1" dirty="0"/>
              <a:t>&gt; </a:t>
            </a:r>
            <a:r>
              <a:rPr lang="en-US" sz="2400" b="1" dirty="0" smtClean="0"/>
              <a:t>Topaz</a:t>
            </a:r>
            <a:endParaRPr lang="ru-RU" sz="2400" b="1" dirty="0" smtClean="0"/>
          </a:p>
          <a:p>
            <a:pPr marL="109728" indent="0">
              <a:buNone/>
            </a:pPr>
            <a:endParaRPr lang="ru-RU" b="1" dirty="0" smtClean="0"/>
          </a:p>
          <a:p>
            <a:r>
              <a:rPr lang="en-US" dirty="0"/>
              <a:t>Model </a:t>
            </a:r>
            <a:r>
              <a:rPr lang="en-US" dirty="0" smtClean="0"/>
              <a:t>experiments</a:t>
            </a:r>
            <a:r>
              <a:rPr lang="ru-RU" dirty="0" smtClean="0"/>
              <a:t> </a:t>
            </a:r>
            <a:r>
              <a:rPr lang="en-US" dirty="0" smtClean="0"/>
              <a:t>had </a:t>
            </a:r>
            <a:r>
              <a:rPr lang="en-US" dirty="0"/>
              <a:t>shown the expanding of Q-field  in higher F activity systems.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949280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[</a:t>
            </a:r>
            <a:r>
              <a:rPr lang="en-US" dirty="0" err="1" smtClean="0"/>
              <a:t>Kovalenko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1979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en-US" dirty="0" err="1" smtClean="0"/>
              <a:t>Kovalenko</a:t>
            </a:r>
            <a:r>
              <a:rPr lang="ru-RU" dirty="0" smtClean="0">
                <a:solidFill>
                  <a:prstClr val="black"/>
                </a:solidFill>
              </a:rPr>
              <a:t>,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1976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>
                <a:solidFill>
                  <a:prstClr val="black"/>
                </a:solidFill>
              </a:rPr>
              <a:t>Manning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1981</a:t>
            </a:r>
            <a:r>
              <a:rPr lang="ru-RU" dirty="0">
                <a:solidFill>
                  <a:prstClr val="black"/>
                </a:solidFill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16668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22613"/>
            <a:ext cx="8229600" cy="4325112"/>
          </a:xfrm>
        </p:spPr>
        <p:txBody>
          <a:bodyPr>
            <a:normAutofit/>
          </a:bodyPr>
          <a:lstStyle/>
          <a:p>
            <a:r>
              <a:rPr lang="en-US" sz="2000" dirty="0"/>
              <a:t>Fluid </a:t>
            </a:r>
            <a:r>
              <a:rPr lang="en-US" sz="2000" dirty="0" smtClean="0"/>
              <a:t>and melt </a:t>
            </a:r>
            <a:r>
              <a:rPr lang="en-US" sz="2000" dirty="0" smtClean="0"/>
              <a:t>inclusions </a:t>
            </a:r>
            <a:r>
              <a:rPr lang="en-US" sz="2000" dirty="0" smtClean="0"/>
              <a:t>are situated in Q.  Their exploration  </a:t>
            </a:r>
            <a:r>
              <a:rPr lang="en-US" sz="2000" dirty="0" smtClean="0"/>
              <a:t>has </a:t>
            </a:r>
            <a:r>
              <a:rPr lang="en-US" sz="2000" dirty="0" smtClean="0"/>
              <a:t>shown the existence of Ca-F melt.*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82430" y="4401935"/>
            <a:ext cx="576064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95536" y="620688"/>
            <a:ext cx="8229600" cy="106680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Experimental studies of Ary-Bulak ongonite systems (by </a:t>
            </a:r>
            <a:r>
              <a:rPr lang="en-US" dirty="0" err="1" smtClean="0"/>
              <a:t>Peretyazhko</a:t>
            </a:r>
            <a:r>
              <a:rPr lang="en-US" dirty="0" smtClean="0"/>
              <a:t> I.S)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3454105"/>
            <a:ext cx="1452642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Ca-F gl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3514616">
            <a:off x="1482894" y="3891612"/>
            <a:ext cx="498582" cy="391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3514616">
            <a:off x="1906598" y="3481039"/>
            <a:ext cx="498582" cy="391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60905" y="5664646"/>
            <a:ext cx="5507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Ca-F melt inclusions in Q </a:t>
            </a:r>
            <a:r>
              <a:rPr lang="en-US" dirty="0"/>
              <a:t>and melt </a:t>
            </a:r>
            <a:r>
              <a:rPr lang="en-US" dirty="0" smtClean="0"/>
              <a:t>(MI) and </a:t>
            </a:r>
            <a:r>
              <a:rPr lang="en-US" dirty="0" err="1" smtClean="0"/>
              <a:t>syngenetic</a:t>
            </a:r>
            <a:r>
              <a:rPr lang="en-US" dirty="0" smtClean="0"/>
              <a:t> </a:t>
            </a:r>
            <a:r>
              <a:rPr lang="en-US" dirty="0"/>
              <a:t>gas-rich fluid inclusions (FI) </a:t>
            </a:r>
            <a:endParaRPr lang="ru-RU" dirty="0"/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22"/>
          <a:stretch/>
        </p:blipFill>
        <p:spPr bwMode="auto">
          <a:xfrm>
            <a:off x="372344" y="2904388"/>
            <a:ext cx="2275656" cy="265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48407" y="3009826"/>
            <a:ext cx="1452642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Ca-F gl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3514616">
            <a:off x="1387693" y="3447333"/>
            <a:ext cx="498582" cy="3912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09" y="2904388"/>
            <a:ext cx="2680706" cy="257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260619" y="4296221"/>
            <a:ext cx="576064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78181" y="3135635"/>
            <a:ext cx="44275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3688525" y="3135635"/>
            <a:ext cx="1588575" cy="241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4770111" y="3393516"/>
            <a:ext cx="580464" cy="319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4842119" y="3376810"/>
            <a:ext cx="434981" cy="1272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5277100" y="3376810"/>
            <a:ext cx="73475" cy="1704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868144" y="2238387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calcium fluoride and residual </a:t>
            </a:r>
            <a:r>
              <a:rPr lang="en-US" dirty="0" err="1"/>
              <a:t>aluminosilicate</a:t>
            </a:r>
            <a:r>
              <a:rPr lang="en-US" dirty="0"/>
              <a:t> </a:t>
            </a:r>
            <a:r>
              <a:rPr lang="en-US" dirty="0" smtClean="0"/>
              <a:t>melts coexisted </a:t>
            </a:r>
            <a:r>
              <a:rPr lang="en-US" dirty="0"/>
              <a:t>at a temperature below the β → </a:t>
            </a:r>
            <a:r>
              <a:rPr lang="en-US" dirty="0" smtClean="0"/>
              <a:t>α transition</a:t>
            </a:r>
            <a:endParaRPr lang="en-US" dirty="0"/>
          </a:p>
          <a:p>
            <a:r>
              <a:rPr lang="en-US" dirty="0"/>
              <a:t>of quartz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595–585</a:t>
            </a:r>
            <a:r>
              <a:rPr lang="en-US" dirty="0" smtClean="0"/>
              <a:t>°C).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930965" y="3810099"/>
            <a:ext cx="28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magmatic crystallization of quartz began at a temperature</a:t>
            </a:r>
          </a:p>
          <a:p>
            <a:r>
              <a:rPr lang="en-US" dirty="0"/>
              <a:t>not lower than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750–650</a:t>
            </a:r>
            <a:r>
              <a:rPr lang="en-US" dirty="0" smtClean="0"/>
              <a:t>°C.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898632" y="5301208"/>
            <a:ext cx="2993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residual glass starts to melt </a:t>
            </a:r>
            <a:r>
              <a:rPr lang="en-US" dirty="0" smtClean="0"/>
              <a:t>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450–500</a:t>
            </a:r>
            <a:r>
              <a:rPr lang="en-US" dirty="0" smtClean="0"/>
              <a:t>° </a:t>
            </a:r>
            <a:r>
              <a:rPr lang="en-US" dirty="0" smtClean="0"/>
              <a:t>C and </a:t>
            </a:r>
            <a:r>
              <a:rPr lang="en-US" dirty="0"/>
              <a:t>became liquid  </a:t>
            </a:r>
            <a:r>
              <a:rPr lang="en-US" dirty="0" smtClean="0"/>
              <a:t>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700–750</a:t>
            </a:r>
            <a:r>
              <a:rPr lang="en-US" dirty="0" smtClean="0"/>
              <a:t>°C </a:t>
            </a:r>
            <a:r>
              <a:rPr lang="en-US" dirty="0"/>
              <a:t>and even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1000–1050</a:t>
            </a:r>
            <a:r>
              <a:rPr lang="en-US" dirty="0" smtClean="0"/>
              <a:t>°C 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02189" y="6310977"/>
            <a:ext cx="58558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* </a:t>
            </a:r>
            <a:r>
              <a:rPr lang="ru-RU" sz="1100" dirty="0" smtClean="0"/>
              <a:t>[</a:t>
            </a:r>
            <a:r>
              <a:rPr lang="en-US" sz="1100" dirty="0" err="1"/>
              <a:t>Peretyazhko</a:t>
            </a:r>
            <a:r>
              <a:rPr lang="en-US" sz="1100" dirty="0"/>
              <a:t>, I.S., et al., </a:t>
            </a:r>
            <a:r>
              <a:rPr lang="en-US" sz="1100" dirty="0" smtClean="0"/>
              <a:t>2007a, </a:t>
            </a:r>
            <a:r>
              <a:rPr lang="en-US" sz="1100" dirty="0" err="1" smtClean="0"/>
              <a:t>Peretyazhko</a:t>
            </a:r>
            <a:r>
              <a:rPr lang="en-US" sz="1100" dirty="0"/>
              <a:t>, I.S., e</a:t>
            </a:r>
            <a:r>
              <a:rPr lang="en-US" sz="1100" dirty="0" smtClean="0"/>
              <a:t>t al</a:t>
            </a:r>
            <a:r>
              <a:rPr lang="ru-RU" sz="1100" dirty="0" smtClean="0"/>
              <a:t>., 2007</a:t>
            </a:r>
            <a:r>
              <a:rPr lang="en-US" sz="1100" dirty="0" smtClean="0"/>
              <a:t>b</a:t>
            </a:r>
            <a:r>
              <a:rPr lang="ru-RU" sz="1100" dirty="0" smtClean="0"/>
              <a:t>, </a:t>
            </a:r>
            <a:r>
              <a:rPr lang="en-US" sz="1100" dirty="0" err="1"/>
              <a:t>Peretyazhko</a:t>
            </a:r>
            <a:r>
              <a:rPr lang="en-US" sz="1100" dirty="0"/>
              <a:t>, I.S., et al., </a:t>
            </a:r>
            <a:r>
              <a:rPr lang="ru-RU" sz="1100" dirty="0" smtClean="0"/>
              <a:t>. </a:t>
            </a:r>
            <a:r>
              <a:rPr lang="ru-RU" sz="1100" dirty="0"/>
              <a:t>2010]</a:t>
            </a:r>
          </a:p>
        </p:txBody>
      </p:sp>
    </p:spTree>
    <p:extLst>
      <p:ext uri="{BB962C8B-B14F-4D97-AF65-F5344CB8AC3E}">
        <p14:creationId xmlns:p14="http://schemas.microsoft.com/office/powerpoint/2010/main" val="22956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497" y="476672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Other </a:t>
            </a:r>
            <a:r>
              <a:rPr lang="en-US" dirty="0" smtClean="0"/>
              <a:t>Ca-F founded inclusions*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6283" y="1628800"/>
            <a:ext cx="5057353" cy="165618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Ca-F inclusions in </a:t>
            </a:r>
            <a:r>
              <a:rPr lang="en-US" sz="2400" dirty="0" err="1"/>
              <a:t>p</a:t>
            </a:r>
            <a:r>
              <a:rPr lang="en-US" sz="2400" dirty="0" err="1" smtClean="0"/>
              <a:t>egmatites</a:t>
            </a:r>
            <a:r>
              <a:rPr lang="en-US" sz="2400" dirty="0" smtClean="0"/>
              <a:t> </a:t>
            </a:r>
            <a:r>
              <a:rPr lang="en-US" sz="2400" dirty="0"/>
              <a:t>and adjacent </a:t>
            </a:r>
            <a:r>
              <a:rPr lang="en-US" sz="2400" dirty="0" err="1"/>
              <a:t>subsolvus</a:t>
            </a:r>
            <a:r>
              <a:rPr lang="en-US" sz="2400" dirty="0"/>
              <a:t> granites (two alkali feldspars) of the Mid-Proterozoic Strange Lake pluton (</a:t>
            </a:r>
            <a:r>
              <a:rPr lang="en-US" sz="2400" dirty="0" smtClean="0"/>
              <a:t>Quebec-Labrador</a:t>
            </a:r>
            <a:r>
              <a:rPr lang="en-US" sz="2400" dirty="0"/>
              <a:t>, Canada)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48519" y="5499444"/>
            <a:ext cx="2269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 BSE image </a:t>
            </a:r>
            <a:r>
              <a:rPr lang="en-US" sz="1200" dirty="0" smtClean="0"/>
              <a:t>of Ti-rich </a:t>
            </a:r>
            <a:r>
              <a:rPr lang="en-US" sz="1200" dirty="0"/>
              <a:t>silicate glass containing a globule of</a:t>
            </a:r>
          </a:p>
          <a:p>
            <a:r>
              <a:rPr lang="en-US" sz="1200" dirty="0"/>
              <a:t>calcium-rich fluoride glass with a high concentration of the REE. </a:t>
            </a:r>
            <a:endParaRPr lang="ru-RU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3588" r="3910" b="3018"/>
          <a:stretch/>
        </p:blipFill>
        <p:spPr bwMode="auto">
          <a:xfrm>
            <a:off x="2385070" y="3685394"/>
            <a:ext cx="2196378" cy="165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05" y="1412776"/>
            <a:ext cx="3019151" cy="215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48" y="3284984"/>
            <a:ext cx="4564824" cy="280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53297" y="6070775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smtClean="0"/>
              <a:t>Geological </a:t>
            </a:r>
            <a:r>
              <a:rPr lang="en-US" sz="1100" dirty="0"/>
              <a:t>map of the Strange Lake pluton showing the distribution of the principal rock types, the locations of the pegmatite-rich</a:t>
            </a:r>
          </a:p>
          <a:p>
            <a:r>
              <a:rPr lang="en-US" sz="1100" dirty="0"/>
              <a:t>areas</a:t>
            </a:r>
            <a:endParaRPr lang="ru-RU" sz="1100" dirty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" y="3686996"/>
            <a:ext cx="2141728" cy="16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508539"/>
            <a:ext cx="52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2273" y="5591776"/>
            <a:ext cx="2040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 BSE </a:t>
            </a:r>
            <a:r>
              <a:rPr lang="en-US" sz="1200" dirty="0" smtClean="0"/>
              <a:t>image of inclusion </a:t>
            </a:r>
            <a:r>
              <a:rPr lang="en-US" sz="1200" dirty="0"/>
              <a:t>containing silicate melt, </a:t>
            </a:r>
            <a:r>
              <a:rPr lang="en-US" sz="1200" dirty="0" smtClean="0"/>
              <a:t>zircon crystals </a:t>
            </a:r>
            <a:r>
              <a:rPr lang="en-US" sz="1200" dirty="0"/>
              <a:t>and a fluid </a:t>
            </a:r>
            <a:r>
              <a:rPr lang="en-US" sz="1200" dirty="0" smtClean="0"/>
              <a:t>bubble. 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72272" y="6488668"/>
            <a:ext cx="8720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[</a:t>
            </a:r>
            <a:r>
              <a:rPr lang="en-US" dirty="0" err="1" smtClean="0"/>
              <a:t>Vasyukova</a:t>
            </a:r>
            <a:r>
              <a:rPr lang="en-US" dirty="0" smtClean="0"/>
              <a:t> O. et all,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2014</a:t>
            </a:r>
            <a:r>
              <a:rPr lang="en-US" dirty="0" smtClean="0"/>
              <a:t>]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6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 </a:t>
            </a:r>
            <a:r>
              <a:rPr lang="ru-RU" dirty="0" smtClean="0"/>
              <a:t>№ 1: </a:t>
            </a:r>
            <a:r>
              <a:rPr lang="en-US" dirty="0" smtClean="0"/>
              <a:t>melting rocks at T = </a:t>
            </a:r>
            <a:r>
              <a:rPr lang="ru-RU" dirty="0" smtClean="0"/>
              <a:t>800 </a:t>
            </a:r>
            <a:r>
              <a:rPr lang="en-US" dirty="0" smtClean="0"/>
              <a:t>and </a:t>
            </a:r>
            <a:r>
              <a:rPr lang="ru-RU" dirty="0" smtClean="0"/>
              <a:t> 700˚С</a:t>
            </a:r>
            <a:r>
              <a:rPr lang="ru-RU" dirty="0"/>
              <a:t>, </a:t>
            </a:r>
            <a:r>
              <a:rPr lang="en-US" dirty="0" smtClean="0"/>
              <a:t>P = </a:t>
            </a:r>
            <a:r>
              <a:rPr lang="ru-RU" dirty="0" smtClean="0"/>
              <a:t>1 </a:t>
            </a:r>
            <a:r>
              <a:rPr lang="en-US" dirty="0" err="1" smtClean="0"/>
              <a:t>kBar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buffer Ni-</a:t>
            </a:r>
            <a:r>
              <a:rPr lang="en-US" dirty="0" err="1" smtClean="0"/>
              <a:t>NiO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64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/>
              <a:t>experimental method.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858" y="1626484"/>
            <a:ext cx="8229600" cy="4325112"/>
          </a:xfrm>
        </p:spPr>
        <p:txBody>
          <a:bodyPr/>
          <a:lstStyle/>
          <a:p>
            <a:r>
              <a:rPr lang="en-US" sz="1800" b="1" u="sng" dirty="0"/>
              <a:t>Instrumentation </a:t>
            </a:r>
            <a:r>
              <a:rPr lang="ru-RU" sz="1800" b="1" u="sng" dirty="0" smtClean="0"/>
              <a:t>: </a:t>
            </a:r>
            <a:r>
              <a:rPr lang="en-US" sz="1800" dirty="0"/>
              <a:t> analytical balance</a:t>
            </a:r>
            <a:r>
              <a:rPr lang="ru-RU" sz="1800" dirty="0" smtClean="0"/>
              <a:t>, </a:t>
            </a:r>
            <a:r>
              <a:rPr lang="en-US" sz="1800" dirty="0"/>
              <a:t>arc welding set</a:t>
            </a:r>
            <a:r>
              <a:rPr lang="ru-RU" sz="1800" dirty="0" smtClean="0"/>
              <a:t>,</a:t>
            </a:r>
            <a:r>
              <a:rPr lang="en-US" sz="1800" dirty="0"/>
              <a:t> hydrothermal cold seal pressure </a:t>
            </a:r>
            <a:r>
              <a:rPr lang="en-US" sz="1800" dirty="0" smtClean="0"/>
              <a:t>vessels</a:t>
            </a:r>
            <a:r>
              <a:rPr lang="ru-RU" sz="1800" dirty="0" smtClean="0"/>
              <a:t>, </a:t>
            </a:r>
            <a:r>
              <a:rPr lang="en-US" sz="1800" dirty="0"/>
              <a:t>binocular microscope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b="1" u="sng" dirty="0" smtClean="0"/>
              <a:t>Source material:</a:t>
            </a:r>
            <a:r>
              <a:rPr lang="ru-RU" sz="1800" b="1" u="sng" dirty="0" smtClean="0"/>
              <a:t> </a:t>
            </a:r>
            <a:r>
              <a:rPr lang="en-US" sz="1800" dirty="0" smtClean="0"/>
              <a:t>three powders of three types of rocks from marginal </a:t>
            </a:r>
            <a:r>
              <a:rPr lang="ru-RU" sz="1800" dirty="0" smtClean="0"/>
              <a:t>(АРБ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1800" dirty="0" smtClean="0"/>
              <a:t>), </a:t>
            </a:r>
            <a:r>
              <a:rPr lang="en-US" sz="1800" dirty="0" smtClean="0"/>
              <a:t>middle</a:t>
            </a:r>
            <a:r>
              <a:rPr lang="ru-RU" sz="1800" dirty="0" smtClean="0"/>
              <a:t> (АРБ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1800" dirty="0" smtClean="0"/>
              <a:t>) </a:t>
            </a:r>
            <a:r>
              <a:rPr lang="en-US" sz="1800" dirty="0" smtClean="0"/>
              <a:t>and central </a:t>
            </a:r>
            <a:r>
              <a:rPr lang="ru-RU" sz="1800" dirty="0" smtClean="0"/>
              <a:t>(АРБ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1800" dirty="0" smtClean="0"/>
              <a:t>) </a:t>
            </a:r>
            <a:r>
              <a:rPr lang="en-US" sz="1800" dirty="0" smtClean="0"/>
              <a:t>zone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b="1" u="sng" dirty="0" smtClean="0"/>
              <a:t/>
            </a:r>
            <a:br>
              <a:rPr lang="ru-RU" sz="1800" b="1" u="sng" dirty="0" smtClean="0"/>
            </a:br>
            <a:r>
              <a:rPr lang="en-US" sz="1800" b="1" u="sng" dirty="0" smtClean="0"/>
              <a:t>Termodinamical parameters</a:t>
            </a:r>
            <a:r>
              <a:rPr lang="ru-RU" sz="1800" b="1" u="sng" dirty="0" smtClean="0"/>
              <a:t>: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365334"/>
              </p:ext>
            </p:extLst>
          </p:nvPr>
        </p:nvGraphicFramePr>
        <p:xfrm>
          <a:off x="827584" y="3645024"/>
          <a:ext cx="3505200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9" name="Лист" r:id="rId3" imgW="3505245" imgH="3070872" progId="Excel.Sheet.12">
                  <p:embed/>
                </p:oleObj>
              </mc:Choice>
              <mc:Fallback>
                <p:oleObj name="Лист" r:id="rId3" imgW="3505245" imgH="30708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3645024"/>
                        <a:ext cx="3505200" cy="307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445744" y="37890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Samples from three </a:t>
            </a:r>
            <a:r>
              <a:rPr lang="en-US" dirty="0" smtClean="0"/>
              <a:t>different </a:t>
            </a:r>
            <a:r>
              <a:rPr lang="en-US" dirty="0"/>
              <a:t>zones were explored </a:t>
            </a:r>
            <a:r>
              <a:rPr lang="en-US" dirty="0" smtClean="0"/>
              <a:t>at </a:t>
            </a:r>
            <a:r>
              <a:rPr lang="en-US" dirty="0"/>
              <a:t>the temperatures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700</a:t>
            </a:r>
            <a:r>
              <a:rPr lang="en-US" dirty="0"/>
              <a:t> 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800</a:t>
            </a:r>
          </a:p>
          <a:p>
            <a:r>
              <a:rPr lang="en-US" dirty="0" smtClean="0"/>
              <a:t>Celsius </a:t>
            </a:r>
            <a:r>
              <a:rPr lang="en-US" dirty="0"/>
              <a:t>degrees and pressure 1 </a:t>
            </a:r>
            <a:r>
              <a:rPr lang="en-US" dirty="0" err="1"/>
              <a:t>kBar</a:t>
            </a:r>
            <a:r>
              <a:rPr lang="en-US" dirty="0"/>
              <a:t> </a:t>
            </a:r>
            <a:r>
              <a:rPr lang="en-US" dirty="0" smtClean="0"/>
              <a:t>at different </a:t>
            </a:r>
            <a:r>
              <a:rPr lang="en-US" dirty="0"/>
              <a:t>amount of water 3, 5 10 per cent </a:t>
            </a:r>
            <a:r>
              <a:rPr lang="en-US" dirty="0" smtClean="0"/>
              <a:t>on hydrothermal </a:t>
            </a:r>
            <a:r>
              <a:rPr lang="en-US" dirty="0"/>
              <a:t>high-pressure plant.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Experiments </a:t>
            </a:r>
            <a:r>
              <a:rPr lang="en-US" dirty="0"/>
              <a:t>(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en-US" dirty="0"/>
              <a:t> °C) have lasted </a:t>
            </a:r>
            <a:r>
              <a:rPr lang="en-US" dirty="0" smtClean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/>
              <a:t>days, and </a:t>
            </a:r>
            <a:r>
              <a:rPr lang="en-US" dirty="0" smtClean="0"/>
              <a:t>at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700</a:t>
            </a:r>
            <a:r>
              <a:rPr lang="en-US" dirty="0" smtClean="0"/>
              <a:t> </a:t>
            </a:r>
            <a:r>
              <a:rPr lang="en-US" dirty="0"/>
              <a:t>°C – </a:t>
            </a:r>
            <a:r>
              <a:rPr lang="en-US" dirty="0" smtClean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dirty="0"/>
              <a:t> days.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3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Experiment № </a:t>
            </a:r>
            <a:r>
              <a:rPr lang="en-US" dirty="0" smtClean="0"/>
              <a:t>2: </a:t>
            </a:r>
            <a:r>
              <a:rPr lang="en-US" dirty="0"/>
              <a:t>melting rocks at T </a:t>
            </a:r>
            <a:r>
              <a:rPr lang="en-US" dirty="0" smtClean="0"/>
              <a:t>= 750˚</a:t>
            </a:r>
            <a:r>
              <a:rPr lang="ru-RU" dirty="0"/>
              <a:t>С, </a:t>
            </a:r>
            <a:r>
              <a:rPr lang="en-US" dirty="0"/>
              <a:t>P = 1 </a:t>
            </a:r>
            <a:r>
              <a:rPr lang="en-US" dirty="0" err="1"/>
              <a:t>kBar</a:t>
            </a:r>
            <a:r>
              <a:rPr lang="en-US" dirty="0"/>
              <a:t>, </a:t>
            </a:r>
            <a:r>
              <a:rPr lang="en-US" dirty="0" smtClean="0"/>
              <a:t>buffer Mt-Hem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33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The experimental method.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u="sng" dirty="0"/>
              <a:t>Instrumentation </a:t>
            </a:r>
            <a:r>
              <a:rPr lang="ru-RU" sz="2400" b="1" u="sng" dirty="0"/>
              <a:t>:</a:t>
            </a:r>
            <a:r>
              <a:rPr lang="ru-RU" sz="2400" b="1" dirty="0" smtClean="0"/>
              <a:t> </a:t>
            </a:r>
            <a:r>
              <a:rPr lang="en-US" sz="1800" dirty="0"/>
              <a:t>analytical balance, arc welding set, binocular </a:t>
            </a:r>
            <a:r>
              <a:rPr lang="en-US" sz="1800" dirty="0" smtClean="0"/>
              <a:t>microscope</a:t>
            </a:r>
            <a:r>
              <a:rPr lang="en-US" sz="1800" dirty="0"/>
              <a:t>, </a:t>
            </a:r>
            <a:r>
              <a:rPr lang="en-US" sz="1800" dirty="0" smtClean="0"/>
              <a:t>IHPV </a:t>
            </a:r>
            <a:r>
              <a:rPr lang="ru-RU" sz="1800" dirty="0" smtClean="0"/>
              <a:t>(«</a:t>
            </a:r>
            <a:r>
              <a:rPr lang="en-US" sz="1800" dirty="0" smtClean="0"/>
              <a:t>gas bomb</a:t>
            </a:r>
            <a:r>
              <a:rPr lang="ru-RU" sz="1800" dirty="0" smtClean="0"/>
              <a:t>»)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2400" b="1" u="sng" dirty="0"/>
              <a:t>Source material:</a:t>
            </a:r>
            <a:r>
              <a:rPr lang="ru-RU" sz="2400" b="1" u="sng" dirty="0"/>
              <a:t> </a:t>
            </a:r>
            <a:r>
              <a:rPr lang="en-US" sz="1800" dirty="0" smtClean="0"/>
              <a:t>two powders </a:t>
            </a:r>
            <a:r>
              <a:rPr lang="en-US" sz="1800" dirty="0"/>
              <a:t>of </a:t>
            </a:r>
            <a:r>
              <a:rPr lang="en-US" sz="1800" dirty="0" smtClean="0"/>
              <a:t>two </a:t>
            </a:r>
            <a:r>
              <a:rPr lang="en-US" sz="1800" dirty="0"/>
              <a:t>types of rocks </a:t>
            </a:r>
            <a:r>
              <a:rPr lang="en-US" sz="1800" dirty="0" smtClean="0"/>
              <a:t>from </a:t>
            </a:r>
            <a:r>
              <a:rPr lang="en-US" sz="1800" dirty="0"/>
              <a:t>marginal (АРБ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1800" dirty="0" smtClean="0"/>
              <a:t>) and </a:t>
            </a:r>
            <a:r>
              <a:rPr lang="en-US" sz="1800" dirty="0"/>
              <a:t>middle (АРБ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1800" dirty="0"/>
              <a:t>) </a:t>
            </a:r>
            <a:r>
              <a:rPr lang="en-US" sz="1800" dirty="0" smtClean="0"/>
              <a:t>zone</a:t>
            </a:r>
            <a:r>
              <a:rPr lang="en-US" sz="1800" dirty="0"/>
              <a:t>.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dirty="0"/>
              <a:t>chemical </a:t>
            </a:r>
            <a:r>
              <a:rPr lang="en-US" sz="1800" dirty="0" smtClean="0"/>
              <a:t>reagent </a:t>
            </a:r>
            <a:r>
              <a:rPr lang="ru-RU" sz="1800" dirty="0" smtClean="0"/>
              <a:t>Fe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800" dirty="0" smtClean="0"/>
              <a:t>O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/>
              <a:t> </a:t>
            </a:r>
            <a:r>
              <a:rPr lang="en-US" sz="1800" dirty="0" smtClean="0"/>
              <a:t>(</a:t>
            </a:r>
            <a:r>
              <a:rPr lang="ru-RU" sz="1800" dirty="0" smtClean="0"/>
              <a:t> </a:t>
            </a:r>
            <a:r>
              <a:rPr lang="en-US" sz="1800" dirty="0" smtClean="0"/>
              <a:t>ACS) </a:t>
            </a:r>
            <a:r>
              <a:rPr lang="ru-RU" sz="1800" dirty="0" smtClean="0"/>
              <a:t>, </a:t>
            </a:r>
            <a:r>
              <a:rPr lang="en-US" sz="1800" dirty="0" smtClean="0"/>
              <a:t>natural </a:t>
            </a:r>
            <a:r>
              <a:rPr lang="en-US" sz="1800" dirty="0"/>
              <a:t>magnetite powder, distilled water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2400" b="1" u="sng" dirty="0"/>
              <a:t>Termodinamical parameters</a:t>
            </a:r>
            <a:r>
              <a:rPr lang="ru-RU" sz="2400" b="1" u="sng" dirty="0"/>
              <a:t>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1800" dirty="0" smtClean="0"/>
              <a:t>Т </a:t>
            </a:r>
            <a:r>
              <a:rPr lang="ru-RU" sz="1800" dirty="0"/>
              <a:t>=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750</a:t>
            </a:r>
            <a:r>
              <a:rPr lang="ru-RU" sz="1800" dirty="0"/>
              <a:t> </a:t>
            </a:r>
            <a:r>
              <a:rPr lang="ru-RU" sz="1800" dirty="0" smtClean="0"/>
              <a:t>° </a:t>
            </a:r>
            <a:r>
              <a:rPr lang="ru-RU" sz="1800" dirty="0"/>
              <a:t>С </a:t>
            </a:r>
            <a:r>
              <a:rPr lang="ru-RU" sz="1800" dirty="0" smtClean="0"/>
              <a:t>, р  </a:t>
            </a:r>
            <a:r>
              <a:rPr lang="ru-RU" sz="1800" dirty="0"/>
              <a:t>1 </a:t>
            </a:r>
            <a:r>
              <a:rPr lang="en-US" sz="1800" dirty="0" err="1"/>
              <a:t>k</a:t>
            </a:r>
            <a:r>
              <a:rPr lang="en-US" sz="1800" dirty="0" err="1" smtClean="0"/>
              <a:t>Bar</a:t>
            </a:r>
            <a:r>
              <a:rPr lang="ru-RU" sz="1800" dirty="0" smtClean="0"/>
              <a:t>, </a:t>
            </a:r>
            <a:r>
              <a:rPr lang="en-US" sz="1800" dirty="0"/>
              <a:t>fO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/>
              <a:t>. (Mt/Hem).</a:t>
            </a:r>
          </a:p>
          <a:p>
            <a:pPr marL="109728" indent="0">
              <a:buNone/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Experiment have </a:t>
            </a:r>
            <a:r>
              <a:rPr lang="en-US" sz="1800" dirty="0"/>
              <a:t>lasted 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smtClean="0"/>
              <a:t> days.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162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523" y="489991"/>
            <a:ext cx="8229600" cy="1066800"/>
          </a:xfrm>
        </p:spPr>
        <p:txBody>
          <a:bodyPr/>
          <a:lstStyle/>
          <a:p>
            <a:r>
              <a:rPr lang="en-US" dirty="0" smtClean="0"/>
              <a:t>Binary ampoules method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25709" y="15567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/>
              <a:t>Method principle</a:t>
            </a:r>
            <a:r>
              <a:rPr lang="ru-RU" sz="3200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5233901"/>
            <a:ext cx="5233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Small ampoules</a:t>
            </a:r>
            <a:r>
              <a:rPr lang="ru-RU" b="1" dirty="0" smtClean="0"/>
              <a:t>: </a:t>
            </a:r>
            <a:r>
              <a:rPr lang="en-US" dirty="0" smtClean="0"/>
              <a:t>ongonite powder</a:t>
            </a:r>
            <a:r>
              <a:rPr lang="ru-RU" dirty="0" smtClean="0"/>
              <a:t>+</a:t>
            </a:r>
            <a:r>
              <a:rPr lang="en-US" dirty="0"/>
              <a:t>distilled water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5917107"/>
            <a:ext cx="5233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Internal and external ampoule</a:t>
            </a:r>
            <a:r>
              <a:rPr lang="ru-RU" b="1" dirty="0" smtClean="0"/>
              <a:t>: </a:t>
            </a:r>
            <a:r>
              <a:rPr lang="en-US" dirty="0" smtClean="0"/>
              <a:t>buffer</a:t>
            </a:r>
            <a:r>
              <a:rPr lang="ru-RU" dirty="0" smtClean="0"/>
              <a:t> </a:t>
            </a:r>
            <a:r>
              <a:rPr lang="en-US" dirty="0" smtClean="0"/>
              <a:t>Mt/Hem + distilled </a:t>
            </a:r>
            <a:r>
              <a:rPr lang="en-US" dirty="0"/>
              <a:t>water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581" y="2760919"/>
            <a:ext cx="7377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H2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5374" y="1668634"/>
            <a:ext cx="2376264" cy="4608513"/>
          </a:xfrm>
          <a:prstGeom prst="rect">
            <a:avLst/>
          </a:prstGeom>
          <a:solidFill>
            <a:srgbClr val="FF5050"/>
          </a:solidFill>
          <a:ln w="76200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327422" y="2172691"/>
            <a:ext cx="1512168" cy="3744416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795474" y="2647350"/>
            <a:ext cx="576064" cy="126207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95474" y="4260923"/>
            <a:ext cx="576064" cy="12961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71338" y="3321399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993101" y="4431651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58861" y="1668634"/>
            <a:ext cx="2488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External ampoule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250689" y="2152374"/>
            <a:ext cx="2164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Internal</a:t>
            </a:r>
            <a:br>
              <a:rPr lang="en-US" sz="1400" b="1" dirty="0" smtClean="0"/>
            </a:br>
            <a:r>
              <a:rPr lang="en-US" sz="1400" b="1" dirty="0" smtClean="0"/>
              <a:t>ampoule</a:t>
            </a:r>
            <a:endParaRPr lang="ru-RU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723466" y="2772509"/>
            <a:ext cx="720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Small amp.1</a:t>
            </a:r>
            <a:endParaRPr lang="ru-RU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723466" y="4539663"/>
            <a:ext cx="720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Small amp.2</a:t>
            </a:r>
            <a:endParaRPr lang="ru-RU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93461" y="2152374"/>
            <a:ext cx="51845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ampoule containing buffer mixture in Mt/Hem </a:t>
            </a:r>
            <a:r>
              <a:rPr lang="en-US" dirty="0"/>
              <a:t>proportion </a:t>
            </a:r>
            <a:r>
              <a:rPr lang="en-US" sz="2400" b="1" dirty="0" smtClean="0">
                <a:latin typeface="Adobe Arabic" pitchFamily="18" charset="-78"/>
                <a:cs typeface="Adobe Arabic" pitchFamily="18" charset="-78"/>
              </a:rPr>
              <a:t>1:9</a:t>
            </a:r>
            <a:r>
              <a:rPr lang="en-US" dirty="0"/>
              <a:t> </a:t>
            </a:r>
            <a:r>
              <a:rPr lang="en-US" dirty="0" smtClean="0"/>
              <a:t> is places inside external ampoule containing the same buffer mixture in the same Mt/Hem </a:t>
            </a:r>
            <a:r>
              <a:rPr lang="en-US" dirty="0"/>
              <a:t>proportion. </a:t>
            </a:r>
            <a:endParaRPr lang="en-US" dirty="0" smtClean="0"/>
          </a:p>
          <a:p>
            <a:r>
              <a:rPr lang="en-US" dirty="0" smtClean="0"/>
              <a:t>With temperature rises the chemical reaction between Mt and Hem is going on. </a:t>
            </a:r>
          </a:p>
          <a:p>
            <a:r>
              <a:rPr lang="en-US" dirty="0" smtClean="0"/>
              <a:t>The determined oxygen fugacity has been established upon the reaction completion. </a:t>
            </a:r>
          </a:p>
          <a:p>
            <a:endParaRPr lang="en-US" dirty="0"/>
          </a:p>
          <a:p>
            <a:r>
              <a:rPr lang="en-US" dirty="0" smtClean="0"/>
              <a:t>H2 migration results in ampule heat in gas bomb.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994" y="6378772"/>
            <a:ext cx="3312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Times New Roman" pitchFamily="18" charset="0"/>
                <a:cs typeface="Times New Roman" pitchFamily="18" charset="0"/>
              </a:rPr>
              <a:t>3 Fe2O3 + H2 = 2 Fe3O4 + H2O.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0689" y="3879023"/>
            <a:ext cx="16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Fe2O3+Fe3O4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250689" y="5870940"/>
            <a:ext cx="1688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Fe2O3+Fe3O4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7419"/>
            <a:ext cx="4896544" cy="4053507"/>
          </a:xfrm>
        </p:spPr>
      </p:pic>
      <p:sp>
        <p:nvSpPr>
          <p:cNvPr id="5" name="TextBox 4"/>
          <p:cNvSpPr txBox="1"/>
          <p:nvPr/>
        </p:nvSpPr>
        <p:spPr>
          <a:xfrm>
            <a:off x="539552" y="54903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Oxygen </a:t>
            </a:r>
            <a:r>
              <a:rPr lang="en-US" dirty="0" smtClean="0"/>
              <a:t>fugacity (</a:t>
            </a:r>
            <a:r>
              <a:rPr lang="en-US" dirty="0"/>
              <a:t>fO2)  </a:t>
            </a:r>
            <a:r>
              <a:rPr lang="en-US" dirty="0" smtClean="0"/>
              <a:t>determination in experiments on </a:t>
            </a:r>
            <a:r>
              <a:rPr lang="ru-RU" dirty="0" smtClean="0"/>
              <a:t>IHPV.</a:t>
            </a:r>
            <a:endParaRPr lang="en-US" dirty="0" smtClean="0"/>
          </a:p>
          <a:p>
            <a:endParaRPr lang="ru-RU" dirty="0"/>
          </a:p>
          <a:p>
            <a:r>
              <a:rPr lang="en-US" dirty="0" smtClean="0"/>
              <a:t>Point </a:t>
            </a:r>
            <a:r>
              <a:rPr lang="en-US" dirty="0"/>
              <a:t>on the </a:t>
            </a:r>
            <a:r>
              <a:rPr lang="en-US" dirty="0" smtClean="0"/>
              <a:t>figure is a theoretically </a:t>
            </a:r>
            <a:r>
              <a:rPr lang="en-US" dirty="0"/>
              <a:t>calculated </a:t>
            </a:r>
            <a:r>
              <a:rPr lang="en-US" dirty="0" smtClean="0"/>
              <a:t>oxygen </a:t>
            </a:r>
            <a:r>
              <a:rPr lang="en-US" dirty="0"/>
              <a:t>fugacity </a:t>
            </a:r>
            <a:r>
              <a:rPr lang="en-US" dirty="0" smtClean="0"/>
              <a:t>for Mt-Hem buffer under determined experimental parameters.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4914"/>
            <a:ext cx="7763129" cy="61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68144" y="2318829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fO2 – </a:t>
            </a:r>
            <a:r>
              <a:rPr lang="en-US" dirty="0" smtClean="0"/>
              <a:t>oxygen </a:t>
            </a:r>
            <a:r>
              <a:rPr lang="en-US" dirty="0"/>
              <a:t>fugacity </a:t>
            </a:r>
            <a:r>
              <a:rPr lang="en-US" dirty="0" smtClean="0"/>
              <a:t>(</a:t>
            </a:r>
            <a:r>
              <a:rPr lang="en-US" dirty="0" err="1" smtClean="0"/>
              <a:t>atm</a:t>
            </a:r>
            <a:r>
              <a:rPr lang="en-US" dirty="0" smtClean="0"/>
              <a:t>),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А,В,С – </a:t>
            </a:r>
            <a:r>
              <a:rPr lang="en-US" dirty="0" err="1" smtClean="0"/>
              <a:t>thermodynamical</a:t>
            </a:r>
            <a:r>
              <a:rPr lang="en-US" dirty="0" smtClean="0"/>
              <a:t>  constants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Т </a:t>
            </a:r>
            <a:r>
              <a:rPr lang="ru-RU" dirty="0"/>
              <a:t>– </a:t>
            </a:r>
            <a:r>
              <a:rPr lang="en-US" dirty="0"/>
              <a:t>temperature</a:t>
            </a:r>
            <a:r>
              <a:rPr lang="ru-RU" dirty="0" smtClean="0"/>
              <a:t> </a:t>
            </a:r>
            <a:r>
              <a:rPr lang="ru-RU" dirty="0"/>
              <a:t>(К),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 </a:t>
            </a:r>
            <a:r>
              <a:rPr lang="ru-RU" dirty="0"/>
              <a:t>– </a:t>
            </a:r>
            <a:r>
              <a:rPr lang="en-US" dirty="0"/>
              <a:t>pressure</a:t>
            </a:r>
            <a:r>
              <a:rPr lang="ru-RU" dirty="0" smtClean="0"/>
              <a:t> (</a:t>
            </a:r>
            <a:r>
              <a:rPr lang="en-US" dirty="0" smtClean="0"/>
              <a:t>Bar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93204" y="476672"/>
            <a:ext cx="8229600" cy="1066800"/>
          </a:xfrm>
        </p:spPr>
        <p:txBody>
          <a:bodyPr/>
          <a:lstStyle/>
          <a:p>
            <a:r>
              <a:rPr lang="en-US" dirty="0" smtClean="0"/>
              <a:t>Binary ampoules method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5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4" y="332656"/>
            <a:ext cx="8229600" cy="1066800"/>
          </a:xfrm>
        </p:spPr>
        <p:txBody>
          <a:bodyPr/>
          <a:lstStyle/>
          <a:p>
            <a:pPr algn="ctr"/>
            <a:r>
              <a:rPr lang="en-US" sz="4400" dirty="0"/>
              <a:t>I</a:t>
            </a:r>
            <a:r>
              <a:rPr lang="en-US" dirty="0" smtClean="0"/>
              <a:t>ntroduction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400600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en-US" b="1" i="1" u="sng" dirty="0" smtClean="0"/>
              <a:t>The main </a:t>
            </a:r>
            <a:r>
              <a:rPr lang="en-US" b="1" i="1" u="sng" dirty="0" smtClean="0"/>
              <a:t>objectives of this investigation are as follows</a:t>
            </a:r>
            <a:r>
              <a:rPr lang="ru-RU" b="1" i="1" u="sng" dirty="0" smtClean="0"/>
              <a:t>: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endParaRPr lang="en-US" b="1" dirty="0" smtClean="0"/>
          </a:p>
          <a:p>
            <a:pPr marL="109728" indent="0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</a:t>
            </a:r>
            <a:r>
              <a:rPr lang="en-US" dirty="0" smtClean="0"/>
              <a:t>to determine </a:t>
            </a:r>
            <a:r>
              <a:rPr lang="en-US" dirty="0"/>
              <a:t>the composition of the </a:t>
            </a:r>
            <a:r>
              <a:rPr lang="en-US" dirty="0" err="1"/>
              <a:t>liquidus</a:t>
            </a:r>
            <a:r>
              <a:rPr lang="en-US" dirty="0"/>
              <a:t> phases and the order of </a:t>
            </a:r>
            <a:r>
              <a:rPr lang="en-US" dirty="0" smtClean="0"/>
              <a:t>crystallization;</a:t>
            </a:r>
          </a:p>
          <a:p>
            <a:pPr marL="109728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to </a:t>
            </a:r>
            <a:r>
              <a:rPr lang="en-US" dirty="0" smtClean="0"/>
              <a:t>estimate </a:t>
            </a:r>
            <a:r>
              <a:rPr lang="en-US" dirty="0" smtClean="0"/>
              <a:t>the water influence on </a:t>
            </a:r>
            <a:r>
              <a:rPr lang="en-US" dirty="0" err="1" smtClean="0"/>
              <a:t>sodification</a:t>
            </a:r>
            <a:r>
              <a:rPr lang="en-US" dirty="0" smtClean="0"/>
              <a:t> of ongonite melt; 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      to confirm formation of </a:t>
            </a:r>
            <a:r>
              <a:rPr lang="ru-RU" dirty="0" smtClean="0"/>
              <a:t>С</a:t>
            </a:r>
            <a:r>
              <a:rPr lang="en-US" dirty="0" smtClean="0"/>
              <a:t>a-F melts in experiments.</a:t>
            </a:r>
            <a:endParaRPr lang="ru-RU" dirty="0" smtClean="0"/>
          </a:p>
          <a:p>
            <a:pPr>
              <a:buFont typeface="Courier New" pitchFamily="49" charset="0"/>
              <a:buChar char="o"/>
            </a:pPr>
            <a:endParaRPr lang="ru-RU" dirty="0" smtClean="0"/>
          </a:p>
          <a:p>
            <a:pPr>
              <a:buFont typeface="Courier New" pitchFamily="49" charset="0"/>
              <a:buChar char="o"/>
            </a:pPr>
            <a:r>
              <a:rPr lang="en-US" b="1" i="1" u="sng" dirty="0"/>
              <a:t>The </a:t>
            </a:r>
            <a:r>
              <a:rPr lang="en-US" b="1" i="1" u="sng" dirty="0" smtClean="0"/>
              <a:t>main objectives </a:t>
            </a:r>
            <a:r>
              <a:rPr lang="en-US" b="1" i="1" u="sng" dirty="0"/>
              <a:t>of the study </a:t>
            </a:r>
            <a:r>
              <a:rPr lang="ru-RU" b="1" dirty="0" smtClean="0"/>
              <a:t>:</a:t>
            </a:r>
            <a:endParaRPr lang="en-US" b="1" dirty="0" smtClean="0"/>
          </a:p>
          <a:p>
            <a:pPr>
              <a:buFont typeface="Courier New" pitchFamily="49" charset="0"/>
              <a:buChar char="o"/>
            </a:pPr>
            <a:endParaRPr lang="en-US" b="1" dirty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 to conduct </a:t>
            </a:r>
            <a:r>
              <a:rPr lang="en-US" b="1" dirty="0"/>
              <a:t>an experiment</a:t>
            </a:r>
            <a:r>
              <a:rPr lang="ru-RU" b="1" dirty="0" smtClean="0"/>
              <a:t> </a:t>
            </a:r>
            <a:r>
              <a:rPr lang="en-US" dirty="0" smtClean="0"/>
              <a:t>on Ary Bulak rocks </a:t>
            </a:r>
            <a:r>
              <a:rPr lang="en-US" dirty="0" smtClean="0"/>
              <a:t>at </a:t>
            </a:r>
            <a:r>
              <a:rPr lang="ru-RU" dirty="0" smtClean="0"/>
              <a:t>700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ru-RU" dirty="0" smtClean="0"/>
              <a:t>800</a:t>
            </a:r>
            <a:r>
              <a:rPr lang="en-US" dirty="0"/>
              <a:t> Celsius </a:t>
            </a:r>
            <a:r>
              <a:rPr lang="en-US" dirty="0" smtClean="0"/>
              <a:t>degrees and pressure – 1 </a:t>
            </a:r>
            <a:r>
              <a:rPr lang="en-US" dirty="0" err="1" smtClean="0"/>
              <a:t>kBar</a:t>
            </a:r>
            <a:r>
              <a:rPr lang="en-US" dirty="0" smtClean="0"/>
              <a:t>, fO2 – (Ni-</a:t>
            </a:r>
            <a:r>
              <a:rPr lang="en-US" dirty="0" err="1" smtClean="0"/>
              <a:t>NiO</a:t>
            </a:r>
            <a:r>
              <a:rPr lang="en-US" dirty="0" smtClean="0"/>
              <a:t>) with different amount of water;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b="1" dirty="0" smtClean="0"/>
              <a:t>to determine </a:t>
            </a:r>
            <a:r>
              <a:rPr lang="en-US" dirty="0"/>
              <a:t>the influence of  oxygen </a:t>
            </a:r>
            <a:r>
              <a:rPr lang="en-US" dirty="0" smtClean="0"/>
              <a:t>fugacity on </a:t>
            </a:r>
            <a:r>
              <a:rPr lang="en-US" dirty="0" smtClean="0"/>
              <a:t>ongonite crystallization </a:t>
            </a:r>
            <a:r>
              <a:rPr lang="en-US" dirty="0" smtClean="0"/>
              <a:t>melt </a:t>
            </a:r>
            <a:r>
              <a:rPr lang="en-US" dirty="0" smtClean="0"/>
              <a:t>by </a:t>
            </a:r>
            <a:r>
              <a:rPr lang="ru-RU" dirty="0" smtClean="0"/>
              <a:t>Т</a:t>
            </a:r>
            <a:r>
              <a:rPr lang="ru-RU" dirty="0"/>
              <a:t>= 750°С, Р = </a:t>
            </a:r>
            <a:r>
              <a:rPr lang="ru-RU" dirty="0" smtClean="0"/>
              <a:t>1</a:t>
            </a:r>
            <a:r>
              <a:rPr lang="en-US" dirty="0" err="1" smtClean="0"/>
              <a:t>kBar</a:t>
            </a:r>
            <a:r>
              <a:rPr lang="ru-RU" dirty="0" smtClean="0"/>
              <a:t>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ru-RU" dirty="0"/>
              <a:t>fO2. (</a:t>
            </a:r>
            <a:r>
              <a:rPr lang="ru-RU" dirty="0" err="1"/>
              <a:t>Mt</a:t>
            </a:r>
            <a:r>
              <a:rPr lang="ru-RU" dirty="0"/>
              <a:t>/</a:t>
            </a:r>
            <a:r>
              <a:rPr lang="ru-RU" dirty="0" err="1"/>
              <a:t>Hem</a:t>
            </a:r>
            <a:r>
              <a:rPr lang="ru-RU" dirty="0" smtClean="0"/>
              <a:t>)</a:t>
            </a:r>
            <a:r>
              <a:rPr lang="en-US" dirty="0" smtClean="0"/>
              <a:t>;  </a:t>
            </a:r>
          </a:p>
          <a:p>
            <a:pPr>
              <a:buFont typeface="Courier New" pitchFamily="49" charset="0"/>
              <a:buChar char="o"/>
            </a:pP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b="1" dirty="0" smtClean="0"/>
              <a:t>to identify </a:t>
            </a:r>
            <a:r>
              <a:rPr lang="en-US" dirty="0" smtClean="0"/>
              <a:t>composition </a:t>
            </a:r>
            <a:r>
              <a:rPr lang="en-US" dirty="0"/>
              <a:t>of crystalline and liquid </a:t>
            </a:r>
            <a:r>
              <a:rPr lang="en-US" dirty="0" smtClean="0"/>
              <a:t>phases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6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63" y="548680"/>
            <a:ext cx="8229600" cy="1066800"/>
          </a:xfrm>
        </p:spPr>
        <p:txBody>
          <a:bodyPr/>
          <a:lstStyle/>
          <a:p>
            <a:pPr algn="ctr"/>
            <a:r>
              <a:rPr lang="en-US" dirty="0"/>
              <a:t>	</a:t>
            </a:r>
            <a:r>
              <a:rPr lang="en-US" dirty="0" smtClean="0"/>
              <a:t>Analysis </a:t>
            </a:r>
            <a:r>
              <a:rPr lang="en-US" dirty="0"/>
              <a:t>procedure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8488" y="2648599"/>
            <a:ext cx="6089650" cy="394306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endParaRPr lang="en-US" sz="1900" dirty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b="1" dirty="0" smtClean="0"/>
              <a:t>РФА</a:t>
            </a:r>
            <a:r>
              <a:rPr lang="en-US" dirty="0" smtClean="0"/>
              <a:t> -</a:t>
            </a:r>
            <a:r>
              <a:rPr lang="en-US" sz="2400" dirty="0" smtClean="0"/>
              <a:t> </a:t>
            </a:r>
            <a:r>
              <a:rPr lang="en-US" sz="2400" dirty="0"/>
              <a:t>bulk composition for </a:t>
            </a:r>
            <a:r>
              <a:rPr lang="en-US" sz="2400" dirty="0" smtClean="0"/>
              <a:t>general elements determination</a:t>
            </a:r>
            <a:r>
              <a:rPr lang="ru-RU" sz="2400" dirty="0" smtClean="0"/>
              <a:t> (</a:t>
            </a:r>
            <a:r>
              <a:rPr lang="pt-BR" sz="2400" dirty="0" smtClean="0"/>
              <a:t>SiO2</a:t>
            </a:r>
            <a:r>
              <a:rPr lang="ru-RU" sz="2400" dirty="0" smtClean="0"/>
              <a:t>, </a:t>
            </a:r>
            <a:r>
              <a:rPr lang="pt-BR" sz="2400" dirty="0" smtClean="0"/>
              <a:t>TiO2</a:t>
            </a:r>
            <a:r>
              <a:rPr lang="ru-RU" sz="2400" dirty="0" smtClean="0"/>
              <a:t> ,</a:t>
            </a:r>
            <a:r>
              <a:rPr lang="pt-BR" sz="2400" dirty="0" smtClean="0"/>
              <a:t>Al2O3</a:t>
            </a:r>
            <a:r>
              <a:rPr lang="ru-RU" sz="2400" dirty="0" smtClean="0"/>
              <a:t>, </a:t>
            </a:r>
            <a:r>
              <a:rPr lang="pt-BR" sz="2400" dirty="0" smtClean="0"/>
              <a:t>Fe2O3</a:t>
            </a:r>
            <a:r>
              <a:rPr lang="ru-RU" sz="2400" dirty="0" smtClean="0"/>
              <a:t>, </a:t>
            </a:r>
            <a:r>
              <a:rPr lang="pt-BR" sz="2400" dirty="0" smtClean="0"/>
              <a:t>MnO</a:t>
            </a:r>
            <a:r>
              <a:rPr lang="ru-RU" sz="2400" dirty="0" smtClean="0"/>
              <a:t> ,</a:t>
            </a:r>
            <a:r>
              <a:rPr lang="pt-BR" sz="2400" dirty="0" smtClean="0"/>
              <a:t>MgO</a:t>
            </a:r>
            <a:r>
              <a:rPr lang="ru-RU" sz="2400" dirty="0" smtClean="0"/>
              <a:t>, </a:t>
            </a:r>
            <a:r>
              <a:rPr lang="pt-BR" sz="2400" dirty="0" smtClean="0"/>
              <a:t>CaO</a:t>
            </a:r>
            <a:r>
              <a:rPr lang="ru-RU" sz="2400" dirty="0" smtClean="0"/>
              <a:t>,</a:t>
            </a:r>
            <a:r>
              <a:rPr lang="pt-BR" sz="2400" dirty="0" smtClean="0"/>
              <a:t>Na2O</a:t>
            </a:r>
            <a:r>
              <a:rPr lang="ru-RU" sz="2400" dirty="0" smtClean="0"/>
              <a:t>, </a:t>
            </a:r>
            <a:r>
              <a:rPr lang="pt-BR" sz="2400" dirty="0" smtClean="0"/>
              <a:t>K2O</a:t>
            </a:r>
            <a:r>
              <a:rPr lang="ru-RU" sz="2400" dirty="0" smtClean="0"/>
              <a:t>, </a:t>
            </a:r>
            <a:r>
              <a:rPr lang="pt-BR" sz="2400" dirty="0" smtClean="0"/>
              <a:t>P2O5</a:t>
            </a:r>
            <a:r>
              <a:rPr lang="ru-RU" sz="2400" dirty="0" smtClean="0"/>
              <a:t>).</a:t>
            </a:r>
            <a:r>
              <a:rPr lang="en-US" sz="2400" dirty="0"/>
              <a:t> </a:t>
            </a:r>
            <a:r>
              <a:rPr lang="en-US" sz="2400" dirty="0" smtClean="0"/>
              <a:t>Measurement </a:t>
            </a:r>
            <a:r>
              <a:rPr lang="en-US" sz="2400" dirty="0"/>
              <a:t>error</a:t>
            </a:r>
            <a:r>
              <a:rPr lang="ru-RU" sz="2400" dirty="0" smtClean="0"/>
              <a:t>- (5 </a:t>
            </a:r>
            <a:r>
              <a:rPr lang="en-US" sz="2400" dirty="0" smtClean="0"/>
              <a:t>ppm</a:t>
            </a:r>
            <a:r>
              <a:rPr lang="ru-RU" sz="2400" dirty="0" smtClean="0"/>
              <a:t>) </a:t>
            </a:r>
            <a:endParaRPr lang="pt-BR" sz="2400" dirty="0" smtClean="0"/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84" y="1340768"/>
            <a:ext cx="26957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1523314"/>
            <a:ext cx="5846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X-ray </a:t>
            </a:r>
            <a:r>
              <a:rPr lang="en-US" b="1" dirty="0"/>
              <a:t>diffraction </a:t>
            </a:r>
            <a:r>
              <a:rPr lang="en-US" b="1" dirty="0" smtClean="0"/>
              <a:t>methods </a:t>
            </a:r>
            <a:r>
              <a:rPr lang="en-US" dirty="0" smtClean="0"/>
              <a:t>measured such components as </a:t>
            </a:r>
            <a:r>
              <a:rPr lang="ru-RU" dirty="0" smtClean="0"/>
              <a:t>(</a:t>
            </a:r>
            <a:r>
              <a:rPr lang="ru-RU" dirty="0" err="1" smtClean="0"/>
              <a:t>Si</a:t>
            </a:r>
            <a:r>
              <a:rPr lang="ru-RU" dirty="0"/>
              <a:t>, </a:t>
            </a:r>
            <a:r>
              <a:rPr lang="ru-RU" dirty="0" err="1"/>
              <a:t>Al</a:t>
            </a:r>
            <a:r>
              <a:rPr lang="ru-RU" dirty="0"/>
              <a:t>,</a:t>
            </a:r>
            <a:r>
              <a:rPr lang="en-US" dirty="0"/>
              <a:t>Ti</a:t>
            </a:r>
            <a:r>
              <a:rPr lang="ru-RU" dirty="0"/>
              <a:t>, </a:t>
            </a:r>
            <a:r>
              <a:rPr lang="en-US" dirty="0"/>
              <a:t>Mg</a:t>
            </a:r>
            <a:r>
              <a:rPr lang="ru-RU" dirty="0"/>
              <a:t>, </a:t>
            </a:r>
            <a:r>
              <a:rPr lang="en-US" dirty="0"/>
              <a:t>Fe</a:t>
            </a:r>
            <a:r>
              <a:rPr lang="ru-RU" dirty="0"/>
              <a:t>, </a:t>
            </a:r>
            <a:r>
              <a:rPr lang="en-US" dirty="0" err="1"/>
              <a:t>Mn</a:t>
            </a:r>
            <a:r>
              <a:rPr lang="ru-RU" dirty="0"/>
              <a:t>, </a:t>
            </a:r>
            <a:r>
              <a:rPr lang="ru-RU" dirty="0" err="1"/>
              <a:t>Na</a:t>
            </a:r>
            <a:r>
              <a:rPr lang="ru-RU" dirty="0"/>
              <a:t>, </a:t>
            </a:r>
            <a:r>
              <a:rPr lang="ru-RU" dirty="0" err="1"/>
              <a:t>Ca</a:t>
            </a:r>
            <a:r>
              <a:rPr lang="ru-RU" dirty="0"/>
              <a:t>, </a:t>
            </a:r>
            <a:r>
              <a:rPr lang="en-US" dirty="0"/>
              <a:t>K</a:t>
            </a:r>
            <a:r>
              <a:rPr lang="ru-RU" dirty="0"/>
              <a:t>, F, O, </a:t>
            </a:r>
            <a:r>
              <a:rPr lang="en-US" dirty="0" err="1"/>
              <a:t>Cl</a:t>
            </a:r>
            <a:r>
              <a:rPr lang="ru-RU" dirty="0"/>
              <a:t>, </a:t>
            </a:r>
            <a:r>
              <a:rPr lang="en-US" dirty="0"/>
              <a:t>Ba</a:t>
            </a:r>
            <a:r>
              <a:rPr lang="ru-RU" dirty="0"/>
              <a:t>, </a:t>
            </a:r>
            <a:r>
              <a:rPr lang="en-US" dirty="0" err="1"/>
              <a:t>Nb</a:t>
            </a:r>
            <a:r>
              <a:rPr lang="ru-RU" dirty="0"/>
              <a:t>, </a:t>
            </a:r>
            <a:r>
              <a:rPr lang="en-US" dirty="0"/>
              <a:t>Ta</a:t>
            </a:r>
            <a:r>
              <a:rPr lang="ru-RU" dirty="0"/>
              <a:t>, </a:t>
            </a:r>
            <a:r>
              <a:rPr lang="en-US" dirty="0" err="1"/>
              <a:t>Sr</a:t>
            </a:r>
            <a:r>
              <a:rPr lang="ru-RU" dirty="0"/>
              <a:t>, </a:t>
            </a:r>
            <a:r>
              <a:rPr lang="en-US" dirty="0"/>
              <a:t>W</a:t>
            </a:r>
            <a:r>
              <a:rPr lang="ru-RU" dirty="0"/>
              <a:t>, </a:t>
            </a:r>
            <a:r>
              <a:rPr lang="en-US" dirty="0" err="1"/>
              <a:t>Sc</a:t>
            </a:r>
            <a:r>
              <a:rPr lang="ru-RU" dirty="0"/>
              <a:t>)</a:t>
            </a:r>
            <a:br>
              <a:rPr lang="ru-RU" dirty="0"/>
            </a:br>
            <a:r>
              <a:rPr lang="en-US" b="1" dirty="0" smtClean="0"/>
              <a:t>Acquisition parameters: </a:t>
            </a:r>
            <a:r>
              <a:rPr lang="en-US" dirty="0" smtClean="0"/>
              <a:t>I</a:t>
            </a:r>
            <a:r>
              <a:rPr lang="ru-RU" dirty="0"/>
              <a:t>-  0,7 </a:t>
            </a:r>
            <a:r>
              <a:rPr lang="ru-RU" dirty="0" err="1"/>
              <a:t>nA</a:t>
            </a:r>
            <a:r>
              <a:rPr lang="en-US" dirty="0"/>
              <a:t>, U </a:t>
            </a:r>
            <a:r>
              <a:rPr lang="ru-RU" dirty="0"/>
              <a:t>-  20 v. </a:t>
            </a:r>
            <a:br>
              <a:rPr lang="ru-RU" dirty="0"/>
            </a:br>
            <a:r>
              <a:rPr lang="en-US" dirty="0" err="1" smtClean="0"/>
              <a:t>Standarts</a:t>
            </a:r>
            <a:r>
              <a:rPr lang="en-US" dirty="0" smtClean="0"/>
              <a:t>: for glass- Plagioclase</a:t>
            </a:r>
            <a:r>
              <a:rPr lang="ru-RU" dirty="0" smtClean="0"/>
              <a:t>, </a:t>
            </a:r>
            <a:r>
              <a:rPr lang="en-US" dirty="0" smtClean="0"/>
              <a:t>for fluorite</a:t>
            </a:r>
            <a:r>
              <a:rPr lang="ru-RU" dirty="0" smtClean="0"/>
              <a:t>– </a:t>
            </a:r>
            <a:r>
              <a:rPr lang="en-US" dirty="0" smtClean="0"/>
              <a:t>fluorite</a:t>
            </a:r>
            <a:endParaRPr lang="en-US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902361" y="3315301"/>
            <a:ext cx="5926427" cy="136815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b="1" dirty="0" smtClean="0"/>
              <a:t>ICP MS </a:t>
            </a:r>
            <a:r>
              <a:rPr lang="en-US" dirty="0" smtClean="0"/>
              <a:t>– </a:t>
            </a:r>
            <a:r>
              <a:rPr lang="en-US" dirty="0"/>
              <a:t>bulk </a:t>
            </a:r>
            <a:r>
              <a:rPr lang="en-US" dirty="0" smtClean="0"/>
              <a:t>composition for all elements determination</a:t>
            </a:r>
            <a:r>
              <a:rPr lang="ru-RU" dirty="0" smtClean="0"/>
              <a:t> ( </a:t>
            </a:r>
            <a:r>
              <a:rPr lang="en-US" dirty="0" smtClean="0"/>
              <a:t>Li </a:t>
            </a:r>
            <a:r>
              <a:rPr lang="ru-RU" dirty="0" smtClean="0"/>
              <a:t>,</a:t>
            </a:r>
            <a:r>
              <a:rPr lang="en-US" dirty="0" err="1" smtClean="0"/>
              <a:t>Sc</a:t>
            </a:r>
            <a:r>
              <a:rPr lang="en-US" dirty="0" smtClean="0"/>
              <a:t> </a:t>
            </a:r>
            <a:r>
              <a:rPr lang="ru-RU" dirty="0" smtClean="0"/>
              <a:t>, </a:t>
            </a:r>
            <a:r>
              <a:rPr lang="en-US" dirty="0" smtClean="0"/>
              <a:t>Ti </a:t>
            </a:r>
            <a:r>
              <a:rPr lang="ru-RU" dirty="0" smtClean="0"/>
              <a:t>,</a:t>
            </a:r>
            <a:r>
              <a:rPr lang="en-US" dirty="0" smtClean="0"/>
              <a:t>V </a:t>
            </a:r>
            <a:r>
              <a:rPr lang="ru-RU" dirty="0" smtClean="0"/>
              <a:t>,</a:t>
            </a:r>
            <a:r>
              <a:rPr lang="en-US" dirty="0" smtClean="0"/>
              <a:t>Cr </a:t>
            </a:r>
            <a:r>
              <a:rPr lang="ru-RU" dirty="0" smtClean="0"/>
              <a:t>,</a:t>
            </a:r>
            <a:r>
              <a:rPr lang="en-US" dirty="0" err="1" smtClean="0"/>
              <a:t>Mn</a:t>
            </a:r>
            <a:r>
              <a:rPr lang="en-US" dirty="0" smtClean="0"/>
              <a:t> </a:t>
            </a:r>
            <a:r>
              <a:rPr lang="ru-RU" dirty="0" smtClean="0"/>
              <a:t>,</a:t>
            </a:r>
            <a:r>
              <a:rPr lang="en-US" dirty="0" smtClean="0"/>
              <a:t>Co </a:t>
            </a:r>
            <a:r>
              <a:rPr lang="ru-RU" dirty="0" smtClean="0"/>
              <a:t>,</a:t>
            </a:r>
            <a:r>
              <a:rPr lang="en-US" dirty="0" smtClean="0"/>
              <a:t>Ni </a:t>
            </a:r>
            <a:r>
              <a:rPr lang="ru-RU" dirty="0" smtClean="0"/>
              <a:t>,</a:t>
            </a:r>
            <a:r>
              <a:rPr lang="en-US" dirty="0" smtClean="0"/>
              <a:t>Zn </a:t>
            </a:r>
            <a:r>
              <a:rPr lang="ru-RU" dirty="0" smtClean="0"/>
              <a:t>,</a:t>
            </a:r>
            <a:r>
              <a:rPr lang="en-US" dirty="0" err="1" smtClean="0"/>
              <a:t>Rb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Sr</a:t>
            </a:r>
            <a:r>
              <a:rPr lang="en-US" dirty="0" smtClean="0"/>
              <a:t> </a:t>
            </a:r>
            <a:r>
              <a:rPr lang="ru-RU" dirty="0" smtClean="0"/>
              <a:t>,</a:t>
            </a:r>
            <a:r>
              <a:rPr lang="en-US" dirty="0" smtClean="0"/>
              <a:t>Y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Zr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Nb</a:t>
            </a:r>
            <a:r>
              <a:rPr lang="en-US" dirty="0" smtClean="0"/>
              <a:t> </a:t>
            </a:r>
            <a:r>
              <a:rPr lang="ru-RU" dirty="0" smtClean="0"/>
              <a:t>,</a:t>
            </a:r>
            <a:r>
              <a:rPr lang="en-US" dirty="0" smtClean="0"/>
              <a:t>Cd </a:t>
            </a:r>
            <a:r>
              <a:rPr lang="ru-RU" dirty="0" smtClean="0"/>
              <a:t>,</a:t>
            </a:r>
            <a:r>
              <a:rPr lang="en-US" dirty="0" err="1" smtClean="0"/>
              <a:t>Sn</a:t>
            </a:r>
            <a:r>
              <a:rPr lang="en-US" dirty="0" smtClean="0"/>
              <a:t> </a:t>
            </a:r>
            <a:r>
              <a:rPr lang="ru-RU" dirty="0" smtClean="0"/>
              <a:t>,,</a:t>
            </a:r>
            <a:r>
              <a:rPr lang="en-US" dirty="0" err="1" smtClean="0"/>
              <a:t>Sb</a:t>
            </a:r>
            <a:r>
              <a:rPr lang="en-US" dirty="0" smtClean="0"/>
              <a:t> </a:t>
            </a:r>
            <a:r>
              <a:rPr lang="ru-RU" dirty="0" smtClean="0"/>
              <a:t>,</a:t>
            </a:r>
            <a:r>
              <a:rPr lang="en-US" dirty="0" smtClean="0"/>
              <a:t>Cs</a:t>
            </a:r>
            <a:r>
              <a:rPr lang="ru-RU" dirty="0" smtClean="0"/>
              <a:t>,,</a:t>
            </a:r>
            <a:r>
              <a:rPr lang="en-US" dirty="0" smtClean="0"/>
              <a:t>Ba</a:t>
            </a:r>
            <a:r>
              <a:rPr lang="ru-RU" dirty="0" smtClean="0"/>
              <a:t>,</a:t>
            </a:r>
            <a:r>
              <a:rPr lang="en-US" dirty="0" smtClean="0"/>
              <a:t>La</a:t>
            </a:r>
            <a:r>
              <a:rPr lang="ru-RU" dirty="0" smtClean="0"/>
              <a:t>,</a:t>
            </a:r>
            <a:r>
              <a:rPr lang="en-US" dirty="0" err="1" smtClean="0"/>
              <a:t>Ce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Pr</a:t>
            </a:r>
            <a:r>
              <a:rPr lang="en-US" dirty="0" smtClean="0"/>
              <a:t> </a:t>
            </a:r>
            <a:r>
              <a:rPr lang="ru-RU" dirty="0" smtClean="0"/>
              <a:t>,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ru-RU" dirty="0" smtClean="0"/>
              <a:t>,</a:t>
            </a:r>
            <a:r>
              <a:rPr lang="en-US" dirty="0" err="1" smtClean="0"/>
              <a:t>Sm</a:t>
            </a:r>
            <a:r>
              <a:rPr lang="en-US" dirty="0" smtClean="0"/>
              <a:t> </a:t>
            </a:r>
            <a:r>
              <a:rPr lang="ru-RU" dirty="0" smtClean="0"/>
              <a:t>,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ru-RU" dirty="0" smtClean="0"/>
              <a:t>,</a:t>
            </a:r>
            <a:r>
              <a:rPr lang="en-US" dirty="0" err="1" smtClean="0"/>
              <a:t>Gd</a:t>
            </a:r>
            <a:r>
              <a:rPr lang="en-US" dirty="0" smtClean="0"/>
              <a:t> </a:t>
            </a:r>
            <a:r>
              <a:rPr lang="ru-RU" dirty="0" smtClean="0"/>
              <a:t>,</a:t>
            </a:r>
            <a:r>
              <a:rPr lang="en-US" dirty="0" smtClean="0"/>
              <a:t>Tb </a:t>
            </a:r>
            <a:r>
              <a:rPr lang="ru-RU" dirty="0" smtClean="0"/>
              <a:t>,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ru-RU" dirty="0" smtClean="0"/>
              <a:t>,</a:t>
            </a:r>
            <a:r>
              <a:rPr lang="en-US" dirty="0" smtClean="0"/>
              <a:t>Ho </a:t>
            </a:r>
            <a:r>
              <a:rPr lang="ru-RU" dirty="0" smtClean="0"/>
              <a:t>,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ru-RU" dirty="0" smtClean="0"/>
              <a:t>,</a:t>
            </a:r>
            <a:r>
              <a:rPr lang="en-US" dirty="0" smtClean="0"/>
              <a:t>Tm </a:t>
            </a:r>
            <a:r>
              <a:rPr lang="ru-RU" dirty="0" smtClean="0"/>
              <a:t>,</a:t>
            </a:r>
            <a:r>
              <a:rPr lang="en-US" dirty="0" err="1" smtClean="0"/>
              <a:t>Yb</a:t>
            </a:r>
            <a:r>
              <a:rPr lang="ru-RU" dirty="0" smtClean="0"/>
              <a:t>,</a:t>
            </a:r>
            <a:r>
              <a:rPr lang="en-US" dirty="0" smtClean="0"/>
              <a:t> Lu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Hf</a:t>
            </a:r>
            <a:r>
              <a:rPr lang="ru-RU" dirty="0" smtClean="0"/>
              <a:t>,</a:t>
            </a:r>
            <a:r>
              <a:rPr lang="en-US" dirty="0" smtClean="0"/>
              <a:t>Ta</a:t>
            </a:r>
            <a:r>
              <a:rPr lang="ru-RU" dirty="0" smtClean="0"/>
              <a:t>,</a:t>
            </a:r>
            <a:r>
              <a:rPr lang="en-US" dirty="0" smtClean="0"/>
              <a:t> W</a:t>
            </a:r>
            <a:r>
              <a:rPr lang="ru-RU" dirty="0" smtClean="0"/>
              <a:t>,</a:t>
            </a:r>
            <a:r>
              <a:rPr lang="en-US" dirty="0" err="1" smtClean="0"/>
              <a:t>Pb</a:t>
            </a:r>
            <a:r>
              <a:rPr lang="en-US" dirty="0" smtClean="0"/>
              <a:t> </a:t>
            </a:r>
            <a:r>
              <a:rPr lang="ru-RU" dirty="0" smtClean="0"/>
              <a:t>,</a:t>
            </a:r>
            <a:r>
              <a:rPr lang="en-US" dirty="0" err="1" smtClean="0"/>
              <a:t>Th</a:t>
            </a:r>
            <a:r>
              <a:rPr lang="ru-RU" dirty="0" smtClean="0"/>
              <a:t>,</a:t>
            </a:r>
            <a:r>
              <a:rPr lang="en-US" dirty="0" smtClean="0"/>
              <a:t> U </a:t>
            </a:r>
            <a:r>
              <a:rPr lang="ru-RU" dirty="0" smtClean="0"/>
              <a:t>)</a:t>
            </a:r>
            <a:endParaRPr lang="en-US" dirty="0" smtClean="0"/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226803"/>
            <a:ext cx="270300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6027003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ICP-MS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0084" y="3819509"/>
            <a:ext cx="22557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Electron </a:t>
            </a:r>
            <a:r>
              <a:rPr lang="en-US" sz="1200" dirty="0"/>
              <a:t>probe micro-analyzer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156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582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results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667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357" y="21382"/>
            <a:ext cx="8229600" cy="1066800"/>
          </a:xfrm>
        </p:spPr>
        <p:txBody>
          <a:bodyPr/>
          <a:lstStyle/>
          <a:p>
            <a:r>
              <a:rPr lang="en-US" dirty="0" smtClean="0"/>
              <a:t>Chemical</a:t>
            </a:r>
            <a:r>
              <a:rPr lang="ru-RU" dirty="0" smtClean="0"/>
              <a:t> </a:t>
            </a:r>
            <a:r>
              <a:rPr lang="en-US" dirty="0" smtClean="0"/>
              <a:t>composition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18042"/>
              </p:ext>
            </p:extLst>
          </p:nvPr>
        </p:nvGraphicFramePr>
        <p:xfrm>
          <a:off x="539552" y="1196752"/>
          <a:ext cx="7344816" cy="557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5" name="Лист" r:id="rId3" imgW="6713128" imgH="5097816" progId="Excel.Sheet.12">
                  <p:embed/>
                </p:oleObj>
              </mc:Choice>
              <mc:Fallback>
                <p:oleObj name="Лист" r:id="rId3" imgW="6713128" imgH="509781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196752"/>
                        <a:ext cx="7344816" cy="557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18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Phase relationships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017658"/>
              </p:ext>
            </p:extLst>
          </p:nvPr>
        </p:nvGraphicFramePr>
        <p:xfrm>
          <a:off x="179512" y="761055"/>
          <a:ext cx="8712969" cy="5995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304"/>
                <a:gridCol w="2690564"/>
                <a:gridCol w="2695793"/>
                <a:gridCol w="2692308"/>
              </a:tblGrid>
              <a:tr h="23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АРБ-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АРБ-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АРБ-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798" marR="61798" marT="0" marB="0"/>
                </a:tc>
              </a:tr>
              <a:tr h="1730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Ni-</a:t>
                      </a:r>
                      <a:r>
                        <a:rPr lang="en-US" sz="1000" dirty="0" err="1">
                          <a:effectLst/>
                        </a:rPr>
                        <a:t>NiO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</a:tr>
              <a:tr h="23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L, Flu, Tpz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L, Flu, Tpz, Qz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</a:tr>
              <a:tr h="1685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Mt-Hem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-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</a:tr>
              <a:tr h="23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-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L, Flu, Tpz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L, Flu, Tpz, Qz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</a:tr>
              <a:tr h="1635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Ni-</a:t>
                      </a:r>
                      <a:r>
                        <a:rPr lang="en-US" sz="1000" dirty="0" err="1">
                          <a:effectLst/>
                        </a:rPr>
                        <a:t>NiO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</a:tr>
              <a:tr h="2358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L, Flu, Tpz, Pl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L, Flu, </a:t>
                      </a:r>
                      <a:r>
                        <a:rPr lang="en-US" sz="1000" dirty="0" err="1">
                          <a:effectLst/>
                        </a:rPr>
                        <a:t>Tpz</a:t>
                      </a:r>
                      <a:r>
                        <a:rPr lang="en-US" sz="1000" dirty="0">
                          <a:effectLst/>
                        </a:rPr>
                        <a:t>, </a:t>
                      </a:r>
                      <a:r>
                        <a:rPr lang="en-US" sz="1000" dirty="0" err="1">
                          <a:effectLst/>
                        </a:rPr>
                        <a:t>Qz</a:t>
                      </a:r>
                      <a:r>
                        <a:rPr lang="en-US" sz="1000" dirty="0">
                          <a:effectLst/>
                        </a:rPr>
                        <a:t>, Pl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98" marR="61798" marT="0" marB="0"/>
                </a:tc>
              </a:tr>
            </a:tbl>
          </a:graphicData>
        </a:graphic>
      </p:graphicFrame>
      <p:pic>
        <p:nvPicPr>
          <p:cNvPr id="5128" name="Рисунок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64" y="1052736"/>
            <a:ext cx="2176233" cy="163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Рисунок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63" y="1052736"/>
            <a:ext cx="2196244" cy="164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Рисунок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2232248" cy="167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63" y="2924944"/>
            <a:ext cx="2218319" cy="166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Рисунок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938331"/>
            <a:ext cx="2232248" cy="167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Рисунок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884914"/>
            <a:ext cx="2176233" cy="163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Рисунок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14" y="4891528"/>
            <a:ext cx="2158615" cy="162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84914"/>
            <a:ext cx="2158305" cy="16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3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82000" cy="1069848"/>
          </a:xfrm>
        </p:spPr>
        <p:txBody>
          <a:bodyPr/>
          <a:lstStyle/>
          <a:p>
            <a:r>
              <a:rPr lang="en-US" dirty="0" smtClean="0"/>
              <a:t>Phenocrysts composition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23528" y="2033439"/>
            <a:ext cx="2808312" cy="457200"/>
          </a:xfrm>
        </p:spPr>
        <p:txBody>
          <a:bodyPr/>
          <a:lstStyle/>
          <a:p>
            <a:r>
              <a:rPr lang="en-US" dirty="0" smtClean="0"/>
              <a:t>T=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en-US" dirty="0" smtClean="0"/>
              <a:t>˚C, P=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</a:t>
            </a:r>
            <a:r>
              <a:rPr lang="en-US" dirty="0" err="1" smtClean="0"/>
              <a:t>kbar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6228184" y="2033439"/>
            <a:ext cx="2664296" cy="457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700</a:t>
            </a:r>
            <a:r>
              <a:rPr lang="en-US" dirty="0"/>
              <a:t>˚C, P=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 smtClean="0"/>
              <a:t>kbar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775383"/>
              </p:ext>
            </p:extLst>
          </p:nvPr>
        </p:nvGraphicFramePr>
        <p:xfrm>
          <a:off x="2942456" y="3140968"/>
          <a:ext cx="3491880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Текст 3"/>
          <p:cNvSpPr txBox="1">
            <a:spLocks/>
          </p:cNvSpPr>
          <p:nvPr/>
        </p:nvSpPr>
        <p:spPr>
          <a:xfrm>
            <a:off x="3284240" y="2033439"/>
            <a:ext cx="2808312" cy="457200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>
            <a:lvl1pPr marL="45720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750</a:t>
            </a:r>
            <a:r>
              <a:rPr lang="en-US" dirty="0" smtClean="0"/>
              <a:t>˚C, P=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/>
              <a:t> </a:t>
            </a:r>
            <a:r>
              <a:rPr lang="en-US" dirty="0" err="1" smtClean="0"/>
              <a:t>kbar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2999" y="6021288"/>
            <a:ext cx="9001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Q -  Quartz</a:t>
            </a:r>
            <a:r>
              <a:rPr lang="en-US" dirty="0"/>
              <a:t>; </a:t>
            </a:r>
            <a:r>
              <a:rPr lang="en-US" dirty="0" smtClean="0"/>
              <a:t>Pl – Feldspar; Mu- Mica; </a:t>
            </a:r>
            <a:r>
              <a:rPr lang="en-US" dirty="0" err="1" smtClean="0"/>
              <a:t>Toz</a:t>
            </a:r>
            <a:r>
              <a:rPr lang="en-US" dirty="0" smtClean="0"/>
              <a:t> </a:t>
            </a:r>
            <a:r>
              <a:rPr lang="en-US" dirty="0"/>
              <a:t>– Topaz; </a:t>
            </a:r>
            <a:r>
              <a:rPr lang="en-US" dirty="0" smtClean="0"/>
              <a:t>Flu – Fluorite; Al-phase </a:t>
            </a:r>
            <a:r>
              <a:rPr lang="en-US" dirty="0"/>
              <a:t>– high </a:t>
            </a:r>
            <a:r>
              <a:rPr lang="en-US" dirty="0" smtClean="0"/>
              <a:t>Al hardened phase; gl – glass.</a:t>
            </a:r>
            <a:endParaRPr lang="en-US" dirty="0"/>
          </a:p>
          <a:p>
            <a:r>
              <a:rPr lang="en-US" dirty="0" smtClean="0"/>
              <a:t>  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36367960"/>
              </p:ext>
            </p:extLst>
          </p:nvPr>
        </p:nvGraphicFramePr>
        <p:xfrm>
          <a:off x="-108520" y="3037682"/>
          <a:ext cx="3563888" cy="3093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41967883"/>
              </p:ext>
            </p:extLst>
          </p:nvPr>
        </p:nvGraphicFramePr>
        <p:xfrm>
          <a:off x="5820271" y="3024981"/>
          <a:ext cx="3323729" cy="316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843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568952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Summarizing results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515594"/>
              </p:ext>
            </p:extLst>
          </p:nvPr>
        </p:nvGraphicFramePr>
        <p:xfrm>
          <a:off x="2195736" y="1628800"/>
          <a:ext cx="4231311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9" r:id="rId3" imgW="5213880" imgH="5562720" progId="CorelDraw.Graphic.15">
                  <p:embed/>
                </p:oleObj>
              </mc:Choice>
              <mc:Fallback>
                <p:oleObj r:id="rId3" imgW="5213880" imgH="5562720" progId="CorelDraw.Graphic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628800"/>
                        <a:ext cx="4231311" cy="4392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7584" y="6165303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Variation in </a:t>
            </a:r>
            <a:r>
              <a:rPr lang="ru-RU" dirty="0" smtClean="0"/>
              <a:t>F/SiO2 </a:t>
            </a:r>
            <a:r>
              <a:rPr lang="en-US" dirty="0" smtClean="0"/>
              <a:t>ratio with temperature decrease </a:t>
            </a:r>
            <a:r>
              <a:rPr lang="ru-RU" dirty="0" smtClean="0"/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dirty="0"/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750</a:t>
            </a:r>
            <a:r>
              <a:rPr lang="ru-RU" dirty="0"/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700</a:t>
            </a:r>
            <a:r>
              <a:rPr lang="ru-RU" dirty="0"/>
              <a:t> ˚ С).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62871" y="5301208"/>
            <a:ext cx="1584176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dirty="0"/>
              <a:t>Inherent</a:t>
            </a:r>
            <a:r>
              <a:rPr lang="ru-RU" sz="1100" dirty="0"/>
              <a:t> </a:t>
            </a:r>
            <a:r>
              <a:rPr lang="en-US" sz="1100" dirty="0"/>
              <a:t>composition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5774382" y="4293592"/>
            <a:ext cx="64807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SiO2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162871" y="5562817"/>
            <a:ext cx="12961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 by 800˚C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179266" y="5791883"/>
            <a:ext cx="12961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 by 700˚C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5845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Conducted experiments didn’t reproduce phase relationships in Ary Bulak </a:t>
            </a:r>
            <a:r>
              <a:rPr lang="en-US" dirty="0" smtClean="0"/>
              <a:t>rocks. </a:t>
            </a:r>
            <a:r>
              <a:rPr lang="en-US" dirty="0" smtClean="0"/>
              <a:t>This </a:t>
            </a:r>
            <a:r>
              <a:rPr lang="en-US" dirty="0"/>
              <a:t>data shows that </a:t>
            </a:r>
            <a:r>
              <a:rPr lang="en-US" dirty="0" err="1"/>
              <a:t>Ca</a:t>
            </a:r>
            <a:r>
              <a:rPr lang="en-US" dirty="0"/>
              <a:t>-F melt is not stable </a:t>
            </a:r>
            <a:r>
              <a:rPr lang="en-US" dirty="0" smtClean="0"/>
              <a:t>at </a:t>
            </a:r>
            <a:r>
              <a:rPr lang="en-US" dirty="0"/>
              <a:t>predetermined conditions. </a:t>
            </a:r>
            <a:r>
              <a:rPr lang="en-US" dirty="0" err="1"/>
              <a:t>Liquidus</a:t>
            </a:r>
            <a:r>
              <a:rPr lang="en-US" dirty="0"/>
              <a:t> phases for high </a:t>
            </a:r>
            <a:r>
              <a:rPr lang="en-US" dirty="0" err="1"/>
              <a:t>Ca</a:t>
            </a:r>
            <a:r>
              <a:rPr lang="en-US" dirty="0"/>
              <a:t>-F ongonites are fluorine and topaz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Variability in oxygen fugacity </a:t>
            </a:r>
            <a:r>
              <a:rPr lang="en-US" dirty="0" smtClean="0"/>
              <a:t>didn’t </a:t>
            </a:r>
            <a:r>
              <a:rPr lang="en-US" dirty="0" smtClean="0"/>
              <a:t>affect </a:t>
            </a:r>
            <a:r>
              <a:rPr lang="en-US" dirty="0"/>
              <a:t>phase relationships </a:t>
            </a:r>
            <a:r>
              <a:rPr lang="en-US" dirty="0" smtClean="0"/>
              <a:t>significantly.</a:t>
            </a:r>
            <a:endParaRPr lang="en-US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74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middle and marginal zone </a:t>
            </a:r>
            <a:r>
              <a:rPr lang="en-US" dirty="0" err="1" smtClean="0"/>
              <a:t>liquidus</a:t>
            </a:r>
            <a:r>
              <a:rPr lang="en-US" dirty="0" smtClean="0"/>
              <a:t> temperature is higher than 800˚C. That is not typically for F-</a:t>
            </a:r>
            <a:r>
              <a:rPr lang="en-US" dirty="0" err="1" smtClean="0"/>
              <a:t>riched</a:t>
            </a:r>
            <a:r>
              <a:rPr lang="en-US" dirty="0" smtClean="0"/>
              <a:t> granites.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 err="1" smtClean="0"/>
              <a:t>Ca</a:t>
            </a:r>
            <a:r>
              <a:rPr lang="en-US" dirty="0" smtClean="0"/>
              <a:t>-poor </a:t>
            </a:r>
            <a:r>
              <a:rPr lang="en-US" dirty="0" err="1" smtClean="0"/>
              <a:t>porphyric</a:t>
            </a:r>
            <a:r>
              <a:rPr lang="en-US" dirty="0" smtClean="0"/>
              <a:t> </a:t>
            </a:r>
            <a:r>
              <a:rPr lang="en-US" dirty="0"/>
              <a:t>ongonites measure </a:t>
            </a:r>
            <a:r>
              <a:rPr lang="en-US" dirty="0" smtClean="0"/>
              <a:t>up normal </a:t>
            </a:r>
            <a:r>
              <a:rPr lang="en-US" dirty="0" err="1" smtClean="0"/>
              <a:t>liquidus</a:t>
            </a:r>
            <a:r>
              <a:rPr lang="en-US" dirty="0"/>
              <a:t> conditions </a:t>
            </a:r>
            <a:r>
              <a:rPr lang="en-US" dirty="0" smtClean="0"/>
              <a:t>conforming temperatures below 700˚C.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323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trend </a:t>
            </a:r>
            <a:r>
              <a:rPr lang="en-US" dirty="0"/>
              <a:t>in crystallization of ongonite melt is directed towards </a:t>
            </a:r>
            <a:r>
              <a:rPr lang="en-US" dirty="0"/>
              <a:t>F </a:t>
            </a:r>
            <a:r>
              <a:rPr lang="en-US" dirty="0" smtClean="0"/>
              <a:t>content decrease </a:t>
            </a:r>
            <a:r>
              <a:rPr lang="en-US" dirty="0" smtClean="0"/>
              <a:t>in </a:t>
            </a:r>
            <a:r>
              <a:rPr lang="en-US" dirty="0"/>
              <a:t>residual </a:t>
            </a:r>
            <a:r>
              <a:rPr lang="en-US" dirty="0" smtClean="0"/>
              <a:t>liquid </a:t>
            </a:r>
            <a:r>
              <a:rPr lang="en-US" dirty="0" smtClean="0"/>
              <a:t>and </a:t>
            </a:r>
            <a:r>
              <a:rPr lang="en-US" dirty="0" err="1" smtClean="0"/>
              <a:t>alkalies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silicium</a:t>
            </a:r>
            <a:r>
              <a:rPr lang="en-US" dirty="0"/>
              <a:t> </a:t>
            </a:r>
            <a:r>
              <a:rPr lang="en-US" dirty="0" smtClean="0"/>
              <a:t>increase.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shows that the mechanism of crystal differentiation doesn’t appreciably represent naturally formed mineral association.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070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1066800"/>
          </a:xfrm>
        </p:spPr>
        <p:txBody>
          <a:bodyPr/>
          <a:lstStyle/>
          <a:p>
            <a:r>
              <a:rPr lang="en-US" dirty="0"/>
              <a:t>Literature sources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5760640"/>
          </a:xfrm>
        </p:spPr>
        <p:txBody>
          <a:bodyPr>
            <a:normAutofit fontScale="92500" lnSpcReduction="20000"/>
          </a:bodyPr>
          <a:lstStyle/>
          <a:p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Antipin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, V.S., </a:t>
            </a:r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Andreeva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, I.A., </a:t>
            </a:r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Kovalenko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, V.I. 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300" b="1" dirty="0" err="1" smtClean="0">
                <a:latin typeface="Times New Roman" pitchFamily="18" charset="0"/>
                <a:cs typeface="Times New Roman" pitchFamily="18" charset="0"/>
              </a:rPr>
              <a:t>Kuznetsov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, V.A.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(2009) Geochemical specifics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of ongonites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in the Ary-Bulak Massif,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eastern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Transbaikalia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Petrology, 17, 558–569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b="1" dirty="0" err="1" smtClean="0">
                <a:latin typeface="Times New Roman" pitchFamily="18" charset="0"/>
                <a:cs typeface="Times New Roman" pitchFamily="18" charset="0"/>
              </a:rPr>
              <a:t>V.I.Alekseev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Ongonitic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magmatism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badzhalsky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ore district (Amur river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region),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Geology and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metallogeny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Saint Petersburg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2013 ,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P.114-125</a:t>
            </a:r>
          </a:p>
          <a:p>
            <a:pPr marL="109728" indent="0">
              <a:buNone/>
            </a:pP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Kostisyn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u.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Age and genesis of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thc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spodumene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-bearing granites of the SW Altai (Russia):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ап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isotopic and geochemical study //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Unirversitatis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Carolinae-Geologica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1998.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У. 42. Р. 60-63. </a:t>
            </a:r>
          </a:p>
          <a:p>
            <a:pPr marL="109728" indent="0">
              <a:buNone/>
            </a:pP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b="1" dirty="0" err="1" smtClean="0">
                <a:latin typeface="Times New Roman" pitchFamily="18" charset="0"/>
                <a:cs typeface="Times New Roman" pitchFamily="18" charset="0"/>
              </a:rPr>
              <a:t>Kovalenko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. I. ,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Experimental Study of the Formation of Rare Metal Li-F Granites (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Nauka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Moscow, 1979) [in Russian].</a:t>
            </a:r>
          </a:p>
          <a:p>
            <a:endParaRPr lang="en-US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b="1" dirty="0" err="1" smtClean="0">
                <a:latin typeface="Times New Roman" pitchFamily="18" charset="0"/>
                <a:cs typeface="Times New Roman" pitchFamily="18" charset="0"/>
              </a:rPr>
              <a:t>Kovalenko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 V. I. and </a:t>
            </a:r>
            <a:r>
              <a:rPr lang="en-US" sz="1300" b="1" dirty="0" err="1" smtClean="0">
                <a:latin typeface="Times New Roman" pitchFamily="18" charset="0"/>
                <a:cs typeface="Times New Roman" pitchFamily="18" charset="0"/>
              </a:rPr>
              <a:t>Kovalenko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. I. 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Ongonits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Nauka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Moscow, 1976) [in Russian]</a:t>
            </a:r>
          </a:p>
          <a:p>
            <a:pPr marL="109728" indent="0">
              <a:buNone/>
            </a:pPr>
            <a:endParaRPr lang="en-US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Manning 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D.A.C.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The effect of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fluorine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liquidus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phase relationships in the system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Qz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—Or with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excess water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at 1 kb // Contr. Miner. Petrol., 1981, v. 76, p. 206—215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b="1" dirty="0" err="1" smtClean="0">
                <a:latin typeface="Times New Roman" pitchFamily="18" charset="0"/>
                <a:cs typeface="Times New Roman" pitchFamily="18" charset="0"/>
              </a:rPr>
              <a:t>Peretyazhko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, I.S. and </a:t>
            </a:r>
            <a:r>
              <a:rPr lang="en-US" sz="1300" b="1" dirty="0" err="1" smtClean="0">
                <a:latin typeface="Times New Roman" pitchFamily="18" charset="0"/>
                <a:cs typeface="Times New Roman" pitchFamily="18" charset="0"/>
              </a:rPr>
              <a:t>Savina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, E.A.,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Fluid and magmatic processes in the formation of the Ary-Bulak ongonite massif (eastern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Transbaikalia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), Russ. Geol.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Geophys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., 2010d, vol. 51, no. 10, pp. 1110–1125.</a:t>
            </a:r>
          </a:p>
          <a:p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Peretyazhko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 I.S., </a:t>
            </a:r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Zagorsky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, V.E., </a:t>
            </a:r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Tsareva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, E.A., and </a:t>
            </a:r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Sapozhnikova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 A.N.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Immiscibility of calcium fluoride and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aluminosilicate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melts in ongonite from the Ary-Bulak Intrusion, Eastern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Transbaikal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Region,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Dokl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Earth Sci., 2007a, vol. 413, pp. 315–320.</a:t>
            </a:r>
          </a:p>
          <a:p>
            <a:endParaRPr lang="en-US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Peretyazhko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, I.S., </a:t>
            </a:r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Tsareva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, E.A., and </a:t>
            </a:r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Zagorsky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, V.E., 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A first finding of anomalously Cs-rich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aluminosilicate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melts in ongonite: evidence from melt inclusion study,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Dokl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Earth Sci., 2007b, vol. 413A, pp. 462–468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  <a:p>
            <a:endParaRPr lang="en-US" sz="1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b="1" dirty="0" err="1">
                <a:latin typeface="Times New Roman" pitchFamily="18" charset="0"/>
                <a:cs typeface="Times New Roman" pitchFamily="18" charset="0"/>
              </a:rPr>
              <a:t>Vasyukova</a:t>
            </a:r>
            <a:r>
              <a:rPr lang="en-US" sz="1300" b="1" dirty="0">
                <a:latin typeface="Times New Roman" pitchFamily="18" charset="0"/>
                <a:cs typeface="Times New Roman" pitchFamily="18" charset="0"/>
              </a:rPr>
              <a:t>, O. and Williams-Jones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A.E., Fluoride–silicate melt immiscibility and its role in REE ore formation: evidence from the Strange lake rare metal deposit, Québec–Labrador, Canada,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Geochim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Cosmochim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err="1">
                <a:latin typeface="Times New Roman" pitchFamily="18" charset="0"/>
                <a:cs typeface="Times New Roman" pitchFamily="18" charset="0"/>
              </a:rPr>
              <a:t>Acta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, 2014, vol. 139, pp. 110–130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https://webmineral.ru/deposits/item.php?id=4502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235669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734292"/>
            <a:ext cx="3981128" cy="439712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 smtClean="0">
                <a:latin typeface="Adobe Arabic" pitchFamily="18" charset="-78"/>
                <a:cs typeface="Adobe Arabic" pitchFamily="18" charset="-78"/>
              </a:rPr>
              <a:t>Ary Bulak intrusion 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is situated in </a:t>
            </a:r>
            <a:r>
              <a:rPr lang="en-US" dirty="0" err="1">
                <a:latin typeface="Adobe Arabic" pitchFamily="18" charset="-78"/>
                <a:cs typeface="Adobe Arabic" pitchFamily="18" charset="-78"/>
              </a:rPr>
              <a:t>Transbaykal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 Region in Russia, </a:t>
            </a:r>
            <a:r>
              <a:rPr lang="en-US" dirty="0" smtClean="0">
                <a:latin typeface="Adobe Arabic" pitchFamily="18" charset="-78"/>
                <a:cs typeface="Adobe Arabic" pitchFamily="18" charset="-78"/>
              </a:rPr>
              <a:t>to south-west 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of </a:t>
            </a:r>
            <a:r>
              <a:rPr lang="en-US" dirty="0" smtClean="0">
                <a:latin typeface="Adobe Arabic" pitchFamily="18" charset="-78"/>
                <a:cs typeface="Adobe Arabic" pitchFamily="18" charset="-78"/>
              </a:rPr>
              <a:t>Ongonite lake.</a:t>
            </a:r>
          </a:p>
          <a:p>
            <a:pPr marL="109728" indent="0">
              <a:buNone/>
            </a:pPr>
            <a:endParaRPr lang="en-US" dirty="0">
              <a:latin typeface="Adobe Arabic" pitchFamily="18" charset="-78"/>
              <a:cs typeface="Adobe Arabic" pitchFamily="18" charset="-78"/>
            </a:endParaRPr>
          </a:p>
          <a:p>
            <a:pPr marL="109728" indent="0">
              <a:buNone/>
            </a:pPr>
            <a:r>
              <a:rPr lang="ru-RU" dirty="0" smtClean="0">
                <a:cs typeface="Adobe Arabic" pitchFamily="18" charset="-78"/>
              </a:rPr>
              <a:t> </a:t>
            </a:r>
            <a:r>
              <a:rPr lang="en-US" dirty="0" smtClean="0">
                <a:latin typeface="Adobe Arabic" pitchFamily="18" charset="-78"/>
                <a:cs typeface="Adobe Arabic" pitchFamily="18" charset="-78"/>
              </a:rPr>
              <a:t>It forms a concentric zonal laccolith.</a:t>
            </a:r>
          </a:p>
          <a:p>
            <a:pPr marL="109728" indent="0">
              <a:buNone/>
            </a:pPr>
            <a:endParaRPr lang="en-US" dirty="0" smtClean="0">
              <a:latin typeface="Adobe Arabic" pitchFamily="18" charset="-78"/>
              <a:cs typeface="Adobe Arabic" pitchFamily="18" charset="-78"/>
            </a:endParaRPr>
          </a:p>
          <a:p>
            <a:pPr marL="109728" indent="0">
              <a:buNone/>
            </a:pPr>
            <a:r>
              <a:rPr lang="en-US" dirty="0" smtClean="0">
                <a:latin typeface="Adobe Arabic" pitchFamily="18" charset="-78"/>
                <a:cs typeface="Adobe Arabic" pitchFamily="18" charset="-78"/>
              </a:rPr>
              <a:t>In current erosion </a:t>
            </a:r>
            <a:r>
              <a:rPr lang="en-US" dirty="0" smtClean="0">
                <a:latin typeface="Adobe Arabic" pitchFamily="18" charset="-78"/>
                <a:cs typeface="Adobe Arabic" pitchFamily="18" charset="-78"/>
              </a:rPr>
              <a:t>level </a:t>
            </a:r>
            <a:r>
              <a:rPr lang="en-US" dirty="0" smtClean="0">
                <a:latin typeface="Adobe Arabic" pitchFamily="18" charset="-78"/>
                <a:cs typeface="Adobe Arabic" pitchFamily="18" charset="-78"/>
              </a:rPr>
              <a:t>is outlined as NE-SW 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oblong </a:t>
            </a:r>
            <a:r>
              <a:rPr lang="en-US" dirty="0" smtClean="0">
                <a:latin typeface="Adobe Arabic" pitchFamily="18" charset="-78"/>
                <a:cs typeface="Adobe Arabic" pitchFamily="18" charset="-78"/>
              </a:rPr>
              <a:t>ellipse hill </a:t>
            </a:r>
            <a:r>
              <a:rPr lang="ru-RU" dirty="0" smtClean="0">
                <a:cs typeface="Adobe Arabic" pitchFamily="18" charset="-78"/>
              </a:rPr>
              <a:t>900×500 </a:t>
            </a:r>
            <a:r>
              <a:rPr lang="en-US" dirty="0">
                <a:latin typeface="Adobe Arabic" pitchFamily="18" charset="-78"/>
                <a:cs typeface="Adobe Arabic" pitchFamily="18" charset="-78"/>
              </a:rPr>
              <a:t>m</a:t>
            </a:r>
            <a:r>
              <a:rPr lang="ru-RU" dirty="0" smtClean="0">
                <a:cs typeface="Adobe Arabic" pitchFamily="18" charset="-78"/>
              </a:rPr>
              <a:t>.</a:t>
            </a:r>
            <a:endParaRPr lang="en-US" dirty="0" smtClean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Geological structure</a:t>
            </a:r>
            <a:r>
              <a:rPr lang="ru-RU" dirty="0" smtClean="0"/>
              <a:t>*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" y="1523468"/>
            <a:ext cx="1641214" cy="204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9221" y="254519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Ongonite lake</a:t>
            </a:r>
            <a:endParaRPr lang="ru-RU" sz="14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365031"/>
            <a:ext cx="86929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 Geological structure is taken from </a:t>
            </a:r>
            <a:r>
              <a:rPr lang="en-US" sz="1400" dirty="0"/>
              <a:t>article Antipin,2009 </a:t>
            </a:r>
            <a:r>
              <a:rPr lang="en-US" sz="1400" dirty="0" smtClean="0"/>
              <a:t>and location area has been found in Google Earth </a:t>
            </a:r>
            <a:r>
              <a:rPr lang="en-US" sz="1400" dirty="0"/>
              <a:t>.</a:t>
            </a:r>
          </a:p>
        </p:txBody>
      </p:sp>
      <p:pic>
        <p:nvPicPr>
          <p:cNvPr id="13314" name="Picture 2" descr="C:\Users\ALEX\Downloads\russia-fizma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433079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5517232"/>
            <a:ext cx="936104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05686"/>
            <a:ext cx="2602605" cy="14103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-конечная звезда 4"/>
          <p:cNvSpPr/>
          <p:nvPr/>
        </p:nvSpPr>
        <p:spPr>
          <a:xfrm>
            <a:off x="3232861" y="2705736"/>
            <a:ext cx="288032" cy="261610"/>
          </a:xfrm>
          <a:prstGeom prst="star4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5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8686800" cy="1728192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Thanks for attention. 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3754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27" y="1686073"/>
            <a:ext cx="3892327" cy="4525962"/>
          </a:xfrm>
        </p:spPr>
      </p:pic>
      <p:sp>
        <p:nvSpPr>
          <p:cNvPr id="6" name="TextBox 5"/>
          <p:cNvSpPr txBox="1"/>
          <p:nvPr/>
        </p:nvSpPr>
        <p:spPr>
          <a:xfrm>
            <a:off x="1475656" y="5428786"/>
            <a:ext cx="1609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Ary Bulak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424113" y="5567286"/>
            <a:ext cx="9721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50°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067428" y="5962073"/>
            <a:ext cx="1367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120°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1041" y="5962073"/>
            <a:ext cx="909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110°</a:t>
            </a:r>
            <a:endParaRPr lang="ru-RU" sz="1200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572000" y="1639329"/>
            <a:ext cx="4248472" cy="4813995"/>
          </a:xfrm>
        </p:spPr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en-US" dirty="0" smtClean="0">
                <a:cs typeface="Times New Roman" pitchFamily="18" charset="0"/>
              </a:rPr>
              <a:t>The host rocks </a:t>
            </a:r>
            <a:r>
              <a:rPr lang="en-US" dirty="0">
                <a:cs typeface="Times New Roman" pitchFamily="18" charset="0"/>
              </a:rPr>
              <a:t>are J3 – K1 </a:t>
            </a:r>
          </a:p>
          <a:p>
            <a:pPr marL="109728" indent="0">
              <a:buNone/>
            </a:pPr>
            <a:r>
              <a:rPr lang="en-US" dirty="0" smtClean="0">
                <a:cs typeface="Times New Roman" pitchFamily="18" charset="0"/>
              </a:rPr>
              <a:t>Ust-Borzin rocks, such </a:t>
            </a:r>
            <a:r>
              <a:rPr lang="en-US" dirty="0">
                <a:cs typeface="Times New Roman" pitchFamily="18" charset="0"/>
              </a:rPr>
              <a:t>as </a:t>
            </a:r>
            <a:r>
              <a:rPr lang="en-US" dirty="0" smtClean="0">
                <a:cs typeface="Times New Roman" pitchFamily="18" charset="0"/>
              </a:rPr>
              <a:t>limestones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smtClean="0">
                <a:cs typeface="Times New Roman" pitchFamily="18" charset="0"/>
              </a:rPr>
              <a:t>metavolcanics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smtClean="0">
                <a:cs typeface="Times New Roman" pitchFamily="18" charset="0"/>
              </a:rPr>
              <a:t>schists</a:t>
            </a:r>
            <a:r>
              <a:rPr lang="en-US" dirty="0">
                <a:cs typeface="Times New Roman" pitchFamily="18" charset="0"/>
              </a:rPr>
              <a:t> and  </a:t>
            </a:r>
            <a:r>
              <a:rPr lang="en-US" dirty="0" smtClean="0">
                <a:cs typeface="Times New Roman" pitchFamily="18" charset="0"/>
              </a:rPr>
              <a:t>sandstones.</a:t>
            </a:r>
          </a:p>
          <a:p>
            <a:pPr marL="109728" indent="0">
              <a:buNone/>
            </a:pPr>
            <a:endParaRPr lang="en-US" dirty="0"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cs typeface="Times New Roman" pitchFamily="18" charset="0"/>
              </a:rPr>
              <a:t>The </a:t>
            </a:r>
            <a:r>
              <a:rPr lang="en-US" dirty="0">
                <a:cs typeface="Times New Roman" pitchFamily="18" charset="0"/>
              </a:rPr>
              <a:t>absolute age of </a:t>
            </a:r>
            <a:r>
              <a:rPr lang="en-US" dirty="0" smtClean="0">
                <a:cs typeface="Times New Roman" pitchFamily="18" charset="0"/>
              </a:rPr>
              <a:t>ongonites  </a:t>
            </a:r>
            <a:r>
              <a:rPr lang="en-US" dirty="0">
                <a:cs typeface="Times New Roman" pitchFamily="18" charset="0"/>
              </a:rPr>
              <a:t>was dated by the </a:t>
            </a:r>
            <a:r>
              <a:rPr lang="en-US" dirty="0" err="1" smtClean="0">
                <a:cs typeface="Times New Roman" pitchFamily="18" charset="0"/>
              </a:rPr>
              <a:t>Sr-Sr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method </a:t>
            </a:r>
            <a:r>
              <a:rPr lang="en-US" dirty="0" smtClean="0">
                <a:cs typeface="Times New Roman" pitchFamily="18" charset="0"/>
              </a:rPr>
              <a:t> (</a:t>
            </a:r>
            <a:r>
              <a:rPr lang="en-US" baseline="30000" dirty="0" smtClean="0">
                <a:cs typeface="Times New Roman" pitchFamily="18" charset="0"/>
              </a:rPr>
              <a:t>87</a:t>
            </a:r>
            <a:r>
              <a:rPr lang="en-US" dirty="0" smtClean="0">
                <a:cs typeface="Times New Roman" pitchFamily="18" charset="0"/>
              </a:rPr>
              <a:t>Sr/</a:t>
            </a:r>
            <a:r>
              <a:rPr lang="en-US" baseline="30000" dirty="0" smtClean="0">
                <a:cs typeface="Times New Roman" pitchFamily="18" charset="0"/>
              </a:rPr>
              <a:t>86</a:t>
            </a:r>
            <a:r>
              <a:rPr lang="en-US" dirty="0" smtClean="0">
                <a:cs typeface="Times New Roman" pitchFamily="18" charset="0"/>
              </a:rPr>
              <a:t>Sr isotopic ratios) and </a:t>
            </a:r>
            <a:r>
              <a:rPr lang="en-US" dirty="0">
                <a:cs typeface="Times New Roman" pitchFamily="18" charset="0"/>
              </a:rPr>
              <a:t>is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142 ±0.4 </a:t>
            </a:r>
            <a:r>
              <a:rPr lang="en-US" dirty="0" smtClean="0">
                <a:cs typeface="Times New Roman" pitchFamily="18" charset="0"/>
              </a:rPr>
              <a:t>Ma. </a:t>
            </a:r>
            <a:r>
              <a:rPr lang="ru-RU" dirty="0" smtClean="0">
                <a:cs typeface="Times New Roman" pitchFamily="18" charset="0"/>
              </a:rPr>
              <a:t>[</a:t>
            </a:r>
            <a:r>
              <a:rPr lang="en-US" dirty="0" err="1">
                <a:cs typeface="Times New Roman" pitchFamily="18" charset="0"/>
              </a:rPr>
              <a:t>Kostisyn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У</a:t>
            </a:r>
            <a:r>
              <a:rPr lang="en-US" dirty="0">
                <a:cs typeface="Times New Roman" pitchFamily="18" charset="0"/>
              </a:rPr>
              <a:t>u.</a:t>
            </a:r>
            <a:r>
              <a:rPr lang="ru-RU" dirty="0" smtClean="0">
                <a:cs typeface="Times New Roman" pitchFamily="18" charset="0"/>
              </a:rPr>
              <a:t>А</a:t>
            </a:r>
            <a:r>
              <a:rPr lang="en-US" dirty="0" smtClean="0"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1998</a:t>
            </a:r>
            <a:r>
              <a:rPr lang="ru-RU" dirty="0" smtClean="0">
                <a:cs typeface="Times New Roman" pitchFamily="18" charset="0"/>
              </a:rPr>
              <a:t>]</a:t>
            </a:r>
            <a:endParaRPr lang="en-US" dirty="0" smtClean="0">
              <a:cs typeface="Times New Roman" pitchFamily="18" charset="0"/>
            </a:endParaRPr>
          </a:p>
          <a:p>
            <a:pPr marL="109728" indent="0">
              <a:buNone/>
            </a:pPr>
            <a:endParaRPr lang="en-US" dirty="0">
              <a:cs typeface="Times New Roman" pitchFamily="18" charset="0"/>
            </a:endParaRPr>
          </a:p>
          <a:p>
            <a:pPr marL="109728" indent="0">
              <a:buNone/>
            </a:pPr>
            <a:r>
              <a:rPr lang="en-US" dirty="0">
                <a:cs typeface="Times New Roman" pitchFamily="18" charset="0"/>
              </a:rPr>
              <a:t>There is a </a:t>
            </a:r>
            <a:r>
              <a:rPr lang="en-US" dirty="0" err="1">
                <a:cs typeface="Times New Roman" pitchFamily="18" charset="0"/>
              </a:rPr>
              <a:t>facies</a:t>
            </a:r>
            <a:r>
              <a:rPr lang="en-US" dirty="0">
                <a:cs typeface="Times New Roman" pitchFamily="18" charset="0"/>
              </a:rPr>
              <a:t> zonation in massive. </a:t>
            </a:r>
            <a:r>
              <a:rPr lang="en-US" b="1" dirty="0">
                <a:cs typeface="Times New Roman" pitchFamily="18" charset="0"/>
              </a:rPr>
              <a:t>The central zone</a:t>
            </a:r>
            <a:r>
              <a:rPr lang="en-US" dirty="0">
                <a:cs typeface="Times New Roman" pitchFamily="18" charset="0"/>
              </a:rPr>
              <a:t>, that occupies </a:t>
            </a:r>
            <a:r>
              <a:rPr lang="en-US" dirty="0" smtClean="0">
                <a:cs typeface="Times New Roman" pitchFamily="18" charset="0"/>
              </a:rPr>
              <a:t>a large </a:t>
            </a:r>
            <a:r>
              <a:rPr lang="en-US" dirty="0">
                <a:cs typeface="Times New Roman" pitchFamily="18" charset="0"/>
              </a:rPr>
              <a:t>area</a:t>
            </a:r>
            <a:r>
              <a:rPr lang="en-US" dirty="0" smtClean="0">
                <a:cs typeface="Times New Roman" pitchFamily="18" charset="0"/>
              </a:rPr>
              <a:t>, is </a:t>
            </a:r>
            <a:r>
              <a:rPr lang="en-US" dirty="0">
                <a:cs typeface="Times New Roman" pitchFamily="18" charset="0"/>
              </a:rPr>
              <a:t>composed of porphyritic ongonites, </a:t>
            </a:r>
            <a:r>
              <a:rPr lang="en-US" b="1" dirty="0">
                <a:cs typeface="Times New Roman" pitchFamily="18" charset="0"/>
              </a:rPr>
              <a:t>the </a:t>
            </a:r>
            <a:r>
              <a:rPr lang="en-US" b="1" dirty="0" smtClean="0">
                <a:cs typeface="Times New Roman" pitchFamily="18" charset="0"/>
              </a:rPr>
              <a:t>middle </a:t>
            </a:r>
            <a:r>
              <a:rPr lang="en-US" b="1" dirty="0">
                <a:cs typeface="Times New Roman" pitchFamily="18" charset="0"/>
              </a:rPr>
              <a:t>zone</a:t>
            </a:r>
            <a:r>
              <a:rPr lang="en-US" dirty="0">
                <a:cs typeface="Times New Roman" pitchFamily="18" charset="0"/>
              </a:rPr>
              <a:t>, forming the </a:t>
            </a:r>
            <a:r>
              <a:rPr lang="en-US" dirty="0" smtClean="0">
                <a:cs typeface="Times New Roman" pitchFamily="18" charset="0"/>
              </a:rPr>
              <a:t>ring-structure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50-100</a:t>
            </a:r>
            <a:r>
              <a:rPr lang="en-US" dirty="0">
                <a:cs typeface="Times New Roman" pitchFamily="18" charset="0"/>
              </a:rPr>
              <a:t> meters wide, previously consist of high Ca and F </a:t>
            </a:r>
            <a:r>
              <a:rPr lang="en-US" dirty="0" smtClean="0">
                <a:cs typeface="Times New Roman" pitchFamily="18" charset="0"/>
              </a:rPr>
              <a:t>porphyritic ongonites</a:t>
            </a:r>
            <a:r>
              <a:rPr lang="en-US" dirty="0">
                <a:cs typeface="Times New Roman" pitchFamily="18" charset="0"/>
              </a:rPr>
              <a:t>, and </a:t>
            </a:r>
            <a:r>
              <a:rPr lang="en-US" b="1" dirty="0">
                <a:cs typeface="Times New Roman" pitchFamily="18" charset="0"/>
              </a:rPr>
              <a:t>the marginal zone</a:t>
            </a:r>
            <a:r>
              <a:rPr lang="en-US" dirty="0">
                <a:cs typeface="Times New Roman" pitchFamily="18" charset="0"/>
              </a:rPr>
              <a:t>, situated at the southwestern flank of </a:t>
            </a:r>
            <a:r>
              <a:rPr lang="en-US" dirty="0" smtClean="0">
                <a:cs typeface="Times New Roman" pitchFamily="18" charset="0"/>
              </a:rPr>
              <a:t>massive,  is composed </a:t>
            </a:r>
            <a:r>
              <a:rPr lang="en-US" dirty="0">
                <a:cs typeface="Times New Roman" pitchFamily="18" charset="0"/>
              </a:rPr>
              <a:t>of aphyric </a:t>
            </a:r>
            <a:r>
              <a:rPr lang="en-US" dirty="0" smtClean="0">
                <a:cs typeface="Times New Roman" pitchFamily="18" charset="0"/>
              </a:rPr>
              <a:t>rocks.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67544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Geological structure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69126" y="3777605"/>
            <a:ext cx="130398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Ongonite lake</a:t>
            </a:r>
            <a:endParaRPr lang="ru-RU" sz="1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7027" y="4889207"/>
            <a:ext cx="7633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Irkutsk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38804" y="5077529"/>
            <a:ext cx="609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Chita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34869" y="4889207"/>
            <a:ext cx="1049107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b="1" dirty="0"/>
              <a:t>porphyritic ongonites </a:t>
            </a:r>
            <a:endParaRPr lang="ru-RU" sz="105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34869" y="5278927"/>
            <a:ext cx="1001470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b="1" dirty="0"/>
              <a:t>high </a:t>
            </a:r>
            <a:r>
              <a:rPr lang="en-US" sz="1050" b="1" dirty="0" err="1" smtClean="0"/>
              <a:t>Ca</a:t>
            </a:r>
            <a:r>
              <a:rPr lang="en-US" sz="1050" b="1" dirty="0"/>
              <a:t>-</a:t>
            </a:r>
            <a:r>
              <a:rPr lang="en-US" sz="1050" b="1" dirty="0" smtClean="0"/>
              <a:t>F ongonites </a:t>
            </a:r>
            <a:endParaRPr lang="ru-RU" sz="105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462544" y="5677380"/>
            <a:ext cx="988293" cy="4154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050" b="1" dirty="0"/>
              <a:t>aphyric ongonites </a:t>
            </a:r>
            <a:endParaRPr lang="ru-RU" sz="105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35854" y="6231199"/>
            <a:ext cx="8692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 </a:t>
            </a:r>
            <a:r>
              <a:rPr lang="en-US" sz="1400" dirty="0" smtClean="0"/>
              <a:t>Information about geological </a:t>
            </a:r>
            <a:r>
              <a:rPr lang="en-US" sz="1400" dirty="0" smtClean="0"/>
              <a:t>structure is taken from </a:t>
            </a:r>
            <a:r>
              <a:rPr lang="en-US" sz="1400" dirty="0"/>
              <a:t>article Antipin,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en-US" sz="1400" dirty="0"/>
              <a:t> </a:t>
            </a:r>
            <a:r>
              <a:rPr lang="en-US" sz="1400" dirty="0" smtClean="0"/>
              <a:t>and location area has been found in Google Earth </a:t>
            </a:r>
            <a:r>
              <a:rPr lang="en-US" sz="1400" dirty="0"/>
              <a:t>.</a:t>
            </a:r>
          </a:p>
        </p:txBody>
      </p:sp>
      <p:sp>
        <p:nvSpPr>
          <p:cNvPr id="23" name="Стрелка вправо 22"/>
          <p:cNvSpPr/>
          <p:nvPr/>
        </p:nvSpPr>
        <p:spPr>
          <a:xfrm rot="19049864">
            <a:off x="2080267" y="4262354"/>
            <a:ext cx="580578" cy="263792"/>
          </a:xfrm>
          <a:prstGeom prst="rightArrow">
            <a:avLst>
              <a:gd name="adj1" fmla="val 43786"/>
              <a:gd name="adj2" fmla="val 58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514258" y="4581430"/>
            <a:ext cx="9484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AP</a:t>
            </a:r>
            <a:r>
              <a:rPr lang="ru-RU" sz="1400" b="1" dirty="0" smtClean="0"/>
              <a:t>Б-19</a:t>
            </a:r>
            <a:endParaRPr lang="ru-RU" sz="1400" b="1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998702" y="2984004"/>
            <a:ext cx="84483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8294252">
            <a:off x="2917595" y="2400400"/>
            <a:ext cx="88530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613638" y="2721895"/>
            <a:ext cx="9484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AP</a:t>
            </a:r>
            <a:r>
              <a:rPr lang="ru-RU" sz="1400" b="1" dirty="0" smtClean="0"/>
              <a:t>Б-24</a:t>
            </a:r>
            <a:endParaRPr lang="ru-RU" sz="1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35518" y="1997423"/>
            <a:ext cx="9484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AP</a:t>
            </a:r>
            <a:r>
              <a:rPr lang="ru-RU" sz="1400" b="1" dirty="0" smtClean="0"/>
              <a:t>Б-28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753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686" y="476672"/>
            <a:ext cx="8686800" cy="8115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/>
              </a:rPr>
              <a:t>Petrology </a:t>
            </a:r>
            <a:r>
              <a:rPr lang="en-US" b="1" dirty="0"/>
              <a:t>and </a:t>
            </a:r>
            <a:r>
              <a:rPr lang="en-US" b="1" dirty="0" smtClean="0"/>
              <a:t>geochemistry of ongonites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45259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О</a:t>
            </a:r>
            <a:r>
              <a:rPr lang="en-US" sz="2400" b="1" dirty="0" err="1" smtClean="0"/>
              <a:t>ngonites</a:t>
            </a:r>
            <a:r>
              <a:rPr lang="ru-RU" sz="1800" dirty="0" smtClean="0"/>
              <a:t> </a:t>
            </a:r>
            <a:r>
              <a:rPr lang="ru-RU" sz="1800" dirty="0"/>
              <a:t>– </a:t>
            </a:r>
            <a:r>
              <a:rPr lang="en-US" sz="1800" dirty="0" err="1"/>
              <a:t>subvolcanic</a:t>
            </a:r>
            <a:r>
              <a:rPr lang="en-US" sz="1800" dirty="0"/>
              <a:t> analogue of rare metal Li–F </a:t>
            </a:r>
            <a:r>
              <a:rPr lang="en-US" sz="1800" dirty="0" smtClean="0"/>
              <a:t>granites</a:t>
            </a:r>
          </a:p>
          <a:p>
            <a:endParaRPr lang="en-US" sz="1800" b="1" dirty="0"/>
          </a:p>
          <a:p>
            <a:r>
              <a:rPr lang="en-US" sz="1800" b="1" dirty="0" smtClean="0"/>
              <a:t>Minerals: </a:t>
            </a:r>
            <a:r>
              <a:rPr lang="en-US" sz="1800" dirty="0" smtClean="0"/>
              <a:t>Q</a:t>
            </a:r>
            <a:r>
              <a:rPr lang="ru-RU" sz="1800" dirty="0" smtClean="0"/>
              <a:t> </a:t>
            </a:r>
            <a:r>
              <a:rPr lang="ru-RU" sz="1800" dirty="0"/>
              <a:t>(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1800" dirty="0" smtClean="0"/>
              <a:t>%),</a:t>
            </a:r>
            <a:r>
              <a:rPr lang="en-US" sz="1800" dirty="0" smtClean="0"/>
              <a:t> </a:t>
            </a:r>
            <a:r>
              <a:rPr lang="en-US" sz="1800" dirty="0" err="1" smtClean="0"/>
              <a:t>Kfs</a:t>
            </a:r>
            <a:r>
              <a:rPr lang="en-US" sz="1800" dirty="0" smtClean="0"/>
              <a:t>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1800" dirty="0" smtClean="0"/>
              <a:t>%), </a:t>
            </a:r>
            <a:r>
              <a:rPr lang="en-US" sz="1800" dirty="0" err="1" smtClean="0"/>
              <a:t>Ab</a:t>
            </a:r>
            <a:r>
              <a:rPr lang="en-US" sz="1800" dirty="0" smtClean="0"/>
              <a:t>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dirty="0" smtClean="0"/>
              <a:t>%), </a:t>
            </a:r>
            <a:r>
              <a:rPr lang="en-US" sz="1800" dirty="0" err="1" smtClean="0"/>
              <a:t>Toz</a:t>
            </a:r>
            <a:r>
              <a:rPr lang="en-US" sz="1800" dirty="0" smtClean="0"/>
              <a:t> </a:t>
            </a:r>
            <a:r>
              <a:rPr lang="ru-RU" sz="1800" dirty="0" smtClean="0"/>
              <a:t>и </a:t>
            </a:r>
            <a:r>
              <a:rPr lang="en-US" sz="1800" dirty="0" smtClean="0"/>
              <a:t>Fl. </a:t>
            </a:r>
            <a:r>
              <a:rPr lang="en-US" sz="1800" dirty="0"/>
              <a:t>The </a:t>
            </a:r>
            <a:r>
              <a:rPr lang="en-US" sz="1800" dirty="0" smtClean="0"/>
              <a:t>groundmass structure </a:t>
            </a:r>
            <a:r>
              <a:rPr lang="en-US" sz="1800" dirty="0"/>
              <a:t>is </a:t>
            </a:r>
            <a:r>
              <a:rPr lang="en-US" sz="1800" dirty="0" err="1" smtClean="0"/>
              <a:t>microlitic</a:t>
            </a:r>
            <a:r>
              <a:rPr lang="en-US" sz="1800" dirty="0" smtClean="0"/>
              <a:t>.</a:t>
            </a:r>
          </a:p>
          <a:p>
            <a:r>
              <a:rPr lang="en-US" sz="1800" b="1" i="1" dirty="0"/>
              <a:t>Accessory </a:t>
            </a:r>
            <a:r>
              <a:rPr lang="en-US" sz="1800" b="1" i="1" dirty="0" smtClean="0"/>
              <a:t>Minerals: </a:t>
            </a:r>
            <a:r>
              <a:rPr lang="en-US" sz="1800" i="1" dirty="0" err="1" smtClean="0"/>
              <a:t>Ilmenite</a:t>
            </a:r>
            <a:r>
              <a:rPr lang="en-US" sz="1800" i="1" dirty="0"/>
              <a:t>, </a:t>
            </a:r>
            <a:r>
              <a:rPr lang="en-US" sz="1800" i="1" dirty="0" smtClean="0"/>
              <a:t>Rutile</a:t>
            </a:r>
            <a:r>
              <a:rPr lang="en-US" sz="1800" i="1" dirty="0"/>
              <a:t>, </a:t>
            </a:r>
            <a:r>
              <a:rPr lang="en-US" sz="1800" i="1" dirty="0" smtClean="0"/>
              <a:t>galena</a:t>
            </a:r>
            <a:r>
              <a:rPr lang="en-US" sz="1800" i="1" dirty="0"/>
              <a:t>, </a:t>
            </a:r>
            <a:r>
              <a:rPr lang="en-US" sz="1800" i="1" dirty="0" err="1" smtClean="0"/>
              <a:t>columbite</a:t>
            </a:r>
            <a:r>
              <a:rPr lang="en-US" sz="1800" i="1" dirty="0"/>
              <a:t>-tantalite, </a:t>
            </a:r>
            <a:r>
              <a:rPr lang="en-US" sz="1800" i="1" dirty="0" err="1" smtClean="0"/>
              <a:t>wolframite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ru-RU" sz="1800" dirty="0"/>
          </a:p>
          <a:p>
            <a:r>
              <a:rPr lang="en-US" sz="1800" dirty="0" smtClean="0"/>
              <a:t>It contains </a:t>
            </a:r>
            <a:r>
              <a:rPr lang="ru-RU" sz="1800" b="1" dirty="0" smtClean="0"/>
              <a:t>SiO</a:t>
            </a:r>
            <a:r>
              <a:rPr lang="ru-RU" sz="1100" b="1" dirty="0" smtClean="0"/>
              <a:t>2 </a:t>
            </a:r>
            <a:r>
              <a:rPr lang="ru-RU" sz="1800" b="1" dirty="0"/>
              <a:t>- </a:t>
            </a:r>
            <a:r>
              <a:rPr lang="en-US" sz="1800" b="1" dirty="0" smtClean="0"/>
              <a:t>from</a:t>
            </a:r>
            <a:r>
              <a:rPr lang="ru-RU" sz="1800" b="1" dirty="0" smtClean="0"/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68 </a:t>
            </a:r>
            <a:r>
              <a:rPr lang="en-US" sz="1800" b="1" dirty="0" smtClean="0"/>
              <a:t>to</a:t>
            </a:r>
            <a:r>
              <a:rPr lang="ru-RU" sz="1800" b="1" dirty="0" smtClean="0"/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ru-RU" sz="1800" b="1" dirty="0"/>
              <a:t> </a:t>
            </a:r>
            <a:r>
              <a:rPr lang="ru-RU" sz="1800" dirty="0"/>
              <a:t>%, </a:t>
            </a:r>
            <a:r>
              <a:rPr lang="ru-RU" sz="1800" b="1" dirty="0" smtClean="0"/>
              <a:t>Al</a:t>
            </a:r>
            <a:r>
              <a:rPr lang="ru-RU" sz="1100" b="1" dirty="0" smtClean="0"/>
              <a:t>2</a:t>
            </a:r>
            <a:r>
              <a:rPr lang="ru-RU" sz="1800" b="1" dirty="0" smtClean="0"/>
              <a:t>O</a:t>
            </a:r>
            <a:r>
              <a:rPr lang="ru-RU" sz="1100" b="1" dirty="0" smtClean="0"/>
              <a:t>3</a:t>
            </a:r>
            <a:r>
              <a:rPr lang="ru-RU" sz="1800" b="1" dirty="0" smtClean="0"/>
              <a:t> </a:t>
            </a:r>
            <a:r>
              <a:rPr lang="ru-RU" sz="1800" b="1" dirty="0"/>
              <a:t>-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14-19</a:t>
            </a:r>
            <a:r>
              <a:rPr lang="ru-RU" sz="1800" b="1" dirty="0"/>
              <a:t>%,</a:t>
            </a:r>
            <a:r>
              <a:rPr lang="ru-RU" sz="1800" b="1" dirty="0" smtClean="0"/>
              <a:t> </a:t>
            </a:r>
            <a:r>
              <a:rPr lang="en-US" sz="1800" dirty="0" smtClean="0"/>
              <a:t>and </a:t>
            </a:r>
            <a:r>
              <a:rPr lang="ru-RU" sz="1800" dirty="0" smtClean="0"/>
              <a:t> </a:t>
            </a:r>
            <a:r>
              <a:rPr lang="en-US" sz="1800" dirty="0" smtClean="0"/>
              <a:t>are quite </a:t>
            </a:r>
            <a:r>
              <a:rPr lang="en-US" sz="1800" dirty="0" err="1" smtClean="0"/>
              <a:t>sodic</a:t>
            </a:r>
            <a:r>
              <a:rPr lang="en-US" sz="1800" dirty="0" smtClean="0"/>
              <a:t> </a:t>
            </a:r>
            <a:r>
              <a:rPr lang="ru-RU" sz="1800" dirty="0" smtClean="0"/>
              <a:t>(</a:t>
            </a:r>
            <a:r>
              <a:rPr lang="ru-RU" sz="1800" b="1" dirty="0" smtClean="0"/>
              <a:t>K</a:t>
            </a:r>
            <a:r>
              <a:rPr lang="ru-RU" sz="1800" b="1" baseline="-25000" dirty="0" smtClean="0"/>
              <a:t>2</a:t>
            </a:r>
            <a:r>
              <a:rPr lang="ru-RU" sz="1800" b="1" dirty="0" smtClean="0"/>
              <a:t>O+Na</a:t>
            </a:r>
            <a:r>
              <a:rPr lang="ru-RU" sz="1800" b="1" baseline="-25000" dirty="0" smtClean="0"/>
              <a:t>2</a:t>
            </a:r>
            <a:r>
              <a:rPr lang="ru-RU" sz="1800" b="1" dirty="0" smtClean="0"/>
              <a:t>O </a:t>
            </a:r>
            <a:r>
              <a:rPr lang="ru-RU" sz="1800" b="1" dirty="0"/>
              <a:t>=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8,05÷9,47</a:t>
            </a:r>
            <a:r>
              <a:rPr lang="ru-RU" sz="1800" dirty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35827"/>
            <a:ext cx="2940671" cy="21965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719" y="6604084"/>
            <a:ext cx="34563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* </a:t>
            </a:r>
            <a:r>
              <a:rPr lang="en-US" sz="1050" dirty="0" smtClean="0"/>
              <a:t>Picture is taken from </a:t>
            </a:r>
            <a:r>
              <a:rPr lang="en-US" sz="1050" dirty="0" err="1"/>
              <a:t>Peretyazhko</a:t>
            </a:r>
            <a:r>
              <a:rPr lang="en-US" sz="1050" dirty="0"/>
              <a:t>, I.S., </a:t>
            </a:r>
            <a:r>
              <a:rPr lang="ru-RU" sz="1050" dirty="0" smtClean="0"/>
              <a:t>2009 </a:t>
            </a:r>
            <a:endParaRPr lang="ru-RU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5136789"/>
            <a:ext cx="33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27659" y="5367621"/>
            <a:ext cx="621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Ab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47" y="4047537"/>
            <a:ext cx="3134284" cy="23731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627571" y="6384953"/>
            <a:ext cx="5328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White </a:t>
            </a:r>
            <a:r>
              <a:rPr lang="en-US" sz="1200" dirty="0" err="1" smtClean="0"/>
              <a:t>prozopite</a:t>
            </a:r>
            <a:r>
              <a:rPr lang="en-US" sz="1200" dirty="0"/>
              <a:t> veins in aphyric </a:t>
            </a:r>
            <a:r>
              <a:rPr lang="en-US" sz="1200" dirty="0" smtClean="0"/>
              <a:t>ongonite**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2359" y="6305177"/>
            <a:ext cx="2767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Thin section of ongonite*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68139" y="6626704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 **Is taken from https</a:t>
            </a:r>
            <a:r>
              <a:rPr lang="en-US" sz="1050" dirty="0"/>
              <a:t>://webmineral.ru/deposits/item.php?id=4502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42835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066800"/>
          </a:xfrm>
        </p:spPr>
        <p:txBody>
          <a:bodyPr/>
          <a:lstStyle/>
          <a:p>
            <a:r>
              <a:rPr lang="en-US" dirty="0" smtClean="0"/>
              <a:t>Ongonites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1166" y="1484784"/>
            <a:ext cx="8229600" cy="4325112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Ongonites </a:t>
            </a:r>
            <a:r>
              <a:rPr lang="en-US" sz="1800" dirty="0"/>
              <a:t>form small </a:t>
            </a:r>
            <a:r>
              <a:rPr lang="en-US" sz="1800" dirty="0" err="1" smtClean="0"/>
              <a:t>subvertical</a:t>
            </a:r>
            <a:r>
              <a:rPr lang="en-US" sz="1800" dirty="0" smtClean="0"/>
              <a:t> dikes</a:t>
            </a:r>
            <a:r>
              <a:rPr lang="en-US" sz="1800" dirty="0"/>
              <a:t>, that </a:t>
            </a:r>
            <a:r>
              <a:rPr lang="en-US" sz="1800" dirty="0" smtClean="0"/>
              <a:t>crosscut </a:t>
            </a:r>
            <a:r>
              <a:rPr lang="en-US" sz="1800" dirty="0" smtClean="0"/>
              <a:t>stratification </a:t>
            </a:r>
            <a:r>
              <a:rPr lang="en-US" sz="1800" dirty="0"/>
              <a:t>in a stratified sequence, </a:t>
            </a:r>
            <a:r>
              <a:rPr lang="en-US" sz="1800" dirty="0" smtClean="0"/>
              <a:t>or is </a:t>
            </a:r>
            <a:r>
              <a:rPr lang="en-US" sz="1800" dirty="0"/>
              <a:t>roughly vertical in an </a:t>
            </a:r>
            <a:r>
              <a:rPr lang="en-US" sz="1800" dirty="0" err="1" smtClean="0"/>
              <a:t>unstratified</a:t>
            </a:r>
            <a:r>
              <a:rPr lang="en-US" sz="1800" dirty="0" smtClean="0"/>
              <a:t> sequence and series of lodes from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dirty="0" smtClean="0"/>
              <a:t> to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1800" dirty="0" smtClean="0"/>
              <a:t> sm.</a:t>
            </a:r>
            <a:r>
              <a:rPr lang="ru-RU" sz="1800" dirty="0" smtClean="0"/>
              <a:t>*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824966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085184"/>
            <a:ext cx="295232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Ongonite dike in biotitic granites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5084017"/>
            <a:ext cx="2376264" cy="92333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Biotitic granite xenolith in ongonite rock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59896" y="5085184"/>
            <a:ext cx="327087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dirty="0"/>
              <a:t>Scree  </a:t>
            </a:r>
            <a:r>
              <a:rPr lang="en-US" dirty="0" smtClean="0"/>
              <a:t>ignimbrite debris in ongonites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6309320"/>
            <a:ext cx="4605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* </a:t>
            </a:r>
            <a:r>
              <a:rPr lang="en-US" dirty="0" smtClean="0"/>
              <a:t>For more information </a:t>
            </a:r>
            <a:r>
              <a:rPr lang="ru-RU" dirty="0" smtClean="0"/>
              <a:t>[</a:t>
            </a:r>
            <a:r>
              <a:rPr lang="en-US" dirty="0" smtClean="0"/>
              <a:t>V.I. </a:t>
            </a:r>
            <a:r>
              <a:rPr lang="en-US" sz="1600" dirty="0" smtClean="0"/>
              <a:t>Alekseev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,201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/>
              <a:t>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1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692" y="188640"/>
            <a:ext cx="9217024" cy="1066800"/>
          </a:xfrm>
        </p:spPr>
        <p:txBody>
          <a:bodyPr>
            <a:normAutofit/>
          </a:bodyPr>
          <a:lstStyle/>
          <a:p>
            <a:r>
              <a:rPr lang="en-US" sz="2800" b="1" dirty="0"/>
              <a:t>Petrology and geochemistry of </a:t>
            </a:r>
            <a:r>
              <a:rPr lang="en-US" sz="2800" b="1" dirty="0" smtClean="0"/>
              <a:t>Ary Bulak ongonites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573137"/>
              </p:ext>
            </p:extLst>
          </p:nvPr>
        </p:nvGraphicFramePr>
        <p:xfrm>
          <a:off x="107504" y="2764572"/>
          <a:ext cx="3672408" cy="3458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6333172"/>
            <a:ext cx="53880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Phenocrysts</a:t>
            </a:r>
            <a:r>
              <a:rPr lang="en-US" sz="1600" dirty="0" smtClean="0"/>
              <a:t> mineral </a:t>
            </a:r>
            <a:r>
              <a:rPr lang="en-US" sz="1600" dirty="0"/>
              <a:t>c</a:t>
            </a:r>
            <a:r>
              <a:rPr lang="en-US" sz="1600" dirty="0" smtClean="0"/>
              <a:t>omposition in </a:t>
            </a:r>
            <a:r>
              <a:rPr lang="en-US" sz="1600" dirty="0" smtClean="0"/>
              <a:t>Ary Bulak ongonites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0691" y="980728"/>
            <a:ext cx="826375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Ary Bulak porphyric ongonite mineral composition </a:t>
            </a:r>
            <a:r>
              <a:rPr lang="en-US" sz="1600" dirty="0" smtClean="0"/>
              <a:t>conforms </a:t>
            </a:r>
            <a:r>
              <a:rPr lang="en-US" sz="1600" dirty="0" smtClean="0"/>
              <a:t>to normal ongonite composition, </a:t>
            </a:r>
            <a:r>
              <a:rPr lang="en-US" sz="1600" dirty="0"/>
              <a:t>b</a:t>
            </a:r>
            <a:r>
              <a:rPr lang="en-US" sz="1600" dirty="0" smtClean="0"/>
              <a:t>ut differ from the last one in phase proportion. </a:t>
            </a:r>
          </a:p>
          <a:p>
            <a:endParaRPr lang="en-US" sz="1600" dirty="0"/>
          </a:p>
          <a:p>
            <a:r>
              <a:rPr lang="en-US" sz="1600" b="1" dirty="0" smtClean="0"/>
              <a:t>The central zone: </a:t>
            </a:r>
            <a:r>
              <a:rPr lang="en-US" sz="1600" i="1" dirty="0" smtClean="0"/>
              <a:t>Porphyric ongonites.</a:t>
            </a:r>
            <a:endParaRPr lang="ru-RU" sz="1600" dirty="0" smtClean="0"/>
          </a:p>
          <a:p>
            <a:r>
              <a:rPr lang="en-US" sz="1600" dirty="0" smtClean="0"/>
              <a:t>  </a:t>
            </a:r>
            <a:r>
              <a:rPr lang="en-US" sz="1600" dirty="0" err="1" smtClean="0"/>
              <a:t>Phenocrysts</a:t>
            </a:r>
            <a:r>
              <a:rPr lang="en-US" sz="1600" dirty="0" smtClean="0"/>
              <a:t>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1600" dirty="0" smtClean="0"/>
              <a:t>%): </a:t>
            </a:r>
            <a:r>
              <a:rPr lang="en-US" sz="1600" dirty="0"/>
              <a:t>Q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1600" dirty="0"/>
              <a:t>%), </a:t>
            </a:r>
            <a:r>
              <a:rPr lang="en-US" sz="1600" dirty="0" smtClean="0"/>
              <a:t>Kfs(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1600" dirty="0" smtClean="0"/>
              <a:t>%), </a:t>
            </a:r>
            <a:r>
              <a:rPr lang="en-US" sz="1600" dirty="0" err="1"/>
              <a:t>Ab</a:t>
            </a:r>
            <a:r>
              <a:rPr lang="en-US" sz="1600" dirty="0"/>
              <a:t>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1600" dirty="0" smtClean="0"/>
              <a:t>%)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r>
              <a:rPr lang="en-US" sz="1600" dirty="0" smtClean="0"/>
              <a:t>  The groundmass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1600" dirty="0" smtClean="0"/>
              <a:t>%)  </a:t>
            </a:r>
            <a:r>
              <a:rPr lang="en-US" sz="1600" dirty="0"/>
              <a:t>contains isometric </a:t>
            </a:r>
            <a:r>
              <a:rPr lang="en-US" sz="1600" dirty="0" smtClean="0"/>
              <a:t>Q grains</a:t>
            </a:r>
            <a:r>
              <a:rPr lang="en-US" sz="1600" dirty="0"/>
              <a:t>, tabular </a:t>
            </a:r>
            <a:r>
              <a:rPr lang="en-US" sz="1600" dirty="0" err="1" smtClean="0"/>
              <a:t>Ab</a:t>
            </a:r>
            <a:r>
              <a:rPr lang="en-US" sz="1600" dirty="0"/>
              <a:t> </a:t>
            </a:r>
            <a:r>
              <a:rPr lang="en-US" sz="1600" dirty="0" smtClean="0"/>
              <a:t>crystals, rimmed </a:t>
            </a:r>
            <a:r>
              <a:rPr lang="en-US" sz="1600" dirty="0"/>
              <a:t>with K-feldspar  and elongated </a:t>
            </a:r>
            <a:r>
              <a:rPr lang="en-US" sz="1600" dirty="0" smtClean="0"/>
              <a:t>acicular </a:t>
            </a:r>
            <a:r>
              <a:rPr lang="en-US" sz="1600" dirty="0" err="1" smtClean="0"/>
              <a:t>Toz</a:t>
            </a:r>
            <a:r>
              <a:rPr lang="en-US" sz="1600" dirty="0" smtClean="0"/>
              <a:t> crystals in glass. </a:t>
            </a:r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764572"/>
            <a:ext cx="536408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The middle zone: </a:t>
            </a:r>
            <a:r>
              <a:rPr lang="en-US" sz="1600" i="1" dirty="0" err="1"/>
              <a:t>Ca</a:t>
            </a:r>
            <a:r>
              <a:rPr lang="en-US" sz="1600" i="1" dirty="0"/>
              <a:t>-F rich porphyric ongonites</a:t>
            </a:r>
          </a:p>
          <a:p>
            <a:r>
              <a:rPr lang="de-DE" sz="1600" dirty="0" smtClean="0"/>
              <a:t>  </a:t>
            </a:r>
            <a:r>
              <a:rPr lang="de-DE" sz="1600" dirty="0" err="1" smtClean="0"/>
              <a:t>Phenocrysts</a:t>
            </a:r>
            <a:r>
              <a:rPr lang="de-DE" sz="1600" dirty="0" smtClean="0"/>
              <a:t> (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de-DE" sz="1600" dirty="0" smtClean="0"/>
              <a:t>%) : </a:t>
            </a:r>
            <a:r>
              <a:rPr lang="de-DE" sz="1600" dirty="0"/>
              <a:t>Q (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de-DE" sz="1600" dirty="0"/>
              <a:t>%), </a:t>
            </a:r>
            <a:r>
              <a:rPr lang="de-DE" sz="1600" dirty="0" err="1"/>
              <a:t>Kfs</a:t>
            </a:r>
            <a:r>
              <a:rPr lang="de-DE" sz="1600" dirty="0"/>
              <a:t>(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de-DE" sz="1600" dirty="0"/>
              <a:t>%), Ab (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de-DE" sz="1600" dirty="0"/>
              <a:t>%), Mica (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de-DE" sz="1600" dirty="0"/>
              <a:t>%), </a:t>
            </a:r>
            <a:r>
              <a:rPr lang="de-DE" sz="1600" dirty="0" err="1"/>
              <a:t>Toz</a:t>
            </a:r>
            <a:r>
              <a:rPr lang="de-DE" sz="1600" dirty="0"/>
              <a:t> (</a:t>
            </a:r>
            <a:r>
              <a:rPr lang="de-DE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de-DE" sz="1600" dirty="0"/>
              <a:t>%).</a:t>
            </a:r>
            <a:br>
              <a:rPr lang="de-DE" sz="1600" dirty="0"/>
            </a:br>
            <a:r>
              <a:rPr lang="de-DE" sz="1600" dirty="0" smtClean="0"/>
              <a:t>  The </a:t>
            </a:r>
            <a:r>
              <a:rPr lang="de-DE" sz="1600" dirty="0" err="1" smtClean="0"/>
              <a:t>groundmass</a:t>
            </a:r>
            <a:r>
              <a:rPr lang="de-DE" sz="1600" dirty="0" smtClean="0"/>
              <a:t> (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de-DE" sz="1600" dirty="0" smtClean="0"/>
              <a:t>%) </a:t>
            </a:r>
            <a:r>
              <a:rPr lang="de-DE" sz="1600" dirty="0" err="1" smtClean="0"/>
              <a:t>contains</a:t>
            </a:r>
            <a:r>
              <a:rPr lang="de-DE" sz="1600" dirty="0" smtClean="0"/>
              <a:t> </a:t>
            </a:r>
            <a:r>
              <a:rPr lang="en-US" sz="1600" dirty="0" err="1"/>
              <a:t>submicrometric</a:t>
            </a:r>
            <a:r>
              <a:rPr lang="en-US" sz="1600" dirty="0"/>
              <a:t> “</a:t>
            </a:r>
            <a:r>
              <a:rPr lang="en-US" sz="1600" dirty="0" err="1"/>
              <a:t>fluoritic</a:t>
            </a:r>
            <a:r>
              <a:rPr lang="en-US" sz="1600" dirty="0"/>
              <a:t>” and “K-</a:t>
            </a:r>
            <a:r>
              <a:rPr lang="en-US" sz="1600" dirty="0" err="1"/>
              <a:t>feldspathic</a:t>
            </a:r>
            <a:r>
              <a:rPr lang="en-US" sz="1600" dirty="0"/>
              <a:t>”</a:t>
            </a:r>
          </a:p>
          <a:p>
            <a:r>
              <a:rPr lang="en-US" sz="1600" dirty="0"/>
              <a:t>phases. </a:t>
            </a:r>
          </a:p>
          <a:p>
            <a:endParaRPr lang="en-US" sz="1600" dirty="0"/>
          </a:p>
          <a:p>
            <a:r>
              <a:rPr lang="en-US" sz="1600" b="1" dirty="0"/>
              <a:t>The marginal zone: </a:t>
            </a:r>
            <a:r>
              <a:rPr lang="en-US" sz="1600" i="1" dirty="0"/>
              <a:t>Aphyric ongonites </a:t>
            </a:r>
            <a:br>
              <a:rPr lang="en-US" sz="1600" i="1" dirty="0"/>
            </a:br>
            <a:r>
              <a:rPr lang="en-US" sz="1600" i="1" dirty="0" smtClean="0"/>
              <a:t>  </a:t>
            </a:r>
            <a:r>
              <a:rPr lang="en-US" sz="1600" dirty="0" err="1" smtClean="0"/>
              <a:t>Phenocrysts</a:t>
            </a:r>
            <a:r>
              <a:rPr lang="en-US" sz="1600" dirty="0" smtClean="0"/>
              <a:t>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dirty="0" smtClean="0"/>
              <a:t>%): </a:t>
            </a:r>
            <a:r>
              <a:rPr lang="en-US" sz="1600" dirty="0"/>
              <a:t>Q </a:t>
            </a:r>
            <a:r>
              <a:rPr lang="en-US" sz="1600" dirty="0" smtClean="0"/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1600" dirty="0"/>
              <a:t>%), </a:t>
            </a:r>
            <a:r>
              <a:rPr lang="en-US" sz="1600" dirty="0" err="1" smtClean="0"/>
              <a:t>Kfs</a:t>
            </a:r>
            <a:r>
              <a:rPr lang="en-US" sz="1600" dirty="0" smtClean="0"/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1600" dirty="0" smtClean="0"/>
              <a:t>%), </a:t>
            </a:r>
            <a:r>
              <a:rPr lang="en-US" sz="1600" dirty="0" err="1"/>
              <a:t>Ab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1600" dirty="0" smtClean="0"/>
              <a:t>%).</a:t>
            </a:r>
            <a:endParaRPr lang="en-US" sz="1600" dirty="0"/>
          </a:p>
          <a:p>
            <a:r>
              <a:rPr lang="en-US" sz="1600" dirty="0"/>
              <a:t>The </a:t>
            </a:r>
            <a:r>
              <a:rPr lang="en-US" sz="1600" dirty="0" smtClean="0"/>
              <a:t>groundmass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sz="1600" dirty="0" smtClean="0"/>
              <a:t>%)  </a:t>
            </a:r>
            <a:r>
              <a:rPr lang="en-US" sz="1600" dirty="0"/>
              <a:t>mostly consist of </a:t>
            </a:r>
            <a:r>
              <a:rPr lang="en-US" sz="1600" dirty="0" err="1"/>
              <a:t>prosopite</a:t>
            </a:r>
            <a:r>
              <a:rPr lang="en-US" sz="1600" dirty="0"/>
              <a:t>.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1600" dirty="0"/>
              <a:t> </a:t>
            </a:r>
            <a:r>
              <a:rPr lang="en-US" sz="1600" dirty="0" err="1"/>
              <a:t>wt</a:t>
            </a:r>
            <a:r>
              <a:rPr lang="en-US" sz="1600" dirty="0"/>
              <a:t> %). </a:t>
            </a:r>
            <a:r>
              <a:rPr lang="en-US" sz="1600" dirty="0" err="1"/>
              <a:t>Intestitions</a:t>
            </a:r>
            <a:r>
              <a:rPr lang="en-US" sz="1600" dirty="0"/>
              <a:t> are filled with </a:t>
            </a:r>
            <a:r>
              <a:rPr lang="en-US" sz="1600" dirty="0" smtClean="0"/>
              <a:t>elongated </a:t>
            </a:r>
            <a:r>
              <a:rPr lang="en-US" sz="1600" dirty="0"/>
              <a:t>acicular </a:t>
            </a:r>
            <a:r>
              <a:rPr lang="en-US" sz="1600" dirty="0" err="1"/>
              <a:t>Toz</a:t>
            </a:r>
            <a:r>
              <a:rPr lang="en-US" sz="1600" dirty="0"/>
              <a:t> crystals  and “</a:t>
            </a:r>
            <a:r>
              <a:rPr lang="en-US" sz="1600" dirty="0" err="1"/>
              <a:t>fluoritic</a:t>
            </a:r>
            <a:r>
              <a:rPr lang="en-US" sz="1600" dirty="0"/>
              <a:t>” and “K-</a:t>
            </a:r>
            <a:r>
              <a:rPr lang="en-US" sz="1600" dirty="0" err="1"/>
              <a:t>feldspathic</a:t>
            </a:r>
            <a:r>
              <a:rPr lang="en-US" sz="1600" dirty="0"/>
              <a:t>”</a:t>
            </a:r>
          </a:p>
          <a:p>
            <a:r>
              <a:rPr lang="en-US" sz="1600" dirty="0"/>
              <a:t>phases.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06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Petrography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of the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Ary Bulak ongonites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842898"/>
              </p:ext>
            </p:extLst>
          </p:nvPr>
        </p:nvGraphicFramePr>
        <p:xfrm>
          <a:off x="827584" y="1268760"/>
          <a:ext cx="7962900" cy="570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Документ" r:id="rId3" imgW="7890480" imgH="5649385" progId="Word.Document.12">
                  <p:embed/>
                </p:oleObj>
              </mc:Choice>
              <mc:Fallback>
                <p:oleObj name="Документ" r:id="rId3" imgW="7890480" imgH="5649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268760"/>
                        <a:ext cx="7962900" cy="5705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11185" y="2420888"/>
            <a:ext cx="426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039906"/>
            <a:ext cx="426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3843" y="1855240"/>
            <a:ext cx="426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4159914"/>
            <a:ext cx="4267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54234" y="2276872"/>
            <a:ext cx="3738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1556792"/>
            <a:ext cx="3738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1852968"/>
            <a:ext cx="3738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13772" y="4437112"/>
            <a:ext cx="3738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03023" y="2605554"/>
            <a:ext cx="5389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Kfs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80611" y="2790220"/>
            <a:ext cx="53892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Kfs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7146" y="2605554"/>
            <a:ext cx="49083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308126" y="4909914"/>
            <a:ext cx="420308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1898" y="4252446"/>
            <a:ext cx="420308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1589" y="4725144"/>
            <a:ext cx="420308" cy="3693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4332318">
            <a:off x="1967166" y="4813038"/>
            <a:ext cx="385588" cy="319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136091">
            <a:off x="3897827" y="4569777"/>
            <a:ext cx="385588" cy="27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136091">
            <a:off x="5907291" y="5059447"/>
            <a:ext cx="385588" cy="273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79511" y="6504245"/>
            <a:ext cx="900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Q -  Quartz</a:t>
            </a:r>
            <a:r>
              <a:rPr lang="en-US" dirty="0"/>
              <a:t>; </a:t>
            </a:r>
            <a:r>
              <a:rPr lang="en-US" dirty="0" smtClean="0"/>
              <a:t>Pl – Feldspar; Kfs -  </a:t>
            </a:r>
            <a:r>
              <a:rPr lang="en-US" dirty="0"/>
              <a:t>Potassium </a:t>
            </a:r>
            <a:r>
              <a:rPr lang="en-US" dirty="0" smtClean="0"/>
              <a:t>feldspar; </a:t>
            </a:r>
            <a:r>
              <a:rPr lang="en-US" dirty="0"/>
              <a:t>To – Topaz; </a:t>
            </a:r>
            <a:r>
              <a:rPr lang="en-US" dirty="0" smtClean="0"/>
              <a:t>Fl - Fluorite</a:t>
            </a:r>
            <a:endParaRPr lang="en-US" dirty="0"/>
          </a:p>
          <a:p>
            <a:r>
              <a:rPr lang="en-US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0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020" y="377677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en-US" sz="2400" b="1" i="1" dirty="0" smtClean="0">
                <a:effectLst/>
              </a:rPr>
              <a:t>Geochemical characteristics of rocks</a:t>
            </a:r>
            <a:endParaRPr lang="ru-RU" sz="2400" dirty="0"/>
          </a:p>
        </p:txBody>
      </p:sp>
      <p:sp>
        <p:nvSpPr>
          <p:cNvPr id="3" name="Стрелка вправо 2"/>
          <p:cNvSpPr/>
          <p:nvPr/>
        </p:nvSpPr>
        <p:spPr>
          <a:xfrm rot="8118977">
            <a:off x="2922092" y="3681644"/>
            <a:ext cx="943333" cy="2147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54488" y="3212976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endParaRPr lang="ru-RU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8587" y="2655739"/>
            <a:ext cx="11063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2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36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ru-RU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854" y="4954243"/>
            <a:ext cx="85520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Porphyritic ongonites are equal to normal ongonites </a:t>
            </a:r>
            <a:r>
              <a:rPr lang="en-US" dirty="0"/>
              <a:t>from </a:t>
            </a:r>
            <a:r>
              <a:rPr lang="en-US" dirty="0" smtClean="0"/>
              <a:t>Ongon-</a:t>
            </a:r>
            <a:r>
              <a:rPr lang="en-US" dirty="0" err="1" smtClean="0"/>
              <a:t>Hayerkhan</a:t>
            </a:r>
            <a:r>
              <a:rPr lang="en-US" dirty="0" smtClean="0"/>
              <a:t> with </a:t>
            </a:r>
            <a:r>
              <a:rPr lang="ru-RU" dirty="0" err="1" smtClean="0"/>
              <a:t>СaO</a:t>
            </a:r>
            <a:r>
              <a:rPr lang="ru-RU" dirty="0" smtClean="0"/>
              <a:t>&lt;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dirty="0" smtClean="0"/>
              <a:t> </a:t>
            </a:r>
            <a:r>
              <a:rPr lang="en-US" dirty="0" smtClean="0"/>
              <a:t>mass</a:t>
            </a:r>
            <a:r>
              <a:rPr lang="ru-RU" dirty="0" smtClean="0"/>
              <a:t>% </a:t>
            </a:r>
            <a:r>
              <a:rPr lang="en-US" dirty="0" smtClean="0"/>
              <a:t>and amount of </a:t>
            </a:r>
            <a:r>
              <a:rPr lang="ru-RU" dirty="0" smtClean="0"/>
              <a:t>F </a:t>
            </a:r>
            <a:r>
              <a:rPr lang="ru-RU" dirty="0"/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1,15</a:t>
            </a:r>
            <a:r>
              <a:rPr lang="en-US" dirty="0" smtClean="0"/>
              <a:t> mass</a:t>
            </a:r>
            <a:r>
              <a:rPr lang="ru-RU" dirty="0" smtClean="0"/>
              <a:t>%.[</a:t>
            </a:r>
            <a:r>
              <a:rPr lang="en-US" dirty="0" err="1"/>
              <a:t>Peretyazhko</a:t>
            </a:r>
            <a:r>
              <a:rPr lang="en-US" dirty="0"/>
              <a:t>, I.S., et al., </a:t>
            </a:r>
            <a:r>
              <a:rPr lang="ru-RU" dirty="0" smtClean="0"/>
              <a:t>,</a:t>
            </a:r>
            <a:r>
              <a:rPr lang="ru-RU" dirty="0"/>
              <a:t>2010</a:t>
            </a:r>
            <a:r>
              <a:rPr lang="ru-RU" dirty="0" smtClean="0"/>
              <a:t>].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boundary aphyric </a:t>
            </a:r>
            <a:r>
              <a:rPr lang="en-US" dirty="0" smtClean="0"/>
              <a:t>rocks F and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smtClean="0"/>
              <a:t>amount </a:t>
            </a:r>
            <a:r>
              <a:rPr lang="en-US" dirty="0" err="1" smtClean="0"/>
              <a:t>increaces</a:t>
            </a:r>
            <a:r>
              <a:rPr lang="en-US" dirty="0" smtClean="0"/>
              <a:t> from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5,2</a:t>
            </a:r>
            <a:r>
              <a:rPr lang="ru-RU" dirty="0" smtClean="0"/>
              <a:t> </a:t>
            </a:r>
            <a:r>
              <a:rPr lang="en-US" dirty="0" smtClean="0"/>
              <a:t>to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18,8</a:t>
            </a:r>
            <a:r>
              <a:rPr lang="ru-RU" dirty="0" smtClean="0"/>
              <a:t> </a:t>
            </a:r>
            <a:r>
              <a:rPr lang="en-US" dirty="0" smtClean="0"/>
              <a:t>mass</a:t>
            </a:r>
            <a:r>
              <a:rPr lang="ru-RU" dirty="0" smtClean="0"/>
              <a:t>% </a:t>
            </a:r>
            <a:r>
              <a:rPr lang="en-US" dirty="0" smtClean="0"/>
              <a:t>and</a:t>
            </a:r>
            <a:r>
              <a:rPr lang="ru-RU" dirty="0" smtClean="0"/>
              <a:t> </a:t>
            </a:r>
            <a:r>
              <a:rPr lang="en-US" dirty="0" smtClean="0"/>
              <a:t>from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5,4</a:t>
            </a:r>
            <a:r>
              <a:rPr lang="ru-RU" dirty="0" smtClean="0"/>
              <a:t> </a:t>
            </a:r>
            <a:r>
              <a:rPr lang="en-US" dirty="0" smtClean="0"/>
              <a:t>to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dirty="0"/>
              <a:t>масс%.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03"/>
          <a:stretch/>
        </p:blipFill>
        <p:spPr bwMode="auto">
          <a:xfrm>
            <a:off x="2267744" y="1503383"/>
            <a:ext cx="4184613" cy="339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трелка вправо 13"/>
          <p:cNvSpPr/>
          <p:nvPr/>
        </p:nvSpPr>
        <p:spPr>
          <a:xfrm rot="8118977">
            <a:off x="4425984" y="3771719"/>
            <a:ext cx="943333" cy="21479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58380" y="3303051"/>
            <a:ext cx="529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</a:t>
            </a:r>
            <a:endParaRPr lang="ru-RU" sz="4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02479" y="2745814"/>
            <a:ext cx="11063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2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36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ru-RU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Стрелка влево 16"/>
          <p:cNvSpPr/>
          <p:nvPr/>
        </p:nvSpPr>
        <p:spPr>
          <a:xfrm rot="8183936">
            <a:off x="3433952" y="2892081"/>
            <a:ext cx="959051" cy="288032"/>
          </a:xfrm>
          <a:prstGeom prst="lef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23040" y="2215274"/>
            <a:ext cx="10631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SiO2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4" y="2215274"/>
            <a:ext cx="2650073" cy="177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84" y="1017317"/>
            <a:ext cx="2856292" cy="201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8977" y="2246051"/>
            <a:ext cx="224551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SiO2 increasing from </a:t>
            </a:r>
            <a:r>
              <a:rPr lang="en-US" sz="1200" dirty="0" smtClean="0"/>
              <a:t>boundary </a:t>
            </a:r>
            <a:r>
              <a:rPr lang="en-US" sz="1200" dirty="0"/>
              <a:t>to center rocks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980163"/>
            <a:ext cx="275270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F, </a:t>
            </a:r>
            <a:r>
              <a:rPr lang="en-US" sz="1400" dirty="0" err="1"/>
              <a:t>CaO</a:t>
            </a:r>
            <a:r>
              <a:rPr lang="en-US" sz="1400" dirty="0"/>
              <a:t> decreasing </a:t>
            </a:r>
            <a:r>
              <a:rPr lang="en-US" sz="1400" dirty="0" smtClean="0"/>
              <a:t>from boundary  </a:t>
            </a:r>
            <a:r>
              <a:rPr lang="en-US" sz="1400" dirty="0"/>
              <a:t>to </a:t>
            </a:r>
            <a:r>
              <a:rPr lang="en-US" sz="1400" dirty="0" smtClean="0"/>
              <a:t>center </a:t>
            </a:r>
            <a:r>
              <a:rPr lang="en-US" sz="1400" dirty="0"/>
              <a:t>rocks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492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3081</TotalTime>
  <Words>2028</Words>
  <Application>Microsoft Office PowerPoint</Application>
  <PresentationFormat>Экран (4:3)</PresentationFormat>
  <Paragraphs>275</Paragraphs>
  <Slides>30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Городская</vt:lpstr>
      <vt:lpstr>Документ</vt:lpstr>
      <vt:lpstr>Лист</vt:lpstr>
      <vt:lpstr>CorelDraw.Graphic.15</vt:lpstr>
      <vt:lpstr>Презентация PowerPoint</vt:lpstr>
      <vt:lpstr>Introduction</vt:lpstr>
      <vt:lpstr>Geological structure*</vt:lpstr>
      <vt:lpstr>Презентация PowerPoint</vt:lpstr>
      <vt:lpstr>Petrology and geochemistry of ongonites</vt:lpstr>
      <vt:lpstr>Ongonites </vt:lpstr>
      <vt:lpstr>Petrology and geochemistry of Ary Bulak ongonites</vt:lpstr>
      <vt:lpstr>Petrography of the Ary Bulak ongonites</vt:lpstr>
      <vt:lpstr>Geochemical characteristics of rocks</vt:lpstr>
      <vt:lpstr>ТAS diagram</vt:lpstr>
      <vt:lpstr>Experimental studies of ongonite systems </vt:lpstr>
      <vt:lpstr>Презентация PowerPoint</vt:lpstr>
      <vt:lpstr>Other Ca-F founded inclusions*</vt:lpstr>
      <vt:lpstr>Experiment № 1: melting rocks at T = 800 and  700˚С, P = 1 kBar, buffer Ni-NiO</vt:lpstr>
      <vt:lpstr>The experimental method.</vt:lpstr>
      <vt:lpstr>Experiment № 2: melting rocks at T = 750˚С, P = 1 kBar, buffer Mt-Hem</vt:lpstr>
      <vt:lpstr>The experimental method.</vt:lpstr>
      <vt:lpstr>Binary ampoules method</vt:lpstr>
      <vt:lpstr>Binary ampoules method</vt:lpstr>
      <vt:lpstr> Analysis procedure</vt:lpstr>
      <vt:lpstr>Experimental results</vt:lpstr>
      <vt:lpstr>Chemical composition</vt:lpstr>
      <vt:lpstr>Phase relationships</vt:lpstr>
      <vt:lpstr>Phenocrysts composition</vt:lpstr>
      <vt:lpstr>Summarizing results</vt:lpstr>
      <vt:lpstr>Conclusions</vt:lpstr>
      <vt:lpstr>Conclusions</vt:lpstr>
      <vt:lpstr>Conclusions</vt:lpstr>
      <vt:lpstr>Literature sources</vt:lpstr>
      <vt:lpstr>Thanks for attention.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</dc:title>
  <dc:creator>novik</dc:creator>
  <cp:lastModifiedBy>ALEX</cp:lastModifiedBy>
  <cp:revision>235</cp:revision>
  <dcterms:created xsi:type="dcterms:W3CDTF">2018-04-03T19:59:10Z</dcterms:created>
  <dcterms:modified xsi:type="dcterms:W3CDTF">2020-05-02T17:24:06Z</dcterms:modified>
</cp:coreProperties>
</file>