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703" r:id="rId5"/>
    <p:sldMasterId id="2147483688" r:id="rId6"/>
  </p:sldMasterIdLst>
  <p:notesMasterIdLst>
    <p:notesMasterId r:id="rId28"/>
  </p:notesMasterIdLst>
  <p:handoutMasterIdLst>
    <p:handoutMasterId r:id="rId29"/>
  </p:handoutMasterIdLst>
  <p:sldIdLst>
    <p:sldId id="256" r:id="rId7"/>
    <p:sldId id="302" r:id="rId8"/>
    <p:sldId id="284" r:id="rId9"/>
    <p:sldId id="318" r:id="rId10"/>
    <p:sldId id="257" r:id="rId11"/>
    <p:sldId id="280" r:id="rId12"/>
    <p:sldId id="317" r:id="rId13"/>
    <p:sldId id="286" r:id="rId14"/>
    <p:sldId id="288" r:id="rId15"/>
    <p:sldId id="306" r:id="rId16"/>
    <p:sldId id="307" r:id="rId17"/>
    <p:sldId id="305" r:id="rId18"/>
    <p:sldId id="298" r:id="rId19"/>
    <p:sldId id="313" r:id="rId20"/>
    <p:sldId id="315" r:id="rId21"/>
    <p:sldId id="316" r:id="rId22"/>
    <p:sldId id="304" r:id="rId23"/>
    <p:sldId id="319" r:id="rId24"/>
    <p:sldId id="312" r:id="rId25"/>
    <p:sldId id="309" r:id="rId26"/>
    <p:sldId id="258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1CD101-D977-492B-9FB3-44A2E9CD28AC}">
          <p14:sldIdLst>
            <p14:sldId id="256"/>
            <p14:sldId id="302"/>
            <p14:sldId id="284"/>
            <p14:sldId id="318"/>
            <p14:sldId id="257"/>
            <p14:sldId id="280"/>
            <p14:sldId id="317"/>
            <p14:sldId id="286"/>
            <p14:sldId id="288"/>
            <p14:sldId id="306"/>
            <p14:sldId id="307"/>
            <p14:sldId id="305"/>
            <p14:sldId id="298"/>
            <p14:sldId id="313"/>
            <p14:sldId id="315"/>
            <p14:sldId id="316"/>
            <p14:sldId id="304"/>
            <p14:sldId id="319"/>
            <p14:sldId id="312"/>
            <p14:sldId id="309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o vinca" initials="av" lastIdx="1" clrIdx="0">
    <p:extLst>
      <p:ext uri="{19B8F6BF-5375-455C-9EA6-DF929625EA0E}">
        <p15:presenceInfo xmlns:p15="http://schemas.microsoft.com/office/powerpoint/2012/main" userId="7e84fedbad5c1b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900"/>
    <a:srgbClr val="368A14"/>
    <a:srgbClr val="2754A2"/>
    <a:srgbClr val="005A32"/>
    <a:srgbClr val="78C679"/>
    <a:srgbClr val="41AB5D"/>
    <a:srgbClr val="BDD7E7"/>
    <a:srgbClr val="ADDD8E"/>
    <a:srgbClr val="FDB563"/>
    <a:srgbClr val="F18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907" autoAdjust="0"/>
  </p:normalViewPr>
  <p:slideViewPr>
    <p:cSldViewPr snapToGrid="0" snapToObjects="1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what are the assumptions for SDG scenario. How and which investment lead to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what are the assumptions for SDG scenario. How and which investment lead to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what are the assumptions for SDG scenario. How and which investment lead to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what are the assumptions for SDG scenario. How and which investment lead to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43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what are the assumptions for SDG scenario. How and which investment lead to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0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buysellgraphic.com/" TargetMode="External"/><Relationship Id="rId2" Type="http://schemas.openxmlformats.org/officeDocument/2006/relationships/hyperlink" Target="https://all-free-download.com/free-vector/download/environmental-icons_310835.html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environment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33CA68-8BFC-2E4B-9706-CD8F1F398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title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xmlns="" id="{CE152937-DA5F-AD4E-8DC4-ADED40C520B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550" y="3356103"/>
            <a:ext cx="11229935" cy="13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to edit subtitle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Select the layout “Title slide” for a version without the print tag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xmlns="" id="{B1D1861B-F743-E74C-A3DE-0E6A3FE4B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51" y="4811809"/>
            <a:ext cx="11229933" cy="1072066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indent="0" algn="r">
              <a:buNone/>
              <a:defRPr sz="28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Click to edit name and conference/location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CE718577-4CF6-8044-878E-EF68A850957E}"/>
              </a:ext>
            </a:extLst>
          </p:cNvPr>
          <p:cNvSpPr txBox="1">
            <a:spLocks/>
          </p:cNvSpPr>
          <p:nvPr userDrawn="1"/>
        </p:nvSpPr>
        <p:spPr>
          <a:xfrm>
            <a:off x="5721178" y="6064524"/>
            <a:ext cx="6098100" cy="53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rgbClr val="008F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Aft>
                <a:spcPts val="300"/>
              </a:spcAft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consider the environment before printing this slide deck</a:t>
            </a:r>
          </a:p>
          <a:p>
            <a:pPr algn="r"/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Icon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all-free-download.com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Environmental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icons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310835,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BSGstudio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license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CC-BY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7FB961A8-4483-D343-BE95-350DFA0380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601" y="6006687"/>
            <a:ext cx="5334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439013"/>
            <a:ext cx="5614416" cy="47124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438275"/>
            <a:ext cx="5614416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39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4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76860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xmlns="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189108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2017525"/>
            <a:ext cx="1829334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 dirty="0"/>
              <a:t>Section #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3" y="2741044"/>
            <a:ext cx="8911916" cy="653341"/>
          </a:xfrm>
        </p:spPr>
        <p:txBody>
          <a:bodyPr vert="horz" lIns="0" tIns="36000" rIns="0" bIns="36000" rtlCol="0" anchor="b">
            <a:normAutofit/>
          </a:bodyPr>
          <a:lstStyle>
            <a:lvl1pPr>
              <a:defRPr lang="de-DE" sz="4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3685633"/>
            <a:ext cx="8912680" cy="24657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94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xmlns="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45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xmlns="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000"/>
            <a:ext cx="5612204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9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87177"/>
            <a:ext cx="11495912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4246309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 dirty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xmlns="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3373680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2713" y="881742"/>
            <a:ext cx="10648188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439013"/>
            <a:ext cx="11497077" cy="47124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4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33CA68-8BFC-2E4B-9706-CD8F1F398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title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xmlns="" id="{CE152937-DA5F-AD4E-8DC4-ADED40C520B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550" y="3417888"/>
            <a:ext cx="1122993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to edit subtitle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xmlns="" id="{B1D1861B-F743-E74C-A3DE-0E6A3FE4B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51" y="5083662"/>
            <a:ext cx="11229933" cy="936139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indent="0" algn="r">
              <a:buNone/>
              <a:defRPr sz="28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Click to edit name and conference/location</a:t>
            </a:r>
          </a:p>
        </p:txBody>
      </p:sp>
    </p:spTree>
    <p:extLst>
      <p:ext uri="{BB962C8B-B14F-4D97-AF65-F5344CB8AC3E}">
        <p14:creationId xmlns:p14="http://schemas.microsoft.com/office/powerpoint/2010/main" val="2908937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439013"/>
            <a:ext cx="5614416" cy="47124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438275"/>
            <a:ext cx="5614416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74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10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2713" y="881740"/>
            <a:ext cx="10648188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94708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xmlns="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22027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2017525"/>
            <a:ext cx="1829334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 dirty="0"/>
              <a:t>Section #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3" y="2741044"/>
            <a:ext cx="8911916" cy="653341"/>
          </a:xfrm>
        </p:spPr>
        <p:txBody>
          <a:bodyPr vert="horz" lIns="0" tIns="36000" rIns="0" bIns="36000" rtlCol="0" anchor="b">
            <a:normAutofit/>
          </a:bodyPr>
          <a:lstStyle>
            <a:lvl1pPr>
              <a:defRPr lang="de-DE" sz="4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3685633"/>
            <a:ext cx="8912680" cy="24657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7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8768A17E-D251-C544-BA8D-5422A3783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64" y="3435794"/>
            <a:ext cx="7493000" cy="115545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more information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6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- CC 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DD1A46A0-1D3A-974A-BD7A-3938E12518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1064" y="2757858"/>
            <a:ext cx="7968885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US" sz="260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8768A17E-D251-C544-BA8D-5422A3783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64" y="3435796"/>
            <a:ext cx="7493000" cy="114808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more information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7CE6EA96-8E49-2940-934C-149BDDADB7B4}"/>
              </a:ext>
            </a:extLst>
          </p:cNvPr>
          <p:cNvSpPr/>
          <p:nvPr userDrawn="1"/>
        </p:nvSpPr>
        <p:spPr>
          <a:xfrm>
            <a:off x="4613314" y="6060351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is licensed under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Creative Commons Attribution 4.0 International License 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4B80A1-23C1-7740-B8D3-1DA8B9D5F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3553" y="6091881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xmlns="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74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75644"/>
            <a:ext cx="11495912" cy="47085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82458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 dirty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xmlns="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333994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xmlns="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662"/>
            <a:ext cx="5612204" cy="488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83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439013"/>
            <a:ext cx="11497077" cy="47124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65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(null)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48B164D5-1A33-8A4B-AFAD-249DDCD3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3" y="1961663"/>
            <a:ext cx="11229423" cy="1325563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/>
          <a:p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title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95F1087B-A5F9-C84D-8FC7-3CA8ECEA12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876" y="293886"/>
            <a:ext cx="2159611" cy="452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b="0" kern="1200" noProof="0" smtClean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GB" sz="2000" kern="1200" dirty="0">
          <a:solidFill>
            <a:schemeClr val="tx1"/>
          </a:solidFill>
          <a:latin typeface="+mj-lt"/>
          <a:ea typeface="+mj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61470"/>
            <a:ext cx="8911916" cy="6840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9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5"/>
        </a:buBlip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5"/>
        </a:buBlip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97422"/>
            <a:ext cx="8911916" cy="6120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5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70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4"/>
        </a:buBlip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4"/>
        </a:buBlip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7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6.png"/><Relationship Id="rId5" Type="http://schemas.openxmlformats.org/officeDocument/2006/relationships/image" Target="../media/image34.emf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7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6.png"/><Relationship Id="rId5" Type="http://schemas.openxmlformats.org/officeDocument/2006/relationships/image" Target="../media/image34.emf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3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7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6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7.wma"/><Relationship Id="rId7" Type="http://schemas.openxmlformats.org/officeDocument/2006/relationships/image" Target="../media/image16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1.xml"/><Relationship Id="rId4" Type="http://schemas.openxmlformats.org/officeDocument/2006/relationships/audio" Target="../media/media17.wm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9.wma"/><Relationship Id="rId7" Type="http://schemas.openxmlformats.org/officeDocument/2006/relationships/image" Target="../media/image42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41.emf"/><Relationship Id="rId5" Type="http://schemas.openxmlformats.org/officeDocument/2006/relationships/slideLayout" Target="../slideLayouts/slideLayout21.xml"/><Relationship Id="rId4" Type="http://schemas.openxmlformats.org/officeDocument/2006/relationships/audio" Target="../media/media19.wma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5.emf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26" Type="http://schemas.openxmlformats.org/officeDocument/2006/relationships/image" Target="../media/image72.png"/><Relationship Id="rId39" Type="http://schemas.openxmlformats.org/officeDocument/2006/relationships/hyperlink" Target="https://doi.org/10.5194/gmd-13-1095-2020" TargetMode="External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gif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16.png"/><Relationship Id="rId2" Type="http://schemas.openxmlformats.org/officeDocument/2006/relationships/audio" Target="../media/media22.wma"/><Relationship Id="rId16" Type="http://schemas.openxmlformats.org/officeDocument/2006/relationships/image" Target="../media/image62.jpe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microsoft.com/office/2007/relationships/media" Target="../media/media22.wma"/><Relationship Id="rId6" Type="http://schemas.openxmlformats.org/officeDocument/2006/relationships/image" Target="../media/image52.gif"/><Relationship Id="rId11" Type="http://schemas.openxmlformats.org/officeDocument/2006/relationships/image" Target="../media/image57.jpe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5" Type="http://schemas.openxmlformats.org/officeDocument/2006/relationships/image" Target="../media/image51.png"/><Relationship Id="rId15" Type="http://schemas.openxmlformats.org/officeDocument/2006/relationships/image" Target="../media/image61.jpe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6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6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5.xml"/><Relationship Id="rId7" Type="http://schemas.openxmlformats.org/officeDocument/2006/relationships/hyperlink" Target="https://doi.org/10.5194/gmd-13-1095-2020" TargetMode="Externa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9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9.wma"/><Relationship Id="rId7" Type="http://schemas.openxmlformats.org/officeDocument/2006/relationships/image" Target="../media/image32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1.em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7.png"/><Relationship Id="rId4" Type="http://schemas.openxmlformats.org/officeDocument/2006/relationships/audio" Target="../media/media9.wma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7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6.png"/><Relationship Id="rId5" Type="http://schemas.openxmlformats.org/officeDocument/2006/relationships/image" Target="../media/image34.emf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780ACF5D-4603-AB44-A047-18BAB3DD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29" y="1366825"/>
            <a:ext cx="911539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Cross-Border Cooperation for Achieving Water-Energy-Land Sustainable Development Goals in the Indus Basin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4729" y="2782267"/>
            <a:ext cx="8912955" cy="2240101"/>
            <a:chOff x="2458667" y="4485074"/>
            <a:chExt cx="6685334" cy="16802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8667" y="4485074"/>
              <a:ext cx="2397237" cy="168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8857" y="4485075"/>
              <a:ext cx="2615144" cy="1680230"/>
            </a:xfrm>
            <a:prstGeom prst="rect">
              <a:avLst/>
            </a:prstGeom>
          </p:spPr>
        </p:pic>
        <p:pic>
          <p:nvPicPr>
            <p:cNvPr id="15" name="Picture 6" descr="http://www.imrivers.org/home/wp-content/uploads/2012/04/Rivers_StrainsEnergy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1244" y="4485074"/>
              <a:ext cx="2149137" cy="1680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370" y="4732777"/>
            <a:ext cx="534972" cy="625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557" y="4716759"/>
            <a:ext cx="611219" cy="611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729" y="5093169"/>
            <a:ext cx="283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754A2"/>
                </a:solidFill>
              </a:rPr>
              <a:t>EGU display, May 2020 </a:t>
            </a:r>
            <a:endParaRPr lang="en-US" dirty="0">
              <a:solidFill>
                <a:srgbClr val="2754A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5480" y="5782235"/>
            <a:ext cx="6442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2754A2"/>
                </a:solidFill>
              </a:rPr>
              <a:t>Adriano Vinca, </a:t>
            </a:r>
            <a:r>
              <a:rPr lang="en-US" smtClean="0">
                <a:solidFill>
                  <a:srgbClr val="2754A2"/>
                </a:solidFill>
              </a:rPr>
              <a:t>Simon Parkinson and </a:t>
            </a:r>
            <a:r>
              <a:rPr lang="en-US" dirty="0" err="1" smtClean="0">
                <a:solidFill>
                  <a:srgbClr val="2754A2"/>
                </a:solidFill>
              </a:rPr>
              <a:t>Keywan</a:t>
            </a:r>
            <a:r>
              <a:rPr lang="en-US" dirty="0" smtClean="0">
                <a:solidFill>
                  <a:srgbClr val="2754A2"/>
                </a:solidFill>
              </a:rPr>
              <a:t> </a:t>
            </a:r>
            <a:r>
              <a:rPr lang="en-US" dirty="0" err="1" smtClean="0">
                <a:solidFill>
                  <a:srgbClr val="2754A2"/>
                </a:solidFill>
              </a:rPr>
              <a:t>Riahi</a:t>
            </a:r>
            <a:endParaRPr lang="en-US" dirty="0" smtClean="0">
              <a:solidFill>
                <a:srgbClr val="2754A2"/>
              </a:solidFill>
            </a:endParaRPr>
          </a:p>
          <a:p>
            <a:pPr algn="r"/>
            <a:r>
              <a:rPr lang="en-US" dirty="0" smtClean="0">
                <a:solidFill>
                  <a:srgbClr val="2754A2"/>
                </a:solidFill>
              </a:rPr>
              <a:t>International Institute for Applied Systems Analysis</a:t>
            </a:r>
          </a:p>
          <a:p>
            <a:pPr algn="r"/>
            <a:r>
              <a:rPr lang="en-US" dirty="0" err="1" smtClean="0">
                <a:solidFill>
                  <a:srgbClr val="2754A2"/>
                </a:solidFill>
              </a:rPr>
              <a:t>Laxenburg</a:t>
            </a:r>
            <a:r>
              <a:rPr lang="en-US" dirty="0" smtClean="0">
                <a:solidFill>
                  <a:srgbClr val="2754A2"/>
                </a:solidFill>
              </a:rPr>
              <a:t>, Austria</a:t>
            </a:r>
            <a:endParaRPr lang="en-US" dirty="0">
              <a:solidFill>
                <a:srgbClr val="2754A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935" y="4685597"/>
            <a:ext cx="649912" cy="815144"/>
          </a:xfrm>
          <a:prstGeom prst="rect">
            <a:avLst/>
          </a:prstGeom>
        </p:spPr>
      </p:pic>
      <p:pic>
        <p:nvPicPr>
          <p:cNvPr id="4" name="title sl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80450" y="176814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5481" y="296948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AUDIO EXPLAINATION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280342" y="331148"/>
            <a:ext cx="366943" cy="304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147919"/>
            <a:ext cx="507201" cy="7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0" y="6607265"/>
            <a:ext cx="694157" cy="2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9152" y="6238876"/>
            <a:ext cx="704088" cy="549074"/>
          </a:xfrm>
          <a:prstGeom prst="rect">
            <a:avLst/>
          </a:prstGeom>
          <a:solidFill>
            <a:srgbClr val="FD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35127" y="6238876"/>
            <a:ext cx="704088" cy="549074"/>
          </a:xfrm>
          <a:prstGeom prst="rect">
            <a:avLst/>
          </a:prstGeom>
          <a:solidFill>
            <a:srgbClr val="FD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1016" y="6238876"/>
            <a:ext cx="704088" cy="549074"/>
          </a:xfrm>
          <a:prstGeom prst="rect">
            <a:avLst/>
          </a:prstGeom>
          <a:solidFill>
            <a:srgbClr val="BD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650186" y="6246510"/>
            <a:ext cx="704088" cy="549074"/>
          </a:xfrm>
          <a:prstGeom prst="rect">
            <a:avLst/>
          </a:prstGeom>
          <a:solidFill>
            <a:srgbClr val="BD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882" y="3022466"/>
            <a:ext cx="7729880" cy="38086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38650" y="6238876"/>
            <a:ext cx="772761" cy="549074"/>
          </a:xfrm>
          <a:prstGeom prst="rect">
            <a:avLst/>
          </a:prstGeom>
          <a:gradFill flip="none" rotWithShape="1">
            <a:gsLst>
              <a:gs pos="0">
                <a:srgbClr val="BDD7E7"/>
              </a:gs>
              <a:gs pos="100000">
                <a:srgbClr val="ADDD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478916" y="6238876"/>
            <a:ext cx="704088" cy="549074"/>
          </a:xfrm>
          <a:prstGeom prst="rect">
            <a:avLst/>
          </a:prstGeom>
          <a:gradFill flip="none" rotWithShape="1">
            <a:gsLst>
              <a:gs pos="0">
                <a:srgbClr val="BDD7E7"/>
              </a:gs>
              <a:gs pos="100000">
                <a:srgbClr val="ADDD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573396" y="6238876"/>
            <a:ext cx="704088" cy="549074"/>
          </a:xfrm>
          <a:prstGeom prst="rect">
            <a:avLst/>
          </a:prstGeom>
          <a:solidFill>
            <a:srgbClr val="ADD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37" y="197422"/>
            <a:ext cx="9948607" cy="612000"/>
          </a:xfrm>
        </p:spPr>
        <p:txBody>
          <a:bodyPr/>
          <a:lstStyle/>
          <a:p>
            <a:r>
              <a:rPr lang="en-US" sz="2800" dirty="0"/>
              <a:t>2</a:t>
            </a:r>
            <a:r>
              <a:rPr lang="en-US" sz="2800" dirty="0" smtClean="0"/>
              <a:t>.SDG</a:t>
            </a:r>
            <a:r>
              <a:rPr lang="en-US" sz="2800" dirty="0"/>
              <a:t>: benefits for society and environment, less water stress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47753"/>
              </p:ext>
            </p:extLst>
          </p:nvPr>
        </p:nvGraphicFramePr>
        <p:xfrm>
          <a:off x="1243585" y="809422"/>
          <a:ext cx="9445751" cy="17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863">
                  <a:extLst>
                    <a:ext uri="{9D8B030D-6E8A-4147-A177-3AD203B41FA5}">
                      <a16:colId xmlns:a16="http://schemas.microsoft.com/office/drawing/2014/main" xmlns="" val="597357090"/>
                    </a:ext>
                  </a:extLst>
                </a:gridCol>
                <a:gridCol w="3739896">
                  <a:extLst>
                    <a:ext uri="{9D8B030D-6E8A-4147-A177-3AD203B41FA5}">
                      <a16:colId xmlns:a16="http://schemas.microsoft.com/office/drawing/2014/main" xmlns="" val="3501410310"/>
                    </a:ext>
                  </a:extLst>
                </a:gridCol>
                <a:gridCol w="3364992">
                  <a:extLst>
                    <a:ext uri="{9D8B030D-6E8A-4147-A177-3AD203B41FA5}">
                      <a16:colId xmlns:a16="http://schemas.microsoft.com/office/drawing/2014/main" xmlns="" val="3948993229"/>
                    </a:ext>
                  </a:extLst>
                </a:gridCol>
              </a:tblGrid>
              <a:tr h="35148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BAU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SDG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5901512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NDC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implementation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NDCs + GHG targets for carbon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neutrality in 2050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164914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treatment/ sanitation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Projection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of current rates with GDP growth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Increased access: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i.e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Urban sanitation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access 95%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264293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efficiency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 measures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Limits to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 withdrawals for agriculture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887120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Environmental flows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 policy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Satisfy minimum requirements at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Indus Delta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8232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303060" y="2918302"/>
            <a:ext cx="3146612" cy="3939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6847" y="3256658"/>
            <a:ext cx="1517311" cy="2554545"/>
            <a:chOff x="546847" y="3256658"/>
            <a:chExt cx="1517311" cy="2554545"/>
          </a:xfrm>
        </p:grpSpPr>
        <p:sp>
          <p:nvSpPr>
            <p:cNvPr id="18" name="TextBox 17"/>
            <p:cNvSpPr txBox="1"/>
            <p:nvPr/>
          </p:nvSpPr>
          <p:spPr>
            <a:xfrm>
              <a:off x="546847" y="3256658"/>
              <a:ext cx="10496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2050</a:t>
              </a:r>
            </a:p>
            <a:p>
              <a:pPr algn="r"/>
              <a:r>
                <a:rPr lang="en-US" sz="1600" dirty="0"/>
                <a:t>BAU</a:t>
              </a:r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r>
                <a:rPr lang="en-US" sz="1000" dirty="0"/>
                <a:t>Reductions</a:t>
              </a:r>
            </a:p>
            <a:p>
              <a:pPr algn="r"/>
              <a:r>
                <a:rPr lang="en-US" sz="1000" dirty="0"/>
                <a:t>with</a:t>
              </a:r>
            </a:p>
            <a:p>
              <a:pPr algn="r"/>
              <a:r>
                <a:rPr lang="en-US" sz="1600" dirty="0"/>
                <a:t>SDG </a:t>
              </a:r>
              <a:r>
                <a:rPr lang="en-US" sz="1000" dirty="0"/>
                <a:t>implementation</a:t>
              </a:r>
            </a:p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0612" y="3526149"/>
              <a:ext cx="5335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100%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0612" y="4724430"/>
              <a:ext cx="5335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50%</a:t>
              </a:r>
              <a:endParaRPr lang="en-US" dirty="0"/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7647" y="197422"/>
            <a:ext cx="609600" cy="609600"/>
          </a:xfrm>
          <a:prstGeom prst="rect">
            <a:avLst/>
          </a:prstGeom>
        </p:spPr>
      </p:pic>
      <p:pic>
        <p:nvPicPr>
          <p:cNvPr id="28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9152" y="6238876"/>
            <a:ext cx="704088" cy="549074"/>
          </a:xfrm>
          <a:prstGeom prst="rect">
            <a:avLst/>
          </a:prstGeom>
          <a:solidFill>
            <a:srgbClr val="FD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35127" y="6238876"/>
            <a:ext cx="704088" cy="549074"/>
          </a:xfrm>
          <a:prstGeom prst="rect">
            <a:avLst/>
          </a:prstGeom>
          <a:solidFill>
            <a:srgbClr val="FD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38650" y="6238876"/>
            <a:ext cx="772761" cy="549074"/>
          </a:xfrm>
          <a:prstGeom prst="rect">
            <a:avLst/>
          </a:prstGeom>
          <a:gradFill flip="none" rotWithShape="1">
            <a:gsLst>
              <a:gs pos="0">
                <a:srgbClr val="BDD7E7"/>
              </a:gs>
              <a:gs pos="100000">
                <a:srgbClr val="ADDD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478916" y="6238876"/>
            <a:ext cx="704088" cy="549074"/>
          </a:xfrm>
          <a:prstGeom prst="rect">
            <a:avLst/>
          </a:prstGeom>
          <a:gradFill flip="none" rotWithShape="1">
            <a:gsLst>
              <a:gs pos="0">
                <a:srgbClr val="BDD7E7"/>
              </a:gs>
              <a:gs pos="100000">
                <a:srgbClr val="ADDD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573396" y="6238876"/>
            <a:ext cx="704088" cy="549074"/>
          </a:xfrm>
          <a:prstGeom prst="rect">
            <a:avLst/>
          </a:prstGeom>
          <a:solidFill>
            <a:srgbClr val="ADD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1016" y="6238876"/>
            <a:ext cx="704088" cy="549074"/>
          </a:xfrm>
          <a:prstGeom prst="rect">
            <a:avLst/>
          </a:prstGeom>
          <a:solidFill>
            <a:srgbClr val="BD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650186" y="6246510"/>
            <a:ext cx="704088" cy="549074"/>
          </a:xfrm>
          <a:prstGeom prst="rect">
            <a:avLst/>
          </a:prstGeom>
          <a:solidFill>
            <a:srgbClr val="BD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882" y="3022466"/>
            <a:ext cx="7729880" cy="38086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162" y="197422"/>
            <a:ext cx="9948607" cy="612000"/>
          </a:xfrm>
        </p:spPr>
        <p:txBody>
          <a:bodyPr/>
          <a:lstStyle/>
          <a:p>
            <a:r>
              <a:rPr lang="en-US" sz="2800" dirty="0"/>
              <a:t>2</a:t>
            </a:r>
            <a:r>
              <a:rPr lang="en-US" sz="2800" dirty="0" smtClean="0"/>
              <a:t>.SDG</a:t>
            </a:r>
            <a:r>
              <a:rPr lang="en-US" sz="2800" dirty="0"/>
              <a:t>: benefits for society and environment, less water stress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22940"/>
              </p:ext>
            </p:extLst>
          </p:nvPr>
        </p:nvGraphicFramePr>
        <p:xfrm>
          <a:off x="1243585" y="809422"/>
          <a:ext cx="9445751" cy="21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863">
                  <a:extLst>
                    <a:ext uri="{9D8B030D-6E8A-4147-A177-3AD203B41FA5}">
                      <a16:colId xmlns:a16="http://schemas.microsoft.com/office/drawing/2014/main" xmlns="" val="597357090"/>
                    </a:ext>
                  </a:extLst>
                </a:gridCol>
                <a:gridCol w="3739896">
                  <a:extLst>
                    <a:ext uri="{9D8B030D-6E8A-4147-A177-3AD203B41FA5}">
                      <a16:colId xmlns:a16="http://schemas.microsoft.com/office/drawing/2014/main" xmlns="" val="3501410310"/>
                    </a:ext>
                  </a:extLst>
                </a:gridCol>
                <a:gridCol w="3364992">
                  <a:extLst>
                    <a:ext uri="{9D8B030D-6E8A-4147-A177-3AD203B41FA5}">
                      <a16:colId xmlns:a16="http://schemas.microsoft.com/office/drawing/2014/main" xmlns="" val="3948993229"/>
                    </a:ext>
                  </a:extLst>
                </a:gridCol>
              </a:tblGrid>
              <a:tr h="35148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BAU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SDG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5901512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NDC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implementation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NDCs + GHG targets for carbon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neutrality in 2050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164914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treatment/ sanitation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Projection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of current rates with GDP growth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Increased access: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i.e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Urban sanitation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access 95%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264293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efficiency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 measures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Limits water withdrawals for agriculture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887120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Environmental flows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 policy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Satisfy minimum requirements at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Indus Delta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82323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DD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Projected trend of flood irrigation use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DD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Diverse irrigation possibilities and crop shifts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DD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7513356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46847" y="3256658"/>
            <a:ext cx="1517311" cy="2554545"/>
            <a:chOff x="546847" y="3256658"/>
            <a:chExt cx="1517311" cy="2554545"/>
          </a:xfrm>
        </p:grpSpPr>
        <p:sp>
          <p:nvSpPr>
            <p:cNvPr id="16" name="TextBox 15"/>
            <p:cNvSpPr txBox="1"/>
            <p:nvPr/>
          </p:nvSpPr>
          <p:spPr>
            <a:xfrm>
              <a:off x="546847" y="3256658"/>
              <a:ext cx="10496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2050</a:t>
              </a:r>
            </a:p>
            <a:p>
              <a:pPr algn="r"/>
              <a:r>
                <a:rPr lang="en-US" sz="1600" dirty="0"/>
                <a:t>BAU</a:t>
              </a:r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r>
                <a:rPr lang="en-US" sz="1000" dirty="0"/>
                <a:t>Reductions</a:t>
              </a:r>
            </a:p>
            <a:p>
              <a:pPr algn="r"/>
              <a:r>
                <a:rPr lang="en-US" sz="1000" dirty="0"/>
                <a:t>with</a:t>
              </a:r>
            </a:p>
            <a:p>
              <a:pPr algn="r"/>
              <a:r>
                <a:rPr lang="en-US" sz="1600" dirty="0"/>
                <a:t>SDG </a:t>
              </a:r>
              <a:r>
                <a:rPr lang="en-US" sz="1000" dirty="0"/>
                <a:t>implementation</a:t>
              </a:r>
            </a:p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30612" y="3526149"/>
              <a:ext cx="5335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100%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0612" y="4724430"/>
              <a:ext cx="5335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50%</a:t>
              </a:r>
              <a:endParaRPr lang="en-US" dirty="0"/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4542" y="199822"/>
            <a:ext cx="609600" cy="609600"/>
          </a:xfrm>
          <a:prstGeom prst="rect">
            <a:avLst/>
          </a:prstGeom>
        </p:spPr>
      </p:pic>
      <p:pic>
        <p:nvPicPr>
          <p:cNvPr id="19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587" y="197422"/>
            <a:ext cx="9948607" cy="612000"/>
          </a:xfrm>
        </p:spPr>
        <p:txBody>
          <a:bodyPr/>
          <a:lstStyle/>
          <a:p>
            <a:r>
              <a:rPr lang="en-US" sz="2800" dirty="0"/>
              <a:t>2</a:t>
            </a:r>
            <a:r>
              <a:rPr lang="en-US" sz="2800" dirty="0" smtClean="0"/>
              <a:t>.SDG</a:t>
            </a:r>
            <a:r>
              <a:rPr lang="en-US" sz="2800" dirty="0"/>
              <a:t>: benefits for society and environment, less water 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9935" y="1576710"/>
            <a:ext cx="78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Reduction of water stress across the whole basin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45" y="2176463"/>
            <a:ext cx="3802330" cy="2719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675" y="2176463"/>
            <a:ext cx="3800475" cy="2743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744" y="5066225"/>
            <a:ext cx="4652483" cy="122073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04151" y="197422"/>
            <a:ext cx="609600" cy="609600"/>
          </a:xfrm>
          <a:prstGeom prst="rect">
            <a:avLst/>
          </a:prstGeom>
        </p:spPr>
      </p:pic>
      <p:pic>
        <p:nvPicPr>
          <p:cNvPr id="9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6" y="2057240"/>
            <a:ext cx="5802940" cy="41082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637" y="197422"/>
            <a:ext cx="11121075" cy="612000"/>
          </a:xfrm>
        </p:spPr>
        <p:txBody>
          <a:bodyPr/>
          <a:lstStyle/>
          <a:p>
            <a:r>
              <a:rPr lang="en-US" sz="2800" dirty="0" smtClean="0"/>
              <a:t>3.SDG </a:t>
            </a:r>
            <a:r>
              <a:rPr lang="en-US" sz="2800" dirty="0"/>
              <a:t>agenda requires 91 billion USD/year, 15% higher than BAU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05296" y="2570436"/>
            <a:ext cx="0" cy="40525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7610" y="2587590"/>
            <a:ext cx="7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+ 15%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78737" y="1224566"/>
            <a:ext cx="5969038" cy="4725953"/>
            <a:chOff x="5678737" y="1224566"/>
            <a:chExt cx="5969038" cy="4725953"/>
          </a:xfrm>
        </p:grpSpPr>
        <p:sp>
          <p:nvSpPr>
            <p:cNvPr id="2" name="TextBox 1"/>
            <p:cNvSpPr txBox="1"/>
            <p:nvPr/>
          </p:nvSpPr>
          <p:spPr>
            <a:xfrm>
              <a:off x="5741535" y="1224566"/>
              <a:ext cx="550558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Increased investments in: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renewable energy and water distribution (PAK, AFG)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irrigation (AFG, IND);</a:t>
              </a:r>
            </a:p>
            <a:p>
              <a:r>
                <a:rPr lang="en-US" dirty="0"/>
                <a:t>Savings: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fossil fuels sector (PAK,AFG)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land use for agriculture (PAK)</a:t>
              </a:r>
            </a:p>
          </p:txBody>
        </p:sp>
        <p:pic>
          <p:nvPicPr>
            <p:cNvPr id="1026" name="Picture 2" descr="cost_multiple_objectiv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737" y="3065318"/>
              <a:ext cx="5969038" cy="2885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6224155" y="3338468"/>
              <a:ext cx="1392381" cy="91141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091406" y="3338468"/>
              <a:ext cx="1392381" cy="91141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24156" y="4249760"/>
              <a:ext cx="581890" cy="33263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203382" y="4167883"/>
              <a:ext cx="581890" cy="33263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794666" y="4652914"/>
              <a:ext cx="581890" cy="332631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509515" y="4031673"/>
              <a:ext cx="922957" cy="828817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7596" y="199822"/>
            <a:ext cx="609600" cy="609600"/>
          </a:xfrm>
          <a:prstGeom prst="rect">
            <a:avLst/>
          </a:prstGeom>
        </p:spPr>
      </p:pic>
      <p:pic>
        <p:nvPicPr>
          <p:cNvPr id="18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1693" y="61946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14</a:t>
            </a:fld>
            <a:endParaRPr lang="en-GB" noProof="0"/>
          </a:p>
        </p:txBody>
      </p:sp>
      <p:grpSp>
        <p:nvGrpSpPr>
          <p:cNvPr id="22" name="Group 21"/>
          <p:cNvGrpSpPr/>
          <p:nvPr/>
        </p:nvGrpSpPr>
        <p:grpSpPr>
          <a:xfrm>
            <a:off x="5984807" y="2217531"/>
            <a:ext cx="2336119" cy="3077260"/>
            <a:chOff x="5984807" y="2217531"/>
            <a:chExt cx="2336119" cy="3077260"/>
          </a:xfrm>
        </p:grpSpPr>
        <p:sp>
          <p:nvSpPr>
            <p:cNvPr id="11" name="Circular Arrow 10"/>
            <p:cNvSpPr/>
            <p:nvPr/>
          </p:nvSpPr>
          <p:spPr>
            <a:xfrm rot="277151" flipH="1">
              <a:off x="7212330" y="3492350"/>
              <a:ext cx="552450" cy="565151"/>
            </a:xfrm>
            <a:prstGeom prst="circularArrow">
              <a:avLst>
                <a:gd name="adj1" fmla="val 26485"/>
                <a:gd name="adj2" fmla="val 519500"/>
                <a:gd name="adj3" fmla="val 20372531"/>
                <a:gd name="adj4" fmla="val 10800000"/>
                <a:gd name="adj5" fmla="val 194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ular Arrow 11"/>
            <p:cNvSpPr/>
            <p:nvPr/>
          </p:nvSpPr>
          <p:spPr>
            <a:xfrm rot="21322849">
              <a:off x="7462789" y="2823010"/>
              <a:ext cx="552450" cy="565151"/>
            </a:xfrm>
            <a:prstGeom prst="circularArrow">
              <a:avLst>
                <a:gd name="adj1" fmla="val 11215"/>
                <a:gd name="adj2" fmla="val 826818"/>
                <a:gd name="adj3" fmla="val 20214833"/>
                <a:gd name="adj4" fmla="val 10800000"/>
                <a:gd name="adj5" fmla="val 194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ircular Arrow 13"/>
            <p:cNvSpPr/>
            <p:nvPr/>
          </p:nvSpPr>
          <p:spPr>
            <a:xfrm rot="18010910" flipH="1">
              <a:off x="6242683" y="2648061"/>
              <a:ext cx="2324100" cy="1463040"/>
            </a:xfrm>
            <a:prstGeom prst="circularArrow">
              <a:avLst>
                <a:gd name="adj1" fmla="val 5236"/>
                <a:gd name="adj2" fmla="val 1082092"/>
                <a:gd name="adj3" fmla="val 15257037"/>
                <a:gd name="adj4" fmla="val 9733919"/>
                <a:gd name="adj5" fmla="val 639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ircular Arrow 14"/>
            <p:cNvSpPr/>
            <p:nvPr/>
          </p:nvSpPr>
          <p:spPr>
            <a:xfrm rot="18010910" flipH="1">
              <a:off x="5648321" y="3401221"/>
              <a:ext cx="2324100" cy="1463040"/>
            </a:xfrm>
            <a:prstGeom prst="circularArrow">
              <a:avLst>
                <a:gd name="adj1" fmla="val 705"/>
                <a:gd name="adj2" fmla="val 1095939"/>
                <a:gd name="adj3" fmla="val 15346925"/>
                <a:gd name="adj4" fmla="val 9733919"/>
                <a:gd name="adj5" fmla="val 281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5826" y="3364341"/>
              <a:ext cx="688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111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84807" y="3364340"/>
              <a:ext cx="688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0347" y="2463150"/>
              <a:ext cx="688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59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32316" y="2636300"/>
              <a:ext cx="688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23</a:t>
              </a:r>
              <a:endParaRPr lang="en-US" sz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4447" y="878877"/>
            <a:ext cx="1070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Allowing electricity trade across Indus countries could lead to amore effective distribution of energy sources.</a:t>
            </a:r>
          </a:p>
          <a:p>
            <a:r>
              <a:rPr lang="en-US" dirty="0" smtClean="0"/>
              <a:t>Reduction in electricity production in lower Pakistan, increase in India and diversification of trade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24500" y="1760220"/>
            <a:ext cx="370332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1642661"/>
            <a:ext cx="9563100" cy="4352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789" y="5905097"/>
            <a:ext cx="7588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Comparison of electricity generation and transmission (pink arrows) in 2050 in by region for SDG and SDG-coop scenarios </a:t>
            </a:r>
            <a:br>
              <a:rPr lang="en-US" dirty="0"/>
            </a:br>
            <a:endParaRPr lang="it-IT" dirty="0"/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97394" y="218570"/>
            <a:ext cx="11121075" cy="612000"/>
          </a:xfrm>
        </p:spPr>
        <p:txBody>
          <a:bodyPr/>
          <a:lstStyle/>
          <a:p>
            <a:r>
              <a:rPr lang="en-US" sz="3200" dirty="0" smtClean="0"/>
              <a:t>4.Benefits </a:t>
            </a:r>
            <a:r>
              <a:rPr lang="en-US" sz="3200" dirty="0"/>
              <a:t>and changes with transboundary cooperation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1568" y="170263"/>
            <a:ext cx="609600" cy="609600"/>
          </a:xfrm>
          <a:prstGeom prst="rect">
            <a:avLst/>
          </a:prstGeom>
        </p:spPr>
      </p:pic>
      <p:pic>
        <p:nvPicPr>
          <p:cNvPr id="21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15</a:t>
            </a:fld>
            <a:endParaRPr lang="en-GB" noProof="0"/>
          </a:p>
        </p:txBody>
      </p:sp>
      <p:grpSp>
        <p:nvGrpSpPr>
          <p:cNvPr id="35" name="Group 34"/>
          <p:cNvGrpSpPr/>
          <p:nvPr/>
        </p:nvGrpSpPr>
        <p:grpSpPr>
          <a:xfrm>
            <a:off x="7168106" y="3836684"/>
            <a:ext cx="1107518" cy="1197757"/>
            <a:chOff x="7168106" y="3836684"/>
            <a:chExt cx="1107518" cy="1197757"/>
          </a:xfrm>
        </p:grpSpPr>
        <p:sp>
          <p:nvSpPr>
            <p:cNvPr id="31" name="Circular Arrow 30"/>
            <p:cNvSpPr/>
            <p:nvPr/>
          </p:nvSpPr>
          <p:spPr>
            <a:xfrm rot="277151" flipH="1">
              <a:off x="7200817" y="4469290"/>
              <a:ext cx="552450" cy="565151"/>
            </a:xfrm>
            <a:prstGeom prst="circularArrow">
              <a:avLst>
                <a:gd name="adj1" fmla="val 5435"/>
                <a:gd name="adj2" fmla="val 519500"/>
                <a:gd name="adj3" fmla="val 20501197"/>
                <a:gd name="adj4" fmla="val 10800000"/>
                <a:gd name="adj5" fmla="val 19488"/>
              </a:avLst>
            </a:prstGeom>
            <a:solidFill>
              <a:srgbClr val="005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ircular Arrow 31"/>
            <p:cNvSpPr/>
            <p:nvPr/>
          </p:nvSpPr>
          <p:spPr>
            <a:xfrm rot="21322849">
              <a:off x="7168106" y="3988870"/>
              <a:ext cx="552450" cy="565151"/>
            </a:xfrm>
            <a:prstGeom prst="circularArrow">
              <a:avLst>
                <a:gd name="adj1" fmla="val 3813"/>
                <a:gd name="adj2" fmla="val 826818"/>
                <a:gd name="adj3" fmla="val 20106639"/>
                <a:gd name="adj4" fmla="val 10800000"/>
                <a:gd name="adj5" fmla="val 19488"/>
              </a:avLst>
            </a:prstGeom>
            <a:solidFill>
              <a:srgbClr val="41A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14467" y="3836684"/>
              <a:ext cx="688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1AB5D"/>
                  </a:solidFill>
                </a:rPr>
                <a:t>2.7</a:t>
              </a:r>
              <a:endParaRPr lang="en-US" sz="1200" dirty="0">
                <a:solidFill>
                  <a:srgbClr val="41AB5D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87014" y="4400060"/>
              <a:ext cx="688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A32"/>
                  </a:solidFill>
                </a:rPr>
                <a:t>7</a:t>
              </a:r>
              <a:endParaRPr lang="en-US" sz="1200" dirty="0">
                <a:solidFill>
                  <a:srgbClr val="005A32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92685" y="2675682"/>
            <a:ext cx="2633655" cy="2447982"/>
            <a:chOff x="5692685" y="2675682"/>
            <a:chExt cx="2633655" cy="2447982"/>
          </a:xfrm>
        </p:grpSpPr>
        <p:sp>
          <p:nvSpPr>
            <p:cNvPr id="8" name="Circular Arrow 7"/>
            <p:cNvSpPr/>
            <p:nvPr/>
          </p:nvSpPr>
          <p:spPr>
            <a:xfrm rot="277151" flipH="1">
              <a:off x="6792427" y="3560168"/>
              <a:ext cx="1456720" cy="845115"/>
            </a:xfrm>
            <a:prstGeom prst="circularArrow">
              <a:avLst>
                <a:gd name="adj1" fmla="val 11079"/>
                <a:gd name="adj2" fmla="val 711776"/>
                <a:gd name="adj3" fmla="val 18870569"/>
                <a:gd name="adj4" fmla="val 11357458"/>
                <a:gd name="adj5" fmla="val 12510"/>
              </a:avLst>
            </a:prstGeom>
            <a:solidFill>
              <a:srgbClr val="005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ircular Arrow 10"/>
            <p:cNvSpPr/>
            <p:nvPr/>
          </p:nvSpPr>
          <p:spPr>
            <a:xfrm rot="18010910" flipH="1">
              <a:off x="6146508" y="3230094"/>
              <a:ext cx="2324100" cy="1463040"/>
            </a:xfrm>
            <a:prstGeom prst="circularArrow">
              <a:avLst>
                <a:gd name="adj1" fmla="val 5634"/>
                <a:gd name="adj2" fmla="val 460051"/>
                <a:gd name="adj3" fmla="val 12659248"/>
                <a:gd name="adj4" fmla="val 9192435"/>
                <a:gd name="adj5" fmla="val 2817"/>
              </a:avLst>
            </a:prstGeom>
            <a:solidFill>
              <a:srgbClr val="78C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37730" y="2675682"/>
              <a:ext cx="688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8C679"/>
                  </a:solidFill>
                </a:rPr>
                <a:t>16</a:t>
              </a:r>
              <a:endParaRPr lang="en-US" sz="1200" dirty="0">
                <a:solidFill>
                  <a:srgbClr val="78C679"/>
                </a:solidFill>
              </a:endParaRPr>
            </a:p>
          </p:txBody>
        </p:sp>
        <p:sp>
          <p:nvSpPr>
            <p:cNvPr id="36" name="Circular Arrow 35"/>
            <p:cNvSpPr/>
            <p:nvPr/>
          </p:nvSpPr>
          <p:spPr>
            <a:xfrm rot="19231052" flipH="1">
              <a:off x="5692685" y="3503933"/>
              <a:ext cx="2217928" cy="1409472"/>
            </a:xfrm>
            <a:prstGeom prst="circularArrow">
              <a:avLst>
                <a:gd name="adj1" fmla="val 1010"/>
                <a:gd name="adj2" fmla="val 404234"/>
                <a:gd name="adj3" fmla="val 18784207"/>
                <a:gd name="adj4" fmla="val 10369246"/>
                <a:gd name="adj5" fmla="val 2756"/>
              </a:avLst>
            </a:prstGeom>
            <a:solidFill>
              <a:srgbClr val="005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99598" y="3813054"/>
              <a:ext cx="688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A32"/>
                  </a:solidFill>
                </a:rPr>
                <a:t>2</a:t>
              </a:r>
              <a:endParaRPr lang="en-US" sz="1200" dirty="0">
                <a:solidFill>
                  <a:srgbClr val="005A3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77406" y="3379058"/>
              <a:ext cx="688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5A32"/>
                  </a:solidFill>
                </a:rPr>
                <a:t>23</a:t>
              </a:r>
              <a:endParaRPr lang="en-US" sz="1200" dirty="0">
                <a:solidFill>
                  <a:srgbClr val="005A32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593804" y="1668780"/>
            <a:ext cx="3558540" cy="429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4447" y="878877"/>
            <a:ext cx="1070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a basin-wide agriculture market and allocating crop to minimize water consumption and maximize farmers’ profit, it could result in:</a:t>
            </a:r>
          </a:p>
          <a:p>
            <a:r>
              <a:rPr lang="en-US" dirty="0"/>
              <a:t>R</a:t>
            </a:r>
            <a:r>
              <a:rPr lang="en-US" dirty="0" smtClean="0"/>
              <a:t>eduction in agriculture production in lower Pakistan, increase in India and diversification of trade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17" y="1817296"/>
            <a:ext cx="9774784" cy="44676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62544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Comparison of agriculture production and trade </a:t>
            </a:r>
            <a:endParaRPr lang="it-IT" dirty="0"/>
          </a:p>
        </p:txBody>
      </p:sp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97394" y="218570"/>
            <a:ext cx="11121075" cy="612000"/>
          </a:xfrm>
        </p:spPr>
        <p:txBody>
          <a:bodyPr/>
          <a:lstStyle/>
          <a:p>
            <a:r>
              <a:rPr lang="en-US" sz="3200" dirty="0" smtClean="0"/>
              <a:t>4.Benefits </a:t>
            </a:r>
            <a:r>
              <a:rPr lang="en-US" sz="3200" dirty="0"/>
              <a:t>and changes with transboundary cooperation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8960" y="22097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38560" y="878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5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394" y="218570"/>
            <a:ext cx="11121075" cy="612000"/>
          </a:xfrm>
        </p:spPr>
        <p:txBody>
          <a:bodyPr/>
          <a:lstStyle/>
          <a:p>
            <a:r>
              <a:rPr lang="en-US" sz="3200" dirty="0" smtClean="0"/>
              <a:t>4.Benefits </a:t>
            </a:r>
            <a:r>
              <a:rPr lang="en-US" sz="3200" dirty="0"/>
              <a:t>and changes with transboundary cooperation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334"/>
          <a:stretch/>
        </p:blipFill>
        <p:spPr>
          <a:xfrm>
            <a:off x="760148" y="1879515"/>
            <a:ext cx="4672100" cy="4489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448" y="878877"/>
            <a:ext cx="499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river flow increase in the lower part of the basin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88267" y="878877"/>
            <a:ext cx="5421026" cy="6169121"/>
            <a:chOff x="6188267" y="878877"/>
            <a:chExt cx="5421026" cy="6169121"/>
          </a:xfrm>
        </p:grpSpPr>
        <p:sp>
          <p:nvSpPr>
            <p:cNvPr id="8" name="TextBox 7"/>
            <p:cNvSpPr txBox="1"/>
            <p:nvPr/>
          </p:nvSpPr>
          <p:spPr>
            <a:xfrm>
              <a:off x="6226845" y="878877"/>
              <a:ext cx="49916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Economic benefits, net of trades, are positive for all countries and sectors, but Electricity in India.</a:t>
              </a:r>
            </a:p>
            <a:p>
              <a:r>
                <a:rPr lang="en-US" dirty="0" smtClean="0"/>
                <a:t>Tradeoff between energy and water costs in India</a:t>
              </a: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0375" y="1879515"/>
              <a:ext cx="4160490" cy="398317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88267" y="5940002"/>
              <a:ext cx="542102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Sectorial annual savings (cost ± trade) implied with cooperation (bars) and the percentage </a:t>
              </a:r>
              <a:r>
                <a:rPr lang="en-US" sz="1600" dirty="0" smtClean="0"/>
                <a:t>of total </a:t>
              </a:r>
              <a:r>
                <a:rPr lang="en-US" sz="1600" dirty="0"/>
                <a:t>regional saving over total regional annual costs (black dots, right axis) </a:t>
              </a:r>
              <a:r>
                <a:rPr lang="en-US" dirty="0"/>
                <a:t/>
              </a:r>
              <a:br>
                <a:rPr lang="en-US" dirty="0"/>
              </a:br>
              <a:endParaRPr lang="it-IT" dirty="0"/>
            </a:p>
          </p:txBody>
        </p:sp>
      </p:grp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93506" y="191969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19642" y="920090"/>
            <a:ext cx="609600" cy="609600"/>
          </a:xfrm>
          <a:prstGeom prst="rect">
            <a:avLst/>
          </a:prstGeom>
        </p:spPr>
      </p:pic>
      <p:pic>
        <p:nvPicPr>
          <p:cNvPr id="12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12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98" y="2675871"/>
            <a:ext cx="5020263" cy="35541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17</a:t>
            </a:fld>
            <a:endParaRPr lang="en-GB" noProof="0"/>
          </a:p>
        </p:txBody>
      </p:sp>
      <p:pic>
        <p:nvPicPr>
          <p:cNvPr id="2050" name="Picture 2" descr="cost_change_multi_coo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469" y="3157067"/>
            <a:ext cx="49212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741" y="1082713"/>
            <a:ext cx="339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Ideal cooperation: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Electricity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food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Optimal river flow allocation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4406" y="1106656"/>
            <a:ext cx="6212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differences </a:t>
            </a:r>
            <a:r>
              <a:rPr lang="en-US" i="1" dirty="0" smtClean="0"/>
              <a:t>SDG</a:t>
            </a:r>
            <a:r>
              <a:rPr lang="en-US" dirty="0" smtClean="0"/>
              <a:t> and </a:t>
            </a:r>
            <a:r>
              <a:rPr lang="en-US" i="1" dirty="0" smtClean="0"/>
              <a:t>SDG-coop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Major </a:t>
            </a:r>
            <a:r>
              <a:rPr lang="en-US" dirty="0"/>
              <a:t>savings: - 16 % in renewable energy production</a:t>
            </a:r>
          </a:p>
          <a:p>
            <a:r>
              <a:rPr lang="en-US" dirty="0"/>
              <a:t>	         - 15 % in agriculture costs</a:t>
            </a:r>
          </a:p>
          <a:p>
            <a:endParaRPr lang="en-US" dirty="0"/>
          </a:p>
          <a:p>
            <a:r>
              <a:rPr lang="en-US" dirty="0" smtClean="0"/>
              <a:t>Higher </a:t>
            </a:r>
            <a:r>
              <a:rPr lang="en-US" dirty="0"/>
              <a:t>influence of the Indian side</a:t>
            </a:r>
            <a:br>
              <a:rPr lang="en-US" dirty="0"/>
            </a:br>
            <a:r>
              <a:rPr lang="en-US" dirty="0"/>
              <a:t>Major change: shift of electricity and food production upstream, changes in fresh water availability and river flow.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8165103-3D8E-4AC6-9AB2-0457A6C19860}"/>
              </a:ext>
            </a:extLst>
          </p:cNvPr>
          <p:cNvCxnSpPr/>
          <p:nvPr/>
        </p:nvCxnSpPr>
        <p:spPr>
          <a:xfrm flipH="1">
            <a:off x="2470732" y="3064679"/>
            <a:ext cx="2769" cy="23573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2461207" y="2982036"/>
            <a:ext cx="71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</a:rPr>
              <a:t>- 7 %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11" y="3137981"/>
            <a:ext cx="7012929" cy="3475037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7394" y="218570"/>
            <a:ext cx="11121075" cy="612000"/>
          </a:xfrm>
        </p:spPr>
        <p:txBody>
          <a:bodyPr/>
          <a:lstStyle/>
          <a:p>
            <a:r>
              <a:rPr lang="en-US" sz="3200" dirty="0" smtClean="0"/>
              <a:t>4.Benefits </a:t>
            </a:r>
            <a:r>
              <a:rPr lang="en-US" sz="3200" dirty="0"/>
              <a:t>and changes with transboundary cooperation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17119" y="21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8" name="TextBox 7"/>
          <p:cNvSpPr txBox="1"/>
          <p:nvPr/>
        </p:nvSpPr>
        <p:spPr>
          <a:xfrm>
            <a:off x="3464429" y="1167946"/>
            <a:ext cx="782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Reduction of water stress across the whole </a:t>
            </a:r>
            <a:r>
              <a:rPr lang="en-US" dirty="0" smtClean="0"/>
              <a:t>basin</a:t>
            </a:r>
          </a:p>
          <a:p>
            <a:r>
              <a:rPr lang="en-US" dirty="0" smtClean="0"/>
              <a:t>Seven additional regions reduce the Water Stress Index value under the cooperative scenario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45" y="2176463"/>
            <a:ext cx="3802330" cy="2719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675" y="2176463"/>
            <a:ext cx="7564550" cy="2743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744" y="5066225"/>
            <a:ext cx="4652483" cy="1220732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7394" y="218570"/>
            <a:ext cx="11121075" cy="612000"/>
          </a:xfrm>
        </p:spPr>
        <p:txBody>
          <a:bodyPr/>
          <a:lstStyle/>
          <a:p>
            <a:r>
              <a:rPr lang="en-US" sz="3200" dirty="0" smtClean="0"/>
              <a:t>4.Benefits </a:t>
            </a:r>
            <a:r>
              <a:rPr lang="en-US" sz="3200" dirty="0"/>
              <a:t>and changes with transboundary cooperation</a:t>
            </a:r>
          </a:p>
        </p:txBody>
      </p:sp>
      <p:pic>
        <p:nvPicPr>
          <p:cNvPr id="9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19</a:t>
            </a:fld>
            <a:endParaRPr lang="en-GB" noProof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49" y="9065"/>
            <a:ext cx="5235948" cy="26247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50" y="2166405"/>
            <a:ext cx="5235948" cy="26247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50" y="4309624"/>
            <a:ext cx="5235948" cy="262477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357566" y="374073"/>
            <a:ext cx="1380437" cy="1203715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85647" y="654458"/>
            <a:ext cx="339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Pakistan obtains more surface water, reduces groundwater intensity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 rot="16200000">
            <a:off x="1516844" y="2966414"/>
            <a:ext cx="1067669" cy="3326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6200000">
            <a:off x="3614988" y="2806479"/>
            <a:ext cx="921375" cy="3326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85647" y="2877705"/>
            <a:ext cx="339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emissions/pollution related to:</a:t>
            </a:r>
            <a:br>
              <a:rPr lang="en-US" dirty="0" smtClean="0"/>
            </a:br>
            <a:r>
              <a:rPr lang="en-US" dirty="0" smtClean="0"/>
              <a:t>- fossil-fueled production</a:t>
            </a:r>
          </a:p>
          <a:p>
            <a:r>
              <a:rPr lang="en-US" dirty="0" smtClean="0"/>
              <a:t>- increased land use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85647" y="4912693"/>
            <a:ext cx="339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positive benefits of cooperation, or neutral impact</a:t>
            </a:r>
            <a:endParaRPr lang="en-US" dirty="0"/>
          </a:p>
        </p:txBody>
      </p:sp>
      <p:pic>
        <p:nvPicPr>
          <p:cNvPr id="12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62713" y="968188"/>
            <a:ext cx="11495912" cy="51832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Basin overview: highly populated and growing region that will face multi-</a:t>
            </a:r>
            <a:r>
              <a:rPr lang="en-US" sz="2800" dirty="0" err="1" smtClean="0"/>
              <a:t>sectoral</a:t>
            </a:r>
            <a:r>
              <a:rPr lang="en-US" sz="2800" dirty="0" smtClean="0"/>
              <a:t> challenges in the coming decades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Issues in Business-as-usual future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Achieving necessary water-energy-land SDGs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Benefits and changes with transboundary cooperation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2" name="summ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0552" y="123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62713" y="968188"/>
            <a:ext cx="11495912" cy="51832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Challenges to water system stability if no change occurs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SDG: less water stress, benefits for society and environment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SDG agenda requires 91 billion USD/year, 15% higher than BAU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Benefits </a:t>
            </a:r>
            <a:r>
              <a:rPr lang="en-US" sz="2800" dirty="0"/>
              <a:t>and changes with </a:t>
            </a:r>
            <a:r>
              <a:rPr lang="en-US" sz="2800" dirty="0" err="1"/>
              <a:t>transboundary</a:t>
            </a:r>
            <a:r>
              <a:rPr lang="en-US" sz="2800" dirty="0"/>
              <a:t> </a:t>
            </a:r>
            <a:r>
              <a:rPr lang="en-US" sz="2800" dirty="0" smtClean="0"/>
              <a:t>cooperation</a:t>
            </a:r>
          </a:p>
          <a:p>
            <a:pPr marL="917575" lvl="1" indent="-514350">
              <a:buFont typeface="Arial" panose="020B0604020202020204" pitchFamily="34" charset="0"/>
              <a:buChar char="•"/>
            </a:pPr>
            <a:r>
              <a:rPr lang="en-US" sz="2200" dirty="0" smtClean="0"/>
              <a:t>reduced costs: 10-15% for Pakistan and Afghanistan, 3.5% India</a:t>
            </a:r>
          </a:p>
          <a:p>
            <a:pPr marL="917575" lvl="1" indent="-514350">
              <a:buFont typeface="Arial" panose="020B0604020202020204" pitchFamily="34" charset="0"/>
              <a:buChar char="•"/>
            </a:pPr>
            <a:r>
              <a:rPr lang="en-US" sz="2200" dirty="0" smtClean="0"/>
              <a:t>opportunity to attract new investments: energy sector India</a:t>
            </a:r>
          </a:p>
          <a:p>
            <a:pPr marL="917575" lvl="1" indent="-514350">
              <a:buFont typeface="Arial" panose="020B0604020202020204" pitchFamily="34" charset="0"/>
              <a:buChar char="•"/>
            </a:pPr>
            <a:r>
              <a:rPr lang="en-US" sz="2200" dirty="0" smtClean="0"/>
              <a:t>environmental benefits, surface and groundwater availability, higher river flows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1789" y="199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7E3388-EF85-F643-AD65-3CF9C9E688E7}"/>
              </a:ext>
            </a:extLst>
          </p:cNvPr>
          <p:cNvSpPr txBox="1"/>
          <p:nvPr/>
        </p:nvSpPr>
        <p:spPr>
          <a:xfrm>
            <a:off x="3926018" y="5184523"/>
            <a:ext cx="7968885" cy="1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ct val="20000"/>
              </a:spcBef>
              <a:buFontTx/>
              <a:buNone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/>
              <a:buChar char="•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806450" indent="-228600" eaLnBrk="0" hangingPunct="0">
              <a:spcBef>
                <a:spcPct val="20000"/>
              </a:spcBef>
              <a:buSzPct val="100000"/>
              <a:buFont typeface="Wingdings" charset="2"/>
              <a:buChar char="²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Adriano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/>
            <a:r>
              <a:rPr lang="en-US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Program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Institute for Applied Systems Analysis (IIASA)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Laxenburg, Austria</a:t>
            </a:r>
          </a:p>
          <a:p>
            <a:pPr lvl="0"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vinca@iiasa.ac.at</a:t>
            </a:r>
          </a:p>
          <a:p>
            <a:pPr lvl="0"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0771" y="1000381"/>
            <a:ext cx="5486598" cy="2909236"/>
            <a:chOff x="0" y="1089205"/>
            <a:chExt cx="9144000" cy="5583510"/>
          </a:xfrm>
        </p:grpSpPr>
        <p:sp>
          <p:nvSpPr>
            <p:cNvPr id="6" name="Rectangle 5"/>
            <p:cNvSpPr/>
            <p:nvPr/>
          </p:nvSpPr>
          <p:spPr>
            <a:xfrm>
              <a:off x="0" y="1089205"/>
              <a:ext cx="9144000" cy="5583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 descr="Image result for Government of punjab indi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00" y="1514066"/>
              <a:ext cx="648072" cy="77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National Institution for transforming India (NITI)-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581" y="1536281"/>
              <a:ext cx="775419" cy="77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TIFAC"/>
            <p:cNvPicPr>
              <a:picLocks noChangeAspect="1" noChangeArrowheads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63" y="2635191"/>
              <a:ext cx="1369625" cy="463485"/>
            </a:xfrm>
            <a:prstGeom prst="rect">
              <a:avLst/>
            </a:prstGeom>
            <a:solidFill>
              <a:srgbClr val="034EA2"/>
            </a:solidFill>
          </p:spPr>
        </p:pic>
        <p:pic>
          <p:nvPicPr>
            <p:cNvPr id="10" name="Picture 8" descr="Imag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459" y="1500019"/>
              <a:ext cx="936102" cy="93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RADE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94" y="3228989"/>
              <a:ext cx="1911573" cy="42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Related image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6548" y="3988319"/>
              <a:ext cx="1782064" cy="757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18" descr="Image result for indian council for research on international economic relations"/>
            <p:cNvSpPr>
              <a:spLocks noChangeAspect="1" noChangeArrowheads="1"/>
            </p:cNvSpPr>
            <p:nvPr/>
          </p:nvSpPr>
          <p:spPr bwMode="auto">
            <a:xfrm>
              <a:off x="2401087" y="3949682"/>
              <a:ext cx="1218948" cy="121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4" name="Picture 22" descr="Home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46" y="4983194"/>
              <a:ext cx="2369464" cy="400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4" descr="Image result for university of kashmir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087" y="3400686"/>
              <a:ext cx="1014685" cy="926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6" descr="Image result for teri school of advanced studies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929" y="4240158"/>
              <a:ext cx="1527535" cy="88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0" descr="Image result for international development research center (idrc)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15" y="5496948"/>
              <a:ext cx="2509253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2" descr="Image result for lahore university of management sciences LOGO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642" y="2369273"/>
              <a:ext cx="1281292" cy="104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4" descr="Image result for water and power development authority (wapda)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771" y="1340768"/>
              <a:ext cx="1414358" cy="105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6" descr="https://cache.pakistantoday.com.pk/Ministry-of-Planning-Development-Reform-MoPDR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757" y="2338893"/>
              <a:ext cx="2383396" cy="1245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Image result for indian council for research on international economic relations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367" y="2502971"/>
              <a:ext cx="1407989" cy="72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8" descr="Image result for Planning and Development, Govt. Punjab pakistan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058" y="2502971"/>
              <a:ext cx="1102485" cy="1102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804" y="3694675"/>
              <a:ext cx="2119933" cy="57647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4858" y="4454981"/>
              <a:ext cx="2610932" cy="67776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2235" y="5317767"/>
              <a:ext cx="2416187" cy="6903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1180" y="2436122"/>
              <a:ext cx="895350" cy="9144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1056" y="3512629"/>
              <a:ext cx="1171575" cy="9048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2099" y="3605456"/>
              <a:ext cx="1422378" cy="7111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315" y="4512763"/>
              <a:ext cx="1771650" cy="6477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281" y="4360367"/>
              <a:ext cx="1709141" cy="952124"/>
            </a:xfrm>
            <a:prstGeom prst="rect">
              <a:avLst/>
            </a:prstGeom>
          </p:spPr>
        </p:pic>
        <p:pic>
          <p:nvPicPr>
            <p:cNvPr id="31" name="Picture 50" descr="Image result for ministry of energy and water afghanistan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730" y="1707105"/>
              <a:ext cx="1813912" cy="38300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543" y="1483842"/>
              <a:ext cx="2388885" cy="62263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1985" y="6147287"/>
              <a:ext cx="3093980" cy="46279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5105" y="5477899"/>
              <a:ext cx="1400008" cy="417716"/>
            </a:xfrm>
            <a:prstGeom prst="rect">
              <a:avLst/>
            </a:prstGeom>
          </p:spPr>
        </p:pic>
        <p:pic>
          <p:nvPicPr>
            <p:cNvPr id="35" name="Picture 52" descr="Image result for the energy resources institute (teri)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660" y="5267543"/>
              <a:ext cx="1130195" cy="70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575" y="6177415"/>
              <a:ext cx="1428750" cy="495300"/>
            </a:xfrm>
            <a:prstGeom prst="rect">
              <a:avLst/>
            </a:prstGeom>
          </p:spPr>
        </p:pic>
        <p:pic>
          <p:nvPicPr>
            <p:cNvPr id="37" name="Picture 54" descr="Image result for Ministry of Science &amp; Technology pak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561" y="5957863"/>
              <a:ext cx="3067237" cy="663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540" y="2013867"/>
            <a:ext cx="683913" cy="7992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09" y="3032319"/>
            <a:ext cx="871302" cy="87130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22440" y="573000"/>
            <a:ext cx="603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279" y="4319461"/>
            <a:ext cx="1554624" cy="548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40" y="3995109"/>
            <a:ext cx="6741656" cy="18407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0689540" y="223490"/>
            <a:ext cx="609600" cy="6096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90712" y="5815775"/>
            <a:ext cx="186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39"/>
              </a:rPr>
              <a:t>Vinca et al.,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Basin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713" y="926152"/>
            <a:ext cx="10823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en-US" sz="2000" dirty="0"/>
              <a:t>About 300 million people: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Pakistan </a:t>
            </a:r>
            <a:r>
              <a:rPr lang="en-US" sz="2000" dirty="0"/>
              <a:t>61 %, India 35 %, Afghanistan 4 % and China &lt; 1 %</a:t>
            </a:r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en-US" sz="2000" dirty="0"/>
              <a:t>Population growth rate: 1.1-2.5%</a:t>
            </a:r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en-US" sz="2000" dirty="0"/>
              <a:t>Surface: 1.1 million km</a:t>
            </a:r>
            <a:r>
              <a:rPr lang="en-US" sz="2000" baseline="30000" dirty="0"/>
              <a:t>2</a:t>
            </a:r>
            <a:r>
              <a:rPr lang="en-US" sz="2000" dirty="0"/>
              <a:t>: 50% mountain. Greatest glacier area in Asia</a:t>
            </a:r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en-US" sz="2000" dirty="0"/>
              <a:t>Economy: mostly agriculture, 95% of total water </a:t>
            </a:r>
            <a:r>
              <a:rPr lang="en-US" sz="2000" dirty="0" smtClean="0"/>
              <a:t>withdrawals</a:t>
            </a:r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/>
              <a:t>Political tension, especially in border-zones between India and Pakistan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50" y="3107593"/>
            <a:ext cx="9406153" cy="3412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623" y="3109938"/>
            <a:ext cx="3219450" cy="34099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91674" y="194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</a:t>
            </a:r>
            <a:r>
              <a:rPr lang="en-US" dirty="0" err="1" smtClean="0"/>
              <a:t>sectoral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8"/>
          </p:nvPr>
        </p:nvSpPr>
        <p:spPr>
          <a:xfrm>
            <a:off x="642080" y="2047224"/>
            <a:ext cx="5966555" cy="2412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WATER</a:t>
            </a:r>
          </a:p>
          <a:p>
            <a:pPr marL="0" indent="0">
              <a:buNone/>
            </a:pPr>
            <a:r>
              <a: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Complex </a:t>
            </a: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canal and irrigation system</a:t>
            </a:r>
          </a:p>
          <a:p>
            <a:pPr marL="0" indent="0">
              <a:buNone/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Groundwater depletion and water storage:</a:t>
            </a:r>
            <a:b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up to 800 mm/year groundwater depletion</a:t>
            </a:r>
            <a:endParaRPr lang="en-US" sz="1800" kern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Low flow </a:t>
            </a: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reaches the </a:t>
            </a:r>
            <a:r>
              <a: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sea, ecosystems at risk</a:t>
            </a:r>
          </a:p>
          <a:p>
            <a:pPr marL="0" indent="0">
              <a:buNone/>
            </a:pP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Lack of wastewater </a:t>
            </a:r>
            <a:r>
              <a: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treatment and </a:t>
            </a:r>
            <a:br>
              <a: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access to sanitation</a:t>
            </a:r>
            <a:endParaRPr lang="en-US" sz="1800" kern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900" kern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1598" y="1090590"/>
            <a:ext cx="4725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r>
              <a:rPr lang="en-US" b="1" dirty="0" smtClean="0">
                <a:solidFill>
                  <a:srgbClr val="368A14"/>
                </a:solidFill>
              </a:rPr>
              <a:t>LAND</a:t>
            </a:r>
          </a:p>
          <a:p>
            <a:pPr marL="457200" indent="-457200" algn="r"/>
            <a:r>
              <a:rPr lang="en-US" dirty="0" smtClean="0">
                <a:solidFill>
                  <a:srgbClr val="368A14"/>
                </a:solidFill>
              </a:rPr>
              <a:t>Soil salinization</a:t>
            </a:r>
          </a:p>
          <a:p>
            <a:pPr marL="457200" indent="-457200" algn="r"/>
            <a:r>
              <a:rPr lang="en-US" dirty="0" smtClean="0">
                <a:solidFill>
                  <a:srgbClr val="368A14"/>
                </a:solidFill>
              </a:rPr>
              <a:t>Food </a:t>
            </a:r>
            <a:r>
              <a:rPr lang="en-US" dirty="0">
                <a:solidFill>
                  <a:srgbClr val="368A14"/>
                </a:solidFill>
              </a:rPr>
              <a:t>self-dependence</a:t>
            </a:r>
          </a:p>
          <a:p>
            <a:pPr marL="457200" indent="-457200" algn="r"/>
            <a:r>
              <a:rPr lang="en-US" dirty="0">
                <a:solidFill>
                  <a:srgbClr val="368A14"/>
                </a:solidFill>
              </a:rPr>
              <a:t>Air pollution due to burning of crop residues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8635" y="3304374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ENERGY</a:t>
            </a: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Electricity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can be unreliable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Air pollution and GHGs increasing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Hydropower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generation: 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34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GW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large hydro planned by 2030, 800 km</a:t>
            </a:r>
            <a:r>
              <a:rPr lang="en-US" sz="1400" baseline="30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storage capacity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093808"/>
            <a:ext cx="3471268" cy="20634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571" y="4867274"/>
            <a:ext cx="3828629" cy="1914315"/>
          </a:xfrm>
          <a:prstGeom prst="rect">
            <a:avLst/>
          </a:prstGeom>
        </p:spPr>
      </p:pic>
      <p:pic>
        <p:nvPicPr>
          <p:cNvPr id="1026" name="Picture 2" descr="Partnership for Water Sanitation and Hygiene (WASH) | India | U.S.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42" y="4390815"/>
            <a:ext cx="3585714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832958" y="2275810"/>
            <a:ext cx="828675" cy="10575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98231" y="4200525"/>
            <a:ext cx="273910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08635" y="2275810"/>
            <a:ext cx="858965" cy="11450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0268" y="110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xmlns="" id="{EF9A942D-03D2-FC4E-97C2-A6B8D79B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core model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665932" y="2206862"/>
            <a:ext cx="9028376" cy="4166943"/>
            <a:chOff x="35496" y="918241"/>
            <a:chExt cx="9028376" cy="41669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96" y="918241"/>
              <a:ext cx="9028376" cy="41669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9898" y="1196752"/>
              <a:ext cx="1301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CWaTM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33268" y="119896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MESSAGE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14311" y="694718"/>
            <a:ext cx="400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NExus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Solutions Tools (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33302" y="1139898"/>
            <a:ext cx="3215945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Planning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MESSAGEix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(Huppmann et al., 2018)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5659" y="1142108"/>
            <a:ext cx="4126322" cy="11798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Distributed Hydrology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Water Model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CWatM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Burek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2018)</a:t>
            </a:r>
          </a:p>
        </p:txBody>
      </p:sp>
      <p:sp>
        <p:nvSpPr>
          <p:cNvPr id="16" name="Oval 15"/>
          <p:cNvSpPr/>
          <p:nvPr/>
        </p:nvSpPr>
        <p:spPr>
          <a:xfrm>
            <a:off x="9377189" y="3374224"/>
            <a:ext cx="52514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18872" y="3527004"/>
            <a:ext cx="1717488" cy="1080120"/>
            <a:chOff x="5982631" y="3789040"/>
            <a:chExt cx="1717488" cy="1080120"/>
          </a:xfrm>
        </p:grpSpPr>
        <p:sp>
          <p:nvSpPr>
            <p:cNvPr id="18" name="Rectangle 17"/>
            <p:cNvSpPr/>
            <p:nvPr/>
          </p:nvSpPr>
          <p:spPr>
            <a:xfrm>
              <a:off x="6013081" y="4424695"/>
              <a:ext cx="561150" cy="4444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07194" y="4424695"/>
              <a:ext cx="561150" cy="4444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46044" y="3789040"/>
              <a:ext cx="561150" cy="4444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Elbow Connector 23"/>
            <p:cNvCxnSpPr>
              <a:stCxn id="23" idx="3"/>
              <a:endCxn id="19" idx="0"/>
            </p:cNvCxnSpPr>
            <p:nvPr/>
          </p:nvCxnSpPr>
          <p:spPr>
            <a:xfrm>
              <a:off x="7107194" y="4011273"/>
              <a:ext cx="280575" cy="413422"/>
            </a:xfrm>
            <a:prstGeom prst="bentConnector2">
              <a:avLst/>
            </a:prstGeom>
            <a:ln w="19050">
              <a:solidFill>
                <a:srgbClr val="2854A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23" idx="1"/>
              <a:endCxn id="18" idx="0"/>
            </p:cNvCxnSpPr>
            <p:nvPr/>
          </p:nvCxnSpPr>
          <p:spPr>
            <a:xfrm rot="10800000" flipV="1">
              <a:off x="6293656" y="4011273"/>
              <a:ext cx="252388" cy="413422"/>
            </a:xfrm>
            <a:prstGeom prst="bentConnector2">
              <a:avLst/>
            </a:prstGeom>
            <a:ln w="19050">
              <a:solidFill>
                <a:srgbClr val="2854A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8" idx="3"/>
              <a:endCxn id="19" idx="1"/>
            </p:cNvCxnSpPr>
            <p:nvPr/>
          </p:nvCxnSpPr>
          <p:spPr>
            <a:xfrm>
              <a:off x="6574231" y="4646928"/>
              <a:ext cx="532963" cy="0"/>
            </a:xfrm>
            <a:prstGeom prst="straightConnector1">
              <a:avLst/>
            </a:prstGeom>
            <a:ln w="19050">
              <a:solidFill>
                <a:srgbClr val="2854A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552018" y="3793886"/>
              <a:ext cx="5693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Water</a:t>
              </a:r>
            </a:p>
            <a:p>
              <a:pPr algn="ctr"/>
              <a:r>
                <a:rPr lang="en-US" sz="1100" dirty="0"/>
                <a:t>Techs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45774" y="4409173"/>
              <a:ext cx="6543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Energy</a:t>
              </a:r>
            </a:p>
            <a:p>
              <a:pPr algn="ctr"/>
              <a:r>
                <a:rPr lang="en-US" sz="1100" dirty="0"/>
                <a:t>Techs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82631" y="4424694"/>
              <a:ext cx="5693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Land</a:t>
              </a:r>
            </a:p>
            <a:p>
              <a:pPr algn="ctr"/>
              <a:r>
                <a:rPr lang="en-US" sz="1100" dirty="0"/>
                <a:t>Techs</a:t>
              </a:r>
            </a:p>
          </p:txBody>
        </p:sp>
      </p:grpSp>
      <p:cxnSp>
        <p:nvCxnSpPr>
          <p:cNvPr id="30" name="Curved Connector 29"/>
          <p:cNvCxnSpPr>
            <a:stCxn id="16" idx="3"/>
          </p:cNvCxnSpPr>
          <p:nvPr/>
        </p:nvCxnSpPr>
        <p:spPr>
          <a:xfrm rot="5400000">
            <a:off x="9069189" y="3608173"/>
            <a:ext cx="311543" cy="45827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338590" y="3268737"/>
            <a:ext cx="2676122" cy="1139704"/>
            <a:chOff x="-1564772" y="2948567"/>
            <a:chExt cx="2676122" cy="1139704"/>
          </a:xfrm>
        </p:grpSpPr>
        <p:sp>
          <p:nvSpPr>
            <p:cNvPr id="36" name="TextBox 35"/>
            <p:cNvSpPr txBox="1"/>
            <p:nvPr/>
          </p:nvSpPr>
          <p:spPr>
            <a:xfrm>
              <a:off x="-1564772" y="2948567"/>
              <a:ext cx="1522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Upscaling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1546261" y="3257274"/>
              <a:ext cx="2420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Potential ET</a:t>
              </a:r>
              <a:b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Effective precipitations</a:t>
              </a:r>
            </a:p>
            <a:p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Runoff availability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-59773" y="3257274"/>
              <a:ext cx="11711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urved Connector 40"/>
          <p:cNvCxnSpPr/>
          <p:nvPr/>
        </p:nvCxnSpPr>
        <p:spPr>
          <a:xfrm rot="5400000">
            <a:off x="8120371" y="5403748"/>
            <a:ext cx="1072424" cy="640526"/>
          </a:xfrm>
          <a:prstGeom prst="curvedConnector3">
            <a:avLst>
              <a:gd name="adj1" fmla="val 9923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009520" y="5044058"/>
            <a:ext cx="189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 total system cost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9" y="4913028"/>
            <a:ext cx="4123167" cy="1684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66268" y="6488083"/>
            <a:ext cx="186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7"/>
              </a:rPr>
              <a:t>Vinca et al., 2020</a:t>
            </a:r>
            <a:endParaRPr lang="it-IT" dirty="0"/>
          </a:p>
        </p:txBody>
      </p:sp>
      <p:pic>
        <p:nvPicPr>
          <p:cNvPr id="3" name="mod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25531" y="10228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1548" y="6531444"/>
            <a:ext cx="2584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Detailed model description: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825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How to strike a balance between objectives and challenges?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… and at what cost?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Policy Analysis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439848" y="1997344"/>
            <a:ext cx="3989914" cy="4689848"/>
            <a:chOff x="1429940" y="1997344"/>
            <a:chExt cx="3989914" cy="4689848"/>
          </a:xfrm>
        </p:grpSpPr>
        <p:grpSp>
          <p:nvGrpSpPr>
            <p:cNvPr id="35" name="Group 34"/>
            <p:cNvGrpSpPr/>
            <p:nvPr/>
          </p:nvGrpSpPr>
          <p:grpSpPr>
            <a:xfrm>
              <a:off x="1469696" y="2538759"/>
              <a:ext cx="3922162" cy="3432218"/>
              <a:chOff x="4781729" y="2283143"/>
              <a:chExt cx="3869557" cy="332285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83212" y="2283143"/>
                <a:ext cx="3868074" cy="332285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4810971" y="2283143"/>
                <a:ext cx="92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India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7388539" y="3708395"/>
                <a:ext cx="1983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Afghanistan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781729" y="5126103"/>
                <a:ext cx="1414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Pakistan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517269" y="1997344"/>
              <a:ext cx="3749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Transboundary</a:t>
              </a:r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Agreements</a:t>
              </a:r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3126917" y="6172904"/>
              <a:ext cx="575066" cy="514288"/>
            </a:xfrm>
            <a:prstGeom prst="triangle">
              <a:avLst/>
            </a:prstGeom>
            <a:solidFill>
              <a:srgbClr val="377BB1"/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00579C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29940" y="5964352"/>
              <a:ext cx="3989914" cy="189727"/>
            </a:xfrm>
            <a:prstGeom prst="rect">
              <a:avLst/>
            </a:prstGeom>
            <a:solidFill>
              <a:srgbClr val="377BB1"/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00579C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84513" y="1998058"/>
            <a:ext cx="3545272" cy="4684944"/>
            <a:chOff x="1684513" y="1998058"/>
            <a:chExt cx="3545272" cy="46849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0324" y="4254868"/>
              <a:ext cx="1641282" cy="16412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5494" y="2464396"/>
              <a:ext cx="1641282" cy="16412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0324" y="2464396"/>
              <a:ext cx="1641282" cy="1641282"/>
            </a:xfrm>
            <a:prstGeom prst="rect">
              <a:avLst/>
            </a:prstGeom>
          </p:spPr>
        </p:pic>
        <p:sp>
          <p:nvSpPr>
            <p:cNvPr id="10" name="Isosceles Triangle 9"/>
            <p:cNvSpPr/>
            <p:nvPr/>
          </p:nvSpPr>
          <p:spPr>
            <a:xfrm>
              <a:off x="3133829" y="6168714"/>
              <a:ext cx="575066" cy="514288"/>
            </a:xfrm>
            <a:prstGeom prst="triangle">
              <a:avLst/>
            </a:prstGeom>
            <a:solidFill>
              <a:srgbClr val="377BB1"/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00579C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84513" y="5960163"/>
              <a:ext cx="3545272" cy="207222"/>
            </a:xfrm>
            <a:prstGeom prst="rect">
              <a:avLst/>
            </a:prstGeom>
            <a:solidFill>
              <a:srgbClr val="377BB1"/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79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70088" y="1998058"/>
              <a:ext cx="8627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SDGs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5494" y="4249351"/>
              <a:ext cx="1641282" cy="1641282"/>
            </a:xfrm>
            <a:prstGeom prst="rect">
              <a:avLst/>
            </a:prstGeom>
          </p:spPr>
        </p:pic>
      </p:grp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06101" y="197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62713" y="968188"/>
            <a:ext cx="11495912" cy="51832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Challenges to water system stability if no change occurs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SDG: less water stress, benefits for society and environment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SDG agenda requires 91 billion USD/year, 15% higher than BAU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Benefits </a:t>
            </a:r>
            <a:r>
              <a:rPr lang="en-US" sz="2800" dirty="0"/>
              <a:t>and changes with transboundary cooperation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2824" y="199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87" y="844932"/>
            <a:ext cx="6001497" cy="60014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12" y="197422"/>
            <a:ext cx="11121075" cy="612000"/>
          </a:xfrm>
        </p:spPr>
        <p:txBody>
          <a:bodyPr/>
          <a:lstStyle/>
          <a:p>
            <a:r>
              <a:rPr lang="en-US" sz="3200" dirty="0" smtClean="0"/>
              <a:t>1.Challenges </a:t>
            </a:r>
            <a:r>
              <a:rPr lang="en-US" sz="3200" dirty="0"/>
              <a:t>to water system stability if no change </a:t>
            </a:r>
            <a:r>
              <a:rPr lang="en-US" sz="3200" dirty="0" smtClean="0"/>
              <a:t>occurs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4760259" y="1133229"/>
            <a:ext cx="7386718" cy="5484217"/>
            <a:chOff x="4760259" y="1133229"/>
            <a:chExt cx="7386718" cy="5484217"/>
          </a:xfrm>
        </p:grpSpPr>
        <p:sp>
          <p:nvSpPr>
            <p:cNvPr id="6" name="TextBox 5"/>
            <p:cNvSpPr txBox="1"/>
            <p:nvPr/>
          </p:nvSpPr>
          <p:spPr>
            <a:xfrm>
              <a:off x="7695136" y="5008400"/>
              <a:ext cx="3873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Water stress </a:t>
              </a:r>
              <a:r>
                <a:rPr lang="en-US" dirty="0" smtClean="0"/>
                <a:t>indicator</a:t>
              </a:r>
              <a:endParaRPr lang="en-US" sz="12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60259" y="4312024"/>
              <a:ext cx="2734235" cy="1695056"/>
              <a:chOff x="4760259" y="4312024"/>
              <a:chExt cx="2734235" cy="16950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760259" y="5438963"/>
                <a:ext cx="568117" cy="5681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432612" y="4312024"/>
                <a:ext cx="2061882" cy="134209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7685296" y="1133229"/>
              <a:ext cx="32721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Expected growth in demand for agriculture products, energy and fresh water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5136" y="2149101"/>
              <a:ext cx="4044170" cy="285929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4494" y="5396714"/>
              <a:ext cx="4652483" cy="1220732"/>
            </a:xfrm>
            <a:prstGeom prst="rect">
              <a:avLst/>
            </a:prstGeom>
          </p:spPr>
        </p:pic>
      </p:grpSp>
      <p:pic>
        <p:nvPicPr>
          <p:cNvPr id="5" name="bau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84542" y="174224"/>
            <a:ext cx="609600" cy="609600"/>
          </a:xfrm>
          <a:prstGeom prst="rect">
            <a:avLst/>
          </a:prstGeom>
        </p:spPr>
      </p:pic>
      <p:pic>
        <p:nvPicPr>
          <p:cNvPr id="8" name="sound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92553" y="985294"/>
            <a:ext cx="609600" cy="609600"/>
          </a:xfrm>
          <a:prstGeom prst="rect">
            <a:avLst/>
          </a:prstGeom>
        </p:spPr>
      </p:pic>
      <p:pic>
        <p:nvPicPr>
          <p:cNvPr id="17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" y="5723021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9152" y="6238876"/>
            <a:ext cx="704088" cy="549074"/>
          </a:xfrm>
          <a:prstGeom prst="rect">
            <a:avLst/>
          </a:prstGeom>
          <a:solidFill>
            <a:srgbClr val="FD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35127" y="6238876"/>
            <a:ext cx="704088" cy="549074"/>
          </a:xfrm>
          <a:prstGeom prst="rect">
            <a:avLst/>
          </a:prstGeom>
          <a:solidFill>
            <a:srgbClr val="FD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882" y="3022466"/>
            <a:ext cx="7729880" cy="38086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38650" y="6238876"/>
            <a:ext cx="772761" cy="549074"/>
          </a:xfrm>
          <a:prstGeom prst="rect">
            <a:avLst/>
          </a:prstGeom>
          <a:gradFill flip="none" rotWithShape="1">
            <a:gsLst>
              <a:gs pos="0">
                <a:srgbClr val="BDD7E7"/>
              </a:gs>
              <a:gs pos="100000">
                <a:srgbClr val="ADDD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478916" y="6238876"/>
            <a:ext cx="704088" cy="549074"/>
          </a:xfrm>
          <a:prstGeom prst="rect">
            <a:avLst/>
          </a:prstGeom>
          <a:gradFill flip="none" rotWithShape="1">
            <a:gsLst>
              <a:gs pos="0">
                <a:srgbClr val="BDD7E7"/>
              </a:gs>
              <a:gs pos="100000">
                <a:srgbClr val="ADDD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573396" y="6238876"/>
            <a:ext cx="704088" cy="549074"/>
          </a:xfrm>
          <a:prstGeom prst="rect">
            <a:avLst/>
          </a:prstGeom>
          <a:solidFill>
            <a:srgbClr val="ADD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1016" y="6238876"/>
            <a:ext cx="704088" cy="549074"/>
          </a:xfrm>
          <a:prstGeom prst="rect">
            <a:avLst/>
          </a:prstGeom>
          <a:solidFill>
            <a:srgbClr val="BD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650186" y="6246510"/>
            <a:ext cx="704088" cy="549074"/>
          </a:xfrm>
          <a:prstGeom prst="rect">
            <a:avLst/>
          </a:prstGeom>
          <a:solidFill>
            <a:srgbClr val="BD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37" y="197422"/>
            <a:ext cx="9948607" cy="612000"/>
          </a:xfrm>
        </p:spPr>
        <p:txBody>
          <a:bodyPr/>
          <a:lstStyle/>
          <a:p>
            <a:r>
              <a:rPr lang="en-US" sz="2800" dirty="0"/>
              <a:t>2</a:t>
            </a:r>
            <a:r>
              <a:rPr lang="en-US" sz="2800" dirty="0" smtClean="0"/>
              <a:t>.SDG</a:t>
            </a:r>
            <a:r>
              <a:rPr lang="en-US" sz="2800" dirty="0"/>
              <a:t>: benefits for society and environment, less water stress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00329"/>
              </p:ext>
            </p:extLst>
          </p:nvPr>
        </p:nvGraphicFramePr>
        <p:xfrm>
          <a:off x="1243585" y="809422"/>
          <a:ext cx="9445751" cy="7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863">
                  <a:extLst>
                    <a:ext uri="{9D8B030D-6E8A-4147-A177-3AD203B41FA5}">
                      <a16:colId xmlns:a16="http://schemas.microsoft.com/office/drawing/2014/main" xmlns="" val="597357090"/>
                    </a:ext>
                  </a:extLst>
                </a:gridCol>
                <a:gridCol w="3739896">
                  <a:extLst>
                    <a:ext uri="{9D8B030D-6E8A-4147-A177-3AD203B41FA5}">
                      <a16:colId xmlns:a16="http://schemas.microsoft.com/office/drawing/2014/main" xmlns="" val="3501410310"/>
                    </a:ext>
                  </a:extLst>
                </a:gridCol>
                <a:gridCol w="3364992">
                  <a:extLst>
                    <a:ext uri="{9D8B030D-6E8A-4147-A177-3AD203B41FA5}">
                      <a16:colId xmlns:a16="http://schemas.microsoft.com/office/drawing/2014/main" xmlns="" val="3948993229"/>
                    </a:ext>
                  </a:extLst>
                </a:gridCol>
              </a:tblGrid>
              <a:tr h="35148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BAU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SDG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5901512"/>
                  </a:ext>
                </a:extLst>
              </a:tr>
              <a:tr h="3514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NDC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implementation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NDCs + GHG targets for carbon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neutrality in 2050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1649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03059" y="2770094"/>
            <a:ext cx="5862917" cy="4087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849" y="1882468"/>
            <a:ext cx="874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penetration of renewable energy production in urban and rural areas up to 50%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6847" y="3256658"/>
            <a:ext cx="1517311" cy="2554545"/>
            <a:chOff x="546847" y="3256658"/>
            <a:chExt cx="1517311" cy="2554545"/>
          </a:xfrm>
        </p:grpSpPr>
        <p:sp>
          <p:nvSpPr>
            <p:cNvPr id="15" name="TextBox 14"/>
            <p:cNvSpPr txBox="1"/>
            <p:nvPr/>
          </p:nvSpPr>
          <p:spPr>
            <a:xfrm>
              <a:off x="546847" y="3256658"/>
              <a:ext cx="10496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2050</a:t>
              </a:r>
            </a:p>
            <a:p>
              <a:pPr algn="r"/>
              <a:r>
                <a:rPr lang="en-US" sz="1600" dirty="0"/>
                <a:t>BAU</a:t>
              </a:r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endParaRPr lang="en-US" sz="1600" dirty="0"/>
            </a:p>
            <a:p>
              <a:pPr algn="r"/>
              <a:r>
                <a:rPr lang="en-US" sz="1000" dirty="0"/>
                <a:t>Reductions</a:t>
              </a:r>
            </a:p>
            <a:p>
              <a:pPr algn="r"/>
              <a:r>
                <a:rPr lang="en-US" sz="1000" dirty="0"/>
                <a:t>with</a:t>
              </a:r>
            </a:p>
            <a:p>
              <a:pPr algn="r"/>
              <a:r>
                <a:rPr lang="en-US" sz="1600" dirty="0"/>
                <a:t>SDG </a:t>
              </a:r>
              <a:r>
                <a:rPr lang="en-US" sz="1000" dirty="0"/>
                <a:t>implementation</a:t>
              </a:r>
            </a:p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30612" y="3526149"/>
              <a:ext cx="5335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100%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30612" y="4724430"/>
              <a:ext cx="5335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50%</a:t>
              </a:r>
              <a:endParaRPr lang="en-US" dirty="0"/>
            </a:p>
          </p:txBody>
        </p:sp>
      </p:grp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9336" y="199822"/>
            <a:ext cx="609600" cy="609600"/>
          </a:xfrm>
          <a:prstGeom prst="rect">
            <a:avLst/>
          </a:prstGeom>
        </p:spPr>
      </p:pic>
      <p:pic>
        <p:nvPicPr>
          <p:cNvPr id="27" name="Picture 2" descr="GeoLog | Blogs and social media at EGU 2019 – tune in to the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9293" y="6042210"/>
            <a:ext cx="582707" cy="8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template_16-9" id="{05E34118-7605-ED4C-AF6B-0A685F5874A7}" vid="{934D2550-2804-684D-BD13-BA0C3227A90D}"/>
    </a:ext>
  </a:extLst>
</a:theme>
</file>

<file path=ppt/theme/theme2.xml><?xml version="1.0" encoding="utf-8"?>
<a:theme xmlns:a="http://schemas.openxmlformats.org/drawingml/2006/main" name="Standard slides content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template_16-9" id="{05E34118-7605-ED4C-AF6B-0A685F5874A7}" vid="{67FA4A99-C17F-6649-97DC-F5AD34D90753}"/>
    </a:ext>
  </a:extLst>
</a:theme>
</file>

<file path=ppt/theme/theme3.xml><?xml version="1.0" encoding="utf-8"?>
<a:theme xmlns:a="http://schemas.openxmlformats.org/drawingml/2006/main" name="Standard content (only top-right-corner logo)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template_16-9" id="{05E34118-7605-ED4C-AF6B-0A685F5874A7}" vid="{E1BEEC8E-2994-F047-8412-6067680F0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uo9m xmlns="64392502-4a80-4dfa-a1ef-d4aad4d8bd9f">
      <UserInfo>
        <DisplayName/>
        <AccountId xsi:nil="true"/>
        <AccountType/>
      </UserInfo>
    </uo9m>
    <yokf xmlns="64392502-4a80-4dfa-a1ef-d4aad4d8bd9f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379F28D070B4E898CF4D437E32F6D" ma:contentTypeVersion="14" ma:contentTypeDescription="Create a new document." ma:contentTypeScope="" ma:versionID="7080a9930f342881ace4b94b0c7e518e">
  <xsd:schema xmlns:xsd="http://www.w3.org/2001/XMLSchema" xmlns:xs="http://www.w3.org/2001/XMLSchema" xmlns:p="http://schemas.microsoft.com/office/2006/metadata/properties" xmlns:ns1="http://schemas.microsoft.com/sharepoint/v3" xmlns:ns2="d2594cd8-3c36-45e5-b43d-bd58a76c302e" xmlns:ns3="64392502-4a80-4dfa-a1ef-d4aad4d8bd9f" targetNamespace="http://schemas.microsoft.com/office/2006/metadata/properties" ma:root="true" ma:fieldsID="00bb02377a0f047ad5b9dd357c68fd4d" ns1:_="" ns2:_="" ns3:_="">
    <xsd:import namespace="http://schemas.microsoft.com/sharepoint/v3"/>
    <xsd:import namespace="d2594cd8-3c36-45e5-b43d-bd58a76c302e"/>
    <xsd:import namespace="64392502-4a80-4dfa-a1ef-d4aad4d8bd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yokf" minOccurs="0"/>
                <xsd:element ref="ns3:uo9m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94cd8-3c36-45e5-b43d-bd58a76c30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92502-4a80-4dfa-a1ef-d4aad4d8bd9f" elementFormDefault="qualified">
    <xsd:import namespace="http://schemas.microsoft.com/office/2006/documentManagement/types"/>
    <xsd:import namespace="http://schemas.microsoft.com/office/infopath/2007/PartnerControls"/>
    <xsd:element name="yokf" ma:index="10" nillable="true" ma:displayName="Date and Time" ma:internalName="yokf">
      <xsd:simpleType>
        <xsd:restriction base="dms:DateTime"/>
      </xsd:simpleType>
    </xsd:element>
    <xsd:element name="uo9m" ma:index="11" nillable="true" ma:displayName="Person or Group" ma:list="UserInfo" ma:internalName="uo9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D93C57-A7ED-44E6-88BF-DA3984EE19E6}">
  <ds:schemaRefs>
    <ds:schemaRef ds:uri="http://www.w3.org/XML/1998/namespace"/>
    <ds:schemaRef ds:uri="http://purl.org/dc/dcmitype/"/>
    <ds:schemaRef ds:uri="d2594cd8-3c36-45e5-b43d-bd58a76c302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4392502-4a80-4dfa-a1ef-d4aad4d8bd9f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5B936A1-B936-4B80-B7B5-34F03EC79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594cd8-3c36-45e5-b43d-bd58a76c302e"/>
    <ds:schemaRef ds:uri="64392502-4a80-4dfa-a1ef-d4aad4d8bd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iiasa_ene_template_16-9</Template>
  <TotalTime>1690</TotalTime>
  <Words>1017</Words>
  <Application>Microsoft Office PowerPoint</Application>
  <PresentationFormat>Widescreen</PresentationFormat>
  <Paragraphs>244</Paragraphs>
  <Slides>21</Slides>
  <Notes>6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Century Gothic</vt:lpstr>
      <vt:lpstr>Tahoma</vt:lpstr>
      <vt:lpstr>Title slide</vt:lpstr>
      <vt:lpstr>Standard slides content</vt:lpstr>
      <vt:lpstr>Standard content (only top-right-corner logo)</vt:lpstr>
      <vt:lpstr>Benefits of Cross-Border Cooperation for Achieving Water-Energy-Land Sustainable Development Goals in the Indus Basin</vt:lpstr>
      <vt:lpstr>Summary</vt:lpstr>
      <vt:lpstr>Basin Overview</vt:lpstr>
      <vt:lpstr>Cross-sectoral Challenges</vt:lpstr>
      <vt:lpstr>The core model</vt:lpstr>
      <vt:lpstr>Integrated Policy Analysis</vt:lpstr>
      <vt:lpstr>Insights</vt:lpstr>
      <vt:lpstr>1.Challenges to water system stability if no change occurs</vt:lpstr>
      <vt:lpstr>2.SDG: benefits for society and environment, less water stress</vt:lpstr>
      <vt:lpstr>2.SDG: benefits for society and environment, less water stress</vt:lpstr>
      <vt:lpstr>2.SDG: benefits for society and environment, less water stress</vt:lpstr>
      <vt:lpstr>2.SDG: benefits for society and environment, less water stress</vt:lpstr>
      <vt:lpstr>3.SDG agenda requires 91 billion USD/year, 15% higher than BAU</vt:lpstr>
      <vt:lpstr>4.Benefits and changes with transboundary cooperation</vt:lpstr>
      <vt:lpstr>4.Benefits and changes with transboundary cooperation</vt:lpstr>
      <vt:lpstr>4.Benefits and changes with transboundary cooperation</vt:lpstr>
      <vt:lpstr>4.Benefits and changes with transboundary cooperation</vt:lpstr>
      <vt:lpstr>4.Benefits and changes with transboundary cooperation</vt:lpstr>
      <vt:lpstr>PowerPoint Presentation</vt:lpstr>
      <vt:lpstr>Insights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VINCA Adriano</dc:creator>
  <cp:lastModifiedBy>adriano vinca</cp:lastModifiedBy>
  <cp:revision>226</cp:revision>
  <cp:lastPrinted>2019-03-15T09:20:47Z</cp:lastPrinted>
  <dcterms:created xsi:type="dcterms:W3CDTF">2019-04-04T14:07:59Z</dcterms:created>
  <dcterms:modified xsi:type="dcterms:W3CDTF">2020-04-24T15:23:46Z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0x0101008CD379F28D070B4E898CF4D437E32F6D</vt:lpwstr>
  </property>
  <property fmtid="{D5CDD505-2E9C-101B-9397-08002B2CF9AE}" pid="3" name="_dlc_DocIdItemGuid">
    <vt:lpwstr>21d70297-cd61-47d2-9611-414a1fcff47b</vt:lpwstr>
  </property>
</Properties>
</file>