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3" r:id="rId4"/>
    <p:sldMasterId id="2147483707" r:id="rId5"/>
  </p:sldMasterIdLst>
  <p:notesMasterIdLst>
    <p:notesMasterId r:id="rId24"/>
  </p:notesMasterIdLst>
  <p:handoutMasterIdLst>
    <p:handoutMasterId r:id="rId25"/>
  </p:handoutMasterIdLst>
  <p:sldIdLst>
    <p:sldId id="257" r:id="rId6"/>
    <p:sldId id="280" r:id="rId7"/>
    <p:sldId id="296" r:id="rId8"/>
    <p:sldId id="293" r:id="rId9"/>
    <p:sldId id="259" r:id="rId10"/>
    <p:sldId id="273" r:id="rId11"/>
    <p:sldId id="282" r:id="rId12"/>
    <p:sldId id="297" r:id="rId13"/>
    <p:sldId id="291" r:id="rId14"/>
    <p:sldId id="303" r:id="rId15"/>
    <p:sldId id="302" r:id="rId16"/>
    <p:sldId id="305" r:id="rId17"/>
    <p:sldId id="288" r:id="rId18"/>
    <p:sldId id="304" r:id="rId19"/>
    <p:sldId id="300" r:id="rId20"/>
    <p:sldId id="275" r:id="rId21"/>
    <p:sldId id="271" r:id="rId22"/>
    <p:sldId id="272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33CC33"/>
    <a:srgbClr val="00CCFF"/>
    <a:srgbClr val="FF9900"/>
    <a:srgbClr val="CCFFFF"/>
    <a:srgbClr val="FF9933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588" autoAdjust="0"/>
    <p:restoredTop sz="94660"/>
  </p:normalViewPr>
  <p:slideViewPr>
    <p:cSldViewPr>
      <p:cViewPr varScale="1">
        <p:scale>
          <a:sx n="79" d="100"/>
          <a:sy n="79" d="100"/>
        </p:scale>
        <p:origin x="9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7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624B-CDE6-43E9-87B8-0967372BC00E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AAEE9-DFB0-461F-982A-3CD289B715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4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7823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>
                <a:latin typeface="Calibri"/>
                <a:cs typeface="Calibri"/>
                <a:sym typeface="Calibri"/>
              </a:defRPr>
            </a:lvl1pPr>
          </a:lstStyle>
          <a:p>
            <a:pPr marL="0" indent="0">
              <a:spcBef>
                <a:spcPts val="5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>
                <a:latin typeface="Calibri"/>
                <a:cs typeface="Calibri"/>
                <a:sym typeface="Calibri"/>
              </a:defRPr>
            </a:lvl1pPr>
          </a:lstStyle>
          <a:p>
            <a:pPr marL="0" indent="0">
              <a:spcBef>
                <a:spcPts val="3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89" name="Shape 189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11215958" y="6400414"/>
            <a:ext cx="366444" cy="276999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11681624" y="6500813"/>
            <a:ext cx="366445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11681624" y="6500813"/>
            <a:ext cx="366445" cy="276999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370F19-36CD-2740-9193-0007016B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9785"/>
            <a:ext cx="12066953" cy="69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9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067" y="1588860"/>
            <a:ext cx="11717867" cy="4351338"/>
          </a:xfrm>
        </p:spPr>
        <p:txBody>
          <a:bodyPr/>
          <a:lstStyle>
            <a:lvl1pPr marL="0" indent="0">
              <a:buNone/>
              <a:defRPr sz="2200">
                <a:solidFill>
                  <a:srgbClr val="063067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defRPr sz="20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18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6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Click to edit Main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EE6A-C312-FD45-BBE3-0FFCD258770C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7" y="698500"/>
            <a:ext cx="11717867" cy="8636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Subtitle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067" y="862014"/>
            <a:ext cx="11717867" cy="5078185"/>
          </a:xfrm>
        </p:spPr>
        <p:txBody>
          <a:bodyPr/>
          <a:lstStyle>
            <a:lvl1pPr marL="0" indent="0">
              <a:buNone/>
              <a:defRPr>
                <a:solidFill>
                  <a:srgbClr val="063067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Main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A8AE-6C21-6342-B4C4-ACCE587F844C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587501"/>
            <a:ext cx="5730240" cy="434339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E027-CC2B-9044-833D-6D7BD5ACC92C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43840" y="698500"/>
            <a:ext cx="11717867" cy="863600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Question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37067" y="5990021"/>
            <a:ext cx="11716512" cy="302830"/>
          </a:xfrm>
          <a:solidFill>
            <a:srgbClr val="FDC33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24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 sz="2200"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800" b="0"/>
            </a:lvl5pPr>
          </a:lstStyle>
          <a:p>
            <a:pPr lvl="0"/>
            <a:r>
              <a:rPr lang="en-US" dirty="0"/>
              <a:t>Click to edit Main Master text styles (no Bullet)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231467" y="1587501"/>
            <a:ext cx="5730240" cy="4343399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8D1B05-93FC-5B4B-A3F9-D7C1A276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433" y="107584"/>
            <a:ext cx="8349916" cy="490653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3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862014"/>
            <a:ext cx="5730240" cy="506888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191B-F577-4449-A540-ACC6C2901F8F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37067" y="5990021"/>
            <a:ext cx="11716512" cy="302830"/>
          </a:xfrm>
          <a:solidFill>
            <a:srgbClr val="FDC33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24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 sz="2200"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800" b="0"/>
            </a:lvl5pPr>
          </a:lstStyle>
          <a:p>
            <a:pPr lvl="0"/>
            <a:r>
              <a:rPr lang="en-US" dirty="0"/>
              <a:t>Click to edit Main Master text styles (no Bullet)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231467" y="862014"/>
            <a:ext cx="5730240" cy="506888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648506-D6DA-CD4D-B4EA-C92110FE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433" y="107584"/>
            <a:ext cx="8349916" cy="490653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040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CFE8-78A1-5643-992F-418EFE8ACF8E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43840" y="698500"/>
            <a:ext cx="11717867" cy="863600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Question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37067" y="5990021"/>
            <a:ext cx="11716512" cy="302830"/>
          </a:xfrm>
          <a:solidFill>
            <a:srgbClr val="FDC33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i="1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24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 sz="2200"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800" b="0"/>
            </a:lvl5pPr>
          </a:lstStyle>
          <a:p>
            <a:pPr lvl="0"/>
            <a:r>
              <a:rPr lang="en-US" dirty="0"/>
              <a:t>Click to edit Main Master text styles (no Bullet)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414B63-F150-7E43-B0E4-A474762E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433" y="107584"/>
            <a:ext cx="8349916" cy="490653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4699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6FE-4739-9E4C-97CC-85E7B386F804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482E00-5358-0042-91F1-F4752327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433" y="107584"/>
            <a:ext cx="8349916" cy="490653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038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B517-1B9C-9944-AA52-F47C27728FA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067" y="1588860"/>
            <a:ext cx="11717867" cy="4351338"/>
          </a:xfrm>
        </p:spPr>
        <p:txBody>
          <a:bodyPr/>
          <a:lstStyle>
            <a:lvl1pPr marL="0" indent="0">
              <a:buNone/>
              <a:defRPr>
                <a:solidFill>
                  <a:srgbClr val="063067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defRPr sz="22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8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Click to edit Main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1BC726-3E89-6F4C-9DE9-646739A0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42" y="134879"/>
            <a:ext cx="8349916" cy="49065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61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ABA0-51A1-EF4A-AABC-640D9E30FF95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D000-1803-4F60-BF69-BC8D4ECA484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61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49" y="619557"/>
            <a:ext cx="10499651" cy="509678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949" y="1859280"/>
            <a:ext cx="11052104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96951" y="301513"/>
            <a:ext cx="9555125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990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68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49" y="619557"/>
            <a:ext cx="10499651" cy="509678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949" y="1859280"/>
            <a:ext cx="11052104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96951" y="301513"/>
            <a:ext cx="9555125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250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33900" y="619556"/>
            <a:ext cx="6362701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900" y="1859280"/>
            <a:ext cx="6915155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4242147" cy="6858000"/>
          </a:xfrm>
        </p:spPr>
        <p:txBody>
          <a:bodyPr anchor="t">
            <a:noAutofit/>
          </a:bodyPr>
          <a:lstStyle>
            <a:lvl1pPr marL="0" indent="0">
              <a:buNone/>
              <a:defRPr sz="2160" i="1">
                <a:solidFill>
                  <a:srgbClr val="002060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4533899" y="301513"/>
            <a:ext cx="5418176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8005" y="460534"/>
            <a:ext cx="4489851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9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33900" y="619556"/>
            <a:ext cx="6362701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900" y="1859280"/>
            <a:ext cx="6915155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291754" y="174480"/>
            <a:ext cx="3821169" cy="1672840"/>
          </a:xfrm>
        </p:spPr>
        <p:txBody>
          <a:bodyPr anchor="t">
            <a:noAutofit/>
          </a:bodyPr>
          <a:lstStyle>
            <a:lvl1pPr marL="0" indent="0">
              <a:buNone/>
              <a:defRPr sz="2160" i="1">
                <a:solidFill>
                  <a:srgbClr val="002060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r-FR" dirty="0" smtClean="0"/>
              <a:t>Image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4533899" y="301513"/>
            <a:ext cx="5418176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8005" y="460534"/>
            <a:ext cx="4489851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 dirty="0">
              <a:solidFill>
                <a:srgbClr val="FFFFFF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292100" y="1845946"/>
            <a:ext cx="3820584" cy="419100"/>
          </a:xfrm>
        </p:spPr>
        <p:txBody>
          <a:bodyPr/>
          <a:lstStyle>
            <a:lvl1pPr algn="l">
              <a:defRPr sz="72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720" dirty="0" smtClean="0">
                <a:solidFill>
                  <a:schemeClr val="accent1"/>
                </a:solidFill>
              </a:rPr>
              <a:t>Légendes</a:t>
            </a:r>
            <a:endParaRPr lang="fr-FR" sz="720" b="1" dirty="0">
              <a:solidFill>
                <a:schemeClr val="accent1"/>
              </a:solidFill>
            </a:endParaRP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291754" y="2265545"/>
            <a:ext cx="3821169" cy="1672840"/>
          </a:xfrm>
        </p:spPr>
        <p:txBody>
          <a:bodyPr anchor="t">
            <a:noAutofit/>
          </a:bodyPr>
          <a:lstStyle>
            <a:lvl1pPr marL="0" indent="0">
              <a:buNone/>
              <a:defRPr sz="2160" i="1">
                <a:solidFill>
                  <a:srgbClr val="002060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r-FR" dirty="0" smtClean="0"/>
              <a:t>Image</a:t>
            </a:r>
            <a:endParaRPr lang="en-US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3943765"/>
            <a:ext cx="3820584" cy="419100"/>
          </a:xfrm>
        </p:spPr>
        <p:txBody>
          <a:bodyPr/>
          <a:lstStyle>
            <a:lvl1pPr algn="l">
              <a:defRPr sz="72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720" dirty="0" smtClean="0">
                <a:solidFill>
                  <a:schemeClr val="accent1"/>
                </a:solidFill>
              </a:rPr>
              <a:t>Légendes</a:t>
            </a:r>
            <a:endParaRPr lang="fr-FR" sz="720" b="1" dirty="0">
              <a:solidFill>
                <a:schemeClr val="accent1"/>
              </a:solidFill>
            </a:endParaRPr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idx="16" hasCustomPrompt="1"/>
          </p:nvPr>
        </p:nvSpPr>
        <p:spPr>
          <a:xfrm>
            <a:off x="291754" y="4432326"/>
            <a:ext cx="3821169" cy="1672840"/>
          </a:xfrm>
        </p:spPr>
        <p:txBody>
          <a:bodyPr anchor="t">
            <a:noAutofit/>
          </a:bodyPr>
          <a:lstStyle>
            <a:lvl1pPr marL="0" indent="0">
              <a:buNone/>
              <a:defRPr sz="2160" i="1">
                <a:solidFill>
                  <a:srgbClr val="002060"/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r-FR" dirty="0" smtClean="0"/>
              <a:t>Image</a:t>
            </a:r>
            <a:endParaRPr lang="en-US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292100" y="6105166"/>
            <a:ext cx="3820584" cy="419100"/>
          </a:xfrm>
        </p:spPr>
        <p:txBody>
          <a:bodyPr/>
          <a:lstStyle>
            <a:lvl1pPr algn="l">
              <a:defRPr sz="72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720" dirty="0" smtClean="0">
                <a:solidFill>
                  <a:schemeClr val="accent1"/>
                </a:solidFill>
              </a:rPr>
              <a:t>Légendes</a:t>
            </a:r>
            <a:endParaRPr lang="fr-FR" sz="72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94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33900" y="619556"/>
            <a:ext cx="6362701" cy="908556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</a:t>
            </a:r>
            <a:br>
              <a:rPr lang="fr-FR" dirty="0" smtClean="0"/>
            </a:br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3900" y="1859280"/>
            <a:ext cx="6915155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4533899" y="301513"/>
            <a:ext cx="5418176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8005" y="460534"/>
            <a:ext cx="4489851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 dirty="0">
              <a:solidFill>
                <a:srgbClr val="FFFFFF"/>
              </a:solidFill>
            </a:endParaRPr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2" y="-6166"/>
            <a:ext cx="4112921" cy="2598166"/>
          </a:xfrm>
        </p:spPr>
      </p:sp>
      <p:grpSp>
        <p:nvGrpSpPr>
          <p:cNvPr id="14" name="Grouper 13"/>
          <p:cNvGrpSpPr/>
          <p:nvPr userDrawn="1"/>
        </p:nvGrpSpPr>
        <p:grpSpPr>
          <a:xfrm rot="16200000">
            <a:off x="1973495" y="4393466"/>
            <a:ext cx="159149" cy="3324317"/>
            <a:chOff x="2393541" y="1230485"/>
            <a:chExt cx="132624" cy="2493238"/>
          </a:xfrm>
        </p:grpSpPr>
        <p:sp>
          <p:nvSpPr>
            <p:cNvPr id="15" name="Ellipse 14"/>
            <p:cNvSpPr/>
            <p:nvPr/>
          </p:nvSpPr>
          <p:spPr>
            <a:xfrm>
              <a:off x="2393541" y="2410792"/>
              <a:ext cx="132624" cy="13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417972" y="2131586"/>
              <a:ext cx="83762" cy="837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 flipV="1">
              <a:off x="2428442" y="1880301"/>
              <a:ext cx="62822" cy="62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 flipV="1">
              <a:off x="2435423" y="1653662"/>
              <a:ext cx="48860" cy="488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2445453" y="1436399"/>
              <a:ext cx="28800" cy="2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452653" y="1230485"/>
              <a:ext cx="14400" cy="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 rot="10800000">
              <a:off x="2417972" y="2738860"/>
              <a:ext cx="83762" cy="837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 rot="10800000" flipV="1">
              <a:off x="2428442" y="3011085"/>
              <a:ext cx="62822" cy="62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 rot="10800000" flipV="1">
              <a:off x="2435423" y="3251686"/>
              <a:ext cx="48860" cy="488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 rot="10800000">
              <a:off x="2445453" y="3489009"/>
              <a:ext cx="28800" cy="28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 rot="10800000">
              <a:off x="2452653" y="3709323"/>
              <a:ext cx="14400" cy="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20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2" y="2871362"/>
            <a:ext cx="4112921" cy="2598166"/>
          </a:xfrm>
        </p:spPr>
      </p:sp>
    </p:spTree>
    <p:extLst>
      <p:ext uri="{BB962C8B-B14F-4D97-AF65-F5344CB8AC3E}">
        <p14:creationId xmlns:p14="http://schemas.microsoft.com/office/powerpoint/2010/main" val="3909399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2774" y="619556"/>
            <a:ext cx="10513828" cy="908556"/>
          </a:xfrm>
        </p:spPr>
        <p:txBody>
          <a:bodyPr>
            <a:no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82774" y="301513"/>
            <a:ext cx="9569303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382773" y="1859280"/>
            <a:ext cx="5503528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6355908" y="1859280"/>
            <a:ext cx="5503528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8235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7593" y="696114"/>
            <a:ext cx="6214483" cy="509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6612" y="6446701"/>
            <a:ext cx="2743200" cy="363854"/>
          </a:xfrm>
        </p:spPr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37593" y="365311"/>
            <a:ext cx="6214483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737594" y="1859280"/>
            <a:ext cx="8121844" cy="4352926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534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74" y="645076"/>
            <a:ext cx="9569303" cy="50967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48385" y="6408423"/>
            <a:ext cx="2743200" cy="363854"/>
          </a:xfrm>
        </p:spPr>
        <p:txBody>
          <a:bodyPr>
            <a:noAutofit/>
          </a:bodyPr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82774" y="314272"/>
            <a:ext cx="9569303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82773" y="1859280"/>
            <a:ext cx="11476664" cy="4352926"/>
          </a:xfrm>
        </p:spPr>
        <p:txBody>
          <a:bodyPr>
            <a:noAutofit/>
          </a:bodyPr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5431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/>
            </a:lvl1pPr>
          </a:lstStyle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83432" y="6383358"/>
            <a:ext cx="1224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smtClean="0"/>
              <a:t>EGU 2020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344" y="6348476"/>
            <a:ext cx="983183" cy="3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02884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66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94642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4233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6277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78547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12966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04565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77764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090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21685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949" y="619557"/>
            <a:ext cx="10499651" cy="509678"/>
          </a:xfrm>
        </p:spPr>
        <p:txBody>
          <a:bodyPr anchor="t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949" y="1859280"/>
            <a:ext cx="11052104" cy="4352926"/>
          </a:xfrm>
        </p:spPr>
        <p:txBody>
          <a:bodyPr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96951" y="301513"/>
            <a:ext cx="9555125" cy="318044"/>
          </a:xfrm>
        </p:spPr>
        <p:txBody>
          <a:bodyPr>
            <a:noAutofit/>
          </a:bodyPr>
          <a:lstStyle>
            <a:lvl1pPr marL="0" indent="0" algn="l">
              <a:buNone/>
              <a:defRPr lang="fr-FR" sz="1080" b="0" kern="1200" cap="all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fr-FR" dirty="0" smtClean="0"/>
              <a:t>CHAPITRE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32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067" y="1588860"/>
            <a:ext cx="11717867" cy="4351338"/>
          </a:xfrm>
        </p:spPr>
        <p:txBody>
          <a:bodyPr/>
          <a:lstStyle>
            <a:lvl1pPr marL="0" indent="0">
              <a:buNone/>
              <a:defRPr sz="2200">
                <a:solidFill>
                  <a:srgbClr val="063067"/>
                </a:solidFill>
              </a:defRPr>
            </a:lvl1pPr>
            <a:lvl2pPr marL="4572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defRPr sz="2000"/>
            </a:lvl2pPr>
            <a:lvl3pPr marL="8001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1800"/>
            </a:lvl3pPr>
            <a:lvl4pPr marL="1028700" indent="-228600">
              <a:lnSpc>
                <a:spcPct val="80000"/>
              </a:lnSpc>
              <a:spcBef>
                <a:spcPts val="800"/>
              </a:spcBef>
              <a:buClr>
                <a:srgbClr val="063067"/>
              </a:buClr>
              <a:buFont typeface="Wingdings" panose="05000000000000000000" pitchFamily="2" charset="2"/>
              <a:buChar char="§"/>
              <a:defRPr sz="1600"/>
            </a:lvl4pPr>
            <a:lvl5pPr marL="1257300" indent="-228600">
              <a:lnSpc>
                <a:spcPct val="80000"/>
              </a:lnSpc>
              <a:spcBef>
                <a:spcPts val="8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Click to edit Main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37067" y="698500"/>
            <a:ext cx="11717867" cy="8636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˗"/>
              <a:defRPr/>
            </a:lvl3pPr>
            <a:lvl4pPr marL="1600200" indent="-228600">
              <a:buClr>
                <a:srgbClr val="063067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Subtitle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446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90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067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41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584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925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</a:lstStyle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318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90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7788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05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gradFill>
            <a:gsLst>
              <a:gs pos="0">
                <a:srgbClr val="00005E"/>
              </a:gs>
              <a:gs pos="100000">
                <a:srgbClr val="0000CC">
                  <a:alpha val="12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2400"/>
          </a:p>
        </p:txBody>
      </p:sp>
      <p:sp>
        <p:nvSpPr>
          <p:cNvPr id="3" name="Shape 3"/>
          <p:cNvSpPr/>
          <p:nvPr/>
        </p:nvSpPr>
        <p:spPr>
          <a:xfrm>
            <a:off x="-2117" y="-1589"/>
            <a:ext cx="12192001" cy="476253"/>
          </a:xfrm>
          <a:prstGeom prst="rect">
            <a:avLst/>
          </a:prstGeom>
          <a:gradFill>
            <a:gsLst>
              <a:gs pos="0">
                <a:srgbClr val="00005E"/>
              </a:gs>
              <a:gs pos="100000">
                <a:srgbClr val="0000CC">
                  <a:alpha val="12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2400"/>
          </a:p>
        </p:txBody>
      </p:sp>
      <p:pic>
        <p:nvPicPr>
          <p:cNvPr id="4" name="image1.jpg" descr="OMP_bleu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834464" y="3176"/>
            <a:ext cx="632885" cy="47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2.png" descr="GRGS-2008-officiel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9884092" y="0"/>
            <a:ext cx="901701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g" descr="cnes1-2005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9115755" y="0"/>
            <a:ext cx="719668" cy="4762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63501" y="6486525"/>
            <a:ext cx="8064500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i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en-US" sz="1200" noProof="0" dirty="0" smtClean="0"/>
              <a:t>COST-G Meeting, 13-17 January 2020, Bern</a:t>
            </a:r>
            <a:endParaRPr lang="en-US" sz="1200" noProof="0" dirty="0"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du titre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8737600" y="6356351"/>
            <a:ext cx="643764" cy="4616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6"/>
          <a:srcRect r="66771"/>
          <a:stretch/>
        </p:blipFill>
        <p:spPr>
          <a:xfrm>
            <a:off x="11503392" y="0"/>
            <a:ext cx="630552" cy="476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579664" marR="0" indent="-12246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028700" marR="0" indent="-11430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508760" marR="0" indent="-13716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965960" marR="0" indent="-13716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423160" marR="0" indent="-13716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880360" marR="0" indent="-13716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337559" marR="0" indent="-13715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3794759" marR="0" indent="-13715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»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88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81E32F-CEB5-AA4B-A0CC-09545428637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7F5AB2-AFFC-4D25-9D63-AC7B4BBBD96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50396" y="224041"/>
            <a:ext cx="2743200" cy="342900"/>
          </a:xfrm>
          <a:prstGeom prst="rect">
            <a:avLst/>
          </a:prstGeom>
          <a:solidFill>
            <a:srgbClr val="C8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hape 3"/>
          <p:cNvSpPr/>
          <p:nvPr userDrawn="1"/>
        </p:nvSpPr>
        <p:spPr>
          <a:xfrm>
            <a:off x="-2117" y="-1589"/>
            <a:ext cx="12192001" cy="694285"/>
          </a:xfrm>
          <a:prstGeom prst="rect">
            <a:avLst/>
          </a:prstGeom>
          <a:gradFill>
            <a:gsLst>
              <a:gs pos="0">
                <a:srgbClr val="00005E"/>
              </a:gs>
              <a:gs pos="100000">
                <a:srgbClr val="0000CC">
                  <a:alpha val="12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2400"/>
          </a:p>
        </p:txBody>
      </p:sp>
      <p:pic>
        <p:nvPicPr>
          <p:cNvPr id="9" name="image1.jpg" descr="OMP_bleu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10834464" y="119808"/>
            <a:ext cx="632885" cy="47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 descr="GRGS-2008-officiel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9884092" y="116632"/>
            <a:ext cx="901701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jpg" descr="cnes1-2005"/>
          <p:cNvPicPr>
            <a:picLocks noChangeAspect="1"/>
          </p:cNvPicPr>
          <p:nvPr userDrawn="1"/>
        </p:nvPicPr>
        <p:blipFill>
          <a:blip r:embed="rId15">
            <a:extLst/>
          </a:blip>
          <a:stretch>
            <a:fillRect/>
          </a:stretch>
        </p:blipFill>
        <p:spPr>
          <a:xfrm>
            <a:off x="9115755" y="116632"/>
            <a:ext cx="719668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6"/>
          <a:srcRect r="66771"/>
          <a:stretch/>
        </p:blipFill>
        <p:spPr>
          <a:xfrm>
            <a:off x="11503392" y="116632"/>
            <a:ext cx="630552" cy="4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1000" y="619558"/>
            <a:ext cx="10515600" cy="39151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59280"/>
            <a:ext cx="10515600" cy="4352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05853" y="6408423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 spc="-9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2B8EFC2-1E6F-E543-8F2B-2782CBB9317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lang="fr-FR" sz="216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822960" rtl="0" eaLnBrk="1" latinLnBrk="0" hangingPunct="1">
        <a:lnSpc>
          <a:spcPct val="90000"/>
        </a:lnSpc>
        <a:spcBef>
          <a:spcPts val="900"/>
        </a:spcBef>
        <a:buFont typeface="Arial"/>
        <a:buNone/>
        <a:defRPr lang="fr-FR" sz="1620" b="1" i="0" kern="1200" dirty="0" smtClean="0">
          <a:solidFill>
            <a:srgbClr val="00B0F0"/>
          </a:solidFill>
          <a:latin typeface="Arial Black" charset="0"/>
          <a:ea typeface="Arial Black" charset="0"/>
          <a:cs typeface="Arial Black" charset="0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Clr>
          <a:srgbClr val="02B0F1"/>
        </a:buClr>
        <a:buFont typeface="Wingdings" charset="2"/>
        <a:buChar char="v"/>
        <a:defRPr sz="126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Wingdings" charset="2"/>
        <a:buChar char="Ø"/>
        <a:defRPr sz="108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7145" indent="0" algn="l" defTabSz="822960" rtl="0" eaLnBrk="1" latinLnBrk="0" hangingPunct="1">
        <a:lnSpc>
          <a:spcPct val="90000"/>
        </a:lnSpc>
        <a:spcBef>
          <a:spcPts val="540"/>
        </a:spcBef>
        <a:buFont typeface="Arial"/>
        <a:buNone/>
        <a:tabLst/>
        <a:defRPr sz="1260" kern="1200" baseline="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0" indent="0" algn="l" defTabSz="822960" rtl="0" eaLnBrk="1" latinLnBrk="0" hangingPunct="1">
        <a:lnSpc>
          <a:spcPct val="90000"/>
        </a:lnSpc>
        <a:spcBef>
          <a:spcPts val="0"/>
        </a:spcBef>
        <a:buFont typeface="Arial"/>
        <a:buNone/>
        <a:tabLst/>
        <a:defRPr sz="1080" b="0" i="1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352" y="6356350"/>
            <a:ext cx="1224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EGU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950396" y="224041"/>
            <a:ext cx="2743200" cy="342900"/>
          </a:xfrm>
          <a:prstGeom prst="rect">
            <a:avLst/>
          </a:prstGeom>
          <a:solidFill>
            <a:srgbClr val="C8E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hape 3"/>
          <p:cNvSpPr/>
          <p:nvPr userDrawn="1"/>
        </p:nvSpPr>
        <p:spPr>
          <a:xfrm>
            <a:off x="-2117" y="-1589"/>
            <a:ext cx="12192001" cy="694285"/>
          </a:xfrm>
          <a:prstGeom prst="rect">
            <a:avLst/>
          </a:prstGeom>
          <a:gradFill>
            <a:gsLst>
              <a:gs pos="0">
                <a:srgbClr val="00005E"/>
              </a:gs>
              <a:gs pos="100000">
                <a:srgbClr val="0000CC">
                  <a:alpha val="12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endParaRPr sz="2400"/>
          </a:p>
        </p:txBody>
      </p:sp>
      <p:pic>
        <p:nvPicPr>
          <p:cNvPr id="9" name="image1.jpg" descr="OMP_bleu"/>
          <p:cNvPicPr>
            <a:picLocks noChangeAspect="1"/>
          </p:cNvPicPr>
          <p:nvPr userDrawn="1"/>
        </p:nvPicPr>
        <p:blipFill>
          <a:blip r:embed="rId15">
            <a:extLst/>
          </a:blip>
          <a:stretch>
            <a:fillRect/>
          </a:stretch>
        </p:blipFill>
        <p:spPr>
          <a:xfrm>
            <a:off x="10760315" y="116632"/>
            <a:ext cx="502207" cy="47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 descr="GRGS-2008-officiel"/>
          <p:cNvPicPr>
            <a:picLocks noChangeAspect="1"/>
          </p:cNvPicPr>
          <p:nvPr userDrawn="1"/>
        </p:nvPicPr>
        <p:blipFill>
          <a:blip r:embed="rId16">
            <a:extLst/>
          </a:blip>
          <a:stretch>
            <a:fillRect/>
          </a:stretch>
        </p:blipFill>
        <p:spPr>
          <a:xfrm>
            <a:off x="9882727" y="116632"/>
            <a:ext cx="715518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jpg" descr="cnes1-2005"/>
          <p:cNvPicPr>
            <a:picLocks noChangeAspect="1"/>
          </p:cNvPicPr>
          <p:nvPr userDrawn="1"/>
        </p:nvPicPr>
        <p:blipFill>
          <a:blip r:embed="rId17">
            <a:extLst/>
          </a:blip>
          <a:stretch>
            <a:fillRect/>
          </a:stretch>
        </p:blipFill>
        <p:spPr>
          <a:xfrm>
            <a:off x="9149586" y="116632"/>
            <a:ext cx="571071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8"/>
          <a:srcRect r="66771"/>
          <a:stretch/>
        </p:blipFill>
        <p:spPr>
          <a:xfrm>
            <a:off x="11424592" y="116632"/>
            <a:ext cx="630552" cy="4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F48F-E0E0-48FD-8331-B08849925B2A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68CD-A2D8-45F1-B391-8445156C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6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2017JB014250" TargetMode="External"/><Relationship Id="rId2" Type="http://schemas.openxmlformats.org/officeDocument/2006/relationships/hyperlink" Target="https://doi.org/10.3390/rs11050537" TargetMode="External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doi.org/10.1016/j.asr.2011.05.027" TargetMode="External"/><Relationship Id="rId4" Type="http://schemas.openxmlformats.org/officeDocument/2006/relationships/hyperlink" Target="https://doi.org/10.1007/s00190-014-0764-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Coulot@ign.fr" TargetMode="External"/><Relationship Id="rId13" Type="http://schemas.openxmlformats.org/officeDocument/2006/relationships/hyperlink" Target="mailto:frank.g.lemoine@nasa.gov" TargetMode="External"/><Relationship Id="rId18" Type="http://schemas.openxmlformats.org/officeDocument/2006/relationships/hyperlink" Target="mailto:benoit.meyssignac@legos.obs-mip.fr" TargetMode="External"/><Relationship Id="rId3" Type="http://schemas.openxmlformats.org/officeDocument/2006/relationships/hyperlink" Target="mailto:georges.balmino@get.omp.eu" TargetMode="External"/><Relationship Id="rId21" Type="http://schemas.openxmlformats.org/officeDocument/2006/relationships/hyperlink" Target="mailto:isabelle.panet@ign.fr" TargetMode="External"/><Relationship Id="rId7" Type="http://schemas.openxmlformats.org/officeDocument/2006/relationships/hyperlink" Target="mailto:sean.bruinsma@cnes.fr" TargetMode="External"/><Relationship Id="rId12" Type="http://schemas.openxmlformats.org/officeDocument/2006/relationships/hyperlink" Target="mailto:martin.horwath@tu-dresden.de" TargetMode="External"/><Relationship Id="rId17" Type="http://schemas.openxmlformats.org/officeDocument/2006/relationships/hyperlink" Target="mailto:mioara.mandea@cnes.fr" TargetMode="External"/><Relationship Id="rId25" Type="http://schemas.openxmlformats.org/officeDocument/2006/relationships/hyperlink" Target="mailto:paul.tregoning@anu.edu.au" TargetMode="External"/><Relationship Id="rId2" Type="http://schemas.openxmlformats.org/officeDocument/2006/relationships/hyperlink" Target="mailto:Zuheir.Altamimi@ign.fr" TargetMode="External"/><Relationship Id="rId16" Type="http://schemas.openxmlformats.org/officeDocument/2006/relationships/hyperlink" Target="mailto:Louise.Lopes@cnes.fr" TargetMode="External"/><Relationship Id="rId20" Type="http://schemas.openxmlformats.org/officeDocument/2006/relationships/hyperlink" Target="mailto:pail@bv.tum.de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mailto:jeanpaul.boy@unistra.fr" TargetMode="External"/><Relationship Id="rId11" Type="http://schemas.openxmlformats.org/officeDocument/2006/relationships/hyperlink" Target="mailto:thomas.gruber@tum.de" TargetMode="External"/><Relationship Id="rId24" Type="http://schemas.openxmlformats.org/officeDocument/2006/relationships/hyperlink" Target="mailto:etienne.samain@sigmaworks.fr" TargetMode="External"/><Relationship Id="rId5" Type="http://schemas.openxmlformats.org/officeDocument/2006/relationships/hyperlink" Target="mailto:stephane.bourgogne@stellarspacestudies.com" TargetMode="External"/><Relationship Id="rId15" Type="http://schemas.openxmlformats.org/officeDocument/2006/relationships/hyperlink" Target="mailto:laurent.longuevergne@univ-rennes1.fr" TargetMode="External"/><Relationship Id="rId23" Type="http://schemas.openxmlformats.org/officeDocument/2006/relationships/hyperlink" Target="mailto:markus.rothacher@ethz.ch" TargetMode="External"/><Relationship Id="rId10" Type="http://schemas.openxmlformats.org/officeDocument/2006/relationships/hyperlink" Target="mailto:frank.flechtner@gfz-potsdam.de" TargetMode="External"/><Relationship Id="rId19" Type="http://schemas.openxmlformats.org/officeDocument/2006/relationships/hyperlink" Target="mailto:Joel.Michaud@cnes.fr" TargetMode="External"/><Relationship Id="rId4" Type="http://schemas.openxmlformats.org/officeDocument/2006/relationships/hyperlink" Target="mailto:alejandro.blazquez@legos.obs-mip.fr" TargetMode="External"/><Relationship Id="rId9" Type="http://schemas.openxmlformats.org/officeDocument/2006/relationships/hyperlink" Target="mailto:pierre.exertier@get.omp.eu" TargetMode="External"/><Relationship Id="rId14" Type="http://schemas.openxmlformats.org/officeDocument/2006/relationships/hyperlink" Target="mailto:jean-michel.lemoine@cnes.fr" TargetMode="External"/><Relationship Id="rId22" Type="http://schemas.openxmlformats.org/officeDocument/2006/relationships/hyperlink" Target="mailto:Arnaud.Pollet@ign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377"/>
            <a:ext cx="7772400" cy="1360945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MARVEL (Mass And Reference Variations for Earth Lookout):</a:t>
            </a:r>
            <a:br>
              <a:rPr lang="en-US" sz="4000" b="1" dirty="0"/>
            </a:br>
            <a:r>
              <a:rPr lang="en-US" sz="4000" b="1" dirty="0"/>
              <a:t>high-low SST laser link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388" y="4001402"/>
            <a:ext cx="7631224" cy="16557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Jean-Michel Lemoine, Mioara </a:t>
            </a:r>
            <a:r>
              <a:rPr lang="en-US" dirty="0"/>
              <a:t>Mandea, </a:t>
            </a:r>
            <a:r>
              <a:rPr lang="en-US" dirty="0" smtClean="0"/>
              <a:t>Benoit Meyssignac, CNES </a:t>
            </a:r>
            <a:r>
              <a:rPr lang="en-US" dirty="0"/>
              <a:t>(France)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 &amp; the MARVEL Team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jean-michel.lemoine@cnes.fr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362B3-E522-974F-8463-87948817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hangingPunct="1">
              <a:defRPr/>
            </a:pPr>
            <a:fld id="{A532D000-1803-4F60-BF69-BC8D4ECA4845}" type="slidenum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1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407368" y="116632"/>
            <a:ext cx="5544979" cy="480131"/>
          </a:xfr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MARVEL – 1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</a:rPr>
              <a:t> PHASE 0 study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288234" y="1576531"/>
            <a:ext cx="1106556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9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fr-FR" sz="1800" b="1" i="0" kern="1200" dirty="0" smtClean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68579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B0F1"/>
              </a:buClr>
              <a:buFont typeface="Wingdings" charset="2"/>
              <a:buChar char="v"/>
              <a:defRPr sz="14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89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12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38" indent="0" algn="l" defTabSz="914391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None/>
              <a:tabLst/>
              <a:defRPr sz="140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391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sz="1200" b="0" i="1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75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latin typeface="Vani" panose="020B0502040204020203"/>
              </a:rPr>
              <a:t>TECHNOLOGICAL </a:t>
            </a:r>
            <a:r>
              <a:rPr lang="en-US" sz="2000" u="sng" dirty="0">
                <a:latin typeface="Vani" panose="020B0502040204020203"/>
              </a:rPr>
              <a:t>STUDY OF THE CHRONOMETRIC LASER LINK FOR THE MARVEL MISSION</a:t>
            </a:r>
            <a:endParaRPr lang="en-US" sz="20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288234" y="2006838"/>
            <a:ext cx="112083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Global concept of the measurement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chain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(SNR, error  evaluation, metrological concepts)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Architecture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(oscillator, timer-tagger, laser, photo-detector, telecom components, target,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-mechanical architecture, electronics)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probationary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(test-bench experience with single-photon detection)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 design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Mass balance, Volume,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080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407368" y="116632"/>
            <a:ext cx="5544979" cy="480131"/>
          </a:xfr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MARVEL – 1</a:t>
            </a:r>
            <a:r>
              <a:rPr lang="fr-FR" sz="2800" b="1" baseline="30000" dirty="0">
                <a:solidFill>
                  <a:schemeClr val="bg1"/>
                </a:solidFill>
              </a:rPr>
              <a:t>st</a:t>
            </a:r>
            <a:r>
              <a:rPr lang="fr-FR" sz="2800" b="1" dirty="0">
                <a:solidFill>
                  <a:schemeClr val="bg1"/>
                </a:solidFill>
              </a:rPr>
              <a:t> PHASE 0 </a:t>
            </a:r>
            <a:r>
              <a:rPr lang="fr-FR" sz="2800" b="1" dirty="0" err="1" smtClean="0">
                <a:solidFill>
                  <a:schemeClr val="bg1"/>
                </a:solidFill>
              </a:rPr>
              <a:t>study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14123"/>
              </p:ext>
            </p:extLst>
          </p:nvPr>
        </p:nvGraphicFramePr>
        <p:xfrm>
          <a:off x="119336" y="2329801"/>
          <a:ext cx="11664001" cy="3835502"/>
        </p:xfrm>
        <a:graphic>
          <a:graphicData uri="http://schemas.openxmlformats.org/drawingml/2006/table">
            <a:tbl>
              <a:tblPr firstRow="1" firstCol="1" bandRow="1"/>
              <a:tblGrid>
                <a:gridCol w="5616001">
                  <a:extLst>
                    <a:ext uri="{9D8B030D-6E8A-4147-A177-3AD203B41FA5}">
                      <a16:colId xmlns:a16="http://schemas.microsoft.com/office/drawing/2014/main" val="132625043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011318479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01806287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950508748"/>
                    </a:ext>
                  </a:extLst>
                </a:gridCol>
              </a:tblGrid>
              <a:tr h="712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 at 470 km, 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 at 1500 km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 at 470 km, 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 at 7000 km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LEO at 470 km, 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GNSS at 23000 km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23399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distance (min / max)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/ 4000 km</a:t>
                      </a: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 / 12000 km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23000 / 30000 km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073365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velocity (max)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 km/s</a:t>
                      </a: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4.83 km/s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8.38 km/s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61993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r>
                        <a:rPr lang="en-US" sz="16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uninterrupted v</a:t>
                      </a: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isibility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minutes</a:t>
                      </a: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minutes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minutes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361748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 resolution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10728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min / max of the measurement on</a:t>
                      </a:r>
                      <a:r>
                        <a:rPr lang="en-US" sz="16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LEO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180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180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180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33483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min / max of the measurement on</a:t>
                      </a:r>
                      <a:r>
                        <a:rPr lang="en-US" sz="1600" baseline="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MEO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– 150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120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– 103 °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50653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angular velocity of measurement on the LEO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67226"/>
                  </a:ext>
                </a:extLst>
              </a:tr>
              <a:tr h="390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angular velocity of measurement on the MEO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 °/s</a:t>
                      </a:r>
                      <a:endParaRPr lang="en-US" sz="18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171" marR="5117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2905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8579" y="1344849"/>
            <a:ext cx="418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7174" hangingPunct="1"/>
            <a:r>
              <a:rPr lang="en-US" b="1" u="sng" kern="1200" dirty="0">
                <a:latin typeface="Arial" panose="020B0604020202020204"/>
                <a:ea typeface="+mn-ea"/>
                <a:cs typeface="+mn-cs"/>
              </a:rPr>
              <a:t>Configurations to be tested</a:t>
            </a:r>
            <a:endParaRPr lang="fr-FR" i="1" u="sng" kern="1200" dirty="0"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407368" y="116632"/>
            <a:ext cx="5585055" cy="480131"/>
          </a:xfr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MARVEL – </a:t>
            </a:r>
            <a:r>
              <a:rPr lang="fr-FR" sz="2800" b="1" dirty="0" smtClean="0">
                <a:solidFill>
                  <a:schemeClr val="bg1"/>
                </a:solidFill>
              </a:rPr>
              <a:t>2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nd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PHASE 0 </a:t>
            </a:r>
            <a:r>
              <a:rPr lang="fr-FR" sz="2800" b="1" dirty="0" err="1" smtClean="0">
                <a:solidFill>
                  <a:schemeClr val="bg1"/>
                </a:solidFill>
              </a:rPr>
              <a:t>study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288234" y="982469"/>
            <a:ext cx="1156840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39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fr-FR" sz="1800" b="1" i="0" kern="1200" dirty="0" smtClean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68579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2B0F1"/>
              </a:buClr>
              <a:buFont typeface="Wingdings" charset="2"/>
              <a:buChar char="v"/>
              <a:defRPr sz="14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89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Ø"/>
              <a:defRPr sz="1200" kern="12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7938" indent="0" algn="l" defTabSz="914391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None/>
              <a:tabLst/>
              <a:defRPr sz="140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l" defTabSz="914391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tabLst/>
              <a:defRPr sz="1200" b="0" i="1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75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>
                <a:latin typeface="Vani" panose="020B0502040204020203"/>
              </a:rPr>
              <a:t>CLOSED-LOOP NUMERICAL </a:t>
            </a:r>
            <a:r>
              <a:rPr lang="en-US" sz="2000" u="sng" dirty="0">
                <a:latin typeface="Vani" panose="020B0502040204020203"/>
              </a:rPr>
              <a:t>SIMULATIONS OF PERFORMANCE </a:t>
            </a:r>
            <a:r>
              <a:rPr lang="en-US" sz="2000" u="sng" dirty="0" smtClean="0">
                <a:latin typeface="Vani" panose="020B0502040204020203"/>
              </a:rPr>
              <a:t>FOR MARVEL (and other NGGM) </a:t>
            </a:r>
            <a:endParaRPr lang="en-US" sz="2000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288234" y="1421770"/>
            <a:ext cx="1156840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797174" hangingPunct="1">
              <a:buFont typeface="+mj-lt"/>
              <a:buAutoNum type="arabicPeriod"/>
            </a:pPr>
            <a:r>
              <a:rPr lang="en-US" sz="2000" b="1" kern="1200" dirty="0" smtClean="0">
                <a:latin typeface="Arial" panose="020B0604020202020204"/>
                <a:ea typeface="+mn-ea"/>
                <a:cs typeface="+mn-cs"/>
              </a:rPr>
              <a:t>Simulation of measurements: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SST measurements simulation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GNSS measurements simulation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Adding noise to the measurements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Adding noise to the models (gravity field, tides, dealiasing)</a:t>
            </a:r>
          </a:p>
          <a:p>
            <a:pPr marL="398587" lvl="1" indent="0" defTabSz="797174" hangingPunct="1"/>
            <a:endParaRPr lang="en-US" sz="2000" kern="1200" dirty="0" smtClean="0">
              <a:latin typeface="Arial" panose="020B0604020202020204"/>
              <a:ea typeface="+mn-ea"/>
              <a:cs typeface="+mn-cs"/>
            </a:endParaRPr>
          </a:p>
          <a:p>
            <a:pPr marL="342900" indent="-342900" defTabSz="797174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b="1" kern="1200" dirty="0" smtClean="0">
                <a:latin typeface="Arial" panose="020B0604020202020204"/>
                <a:ea typeface="+mn-ea"/>
                <a:cs typeface="+mn-cs"/>
              </a:rPr>
              <a:t>List of scenarios to be tested: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GRACE alone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MARVEL alone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GRACE + MARVEL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</a:rPr>
              <a:t>« Bender » (i.e. one GRACE pair at 90° inclination + one GRACE pair at 70° inclination)</a:t>
            </a:r>
            <a:endParaRPr lang="en-US" sz="1800" i="1" kern="1200" dirty="0" smtClean="0">
              <a:latin typeface="Arial" panose="020B0604020202020204"/>
              <a:ea typeface="+mn-ea"/>
              <a:cs typeface="+mn-cs"/>
            </a:endParaRP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GRACE + MARVEL + « Bender »</a:t>
            </a:r>
          </a:p>
          <a:p>
            <a:pPr marL="741487" lvl="1" indent="-342900" defTabSz="797174" hangingPunct="1">
              <a:buFont typeface="+mj-lt"/>
              <a:buAutoNum type="arabicPeriod"/>
            </a:pPr>
            <a:r>
              <a:rPr lang="en-US" sz="1800" i="1" kern="1200" dirty="0" smtClean="0">
                <a:latin typeface="Arial" panose="020B0604020202020204"/>
                <a:ea typeface="+mn-ea"/>
                <a:cs typeface="+mn-cs"/>
              </a:rPr>
              <a:t>GRACE + MARVEL link to GNSS</a:t>
            </a:r>
          </a:p>
          <a:p>
            <a:pPr marL="398587" lvl="1" indent="0" defTabSz="797174" hangingPunct="1"/>
            <a:endParaRPr lang="en-US" sz="2000" i="1" kern="1200" dirty="0" smtClean="0">
              <a:latin typeface="Arial" panose="020B0604020202020204"/>
              <a:ea typeface="+mn-ea"/>
              <a:cs typeface="+mn-cs"/>
            </a:endParaRPr>
          </a:p>
          <a:p>
            <a:pPr marL="342900" indent="-342900" defTabSz="797174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b="1" kern="1200" dirty="0" smtClean="0">
                <a:latin typeface="Arial" panose="020B0604020202020204"/>
                <a:ea typeface="+mn-ea"/>
                <a:cs typeface="+mn-cs"/>
              </a:rPr>
              <a:t>Obtaining solutions: </a:t>
            </a:r>
            <a:r>
              <a:rPr lang="en-US" sz="2000" i="1" kern="1200" dirty="0" smtClean="0">
                <a:latin typeface="Arial" panose="020B0604020202020204"/>
                <a:ea typeface="+mn-ea"/>
                <a:cs typeface="+mn-cs"/>
              </a:rPr>
              <a:t>monthly solutions up to dg 90 over 1-year, via</a:t>
            </a:r>
            <a:r>
              <a:rPr lang="en-US" sz="2000" b="1" i="1" kern="1200" dirty="0" smtClean="0"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000" i="1" kern="1200" dirty="0" smtClean="0">
                <a:latin typeface="Arial" panose="020B0604020202020204"/>
                <a:ea typeface="+mn-ea"/>
                <a:cs typeface="+mn-cs"/>
              </a:rPr>
              <a:t>NEQs addition + Choleski inversion </a:t>
            </a:r>
          </a:p>
          <a:p>
            <a:pPr marL="342900" indent="-342900" defTabSz="797174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b="1" kern="1200" dirty="0">
                <a:latin typeface="Arial" panose="020B0604020202020204"/>
              </a:rPr>
              <a:t>Solutions assessment metrics: </a:t>
            </a:r>
            <a:r>
              <a:rPr lang="en-US" sz="2000" i="1" kern="1200" dirty="0">
                <a:latin typeface="Arial" panose="020B0604020202020204"/>
              </a:rPr>
              <a:t>dg-spectral errors, geographical RMS, dg-order triangle of </a:t>
            </a:r>
            <a:r>
              <a:rPr lang="en-US" sz="2000" i="1" kern="1200" dirty="0" smtClean="0">
                <a:latin typeface="Arial" panose="020B0604020202020204"/>
              </a:rPr>
              <a:t>errors</a:t>
            </a:r>
            <a:endParaRPr lang="en-US" sz="2000" b="1" kern="1200" dirty="0" smtClean="0"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998021"/>
            <a:ext cx="10729191" cy="570882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dirty="0" smtClean="0"/>
              <a:t>Instruments:</a:t>
            </a:r>
            <a:endParaRPr lang="fr-FR" sz="28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GNSS </a:t>
            </a:r>
            <a:r>
              <a:rPr lang="en-US" sz="2400" dirty="0"/>
              <a:t>receiver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DORIS </a:t>
            </a:r>
            <a:r>
              <a:rPr lang="en-US" sz="2400" dirty="0"/>
              <a:t>receiver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SLR </a:t>
            </a:r>
            <a:r>
              <a:rPr lang="en-US" sz="2400" dirty="0"/>
              <a:t>reflector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VLBI </a:t>
            </a:r>
            <a:r>
              <a:rPr lang="en-US" sz="2400" dirty="0"/>
              <a:t>transmitter on 3 frequencies (S-, X-, and Ku-band)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Electrostatic </a:t>
            </a:r>
            <a:r>
              <a:rPr lang="en-US" sz="2400" dirty="0"/>
              <a:t>accelerometer (10-11 m s-2 Hz-1/2 class)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Attitude </a:t>
            </a:r>
            <a:r>
              <a:rPr lang="en-US" sz="2400" dirty="0"/>
              <a:t>determination at 10-4 rad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 </a:t>
            </a:r>
            <a:endParaRPr lang="fr-FR" sz="28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dirty="0" smtClean="0"/>
              <a:t>TRL</a:t>
            </a:r>
            <a:r>
              <a:rPr lang="fr-FR" sz="2800" dirty="0" smtClean="0"/>
              <a:t>: ~ 8-9</a:t>
            </a:r>
            <a:endParaRPr lang="fr-FR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All these instruments, except for the VLBI transmitter, are currently flying on different space missions.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effectLst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hangingPunct="1">
              <a:defRPr/>
            </a:pPr>
            <a:fld id="{417F5AB2-AFFC-4D25-9D63-AC7B4BBBD964}" type="slidenum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13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644885-6064-FA49-91E0-D6C97B6C04D7}"/>
              </a:ext>
            </a:extLst>
          </p:cNvPr>
          <p:cNvSpPr txBox="1">
            <a:spLocks noChangeArrowheads="1"/>
          </p:cNvSpPr>
          <p:nvPr/>
        </p:nvSpPr>
        <p:spPr>
          <a:xfrm>
            <a:off x="623392" y="235496"/>
            <a:ext cx="9145016" cy="457200"/>
          </a:xfrm>
        </p:spPr>
        <p:txBody>
          <a:bodyPr lIns="0" tIns="0" rIns="0" bIns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Technical feasibility for Reference Frame determination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 txBox="1">
            <a:spLocks/>
          </p:cNvSpPr>
          <p:nvPr/>
        </p:nvSpPr>
        <p:spPr>
          <a:xfrm>
            <a:off x="623392" y="143957"/>
            <a:ext cx="3850093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 - SUMMARY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551384" y="1052736"/>
            <a:ext cx="111612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MARVEL Phase 0 started a CNES in February 2020 and is progressing rapidly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scientific questions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addressed by MARVEL (except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internal Earth) are complementary to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scientific issues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 altimetry.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combination of MARVEL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altimetry data makes it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possible to answer fundamental questions of climate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change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Combining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MARVEL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data and altimetry opens up the possibility of new climate services: monitoring the energy imbalance, the loss of polar ice sheet mass, surface freshwater resources and aquifers, forecasting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drought…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MARVEL relies 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know-how of CNES in the domains of satellite laser ranging, measurement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performance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 the measurement chain </a:t>
            </a:r>
          </a:p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MARVEL is a very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modular concept (LEO satellites can be replaced or supplemented, MEO satellites can be replaced or supplemented by other agencies) </a:t>
            </a:r>
          </a:p>
          <a:p>
            <a:pPr marL="412750" lvl="8" indent="-3429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It has the potential to be the origin of a new generation of Mass Change missions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1213186"/>
            <a:ext cx="10945216" cy="3367076"/>
          </a:xfr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two studies launched in February (mid-July)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the definition of the satellites architecture: list all instruments on-board each satellite; estimate weight, power consumption, price; 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valuate the global TRL</a:t>
            </a: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discussions with our American colleagues working on « Mass Change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623392" y="143957"/>
            <a:ext cx="2416046" cy="480131"/>
          </a:xfr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NEXT STEPS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245770" y="1658542"/>
            <a:ext cx="3700463" cy="35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103" y="926552"/>
            <a:ext cx="5071794" cy="5004899"/>
          </a:xfrm>
          <a:prstGeom prst="rect">
            <a:avLst/>
          </a:prstGeom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5189908" y="3155528"/>
            <a:ext cx="1812185" cy="92154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7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Backup slides</a:t>
            </a:r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636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1287065"/>
            <a:ext cx="8788400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Markus Hauk &amp; Roland Pail (2019). Gravity Field Recovery Using High-Precision, High–Low Inter-Satellite Links, </a:t>
            </a:r>
            <a:r>
              <a:rPr lang="fr-FR" sz="1800" dirty="0">
                <a:solidFill>
                  <a:schemeClr val="tx1"/>
                </a:solidFill>
              </a:rPr>
              <a:t>Remote Sens. 2019, 11(5), 537; </a:t>
            </a:r>
            <a:r>
              <a:rPr lang="fr-FR" sz="1800" dirty="0">
                <a:solidFill>
                  <a:schemeClr val="tx1"/>
                </a:solidFill>
                <a:hlinkClick r:id="rId2"/>
              </a:rPr>
              <a:t>https://doi.org/10.3390/rs11050537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Daras I., Pail R. (2017). Treatment of temporal aliasing effects in the context of next generation satellite gravimetry missions. J. Geophys. Res: Solid Earth, 122(9): 7343–7362, doi: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https://doi.org/10.1002/2017JB014250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Daras I., Pail R., Murböck M., Yi W. (2015). Gravity field processing with enhanced numerical precision for LL-SST missions. 89:99-110, doi: </a:t>
            </a:r>
            <a:r>
              <a:rPr lang="en-US" sz="1800" dirty="0">
                <a:solidFill>
                  <a:schemeClr val="tx1"/>
                </a:solidFill>
                <a:hlinkClick r:id="rId4"/>
              </a:rPr>
              <a:t>https://doi.org/10.1007/s00190-014-0764-2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Wiese D.N., Visser P.N.A.M., Nerem R.S. (2011). Estimating low resolution gravity fields at short time intervals to reduce temporal aliasing errors. Adv Space Res 48:1094–1107, DOI </a:t>
            </a:r>
            <a:r>
              <a:rPr lang="en-US" sz="1800" dirty="0">
                <a:solidFill>
                  <a:schemeClr val="tx1"/>
                </a:solidFill>
                <a:hlinkClick r:id="rId5"/>
              </a:rPr>
              <a:t>https://doi.org/10.1016/j.asr.2011.05.027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Biancale R. et al. (2017). E-GRASP/Eratosthenes, Proposal for Earth Explorer Opportunity Mission EE-9 in response to the Call for Proposals for Earth Explorer Opportunity Mission EE-9 (ESA/EXPLORER/EE-9 rev. 1), June 2017.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E-GRASP: http://adsabs.harvard.edu/abs/2016AGUFM.G41A1009S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hangingPunct="1">
              <a:defRPr/>
            </a:pPr>
            <a:fld id="{417F5AB2-AFFC-4D25-9D63-AC7B4BBBD964}" type="slidenum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17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490C28-0275-DB4C-9D75-58B809BC86F2}"/>
              </a:ext>
            </a:extLst>
          </p:cNvPr>
          <p:cNvSpPr txBox="1">
            <a:spLocks/>
          </p:cNvSpPr>
          <p:nvPr/>
        </p:nvSpPr>
        <p:spPr>
          <a:xfrm>
            <a:off x="2436813" y="152400"/>
            <a:ext cx="7313612" cy="457200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36581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5AB2-AFFC-4D25-9D63-AC7B4BBBD96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490C28-0275-DB4C-9D75-58B809BC86F2}"/>
              </a:ext>
            </a:extLst>
          </p:cNvPr>
          <p:cNvSpPr txBox="1">
            <a:spLocks/>
          </p:cNvSpPr>
          <p:nvPr/>
        </p:nvSpPr>
        <p:spPr>
          <a:xfrm>
            <a:off x="2436813" y="152400"/>
            <a:ext cx="7313612" cy="457200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MARVEL Team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2928" y="739725"/>
            <a:ext cx="10355720" cy="6001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Zuheir Altamimi, IGN, Paris, France,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Zuheir.Altamimi@ign.fr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Georges Balmino, GET, Toulouse, France,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georges.balmino@get.omp.eu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Alejandro Blazquez, CNES/LEGOS, Toulouse, France, </a:t>
            </a:r>
            <a:r>
              <a:rPr lang="es-E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alejandro.blazquez@legos.obs-mip.fr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Stéphane Bourgogne, Stellar Space Studies,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stephane.bourgogne@stellarspacestudies.com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Jean-Paul Boy, CNRS, Strasbourg,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jeanpaul.boy@unistra.fr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 Bruinsma, CNES,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sean.bruinsma@cnes.fr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Coulot, IGN, Paris,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David.Coulot@ign.fr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Pierre Exertier, CNRS/GET,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pierre.exertier@get.omp.eu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Flechtner, GFZ, Potsdam,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frank.flechtner@gfz-potsdam.de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Gruber, TUM, Munich,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thomas.gruber@tum.de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Horwath, TU-Dresden, Germany,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martin.horwath@tu-dresden.de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Lemoine, GSFC, Greenbelt, USA, </a:t>
            </a:r>
            <a:r>
              <a:rPr lang="en-US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frank.g.lemoine@nasa.gov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Jean-Michel Lemoine, CNES/GET,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jean-michel.lemoine@cnes.fr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Laurent Longuevergne, CNRS/DIMENV, Rennes,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laurent.longuevergne@univ-rennes1.fr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Louise Lopes, CNES,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Louise.Lopes@cnes.fr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Mioara Mandea, CNES, Paris,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mioara.mandea@cnes.fr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Benoit Meyssignac, CNES/LEGOS,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benoit.meyssignac@legos.obs-mip.fr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Joel Michaud, CNES, Toulouse,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Joel.Michaud@cnes.fr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Roland Pail, TUM, Munich, 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pail@bv.tum.de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Isabelle Panet, IGN, Paris,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isabelle.panet@ign.fr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Arnaud Pollet, IGN, Paris, 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Arnaud.Pollet@ign.fr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Markus Rothacher, ETH, Zürich, </a:t>
            </a:r>
            <a:r>
              <a:rPr lang="fr-F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Swiss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Confederation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markus.rothacher@ethz.ch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Etienne Samain,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Sigmaworks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Saint Vallier de </a:t>
            </a:r>
            <a:r>
              <a:rPr lang="fr-FR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Thiey</a:t>
            </a:r>
            <a:r>
              <a:rPr lang="fr-F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France, </a:t>
            </a:r>
            <a:r>
              <a:rPr lang="fr-FR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etienne.samain@sigmaworks.fr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Tregoning, ANU, Canberra, </a:t>
            </a:r>
            <a:r>
              <a:rPr lang="it-IT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Australia, </a:t>
            </a:r>
            <a:r>
              <a:rPr lang="it-IT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paul.tregoning@anu.edu.au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1213186"/>
            <a:ext cx="10945216" cy="4821063"/>
          </a:xfr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its nominal configuration, MARVEL aims at reaching in one single mission two major and complementary goals:</a:t>
            </a:r>
          </a:p>
          <a:p>
            <a:pPr marL="900113" lvl="5" indent="-3683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The monitoring of mass transfers within the Earth system with increased precision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00113" lvl="5" indent="-3683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  <a:sym typeface="Wingdings" panose="05000000000000000000" pitchFamily="2" charset="2"/>
              </a:rPr>
              <a:t>The realization, at the mm level, of the terrestrial reference frame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31813" lvl="5" indent="0" algn="just">
              <a:spcBef>
                <a:spcPts val="1200"/>
              </a:spcBef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2B0F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The goal of monitoring mass change with enhanced precision is reached through the use of high-low SST laser </a:t>
            </a:r>
            <a:r>
              <a:rPr lang="en-US" sz="2400" dirty="0" smtClean="0">
                <a:solidFill>
                  <a:srgbClr val="02B0F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tracking</a:t>
            </a: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2B0F1"/>
              </a:solidFill>
              <a:latin typeface="Arial" panose="020B0604020202020204" pitchFamily="34" charset="0"/>
              <a:ea typeface="Arial Black" charset="0"/>
              <a:cs typeface="Arial" panose="020B0604020202020204" pitchFamily="34" charset="0"/>
            </a:endParaRPr>
          </a:p>
          <a:p>
            <a:pPr marL="285750" lvl="5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</a:t>
            </a:r>
            <a:r>
              <a:rPr lang="en-US" sz="2400" dirty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 to the realization of </a:t>
            </a:r>
            <a:r>
              <a:rPr lang="en-US" sz="2400" dirty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terrestrial reference </a:t>
            </a:r>
            <a:r>
              <a:rPr lang="en-US" sz="2400" dirty="0" smtClean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at </a:t>
            </a:r>
            <a:r>
              <a:rPr lang="en-US" sz="2400" dirty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mm </a:t>
            </a:r>
            <a:r>
              <a:rPr lang="en-US" sz="2400" dirty="0" smtClean="0">
                <a:solidFill>
                  <a:srgbClr val="02B0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is achieved by equipping the MEO satellites with the four geodetic techniques (SLR, DORIS, VLBI, GNSS), accurately tied together</a:t>
            </a:r>
            <a:endParaRPr lang="en-US" b="0" dirty="0">
              <a:solidFill>
                <a:srgbClr val="02B0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3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3786778" y="116632"/>
            <a:ext cx="4618444" cy="480131"/>
          </a:xfr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MARVEL – NEW SCIENCE</a:t>
            </a:r>
          </a:p>
        </p:txBody>
      </p:sp>
    </p:spTree>
    <p:extLst>
      <p:ext uri="{BB962C8B-B14F-4D97-AF65-F5344CB8AC3E}">
        <p14:creationId xmlns:p14="http://schemas.microsoft.com/office/powerpoint/2010/main" val="21793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3786778" y="116632"/>
            <a:ext cx="2936830" cy="480131"/>
          </a:xfr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Why MARVEL 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4214" y="980728"/>
            <a:ext cx="4294054" cy="1513235"/>
          </a:xfrm>
        </p:spPr>
        <p:txBody>
          <a:bodyPr vert="horz" wrap="square" lIns="109728" tIns="0" rIns="109728" b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 priority of the recent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CNES Scientific Prospective Seminar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Multi-thematic interest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(Climate, Solid Earth, Land, Hydrology, Ocean, Geodesy)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875776"/>
            <a:ext cx="7856631" cy="2049167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4294967295"/>
          </p:nvPr>
        </p:nvSpPr>
        <p:spPr>
          <a:xfrm>
            <a:off x="551384" y="3032786"/>
            <a:ext cx="11305256" cy="3564566"/>
          </a:xfrm>
        </p:spPr>
        <p:txBody>
          <a:bodyPr vert="horz" wrap="square" lIns="109728" tIns="0" rIns="109728" bIns="0" rtlCol="0">
            <a:spAutoFit/>
          </a:bodyPr>
          <a:lstStyle/>
          <a:p>
            <a:pPr marL="411480" indent="-411480">
              <a:spcBef>
                <a:spcPts val="72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3480" lvl="1" indent="-41148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scientific community in France on MARVEL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(&gt;30 lead investigators over &gt;7 major scientific topics) </a:t>
            </a:r>
          </a:p>
          <a:p>
            <a:pPr marL="843480" lvl="1" indent="-41148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Heritage of multi-decade science (POD, GRACE, GRACE-FO, GOCE)</a:t>
            </a:r>
          </a:p>
          <a:p>
            <a:pPr marL="843480" lvl="1" indent="-41148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Scientific lead in the 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uropean science community</a:t>
            </a:r>
          </a:p>
          <a:p>
            <a:pPr marL="411480" indent="-41148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Technology: several mission concepts</a:t>
            </a:r>
          </a:p>
          <a:p>
            <a:pPr marL="843480" lvl="1" indent="-41148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Technology Readiness Level (TRL) for key elements: all components TRL~ 8-9, except Laser Ranging Instrument TRL ~ 4</a:t>
            </a:r>
          </a:p>
          <a:p>
            <a:pPr marL="411480" indent="-41148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Opportunities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3480" lvl="1" indent="-41148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in the frame of the current Decadal Survey (Mass Change Designated Observable)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2583029" y="116632"/>
            <a:ext cx="6249275" cy="480131"/>
          </a:xfr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MARVEL – Scientific rationale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407368" y="1052736"/>
            <a:ext cx="111612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Climate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estimate of the energy imbalance of the Earth, estimation of water mass transfers in response to climate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change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 panose="05000000000000000000" pitchFamily="2" charset="2"/>
              </a:rPr>
              <a:t> 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op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priority in WCRP (GC Sea level, GC Melting ice, GEWEX, CLIVAR, CLIC)</a:t>
            </a: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Hydrology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changes in total water content on continents, assessment of available water stocks, drought forecast energy imbalance of the Earth, estimation of water mass transfers in response to climate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change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priority in WCRP (GC water for food basket, GEWEX)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Cryosphere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mass gains &amp; losses of polar ice caps and glaciers, contribution to sea level rise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priority in WCRP (GC Sea level, GC Melting ice, CLIC)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Oceanography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assessment of mass transfers between the ocean and the continents (global and regional scales), ocean transport resolution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priority in WCRP (CLIVAR)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Earthquakes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gravitational signature of great earthquakes</a:t>
            </a: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Post-glacial rebound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measurement of its gravitational component, observational constraints</a:t>
            </a:r>
          </a:p>
          <a:p>
            <a:pPr marL="355600" lvl="8" indent="-28575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Geodesy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: Time-varying gravity field, precise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orbitography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reference system, sea level (through precise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orbitography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B644885-6064-FA49-91E0-D6C97B6C04D7}"/>
              </a:ext>
            </a:extLst>
          </p:cNvPr>
          <p:cNvSpPr txBox="1">
            <a:spLocks noChangeArrowheads="1"/>
          </p:cNvSpPr>
          <p:nvPr/>
        </p:nvSpPr>
        <p:spPr>
          <a:xfrm>
            <a:off x="2436813" y="152400"/>
            <a:ext cx="7313612" cy="457200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Basic Concepts</a:t>
            </a:r>
          </a:p>
        </p:txBody>
      </p:sp>
      <p:sp>
        <p:nvSpPr>
          <p:cNvPr id="40" name="Date Placeholder 3"/>
          <p:cNvSpPr txBox="1">
            <a:spLocks/>
          </p:cNvSpPr>
          <p:nvPr/>
        </p:nvSpPr>
        <p:spPr>
          <a:xfrm>
            <a:off x="1532967" y="85438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457200" hangingPunct="1">
              <a:defRPr/>
            </a:pPr>
            <a:fld id="{AC3171C6-A2A1-8540-B0A7-EF1A7B72B3B6}" type="datetime1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5/6/2020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5918570" y="1412776"/>
            <a:ext cx="185254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 hangingPunct="1">
              <a:defRPr/>
            </a:pPr>
            <a:r>
              <a:rPr lang="en-US" sz="1600" b="1" kern="1200" dirty="0" smtClean="0">
                <a:solidFill>
                  <a:srgbClr val="06306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MEO tracked by GNSS and tracking ground stations via:</a:t>
            </a:r>
            <a:endParaRPr lang="en-US" sz="1600" b="1" kern="1200" dirty="0">
              <a:solidFill>
                <a:srgbClr val="063067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defTabSz="457200" hangingPunct="1">
              <a:defRPr/>
            </a:pPr>
            <a:r>
              <a:rPr lang="en-US" sz="1600" b="1" kern="1200" dirty="0">
                <a:solidFill>
                  <a:srgbClr val="06306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SLR / DORIS / VLBI</a:t>
            </a:r>
          </a:p>
        </p:txBody>
      </p:sp>
      <p:sp>
        <p:nvSpPr>
          <p:cNvPr id="7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726221" y="587727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F5AB2-AFFC-4D25-9D63-AC7B4BBBD96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Slide Number Placeholder 12"/>
          <p:cNvSpPr txBox="1">
            <a:spLocks/>
          </p:cNvSpPr>
          <p:nvPr/>
        </p:nvSpPr>
        <p:spPr>
          <a:xfrm>
            <a:off x="9113654" y="72931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457200" hangingPunct="1">
              <a:defRPr/>
            </a:pPr>
            <a:fld id="{417F5AB2-AFFC-4D25-9D63-AC7B4BBBD964}" type="slidenum">
              <a:rPr lang="en-US" kern="1200" smtClean="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5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6" name="Footer Placeholder 4"/>
          <p:cNvSpPr txBox="1">
            <a:spLocks/>
          </p:cNvSpPr>
          <p:nvPr/>
        </p:nvSpPr>
        <p:spPr>
          <a:xfrm>
            <a:off x="5594847" y="7293173"/>
            <a:ext cx="3265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defTabSz="457200" hangingPunct="1">
              <a:defRPr/>
            </a:pPr>
            <a:r>
              <a:rPr lang="en-US" kern="1200" smtClean="0">
                <a:solidFill>
                  <a:prstClr val="black"/>
                </a:solidFill>
                <a:ea typeface="+mn-ea"/>
              </a:rPr>
              <a:t>Pre-decisional – For Discussion Purposes Only</a:t>
            </a:r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5279161" y="1978029"/>
            <a:ext cx="6350000" cy="6429829"/>
            <a:chOff x="827584" y="339699"/>
            <a:chExt cx="6730842" cy="6540103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196752"/>
              <a:ext cx="6438900" cy="4826000"/>
            </a:xfrm>
            <a:prstGeom prst="rect">
              <a:avLst/>
            </a:prstGeom>
          </p:spPr>
        </p:pic>
        <p:sp>
          <p:nvSpPr>
            <p:cNvPr id="79" name="Ellipse 78"/>
            <p:cNvSpPr>
              <a:spLocks noChangeAspect="1"/>
            </p:cNvSpPr>
            <p:nvPr/>
          </p:nvSpPr>
          <p:spPr>
            <a:xfrm rot="2400000">
              <a:off x="2052936" y="339699"/>
              <a:ext cx="4822101" cy="6540103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2843808" y="2061580"/>
              <a:ext cx="3240360" cy="309634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" name="Ellipse 80"/>
            <p:cNvSpPr>
              <a:spLocks noChangeAspect="1"/>
            </p:cNvSpPr>
            <p:nvPr/>
          </p:nvSpPr>
          <p:spPr>
            <a:xfrm>
              <a:off x="2267744" y="1548675"/>
              <a:ext cx="4353184" cy="4159710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0000">
              <a:off x="4144607" y="396145"/>
              <a:ext cx="793220" cy="854237"/>
            </a:xfrm>
            <a:prstGeom prst="rect">
              <a:avLst/>
            </a:prstGeom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80000">
              <a:off x="5630167" y="438109"/>
              <a:ext cx="793220" cy="854237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40000">
              <a:off x="6734698" y="1457979"/>
              <a:ext cx="793220" cy="854237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40000">
              <a:off x="6638685" y="3205470"/>
              <a:ext cx="793220" cy="854237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 rot="2760000">
              <a:off x="5432626" y="2455182"/>
              <a:ext cx="454186" cy="191648"/>
            </a:xfrm>
            <a:prstGeom prst="rect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9300000">
              <a:off x="6307099" y="2578848"/>
              <a:ext cx="156462" cy="1888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8" name="Connecteur droit avec flèche 87"/>
            <p:cNvCxnSpPr>
              <a:stCxn id="86" idx="0"/>
              <a:endCxn id="87" idx="3"/>
            </p:cNvCxnSpPr>
            <p:nvPr/>
          </p:nvCxnSpPr>
          <p:spPr>
            <a:xfrm>
              <a:off x="5728649" y="2484441"/>
              <a:ext cx="585780" cy="221913"/>
            </a:xfrm>
            <a:prstGeom prst="straightConnector1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9" name="Rectangle 88"/>
            <p:cNvSpPr/>
            <p:nvPr/>
          </p:nvSpPr>
          <p:spPr>
            <a:xfrm rot="9300000">
              <a:off x="2362241" y="4333799"/>
              <a:ext cx="156462" cy="18888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" name="Connecteur droit avec flèche 89"/>
            <p:cNvCxnSpPr>
              <a:stCxn id="87" idx="3"/>
            </p:cNvCxnSpPr>
            <p:nvPr/>
          </p:nvCxnSpPr>
          <p:spPr>
            <a:xfrm flipH="1">
              <a:off x="5657683" y="2706354"/>
              <a:ext cx="656746" cy="17069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1" name="Connecteur droit avec flèche 90"/>
            <p:cNvCxnSpPr>
              <a:stCxn id="87" idx="3"/>
            </p:cNvCxnSpPr>
            <p:nvPr/>
          </p:nvCxnSpPr>
          <p:spPr>
            <a:xfrm flipH="1">
              <a:off x="5818186" y="2706354"/>
              <a:ext cx="496243" cy="43751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Connecteur droit avec flèche 91"/>
            <p:cNvCxnSpPr>
              <a:stCxn id="87" idx="3"/>
            </p:cNvCxnSpPr>
            <p:nvPr/>
          </p:nvCxnSpPr>
          <p:spPr>
            <a:xfrm flipH="1">
              <a:off x="5825883" y="2706354"/>
              <a:ext cx="488546" cy="859257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4689691" y="1064557"/>
              <a:ext cx="967549" cy="1256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4680882" y="1035278"/>
              <a:ext cx="1759676" cy="1515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>
              <a:off x="5654692" y="1060241"/>
              <a:ext cx="297687" cy="1260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5935963" y="1064557"/>
              <a:ext cx="513404" cy="14864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flipH="1">
              <a:off x="6456684" y="2018651"/>
              <a:ext cx="442967" cy="52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 flipH="1">
              <a:off x="5666049" y="2018651"/>
              <a:ext cx="1233602" cy="269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/>
            <p:nvPr/>
          </p:nvCxnSpPr>
          <p:spPr>
            <a:xfrm flipH="1" flipV="1">
              <a:off x="5636277" y="2298444"/>
              <a:ext cx="1127516" cy="1197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flipH="1" flipV="1">
              <a:off x="6456685" y="2528971"/>
              <a:ext cx="314805" cy="9774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4835567" y="5614217"/>
            <a:ext cx="6943498" cy="262769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2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10238319" y="2006340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GNSS satellites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03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9270490" y="358052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04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9957285" y="3862069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05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10624007" y="4106339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067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MEO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63067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06" name="TextBox 3">
            <a:extLst>
              <a:ext uri="{FF2B5EF4-FFF2-40B4-BE49-F238E27FC236}">
                <a16:creationId xmlns:a16="http://schemas.microsoft.com/office/drawing/2014/main" id="{2EFC8487-6B01-2548-AF6F-27E721806743}"/>
              </a:ext>
            </a:extLst>
          </p:cNvPr>
          <p:cNvSpPr txBox="1"/>
          <p:nvPr/>
        </p:nvSpPr>
        <p:spPr>
          <a:xfrm>
            <a:off x="9356841" y="2881377"/>
            <a:ext cx="18918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GNSS measurements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671" y="836712"/>
            <a:ext cx="4813300" cy="504138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b="1" u="sng" dirty="0"/>
              <a:t>Nominal configuration</a:t>
            </a:r>
            <a:r>
              <a:rPr lang="en-US" sz="2400" b="1" u="sng" dirty="0" smtClean="0"/>
              <a:t>:</a:t>
            </a:r>
          </a:p>
          <a:p>
            <a:pPr marL="285750" lvl="4" indent="-285750" algn="just">
              <a:spcBef>
                <a:spcPts val="1200"/>
              </a:spcBef>
            </a:pPr>
            <a:r>
              <a:rPr lang="en-US" sz="2000" b="1" dirty="0" smtClean="0"/>
              <a:t>LEO</a:t>
            </a:r>
            <a:r>
              <a:rPr lang="en-US" sz="2000" dirty="0" smtClean="0"/>
              <a:t> </a:t>
            </a:r>
            <a:r>
              <a:rPr lang="en-US" sz="2000" dirty="0"/>
              <a:t>constellation (min. 1 satellite) in polar orbit at ~ 400 km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= Gravity field sensor</a:t>
            </a:r>
          </a:p>
          <a:p>
            <a:pPr marL="531813" lvl="5" indent="0" algn="just">
              <a:spcBef>
                <a:spcPts val="600"/>
              </a:spcBef>
              <a:buNone/>
            </a:pP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cs typeface="Arial" panose="020B0604020202020204" pitchFamily="34" charset="0"/>
              </a:rPr>
              <a:t>low satellite(s) is equipped </a:t>
            </a:r>
            <a:r>
              <a:rPr lang="en-US" sz="2000" dirty="0">
                <a:cs typeface="Arial" panose="020B0604020202020204" pitchFamily="34" charset="0"/>
              </a:rPr>
              <a:t>with: </a:t>
            </a:r>
            <a:r>
              <a:rPr lang="en-US" sz="2000" dirty="0" smtClean="0">
                <a:cs typeface="Arial" panose="020B0604020202020204" pitchFamily="34" charset="0"/>
              </a:rPr>
              <a:t>laser ranging device with pointing system </a:t>
            </a:r>
            <a:r>
              <a:rPr lang="en-US" sz="2000" dirty="0">
                <a:cs typeface="Arial" panose="020B0604020202020204" pitchFamily="34" charset="0"/>
              </a:rPr>
              <a:t>/ </a:t>
            </a:r>
            <a:r>
              <a:rPr lang="en-US" sz="2000" dirty="0" smtClean="0">
                <a:cs typeface="Arial" panose="020B0604020202020204" pitchFamily="34" charset="0"/>
              </a:rPr>
              <a:t>3-axis </a:t>
            </a:r>
            <a:r>
              <a:rPr lang="en-US" sz="2000" dirty="0">
                <a:cs typeface="Arial" panose="020B0604020202020204" pitchFamily="34" charset="0"/>
              </a:rPr>
              <a:t>accelerometer / </a:t>
            </a:r>
            <a:r>
              <a:rPr lang="en-US" sz="2000" dirty="0" smtClean="0">
                <a:cs typeface="Arial" panose="020B0604020202020204" pitchFamily="34" charset="0"/>
              </a:rPr>
              <a:t>GNSS </a:t>
            </a:r>
            <a:r>
              <a:rPr lang="en-US" sz="2000" dirty="0">
                <a:cs typeface="Arial" panose="020B0604020202020204" pitchFamily="34" charset="0"/>
              </a:rPr>
              <a:t>receiver</a:t>
            </a:r>
          </a:p>
          <a:p>
            <a:pPr marL="285750" lvl="4" indent="-285750" algn="just">
              <a:spcBef>
                <a:spcPts val="1200"/>
              </a:spcBef>
            </a:pPr>
            <a:r>
              <a:rPr lang="en-US" sz="2000" b="1" dirty="0"/>
              <a:t>MEO</a:t>
            </a:r>
            <a:r>
              <a:rPr lang="en-US" sz="2000" dirty="0"/>
              <a:t> constellation </a:t>
            </a:r>
            <a:r>
              <a:rPr lang="en-US" sz="2000" dirty="0" smtClean="0"/>
              <a:t>(3 satellites</a:t>
            </a:r>
            <a:r>
              <a:rPr lang="en-US" sz="2000" dirty="0"/>
              <a:t>) in polar orbit at ~ 7000 km =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targets for the LEO satellites and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reference frame determination</a:t>
            </a:r>
          </a:p>
          <a:p>
            <a:pPr marL="536575" lvl="5" indent="0" algn="just">
              <a:spcBef>
                <a:spcPts val="600"/>
              </a:spcBef>
              <a:buNone/>
            </a:pPr>
            <a:r>
              <a:rPr lang="en-US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cs typeface="Arial" panose="020B0604020202020204" pitchFamily="34" charset="0"/>
              </a:rPr>
              <a:t>MEO satellites are </a:t>
            </a:r>
            <a:r>
              <a:rPr lang="en-US" sz="2000" dirty="0">
                <a:cs typeface="Arial" panose="020B0604020202020204" pitchFamily="34" charset="0"/>
              </a:rPr>
              <a:t>equipped with: </a:t>
            </a:r>
            <a:r>
              <a:rPr lang="en-US" sz="2000" dirty="0" smtClean="0">
                <a:cs typeface="Arial" panose="020B0604020202020204" pitchFamily="34" charset="0"/>
              </a:rPr>
              <a:t>SLR reflector / GNSS </a:t>
            </a:r>
            <a:r>
              <a:rPr lang="en-US" sz="2000" dirty="0">
                <a:cs typeface="Arial" panose="020B0604020202020204" pitchFamily="34" charset="0"/>
              </a:rPr>
              <a:t>and DORIS </a:t>
            </a:r>
            <a:r>
              <a:rPr lang="en-US" sz="2000" dirty="0" smtClean="0">
                <a:cs typeface="Arial" panose="020B0604020202020204" pitchFamily="34" charset="0"/>
              </a:rPr>
              <a:t>receivers / VLBI transmitter / 3-axis micro-accelerometer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4294967295"/>
          </p:nvPr>
        </p:nvSpPr>
        <p:spPr>
          <a:xfrm>
            <a:off x="263351" y="6045734"/>
            <a:ext cx="11928649" cy="73250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b="1" u="sng" dirty="0" smtClean="0"/>
              <a:t>Alternative options:</a:t>
            </a:r>
            <a:r>
              <a:rPr lang="en-US" sz="2400" dirty="0" smtClean="0"/>
              <a:t>  </a:t>
            </a:r>
            <a:r>
              <a:rPr lang="en-US" sz="2000" b="1" dirty="0"/>
              <a:t>A</a:t>
            </a:r>
            <a:r>
              <a:rPr lang="en-US" sz="2000" b="1" dirty="0" smtClean="0"/>
              <a:t>-</a:t>
            </a:r>
            <a:r>
              <a:rPr lang="en-US" sz="2000" dirty="0" smtClean="0"/>
              <a:t> </a:t>
            </a:r>
            <a:r>
              <a:rPr lang="fr-FR" sz="2000" dirty="0" smtClean="0"/>
              <a:t>The MEOs are at 1500 </a:t>
            </a:r>
            <a:r>
              <a:rPr lang="fr-FR" sz="2000" dirty="0"/>
              <a:t>km </a:t>
            </a:r>
            <a:r>
              <a:rPr lang="fr-FR" sz="2000" dirty="0" smtClean="0"/>
              <a:t>altitude (but 6 MEOs are </a:t>
            </a:r>
            <a:r>
              <a:rPr lang="fr-FR" sz="2000" dirty="0" err="1" smtClean="0"/>
              <a:t>then</a:t>
            </a:r>
            <a:r>
              <a:rPr lang="fr-FR" sz="2000" dirty="0" smtClean="0"/>
              <a:t> </a:t>
            </a:r>
            <a:r>
              <a:rPr lang="fr-FR" sz="2000" dirty="0" err="1" smtClean="0"/>
              <a:t>necessary</a:t>
            </a:r>
            <a:r>
              <a:rPr lang="fr-FR" sz="2000" dirty="0" smtClean="0"/>
              <a:t>);</a:t>
            </a:r>
            <a:endParaRPr lang="fr-FR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dirty="0" smtClean="0"/>
              <a:t>	</a:t>
            </a:r>
            <a:r>
              <a:rPr lang="fr-FR" altLang="fr-FR" sz="2000" b="1" dirty="0" smtClean="0"/>
              <a:t>B-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We</a:t>
            </a:r>
            <a:r>
              <a:rPr lang="fr-FR" altLang="fr-FR" sz="2000" dirty="0" smtClean="0"/>
              <a:t> </a:t>
            </a:r>
            <a:r>
              <a:rPr lang="fr-FR" altLang="fr-FR" sz="2000" dirty="0"/>
              <a:t>do </a:t>
            </a:r>
            <a:r>
              <a:rPr lang="fr-FR" altLang="fr-FR" sz="2000" dirty="0" err="1"/>
              <a:t>without</a:t>
            </a:r>
            <a:r>
              <a:rPr lang="fr-FR" altLang="fr-FR" sz="2000" dirty="0"/>
              <a:t> MEOs and the LEO </a:t>
            </a:r>
            <a:r>
              <a:rPr lang="fr-FR" altLang="fr-FR" sz="2000" dirty="0" smtClean="0"/>
              <a:t>LRI </a:t>
            </a:r>
            <a:r>
              <a:rPr lang="fr-FR" altLang="fr-FR" sz="2000" dirty="0"/>
              <a:t>system shoots </a:t>
            </a:r>
            <a:r>
              <a:rPr lang="fr-FR" altLang="fr-FR" sz="2000" dirty="0" err="1"/>
              <a:t>directly</a:t>
            </a:r>
            <a:r>
              <a:rPr lang="fr-FR" altLang="fr-FR" sz="2000" dirty="0"/>
              <a:t> on GNSS (</a:t>
            </a:r>
            <a:r>
              <a:rPr lang="fr-FR" altLang="fr-FR" sz="2000" dirty="0" err="1"/>
              <a:t>with</a:t>
            </a:r>
            <a:r>
              <a:rPr lang="fr-FR" altLang="fr-FR" sz="2000" dirty="0"/>
              <a:t> </a:t>
            </a:r>
            <a:r>
              <a:rPr lang="fr-FR" altLang="fr-FR" sz="2000" dirty="0" err="1"/>
              <a:t>specific</a:t>
            </a:r>
            <a:r>
              <a:rPr lang="fr-FR" altLang="fr-FR" sz="2000" dirty="0"/>
              <a:t> laser </a:t>
            </a:r>
            <a:r>
              <a:rPr lang="fr-FR" altLang="fr-FR" sz="2000" dirty="0" err="1"/>
              <a:t>reflector</a:t>
            </a:r>
            <a:r>
              <a:rPr lang="fr-FR" altLang="fr-FR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55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938722"/>
            <a:ext cx="8788400" cy="6042649"/>
          </a:xfrm>
        </p:spPr>
        <p:txBody>
          <a:bodyPr>
            <a:noAutofit/>
          </a:bodyPr>
          <a:lstStyle/>
          <a:p>
            <a:pPr marL="0" lvl="6" indent="0" algn="just">
              <a:spcBef>
                <a:spcPts val="12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along-track low-low ranging formations (GRACE &amp; GRACE-FO), the improved detection of mass transfers within the Earth system is expected through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high-low laser link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the two constellations:</a:t>
            </a:r>
          </a:p>
          <a:p>
            <a:pPr marL="874713" lvl="5" indent="-342900" algn="just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Observation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component of gravity-induced orbit perturbations</a:t>
            </a:r>
          </a:p>
          <a:p>
            <a:pPr marL="874713" lvl="5" indent="-342900" algn="just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Error structure close to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isotropic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hangingPunct="1">
              <a:defRPr/>
            </a:pPr>
            <a:fld id="{417F5AB2-AFFC-4D25-9D63-AC7B4BBBD964}" type="slidenum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6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644885-6064-FA49-91E0-D6C97B6C04D7}"/>
              </a:ext>
            </a:extLst>
          </p:cNvPr>
          <p:cNvSpPr txBox="1">
            <a:spLocks noChangeArrowheads="1"/>
          </p:cNvSpPr>
          <p:nvPr/>
        </p:nvSpPr>
        <p:spPr>
          <a:xfrm>
            <a:off x="2436813" y="152400"/>
            <a:ext cx="7313612" cy="457200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</a:rPr>
              <a:t>Gravity field sensor</a:t>
            </a: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2168882" y="2649591"/>
            <a:ext cx="8616845" cy="2855316"/>
            <a:chOff x="5724128" y="5218923"/>
            <a:chExt cx="3240200" cy="107368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/>
            <a:srcRect t="51196" r="64731"/>
            <a:stretch/>
          </p:blipFill>
          <p:spPr>
            <a:xfrm>
              <a:off x="7591621" y="5218923"/>
              <a:ext cx="1228851" cy="93636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2"/>
            <a:srcRect r="64731" b="50074"/>
            <a:stretch/>
          </p:blipFill>
          <p:spPr>
            <a:xfrm>
              <a:off x="5791421" y="5218923"/>
              <a:ext cx="1228851" cy="957897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724128" y="6165304"/>
              <a:ext cx="1440000" cy="12730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>
                <a:defRPr/>
              </a:pPr>
              <a:r>
                <a:rPr lang="en-US" sz="1600" kern="1200" dirty="0">
                  <a:latin typeface="Calibri Light" panose="020F0302020204030204"/>
                </a:rPr>
                <a:t>GRACE-type error structure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524328" y="6165304"/>
              <a:ext cx="1440000" cy="127306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>
                <a:defRPr/>
              </a:pPr>
              <a:r>
                <a:rPr lang="en-US" sz="1600" kern="1200" dirty="0">
                  <a:latin typeface="Calibri Light" panose="020F0302020204030204"/>
                </a:rPr>
                <a:t>MARVEL-type error structure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210050" y="5960530"/>
            <a:ext cx="4320480" cy="3385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/>
            </a:pPr>
            <a:r>
              <a:rPr lang="en-US" sz="1600" i="1" kern="1200" dirty="0">
                <a:latin typeface="Calibri Light" panose="020F0302020204030204"/>
              </a:rPr>
              <a:t>(MOBILE proposal for EE-10, Pail et al. 2018)</a:t>
            </a:r>
          </a:p>
        </p:txBody>
      </p:sp>
    </p:spTree>
    <p:extLst>
      <p:ext uri="{BB962C8B-B14F-4D97-AF65-F5344CB8AC3E}">
        <p14:creationId xmlns:p14="http://schemas.microsoft.com/office/powerpoint/2010/main" val="25981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5056" y="304800"/>
            <a:ext cx="184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Heritage</a:t>
            </a:r>
            <a:endParaRPr kumimoji="0" lang="en-US" sz="3600" b="1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463" t="10265" r="24817" b="4800"/>
          <a:stretch/>
        </p:blipFill>
        <p:spPr>
          <a:xfrm>
            <a:off x="325976" y="1342792"/>
            <a:ext cx="3259436" cy="2366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673" t="10562" r="30440" b="13341"/>
          <a:stretch/>
        </p:blipFill>
        <p:spPr>
          <a:xfrm>
            <a:off x="3187434" y="3021652"/>
            <a:ext cx="3077117" cy="3385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26674" y="3744104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2011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3972" y="643370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7330" y="717240"/>
            <a:ext cx="246022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 EE8 Call "E.motion"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9408" y="1814208"/>
            <a:ext cx="252434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hangingPunct="1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 EE9 Call "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E2.motion</a:t>
            </a:r>
            <a:r>
              <a:rPr lang="fr-FR" sz="1800" kern="1200" dirty="0">
                <a:solidFill>
                  <a:prstClr val="black"/>
                </a:solidFill>
                <a:latin typeface="Calibri" panose="020F0502020204030204"/>
              </a:rPr>
              <a:t>"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9993" t="17720" r="66598" b="34092"/>
          <a:stretch/>
        </p:blipFill>
        <p:spPr>
          <a:xfrm>
            <a:off x="7014411" y="3097294"/>
            <a:ext cx="4872790" cy="32966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176275" y="643370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3073" y="2216205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5422" y="1111644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52109" t="7616" r="2913" b="3377"/>
          <a:stretch/>
        </p:blipFill>
        <p:spPr>
          <a:xfrm>
            <a:off x="10238234" y="180483"/>
            <a:ext cx="1648967" cy="14428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836" y="295253"/>
            <a:ext cx="2425879" cy="1213306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9920395" y="788979"/>
            <a:ext cx="305645" cy="22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17" y="4350258"/>
            <a:ext cx="2994297" cy="20597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91618" y="17966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GNSS receiver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DORIS receiver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SLR reflector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VLBI transmitter 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X-, and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Ku-band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Electrostatic accelerometer (10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s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Hz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-1/2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 determination at 10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/>
          <a:srcRect l="14580" t="5298" r="37612" b="2902"/>
          <a:stretch/>
        </p:blipFill>
        <p:spPr>
          <a:xfrm>
            <a:off x="8936010" y="1586513"/>
            <a:ext cx="1549869" cy="14562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1544" y="6449097"/>
            <a:ext cx="236885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hangingPunct="1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 EE9 Call "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E-GRASP</a:t>
            </a:r>
            <a:r>
              <a:rPr lang="fr-FR" sz="1800" kern="1200" dirty="0" smtClean="0">
                <a:solidFill>
                  <a:prstClr val="black"/>
                </a:solidFill>
                <a:latin typeface="Calibri" panose="020F0502020204030204"/>
              </a:rPr>
              <a:t>"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3392" y="6449097"/>
            <a:ext cx="241694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hangingPunct="1"/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EE10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</a:t>
            </a:r>
            <a:r>
              <a:rPr lang="fr-FR" sz="1800" kern="1200" dirty="0" smtClean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fr-FR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MOBILE</a:t>
            </a:r>
            <a:r>
              <a:rPr lang="fr-FR" sz="1800" kern="1200" dirty="0" smtClean="0">
                <a:solidFill>
                  <a:prstClr val="black"/>
                </a:solidFill>
                <a:latin typeface="Calibri" panose="020F0502020204030204"/>
              </a:rPr>
              <a:t>"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EFC2-1E6F-E543-8F2B-2782CBB9317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4"/>
          </p:nvPr>
        </p:nvSpPr>
        <p:spPr>
          <a:xfrm>
            <a:off x="3786778" y="116632"/>
            <a:ext cx="3470245" cy="480131"/>
          </a:xfr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MARVEL – </a:t>
            </a:r>
            <a:r>
              <a:rPr lang="fr-FR" sz="2800" b="1" dirty="0" smtClean="0">
                <a:solidFill>
                  <a:schemeClr val="bg1"/>
                </a:solidFill>
              </a:rPr>
              <a:t>STATUS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153471" y="908720"/>
            <a:ext cx="11919193" cy="5865708"/>
          </a:xfrm>
        </p:spPr>
        <p:txBody>
          <a:bodyPr vert="horz" wrap="square" lIns="91440" tIns="0" rIns="9144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0 MARVEL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28/01/2020 </a:t>
            </a:r>
          </a:p>
          <a:p>
            <a:pPr marL="1160100" lvl="2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Mioara MANDEA –  CNES Programme Manager </a:t>
            </a:r>
          </a:p>
          <a:p>
            <a:pPr marL="1160100" lvl="2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Louise  LOPES – CNES Phase 0 Project Manager </a:t>
            </a:r>
          </a:p>
          <a:p>
            <a:pPr marL="1160100" lvl="2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Joel MICHAUD – CNES Co-Phase 0 Project Manager </a:t>
            </a:r>
          </a:p>
          <a:p>
            <a:pPr marL="1160100" lvl="2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Jean-Michel LEMOINE –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PI for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geodesy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instrumentation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0100" lvl="2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Benoit MEYSSIGNAC –  PI for climate,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oceanography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cryosphere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hydrology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involvement / investment in MARVEL from international Science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eam, CNES, subcontractors (&gt; 40 people)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 – concept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nominal scenarios +  backup scenarios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Analysis of feasibility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Consolidation of the performance assessment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Evaluation of the global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MARVEL –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  <a:p>
            <a:pPr marL="7029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 studies have been launched (intermediate results by mid-May, complete results by mid-July):</a:t>
            </a:r>
          </a:p>
          <a:p>
            <a:pPr lvl="2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Technological study</a:t>
            </a:r>
            <a:r>
              <a:rPr lang="en-US" sz="1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Study a SLR-type link between the low and high constellations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Closed-loop Numerical Simulations</a:t>
            </a:r>
            <a:r>
              <a:rPr lang="en-US" sz="1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Perform numerical simulations to consolidate the performance assessment of the radial SST concept</a:t>
            </a:r>
          </a:p>
        </p:txBody>
      </p:sp>
    </p:spTree>
    <p:extLst>
      <p:ext uri="{BB962C8B-B14F-4D97-AF65-F5344CB8AC3E}">
        <p14:creationId xmlns:p14="http://schemas.microsoft.com/office/powerpoint/2010/main" val="18251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998021"/>
            <a:ext cx="11809311" cy="570882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Microwave </a:t>
            </a:r>
            <a:r>
              <a:rPr lang="en-US" sz="1800" dirty="0"/>
              <a:t>ranging (GRACE / GRACE-FO type): 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Less stringent pointing requirements than for an optical link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Needs active instruments on board the LEO and MEO satellites (weight, cost, power consumption)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Difficult to point correctly the KBR horns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Can the micrometer be attained in such conditions?</a:t>
            </a: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 </a:t>
            </a:r>
            <a:endParaRPr lang="fr-FR" sz="18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Laser ranging interferometry (GRACE-FO type):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Needs active instruments on board the LEO and MEO satellites (weight, cost, power consumption)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Acute pointing difficulties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Phase locking has to be re-acquired at each target swap (i.e. every 45 to 70 minutes, depending on the altitude of the target)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Need for significant dynamics in the frequency range and phase-tracking (frequency range up to 10GHz, phase-tracking up to 10MHz/s)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Interesting only if the sub-micrometer accuracy is sought</a:t>
            </a:r>
            <a:endParaRPr lang="fr-FR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 </a:t>
            </a:r>
            <a:endParaRPr lang="fr-FR" sz="18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Laser ranging by time measurement (SLR type):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</a:t>
            </a:r>
            <a:r>
              <a:rPr lang="en-US" sz="1600" dirty="0" smtClean="0"/>
              <a:t>nly one active </a:t>
            </a:r>
            <a:r>
              <a:rPr lang="en-US" sz="1600" dirty="0"/>
              <a:t>instrument </a:t>
            </a:r>
            <a:r>
              <a:rPr lang="en-US" sz="1600" dirty="0" smtClean="0"/>
              <a:t>on one satellite </a:t>
            </a:r>
            <a:r>
              <a:rPr lang="en-US" sz="1600" dirty="0"/>
              <a:t>(the </a:t>
            </a:r>
            <a:r>
              <a:rPr lang="en-US" sz="1600" dirty="0" smtClean="0"/>
              <a:t>other </a:t>
            </a:r>
            <a:r>
              <a:rPr lang="en-US" sz="1600" dirty="0"/>
              <a:t>satellites have passive reflectors)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Pointing accuracy requirements are stringent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Re-acquisition at each target swap is straightforward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Depending on the laser instrument architecture, </a:t>
            </a:r>
            <a:r>
              <a:rPr lang="en-US" sz="1600" dirty="0" smtClean="0"/>
              <a:t>a 5 to 10 </a:t>
            </a:r>
            <a:r>
              <a:rPr lang="en-US" sz="1600" dirty="0"/>
              <a:t>micrometer accuracy could be reached</a:t>
            </a:r>
            <a:endParaRPr lang="fr-FR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By opposition to the KBR and LRI ranging, the SLR ranging provides an absolute (unbiased) ranging measurement</a:t>
            </a:r>
            <a:endParaRPr lang="fr-FR" sz="1600" dirty="0">
              <a:effectLst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hangingPunct="1">
              <a:defRPr/>
            </a:pPr>
            <a:fld id="{417F5AB2-AFFC-4D25-9D63-AC7B4BBBD964}" type="slidenum">
              <a:rPr lang="en-US" kern="1200">
                <a:solidFill>
                  <a:prstClr val="black"/>
                </a:solidFill>
                <a:ea typeface="+mn-ea"/>
              </a:rPr>
              <a:pPr defTabSz="457200" hangingPunct="1">
                <a:defRPr/>
              </a:pPr>
              <a:t>9</a:t>
            </a:fld>
            <a:endParaRPr lang="en-US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644885-6064-FA49-91E0-D6C97B6C04D7}"/>
              </a:ext>
            </a:extLst>
          </p:cNvPr>
          <p:cNvSpPr txBox="1">
            <a:spLocks noChangeArrowheads="1"/>
          </p:cNvSpPr>
          <p:nvPr/>
        </p:nvSpPr>
        <p:spPr>
          <a:xfrm>
            <a:off x="335360" y="152400"/>
            <a:ext cx="8568952" cy="457200"/>
          </a:xfr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Technical feasibility of the high-low SST device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Nouvelle pré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ouvelle pré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VERITAS">
      <a:dk1>
        <a:sysClr val="windowText" lastClr="000000"/>
      </a:dk1>
      <a:lt1>
        <a:sysClr val="window" lastClr="FFFFFF"/>
      </a:lt1>
      <a:dk2>
        <a:srgbClr val="063067"/>
      </a:dk2>
      <a:lt2>
        <a:srgbClr val="D9D9D9"/>
      </a:lt2>
      <a:accent1>
        <a:srgbClr val="4F81BD"/>
      </a:accent1>
      <a:accent2>
        <a:srgbClr val="B0720F"/>
      </a:accent2>
      <a:accent3>
        <a:srgbClr val="808080"/>
      </a:accent3>
      <a:accent4>
        <a:srgbClr val="FDC339"/>
      </a:accent4>
      <a:accent5>
        <a:srgbClr val="1379BE"/>
      </a:accent5>
      <a:accent6>
        <a:srgbClr val="76923C"/>
      </a:accent6>
      <a:hlink>
        <a:srgbClr val="003399"/>
      </a:hlink>
      <a:folHlink>
        <a:srgbClr val="7A55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NES - Texte">
  <a:themeElements>
    <a:clrScheme name="Personnalisée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05F"/>
      </a:accent1>
      <a:accent2>
        <a:srgbClr val="02B0F0"/>
      </a:accent2>
      <a:accent3>
        <a:srgbClr val="8E8C8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ouvelle présentation">
  <a:themeElements>
    <a:clrScheme name="Nouvelle pré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Nouvelle pré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ouvelle pré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17568</TotalTime>
  <Words>1819</Words>
  <Application>Microsoft Office PowerPoint</Application>
  <PresentationFormat>Grand écran</PresentationFormat>
  <Paragraphs>247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Calibri Light</vt:lpstr>
      <vt:lpstr>Courier New</vt:lpstr>
      <vt:lpstr>Impact</vt:lpstr>
      <vt:lpstr>Symbol</vt:lpstr>
      <vt:lpstr>Times New Roman</vt:lpstr>
      <vt:lpstr>Vani</vt:lpstr>
      <vt:lpstr>Wingdings</vt:lpstr>
      <vt:lpstr>Nouvelle présentation</vt:lpstr>
      <vt:lpstr>1_Office Theme</vt:lpstr>
      <vt:lpstr>1_CNES - Texte</vt:lpstr>
      <vt:lpstr>2_Office Theme</vt:lpstr>
      <vt:lpstr>Thème Office</vt:lpstr>
      <vt:lpstr>MARVEL (Mass And Reference Variations for Earth Lookout): high-low SST laser link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Biancale Richard</dc:creator>
  <cp:lastModifiedBy>Lemoine Jean-Michel</cp:lastModifiedBy>
  <cp:revision>493</cp:revision>
  <dcterms:modified xsi:type="dcterms:W3CDTF">2020-05-06T12:14:27Z</dcterms:modified>
</cp:coreProperties>
</file>