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handoutMasterIdLst>
    <p:handoutMasterId r:id="rId13"/>
  </p:handoutMasterIdLst>
  <p:sldIdLst>
    <p:sldId id="256" r:id="rId3"/>
    <p:sldId id="274" r:id="rId4"/>
    <p:sldId id="273" r:id="rId5"/>
    <p:sldId id="272" r:id="rId6"/>
    <p:sldId id="265" r:id="rId7"/>
    <p:sldId id="275" r:id="rId8"/>
    <p:sldId id="276" r:id="rId9"/>
    <p:sldId id="277" r:id="rId10"/>
    <p:sldId id="27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16" autoAdjust="0"/>
    <p:restoredTop sz="96636" autoAdjust="0"/>
  </p:normalViewPr>
  <p:slideViewPr>
    <p:cSldViewPr snapToGrid="0" snapToObjects="1">
      <p:cViewPr>
        <p:scale>
          <a:sx n="90" d="100"/>
          <a:sy n="90" d="100"/>
        </p:scale>
        <p:origin x="-8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E3B3E-782A-9745-8E84-372F7B6771BF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71C0A-6FC9-E54E-92BE-11816E6C8A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06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2192" y="822995"/>
            <a:ext cx="7265534" cy="2972717"/>
          </a:xfrm>
        </p:spPr>
        <p:txBody>
          <a:bodyPr>
            <a:noAutofit/>
          </a:bodyPr>
          <a:lstStyle>
            <a:lvl1pPr algn="l">
              <a:defRPr sz="7800">
                <a:solidFill>
                  <a:srgbClr val="00A6D6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2192" y="4271063"/>
            <a:ext cx="7067378" cy="136773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834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74336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34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" name="Afbeelding 2" descr="TUDelft_LogoZWART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46" y="6218336"/>
            <a:ext cx="1104294" cy="430675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651560" y="6420935"/>
            <a:ext cx="23163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3990281" y="55821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058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2A2416-1570-3849-86F9-07F78746E1B2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32CF66-B496-874C-8E08-71A5E0622B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050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em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63106" y="274638"/>
            <a:ext cx="71064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3106" y="1600200"/>
            <a:ext cx="7106464" cy="4648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28"/>
          <p:cNvSpPr>
            <a:spLocks noChangeArrowheads="1"/>
          </p:cNvSpPr>
          <p:nvPr userDrawn="1"/>
        </p:nvSpPr>
        <p:spPr bwMode="auto">
          <a:xfrm>
            <a:off x="-1" y="13"/>
            <a:ext cx="1576384" cy="6857987"/>
          </a:xfrm>
          <a:prstGeom prst="rect">
            <a:avLst/>
          </a:prstGeom>
          <a:solidFill>
            <a:srgbClr val="00A6D6"/>
          </a:solidFill>
          <a:ln w="9525">
            <a:noFill/>
            <a:miter lim="800000"/>
            <a:headEnd/>
            <a:tailEnd/>
          </a:ln>
        </p:spPr>
        <p:txBody>
          <a:bodyPr wrap="none" lIns="91436" tIns="45719" rIns="91436" bIns="45719" anchor="ctr"/>
          <a:lstStyle/>
          <a:p>
            <a:pPr algn="r"/>
            <a:endParaRPr lang="nl-NL" sz="2100" dirty="0">
              <a:latin typeface="Tahoma" pitchFamily="34" charset="0"/>
            </a:endParaRPr>
          </a:p>
        </p:txBody>
      </p:sp>
      <p:pic>
        <p:nvPicPr>
          <p:cNvPr id="8" name="Picture 3" descr="TU_P5#white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3" y="6108245"/>
            <a:ext cx="1368883" cy="843232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651560" y="6420935"/>
            <a:ext cx="23163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24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A6D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583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600200"/>
            <a:ext cx="835832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7" name="Afbeelding 2" descr="TUDelft_LogoZWART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46" y="6218336"/>
            <a:ext cx="1104294" cy="430675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651560" y="6420935"/>
            <a:ext cx="23163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44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A6D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0240" y="674005"/>
            <a:ext cx="6577959" cy="2926445"/>
          </a:xfrm>
        </p:spPr>
        <p:txBody>
          <a:bodyPr>
            <a:noAutofit/>
          </a:bodyPr>
          <a:lstStyle/>
          <a:p>
            <a:r>
              <a:rPr lang="en-GB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interpretation of hydrologic model complexity revisited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0240" y="3886200"/>
            <a:ext cx="5892160" cy="1752600"/>
          </a:xfrm>
        </p:spPr>
        <p:txBody>
          <a:bodyPr/>
          <a:lstStyle/>
          <a:p>
            <a:pPr algn="l"/>
            <a:r>
              <a:rPr lang="en-US" dirty="0" smtClean="0">
                <a:latin typeface="Arial"/>
                <a:cs typeface="Arial"/>
              </a:rPr>
              <a:t>Saket Pande and Mehdi Moayeri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795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_LNS3501.jpg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Picture 3" descr="TU_P5#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3" y="6108245"/>
            <a:ext cx="1368883" cy="84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2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Model complexity as a measure of instability in hydrological system representation (in terms of stream </a:t>
            </a:r>
            <a:r>
              <a:rPr lang="en-GB" dirty="0" smtClean="0"/>
              <a:t>flow by </a:t>
            </a:r>
            <a:r>
              <a:rPr lang="en-GB" dirty="0" smtClean="0">
                <a:solidFill>
                  <a:srgbClr val="00B0F0"/>
                </a:solidFill>
              </a:rPr>
              <a:t>SAC-SMA model</a:t>
            </a:r>
            <a:r>
              <a:rPr lang="en-GB" dirty="0" smtClean="0"/>
              <a:t>)</a:t>
            </a:r>
            <a:endParaRPr lang="en-GB" dirty="0"/>
          </a:p>
          <a:p>
            <a:r>
              <a:rPr lang="en-GB" dirty="0"/>
              <a:t>More complex models needed in basins with more difficulty in predicting historically similar stream flow events..</a:t>
            </a:r>
          </a:p>
          <a:p>
            <a:r>
              <a:rPr lang="en-GB" dirty="0"/>
              <a:t>..which </a:t>
            </a:r>
            <a:r>
              <a:rPr lang="en-US" dirty="0"/>
              <a:t>are </a:t>
            </a:r>
            <a:r>
              <a:rPr lang="en-US" dirty="0" smtClean="0"/>
              <a:t>either drier, or wet with more </a:t>
            </a:r>
            <a:r>
              <a:rPr lang="en-US" dirty="0"/>
              <a:t>seasonal rainfall, vegetation with </a:t>
            </a:r>
            <a:r>
              <a:rPr lang="en-US" dirty="0" smtClean="0"/>
              <a:t>less </a:t>
            </a:r>
            <a:r>
              <a:rPr lang="en-US" dirty="0"/>
              <a:t>storage </a:t>
            </a:r>
            <a:r>
              <a:rPr lang="en-US" dirty="0" smtClean="0"/>
              <a:t>capacity, </a:t>
            </a:r>
            <a:r>
              <a:rPr lang="en-US" dirty="0"/>
              <a:t>and </a:t>
            </a:r>
            <a:r>
              <a:rPr lang="nl-NL" dirty="0" err="1"/>
              <a:t>faster</a:t>
            </a:r>
            <a:r>
              <a:rPr lang="nl-NL" dirty="0"/>
              <a:t> </a:t>
            </a:r>
            <a:r>
              <a:rPr lang="nl-NL" dirty="0" err="1"/>
              <a:t>responsive</a:t>
            </a:r>
            <a:r>
              <a:rPr lang="nl-NL" dirty="0"/>
              <a:t> </a:t>
            </a:r>
            <a:r>
              <a:rPr lang="nl-NL" dirty="0" err="1"/>
              <a:t>soils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523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36" y="1310705"/>
            <a:ext cx="54102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616" y="2598334"/>
            <a:ext cx="5885633" cy="4094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25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CAMELS data set</a:t>
            </a:r>
            <a:endParaRPr lang="nl-NL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23" y="1489910"/>
            <a:ext cx="8229600" cy="407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027" y="2824911"/>
            <a:ext cx="603885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59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5192"/>
            <a:ext cx="8358328" cy="1936835"/>
          </a:xfrm>
        </p:spPr>
        <p:txBody>
          <a:bodyPr>
            <a:normAutofit/>
          </a:bodyPr>
          <a:lstStyle/>
          <a:p>
            <a:r>
              <a:rPr lang="en-US" dirty="0" smtClean="0"/>
              <a:t>Difficulty in predicting historically similar stream flow → complexity controlled k-nearest neighbo</a:t>
            </a:r>
            <a:r>
              <a:rPr lang="en-US" dirty="0" smtClean="0"/>
              <a:t>r modeling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13" y="2321843"/>
            <a:ext cx="41529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152" y="2467721"/>
            <a:ext cx="387667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46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358328" cy="1762710"/>
          </a:xfrm>
        </p:spPr>
        <p:txBody>
          <a:bodyPr>
            <a:normAutofit/>
          </a:bodyPr>
          <a:lstStyle/>
          <a:p>
            <a:r>
              <a:rPr lang="en-US" dirty="0" smtClean="0"/>
              <a:t>Drier basins or those with more </a:t>
            </a:r>
            <a:r>
              <a:rPr lang="en-US" dirty="0"/>
              <a:t>seasonal rainfall, </a:t>
            </a:r>
            <a:r>
              <a:rPr lang="en-US" dirty="0" smtClean="0"/>
              <a:t>less storage </a:t>
            </a:r>
            <a:r>
              <a:rPr lang="en-US" dirty="0"/>
              <a:t>capacity, </a:t>
            </a:r>
            <a:r>
              <a:rPr lang="nl-NL" dirty="0" err="1" smtClean="0"/>
              <a:t>faster</a:t>
            </a:r>
            <a:r>
              <a:rPr lang="nl-NL" dirty="0" smtClean="0"/>
              <a:t> </a:t>
            </a:r>
            <a:r>
              <a:rPr lang="nl-NL" dirty="0" err="1" smtClean="0"/>
              <a:t>soils</a:t>
            </a:r>
            <a:r>
              <a:rPr lang="nl-NL" dirty="0" smtClean="0"/>
              <a:t> → more </a:t>
            </a:r>
            <a:r>
              <a:rPr lang="nl-NL" dirty="0" err="1" smtClean="0"/>
              <a:t>difficult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predict</a:t>
            </a:r>
            <a:endParaRPr lang="nl-N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" t="2391" r="13869" b="18798"/>
          <a:stretch/>
        </p:blipFill>
        <p:spPr bwMode="auto">
          <a:xfrm>
            <a:off x="10535" y="2124281"/>
            <a:ext cx="8449158" cy="3796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8" t="13184" r="17793" b="15528"/>
          <a:stretch/>
        </p:blipFill>
        <p:spPr bwMode="auto">
          <a:xfrm>
            <a:off x="2212561" y="2223734"/>
            <a:ext cx="7075120" cy="3863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23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28" y="1613942"/>
            <a:ext cx="7804709" cy="477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58328" cy="1339304"/>
          </a:xfrm>
        </p:spPr>
        <p:txBody>
          <a:bodyPr>
            <a:normAutofit/>
          </a:bodyPr>
          <a:lstStyle/>
          <a:p>
            <a:r>
              <a:rPr lang="en-GB" dirty="0" smtClean="0"/>
              <a:t>Complexity: </a:t>
            </a:r>
            <a:r>
              <a:rPr lang="en-GB" dirty="0"/>
              <a:t>measure of instability in </a:t>
            </a:r>
            <a:r>
              <a:rPr lang="en-GB" dirty="0" smtClean="0"/>
              <a:t>system representation by SAC-SMA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598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454"/>
            <a:ext cx="8358328" cy="1883772"/>
          </a:xfrm>
        </p:spPr>
        <p:txBody>
          <a:bodyPr>
            <a:normAutofit/>
          </a:bodyPr>
          <a:lstStyle/>
          <a:p>
            <a:r>
              <a:rPr lang="en-GB" dirty="0"/>
              <a:t>Difficulty in predicting stream flow ↔ More unstable system representation</a:t>
            </a:r>
            <a:endParaRPr lang="nl-N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7094516"/>
              </p:ext>
            </p:extLst>
          </p:nvPr>
        </p:nvGraphicFramePr>
        <p:xfrm>
          <a:off x="1945820" y="2248813"/>
          <a:ext cx="5014914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1638"/>
                <a:gridCol w="1671638"/>
                <a:gridCol w="1671638"/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Difficul</a:t>
                      </a:r>
                      <a:r>
                        <a:rPr lang="en-GB" baseline="0" dirty="0" smtClean="0"/>
                        <a:t>t stream flow to predict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Model complexity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1/Aridity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-0.51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-0.16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Seasonality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0.43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0.53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% forests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-0.29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-0.25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Porosity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0.13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0.32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Slope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-0.47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-0.54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Soil storage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0.18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0.36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603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3214"/>
            <a:ext cx="8358328" cy="2819436"/>
          </a:xfrm>
        </p:spPr>
        <p:txBody>
          <a:bodyPr>
            <a:normAutofit/>
          </a:bodyPr>
          <a:lstStyle/>
          <a:p>
            <a:r>
              <a:rPr lang="en-US" dirty="0" smtClean="0"/>
              <a:t>Complexity required </a:t>
            </a:r>
            <a:r>
              <a:rPr lang="en-US" dirty="0"/>
              <a:t>to</a:t>
            </a:r>
            <a:br>
              <a:rPr lang="en-US" dirty="0"/>
            </a:br>
            <a:r>
              <a:rPr lang="en-US" dirty="0"/>
              <a:t>model a basin depends on its climate and landscape characteristics</a:t>
            </a:r>
            <a:endParaRPr lang="nl-N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8" t="13557" r="18127" b="14538"/>
          <a:stretch/>
        </p:blipFill>
        <p:spPr bwMode="auto">
          <a:xfrm>
            <a:off x="660042" y="2216913"/>
            <a:ext cx="7037921" cy="389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44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U Delft">
      <a:dk1>
        <a:sysClr val="windowText" lastClr="000000"/>
      </a:dk1>
      <a:lt1>
        <a:srgbClr val="FFFFFF"/>
      </a:lt1>
      <a:dk2>
        <a:srgbClr val="00A6D6"/>
      </a:dk2>
      <a:lt2>
        <a:srgbClr val="FFFFFF"/>
      </a:lt2>
      <a:accent1>
        <a:srgbClr val="A5CA1A"/>
      </a:accent1>
      <a:accent2>
        <a:srgbClr val="E21A1A"/>
      </a:accent2>
      <a:accent3>
        <a:srgbClr val="6D177F"/>
      </a:accent3>
      <a:accent4>
        <a:srgbClr val="E64616"/>
      </a:accent4>
      <a:accent5>
        <a:srgbClr val="008891"/>
      </a:accent5>
      <a:accent6>
        <a:srgbClr val="6B868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</TotalTime>
  <Words>167</Words>
  <Application>Microsoft Office PowerPoint</Application>
  <PresentationFormat>On-screen Show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Custom Design</vt:lpstr>
      <vt:lpstr>Physical interpretation of hydrologic model complexity revisited </vt:lpstr>
      <vt:lpstr>Summary</vt:lpstr>
      <vt:lpstr>Background</vt:lpstr>
      <vt:lpstr>CAMELS data set</vt:lpstr>
      <vt:lpstr>Difficulty in predicting historically similar stream flow → complexity controlled k-nearest neighbor modeling</vt:lpstr>
      <vt:lpstr>Drier basins or those with more seasonal rainfall, less storage capacity, faster soils → more difficult to predict</vt:lpstr>
      <vt:lpstr>Complexity: measure of instability in system representation by SAC-SMA</vt:lpstr>
      <vt:lpstr>Difficulty in predicting stream flow ↔ More unstable system representation</vt:lpstr>
      <vt:lpstr>Complexity required to model a basin depends on its climate and landscape characteristics</vt:lpstr>
      <vt:lpstr>PowerPoint Presentation</vt:lpstr>
    </vt:vector>
  </TitlesOfParts>
  <Company>TU Delft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Saskia de Been</dc:creator>
  <cp:lastModifiedBy>Saket Pande</cp:lastModifiedBy>
  <cp:revision>35</cp:revision>
  <dcterms:created xsi:type="dcterms:W3CDTF">2015-07-09T11:57:30Z</dcterms:created>
  <dcterms:modified xsi:type="dcterms:W3CDTF">2020-05-01T15:51:31Z</dcterms:modified>
</cp:coreProperties>
</file>