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9"/>
  </p:notesMasterIdLst>
  <p:sldIdLst>
    <p:sldId id="256" r:id="rId4"/>
    <p:sldId id="257" r:id="rId5"/>
    <p:sldId id="258" r:id="rId6"/>
    <p:sldId id="289" r:id="rId7"/>
    <p:sldId id="290" r:id="rId8"/>
    <p:sldId id="291" r:id="rId9"/>
    <p:sldId id="309" r:id="rId10"/>
    <p:sldId id="300" r:id="rId11"/>
    <p:sldId id="292" r:id="rId12"/>
    <p:sldId id="303" r:id="rId13"/>
    <p:sldId id="301" r:id="rId14"/>
    <p:sldId id="302" r:id="rId15"/>
    <p:sldId id="304" r:id="rId16"/>
    <p:sldId id="305" r:id="rId17"/>
    <p:sldId id="306" r:id="rId18"/>
    <p:sldId id="307" r:id="rId19"/>
    <p:sldId id="308" r:id="rId20"/>
    <p:sldId id="310" r:id="rId21"/>
    <p:sldId id="311" r:id="rId22"/>
    <p:sldId id="312" r:id="rId23"/>
    <p:sldId id="313" r:id="rId24"/>
    <p:sldId id="314" r:id="rId25"/>
    <p:sldId id="315" r:id="rId26"/>
    <p:sldId id="316" r:id="rId27"/>
    <p:sldId id="317"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59" autoAdjust="0"/>
  </p:normalViewPr>
  <p:slideViewPr>
    <p:cSldViewPr snapToGrid="0" showGuides="1">
      <p:cViewPr>
        <p:scale>
          <a:sx n="75" d="100"/>
          <a:sy n="75" d="100"/>
        </p:scale>
        <p:origin x="-516" y="-24"/>
      </p:cViewPr>
      <p:guideLst>
        <p:guide orient="horz" pos="2160"/>
        <p:guide pos="381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752C6E-1172-4903-B6EF-663A1B5375BA}" type="datetimeFigureOut">
              <a:rPr lang="zh-CN" altLang="en-US" smtClean="0"/>
              <a:t>2018-10-02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BF8AB-CC20-45DB-A9CD-2AADE58D0850}" type="slidenum">
              <a:rPr lang="zh-CN" altLang="en-US" smtClean="0"/>
              <a:t>‹#›</a:t>
            </a:fld>
            <a:endParaRPr lang="zh-CN" altLang="en-US"/>
          </a:p>
        </p:txBody>
      </p:sp>
    </p:spTree>
    <p:extLst>
      <p:ext uri="{BB962C8B-B14F-4D97-AF65-F5344CB8AC3E}">
        <p14:creationId xmlns:p14="http://schemas.microsoft.com/office/powerpoint/2010/main" val="1543560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8BF8AB-CC20-45DB-A9CD-2AADE58D0850}" type="slidenum">
              <a:rPr lang="zh-CN" altLang="en-US" smtClean="0"/>
              <a:t>1</a:t>
            </a:fld>
            <a:endParaRPr lang="zh-CN" altLang="en-US"/>
          </a:p>
        </p:txBody>
      </p:sp>
    </p:spTree>
    <p:extLst>
      <p:ext uri="{BB962C8B-B14F-4D97-AF65-F5344CB8AC3E}">
        <p14:creationId xmlns:p14="http://schemas.microsoft.com/office/powerpoint/2010/main" val="259328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8BF8AB-CC20-45DB-A9CD-2AADE58D0850}" type="slidenum">
              <a:rPr lang="zh-CN" altLang="en-US" smtClean="0"/>
              <a:t>13</a:t>
            </a:fld>
            <a:endParaRPr lang="zh-CN" altLang="en-US"/>
          </a:p>
        </p:txBody>
      </p:sp>
    </p:spTree>
    <p:extLst>
      <p:ext uri="{BB962C8B-B14F-4D97-AF65-F5344CB8AC3E}">
        <p14:creationId xmlns:p14="http://schemas.microsoft.com/office/powerpoint/2010/main" val="848023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23DA10BE-A929-4649-BFCB-B9F4FFD5FFF9}" type="datetimeFigureOut">
              <a:rPr lang="zh-CN" altLang="en-US" smtClean="0"/>
              <a:t>2018-10-02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0CCDFE1-A15E-42B8-9F78-2FD2FEB38EDC}" type="slidenum">
              <a:rPr lang="zh-CN" altLang="en-US" smtClean="0"/>
              <a:t>‹#›</a:t>
            </a:fld>
            <a:endParaRPr lang="zh-CN" altLang="en-US"/>
          </a:p>
        </p:txBody>
      </p:sp>
    </p:spTree>
    <p:extLst>
      <p:ext uri="{BB962C8B-B14F-4D97-AF65-F5344CB8AC3E}">
        <p14:creationId xmlns:p14="http://schemas.microsoft.com/office/powerpoint/2010/main" val="65891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23DA10BE-A929-4649-BFCB-B9F4FFD5FFF9}" type="datetimeFigureOut">
              <a:rPr lang="zh-CN" altLang="en-US" smtClean="0"/>
              <a:t>2018-10-02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0CCDFE1-A15E-42B8-9F78-2FD2FEB38EDC}" type="slidenum">
              <a:rPr lang="zh-CN" altLang="en-US" smtClean="0"/>
              <a:t>‹#›</a:t>
            </a:fld>
            <a:endParaRPr lang="zh-CN" altLang="en-US"/>
          </a:p>
        </p:txBody>
      </p:sp>
    </p:spTree>
    <p:extLst>
      <p:ext uri="{BB962C8B-B14F-4D97-AF65-F5344CB8AC3E}">
        <p14:creationId xmlns:p14="http://schemas.microsoft.com/office/powerpoint/2010/main" val="126466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42400" y="457200"/>
            <a:ext cx="2540000" cy="57721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422400" y="457200"/>
            <a:ext cx="7416800" cy="57721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23DA10BE-A929-4649-BFCB-B9F4FFD5FFF9}" type="datetimeFigureOut">
              <a:rPr lang="zh-CN" altLang="en-US" smtClean="0"/>
              <a:t>2018-10-02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0CCDFE1-A15E-42B8-9F78-2FD2FEB38EDC}" type="slidenum">
              <a:rPr lang="zh-CN" altLang="en-US" smtClean="0"/>
              <a:t>‹#›</a:t>
            </a:fld>
            <a:endParaRPr lang="zh-CN" altLang="en-US"/>
          </a:p>
        </p:txBody>
      </p:sp>
    </p:spTree>
    <p:extLst>
      <p:ext uri="{BB962C8B-B14F-4D97-AF65-F5344CB8AC3E}">
        <p14:creationId xmlns:p14="http://schemas.microsoft.com/office/powerpoint/2010/main" val="1339935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874C930C-81A4-44F9-BA2C-9C53C2AF98DB}" type="slidenum">
              <a:rPr lang="en-US"/>
              <a:pPr/>
              <a:t>‹#›</a:t>
            </a:fld>
            <a:endParaRPr lang="en-US"/>
          </a:p>
        </p:txBody>
      </p:sp>
    </p:spTree>
    <p:extLst>
      <p:ext uri="{BB962C8B-B14F-4D97-AF65-F5344CB8AC3E}">
        <p14:creationId xmlns:p14="http://schemas.microsoft.com/office/powerpoint/2010/main" val="2282798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6A04B2D2-DB84-4932-A532-E113B2338E84}" type="slidenum">
              <a:rPr lang="en-US"/>
              <a:pPr/>
              <a:t>‹#›</a:t>
            </a:fld>
            <a:endParaRPr lang="en-US"/>
          </a:p>
        </p:txBody>
      </p:sp>
    </p:spTree>
    <p:extLst>
      <p:ext uri="{BB962C8B-B14F-4D97-AF65-F5344CB8AC3E}">
        <p14:creationId xmlns:p14="http://schemas.microsoft.com/office/powerpoint/2010/main" val="260258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8DA2CCDE-43B0-455A-8BCD-DA9D1ACE921C}" type="slidenum">
              <a:rPr lang="en-US"/>
              <a:pPr/>
              <a:t>‹#›</a:t>
            </a:fld>
            <a:endParaRPr lang="en-US"/>
          </a:p>
        </p:txBody>
      </p:sp>
    </p:spTree>
    <p:extLst>
      <p:ext uri="{BB962C8B-B14F-4D97-AF65-F5344CB8AC3E}">
        <p14:creationId xmlns:p14="http://schemas.microsoft.com/office/powerpoint/2010/main" val="1559161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422400" y="1371600"/>
            <a:ext cx="4978400" cy="48577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604000" y="1371600"/>
            <a:ext cx="4978400" cy="48577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36047DE3-A490-44E1-B195-86F370799F61}" type="slidenum">
              <a:rPr lang="en-US"/>
              <a:pPr/>
              <a:t>‹#›</a:t>
            </a:fld>
            <a:endParaRPr lang="en-US"/>
          </a:p>
        </p:txBody>
      </p:sp>
    </p:spTree>
    <p:extLst>
      <p:ext uri="{BB962C8B-B14F-4D97-AF65-F5344CB8AC3E}">
        <p14:creationId xmlns:p14="http://schemas.microsoft.com/office/powerpoint/2010/main" val="3289436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967B892F-8D4C-42E4-969B-C338B5B25A8C}" type="slidenum">
              <a:rPr lang="en-US"/>
              <a:pPr/>
              <a:t>‹#›</a:t>
            </a:fld>
            <a:endParaRPr lang="en-US"/>
          </a:p>
        </p:txBody>
      </p:sp>
    </p:spTree>
    <p:extLst>
      <p:ext uri="{BB962C8B-B14F-4D97-AF65-F5344CB8AC3E}">
        <p14:creationId xmlns:p14="http://schemas.microsoft.com/office/powerpoint/2010/main" val="125931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509A4336-93B8-422F-BA43-675F4A26094D}" type="slidenum">
              <a:rPr lang="en-US"/>
              <a:pPr/>
              <a:t>‹#›</a:t>
            </a:fld>
            <a:endParaRPr lang="en-US"/>
          </a:p>
        </p:txBody>
      </p:sp>
    </p:spTree>
    <p:extLst>
      <p:ext uri="{BB962C8B-B14F-4D97-AF65-F5344CB8AC3E}">
        <p14:creationId xmlns:p14="http://schemas.microsoft.com/office/powerpoint/2010/main" val="1851670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7DFBB005-A9F2-40EB-BFB6-0807F90113B5}" type="slidenum">
              <a:rPr lang="en-US"/>
              <a:pPr/>
              <a:t>‹#›</a:t>
            </a:fld>
            <a:endParaRPr lang="en-US"/>
          </a:p>
        </p:txBody>
      </p:sp>
    </p:spTree>
    <p:extLst>
      <p:ext uri="{BB962C8B-B14F-4D97-AF65-F5344CB8AC3E}">
        <p14:creationId xmlns:p14="http://schemas.microsoft.com/office/powerpoint/2010/main" val="1653858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14540944-E465-4194-98ED-2DC6A6F2AE79}" type="slidenum">
              <a:rPr lang="en-US"/>
              <a:pPr/>
              <a:t>‹#›</a:t>
            </a:fld>
            <a:endParaRPr lang="en-US"/>
          </a:p>
        </p:txBody>
      </p:sp>
    </p:spTree>
    <p:extLst>
      <p:ext uri="{BB962C8B-B14F-4D97-AF65-F5344CB8AC3E}">
        <p14:creationId xmlns:p14="http://schemas.microsoft.com/office/powerpoint/2010/main" val="351195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23DA10BE-A929-4649-BFCB-B9F4FFD5FFF9}" type="datetimeFigureOut">
              <a:rPr lang="zh-CN" altLang="en-US" smtClean="0"/>
              <a:t>2018-10-02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0CCDFE1-A15E-42B8-9F78-2FD2FEB38EDC}" type="slidenum">
              <a:rPr lang="zh-CN" altLang="en-US" smtClean="0"/>
              <a:t>‹#›</a:t>
            </a:fld>
            <a:endParaRPr lang="zh-CN" altLang="en-US"/>
          </a:p>
        </p:txBody>
      </p:sp>
    </p:spTree>
    <p:extLst>
      <p:ext uri="{BB962C8B-B14F-4D97-AF65-F5344CB8AC3E}">
        <p14:creationId xmlns:p14="http://schemas.microsoft.com/office/powerpoint/2010/main" val="2358115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D1E2FC89-73D2-4EAA-8970-1EEC2AC20839}" type="slidenum">
              <a:rPr lang="en-US"/>
              <a:pPr/>
              <a:t>‹#›</a:t>
            </a:fld>
            <a:endParaRPr lang="en-US"/>
          </a:p>
        </p:txBody>
      </p:sp>
    </p:spTree>
    <p:extLst>
      <p:ext uri="{BB962C8B-B14F-4D97-AF65-F5344CB8AC3E}">
        <p14:creationId xmlns:p14="http://schemas.microsoft.com/office/powerpoint/2010/main" val="28101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BCCAA047-8E2E-41C2-BE16-7B0066625513}" type="slidenum">
              <a:rPr lang="en-US"/>
              <a:pPr/>
              <a:t>‹#›</a:t>
            </a:fld>
            <a:endParaRPr lang="en-US"/>
          </a:p>
        </p:txBody>
      </p:sp>
    </p:spTree>
    <p:extLst>
      <p:ext uri="{BB962C8B-B14F-4D97-AF65-F5344CB8AC3E}">
        <p14:creationId xmlns:p14="http://schemas.microsoft.com/office/powerpoint/2010/main" val="3372634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42400" y="457200"/>
            <a:ext cx="2540000" cy="57721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422400" y="457200"/>
            <a:ext cx="7416800" cy="57721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FB633A3C-F217-4A5E-813F-4E32B27BA114}" type="slidenum">
              <a:rPr lang="en-US"/>
              <a:pPr/>
              <a:t>‹#›</a:t>
            </a:fld>
            <a:endParaRPr lang="en-US"/>
          </a:p>
        </p:txBody>
      </p:sp>
    </p:spTree>
    <p:extLst>
      <p:ext uri="{BB962C8B-B14F-4D97-AF65-F5344CB8AC3E}">
        <p14:creationId xmlns:p14="http://schemas.microsoft.com/office/powerpoint/2010/main" val="1366054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E0D8DEE-B87E-4CF2-8BB5-5C19E74B3EC4}" type="datetimeFigureOut">
              <a:rPr lang="zh-CN" altLang="en-US" smtClean="0"/>
              <a:t>2018-10-02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4C930C-81A4-44F9-BA2C-9C53C2AF98DB}" type="slidenum">
              <a:rPr lang="en-US" smtClean="0"/>
              <a:pPr/>
              <a:t>‹#›</a:t>
            </a:fld>
            <a:endParaRPr lang="en-US"/>
          </a:p>
        </p:txBody>
      </p:sp>
    </p:spTree>
    <p:extLst>
      <p:ext uri="{BB962C8B-B14F-4D97-AF65-F5344CB8AC3E}">
        <p14:creationId xmlns:p14="http://schemas.microsoft.com/office/powerpoint/2010/main" val="4028690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E0D8DEE-B87E-4CF2-8BB5-5C19E74B3EC4}" type="datetimeFigureOut">
              <a:rPr lang="zh-CN" altLang="en-US" smtClean="0"/>
              <a:t>2018-10-02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04B2D2-DB84-4932-A532-E113B2338E84}" type="slidenum">
              <a:rPr lang="en-US" smtClean="0"/>
              <a:pPr/>
              <a:t>‹#›</a:t>
            </a:fld>
            <a:endParaRPr lang="en-US"/>
          </a:p>
        </p:txBody>
      </p:sp>
    </p:spTree>
    <p:extLst>
      <p:ext uri="{BB962C8B-B14F-4D97-AF65-F5344CB8AC3E}">
        <p14:creationId xmlns:p14="http://schemas.microsoft.com/office/powerpoint/2010/main" val="1489184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E0D8DEE-B87E-4CF2-8BB5-5C19E74B3EC4}" type="datetimeFigureOut">
              <a:rPr lang="zh-CN" altLang="en-US" smtClean="0"/>
              <a:t>2018-10-02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A2CCDE-43B0-455A-8BCD-DA9D1ACE921C}" type="slidenum">
              <a:rPr lang="en-US" smtClean="0"/>
              <a:pPr/>
              <a:t>‹#›</a:t>
            </a:fld>
            <a:endParaRPr lang="en-US"/>
          </a:p>
        </p:txBody>
      </p:sp>
    </p:spTree>
    <p:extLst>
      <p:ext uri="{BB962C8B-B14F-4D97-AF65-F5344CB8AC3E}">
        <p14:creationId xmlns:p14="http://schemas.microsoft.com/office/powerpoint/2010/main" val="1191561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E0D8DEE-B87E-4CF2-8BB5-5C19E74B3EC4}" type="datetimeFigureOut">
              <a:rPr lang="zh-CN" altLang="en-US" smtClean="0"/>
              <a:t>2018-10-02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047DE3-A490-44E1-B195-86F370799F61}" type="slidenum">
              <a:rPr lang="en-US" smtClean="0"/>
              <a:pPr/>
              <a:t>‹#›</a:t>
            </a:fld>
            <a:endParaRPr lang="en-US"/>
          </a:p>
        </p:txBody>
      </p:sp>
    </p:spTree>
    <p:extLst>
      <p:ext uri="{BB962C8B-B14F-4D97-AF65-F5344CB8AC3E}">
        <p14:creationId xmlns:p14="http://schemas.microsoft.com/office/powerpoint/2010/main" val="4240385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E0D8DEE-B87E-4CF2-8BB5-5C19E74B3EC4}" type="datetimeFigureOut">
              <a:rPr lang="zh-CN" altLang="en-US" smtClean="0"/>
              <a:t>2018-10-02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67B892F-8D4C-42E4-969B-C338B5B25A8C}" type="slidenum">
              <a:rPr lang="en-US" smtClean="0"/>
              <a:pPr/>
              <a:t>‹#›</a:t>
            </a:fld>
            <a:endParaRPr lang="en-US"/>
          </a:p>
        </p:txBody>
      </p:sp>
    </p:spTree>
    <p:extLst>
      <p:ext uri="{BB962C8B-B14F-4D97-AF65-F5344CB8AC3E}">
        <p14:creationId xmlns:p14="http://schemas.microsoft.com/office/powerpoint/2010/main" val="3940354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E0D8DEE-B87E-4CF2-8BB5-5C19E74B3EC4}" type="datetimeFigureOut">
              <a:rPr lang="zh-CN" altLang="en-US" smtClean="0"/>
              <a:t>2018-10-02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09A4336-93B8-422F-BA43-675F4A26094D}" type="slidenum">
              <a:rPr lang="en-US" smtClean="0"/>
              <a:pPr/>
              <a:t>‹#›</a:t>
            </a:fld>
            <a:endParaRPr lang="en-US"/>
          </a:p>
        </p:txBody>
      </p:sp>
    </p:spTree>
    <p:extLst>
      <p:ext uri="{BB962C8B-B14F-4D97-AF65-F5344CB8AC3E}">
        <p14:creationId xmlns:p14="http://schemas.microsoft.com/office/powerpoint/2010/main" val="1381937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E0D8DEE-B87E-4CF2-8BB5-5C19E74B3EC4}" type="datetimeFigureOut">
              <a:rPr lang="zh-CN" altLang="en-US" smtClean="0"/>
              <a:t>2018-10-02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FBB005-A9F2-40EB-BFB6-0807F90113B5}" type="slidenum">
              <a:rPr lang="en-US" smtClean="0"/>
              <a:pPr/>
              <a:t>‹#›</a:t>
            </a:fld>
            <a:endParaRPr lang="en-US"/>
          </a:p>
        </p:txBody>
      </p:sp>
    </p:spTree>
    <p:extLst>
      <p:ext uri="{BB962C8B-B14F-4D97-AF65-F5344CB8AC3E}">
        <p14:creationId xmlns:p14="http://schemas.microsoft.com/office/powerpoint/2010/main" val="3270117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23DA10BE-A929-4649-BFCB-B9F4FFD5FFF9}" type="datetimeFigureOut">
              <a:rPr lang="zh-CN" altLang="en-US" smtClean="0"/>
              <a:t>2018-10-02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0CCDFE1-A15E-42B8-9F78-2FD2FEB38EDC}" type="slidenum">
              <a:rPr lang="zh-CN" altLang="en-US" smtClean="0"/>
              <a:t>‹#›</a:t>
            </a:fld>
            <a:endParaRPr lang="zh-CN" altLang="en-US"/>
          </a:p>
        </p:txBody>
      </p:sp>
    </p:spTree>
    <p:extLst>
      <p:ext uri="{BB962C8B-B14F-4D97-AF65-F5344CB8AC3E}">
        <p14:creationId xmlns:p14="http://schemas.microsoft.com/office/powerpoint/2010/main" val="15606340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E0D8DEE-B87E-4CF2-8BB5-5C19E74B3EC4}" type="datetimeFigureOut">
              <a:rPr lang="zh-CN" altLang="en-US" smtClean="0"/>
              <a:t>2018-10-02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540944-E465-4194-98ED-2DC6A6F2AE79}" type="slidenum">
              <a:rPr lang="en-US" smtClean="0"/>
              <a:pPr/>
              <a:t>‹#›</a:t>
            </a:fld>
            <a:endParaRPr lang="en-US"/>
          </a:p>
        </p:txBody>
      </p:sp>
    </p:spTree>
    <p:extLst>
      <p:ext uri="{BB962C8B-B14F-4D97-AF65-F5344CB8AC3E}">
        <p14:creationId xmlns:p14="http://schemas.microsoft.com/office/powerpoint/2010/main" val="453678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E0D8DEE-B87E-4CF2-8BB5-5C19E74B3EC4}" type="datetimeFigureOut">
              <a:rPr lang="zh-CN" altLang="en-US" smtClean="0"/>
              <a:t>2018-10-02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E2FC89-73D2-4EAA-8970-1EEC2AC20839}" type="slidenum">
              <a:rPr lang="en-US" smtClean="0"/>
              <a:pPr/>
              <a:t>‹#›</a:t>
            </a:fld>
            <a:endParaRPr lang="en-US"/>
          </a:p>
        </p:txBody>
      </p:sp>
    </p:spTree>
    <p:extLst>
      <p:ext uri="{BB962C8B-B14F-4D97-AF65-F5344CB8AC3E}">
        <p14:creationId xmlns:p14="http://schemas.microsoft.com/office/powerpoint/2010/main" val="3251366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E0D8DEE-B87E-4CF2-8BB5-5C19E74B3EC4}" type="datetimeFigureOut">
              <a:rPr lang="zh-CN" altLang="en-US" smtClean="0"/>
              <a:t>2018-10-02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CAA047-8E2E-41C2-BE16-7B0066625513}" type="slidenum">
              <a:rPr lang="en-US" smtClean="0"/>
              <a:pPr/>
              <a:t>‹#›</a:t>
            </a:fld>
            <a:endParaRPr lang="en-US"/>
          </a:p>
        </p:txBody>
      </p:sp>
    </p:spTree>
    <p:extLst>
      <p:ext uri="{BB962C8B-B14F-4D97-AF65-F5344CB8AC3E}">
        <p14:creationId xmlns:p14="http://schemas.microsoft.com/office/powerpoint/2010/main" val="28143221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E0D8DEE-B87E-4CF2-8BB5-5C19E74B3EC4}" type="datetimeFigureOut">
              <a:rPr lang="zh-CN" altLang="en-US" smtClean="0"/>
              <a:t>2018-10-02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ED4589-F2FD-40BB-B164-363EA353F397}" type="slidenum">
              <a:rPr lang="en-US" smtClean="0"/>
              <a:pPr/>
              <a:t>‹#›</a:t>
            </a:fld>
            <a:endParaRPr lang="en-US"/>
          </a:p>
        </p:txBody>
      </p:sp>
    </p:spTree>
    <p:extLst>
      <p:ext uri="{BB962C8B-B14F-4D97-AF65-F5344CB8AC3E}">
        <p14:creationId xmlns:p14="http://schemas.microsoft.com/office/powerpoint/2010/main" val="2996957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422400" y="1371600"/>
            <a:ext cx="4978400" cy="48577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604000" y="1371600"/>
            <a:ext cx="4978400" cy="48577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23DA10BE-A929-4649-BFCB-B9F4FFD5FFF9}" type="datetimeFigureOut">
              <a:rPr lang="zh-CN" altLang="en-US" smtClean="0"/>
              <a:t>2018-10-02</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00CCDFE1-A15E-42B8-9F78-2FD2FEB38EDC}" type="slidenum">
              <a:rPr lang="zh-CN" altLang="en-US" smtClean="0"/>
              <a:t>‹#›</a:t>
            </a:fld>
            <a:endParaRPr lang="zh-CN" altLang="en-US"/>
          </a:p>
        </p:txBody>
      </p:sp>
    </p:spTree>
    <p:extLst>
      <p:ext uri="{BB962C8B-B14F-4D97-AF65-F5344CB8AC3E}">
        <p14:creationId xmlns:p14="http://schemas.microsoft.com/office/powerpoint/2010/main" val="61675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23DA10BE-A929-4649-BFCB-B9F4FFD5FFF9}" type="datetimeFigureOut">
              <a:rPr lang="zh-CN" altLang="en-US" smtClean="0"/>
              <a:t>2018-10-02</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00CCDFE1-A15E-42B8-9F78-2FD2FEB38EDC}" type="slidenum">
              <a:rPr lang="zh-CN" altLang="en-US" smtClean="0"/>
              <a:t>‹#›</a:t>
            </a:fld>
            <a:endParaRPr lang="zh-CN" altLang="en-US"/>
          </a:p>
        </p:txBody>
      </p:sp>
    </p:spTree>
    <p:extLst>
      <p:ext uri="{BB962C8B-B14F-4D97-AF65-F5344CB8AC3E}">
        <p14:creationId xmlns:p14="http://schemas.microsoft.com/office/powerpoint/2010/main" val="1060883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23DA10BE-A929-4649-BFCB-B9F4FFD5FFF9}" type="datetimeFigureOut">
              <a:rPr lang="zh-CN" altLang="en-US" smtClean="0"/>
              <a:t>2018-10-02</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00CCDFE1-A15E-42B8-9F78-2FD2FEB38EDC}" type="slidenum">
              <a:rPr lang="zh-CN" altLang="en-US" smtClean="0"/>
              <a:t>‹#›</a:t>
            </a:fld>
            <a:endParaRPr lang="zh-CN" altLang="en-US"/>
          </a:p>
        </p:txBody>
      </p:sp>
    </p:spTree>
    <p:extLst>
      <p:ext uri="{BB962C8B-B14F-4D97-AF65-F5344CB8AC3E}">
        <p14:creationId xmlns:p14="http://schemas.microsoft.com/office/powerpoint/2010/main" val="173207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23DA10BE-A929-4649-BFCB-B9F4FFD5FFF9}" type="datetimeFigureOut">
              <a:rPr lang="zh-CN" altLang="en-US" smtClean="0"/>
              <a:t>2018-10-02</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00CCDFE1-A15E-42B8-9F78-2FD2FEB38EDC}" type="slidenum">
              <a:rPr lang="zh-CN" altLang="en-US" smtClean="0"/>
              <a:t>‹#›</a:t>
            </a:fld>
            <a:endParaRPr lang="zh-CN" altLang="en-US"/>
          </a:p>
        </p:txBody>
      </p:sp>
    </p:spTree>
    <p:extLst>
      <p:ext uri="{BB962C8B-B14F-4D97-AF65-F5344CB8AC3E}">
        <p14:creationId xmlns:p14="http://schemas.microsoft.com/office/powerpoint/2010/main" val="197158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23DA10BE-A929-4649-BFCB-B9F4FFD5FFF9}" type="datetimeFigureOut">
              <a:rPr lang="zh-CN" altLang="en-US" smtClean="0"/>
              <a:t>2018-10-02</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00CCDFE1-A15E-42B8-9F78-2FD2FEB38EDC}" type="slidenum">
              <a:rPr lang="zh-CN" altLang="en-US" smtClean="0"/>
              <a:t>‹#›</a:t>
            </a:fld>
            <a:endParaRPr lang="zh-CN" altLang="en-US"/>
          </a:p>
        </p:txBody>
      </p:sp>
    </p:spTree>
    <p:extLst>
      <p:ext uri="{BB962C8B-B14F-4D97-AF65-F5344CB8AC3E}">
        <p14:creationId xmlns:p14="http://schemas.microsoft.com/office/powerpoint/2010/main" val="241140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23DA10BE-A929-4649-BFCB-B9F4FFD5FFF9}" type="datetimeFigureOut">
              <a:rPr lang="zh-CN" altLang="en-US" smtClean="0"/>
              <a:t>2018-10-02</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00CCDFE1-A15E-42B8-9F78-2FD2FEB38EDC}" type="slidenum">
              <a:rPr lang="zh-CN" altLang="en-US" smtClean="0"/>
              <a:t>‹#›</a:t>
            </a:fld>
            <a:endParaRPr lang="zh-CN" altLang="en-US"/>
          </a:p>
        </p:txBody>
      </p:sp>
    </p:spTree>
    <p:extLst>
      <p:ext uri="{BB962C8B-B14F-4D97-AF65-F5344CB8AC3E}">
        <p14:creationId xmlns:p14="http://schemas.microsoft.com/office/powerpoint/2010/main" val="1909828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0"/>
          <a:ext cx="12192000" cy="3124200"/>
        </p:xfrm>
        <a:graphic>
          <a:graphicData uri="http://schemas.openxmlformats.org/presentationml/2006/ole">
            <mc:AlternateContent xmlns:mc="http://schemas.openxmlformats.org/markup-compatibility/2006">
              <mc:Choice xmlns:v="urn:schemas-microsoft-com:vml" Requires="v">
                <p:oleObj spid="_x0000_s1278" r:id="rId14" imgW="2438198" imgH="1657835" progId="Photoshop.Image.7">
                  <p:embed/>
                </p:oleObj>
              </mc:Choice>
              <mc:Fallback>
                <p:oleObj r:id="rId14" imgW="2438198" imgH="1657835" progId="Photoshop.Image.7">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AutoShape 8"/>
          <p:cNvSpPr>
            <a:spLocks noChangeArrowheads="1"/>
          </p:cNvSpPr>
          <p:nvPr/>
        </p:nvSpPr>
        <p:spPr bwMode="auto">
          <a:xfrm>
            <a:off x="8913285" y="3438525"/>
            <a:ext cx="2669116" cy="1238250"/>
          </a:xfrm>
          <a:prstGeom prst="diamond">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2052" name="AutoShape 9"/>
          <p:cNvSpPr>
            <a:spLocks noChangeArrowheads="1"/>
          </p:cNvSpPr>
          <p:nvPr/>
        </p:nvSpPr>
        <p:spPr bwMode="auto">
          <a:xfrm>
            <a:off x="6299201" y="2201864"/>
            <a:ext cx="2730500" cy="1260475"/>
          </a:xfrm>
          <a:prstGeom prst="diamond">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2053" name="AutoShape 10"/>
          <p:cNvSpPr>
            <a:spLocks noChangeArrowheads="1"/>
          </p:cNvSpPr>
          <p:nvPr/>
        </p:nvSpPr>
        <p:spPr bwMode="auto">
          <a:xfrm>
            <a:off x="7655985" y="1752600"/>
            <a:ext cx="2544233" cy="1263650"/>
          </a:xfrm>
          <a:prstGeom prst="diamond">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2054" name="未知" descr="F"/>
          <p:cNvSpPr>
            <a:spLocks/>
          </p:cNvSpPr>
          <p:nvPr/>
        </p:nvSpPr>
        <p:spPr bwMode="auto">
          <a:xfrm>
            <a:off x="8915400" y="4054476"/>
            <a:ext cx="1371600" cy="1692275"/>
          </a:xfrm>
          <a:custGeom>
            <a:avLst/>
            <a:gdLst>
              <a:gd name="T0" fmla="*/ 648 w 648"/>
              <a:gd name="T1" fmla="*/ 1066 h 1066"/>
              <a:gd name="T2" fmla="*/ 641 w 648"/>
              <a:gd name="T3" fmla="*/ 389 h 1066"/>
              <a:gd name="T4" fmla="*/ 0 w 648"/>
              <a:gd name="T5" fmla="*/ 0 h 1066"/>
              <a:gd name="T6" fmla="*/ 2 w 648"/>
              <a:gd name="T7" fmla="*/ 681 h 1066"/>
              <a:gd name="T8" fmla="*/ 648 w 648"/>
              <a:gd name="T9" fmla="*/ 1066 h 1066"/>
            </a:gdLst>
            <a:ahLst/>
            <a:cxnLst>
              <a:cxn ang="0">
                <a:pos x="T0" y="T1"/>
              </a:cxn>
              <a:cxn ang="0">
                <a:pos x="T2" y="T3"/>
              </a:cxn>
              <a:cxn ang="0">
                <a:pos x="T4" y="T5"/>
              </a:cxn>
              <a:cxn ang="0">
                <a:pos x="T6" y="T7"/>
              </a:cxn>
              <a:cxn ang="0">
                <a:pos x="T8" y="T9"/>
              </a:cxn>
            </a:cxnLst>
            <a:rect l="0" t="0" r="r" b="b"/>
            <a:pathLst>
              <a:path w="648" h="1066">
                <a:moveTo>
                  <a:pt x="648" y="1066"/>
                </a:moveTo>
                <a:lnTo>
                  <a:pt x="641" y="389"/>
                </a:lnTo>
                <a:lnTo>
                  <a:pt x="0" y="0"/>
                </a:lnTo>
                <a:lnTo>
                  <a:pt x="2" y="681"/>
                </a:lnTo>
                <a:lnTo>
                  <a:pt x="648" y="1066"/>
                </a:lnTo>
                <a:close/>
              </a:path>
            </a:pathLst>
          </a:custGeom>
          <a:blipFill dpi="0" rotWithShape="1">
            <a:blip r:embed="rId16"/>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p>
        </p:txBody>
      </p:sp>
      <p:sp>
        <p:nvSpPr>
          <p:cNvPr id="2055" name="未知" descr="d"/>
          <p:cNvSpPr>
            <a:spLocks/>
          </p:cNvSpPr>
          <p:nvPr/>
        </p:nvSpPr>
        <p:spPr bwMode="auto">
          <a:xfrm>
            <a:off x="6301317" y="2819400"/>
            <a:ext cx="1369483" cy="1733550"/>
          </a:xfrm>
          <a:custGeom>
            <a:avLst/>
            <a:gdLst>
              <a:gd name="T0" fmla="*/ 626 w 626"/>
              <a:gd name="T1" fmla="*/ 991 h 991"/>
              <a:gd name="T2" fmla="*/ 626 w 626"/>
              <a:gd name="T3" fmla="*/ 362 h 991"/>
              <a:gd name="T4" fmla="*/ 0 w 626"/>
              <a:gd name="T5" fmla="*/ 0 h 991"/>
              <a:gd name="T6" fmla="*/ 2 w 626"/>
              <a:gd name="T7" fmla="*/ 617 h 991"/>
              <a:gd name="T8" fmla="*/ 626 w 626"/>
              <a:gd name="T9" fmla="*/ 991 h 991"/>
            </a:gdLst>
            <a:ahLst/>
            <a:cxnLst>
              <a:cxn ang="0">
                <a:pos x="T0" y="T1"/>
              </a:cxn>
              <a:cxn ang="0">
                <a:pos x="T2" y="T3"/>
              </a:cxn>
              <a:cxn ang="0">
                <a:pos x="T4" y="T5"/>
              </a:cxn>
              <a:cxn ang="0">
                <a:pos x="T6" y="T7"/>
              </a:cxn>
              <a:cxn ang="0">
                <a:pos x="T8" y="T9"/>
              </a:cxn>
            </a:cxnLst>
            <a:rect l="0" t="0" r="r" b="b"/>
            <a:pathLst>
              <a:path w="626" h="991">
                <a:moveTo>
                  <a:pt x="626" y="991"/>
                </a:moveTo>
                <a:lnTo>
                  <a:pt x="626" y="362"/>
                </a:lnTo>
                <a:lnTo>
                  <a:pt x="0" y="0"/>
                </a:lnTo>
                <a:lnTo>
                  <a:pt x="2" y="617"/>
                </a:lnTo>
                <a:lnTo>
                  <a:pt x="626" y="991"/>
                </a:lnTo>
                <a:close/>
              </a:path>
            </a:pathLst>
          </a:custGeom>
          <a:blipFill dpi="0" rotWithShape="1">
            <a:blip r:embed="rId17"/>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p>
        </p:txBody>
      </p:sp>
      <p:sp>
        <p:nvSpPr>
          <p:cNvPr id="2056" name="未知"/>
          <p:cNvSpPr>
            <a:spLocks/>
          </p:cNvSpPr>
          <p:nvPr/>
        </p:nvSpPr>
        <p:spPr bwMode="auto">
          <a:xfrm>
            <a:off x="7666567" y="4537076"/>
            <a:ext cx="1253067" cy="1635125"/>
          </a:xfrm>
          <a:custGeom>
            <a:avLst/>
            <a:gdLst>
              <a:gd name="T0" fmla="*/ 592 w 592"/>
              <a:gd name="T1" fmla="*/ 1030 h 1030"/>
              <a:gd name="T2" fmla="*/ 592 w 592"/>
              <a:gd name="T3" fmla="*/ 371 h 1030"/>
              <a:gd name="T4" fmla="*/ 1 w 592"/>
              <a:gd name="T5" fmla="*/ 0 h 1030"/>
              <a:gd name="T6" fmla="*/ 0 w 592"/>
              <a:gd name="T7" fmla="*/ 662 h 1030"/>
              <a:gd name="T8" fmla="*/ 592 w 592"/>
              <a:gd name="T9" fmla="*/ 1030 h 1030"/>
            </a:gdLst>
            <a:ahLst/>
            <a:cxnLst>
              <a:cxn ang="0">
                <a:pos x="T0" y="T1"/>
              </a:cxn>
              <a:cxn ang="0">
                <a:pos x="T2" y="T3"/>
              </a:cxn>
              <a:cxn ang="0">
                <a:pos x="T4" y="T5"/>
              </a:cxn>
              <a:cxn ang="0">
                <a:pos x="T6" y="T7"/>
              </a:cxn>
              <a:cxn ang="0">
                <a:pos x="T8" y="T9"/>
              </a:cxn>
            </a:cxnLst>
            <a:rect l="0" t="0" r="r" b="b"/>
            <a:pathLst>
              <a:path w="592" h="1030">
                <a:moveTo>
                  <a:pt x="592" y="1030"/>
                </a:moveTo>
                <a:lnTo>
                  <a:pt x="592" y="371"/>
                </a:lnTo>
                <a:lnTo>
                  <a:pt x="1" y="0"/>
                </a:lnTo>
                <a:lnTo>
                  <a:pt x="0" y="662"/>
                </a:lnTo>
                <a:lnTo>
                  <a:pt x="592" y="1030"/>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p>
        </p:txBody>
      </p:sp>
      <p:sp>
        <p:nvSpPr>
          <p:cNvPr id="2057" name="未知" descr="b"/>
          <p:cNvSpPr>
            <a:spLocks/>
          </p:cNvSpPr>
          <p:nvPr/>
        </p:nvSpPr>
        <p:spPr bwMode="auto">
          <a:xfrm>
            <a:off x="7655985" y="2382839"/>
            <a:ext cx="1282700" cy="1671637"/>
          </a:xfrm>
          <a:custGeom>
            <a:avLst/>
            <a:gdLst>
              <a:gd name="T0" fmla="*/ 589 w 598"/>
              <a:gd name="T1" fmla="*/ 1053 h 1053"/>
              <a:gd name="T2" fmla="*/ 598 w 598"/>
              <a:gd name="T3" fmla="*/ 394 h 1053"/>
              <a:gd name="T4" fmla="*/ 0 w 598"/>
              <a:gd name="T5" fmla="*/ 0 h 1053"/>
              <a:gd name="T6" fmla="*/ 1 w 598"/>
              <a:gd name="T7" fmla="*/ 675 h 1053"/>
              <a:gd name="T8" fmla="*/ 589 w 598"/>
              <a:gd name="T9" fmla="*/ 1053 h 1053"/>
            </a:gdLst>
            <a:ahLst/>
            <a:cxnLst>
              <a:cxn ang="0">
                <a:pos x="T0" y="T1"/>
              </a:cxn>
              <a:cxn ang="0">
                <a:pos x="T2" y="T3"/>
              </a:cxn>
              <a:cxn ang="0">
                <a:pos x="T4" y="T5"/>
              </a:cxn>
              <a:cxn ang="0">
                <a:pos x="T6" y="T7"/>
              </a:cxn>
              <a:cxn ang="0">
                <a:pos x="T8" y="T9"/>
              </a:cxn>
            </a:cxnLst>
            <a:rect l="0" t="0" r="r" b="b"/>
            <a:pathLst>
              <a:path w="598" h="1053">
                <a:moveTo>
                  <a:pt x="589" y="1053"/>
                </a:moveTo>
                <a:lnTo>
                  <a:pt x="598" y="394"/>
                </a:lnTo>
                <a:lnTo>
                  <a:pt x="0" y="0"/>
                </a:lnTo>
                <a:lnTo>
                  <a:pt x="1" y="675"/>
                </a:lnTo>
                <a:lnTo>
                  <a:pt x="589" y="1053"/>
                </a:lnTo>
                <a:close/>
              </a:path>
            </a:pathLst>
          </a:custGeom>
          <a:blipFill dpi="0" rotWithShape="1">
            <a:blip r:embed="rId18"/>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p>
        </p:txBody>
      </p:sp>
      <p:sp>
        <p:nvSpPr>
          <p:cNvPr id="2058" name="Rectangle 4"/>
          <p:cNvSpPr>
            <a:spLocks noGrp="1" noChangeArrowheads="1"/>
          </p:cNvSpPr>
          <p:nvPr>
            <p:ph type="body" idx="1"/>
          </p:nvPr>
        </p:nvSpPr>
        <p:spPr bwMode="auto">
          <a:xfrm>
            <a:off x="1422400" y="1371600"/>
            <a:ext cx="101600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2059" name="Rectangle 6"/>
          <p:cNvSpPr>
            <a:spLocks noGrp="1" noChangeArrowheads="1"/>
          </p:cNvSpPr>
          <p:nvPr>
            <p:ph type="title"/>
          </p:nvPr>
        </p:nvSpPr>
        <p:spPr bwMode="auto">
          <a:xfrm>
            <a:off x="1727200" y="457201"/>
            <a:ext cx="94488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2060" name="Rectangle 5"/>
          <p:cNvSpPr>
            <a:spLocks noGrp="1" noChangeArrowheads="1"/>
          </p:cNvSpPr>
          <p:nvPr>
            <p:ph type="dt" sz="half" idx="2"/>
          </p:nvPr>
        </p:nvSpPr>
        <p:spPr bwMode="auto">
          <a:xfrm>
            <a:off x="203200" y="6553200"/>
            <a:ext cx="3251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ea typeface="宋体" panose="02010600030101010101" pitchFamily="2" charset="-122"/>
              </a:defRPr>
            </a:lvl1pPr>
          </a:lstStyle>
          <a:p>
            <a:fld id="{23DA10BE-A929-4649-BFCB-B9F4FFD5FFF9}" type="datetimeFigureOut">
              <a:rPr lang="zh-CN" altLang="en-US" smtClean="0"/>
              <a:t>2018-10-02</a:t>
            </a:fld>
            <a:endParaRPr lang="zh-CN" altLang="en-US"/>
          </a:p>
        </p:txBody>
      </p:sp>
      <p:sp>
        <p:nvSpPr>
          <p:cNvPr id="2061" name="Rectangle 6"/>
          <p:cNvSpPr>
            <a:spLocks noGrp="1" noChangeArrowheads="1"/>
          </p:cNvSpPr>
          <p:nvPr>
            <p:ph type="ftr" sz="quarter" idx="3"/>
          </p:nvPr>
        </p:nvSpPr>
        <p:spPr bwMode="auto">
          <a:xfrm>
            <a:off x="4165600" y="6553200"/>
            <a:ext cx="406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a typeface="宋体" panose="02010600030101010101" pitchFamily="2" charset="-122"/>
              </a:defRPr>
            </a:lvl1pPr>
          </a:lstStyle>
          <a:p>
            <a:endParaRPr lang="zh-CN" altLang="en-US"/>
          </a:p>
        </p:txBody>
      </p:sp>
      <p:sp>
        <p:nvSpPr>
          <p:cNvPr id="2062" name="Rectangle 7"/>
          <p:cNvSpPr>
            <a:spLocks noGrp="1" noChangeArrowheads="1"/>
          </p:cNvSpPr>
          <p:nvPr>
            <p:ph type="sldNum" sz="quarter" idx="4"/>
          </p:nvPr>
        </p:nvSpPr>
        <p:spPr bwMode="auto">
          <a:xfrm>
            <a:off x="8636000" y="6553200"/>
            <a:ext cx="3251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a typeface="宋体" panose="02010600030101010101" pitchFamily="2" charset="-122"/>
              </a:defRPr>
            </a:lvl1pPr>
          </a:lstStyle>
          <a:p>
            <a:fld id="{00CCDFE1-A15E-42B8-9F78-2FD2FEB38EDC}" type="slidenum">
              <a:rPr lang="zh-CN" altLang="en-US" smtClean="0"/>
              <a:t>‹#›</a:t>
            </a:fld>
            <a:endParaRPr lang="zh-CN" altLang="en-US"/>
          </a:p>
        </p:txBody>
      </p:sp>
    </p:spTree>
    <p:extLst>
      <p:ext uri="{BB962C8B-B14F-4D97-AF65-F5344CB8AC3E}">
        <p14:creationId xmlns:p14="http://schemas.microsoft.com/office/powerpoint/2010/main" val="1832719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200" b="1" kern="1200">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anose="020B0604030504040204" pitchFamily="34" charset="0"/>
        </a:defRPr>
      </a:lvl2pPr>
      <a:lvl3pPr algn="l" rtl="0" eaLnBrk="1" fontAlgn="base" hangingPunct="1">
        <a:spcBef>
          <a:spcPct val="0"/>
        </a:spcBef>
        <a:spcAft>
          <a:spcPct val="0"/>
        </a:spcAft>
        <a:defRPr sz="3200" b="1">
          <a:solidFill>
            <a:schemeClr val="tx2"/>
          </a:solidFill>
          <a:latin typeface="Verdana" panose="020B0604030504040204" pitchFamily="34" charset="0"/>
        </a:defRPr>
      </a:lvl3pPr>
      <a:lvl4pPr algn="l" rtl="0" eaLnBrk="1" fontAlgn="base" hangingPunct="1">
        <a:spcBef>
          <a:spcPct val="0"/>
        </a:spcBef>
        <a:spcAft>
          <a:spcPct val="0"/>
        </a:spcAft>
        <a:defRPr sz="3200" b="1">
          <a:solidFill>
            <a:schemeClr val="tx2"/>
          </a:solidFill>
          <a:latin typeface="Verdana" panose="020B0604030504040204" pitchFamily="34" charset="0"/>
        </a:defRPr>
      </a:lvl4pPr>
      <a:lvl5pPr algn="l" rtl="0" eaLnBrk="1" fontAlgn="base" hangingPunct="1">
        <a:spcBef>
          <a:spcPct val="0"/>
        </a:spcBef>
        <a:spcAft>
          <a:spcPct val="0"/>
        </a:spcAft>
        <a:defRPr sz="3200" b="1">
          <a:solidFill>
            <a:schemeClr val="tx2"/>
          </a:solidFill>
          <a:latin typeface="Verdana" panose="020B0604030504040204" pitchFamily="34" charset="0"/>
        </a:defRPr>
      </a:lvl5pPr>
      <a:lvl6pPr marL="457200" algn="l" rtl="0" eaLnBrk="1" fontAlgn="base" hangingPunct="1">
        <a:spcBef>
          <a:spcPct val="0"/>
        </a:spcBef>
        <a:spcAft>
          <a:spcPct val="0"/>
        </a:spcAft>
        <a:defRPr sz="3200" b="1">
          <a:solidFill>
            <a:schemeClr val="tx2"/>
          </a:solidFill>
          <a:latin typeface="Verdana" panose="020B0604030504040204" pitchFamily="34" charset="0"/>
        </a:defRPr>
      </a:lvl6pPr>
      <a:lvl7pPr marL="914400" algn="l" rtl="0" eaLnBrk="1" fontAlgn="base" hangingPunct="1">
        <a:spcBef>
          <a:spcPct val="0"/>
        </a:spcBef>
        <a:spcAft>
          <a:spcPct val="0"/>
        </a:spcAft>
        <a:defRPr sz="3200" b="1">
          <a:solidFill>
            <a:schemeClr val="tx2"/>
          </a:solidFill>
          <a:latin typeface="Verdana" panose="020B0604030504040204" pitchFamily="34" charset="0"/>
        </a:defRPr>
      </a:lvl7pPr>
      <a:lvl8pPr marL="1371600" algn="l" rtl="0" eaLnBrk="1" fontAlgn="base" hangingPunct="1">
        <a:spcBef>
          <a:spcPct val="0"/>
        </a:spcBef>
        <a:spcAft>
          <a:spcPct val="0"/>
        </a:spcAft>
        <a:defRPr sz="3200" b="1">
          <a:solidFill>
            <a:schemeClr val="tx2"/>
          </a:solidFill>
          <a:latin typeface="Verdana" panose="020B0604030504040204" pitchFamily="34" charset="0"/>
        </a:defRPr>
      </a:lvl8pPr>
      <a:lvl9pPr marL="1828800" algn="l" rtl="0" eaLnBrk="1" fontAlgn="base" hangingPunct="1">
        <a:spcBef>
          <a:spcPct val="0"/>
        </a:spcBef>
        <a:spcAft>
          <a:spcPct val="0"/>
        </a:spcAft>
        <a:defRPr sz="3200" b="1">
          <a:solidFill>
            <a:schemeClr val="tx2"/>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tx2"/>
        </a:buClr>
        <a:buFont typeface="Wingdings" panose="05000000000000000000" pitchFamily="2" charset="2"/>
        <a:buChar char="v"/>
        <a:defRPr sz="2400" b="1"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2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0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16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12192000" cy="3581400"/>
        </p:xfrm>
        <a:graphic>
          <a:graphicData uri="http://schemas.openxmlformats.org/presentationml/2006/ole">
            <mc:AlternateContent xmlns:mc="http://schemas.openxmlformats.org/markup-compatibility/2006">
              <mc:Choice xmlns:v="urn:schemas-microsoft-com:vml" Requires="v">
                <p:oleObj spid="_x0000_s2302" r:id="rId14" imgW="2438198" imgH="1657835" progId="Photoshop.Image.7">
                  <p:embed/>
                </p:oleObj>
              </mc:Choice>
              <mc:Fallback>
                <p:oleObj r:id="rId14" imgW="2438198" imgH="1657835" progId="Photoshop.Image.7">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ChangeArrowheads="1"/>
          </p:cNvSpPr>
          <p:nvPr/>
        </p:nvSpPr>
        <p:spPr bwMode="auto">
          <a:xfrm>
            <a:off x="7620000" y="6305550"/>
            <a:ext cx="4013200" cy="4000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028" name="Rectangle 4"/>
          <p:cNvSpPr>
            <a:spLocks noGrp="1" noChangeArrowheads="1"/>
          </p:cNvSpPr>
          <p:nvPr>
            <p:ph type="body" idx="1"/>
          </p:nvPr>
        </p:nvSpPr>
        <p:spPr bwMode="auto">
          <a:xfrm>
            <a:off x="1422400" y="1371600"/>
            <a:ext cx="101600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29" name="Rectangle 5"/>
          <p:cNvSpPr>
            <a:spLocks noGrp="1" noChangeArrowheads="1"/>
          </p:cNvSpPr>
          <p:nvPr>
            <p:ph type="sldNum" sz="quarter" idx="4"/>
          </p:nvPr>
        </p:nvSpPr>
        <p:spPr bwMode="auto">
          <a:xfrm>
            <a:off x="304800" y="6400801"/>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900">
                <a:latin typeface="+mn-lt"/>
                <a:ea typeface="宋体" panose="02010600030101010101" pitchFamily="2" charset="-122"/>
              </a:defRPr>
            </a:lvl1pPr>
          </a:lstStyle>
          <a:p>
            <a:fld id="{EEED4589-F2FD-40BB-B164-363EA353F397}" type="slidenum">
              <a:rPr lang="en-US"/>
              <a:pPr/>
              <a:t>‹#›</a:t>
            </a:fld>
            <a:endParaRPr lang="en-US"/>
          </a:p>
        </p:txBody>
      </p:sp>
      <p:sp>
        <p:nvSpPr>
          <p:cNvPr id="1030" name="Rectangle 6"/>
          <p:cNvSpPr>
            <a:spLocks noGrp="1" noChangeArrowheads="1"/>
          </p:cNvSpPr>
          <p:nvPr>
            <p:ph type="title"/>
          </p:nvPr>
        </p:nvSpPr>
        <p:spPr bwMode="auto">
          <a:xfrm>
            <a:off x="1727200" y="457201"/>
            <a:ext cx="94488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grpSp>
        <p:nvGrpSpPr>
          <p:cNvPr id="1031" name="Group 7"/>
          <p:cNvGrpSpPr>
            <a:grpSpLocks/>
          </p:cNvGrpSpPr>
          <p:nvPr/>
        </p:nvGrpSpPr>
        <p:grpSpPr bwMode="auto">
          <a:xfrm>
            <a:off x="304800" y="228600"/>
            <a:ext cx="1320800" cy="1219200"/>
            <a:chOff x="0" y="0"/>
            <a:chExt cx="2496" cy="2784"/>
          </a:xfrm>
        </p:grpSpPr>
        <p:sp>
          <p:nvSpPr>
            <p:cNvPr id="1032" name="AutoShape 8"/>
            <p:cNvSpPr>
              <a:spLocks noChangeArrowheads="1"/>
            </p:cNvSpPr>
            <p:nvPr userDrawn="1"/>
          </p:nvSpPr>
          <p:spPr bwMode="auto">
            <a:xfrm>
              <a:off x="1235" y="1069"/>
              <a:ext cx="1261" cy="780"/>
            </a:xfrm>
            <a:prstGeom prst="diamond">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033" name="AutoShape 9"/>
            <p:cNvSpPr>
              <a:spLocks noChangeArrowheads="1"/>
            </p:cNvSpPr>
            <p:nvPr userDrawn="1"/>
          </p:nvSpPr>
          <p:spPr bwMode="auto">
            <a:xfrm>
              <a:off x="0" y="290"/>
              <a:ext cx="1290" cy="794"/>
            </a:xfrm>
            <a:prstGeom prst="diamond">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034" name="AutoShape 10"/>
            <p:cNvSpPr>
              <a:spLocks noChangeArrowheads="1"/>
            </p:cNvSpPr>
            <p:nvPr userDrawn="1"/>
          </p:nvSpPr>
          <p:spPr bwMode="auto">
            <a:xfrm>
              <a:off x="634" y="0"/>
              <a:ext cx="1202" cy="796"/>
            </a:xfrm>
            <a:prstGeom prst="diamond">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035" name="未知"/>
            <p:cNvSpPr>
              <a:spLocks/>
            </p:cNvSpPr>
            <p:nvPr userDrawn="1"/>
          </p:nvSpPr>
          <p:spPr bwMode="auto">
            <a:xfrm>
              <a:off x="1236" y="1457"/>
              <a:ext cx="648" cy="1066"/>
            </a:xfrm>
            <a:custGeom>
              <a:avLst/>
              <a:gdLst>
                <a:gd name="T0" fmla="*/ 648 w 648"/>
                <a:gd name="T1" fmla="*/ 1066 h 1066"/>
                <a:gd name="T2" fmla="*/ 641 w 648"/>
                <a:gd name="T3" fmla="*/ 389 h 1066"/>
                <a:gd name="T4" fmla="*/ 0 w 648"/>
                <a:gd name="T5" fmla="*/ 0 h 1066"/>
                <a:gd name="T6" fmla="*/ 2 w 648"/>
                <a:gd name="T7" fmla="*/ 681 h 1066"/>
                <a:gd name="T8" fmla="*/ 648 w 648"/>
                <a:gd name="T9" fmla="*/ 1066 h 1066"/>
              </a:gdLst>
              <a:ahLst/>
              <a:cxnLst>
                <a:cxn ang="0">
                  <a:pos x="T0" y="T1"/>
                </a:cxn>
                <a:cxn ang="0">
                  <a:pos x="T2" y="T3"/>
                </a:cxn>
                <a:cxn ang="0">
                  <a:pos x="T4" y="T5"/>
                </a:cxn>
                <a:cxn ang="0">
                  <a:pos x="T6" y="T7"/>
                </a:cxn>
                <a:cxn ang="0">
                  <a:pos x="T8" y="T9"/>
                </a:cxn>
              </a:cxnLst>
              <a:rect l="0" t="0" r="r" b="b"/>
              <a:pathLst>
                <a:path w="648" h="1066">
                  <a:moveTo>
                    <a:pt x="648" y="1066"/>
                  </a:moveTo>
                  <a:lnTo>
                    <a:pt x="641" y="389"/>
                  </a:lnTo>
                  <a:lnTo>
                    <a:pt x="0" y="0"/>
                  </a:lnTo>
                  <a:lnTo>
                    <a:pt x="2" y="681"/>
                  </a:lnTo>
                  <a:lnTo>
                    <a:pt x="648" y="1066"/>
                  </a:lnTo>
                  <a:close/>
                </a:path>
              </a:pathLst>
            </a:custGeom>
            <a:solidFill>
              <a:schemeClr val="accent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p>
          </p:txBody>
        </p:sp>
        <p:sp>
          <p:nvSpPr>
            <p:cNvPr id="1036" name="未知"/>
            <p:cNvSpPr>
              <a:spLocks/>
            </p:cNvSpPr>
            <p:nvPr userDrawn="1"/>
          </p:nvSpPr>
          <p:spPr bwMode="auto">
            <a:xfrm>
              <a:off x="1" y="679"/>
              <a:ext cx="647" cy="1092"/>
            </a:xfrm>
            <a:custGeom>
              <a:avLst/>
              <a:gdLst>
                <a:gd name="T0" fmla="*/ 626 w 626"/>
                <a:gd name="T1" fmla="*/ 991 h 991"/>
                <a:gd name="T2" fmla="*/ 626 w 626"/>
                <a:gd name="T3" fmla="*/ 362 h 991"/>
                <a:gd name="T4" fmla="*/ 0 w 626"/>
                <a:gd name="T5" fmla="*/ 0 h 991"/>
                <a:gd name="T6" fmla="*/ 2 w 626"/>
                <a:gd name="T7" fmla="*/ 617 h 991"/>
                <a:gd name="T8" fmla="*/ 626 w 626"/>
                <a:gd name="T9" fmla="*/ 991 h 991"/>
              </a:gdLst>
              <a:ahLst/>
              <a:cxnLst>
                <a:cxn ang="0">
                  <a:pos x="T0" y="T1"/>
                </a:cxn>
                <a:cxn ang="0">
                  <a:pos x="T2" y="T3"/>
                </a:cxn>
                <a:cxn ang="0">
                  <a:pos x="T4" y="T5"/>
                </a:cxn>
                <a:cxn ang="0">
                  <a:pos x="T6" y="T7"/>
                </a:cxn>
                <a:cxn ang="0">
                  <a:pos x="T8" y="T9"/>
                </a:cxn>
              </a:cxnLst>
              <a:rect l="0" t="0" r="r" b="b"/>
              <a:pathLst>
                <a:path w="626" h="991">
                  <a:moveTo>
                    <a:pt x="626" y="991"/>
                  </a:moveTo>
                  <a:lnTo>
                    <a:pt x="626" y="362"/>
                  </a:lnTo>
                  <a:lnTo>
                    <a:pt x="0" y="0"/>
                  </a:lnTo>
                  <a:lnTo>
                    <a:pt x="2" y="617"/>
                  </a:lnTo>
                  <a:lnTo>
                    <a:pt x="626" y="991"/>
                  </a:lnTo>
                  <a:close/>
                </a:path>
              </a:pathLst>
            </a:custGeom>
            <a:solidFill>
              <a:schemeClr val="fo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p>
          </p:txBody>
        </p:sp>
        <p:sp>
          <p:nvSpPr>
            <p:cNvPr id="1037" name="未知"/>
            <p:cNvSpPr>
              <a:spLocks/>
            </p:cNvSpPr>
            <p:nvPr userDrawn="1"/>
          </p:nvSpPr>
          <p:spPr bwMode="auto">
            <a:xfrm>
              <a:off x="645" y="1744"/>
              <a:ext cx="593" cy="1040"/>
            </a:xfrm>
            <a:custGeom>
              <a:avLst/>
              <a:gdLst>
                <a:gd name="T0" fmla="*/ 582 w 582"/>
                <a:gd name="T1" fmla="*/ 944 h 944"/>
                <a:gd name="T2" fmla="*/ 582 w 582"/>
                <a:gd name="T3" fmla="*/ 346 h 944"/>
                <a:gd name="T4" fmla="*/ 0 w 582"/>
                <a:gd name="T5" fmla="*/ 0 h 944"/>
                <a:gd name="T6" fmla="*/ 1 w 582"/>
                <a:gd name="T7" fmla="*/ 610 h 944"/>
                <a:gd name="T8" fmla="*/ 582 w 582"/>
                <a:gd name="T9" fmla="*/ 944 h 944"/>
              </a:gdLst>
              <a:ahLst/>
              <a:cxnLst>
                <a:cxn ang="0">
                  <a:pos x="T0" y="T1"/>
                </a:cxn>
                <a:cxn ang="0">
                  <a:pos x="T2" y="T3"/>
                </a:cxn>
                <a:cxn ang="0">
                  <a:pos x="T4" y="T5"/>
                </a:cxn>
                <a:cxn ang="0">
                  <a:pos x="T6" y="T7"/>
                </a:cxn>
                <a:cxn ang="0">
                  <a:pos x="T8" y="T9"/>
                </a:cxn>
              </a:cxnLst>
              <a:rect l="0" t="0" r="r" b="b"/>
              <a:pathLst>
                <a:path w="582" h="944">
                  <a:moveTo>
                    <a:pt x="582" y="944"/>
                  </a:moveTo>
                  <a:lnTo>
                    <a:pt x="582" y="346"/>
                  </a:lnTo>
                  <a:lnTo>
                    <a:pt x="0" y="0"/>
                  </a:lnTo>
                  <a:lnTo>
                    <a:pt x="1" y="610"/>
                  </a:lnTo>
                  <a:lnTo>
                    <a:pt x="582" y="944"/>
                  </a:lnTo>
                  <a:close/>
                </a:path>
              </a:pathLst>
            </a:cu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p>
          </p:txBody>
        </p:sp>
        <p:sp>
          <p:nvSpPr>
            <p:cNvPr id="1038" name="未知"/>
            <p:cNvSpPr>
              <a:spLocks/>
            </p:cNvSpPr>
            <p:nvPr userDrawn="1"/>
          </p:nvSpPr>
          <p:spPr bwMode="auto">
            <a:xfrm>
              <a:off x="642" y="395"/>
              <a:ext cx="596" cy="1075"/>
            </a:xfrm>
            <a:custGeom>
              <a:avLst/>
              <a:gdLst>
                <a:gd name="T0" fmla="*/ 576 w 576"/>
                <a:gd name="T1" fmla="*/ 976 h 976"/>
                <a:gd name="T2" fmla="*/ 574 w 576"/>
                <a:gd name="T3" fmla="*/ 350 h 976"/>
                <a:gd name="T4" fmla="*/ 0 w 576"/>
                <a:gd name="T5" fmla="*/ 0 h 976"/>
                <a:gd name="T6" fmla="*/ 0 w 576"/>
                <a:gd name="T7" fmla="*/ 625 h 976"/>
                <a:gd name="T8" fmla="*/ 576 w 576"/>
                <a:gd name="T9" fmla="*/ 976 h 976"/>
              </a:gdLst>
              <a:ahLst/>
              <a:cxnLst>
                <a:cxn ang="0">
                  <a:pos x="T0" y="T1"/>
                </a:cxn>
                <a:cxn ang="0">
                  <a:pos x="T2" y="T3"/>
                </a:cxn>
                <a:cxn ang="0">
                  <a:pos x="T4" y="T5"/>
                </a:cxn>
                <a:cxn ang="0">
                  <a:pos x="T6" y="T7"/>
                </a:cxn>
                <a:cxn ang="0">
                  <a:pos x="T8" y="T9"/>
                </a:cxn>
              </a:cxnLst>
              <a:rect l="0" t="0" r="r" b="b"/>
              <a:pathLst>
                <a:path w="576" h="976">
                  <a:moveTo>
                    <a:pt x="576" y="976"/>
                  </a:moveTo>
                  <a:lnTo>
                    <a:pt x="574" y="350"/>
                  </a:lnTo>
                  <a:lnTo>
                    <a:pt x="0" y="0"/>
                  </a:lnTo>
                  <a:lnTo>
                    <a:pt x="0" y="625"/>
                  </a:lnTo>
                  <a:lnTo>
                    <a:pt x="576" y="976"/>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p>
          </p:txBody>
        </p:sp>
      </p:grpSp>
    </p:spTree>
    <p:extLst>
      <p:ext uri="{BB962C8B-B14F-4D97-AF65-F5344CB8AC3E}">
        <p14:creationId xmlns:p14="http://schemas.microsoft.com/office/powerpoint/2010/main" val="429915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200" b="1" kern="1200">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anose="020B0604030504040204" pitchFamily="34" charset="0"/>
        </a:defRPr>
      </a:lvl2pPr>
      <a:lvl3pPr algn="l" rtl="0" eaLnBrk="1" fontAlgn="base" hangingPunct="1">
        <a:spcBef>
          <a:spcPct val="0"/>
        </a:spcBef>
        <a:spcAft>
          <a:spcPct val="0"/>
        </a:spcAft>
        <a:defRPr sz="3200" b="1">
          <a:solidFill>
            <a:schemeClr val="tx2"/>
          </a:solidFill>
          <a:latin typeface="Verdana" panose="020B0604030504040204" pitchFamily="34" charset="0"/>
        </a:defRPr>
      </a:lvl3pPr>
      <a:lvl4pPr algn="l" rtl="0" eaLnBrk="1" fontAlgn="base" hangingPunct="1">
        <a:spcBef>
          <a:spcPct val="0"/>
        </a:spcBef>
        <a:spcAft>
          <a:spcPct val="0"/>
        </a:spcAft>
        <a:defRPr sz="3200" b="1">
          <a:solidFill>
            <a:schemeClr val="tx2"/>
          </a:solidFill>
          <a:latin typeface="Verdana" panose="020B0604030504040204" pitchFamily="34" charset="0"/>
        </a:defRPr>
      </a:lvl4pPr>
      <a:lvl5pPr algn="l" rtl="0" eaLnBrk="1" fontAlgn="base" hangingPunct="1">
        <a:spcBef>
          <a:spcPct val="0"/>
        </a:spcBef>
        <a:spcAft>
          <a:spcPct val="0"/>
        </a:spcAft>
        <a:defRPr sz="3200" b="1">
          <a:solidFill>
            <a:schemeClr val="tx2"/>
          </a:solidFill>
          <a:latin typeface="Verdana" panose="020B0604030504040204" pitchFamily="34" charset="0"/>
        </a:defRPr>
      </a:lvl5pPr>
      <a:lvl6pPr marL="457200" algn="l" rtl="0" eaLnBrk="1" fontAlgn="base" hangingPunct="1">
        <a:spcBef>
          <a:spcPct val="0"/>
        </a:spcBef>
        <a:spcAft>
          <a:spcPct val="0"/>
        </a:spcAft>
        <a:defRPr sz="3200" b="1">
          <a:solidFill>
            <a:schemeClr val="tx2"/>
          </a:solidFill>
          <a:latin typeface="Verdana" panose="020B0604030504040204" pitchFamily="34" charset="0"/>
        </a:defRPr>
      </a:lvl6pPr>
      <a:lvl7pPr marL="914400" algn="l" rtl="0" eaLnBrk="1" fontAlgn="base" hangingPunct="1">
        <a:spcBef>
          <a:spcPct val="0"/>
        </a:spcBef>
        <a:spcAft>
          <a:spcPct val="0"/>
        </a:spcAft>
        <a:defRPr sz="3200" b="1">
          <a:solidFill>
            <a:schemeClr val="tx2"/>
          </a:solidFill>
          <a:latin typeface="Verdana" panose="020B0604030504040204" pitchFamily="34" charset="0"/>
        </a:defRPr>
      </a:lvl7pPr>
      <a:lvl8pPr marL="1371600" algn="l" rtl="0" eaLnBrk="1" fontAlgn="base" hangingPunct="1">
        <a:spcBef>
          <a:spcPct val="0"/>
        </a:spcBef>
        <a:spcAft>
          <a:spcPct val="0"/>
        </a:spcAft>
        <a:defRPr sz="3200" b="1">
          <a:solidFill>
            <a:schemeClr val="tx2"/>
          </a:solidFill>
          <a:latin typeface="Verdana" panose="020B0604030504040204" pitchFamily="34" charset="0"/>
        </a:defRPr>
      </a:lvl8pPr>
      <a:lvl9pPr marL="1828800" algn="l" rtl="0" eaLnBrk="1" fontAlgn="base" hangingPunct="1">
        <a:spcBef>
          <a:spcPct val="0"/>
        </a:spcBef>
        <a:spcAft>
          <a:spcPct val="0"/>
        </a:spcAft>
        <a:defRPr sz="3200" b="1">
          <a:solidFill>
            <a:schemeClr val="tx2"/>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tx2"/>
        </a:buClr>
        <a:buFont typeface="Wingdings" panose="05000000000000000000" pitchFamily="2" charset="2"/>
        <a:buChar char="v"/>
        <a:defRPr sz="2400" b="1"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2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0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16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A10BE-A929-4649-BFCB-B9F4FFD5FFF9}" type="datetimeFigureOut">
              <a:rPr lang="zh-CN" altLang="en-US" smtClean="0"/>
              <a:t>2018-10-02</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CDFE1-A15E-42B8-9F78-2FD2FEB38EDC}" type="slidenum">
              <a:rPr lang="zh-CN" altLang="en-US" smtClean="0"/>
              <a:t>‹#›</a:t>
            </a:fld>
            <a:endParaRPr lang="zh-CN" altLang="en-US"/>
          </a:p>
        </p:txBody>
      </p:sp>
    </p:spTree>
    <p:extLst>
      <p:ext uri="{BB962C8B-B14F-4D97-AF65-F5344CB8AC3E}">
        <p14:creationId xmlns:p14="http://schemas.microsoft.com/office/powerpoint/2010/main" val="39487547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tif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6.tiff"/><Relationship Id="rId7" Type="http://schemas.openxmlformats.org/officeDocument/2006/relationships/image" Target="../media/image20.tiff"/><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4.xml"/><Relationship Id="rId1" Type="http://schemas.openxmlformats.org/officeDocument/2006/relationships/vmlDrawing" Target="../drawings/vmlDrawing3.vml"/><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slideLayout" Target="../slideLayouts/slideLayout24.xml"/><Relationship Id="rId1" Type="http://schemas.openxmlformats.org/officeDocument/2006/relationships/vmlDrawing" Target="../drawings/vmlDrawing4.vml"/><Relationship Id="rId5" Type="http://schemas.openxmlformats.org/officeDocument/2006/relationships/image" Target="../media/image21.w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f"/><Relationship Id="rId1" Type="http://schemas.openxmlformats.org/officeDocument/2006/relationships/slideLayout" Target="../slideLayouts/slideLayout24.xml"/><Relationship Id="rId4" Type="http://schemas.openxmlformats.org/officeDocument/2006/relationships/image" Target="../media/image26.tif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30.tiff"/><Relationship Id="rId7" Type="http://schemas.openxmlformats.org/officeDocument/2006/relationships/image" Target="../media/image28.wmf"/><Relationship Id="rId2" Type="http://schemas.openxmlformats.org/officeDocument/2006/relationships/slideLayout" Target="../slideLayouts/slideLayout24.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27.wmf"/><Relationship Id="rId10" Type="http://schemas.openxmlformats.org/officeDocument/2006/relationships/image" Target="../media/image31.tiff"/><Relationship Id="rId4" Type="http://schemas.openxmlformats.org/officeDocument/2006/relationships/oleObject" Target="../embeddings/oleObject5.bin"/><Relationship Id="rId9" Type="http://schemas.openxmlformats.org/officeDocument/2006/relationships/image" Target="../media/image29.wmf"/></Relationships>
</file>

<file path=ppt/slides/_rels/slide19.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2.tiff"/><Relationship Id="rId1" Type="http://schemas.openxmlformats.org/officeDocument/2006/relationships/slideLayout" Target="../slideLayouts/slideLayout24.xml"/><Relationship Id="rId4" Type="http://schemas.openxmlformats.org/officeDocument/2006/relationships/image" Target="../media/image34.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image" Target="../media/image35.tiff"/><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tiff"/><Relationship Id="rId1" Type="http://schemas.openxmlformats.org/officeDocument/2006/relationships/slideLayout" Target="../slideLayouts/slideLayout2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22374" y="1897567"/>
            <a:ext cx="10233026" cy="1295549"/>
          </a:xfrm>
        </p:spPr>
        <p:txBody>
          <a:bodyPr>
            <a:normAutofit fontScale="90000"/>
          </a:bodyPr>
          <a:lstStyle/>
          <a:p>
            <a:r>
              <a:rPr lang="en-US" altLang="zh-CN" sz="3600" b="1" dirty="0"/>
              <a:t>An experimental evaluation of impact force on a fiber Bragg </a:t>
            </a:r>
            <a:r>
              <a:rPr lang="en-US" altLang="zh-CN" sz="3600" b="1" dirty="0" smtClean="0"/>
              <a:t>grating (FBG)-</a:t>
            </a:r>
            <a:r>
              <a:rPr lang="en-US" altLang="zh-CN" sz="3600" b="1" dirty="0"/>
              <a:t>based device for debris flow warning</a:t>
            </a:r>
            <a:endParaRPr lang="zh-CN" altLang="en-US" sz="36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059649" y="6088632"/>
            <a:ext cx="4072701" cy="523220"/>
          </a:xfrm>
          <a:prstGeom prst="rect">
            <a:avLst/>
          </a:prstGeom>
          <a:noFill/>
        </p:spPr>
        <p:txBody>
          <a:bodyPr wrap="square" rtlCol="0">
            <a:spAutoFit/>
          </a:bodyPr>
          <a:lstStyle/>
          <a:p>
            <a:r>
              <a:rPr lang="en-US" altLang="zh-CN" sz="2800" b="1" dirty="0" smtClean="0"/>
              <a:t>Shaojie Zhang, Jiang Chen</a:t>
            </a:r>
            <a:endParaRPr lang="zh-CN" altLang="en-US" sz="28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14288"/>
            <a:ext cx="12192000" cy="203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r="3731" b="9312"/>
          <a:stretch/>
        </p:blipFill>
        <p:spPr>
          <a:xfrm>
            <a:off x="3709983" y="3035170"/>
            <a:ext cx="4914900" cy="3082038"/>
          </a:xfrm>
          <a:prstGeom prst="rect">
            <a:avLst/>
          </a:prstGeom>
        </p:spPr>
      </p:pic>
    </p:spTree>
    <p:extLst>
      <p:ext uri="{BB962C8B-B14F-4D97-AF65-F5344CB8AC3E}">
        <p14:creationId xmlns:p14="http://schemas.microsoft.com/office/powerpoint/2010/main" val="1115079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b="1" dirty="0" smtClean="0"/>
              <a:t>Main Content</a:t>
            </a:r>
            <a:endParaRPr lang="zh-CN" altLang="en-US" b="1" dirty="0"/>
          </a:p>
        </p:txBody>
      </p:sp>
      <p:sp>
        <p:nvSpPr>
          <p:cNvPr id="6" name="内容占位符 2"/>
          <p:cNvSpPr>
            <a:spLocks noGrp="1" noChangeArrowheads="1"/>
          </p:cNvSpPr>
          <p:nvPr>
            <p:ph idx="1"/>
          </p:nvPr>
        </p:nvSpPr>
        <p:spPr>
          <a:xfrm>
            <a:off x="1815116" y="1858540"/>
            <a:ext cx="9157663" cy="2799186"/>
          </a:xfrm>
          <a:solidFill>
            <a:srgbClr val="FFFFFF"/>
          </a:solidFill>
          <a:ln w="25400" cap="flat">
            <a:solidFill>
              <a:srgbClr val="9BBB59"/>
            </a:solidFill>
            <a:miter lim="800000"/>
            <a:headEnd/>
            <a:tailEnd/>
          </a:ln>
        </p:spPr>
        <p:txBody>
          <a:bodyPr>
            <a:normAutofit fontScale="85000" lnSpcReduction="10000"/>
          </a:bodyPr>
          <a:lstStyle/>
          <a:p>
            <a:pPr marL="342900" indent="-342900" algn="l">
              <a:buClr>
                <a:srgbClr val="FF0000"/>
              </a:buClr>
              <a:buFont typeface="Wingdings" pitchFamily="2" charset="2"/>
              <a:buChar char="u"/>
            </a:pPr>
            <a:r>
              <a:rPr lang="zh-CN" altLang="en-US" sz="3600" b="1" dirty="0" smtClean="0">
                <a:ea typeface="黑体" pitchFamily="49" charset="-122"/>
                <a:sym typeface="黑体" pitchFamily="49" charset="-122"/>
              </a:rPr>
              <a:t> </a:t>
            </a:r>
            <a:r>
              <a:rPr lang="en-US" altLang="zh-CN" sz="3600" b="1" dirty="0" smtClean="0">
                <a:ea typeface="黑体" pitchFamily="49" charset="-122"/>
                <a:sym typeface="黑体" pitchFamily="49" charset="-122"/>
              </a:rPr>
              <a:t>Introduction</a:t>
            </a:r>
            <a:endParaRPr lang="en-US" sz="3600" b="1" dirty="0" smtClean="0">
              <a:ea typeface="黑体" pitchFamily="49" charset="-122"/>
              <a:sym typeface="黑体" pitchFamily="49" charset="-122"/>
            </a:endParaRPr>
          </a:p>
          <a:p>
            <a:pPr marL="342900" indent="-342900" algn="l">
              <a:buClr>
                <a:srgbClr val="FF0000"/>
              </a:buClr>
              <a:buFont typeface="Wingdings" pitchFamily="2" charset="2"/>
              <a:buChar char="u"/>
            </a:pPr>
            <a:r>
              <a:rPr lang="en-US" sz="3600" b="1" dirty="0">
                <a:ea typeface="黑体" pitchFamily="49" charset="-122"/>
                <a:sym typeface="黑体" pitchFamily="49" charset="-122"/>
              </a:rPr>
              <a:t> F</a:t>
            </a:r>
            <a:r>
              <a:rPr lang="en-US" sz="3600" b="1" dirty="0" smtClean="0">
                <a:ea typeface="黑体" pitchFamily="49" charset="-122"/>
                <a:sym typeface="黑体" pitchFamily="49" charset="-122"/>
              </a:rPr>
              <a:t>iber-Grating Bragg (FBG)-based monitoring device </a:t>
            </a:r>
          </a:p>
          <a:p>
            <a:pPr marL="342900" indent="-342900" algn="l">
              <a:buClr>
                <a:srgbClr val="FF0000"/>
              </a:buClr>
              <a:buFont typeface="Wingdings" pitchFamily="2" charset="2"/>
              <a:buChar char="u"/>
            </a:pPr>
            <a:r>
              <a:rPr lang="en-US" sz="3600" b="1" u="sng" dirty="0" smtClean="0">
                <a:solidFill>
                  <a:srgbClr val="FF0000"/>
                </a:solidFill>
                <a:ea typeface="黑体" pitchFamily="49" charset="-122"/>
                <a:sym typeface="黑体" pitchFamily="49" charset="-122"/>
              </a:rPr>
              <a:t> Boulder impact force measurement</a:t>
            </a:r>
          </a:p>
          <a:p>
            <a:pPr marL="342900" indent="-342900" algn="l">
              <a:buClr>
                <a:srgbClr val="FF0000"/>
              </a:buClr>
              <a:buFont typeface="Wingdings" pitchFamily="2" charset="2"/>
              <a:buChar char="u"/>
            </a:pPr>
            <a:r>
              <a:rPr lang="en-US" sz="3600" b="1" dirty="0" smtClean="0">
                <a:solidFill>
                  <a:schemeClr val="tx1"/>
                </a:solidFill>
                <a:ea typeface="黑体" pitchFamily="49" charset="-122"/>
                <a:sym typeface="黑体" pitchFamily="49" charset="-122"/>
              </a:rPr>
              <a:t> Warning about impact energy of debris flow</a:t>
            </a:r>
            <a:endParaRPr lang="en-US" altLang="zh-CN" sz="3600" b="1" dirty="0" smtClean="0">
              <a:solidFill>
                <a:schemeClr val="tx1"/>
              </a:solidFill>
              <a:ea typeface="黑体" pitchFamily="49" charset="-122"/>
              <a:sym typeface="黑体" pitchFamily="49" charset="-122"/>
            </a:endParaRPr>
          </a:p>
          <a:p>
            <a:pPr marL="342900" indent="-342900" algn="l">
              <a:buClr>
                <a:srgbClr val="FF0000"/>
              </a:buClr>
              <a:buFont typeface="Wingdings" pitchFamily="2" charset="2"/>
              <a:buChar char="u"/>
            </a:pPr>
            <a:r>
              <a:rPr lang="en-US" altLang="zh-CN" sz="3600" b="1" dirty="0">
                <a:ea typeface="黑体" pitchFamily="49" charset="-122"/>
                <a:sym typeface="黑体" pitchFamily="49" charset="-122"/>
              </a:rPr>
              <a:t> </a:t>
            </a:r>
            <a:r>
              <a:rPr lang="en-US" altLang="zh-CN" sz="3600" b="1" dirty="0" smtClean="0">
                <a:ea typeface="黑体" pitchFamily="49" charset="-122"/>
                <a:sym typeface="黑体" pitchFamily="49" charset="-122"/>
              </a:rPr>
              <a:t>Conclusions</a:t>
            </a:r>
            <a:endParaRPr lang="en-US" altLang="zh-CN" sz="3600" b="1" dirty="0" smtClean="0">
              <a:solidFill>
                <a:schemeClr val="tx1"/>
              </a:solidFill>
              <a:ea typeface="黑体" pitchFamily="49" charset="-122"/>
              <a:sym typeface="黑体" pitchFamily="49" charset="-122"/>
            </a:endParaRPr>
          </a:p>
        </p:txBody>
      </p:sp>
    </p:spTree>
    <p:extLst>
      <p:ext uri="{BB962C8B-B14F-4D97-AF65-F5344CB8AC3E}">
        <p14:creationId xmlns:p14="http://schemas.microsoft.com/office/powerpoint/2010/main" val="2300109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7"/>
          <p:cNvSpPr>
            <a:spLocks noChangeShapeType="1"/>
          </p:cNvSpPr>
          <p:nvPr/>
        </p:nvSpPr>
        <p:spPr bwMode="auto">
          <a:xfrm>
            <a:off x="76201" y="606425"/>
            <a:ext cx="8729554" cy="0"/>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 name="Text Box 6"/>
          <p:cNvSpPr>
            <a:spLocks noChangeArrowheads="1"/>
          </p:cNvSpPr>
          <p:nvPr/>
        </p:nvSpPr>
        <p:spPr bwMode="auto">
          <a:xfrm>
            <a:off x="0" y="0"/>
            <a:ext cx="64443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rgbClr val="FF0000"/>
              </a:buClr>
            </a:pPr>
            <a:r>
              <a:rPr lang="en-US" altLang="zh-CN" sz="3200" b="1" dirty="0">
                <a:ea typeface="黑体" pitchFamily="49" charset="-122"/>
                <a:sym typeface="黑体" pitchFamily="49" charset="-122"/>
              </a:rPr>
              <a:t>Boulder impact force measurement</a:t>
            </a:r>
          </a:p>
        </p:txBody>
      </p:sp>
      <p:pic>
        <p:nvPicPr>
          <p:cNvPr id="6" name="图片 5"/>
          <p:cNvPicPr/>
          <p:nvPr/>
        </p:nvPicPr>
        <p:blipFill>
          <a:blip r:embed="rId2" cstate="print">
            <a:extLst>
              <a:ext uri="{28A0092B-C50C-407E-A947-70E740481C1C}">
                <a14:useLocalDpi xmlns:a14="http://schemas.microsoft.com/office/drawing/2010/main" val="0"/>
              </a:ext>
            </a:extLst>
          </a:blip>
          <a:stretch>
            <a:fillRect/>
          </a:stretch>
        </p:blipFill>
        <p:spPr>
          <a:xfrm>
            <a:off x="304801" y="783276"/>
            <a:ext cx="3828415" cy="2519680"/>
          </a:xfrm>
          <a:prstGeom prst="rect">
            <a:avLst/>
          </a:prstGeom>
        </p:spPr>
      </p:pic>
      <p:pic>
        <p:nvPicPr>
          <p:cNvPr id="7" name="图片 6"/>
          <p:cNvPicPr/>
          <p:nvPr/>
        </p:nvPicPr>
        <p:blipFill>
          <a:blip r:embed="rId3" cstate="print">
            <a:extLst>
              <a:ext uri="{28A0092B-C50C-407E-A947-70E740481C1C}">
                <a14:useLocalDpi xmlns:a14="http://schemas.microsoft.com/office/drawing/2010/main" val="0"/>
              </a:ext>
            </a:extLst>
          </a:blip>
          <a:stretch>
            <a:fillRect/>
          </a:stretch>
        </p:blipFill>
        <p:spPr>
          <a:xfrm>
            <a:off x="7735720" y="993511"/>
            <a:ext cx="3398520" cy="2519680"/>
          </a:xfrm>
          <a:prstGeom prst="rect">
            <a:avLst/>
          </a:prstGeom>
        </p:spPr>
      </p:pic>
      <p:graphicFrame>
        <p:nvGraphicFramePr>
          <p:cNvPr id="9" name="表格 8"/>
          <p:cNvGraphicFramePr>
            <a:graphicFrameLocks noGrp="1"/>
          </p:cNvGraphicFramePr>
          <p:nvPr>
            <p:extLst>
              <p:ext uri="{D42A27DB-BD31-4B8C-83A1-F6EECF244321}">
                <p14:modId xmlns:p14="http://schemas.microsoft.com/office/powerpoint/2010/main" val="1503635173"/>
              </p:ext>
            </p:extLst>
          </p:nvPr>
        </p:nvGraphicFramePr>
        <p:xfrm>
          <a:off x="7735720" y="3830893"/>
          <a:ext cx="3641304" cy="2602204"/>
        </p:xfrm>
        <a:graphic>
          <a:graphicData uri="http://schemas.openxmlformats.org/drawingml/2006/table">
            <a:tbl>
              <a:tblPr firstRow="1" firstCol="1" bandRow="1">
                <a:tableStyleId>{5C22544A-7EE6-4342-B048-85BDC9FD1C3A}</a:tableStyleId>
              </a:tblPr>
              <a:tblGrid>
                <a:gridCol w="1820652"/>
                <a:gridCol w="1820652"/>
              </a:tblGrid>
              <a:tr h="362384">
                <a:tc>
                  <a:txBody>
                    <a:bodyPr/>
                    <a:lstStyle/>
                    <a:p>
                      <a:pPr algn="ctr">
                        <a:lnSpc>
                          <a:spcPct val="200000"/>
                        </a:lnSpc>
                        <a:spcAft>
                          <a:spcPts val="0"/>
                        </a:spcAft>
                      </a:pPr>
                      <a:r>
                        <a:rPr lang="en-US" sz="1200" kern="100" dirty="0">
                          <a:effectLst/>
                        </a:rPr>
                        <a:t>Measurement range</a:t>
                      </a:r>
                      <a:endParaRPr lang="zh-CN" sz="1200" kern="100" dirty="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100">
                          <a:effectLst/>
                        </a:rPr>
                        <a:t>1500nm-1600nm</a:t>
                      </a:r>
                      <a:endParaRPr lang="zh-CN" sz="1200" kern="100">
                        <a:effectLst/>
                        <a:latin typeface="Calibri"/>
                        <a:ea typeface="宋体"/>
                        <a:cs typeface="Times New Roman"/>
                      </a:endParaRPr>
                    </a:p>
                  </a:txBody>
                  <a:tcPr marL="68580" marR="68580" marT="0" marB="0"/>
                </a:tc>
              </a:tr>
              <a:tr h="362384">
                <a:tc>
                  <a:txBody>
                    <a:bodyPr/>
                    <a:lstStyle/>
                    <a:p>
                      <a:pPr algn="ctr">
                        <a:lnSpc>
                          <a:spcPct val="200000"/>
                        </a:lnSpc>
                        <a:spcAft>
                          <a:spcPts val="0"/>
                        </a:spcAft>
                      </a:pPr>
                      <a:r>
                        <a:rPr lang="en-US" sz="1200" kern="100">
                          <a:effectLst/>
                        </a:rPr>
                        <a:t>Resolution</a:t>
                      </a:r>
                      <a:endParaRPr lang="zh-CN" sz="12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100">
                          <a:effectLst/>
                        </a:rPr>
                        <a:t>5pm</a:t>
                      </a:r>
                      <a:endParaRPr lang="zh-CN" sz="1200" kern="100">
                        <a:effectLst/>
                        <a:latin typeface="Calibri"/>
                        <a:ea typeface="宋体"/>
                        <a:cs typeface="Times New Roman"/>
                      </a:endParaRPr>
                    </a:p>
                  </a:txBody>
                  <a:tcPr marL="68580" marR="68580" marT="0" marB="0"/>
                </a:tc>
              </a:tr>
              <a:tr h="362384">
                <a:tc>
                  <a:txBody>
                    <a:bodyPr/>
                    <a:lstStyle/>
                    <a:p>
                      <a:pPr algn="ctr">
                        <a:lnSpc>
                          <a:spcPct val="200000"/>
                        </a:lnSpc>
                        <a:spcAft>
                          <a:spcPts val="0"/>
                        </a:spcAft>
                      </a:pPr>
                      <a:r>
                        <a:rPr lang="en-US" sz="1200" kern="100">
                          <a:effectLst/>
                        </a:rPr>
                        <a:t>Sensors per. channel</a:t>
                      </a:r>
                      <a:endParaRPr lang="zh-CN" sz="12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100">
                          <a:effectLst/>
                        </a:rPr>
                        <a:t>25</a:t>
                      </a:r>
                      <a:endParaRPr lang="zh-CN" sz="1200" kern="100">
                        <a:effectLst/>
                        <a:latin typeface="Calibri"/>
                        <a:ea typeface="宋体"/>
                        <a:cs typeface="Times New Roman"/>
                      </a:endParaRPr>
                    </a:p>
                  </a:txBody>
                  <a:tcPr marL="68580" marR="68580" marT="0" marB="0"/>
                </a:tc>
              </a:tr>
              <a:tr h="362384">
                <a:tc>
                  <a:txBody>
                    <a:bodyPr/>
                    <a:lstStyle/>
                    <a:p>
                      <a:pPr algn="ctr">
                        <a:lnSpc>
                          <a:spcPct val="200000"/>
                        </a:lnSpc>
                        <a:spcAft>
                          <a:spcPts val="0"/>
                        </a:spcAft>
                      </a:pPr>
                      <a:r>
                        <a:rPr lang="en-US" sz="1200" kern="100">
                          <a:effectLst/>
                        </a:rPr>
                        <a:t>Optical channels</a:t>
                      </a:r>
                      <a:endParaRPr lang="zh-CN" sz="12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100">
                          <a:effectLst/>
                        </a:rPr>
                        <a:t>4</a:t>
                      </a:r>
                      <a:endParaRPr lang="zh-CN" sz="1200" kern="100">
                        <a:effectLst/>
                        <a:latin typeface="Calibri"/>
                        <a:ea typeface="宋体"/>
                        <a:cs typeface="Times New Roman"/>
                      </a:endParaRPr>
                    </a:p>
                  </a:txBody>
                  <a:tcPr marL="68580" marR="68580" marT="0" marB="0"/>
                </a:tc>
              </a:tr>
              <a:tr h="362384">
                <a:tc>
                  <a:txBody>
                    <a:bodyPr/>
                    <a:lstStyle/>
                    <a:p>
                      <a:pPr algn="ctr">
                        <a:lnSpc>
                          <a:spcPct val="200000"/>
                        </a:lnSpc>
                        <a:spcAft>
                          <a:spcPts val="0"/>
                        </a:spcAft>
                      </a:pPr>
                      <a:r>
                        <a:rPr lang="en-US" sz="1200" kern="100">
                          <a:effectLst/>
                        </a:rPr>
                        <a:t>Sample rate</a:t>
                      </a:r>
                      <a:endParaRPr lang="zh-CN" sz="12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100">
                          <a:effectLst/>
                        </a:rPr>
                        <a:t>100Hz</a:t>
                      </a:r>
                      <a:endParaRPr lang="zh-CN" sz="1200" kern="100">
                        <a:effectLst/>
                        <a:latin typeface="Calibri"/>
                        <a:ea typeface="宋体"/>
                        <a:cs typeface="Times New Roman"/>
                      </a:endParaRPr>
                    </a:p>
                  </a:txBody>
                  <a:tcPr marL="68580" marR="68580" marT="0" marB="0"/>
                </a:tc>
              </a:tr>
              <a:tr h="773404">
                <a:tc>
                  <a:txBody>
                    <a:bodyPr/>
                    <a:lstStyle/>
                    <a:p>
                      <a:pPr algn="ctr">
                        <a:lnSpc>
                          <a:spcPct val="200000"/>
                        </a:lnSpc>
                        <a:spcAft>
                          <a:spcPts val="0"/>
                        </a:spcAft>
                      </a:pPr>
                      <a:r>
                        <a:rPr lang="en-US" sz="1200" kern="100" dirty="0">
                          <a:effectLst/>
                        </a:rPr>
                        <a:t>Operation temperature</a:t>
                      </a:r>
                      <a:endParaRPr lang="zh-CN" sz="1200" kern="100" dirty="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100" dirty="0">
                          <a:effectLst/>
                        </a:rPr>
                        <a:t>10-40</a:t>
                      </a:r>
                      <a:r>
                        <a:rPr lang="en-US" sz="1200" kern="100" baseline="30000" dirty="0">
                          <a:effectLst/>
                        </a:rPr>
                        <a:t>o </a:t>
                      </a:r>
                      <a:r>
                        <a:rPr lang="en-US" sz="1200" kern="100" dirty="0">
                          <a:effectLst/>
                        </a:rPr>
                        <a:t>C</a:t>
                      </a:r>
                      <a:endParaRPr lang="zh-CN" sz="1200" kern="100" dirty="0">
                        <a:effectLst/>
                        <a:latin typeface="Calibri"/>
                        <a:ea typeface="宋体"/>
                        <a:cs typeface="Times New Roman"/>
                      </a:endParaRPr>
                    </a:p>
                  </a:txBody>
                  <a:tcPr marL="68580" marR="68580" marT="0" marB="0"/>
                </a:tc>
              </a:tr>
            </a:tbl>
          </a:graphicData>
        </a:graphic>
      </p:graphicFrame>
      <p:sp>
        <p:nvSpPr>
          <p:cNvPr id="10" name="矩形 9"/>
          <p:cNvSpPr/>
          <p:nvPr/>
        </p:nvSpPr>
        <p:spPr>
          <a:xfrm>
            <a:off x="304801" y="3845407"/>
            <a:ext cx="5979886" cy="258532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lgn="just">
              <a:buFont typeface="Wingdings" pitchFamily="2" charset="2"/>
              <a:buChar char="u"/>
            </a:pPr>
            <a:r>
              <a:rPr lang="en-US" altLang="zh-CN" dirty="0"/>
              <a:t>FBG sensor #1 was close to the fixed end, and the sensor interval was 20 cm. </a:t>
            </a:r>
            <a:endParaRPr lang="en-US" altLang="zh-CN" dirty="0" smtClean="0"/>
          </a:p>
          <a:p>
            <a:pPr marL="285750" indent="-285750" algn="just">
              <a:buFont typeface="Wingdings" pitchFamily="2" charset="2"/>
              <a:buChar char="u"/>
            </a:pPr>
            <a:r>
              <a:rPr lang="en-US" altLang="zh-CN" dirty="0" smtClean="0"/>
              <a:t>The </a:t>
            </a:r>
            <a:r>
              <a:rPr lang="en-US" altLang="zh-CN" dirty="0"/>
              <a:t>monitoring device was attached to the rigid column and foundation </a:t>
            </a:r>
            <a:r>
              <a:rPr lang="en-US" altLang="zh-CN" dirty="0" smtClean="0"/>
              <a:t>beam. The </a:t>
            </a:r>
            <a:r>
              <a:rPr lang="en-US" altLang="zh-CN" dirty="0"/>
              <a:t>foundation beam was fixed on the ground using anchor bolts. It is noted that the rigid column and foundation beam are much larger and stiffer compared to the monitoring device, so that there is almost no deformation in the rigid column and foundation when an impact force is imposed on the monitoring device. </a:t>
            </a:r>
            <a:endParaRPr lang="zh-CN" altLang="en-US" dirty="0"/>
          </a:p>
        </p:txBody>
      </p:sp>
      <p:sp>
        <p:nvSpPr>
          <p:cNvPr id="2" name="TextBox 1"/>
          <p:cNvSpPr txBox="1"/>
          <p:nvPr/>
        </p:nvSpPr>
        <p:spPr>
          <a:xfrm>
            <a:off x="3714488" y="1236318"/>
            <a:ext cx="3833614"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zh-CN" sz="1200" dirty="0" smtClean="0"/>
              <a:t>FBG 1# mainly for measurement;</a:t>
            </a:r>
          </a:p>
          <a:p>
            <a:r>
              <a:rPr lang="en-US" altLang="zh-CN" sz="1200" dirty="0" smtClean="0"/>
              <a:t>FBG 2#, 3# and 4# mainly for  locating the impact position.</a:t>
            </a:r>
            <a:endParaRPr lang="zh-CN" altLang="en-US" sz="1200" dirty="0"/>
          </a:p>
        </p:txBody>
      </p:sp>
    </p:spTree>
    <p:extLst>
      <p:ext uri="{BB962C8B-B14F-4D97-AF65-F5344CB8AC3E}">
        <p14:creationId xmlns:p14="http://schemas.microsoft.com/office/powerpoint/2010/main" val="3174918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2" cstate="print">
            <a:extLst>
              <a:ext uri="{28A0092B-C50C-407E-A947-70E740481C1C}">
                <a14:useLocalDpi xmlns:a14="http://schemas.microsoft.com/office/drawing/2010/main" val="0"/>
              </a:ext>
            </a:extLst>
          </a:blip>
          <a:stretch>
            <a:fillRect/>
          </a:stretch>
        </p:blipFill>
        <p:spPr>
          <a:xfrm>
            <a:off x="76201" y="1049384"/>
            <a:ext cx="5080395" cy="4886958"/>
          </a:xfrm>
          <a:prstGeom prst="rect">
            <a:avLst/>
          </a:prstGeom>
        </p:spPr>
      </p:pic>
      <p:sp>
        <p:nvSpPr>
          <p:cNvPr id="5" name="Line 7"/>
          <p:cNvSpPr>
            <a:spLocks noChangeShapeType="1"/>
          </p:cNvSpPr>
          <p:nvPr/>
        </p:nvSpPr>
        <p:spPr bwMode="auto">
          <a:xfrm>
            <a:off x="76201" y="606425"/>
            <a:ext cx="6745513" cy="0"/>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 name="Text Box 6"/>
          <p:cNvSpPr>
            <a:spLocks noChangeArrowheads="1"/>
          </p:cNvSpPr>
          <p:nvPr/>
        </p:nvSpPr>
        <p:spPr bwMode="auto">
          <a:xfrm>
            <a:off x="0" y="0"/>
            <a:ext cx="64443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rgbClr val="FF0000"/>
              </a:buClr>
            </a:pPr>
            <a:r>
              <a:rPr lang="en-US" altLang="zh-CN" sz="3200" b="1" dirty="0">
                <a:ea typeface="黑体" pitchFamily="49" charset="-122"/>
                <a:sym typeface="黑体" pitchFamily="49" charset="-122"/>
              </a:rPr>
              <a:t>Boulder impact force measurement</a:t>
            </a:r>
          </a:p>
        </p:txBody>
      </p:sp>
      <p:sp>
        <p:nvSpPr>
          <p:cNvPr id="7" name="TextBox 6"/>
          <p:cNvSpPr txBox="1"/>
          <p:nvPr/>
        </p:nvSpPr>
        <p:spPr>
          <a:xfrm>
            <a:off x="5370286" y="957942"/>
            <a:ext cx="6386286" cy="39703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lgn="just">
              <a:buFont typeface="Wingdings" pitchFamily="2" charset="2"/>
              <a:buChar char="u"/>
            </a:pPr>
            <a:r>
              <a:rPr lang="en-US" altLang="zh-CN" dirty="0"/>
              <a:t>The impact force of debris flow consists of the hydrodynamic pressure and the boulder collision, and the boulder collision is the key factor contributing to building damage and engineering structure </a:t>
            </a:r>
            <a:r>
              <a:rPr lang="en-US" altLang="zh-CN" dirty="0" smtClean="0"/>
              <a:t>failure.</a:t>
            </a:r>
          </a:p>
          <a:p>
            <a:pPr marL="285750" indent="-285750" algn="just">
              <a:buFont typeface="Wingdings" pitchFamily="2" charset="2"/>
              <a:buChar char="u"/>
            </a:pPr>
            <a:r>
              <a:rPr lang="en-US" altLang="zh-CN" dirty="0"/>
              <a:t>The boulder impact effect is closely related to the translational and rotational movement of the </a:t>
            </a:r>
            <a:r>
              <a:rPr lang="en-US" altLang="zh-CN" dirty="0" smtClean="0"/>
              <a:t>boulder.</a:t>
            </a:r>
          </a:p>
          <a:p>
            <a:pPr marL="285750" indent="-285750" algn="just">
              <a:buFont typeface="Wingdings" pitchFamily="2" charset="2"/>
              <a:buChar char="u"/>
            </a:pPr>
            <a:r>
              <a:rPr lang="en-US" altLang="zh-CN" dirty="0"/>
              <a:t>Debris flows with different densities can have different boulder movements. A debris flow with a high density is capable of keeping boulders in a suspended state, such that only translational energy is carried by the boulders. In contrast, boulders within the low-density debris flow roll forward, carrying both translational and rotational energy</a:t>
            </a:r>
            <a:r>
              <a:rPr lang="en-US" altLang="zh-CN" dirty="0" smtClean="0"/>
              <a:t>.</a:t>
            </a:r>
          </a:p>
          <a:p>
            <a:pPr marL="285750" indent="-285750" algn="just">
              <a:buFont typeface="Wingdings" pitchFamily="2" charset="2"/>
              <a:buChar char="u"/>
            </a:pPr>
            <a:r>
              <a:rPr lang="en-US" altLang="zh-CN" dirty="0"/>
              <a:t>In this study, we focus on the translational </a:t>
            </a:r>
            <a:r>
              <a:rPr lang="en-US" altLang="zh-CN" dirty="0" smtClean="0"/>
              <a:t>impacts, and a hammer was used to simulate the boulder within debris flow</a:t>
            </a:r>
            <a:endParaRPr lang="zh-CN" altLang="en-US" dirty="0"/>
          </a:p>
        </p:txBody>
      </p:sp>
      <p:sp>
        <p:nvSpPr>
          <p:cNvPr id="8" name="TextBox 7"/>
          <p:cNvSpPr txBox="1"/>
          <p:nvPr/>
        </p:nvSpPr>
        <p:spPr>
          <a:xfrm>
            <a:off x="3336107" y="5588001"/>
            <a:ext cx="4068358"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altLang="zh-CN" b="1" dirty="0" smtClean="0">
                <a:solidFill>
                  <a:srgbClr val="FF0000"/>
                </a:solidFill>
              </a:rPr>
              <a:t>Falling heights: 0.2, 0.4, 0.6, </a:t>
            </a:r>
            <a:r>
              <a:rPr lang="en-US" altLang="zh-CN" b="1" dirty="0">
                <a:solidFill>
                  <a:srgbClr val="FF0000"/>
                </a:solidFill>
              </a:rPr>
              <a:t>1 m and 2 m</a:t>
            </a:r>
            <a:endParaRPr lang="zh-CN" altLang="en-US" b="1" dirty="0">
              <a:solidFill>
                <a:srgbClr val="FF0000"/>
              </a:solidFill>
            </a:endParaRPr>
          </a:p>
        </p:txBody>
      </p:sp>
    </p:spTree>
    <p:extLst>
      <p:ext uri="{BB962C8B-B14F-4D97-AF65-F5344CB8AC3E}">
        <p14:creationId xmlns:p14="http://schemas.microsoft.com/office/powerpoint/2010/main" val="3548890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7"/>
          <p:cNvSpPr>
            <a:spLocks noChangeShapeType="1"/>
          </p:cNvSpPr>
          <p:nvPr/>
        </p:nvSpPr>
        <p:spPr bwMode="auto">
          <a:xfrm>
            <a:off x="76201" y="606425"/>
            <a:ext cx="6745513" cy="0"/>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 name="Text Box 6"/>
          <p:cNvSpPr>
            <a:spLocks noChangeArrowheads="1"/>
          </p:cNvSpPr>
          <p:nvPr/>
        </p:nvSpPr>
        <p:spPr bwMode="auto">
          <a:xfrm>
            <a:off x="0" y="0"/>
            <a:ext cx="64443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rgbClr val="FF0000"/>
              </a:buClr>
            </a:pPr>
            <a:r>
              <a:rPr lang="en-US" altLang="zh-CN" sz="3200" b="1" dirty="0">
                <a:ea typeface="黑体" pitchFamily="49" charset="-122"/>
                <a:sym typeface="黑体" pitchFamily="49" charset="-122"/>
              </a:rPr>
              <a:t>Boulder impact force measurement</a:t>
            </a:r>
          </a:p>
        </p:txBody>
      </p:sp>
      <p:pic>
        <p:nvPicPr>
          <p:cNvPr id="17" name="图片 16"/>
          <p:cNvPicPr/>
          <p:nvPr/>
        </p:nvPicPr>
        <p:blipFill>
          <a:blip r:embed="rId3" cstate="print">
            <a:extLst>
              <a:ext uri="{28A0092B-C50C-407E-A947-70E740481C1C}">
                <a14:useLocalDpi xmlns:a14="http://schemas.microsoft.com/office/drawing/2010/main" val="0"/>
              </a:ext>
            </a:extLst>
          </a:blip>
          <a:stretch>
            <a:fillRect/>
          </a:stretch>
        </p:blipFill>
        <p:spPr>
          <a:xfrm>
            <a:off x="24677" y="1011193"/>
            <a:ext cx="2214880" cy="1497330"/>
          </a:xfrm>
          <a:prstGeom prst="rect">
            <a:avLst/>
          </a:prstGeom>
        </p:spPr>
      </p:pic>
      <p:pic>
        <p:nvPicPr>
          <p:cNvPr id="18" name="图片 17"/>
          <p:cNvPicPr/>
          <p:nvPr/>
        </p:nvPicPr>
        <p:blipFill rotWithShape="1">
          <a:blip r:embed="rId4" cstate="print">
            <a:extLst>
              <a:ext uri="{28A0092B-C50C-407E-A947-70E740481C1C}">
                <a14:useLocalDpi xmlns:a14="http://schemas.microsoft.com/office/drawing/2010/main" val="0"/>
              </a:ext>
            </a:extLst>
          </a:blip>
          <a:srcRect l="3736"/>
          <a:stretch/>
        </p:blipFill>
        <p:spPr bwMode="auto">
          <a:xfrm>
            <a:off x="2461671" y="1011193"/>
            <a:ext cx="2159635" cy="1497330"/>
          </a:xfrm>
          <a:prstGeom prst="rect">
            <a:avLst/>
          </a:prstGeom>
          <a:ln>
            <a:noFill/>
          </a:ln>
          <a:extLst>
            <a:ext uri="{53640926-AAD7-44D8-BBD7-CCE9431645EC}">
              <a14:shadowObscured xmlns:a14="http://schemas.microsoft.com/office/drawing/2010/main"/>
            </a:ext>
          </a:extLst>
        </p:spPr>
      </p:pic>
      <p:pic>
        <p:nvPicPr>
          <p:cNvPr id="19" name="图片 18"/>
          <p:cNvPicPr/>
          <p:nvPr/>
        </p:nvPicPr>
        <p:blipFill>
          <a:blip r:embed="rId5" cstate="print">
            <a:extLst>
              <a:ext uri="{28A0092B-C50C-407E-A947-70E740481C1C}">
                <a14:useLocalDpi xmlns:a14="http://schemas.microsoft.com/office/drawing/2010/main" val="0"/>
              </a:ext>
            </a:extLst>
          </a:blip>
          <a:stretch>
            <a:fillRect/>
          </a:stretch>
        </p:blipFill>
        <p:spPr>
          <a:xfrm>
            <a:off x="4821566" y="1011193"/>
            <a:ext cx="2548890" cy="1497330"/>
          </a:xfrm>
          <a:prstGeom prst="rect">
            <a:avLst/>
          </a:prstGeom>
        </p:spPr>
      </p:pic>
      <p:pic>
        <p:nvPicPr>
          <p:cNvPr id="20" name="图片 19"/>
          <p:cNvPicPr/>
          <p:nvPr/>
        </p:nvPicPr>
        <p:blipFill rotWithShape="1">
          <a:blip r:embed="rId6" cstate="print">
            <a:extLst>
              <a:ext uri="{28A0092B-C50C-407E-A947-70E740481C1C}">
                <a14:useLocalDpi xmlns:a14="http://schemas.microsoft.com/office/drawing/2010/main" val="0"/>
              </a:ext>
            </a:extLst>
          </a:blip>
          <a:srcRect l="1943"/>
          <a:stretch/>
        </p:blipFill>
        <p:spPr bwMode="auto">
          <a:xfrm>
            <a:off x="7509849" y="1011193"/>
            <a:ext cx="2455545" cy="1497330"/>
          </a:xfrm>
          <a:prstGeom prst="rect">
            <a:avLst/>
          </a:prstGeom>
          <a:ln>
            <a:noFill/>
          </a:ln>
          <a:extLst>
            <a:ext uri="{53640926-AAD7-44D8-BBD7-CCE9431645EC}">
              <a14:shadowObscured xmlns:a14="http://schemas.microsoft.com/office/drawing/2010/main"/>
            </a:ext>
          </a:extLst>
        </p:spPr>
      </p:pic>
      <p:pic>
        <p:nvPicPr>
          <p:cNvPr id="21" name="图片 20"/>
          <p:cNvPicPr/>
          <p:nvPr/>
        </p:nvPicPr>
        <p:blipFill>
          <a:blip r:embed="rId7" cstate="print">
            <a:extLst>
              <a:ext uri="{28A0092B-C50C-407E-A947-70E740481C1C}">
                <a14:useLocalDpi xmlns:a14="http://schemas.microsoft.com/office/drawing/2010/main" val="0"/>
              </a:ext>
            </a:extLst>
          </a:blip>
          <a:stretch>
            <a:fillRect/>
          </a:stretch>
        </p:blipFill>
        <p:spPr>
          <a:xfrm>
            <a:off x="9969138" y="1000306"/>
            <a:ext cx="2179320" cy="1497330"/>
          </a:xfrm>
          <a:prstGeom prst="rect">
            <a:avLst/>
          </a:prstGeom>
        </p:spPr>
      </p:pic>
      <p:sp>
        <p:nvSpPr>
          <p:cNvPr id="12" name="TextBox 11"/>
          <p:cNvSpPr txBox="1"/>
          <p:nvPr/>
        </p:nvSpPr>
        <p:spPr>
          <a:xfrm>
            <a:off x="214964" y="2602077"/>
            <a:ext cx="2024593"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altLang="zh-CN" dirty="0" smtClean="0"/>
              <a:t>Falling </a:t>
            </a:r>
            <a:r>
              <a:rPr lang="en-US" altLang="zh-CN" dirty="0"/>
              <a:t>height: 0.2m</a:t>
            </a:r>
            <a:endParaRPr lang="zh-CN" altLang="en-US" dirty="0"/>
          </a:p>
        </p:txBody>
      </p:sp>
      <p:sp>
        <p:nvSpPr>
          <p:cNvPr id="23" name="TextBox 22"/>
          <p:cNvSpPr txBox="1"/>
          <p:nvPr/>
        </p:nvSpPr>
        <p:spPr>
          <a:xfrm>
            <a:off x="2596713" y="2602077"/>
            <a:ext cx="2024593"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altLang="zh-CN" dirty="0" smtClean="0"/>
              <a:t>Falling </a:t>
            </a:r>
            <a:r>
              <a:rPr lang="en-US" altLang="zh-CN" dirty="0"/>
              <a:t>height: </a:t>
            </a:r>
            <a:r>
              <a:rPr lang="en-US" altLang="zh-CN" dirty="0" smtClean="0"/>
              <a:t>0.4m</a:t>
            </a:r>
            <a:endParaRPr lang="zh-CN" altLang="en-US" dirty="0"/>
          </a:p>
        </p:txBody>
      </p:sp>
      <p:sp>
        <p:nvSpPr>
          <p:cNvPr id="24" name="TextBox 23"/>
          <p:cNvSpPr txBox="1"/>
          <p:nvPr/>
        </p:nvSpPr>
        <p:spPr>
          <a:xfrm>
            <a:off x="5215234" y="2599622"/>
            <a:ext cx="2024593"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altLang="zh-CN" dirty="0" smtClean="0"/>
              <a:t>Falling </a:t>
            </a:r>
            <a:r>
              <a:rPr lang="en-US" altLang="zh-CN" dirty="0"/>
              <a:t>height: </a:t>
            </a:r>
            <a:r>
              <a:rPr lang="en-US" altLang="zh-CN" dirty="0" smtClean="0"/>
              <a:t>0.6m</a:t>
            </a:r>
            <a:endParaRPr lang="zh-CN" altLang="en-US" dirty="0"/>
          </a:p>
        </p:txBody>
      </p:sp>
      <p:sp>
        <p:nvSpPr>
          <p:cNvPr id="25" name="TextBox 24"/>
          <p:cNvSpPr txBox="1"/>
          <p:nvPr/>
        </p:nvSpPr>
        <p:spPr>
          <a:xfrm>
            <a:off x="7940801" y="2602077"/>
            <a:ext cx="1849865"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altLang="zh-CN" dirty="0" smtClean="0"/>
              <a:t>Falling </a:t>
            </a:r>
            <a:r>
              <a:rPr lang="en-US" altLang="zh-CN" dirty="0"/>
              <a:t>height: </a:t>
            </a:r>
            <a:r>
              <a:rPr lang="en-US" altLang="zh-CN" dirty="0" smtClean="0"/>
              <a:t>1m</a:t>
            </a:r>
            <a:endParaRPr lang="zh-CN" altLang="en-US" dirty="0"/>
          </a:p>
        </p:txBody>
      </p:sp>
      <p:sp>
        <p:nvSpPr>
          <p:cNvPr id="26" name="TextBox 25"/>
          <p:cNvSpPr txBox="1"/>
          <p:nvPr/>
        </p:nvSpPr>
        <p:spPr>
          <a:xfrm>
            <a:off x="10123865" y="2602077"/>
            <a:ext cx="1849865"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altLang="zh-CN" dirty="0" smtClean="0"/>
              <a:t>Falling </a:t>
            </a:r>
            <a:r>
              <a:rPr lang="en-US" altLang="zh-CN" dirty="0"/>
              <a:t>height: </a:t>
            </a:r>
            <a:r>
              <a:rPr lang="en-US" altLang="zh-CN" dirty="0" smtClean="0"/>
              <a:t>2m</a:t>
            </a:r>
            <a:endParaRPr lang="zh-CN" altLang="en-US" dirty="0"/>
          </a:p>
        </p:txBody>
      </p:sp>
      <p:sp>
        <p:nvSpPr>
          <p:cNvPr id="13" name="矩形 12"/>
          <p:cNvSpPr/>
          <p:nvPr/>
        </p:nvSpPr>
        <p:spPr>
          <a:xfrm>
            <a:off x="24677" y="3605937"/>
            <a:ext cx="5687786" cy="286232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lgn="just">
              <a:buFont typeface="Wingdings" pitchFamily="2" charset="2"/>
              <a:buChar char="u"/>
            </a:pPr>
            <a:r>
              <a:rPr lang="en-US" altLang="zh-CN" dirty="0" smtClean="0"/>
              <a:t>The </a:t>
            </a:r>
            <a:r>
              <a:rPr lang="en-US" altLang="zh-CN" dirty="0"/>
              <a:t>dynamic strain process started from the strain value of zero and ended at the zero point after a peak crest of strain value. </a:t>
            </a:r>
            <a:endParaRPr lang="en-US" altLang="zh-CN" dirty="0" smtClean="0"/>
          </a:p>
          <a:p>
            <a:pPr marL="285750" indent="-285750" algn="just">
              <a:buFont typeface="Wingdings" pitchFamily="2" charset="2"/>
              <a:buChar char="u"/>
            </a:pPr>
            <a:r>
              <a:rPr lang="en-US" altLang="zh-CN" dirty="0" smtClean="0"/>
              <a:t>This </a:t>
            </a:r>
            <a:r>
              <a:rPr lang="en-US" altLang="zh-CN" dirty="0"/>
              <a:t>behavior implies a dominantly elastic deformation within the monitoring device during the impact test. </a:t>
            </a:r>
            <a:endParaRPr lang="en-US" altLang="zh-CN" dirty="0" smtClean="0"/>
          </a:p>
          <a:p>
            <a:pPr marL="285750" indent="-285750" algn="just">
              <a:buFont typeface="Wingdings" pitchFamily="2" charset="2"/>
              <a:buChar char="u"/>
            </a:pPr>
            <a:r>
              <a:rPr lang="en-US" altLang="zh-CN" dirty="0" smtClean="0"/>
              <a:t>The whole dynamic process was neglected, only the peak value was considered and further analyzed.</a:t>
            </a:r>
          </a:p>
          <a:p>
            <a:pPr marL="285750" indent="-285750" algn="just">
              <a:buFont typeface="Wingdings" pitchFamily="2" charset="2"/>
              <a:buChar char="u"/>
            </a:pPr>
            <a:r>
              <a:rPr lang="en-US" altLang="zh-CN" dirty="0" smtClean="0"/>
              <a:t>The </a:t>
            </a:r>
            <a:r>
              <a:rPr lang="en-US" altLang="zh-CN" dirty="0"/>
              <a:t>peaks of dynamic strain under different free-falling heights are measured by the FBG sensors and listed in </a:t>
            </a:r>
            <a:r>
              <a:rPr lang="en-US" altLang="zh-CN" dirty="0" smtClean="0"/>
              <a:t>Table.</a:t>
            </a:r>
            <a:endParaRPr lang="zh-CN" altLang="en-US" dirty="0"/>
          </a:p>
        </p:txBody>
      </p:sp>
      <p:graphicFrame>
        <p:nvGraphicFramePr>
          <p:cNvPr id="14" name="表格 13"/>
          <p:cNvGraphicFramePr>
            <a:graphicFrameLocks noGrp="1"/>
          </p:cNvGraphicFramePr>
          <p:nvPr>
            <p:extLst>
              <p:ext uri="{D42A27DB-BD31-4B8C-83A1-F6EECF244321}">
                <p14:modId xmlns:p14="http://schemas.microsoft.com/office/powerpoint/2010/main" val="2352379668"/>
              </p:ext>
            </p:extLst>
          </p:nvPr>
        </p:nvGraphicFramePr>
        <p:xfrm>
          <a:off x="5960531" y="3605935"/>
          <a:ext cx="6165828" cy="2560320"/>
        </p:xfrm>
        <a:graphic>
          <a:graphicData uri="http://schemas.openxmlformats.org/drawingml/2006/table">
            <a:tbl>
              <a:tblPr firstRow="1" firstCol="1" bandRow="1">
                <a:tableStyleId>{5C22544A-7EE6-4342-B048-85BDC9FD1C3A}</a:tableStyleId>
              </a:tblPr>
              <a:tblGrid>
                <a:gridCol w="1073129"/>
                <a:gridCol w="914400"/>
                <a:gridCol w="1981200"/>
                <a:gridCol w="2197099"/>
              </a:tblGrid>
              <a:tr h="696973">
                <a:tc>
                  <a:txBody>
                    <a:bodyPr/>
                    <a:lstStyle/>
                    <a:p>
                      <a:pPr algn="ctr">
                        <a:lnSpc>
                          <a:spcPct val="200000"/>
                        </a:lnSpc>
                        <a:spcAft>
                          <a:spcPts val="0"/>
                        </a:spcAft>
                      </a:pPr>
                      <a:r>
                        <a:rPr lang="en-US" sz="1200" kern="0" dirty="0" smtClean="0">
                          <a:effectLst/>
                        </a:rPr>
                        <a:t>Work conditions</a:t>
                      </a:r>
                      <a:endParaRPr lang="zh-CN" sz="1200" kern="100" dirty="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100">
                          <a:effectLst/>
                        </a:rPr>
                        <a:t>Height/</a:t>
                      </a:r>
                      <a:r>
                        <a:rPr lang="en-US" sz="1200" kern="0">
                          <a:effectLst/>
                        </a:rPr>
                        <a:t>m</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Impact force/kN</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Peak value of dynamic strain/10</a:t>
                      </a:r>
                      <a:r>
                        <a:rPr lang="en-US" sz="1200" kern="0" baseline="30000">
                          <a:effectLst/>
                        </a:rPr>
                        <a:t>-6</a:t>
                      </a:r>
                      <a:endParaRPr lang="zh-CN" sz="1200" kern="100">
                        <a:solidFill>
                          <a:srgbClr val="000000"/>
                        </a:solidFill>
                        <a:effectLst/>
                        <a:latin typeface="Calibri"/>
                        <a:ea typeface="宋体"/>
                        <a:cs typeface="Times New Roman"/>
                      </a:endParaRPr>
                    </a:p>
                  </a:txBody>
                  <a:tcPr marL="68580" marR="68580" marT="0" marB="0"/>
                </a:tc>
              </a:tr>
              <a:tr h="322271">
                <a:tc>
                  <a:txBody>
                    <a:bodyPr/>
                    <a:lstStyle/>
                    <a:p>
                      <a:pPr algn="ctr">
                        <a:lnSpc>
                          <a:spcPct val="200000"/>
                        </a:lnSpc>
                        <a:spcAft>
                          <a:spcPts val="0"/>
                        </a:spcAft>
                      </a:pPr>
                      <a:r>
                        <a:rPr lang="en-US" sz="1200" kern="0">
                          <a:effectLst/>
                        </a:rPr>
                        <a:t>1</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0.2</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49.30</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473.1</a:t>
                      </a:r>
                      <a:endParaRPr lang="zh-CN" sz="1200" kern="100">
                        <a:solidFill>
                          <a:srgbClr val="000000"/>
                        </a:solidFill>
                        <a:effectLst/>
                        <a:latin typeface="Calibri"/>
                        <a:ea typeface="宋体"/>
                        <a:cs typeface="Times New Roman"/>
                      </a:endParaRPr>
                    </a:p>
                  </a:txBody>
                  <a:tcPr marL="68580" marR="68580" marT="0" marB="0"/>
                </a:tc>
              </a:tr>
              <a:tr h="322271">
                <a:tc>
                  <a:txBody>
                    <a:bodyPr/>
                    <a:lstStyle/>
                    <a:p>
                      <a:pPr algn="ctr">
                        <a:lnSpc>
                          <a:spcPct val="200000"/>
                        </a:lnSpc>
                        <a:spcAft>
                          <a:spcPts val="0"/>
                        </a:spcAft>
                      </a:pPr>
                      <a:r>
                        <a:rPr lang="en-US" sz="1200" kern="0">
                          <a:effectLst/>
                        </a:rPr>
                        <a:t>2</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0.4</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69.71</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952.3</a:t>
                      </a:r>
                      <a:endParaRPr lang="zh-CN" sz="1200" kern="100">
                        <a:solidFill>
                          <a:srgbClr val="000000"/>
                        </a:solidFill>
                        <a:effectLst/>
                        <a:latin typeface="Calibri"/>
                        <a:ea typeface="宋体"/>
                        <a:cs typeface="Times New Roman"/>
                      </a:endParaRPr>
                    </a:p>
                  </a:txBody>
                  <a:tcPr marL="68580" marR="68580" marT="0" marB="0"/>
                </a:tc>
              </a:tr>
              <a:tr h="322271">
                <a:tc>
                  <a:txBody>
                    <a:bodyPr/>
                    <a:lstStyle/>
                    <a:p>
                      <a:pPr algn="ctr">
                        <a:lnSpc>
                          <a:spcPct val="200000"/>
                        </a:lnSpc>
                        <a:spcAft>
                          <a:spcPts val="0"/>
                        </a:spcAft>
                      </a:pPr>
                      <a:r>
                        <a:rPr lang="en-US" sz="1200" kern="0">
                          <a:effectLst/>
                        </a:rPr>
                        <a:t>3</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0.6</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85.39</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1233.5</a:t>
                      </a:r>
                      <a:endParaRPr lang="zh-CN" sz="1200" kern="100">
                        <a:solidFill>
                          <a:srgbClr val="000000"/>
                        </a:solidFill>
                        <a:effectLst/>
                        <a:latin typeface="Calibri"/>
                        <a:ea typeface="宋体"/>
                        <a:cs typeface="Times New Roman"/>
                      </a:endParaRPr>
                    </a:p>
                  </a:txBody>
                  <a:tcPr marL="68580" marR="68580" marT="0" marB="0"/>
                </a:tc>
              </a:tr>
              <a:tr h="322271">
                <a:tc>
                  <a:txBody>
                    <a:bodyPr/>
                    <a:lstStyle/>
                    <a:p>
                      <a:pPr algn="ctr">
                        <a:lnSpc>
                          <a:spcPct val="200000"/>
                        </a:lnSpc>
                        <a:spcAft>
                          <a:spcPts val="0"/>
                        </a:spcAft>
                      </a:pPr>
                      <a:r>
                        <a:rPr lang="en-US" sz="1200" kern="0">
                          <a:effectLst/>
                        </a:rPr>
                        <a:t>4</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1</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110.24</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1562.8</a:t>
                      </a:r>
                      <a:endParaRPr lang="zh-CN" sz="1200" kern="100">
                        <a:solidFill>
                          <a:srgbClr val="000000"/>
                        </a:solidFill>
                        <a:effectLst/>
                        <a:latin typeface="Calibri"/>
                        <a:ea typeface="宋体"/>
                        <a:cs typeface="Times New Roman"/>
                      </a:endParaRPr>
                    </a:p>
                  </a:txBody>
                  <a:tcPr marL="68580" marR="68580" marT="0" marB="0"/>
                </a:tc>
              </a:tr>
              <a:tr h="322271">
                <a:tc>
                  <a:txBody>
                    <a:bodyPr/>
                    <a:lstStyle/>
                    <a:p>
                      <a:pPr algn="ctr">
                        <a:lnSpc>
                          <a:spcPct val="200000"/>
                        </a:lnSpc>
                        <a:spcAft>
                          <a:spcPts val="0"/>
                        </a:spcAft>
                      </a:pPr>
                      <a:r>
                        <a:rPr lang="en-US" sz="1200" kern="0">
                          <a:effectLst/>
                        </a:rPr>
                        <a:t>5</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dirty="0">
                          <a:effectLst/>
                        </a:rPr>
                        <a:t>2</a:t>
                      </a:r>
                      <a:endParaRPr lang="zh-CN" sz="1200" kern="100" dirty="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dirty="0">
                          <a:effectLst/>
                        </a:rPr>
                        <a:t>155.90</a:t>
                      </a:r>
                      <a:endParaRPr lang="zh-CN" sz="1200" kern="100" dirty="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dirty="0">
                          <a:effectLst/>
                        </a:rPr>
                        <a:t>2103.2</a:t>
                      </a:r>
                      <a:endParaRPr lang="zh-CN" sz="1200" kern="100" dirty="0">
                        <a:solidFill>
                          <a:srgbClr val="000000"/>
                        </a:solidFill>
                        <a:effectLst/>
                        <a:latin typeface="Calibri"/>
                        <a:ea typeface="宋体"/>
                        <a:cs typeface="Times New Roman"/>
                      </a:endParaRPr>
                    </a:p>
                  </a:txBody>
                  <a:tcPr marL="68580" marR="68580" marT="0" marB="0"/>
                </a:tc>
              </a:tr>
            </a:tbl>
          </a:graphicData>
        </a:graphic>
      </p:graphicFrame>
    </p:spTree>
    <p:extLst>
      <p:ext uri="{BB962C8B-B14F-4D97-AF65-F5344CB8AC3E}">
        <p14:creationId xmlns:p14="http://schemas.microsoft.com/office/powerpoint/2010/main" val="2489595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1116649570"/>
              </p:ext>
            </p:extLst>
          </p:nvPr>
        </p:nvGraphicFramePr>
        <p:xfrm>
          <a:off x="2806700" y="2247900"/>
          <a:ext cx="5555827" cy="1295400"/>
        </p:xfrm>
        <a:graphic>
          <a:graphicData uri="http://schemas.openxmlformats.org/presentationml/2006/ole">
            <mc:AlternateContent xmlns:mc="http://schemas.openxmlformats.org/markup-compatibility/2006">
              <mc:Choice xmlns:v="urn:schemas-microsoft-com:vml" Requires="v">
                <p:oleObj spid="_x0000_s9262" name="Equation" r:id="rId3" imgW="1841500" imgH="431800" progId="Equation.DSMT4">
                  <p:embed/>
                </p:oleObj>
              </mc:Choice>
              <mc:Fallback>
                <p:oleObj name="Equation" r:id="rId3" imgW="18415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700" y="2247900"/>
                        <a:ext cx="5555827" cy="1295400"/>
                      </a:xfrm>
                      <a:prstGeom prst="rect">
                        <a:avLst/>
                      </a:prstGeom>
                      <a:noFill/>
                    </p:spPr>
                  </p:pic>
                </p:oleObj>
              </mc:Fallback>
            </mc:AlternateContent>
          </a:graphicData>
        </a:graphic>
      </p:graphicFrame>
      <p:sp>
        <p:nvSpPr>
          <p:cNvPr id="6" name="Line 7"/>
          <p:cNvSpPr>
            <a:spLocks noChangeShapeType="1"/>
          </p:cNvSpPr>
          <p:nvPr/>
        </p:nvSpPr>
        <p:spPr bwMode="auto">
          <a:xfrm>
            <a:off x="76201" y="606425"/>
            <a:ext cx="6745513" cy="0"/>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Text Box 6"/>
          <p:cNvSpPr>
            <a:spLocks noChangeArrowheads="1"/>
          </p:cNvSpPr>
          <p:nvPr/>
        </p:nvSpPr>
        <p:spPr bwMode="auto">
          <a:xfrm>
            <a:off x="0" y="0"/>
            <a:ext cx="64443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rgbClr val="FF0000"/>
              </a:buClr>
            </a:pPr>
            <a:r>
              <a:rPr lang="en-US" altLang="zh-CN" sz="3200" b="1" dirty="0">
                <a:ea typeface="黑体" pitchFamily="49" charset="-122"/>
                <a:sym typeface="黑体" pitchFamily="49" charset="-122"/>
              </a:rPr>
              <a:t>Boulder impact force measurement</a:t>
            </a:r>
          </a:p>
        </p:txBody>
      </p:sp>
      <p:sp>
        <p:nvSpPr>
          <p:cNvPr id="8" name="TextBox 7"/>
          <p:cNvSpPr txBox="1"/>
          <p:nvPr/>
        </p:nvSpPr>
        <p:spPr>
          <a:xfrm>
            <a:off x="63501" y="4147066"/>
            <a:ext cx="12115799"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altLang="zh-CN" b="1" dirty="0" smtClean="0">
                <a:solidFill>
                  <a:srgbClr val="FF0000"/>
                </a:solidFill>
              </a:rPr>
              <a:t>Application Conditions</a:t>
            </a:r>
            <a:r>
              <a:rPr lang="en-US" altLang="zh-CN" dirty="0" smtClean="0"/>
              <a:t>: </a:t>
            </a:r>
            <a:r>
              <a:rPr lang="en-US" altLang="zh-CN" dirty="0"/>
              <a:t>contacting mode between the hammer and the monitoring device was assumed to be </a:t>
            </a:r>
            <a:r>
              <a:rPr lang="en-US" altLang="zh-CN" dirty="0" smtClean="0"/>
              <a:t>elastic;</a:t>
            </a:r>
          </a:p>
          <a:p>
            <a:r>
              <a:rPr lang="en-US" altLang="zh-CN" dirty="0"/>
              <a:t> </a:t>
            </a:r>
            <a:r>
              <a:rPr lang="en-US" altLang="zh-CN" dirty="0" smtClean="0"/>
              <a:t>                                          </a:t>
            </a:r>
            <a:r>
              <a:rPr lang="en-US" altLang="zh-CN" dirty="0"/>
              <a:t>all of the impacting energy can be effectively transferred into the elastic strain energy of </a:t>
            </a:r>
            <a:r>
              <a:rPr lang="en-US" altLang="zh-CN" dirty="0" smtClean="0"/>
              <a:t>the device.                                             </a:t>
            </a:r>
            <a:endParaRPr lang="zh-CN" altLang="en-US" dirty="0"/>
          </a:p>
        </p:txBody>
      </p:sp>
      <p:sp>
        <p:nvSpPr>
          <p:cNvPr id="9" name="矩形 8"/>
          <p:cNvSpPr/>
          <p:nvPr/>
        </p:nvSpPr>
        <p:spPr>
          <a:xfrm>
            <a:off x="76200" y="718235"/>
            <a:ext cx="11925299"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buFont typeface="Wingdings" pitchFamily="2" charset="2"/>
              <a:buChar char="u"/>
            </a:pPr>
            <a:r>
              <a:rPr lang="en-US" altLang="zh-CN" sz="2400" dirty="0"/>
              <a:t> </a:t>
            </a:r>
            <a:r>
              <a:rPr lang="en-US" altLang="zh-CN" sz="2400" dirty="0" smtClean="0"/>
              <a:t>A </a:t>
            </a:r>
            <a:r>
              <a:rPr lang="en-US" altLang="zh-CN" sz="2400" dirty="0"/>
              <a:t>formula for calculating the boulder impact force based on the elastic collision assumption as </a:t>
            </a:r>
            <a:r>
              <a:rPr lang="en-US" altLang="zh-CN" sz="2400" dirty="0" smtClean="0"/>
              <a:t>follows:</a:t>
            </a:r>
            <a:endParaRPr lang="zh-CN" altLang="en-US" sz="2400" dirty="0"/>
          </a:p>
        </p:txBody>
      </p:sp>
      <p:sp>
        <p:nvSpPr>
          <p:cNvPr id="2" name="TextBox 1"/>
          <p:cNvSpPr txBox="1"/>
          <p:nvPr/>
        </p:nvSpPr>
        <p:spPr>
          <a:xfrm>
            <a:off x="8623300" y="2667000"/>
            <a:ext cx="2060564" cy="369332"/>
          </a:xfrm>
          <a:prstGeom prst="rect">
            <a:avLst/>
          </a:prstGeom>
          <a:noFill/>
        </p:spPr>
        <p:txBody>
          <a:bodyPr wrap="none" rtlCol="0">
            <a:spAutoFit/>
          </a:bodyPr>
          <a:lstStyle/>
          <a:p>
            <a:r>
              <a:rPr lang="en-US" altLang="zh-CN" b="1" dirty="0" smtClean="0">
                <a:solidFill>
                  <a:srgbClr val="FF0000"/>
                </a:solidFill>
              </a:rPr>
              <a:t>(Zhang et al., 1989)</a:t>
            </a:r>
            <a:endParaRPr lang="zh-CN" altLang="en-US" b="1" dirty="0">
              <a:solidFill>
                <a:srgbClr val="FF0000"/>
              </a:solidFill>
            </a:endParaRPr>
          </a:p>
        </p:txBody>
      </p:sp>
    </p:spTree>
    <p:extLst>
      <p:ext uri="{BB962C8B-B14F-4D97-AF65-F5344CB8AC3E}">
        <p14:creationId xmlns:p14="http://schemas.microsoft.com/office/powerpoint/2010/main" val="1116572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7"/>
          <p:cNvSpPr>
            <a:spLocks noChangeShapeType="1"/>
          </p:cNvSpPr>
          <p:nvPr/>
        </p:nvSpPr>
        <p:spPr bwMode="auto">
          <a:xfrm>
            <a:off x="76201" y="606425"/>
            <a:ext cx="6745513" cy="0"/>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 name="Text Box 6"/>
          <p:cNvSpPr>
            <a:spLocks noChangeArrowheads="1"/>
          </p:cNvSpPr>
          <p:nvPr/>
        </p:nvSpPr>
        <p:spPr bwMode="auto">
          <a:xfrm>
            <a:off x="0" y="0"/>
            <a:ext cx="64443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rgbClr val="FF0000"/>
              </a:buClr>
            </a:pPr>
            <a:r>
              <a:rPr lang="en-US" altLang="zh-CN" sz="3200" b="1" dirty="0">
                <a:ea typeface="黑体" pitchFamily="49" charset="-122"/>
                <a:sym typeface="黑体" pitchFamily="49" charset="-122"/>
              </a:rPr>
              <a:t>Boulder impact force measurement</a:t>
            </a:r>
          </a:p>
        </p:txBody>
      </p:sp>
      <p:pic>
        <p:nvPicPr>
          <p:cNvPr id="6" name="图片 5"/>
          <p:cNvPicPr/>
          <p:nvPr/>
        </p:nvPicPr>
        <p:blipFill rotWithShape="1">
          <a:blip r:embed="rId3" cstate="print">
            <a:extLst>
              <a:ext uri="{28A0092B-C50C-407E-A947-70E740481C1C}">
                <a14:useLocalDpi xmlns:a14="http://schemas.microsoft.com/office/drawing/2010/main" val="0"/>
              </a:ext>
            </a:extLst>
          </a:blip>
          <a:srcRect l="3472" t="3146" r="3125" b="5888"/>
          <a:stretch/>
        </p:blipFill>
        <p:spPr bwMode="auto">
          <a:xfrm>
            <a:off x="299355" y="1868178"/>
            <a:ext cx="4608286" cy="2667636"/>
          </a:xfrm>
          <a:prstGeom prst="rect">
            <a:avLst/>
          </a:prstGeom>
          <a:ln>
            <a:noFill/>
          </a:ln>
          <a:extLst>
            <a:ext uri="{53640926-AAD7-44D8-BBD7-CCE9431645EC}">
              <a14:shadowObscured xmlns:a14="http://schemas.microsoft.com/office/drawing/2010/main"/>
            </a:ext>
          </a:extLst>
        </p:spPr>
      </p:pic>
      <p:sp>
        <p:nvSpPr>
          <p:cNvPr id="7" name="矩形 6"/>
          <p:cNvSpPr/>
          <p:nvPr/>
        </p:nvSpPr>
        <p:spPr>
          <a:xfrm>
            <a:off x="299355" y="4809172"/>
            <a:ext cx="11613245"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lgn="just">
              <a:buFont typeface="Wingdings" pitchFamily="2" charset="2"/>
              <a:buChar char="u"/>
            </a:pPr>
            <a:r>
              <a:rPr lang="en-US" altLang="zh-CN" dirty="0"/>
              <a:t>From </a:t>
            </a:r>
            <a:r>
              <a:rPr lang="en-US" altLang="zh-CN" dirty="0" smtClean="0"/>
              <a:t>the Equation, it </a:t>
            </a:r>
            <a:r>
              <a:rPr lang="en-US" altLang="zh-CN" dirty="0"/>
              <a:t>is seen that </a:t>
            </a:r>
            <a:r>
              <a:rPr lang="en-US" altLang="zh-CN" dirty="0" smtClean="0"/>
              <a:t>the </a:t>
            </a:r>
            <a:r>
              <a:rPr lang="en-US" altLang="zh-CN" dirty="0"/>
              <a:t>impact force (F) is proportional to the square root of the falling height (h). </a:t>
            </a:r>
            <a:endParaRPr lang="en-US" altLang="zh-CN" dirty="0" smtClean="0"/>
          </a:p>
          <a:p>
            <a:pPr marL="285750" indent="-285750" algn="just">
              <a:buFont typeface="Wingdings" pitchFamily="2" charset="2"/>
              <a:buChar char="u"/>
            </a:pPr>
            <a:r>
              <a:rPr lang="en-US" altLang="zh-CN" dirty="0" smtClean="0"/>
              <a:t>The figure shows </a:t>
            </a:r>
            <a:r>
              <a:rPr lang="en-US" altLang="zh-CN" dirty="0"/>
              <a:t>that the peak value of the dynamic strain measured by FBG #1 has an approximately binomial correlation to the hammer falling height (h). Hence, the hammer impact force (F) is proportional to the peak value of the dynamic strain measured by FBG #1. </a:t>
            </a:r>
            <a:endParaRPr lang="zh-CN" altLang="en-US" dirty="0"/>
          </a:p>
        </p:txBody>
      </p:sp>
      <p:graphicFrame>
        <p:nvGraphicFramePr>
          <p:cNvPr id="2" name="对象 1"/>
          <p:cNvGraphicFramePr>
            <a:graphicFrameLocks noChangeAspect="1"/>
          </p:cNvGraphicFramePr>
          <p:nvPr>
            <p:extLst>
              <p:ext uri="{D42A27DB-BD31-4B8C-83A1-F6EECF244321}">
                <p14:modId xmlns:p14="http://schemas.microsoft.com/office/powerpoint/2010/main" val="2223802664"/>
              </p:ext>
            </p:extLst>
          </p:nvPr>
        </p:nvGraphicFramePr>
        <p:xfrm>
          <a:off x="7937500" y="905171"/>
          <a:ext cx="3124200" cy="728385"/>
        </p:xfrm>
        <a:graphic>
          <a:graphicData uri="http://schemas.openxmlformats.org/presentationml/2006/ole">
            <mc:AlternateContent xmlns:mc="http://schemas.openxmlformats.org/markup-compatibility/2006">
              <mc:Choice xmlns:v="urn:schemas-microsoft-com:vml" Requires="v">
                <p:oleObj spid="_x0000_s10280" name="Equation" r:id="rId4" imgW="1841500" imgH="431800" progId="Equation.DSMT4">
                  <p:embed/>
                </p:oleObj>
              </mc:Choice>
              <mc:Fallback>
                <p:oleObj name="Equation" r:id="rId4" imgW="1841500" imgH="431800" progId="Equation.DSMT4">
                  <p:embed/>
                  <p:pic>
                    <p:nvPicPr>
                      <p:cNvPr id="0" name="对象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00" y="905171"/>
                        <a:ext cx="3124200" cy="728385"/>
                      </a:xfrm>
                      <a:prstGeom prst="rect">
                        <a:avLst/>
                      </a:prstGeom>
                      <a:noFill/>
                      <a:ln>
                        <a:noFill/>
                      </a:ln>
                    </p:spPr>
                  </p:pic>
                </p:oleObj>
              </mc:Fallback>
            </mc:AlternateContent>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814789439"/>
              </p:ext>
            </p:extLst>
          </p:nvPr>
        </p:nvGraphicFramePr>
        <p:xfrm>
          <a:off x="6697130" y="1692497"/>
          <a:ext cx="5215470" cy="2817352"/>
        </p:xfrm>
        <a:graphic>
          <a:graphicData uri="http://schemas.openxmlformats.org/drawingml/2006/table">
            <a:tbl>
              <a:tblPr firstRow="1" firstCol="1" bandRow="1">
                <a:tableStyleId>{5C22544A-7EE6-4342-B048-85BDC9FD1C3A}</a:tableStyleId>
              </a:tblPr>
              <a:tblGrid>
                <a:gridCol w="907724"/>
                <a:gridCol w="773461"/>
                <a:gridCol w="1675832"/>
                <a:gridCol w="1858453"/>
              </a:tblGrid>
              <a:tr h="988552">
                <a:tc>
                  <a:txBody>
                    <a:bodyPr/>
                    <a:lstStyle/>
                    <a:p>
                      <a:pPr algn="ctr">
                        <a:lnSpc>
                          <a:spcPct val="200000"/>
                        </a:lnSpc>
                        <a:spcAft>
                          <a:spcPts val="0"/>
                        </a:spcAft>
                      </a:pPr>
                      <a:r>
                        <a:rPr lang="en-US" sz="1200" kern="0" dirty="0" smtClean="0">
                          <a:effectLst/>
                        </a:rPr>
                        <a:t>Work conditions</a:t>
                      </a:r>
                      <a:endParaRPr lang="zh-CN" sz="1200" kern="100" dirty="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100" dirty="0">
                          <a:effectLst/>
                        </a:rPr>
                        <a:t>Height/</a:t>
                      </a:r>
                      <a:r>
                        <a:rPr lang="en-US" sz="1200" kern="0" dirty="0">
                          <a:effectLst/>
                        </a:rPr>
                        <a:t>m</a:t>
                      </a:r>
                      <a:endParaRPr lang="zh-CN" sz="1200" kern="100" dirty="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Impact force/kN</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Peak value of dynamic strain/10</a:t>
                      </a:r>
                      <a:r>
                        <a:rPr lang="en-US" sz="1200" kern="0" baseline="30000">
                          <a:effectLst/>
                        </a:rPr>
                        <a:t>-6</a:t>
                      </a:r>
                      <a:endParaRPr lang="zh-CN" sz="1200" kern="100">
                        <a:solidFill>
                          <a:srgbClr val="000000"/>
                        </a:solidFill>
                        <a:effectLst/>
                        <a:latin typeface="Calibri"/>
                        <a:ea typeface="宋体"/>
                        <a:cs typeface="Times New Roman"/>
                      </a:endParaRPr>
                    </a:p>
                  </a:txBody>
                  <a:tcPr marL="68580" marR="68580" marT="0" marB="0"/>
                </a:tc>
              </a:tr>
              <a:tr h="329517">
                <a:tc>
                  <a:txBody>
                    <a:bodyPr/>
                    <a:lstStyle/>
                    <a:p>
                      <a:pPr algn="ctr">
                        <a:lnSpc>
                          <a:spcPct val="200000"/>
                        </a:lnSpc>
                        <a:spcAft>
                          <a:spcPts val="0"/>
                        </a:spcAft>
                      </a:pPr>
                      <a:r>
                        <a:rPr lang="en-US" sz="1200" kern="0">
                          <a:effectLst/>
                        </a:rPr>
                        <a:t>1</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0.2</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49.30</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473.1</a:t>
                      </a:r>
                      <a:endParaRPr lang="zh-CN" sz="1200" kern="100">
                        <a:solidFill>
                          <a:srgbClr val="000000"/>
                        </a:solidFill>
                        <a:effectLst/>
                        <a:latin typeface="Calibri"/>
                        <a:ea typeface="宋体"/>
                        <a:cs typeface="Times New Roman"/>
                      </a:endParaRPr>
                    </a:p>
                  </a:txBody>
                  <a:tcPr marL="68580" marR="68580" marT="0" marB="0"/>
                </a:tc>
              </a:tr>
              <a:tr h="329517">
                <a:tc>
                  <a:txBody>
                    <a:bodyPr/>
                    <a:lstStyle/>
                    <a:p>
                      <a:pPr algn="ctr">
                        <a:lnSpc>
                          <a:spcPct val="200000"/>
                        </a:lnSpc>
                        <a:spcAft>
                          <a:spcPts val="0"/>
                        </a:spcAft>
                      </a:pPr>
                      <a:r>
                        <a:rPr lang="en-US" sz="1200" kern="0">
                          <a:effectLst/>
                        </a:rPr>
                        <a:t>2</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0.4</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69.71</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952.3</a:t>
                      </a:r>
                      <a:endParaRPr lang="zh-CN" sz="1200" kern="100">
                        <a:solidFill>
                          <a:srgbClr val="000000"/>
                        </a:solidFill>
                        <a:effectLst/>
                        <a:latin typeface="Calibri"/>
                        <a:ea typeface="宋体"/>
                        <a:cs typeface="Times New Roman"/>
                      </a:endParaRPr>
                    </a:p>
                  </a:txBody>
                  <a:tcPr marL="68580" marR="68580" marT="0" marB="0"/>
                </a:tc>
              </a:tr>
              <a:tr h="329517">
                <a:tc>
                  <a:txBody>
                    <a:bodyPr/>
                    <a:lstStyle/>
                    <a:p>
                      <a:pPr algn="ctr">
                        <a:lnSpc>
                          <a:spcPct val="200000"/>
                        </a:lnSpc>
                        <a:spcAft>
                          <a:spcPts val="0"/>
                        </a:spcAft>
                      </a:pPr>
                      <a:r>
                        <a:rPr lang="en-US" sz="1200" kern="0">
                          <a:effectLst/>
                        </a:rPr>
                        <a:t>3</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0.6</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85.39</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1233.5</a:t>
                      </a:r>
                      <a:endParaRPr lang="zh-CN" sz="1200" kern="100">
                        <a:solidFill>
                          <a:srgbClr val="000000"/>
                        </a:solidFill>
                        <a:effectLst/>
                        <a:latin typeface="Calibri"/>
                        <a:ea typeface="宋体"/>
                        <a:cs typeface="Times New Roman"/>
                      </a:endParaRPr>
                    </a:p>
                  </a:txBody>
                  <a:tcPr marL="68580" marR="68580" marT="0" marB="0"/>
                </a:tc>
              </a:tr>
              <a:tr h="329517">
                <a:tc>
                  <a:txBody>
                    <a:bodyPr/>
                    <a:lstStyle/>
                    <a:p>
                      <a:pPr algn="ctr">
                        <a:lnSpc>
                          <a:spcPct val="200000"/>
                        </a:lnSpc>
                        <a:spcAft>
                          <a:spcPts val="0"/>
                        </a:spcAft>
                      </a:pPr>
                      <a:r>
                        <a:rPr lang="en-US" sz="1200" kern="0">
                          <a:effectLst/>
                        </a:rPr>
                        <a:t>4</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1</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110.24</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dirty="0">
                          <a:effectLst/>
                        </a:rPr>
                        <a:t>1562.8</a:t>
                      </a:r>
                      <a:endParaRPr lang="zh-CN" sz="1200" kern="100" dirty="0">
                        <a:solidFill>
                          <a:srgbClr val="000000"/>
                        </a:solidFill>
                        <a:effectLst/>
                        <a:latin typeface="Calibri"/>
                        <a:ea typeface="宋体"/>
                        <a:cs typeface="Times New Roman"/>
                      </a:endParaRPr>
                    </a:p>
                  </a:txBody>
                  <a:tcPr marL="68580" marR="68580" marT="0" marB="0"/>
                </a:tc>
              </a:tr>
              <a:tr h="329517">
                <a:tc>
                  <a:txBody>
                    <a:bodyPr/>
                    <a:lstStyle/>
                    <a:p>
                      <a:pPr algn="ctr">
                        <a:lnSpc>
                          <a:spcPct val="200000"/>
                        </a:lnSpc>
                        <a:spcAft>
                          <a:spcPts val="0"/>
                        </a:spcAft>
                      </a:pPr>
                      <a:r>
                        <a:rPr lang="en-US" sz="1200" kern="0">
                          <a:effectLst/>
                        </a:rPr>
                        <a:t>5</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dirty="0">
                          <a:effectLst/>
                        </a:rPr>
                        <a:t>2</a:t>
                      </a:r>
                      <a:endParaRPr lang="zh-CN" sz="1200" kern="100" dirty="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dirty="0">
                          <a:effectLst/>
                        </a:rPr>
                        <a:t>155.90</a:t>
                      </a:r>
                      <a:endParaRPr lang="zh-CN" sz="1200" kern="100" dirty="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dirty="0">
                          <a:effectLst/>
                        </a:rPr>
                        <a:t>2103.2</a:t>
                      </a:r>
                      <a:endParaRPr lang="zh-CN" sz="1200" kern="100" dirty="0">
                        <a:solidFill>
                          <a:srgbClr val="000000"/>
                        </a:solidFill>
                        <a:effectLst/>
                        <a:latin typeface="Calibri"/>
                        <a:ea typeface="宋体"/>
                        <a:cs typeface="Times New Roman"/>
                      </a:endParaRPr>
                    </a:p>
                  </a:txBody>
                  <a:tcPr marL="68580" marR="68580" marT="0" marB="0"/>
                </a:tc>
              </a:tr>
            </a:tbl>
          </a:graphicData>
        </a:graphic>
      </p:graphicFrame>
      <p:sp>
        <p:nvSpPr>
          <p:cNvPr id="9" name="椭圆 8"/>
          <p:cNvSpPr/>
          <p:nvPr/>
        </p:nvSpPr>
        <p:spPr>
          <a:xfrm>
            <a:off x="7785100" y="2624454"/>
            <a:ext cx="507173" cy="19113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629697" y="2513334"/>
            <a:ext cx="838200" cy="213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右箭头 2"/>
          <p:cNvSpPr/>
          <p:nvPr/>
        </p:nvSpPr>
        <p:spPr>
          <a:xfrm rot="10800000">
            <a:off x="5041900" y="3049595"/>
            <a:ext cx="978408" cy="48463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27305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7"/>
          <p:cNvSpPr>
            <a:spLocks noChangeShapeType="1"/>
          </p:cNvSpPr>
          <p:nvPr/>
        </p:nvSpPr>
        <p:spPr bwMode="auto">
          <a:xfrm>
            <a:off x="76201" y="606425"/>
            <a:ext cx="6745513" cy="0"/>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 name="Text Box 6"/>
          <p:cNvSpPr>
            <a:spLocks noChangeArrowheads="1"/>
          </p:cNvSpPr>
          <p:nvPr/>
        </p:nvSpPr>
        <p:spPr bwMode="auto">
          <a:xfrm>
            <a:off x="0" y="0"/>
            <a:ext cx="64443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rgbClr val="FF0000"/>
              </a:buClr>
            </a:pPr>
            <a:r>
              <a:rPr lang="en-US" altLang="zh-CN" sz="3200" b="1" dirty="0">
                <a:ea typeface="黑体" pitchFamily="49" charset="-122"/>
                <a:sym typeface="黑体" pitchFamily="49" charset="-122"/>
              </a:rPr>
              <a:t>Boulder impact force measurement</a:t>
            </a:r>
          </a:p>
        </p:txBody>
      </p:sp>
      <p:pic>
        <p:nvPicPr>
          <p:cNvPr id="6" name="图片 5"/>
          <p:cNvPicPr/>
          <p:nvPr/>
        </p:nvPicPr>
        <p:blipFill rotWithShape="1">
          <a:blip r:embed="rId2" cstate="print">
            <a:extLst>
              <a:ext uri="{28A0092B-C50C-407E-A947-70E740481C1C}">
                <a14:useLocalDpi xmlns:a14="http://schemas.microsoft.com/office/drawing/2010/main" val="0"/>
              </a:ext>
            </a:extLst>
          </a:blip>
          <a:srcRect l="3162" t="1975" r="2411" b="3875"/>
          <a:stretch/>
        </p:blipFill>
        <p:spPr bwMode="auto">
          <a:xfrm>
            <a:off x="678542" y="988060"/>
            <a:ext cx="3944257" cy="3126740"/>
          </a:xfrm>
          <a:prstGeom prst="rect">
            <a:avLst/>
          </a:prstGeom>
          <a:ln>
            <a:noFill/>
          </a:ln>
          <a:extLst>
            <a:ext uri="{53640926-AAD7-44D8-BBD7-CCE9431645EC}">
              <a14:shadowObscured xmlns:a14="http://schemas.microsoft.com/office/drawing/2010/main"/>
            </a:ext>
          </a:extLst>
        </p:spPr>
      </p:pic>
      <p:graphicFrame>
        <p:nvGraphicFramePr>
          <p:cNvPr id="7" name="表格 6"/>
          <p:cNvGraphicFramePr>
            <a:graphicFrameLocks noGrp="1"/>
          </p:cNvGraphicFramePr>
          <p:nvPr>
            <p:extLst>
              <p:ext uri="{D42A27DB-BD31-4B8C-83A1-F6EECF244321}">
                <p14:modId xmlns:p14="http://schemas.microsoft.com/office/powerpoint/2010/main" val="2693502438"/>
              </p:ext>
            </p:extLst>
          </p:nvPr>
        </p:nvGraphicFramePr>
        <p:xfrm>
          <a:off x="6074830" y="1142754"/>
          <a:ext cx="5215470" cy="2817352"/>
        </p:xfrm>
        <a:graphic>
          <a:graphicData uri="http://schemas.openxmlformats.org/drawingml/2006/table">
            <a:tbl>
              <a:tblPr firstRow="1" firstCol="1" bandRow="1">
                <a:tableStyleId>{5C22544A-7EE6-4342-B048-85BDC9FD1C3A}</a:tableStyleId>
              </a:tblPr>
              <a:tblGrid>
                <a:gridCol w="907724"/>
                <a:gridCol w="773461"/>
                <a:gridCol w="1675832"/>
                <a:gridCol w="1858453"/>
              </a:tblGrid>
              <a:tr h="988552">
                <a:tc>
                  <a:txBody>
                    <a:bodyPr/>
                    <a:lstStyle/>
                    <a:p>
                      <a:pPr algn="ctr">
                        <a:lnSpc>
                          <a:spcPct val="200000"/>
                        </a:lnSpc>
                        <a:spcAft>
                          <a:spcPts val="0"/>
                        </a:spcAft>
                      </a:pPr>
                      <a:r>
                        <a:rPr lang="en-US" sz="1200" kern="0" dirty="0" smtClean="0">
                          <a:effectLst/>
                        </a:rPr>
                        <a:t>Work conditions</a:t>
                      </a:r>
                      <a:endParaRPr lang="zh-CN" sz="1200" kern="100" dirty="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100" dirty="0">
                          <a:effectLst/>
                        </a:rPr>
                        <a:t>Height/</a:t>
                      </a:r>
                      <a:r>
                        <a:rPr lang="en-US" sz="1200" kern="0" dirty="0">
                          <a:effectLst/>
                        </a:rPr>
                        <a:t>m</a:t>
                      </a:r>
                      <a:endParaRPr lang="zh-CN" sz="1200" kern="100" dirty="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Impact force/kN</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Peak value of dynamic strain/10</a:t>
                      </a:r>
                      <a:r>
                        <a:rPr lang="en-US" sz="1200" kern="0" baseline="30000">
                          <a:effectLst/>
                        </a:rPr>
                        <a:t>-6</a:t>
                      </a:r>
                      <a:endParaRPr lang="zh-CN" sz="1200" kern="100">
                        <a:solidFill>
                          <a:srgbClr val="000000"/>
                        </a:solidFill>
                        <a:effectLst/>
                        <a:latin typeface="Calibri"/>
                        <a:ea typeface="宋体"/>
                        <a:cs typeface="Times New Roman"/>
                      </a:endParaRPr>
                    </a:p>
                  </a:txBody>
                  <a:tcPr marL="68580" marR="68580" marT="0" marB="0"/>
                </a:tc>
              </a:tr>
              <a:tr h="329517">
                <a:tc>
                  <a:txBody>
                    <a:bodyPr/>
                    <a:lstStyle/>
                    <a:p>
                      <a:pPr algn="ctr">
                        <a:lnSpc>
                          <a:spcPct val="200000"/>
                        </a:lnSpc>
                        <a:spcAft>
                          <a:spcPts val="0"/>
                        </a:spcAft>
                      </a:pPr>
                      <a:r>
                        <a:rPr lang="en-US" sz="1200" kern="0">
                          <a:effectLst/>
                        </a:rPr>
                        <a:t>1</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0.2</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49.30</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473.1</a:t>
                      </a:r>
                      <a:endParaRPr lang="zh-CN" sz="1200" kern="100">
                        <a:solidFill>
                          <a:srgbClr val="000000"/>
                        </a:solidFill>
                        <a:effectLst/>
                        <a:latin typeface="Calibri"/>
                        <a:ea typeface="宋体"/>
                        <a:cs typeface="Times New Roman"/>
                      </a:endParaRPr>
                    </a:p>
                  </a:txBody>
                  <a:tcPr marL="68580" marR="68580" marT="0" marB="0"/>
                </a:tc>
              </a:tr>
              <a:tr h="329517">
                <a:tc>
                  <a:txBody>
                    <a:bodyPr/>
                    <a:lstStyle/>
                    <a:p>
                      <a:pPr algn="ctr">
                        <a:lnSpc>
                          <a:spcPct val="200000"/>
                        </a:lnSpc>
                        <a:spcAft>
                          <a:spcPts val="0"/>
                        </a:spcAft>
                      </a:pPr>
                      <a:r>
                        <a:rPr lang="en-US" sz="1200" kern="0">
                          <a:effectLst/>
                        </a:rPr>
                        <a:t>2</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0.4</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69.71</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952.3</a:t>
                      </a:r>
                      <a:endParaRPr lang="zh-CN" sz="1200" kern="100">
                        <a:solidFill>
                          <a:srgbClr val="000000"/>
                        </a:solidFill>
                        <a:effectLst/>
                        <a:latin typeface="Calibri"/>
                        <a:ea typeface="宋体"/>
                        <a:cs typeface="Times New Roman"/>
                      </a:endParaRPr>
                    </a:p>
                  </a:txBody>
                  <a:tcPr marL="68580" marR="68580" marT="0" marB="0"/>
                </a:tc>
              </a:tr>
              <a:tr h="329517">
                <a:tc>
                  <a:txBody>
                    <a:bodyPr/>
                    <a:lstStyle/>
                    <a:p>
                      <a:pPr algn="ctr">
                        <a:lnSpc>
                          <a:spcPct val="200000"/>
                        </a:lnSpc>
                        <a:spcAft>
                          <a:spcPts val="0"/>
                        </a:spcAft>
                      </a:pPr>
                      <a:r>
                        <a:rPr lang="en-US" sz="1200" kern="0">
                          <a:effectLst/>
                        </a:rPr>
                        <a:t>3</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0.6</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85.39</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1233.5</a:t>
                      </a:r>
                      <a:endParaRPr lang="zh-CN" sz="1200" kern="100">
                        <a:solidFill>
                          <a:srgbClr val="000000"/>
                        </a:solidFill>
                        <a:effectLst/>
                        <a:latin typeface="Calibri"/>
                        <a:ea typeface="宋体"/>
                        <a:cs typeface="Times New Roman"/>
                      </a:endParaRPr>
                    </a:p>
                  </a:txBody>
                  <a:tcPr marL="68580" marR="68580" marT="0" marB="0"/>
                </a:tc>
              </a:tr>
              <a:tr h="329517">
                <a:tc>
                  <a:txBody>
                    <a:bodyPr/>
                    <a:lstStyle/>
                    <a:p>
                      <a:pPr algn="ctr">
                        <a:lnSpc>
                          <a:spcPct val="200000"/>
                        </a:lnSpc>
                        <a:spcAft>
                          <a:spcPts val="0"/>
                        </a:spcAft>
                      </a:pPr>
                      <a:r>
                        <a:rPr lang="en-US" sz="1200" kern="0">
                          <a:effectLst/>
                        </a:rPr>
                        <a:t>4</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a:effectLst/>
                        </a:rPr>
                        <a:t>1</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dirty="0">
                          <a:effectLst/>
                        </a:rPr>
                        <a:t>110.24</a:t>
                      </a:r>
                      <a:endParaRPr lang="zh-CN" sz="1200" kern="100" dirty="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dirty="0">
                          <a:effectLst/>
                        </a:rPr>
                        <a:t>1562.8</a:t>
                      </a:r>
                      <a:endParaRPr lang="zh-CN" sz="1200" kern="100" dirty="0">
                        <a:solidFill>
                          <a:srgbClr val="000000"/>
                        </a:solidFill>
                        <a:effectLst/>
                        <a:latin typeface="Calibri"/>
                        <a:ea typeface="宋体"/>
                        <a:cs typeface="Times New Roman"/>
                      </a:endParaRPr>
                    </a:p>
                  </a:txBody>
                  <a:tcPr marL="68580" marR="68580" marT="0" marB="0"/>
                </a:tc>
              </a:tr>
              <a:tr h="329517">
                <a:tc>
                  <a:txBody>
                    <a:bodyPr/>
                    <a:lstStyle/>
                    <a:p>
                      <a:pPr algn="ctr">
                        <a:lnSpc>
                          <a:spcPct val="200000"/>
                        </a:lnSpc>
                        <a:spcAft>
                          <a:spcPts val="0"/>
                        </a:spcAft>
                      </a:pPr>
                      <a:r>
                        <a:rPr lang="en-US" sz="1200" kern="0">
                          <a:effectLst/>
                        </a:rPr>
                        <a:t>5</a:t>
                      </a:r>
                      <a:endParaRPr lang="zh-CN" sz="12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dirty="0">
                          <a:effectLst/>
                        </a:rPr>
                        <a:t>2</a:t>
                      </a:r>
                      <a:endParaRPr lang="zh-CN" sz="1200" kern="100" dirty="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dirty="0">
                          <a:effectLst/>
                        </a:rPr>
                        <a:t>155.90</a:t>
                      </a:r>
                      <a:endParaRPr lang="zh-CN" sz="1200" kern="100" dirty="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200" kern="0" dirty="0">
                          <a:effectLst/>
                        </a:rPr>
                        <a:t>2103.2</a:t>
                      </a:r>
                      <a:endParaRPr lang="zh-CN" sz="1200" kern="100" dirty="0">
                        <a:solidFill>
                          <a:srgbClr val="000000"/>
                        </a:solidFill>
                        <a:effectLst/>
                        <a:latin typeface="Calibri"/>
                        <a:ea typeface="宋体"/>
                        <a:cs typeface="Times New Roman"/>
                      </a:endParaRPr>
                    </a:p>
                  </a:txBody>
                  <a:tcPr marL="68580" marR="68580" marT="0" marB="0"/>
                </a:tc>
              </a:tr>
            </a:tbl>
          </a:graphicData>
        </a:graphic>
      </p:graphicFrame>
      <p:sp>
        <p:nvSpPr>
          <p:cNvPr id="2" name="椭圆 1"/>
          <p:cNvSpPr/>
          <p:nvPr/>
        </p:nvSpPr>
        <p:spPr>
          <a:xfrm>
            <a:off x="8255000" y="1854200"/>
            <a:ext cx="723900" cy="2501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0020300" y="1993900"/>
            <a:ext cx="698500"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箭头 7"/>
          <p:cNvSpPr/>
          <p:nvPr/>
        </p:nvSpPr>
        <p:spPr>
          <a:xfrm rot="10800000">
            <a:off x="4787900" y="2309114"/>
            <a:ext cx="978408" cy="48463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564243" y="4782234"/>
            <a:ext cx="1122680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altLang="zh-CN" dirty="0" smtClean="0"/>
              <a:t>The </a:t>
            </a:r>
            <a:r>
              <a:rPr lang="en-US" altLang="zh-CN" dirty="0"/>
              <a:t>relationship between the hammer impact force and the peak value of the dynamic strain measured by FBG #1, confirming this linear relationship.</a:t>
            </a:r>
            <a:endParaRPr lang="zh-CN" altLang="en-US" dirty="0"/>
          </a:p>
        </p:txBody>
      </p:sp>
      <p:sp>
        <p:nvSpPr>
          <p:cNvPr id="10" name="椭圆 9"/>
          <p:cNvSpPr/>
          <p:nvPr/>
        </p:nvSpPr>
        <p:spPr>
          <a:xfrm>
            <a:off x="678542" y="1333500"/>
            <a:ext cx="2255158" cy="9756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60752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7"/>
          <p:cNvSpPr>
            <a:spLocks noChangeShapeType="1"/>
          </p:cNvSpPr>
          <p:nvPr/>
        </p:nvSpPr>
        <p:spPr bwMode="auto">
          <a:xfrm>
            <a:off x="76201" y="606425"/>
            <a:ext cx="6745513" cy="0"/>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 name="Text Box 6"/>
          <p:cNvSpPr>
            <a:spLocks noChangeArrowheads="1"/>
          </p:cNvSpPr>
          <p:nvPr/>
        </p:nvSpPr>
        <p:spPr bwMode="auto">
          <a:xfrm>
            <a:off x="0" y="0"/>
            <a:ext cx="64443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rgbClr val="FF0000"/>
              </a:buClr>
            </a:pPr>
            <a:r>
              <a:rPr lang="en-US" altLang="zh-CN" sz="3200" b="1" dirty="0">
                <a:ea typeface="黑体" pitchFamily="49" charset="-122"/>
                <a:sym typeface="黑体" pitchFamily="49" charset="-122"/>
              </a:rPr>
              <a:t>Boulder impact force measurement</a:t>
            </a:r>
          </a:p>
        </p:txBody>
      </p:sp>
      <p:sp>
        <p:nvSpPr>
          <p:cNvPr id="2" name="矩形 1"/>
          <p:cNvSpPr/>
          <p:nvPr/>
        </p:nvSpPr>
        <p:spPr>
          <a:xfrm>
            <a:off x="1320801" y="1291033"/>
            <a:ext cx="4038599" cy="1200329"/>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altLang="zh-CN" b="1" dirty="0" smtClean="0">
                <a:solidFill>
                  <a:srgbClr val="FF0000"/>
                </a:solidFill>
              </a:rPr>
              <a:t>Fitting Equation</a:t>
            </a:r>
            <a:r>
              <a:rPr lang="en-US" altLang="zh-CN" b="1" dirty="0" smtClean="0"/>
              <a:t>: </a:t>
            </a:r>
            <a:r>
              <a:rPr lang="en-US" altLang="zh-CN" i="1" dirty="0" smtClean="0">
                <a:solidFill>
                  <a:srgbClr val="FF0000"/>
                </a:solidFill>
              </a:rPr>
              <a:t>F</a:t>
            </a:r>
            <a:r>
              <a:rPr lang="en-US" altLang="zh-CN" dirty="0" smtClean="0">
                <a:solidFill>
                  <a:srgbClr val="FF0000"/>
                </a:solidFill>
              </a:rPr>
              <a:t>=0.0659</a:t>
            </a:r>
            <a:r>
              <a:rPr lang="en-US" altLang="zh-CN" i="1" dirty="0" smtClean="0">
                <a:solidFill>
                  <a:srgbClr val="FF0000"/>
                </a:solidFill>
              </a:rPr>
              <a:t>ε</a:t>
            </a:r>
            <a:r>
              <a:rPr lang="en-US" altLang="zh-CN" baseline="-25000" dirty="0" smtClean="0">
                <a:solidFill>
                  <a:srgbClr val="FF0000"/>
                </a:solidFill>
              </a:rPr>
              <a:t>peak</a:t>
            </a:r>
            <a:r>
              <a:rPr lang="en-US" altLang="zh-CN" dirty="0" smtClean="0">
                <a:solidFill>
                  <a:srgbClr val="FF0000"/>
                </a:solidFill>
              </a:rPr>
              <a:t>+10.741</a:t>
            </a:r>
            <a:r>
              <a:rPr lang="en-US" altLang="zh-CN" dirty="0" smtClean="0"/>
              <a:t>,     </a:t>
            </a:r>
            <a:r>
              <a:rPr lang="en-US" altLang="zh-CN" dirty="0"/>
              <a:t>where </a:t>
            </a:r>
            <a:r>
              <a:rPr lang="en-US" altLang="zh-CN" i="1" dirty="0"/>
              <a:t>F</a:t>
            </a:r>
            <a:r>
              <a:rPr lang="en-US" altLang="zh-CN" dirty="0"/>
              <a:t> is the hammer impact force (</a:t>
            </a:r>
            <a:r>
              <a:rPr lang="en-US" altLang="zh-CN" dirty="0" err="1"/>
              <a:t>kN</a:t>
            </a:r>
            <a:r>
              <a:rPr lang="en-US" altLang="zh-CN" dirty="0"/>
              <a:t>), and </a:t>
            </a:r>
            <a:r>
              <a:rPr lang="en-US" altLang="zh-CN" i="1" dirty="0" err="1"/>
              <a:t>ε</a:t>
            </a:r>
            <a:r>
              <a:rPr lang="en-US" altLang="zh-CN" baseline="-25000" dirty="0" err="1"/>
              <a:t>peak</a:t>
            </a:r>
            <a:r>
              <a:rPr lang="en-US" altLang="zh-CN" dirty="0"/>
              <a:t> is the peak value of the dynamic strain measured by 1# FBG. </a:t>
            </a:r>
            <a:r>
              <a:rPr lang="en-US" altLang="zh-CN" dirty="0" smtClean="0"/>
              <a:t> </a:t>
            </a:r>
            <a:endParaRPr lang="zh-CN" altLang="en-US" dirty="0"/>
          </a:p>
        </p:txBody>
      </p:sp>
      <p:sp>
        <p:nvSpPr>
          <p:cNvPr id="6" name="TextBox 5"/>
          <p:cNvSpPr txBox="1"/>
          <p:nvPr/>
        </p:nvSpPr>
        <p:spPr>
          <a:xfrm>
            <a:off x="1476756" y="3075666"/>
            <a:ext cx="5813044" cy="25853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285750" indent="-285750" algn="just">
              <a:buFont typeface="Wingdings" pitchFamily="2" charset="2"/>
              <a:buChar char="u"/>
            </a:pPr>
            <a:r>
              <a:rPr lang="en-US" altLang="zh-CN" dirty="0" smtClean="0"/>
              <a:t>The fitting equation indicates </a:t>
            </a:r>
            <a:r>
              <a:rPr lang="en-US" altLang="zh-CN" dirty="0"/>
              <a:t>that the larger measured elastic strain value reflects the larger impact force from boulders within debris flow. Taking the boulder impact force as a link, the measured strain value is expected to have a positive correlation to the energy of debris </a:t>
            </a:r>
            <a:r>
              <a:rPr lang="en-US" altLang="zh-CN" dirty="0" smtClean="0"/>
              <a:t>flow</a:t>
            </a:r>
          </a:p>
          <a:p>
            <a:pPr marL="285750" indent="-285750" algn="just">
              <a:buFont typeface="Wingdings" pitchFamily="2" charset="2"/>
              <a:buChar char="u"/>
            </a:pPr>
            <a:r>
              <a:rPr lang="en-US" altLang="zh-CN" dirty="0" smtClean="0"/>
              <a:t>impacting position is located at the free end of the monitoring device, however, in reality, </a:t>
            </a:r>
            <a:r>
              <a:rPr lang="en-US" altLang="zh-CN" dirty="0"/>
              <a:t>the impact position of boulder within debris flow is not always located at the free end of the monitoring device</a:t>
            </a:r>
            <a:r>
              <a:rPr lang="en-US" altLang="zh-CN" dirty="0" smtClean="0"/>
              <a:t>                                       </a:t>
            </a:r>
            <a:endParaRPr lang="zh-CN" altLang="en-US" dirty="0"/>
          </a:p>
        </p:txBody>
      </p:sp>
      <p:pic>
        <p:nvPicPr>
          <p:cNvPr id="7" name="图片 6"/>
          <p:cNvPicPr/>
          <p:nvPr/>
        </p:nvPicPr>
        <p:blipFill rotWithShape="1">
          <a:blip r:embed="rId2" cstate="print">
            <a:extLst>
              <a:ext uri="{28A0092B-C50C-407E-A947-70E740481C1C}">
                <a14:useLocalDpi xmlns:a14="http://schemas.microsoft.com/office/drawing/2010/main" val="0"/>
              </a:ext>
            </a:extLst>
          </a:blip>
          <a:srcRect l="3162" t="1975" r="2411" b="3875"/>
          <a:stretch/>
        </p:blipFill>
        <p:spPr bwMode="auto">
          <a:xfrm>
            <a:off x="6723742" y="1024333"/>
            <a:ext cx="2543629" cy="1882140"/>
          </a:xfrm>
          <a:prstGeom prst="rect">
            <a:avLst/>
          </a:prstGeom>
          <a:ln>
            <a:noFill/>
          </a:ln>
          <a:extLst>
            <a:ext uri="{53640926-AAD7-44D8-BBD7-CCE9431645EC}">
              <a14:shadowObscured xmlns:a14="http://schemas.microsoft.com/office/drawing/2010/main"/>
            </a:ext>
          </a:extLst>
        </p:spPr>
      </p:pic>
      <p:sp>
        <p:nvSpPr>
          <p:cNvPr id="8" name="椭圆 7"/>
          <p:cNvSpPr/>
          <p:nvPr/>
        </p:nvSpPr>
        <p:spPr>
          <a:xfrm>
            <a:off x="6756398" y="1369771"/>
            <a:ext cx="1454339" cy="2936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9"/>
          <p:cNvSpPr/>
          <p:nvPr/>
        </p:nvSpPr>
        <p:spPr>
          <a:xfrm rot="10800000">
            <a:off x="5531104" y="1274274"/>
            <a:ext cx="978408" cy="48463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Line 7"/>
          <p:cNvSpPr>
            <a:spLocks noChangeShapeType="1"/>
          </p:cNvSpPr>
          <p:nvPr/>
        </p:nvSpPr>
        <p:spPr bwMode="auto">
          <a:xfrm>
            <a:off x="76201" y="3006725"/>
            <a:ext cx="12115799" cy="0"/>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 name="矩形 11"/>
          <p:cNvSpPr/>
          <p:nvPr/>
        </p:nvSpPr>
        <p:spPr>
          <a:xfrm>
            <a:off x="40822" y="3721996"/>
            <a:ext cx="1536698"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altLang="zh-CN" sz="3600" b="1" dirty="0" smtClean="0">
                <a:solidFill>
                  <a:srgbClr val="FF0000"/>
                </a:solidFill>
              </a:rPr>
              <a:t>Noted</a:t>
            </a:r>
            <a:endParaRPr lang="zh-CN" altLang="en-US" sz="3600" dirty="0"/>
          </a:p>
        </p:txBody>
      </p:sp>
      <p:pic>
        <p:nvPicPr>
          <p:cNvPr id="13" name="图片 12"/>
          <p:cNvPicPr/>
          <p:nvPr/>
        </p:nvPicPr>
        <p:blipFill>
          <a:blip r:embed="rId3" cstate="print">
            <a:extLst>
              <a:ext uri="{28A0092B-C50C-407E-A947-70E740481C1C}">
                <a14:useLocalDpi xmlns:a14="http://schemas.microsoft.com/office/drawing/2010/main" val="0"/>
              </a:ext>
            </a:extLst>
          </a:blip>
          <a:stretch>
            <a:fillRect/>
          </a:stretch>
        </p:blipFill>
        <p:spPr>
          <a:xfrm>
            <a:off x="7810501" y="3157584"/>
            <a:ext cx="1943099" cy="1718743"/>
          </a:xfrm>
          <a:prstGeom prst="rect">
            <a:avLst/>
          </a:prstGeom>
        </p:spPr>
      </p:pic>
      <p:pic>
        <p:nvPicPr>
          <p:cNvPr id="14" name="图片 13"/>
          <p:cNvPicPr/>
          <p:nvPr/>
        </p:nvPicPr>
        <p:blipFill>
          <a:blip r:embed="rId4" cstate="print">
            <a:extLst>
              <a:ext uri="{28A0092B-C50C-407E-A947-70E740481C1C}">
                <a14:useLocalDpi xmlns:a14="http://schemas.microsoft.com/office/drawing/2010/main" val="0"/>
              </a:ext>
            </a:extLst>
          </a:blip>
          <a:stretch>
            <a:fillRect/>
          </a:stretch>
        </p:blipFill>
        <p:spPr>
          <a:xfrm>
            <a:off x="7784705" y="4929110"/>
            <a:ext cx="1994690" cy="1776490"/>
          </a:xfrm>
          <a:prstGeom prst="rect">
            <a:avLst/>
          </a:prstGeom>
        </p:spPr>
      </p:pic>
      <p:sp>
        <p:nvSpPr>
          <p:cNvPr id="15" name="TextBox 14"/>
          <p:cNvSpPr txBox="1"/>
          <p:nvPr/>
        </p:nvSpPr>
        <p:spPr>
          <a:xfrm>
            <a:off x="9956801" y="3412900"/>
            <a:ext cx="1943099"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zh-CN" dirty="0" smtClean="0"/>
              <a:t>Impact position</a:t>
            </a:r>
          </a:p>
          <a:p>
            <a:pPr algn="ctr"/>
            <a:r>
              <a:rPr lang="en-US" altLang="zh-CN" dirty="0" smtClean="0"/>
              <a:t>in the test</a:t>
            </a:r>
            <a:endParaRPr lang="zh-CN" altLang="en-US" dirty="0"/>
          </a:p>
        </p:txBody>
      </p:sp>
      <p:sp>
        <p:nvSpPr>
          <p:cNvPr id="16" name="TextBox 15"/>
          <p:cNvSpPr txBox="1"/>
          <p:nvPr/>
        </p:nvSpPr>
        <p:spPr>
          <a:xfrm>
            <a:off x="9956800" y="5494189"/>
            <a:ext cx="1943099"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zh-CN" dirty="0" smtClean="0"/>
              <a:t>Impact position</a:t>
            </a:r>
          </a:p>
          <a:p>
            <a:pPr algn="ctr"/>
            <a:r>
              <a:rPr lang="en-US" altLang="zh-CN" dirty="0" smtClean="0"/>
              <a:t>in reality</a:t>
            </a:r>
            <a:endParaRPr lang="zh-CN" altLang="en-US" dirty="0"/>
          </a:p>
        </p:txBody>
      </p:sp>
      <p:sp>
        <p:nvSpPr>
          <p:cNvPr id="17" name="矩形 16"/>
          <p:cNvSpPr/>
          <p:nvPr/>
        </p:nvSpPr>
        <p:spPr>
          <a:xfrm>
            <a:off x="7483567" y="3157584"/>
            <a:ext cx="4581433" cy="3548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1467756" y="5927689"/>
            <a:ext cx="5822043" cy="646331"/>
          </a:xfrm>
          <a:prstGeom prst="rect">
            <a:avLst/>
          </a:prstGeom>
          <a:noFill/>
          <a:ln>
            <a:solidFill>
              <a:srgbClr val="FF0000"/>
            </a:solidFill>
          </a:ln>
        </p:spPr>
        <p:txBody>
          <a:bodyPr wrap="square" rtlCol="0">
            <a:spAutoFit/>
          </a:bodyPr>
          <a:lstStyle/>
          <a:p>
            <a:pPr algn="just"/>
            <a:r>
              <a:rPr lang="en-US" altLang="zh-CN" dirty="0" smtClean="0"/>
              <a:t>Identify the impact position before calculating impact force using the fitting Equation.</a:t>
            </a:r>
            <a:endParaRPr lang="zh-CN" altLang="en-US" dirty="0"/>
          </a:p>
        </p:txBody>
      </p:sp>
      <p:sp>
        <p:nvSpPr>
          <p:cNvPr id="18" name="矩形 17"/>
          <p:cNvSpPr/>
          <p:nvPr/>
        </p:nvSpPr>
        <p:spPr>
          <a:xfrm>
            <a:off x="-59942" y="5915885"/>
            <a:ext cx="1536698"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altLang="zh-CN" sz="3600" b="1" dirty="0" smtClean="0">
                <a:solidFill>
                  <a:srgbClr val="FF0000"/>
                </a:solidFill>
              </a:rPr>
              <a:t>Noted</a:t>
            </a:r>
            <a:endParaRPr lang="zh-CN" altLang="en-US" sz="3600" dirty="0"/>
          </a:p>
        </p:txBody>
      </p:sp>
    </p:spTree>
    <p:extLst>
      <p:ext uri="{BB962C8B-B14F-4D97-AF65-F5344CB8AC3E}">
        <p14:creationId xmlns:p14="http://schemas.microsoft.com/office/powerpoint/2010/main" val="2240012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7"/>
          <p:cNvSpPr>
            <a:spLocks noChangeShapeType="1"/>
          </p:cNvSpPr>
          <p:nvPr/>
        </p:nvSpPr>
        <p:spPr bwMode="auto">
          <a:xfrm>
            <a:off x="76201" y="606425"/>
            <a:ext cx="6745513" cy="0"/>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 name="Text Box 6"/>
          <p:cNvSpPr>
            <a:spLocks noChangeArrowheads="1"/>
          </p:cNvSpPr>
          <p:nvPr/>
        </p:nvSpPr>
        <p:spPr bwMode="auto">
          <a:xfrm>
            <a:off x="0" y="0"/>
            <a:ext cx="64443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rgbClr val="FF0000"/>
              </a:buClr>
            </a:pPr>
            <a:r>
              <a:rPr lang="en-US" altLang="zh-CN" sz="3200" b="1" dirty="0">
                <a:ea typeface="黑体" pitchFamily="49" charset="-122"/>
                <a:sym typeface="黑体" pitchFamily="49" charset="-122"/>
              </a:rPr>
              <a:t>Boulder impact force measurement</a:t>
            </a:r>
          </a:p>
        </p:txBody>
      </p:sp>
      <p:pic>
        <p:nvPicPr>
          <p:cNvPr id="6" name="图片 5"/>
          <p:cNvPicPr/>
          <p:nvPr/>
        </p:nvPicPr>
        <p:blipFill>
          <a:blip r:embed="rId3" cstate="print">
            <a:extLst>
              <a:ext uri="{28A0092B-C50C-407E-A947-70E740481C1C}">
                <a14:useLocalDpi xmlns:a14="http://schemas.microsoft.com/office/drawing/2010/main" val="0"/>
              </a:ext>
            </a:extLst>
          </a:blip>
          <a:stretch>
            <a:fillRect/>
          </a:stretch>
        </p:blipFill>
        <p:spPr>
          <a:xfrm>
            <a:off x="83503" y="4662805"/>
            <a:ext cx="3799205" cy="1799590"/>
          </a:xfrm>
          <a:prstGeom prst="rect">
            <a:avLst/>
          </a:prstGeom>
        </p:spPr>
      </p:pic>
      <p:sp>
        <p:nvSpPr>
          <p:cNvPr id="7" name="TextBox 6"/>
          <p:cNvSpPr txBox="1"/>
          <p:nvPr/>
        </p:nvSpPr>
        <p:spPr>
          <a:xfrm>
            <a:off x="105388" y="3353832"/>
            <a:ext cx="11981223" cy="646331"/>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CN" dirty="0" smtClean="0"/>
              <a:t>A simple finite element model of a beam was established for investigating that whether the peak value of the dynamic strain is linear to the force arm.</a:t>
            </a:r>
            <a:endParaRPr lang="zh-CN" altLang="en-US" dirty="0"/>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2240523613"/>
              </p:ext>
            </p:extLst>
          </p:nvPr>
        </p:nvGraphicFramePr>
        <p:xfrm>
          <a:off x="3513450" y="1129276"/>
          <a:ext cx="804007" cy="454439"/>
        </p:xfrm>
        <a:graphic>
          <a:graphicData uri="http://schemas.openxmlformats.org/presentationml/2006/ole">
            <mc:AlternateContent xmlns:mc="http://schemas.openxmlformats.org/markup-compatibility/2006">
              <mc:Choice xmlns:v="urn:schemas-microsoft-com:vml" Requires="v">
                <p:oleObj spid="_x0000_s11327" name="Equation" r:id="rId4" imgW="660400" imgH="368300" progId="Equation.DSMT4">
                  <p:embed/>
                </p:oleObj>
              </mc:Choice>
              <mc:Fallback>
                <p:oleObj name="Equation" r:id="rId4" imgW="660400" imgH="368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3450" y="1129276"/>
                        <a:ext cx="804007" cy="454439"/>
                      </a:xfrm>
                      <a:prstGeom prst="rect">
                        <a:avLst/>
                      </a:prstGeom>
                      <a:noFill/>
                    </p:spPr>
                  </p:pic>
                </p:oleObj>
              </mc:Fallback>
            </mc:AlternateContent>
          </a:graphicData>
        </a:graphic>
      </p:graphicFrame>
      <p:sp>
        <p:nvSpPr>
          <p:cNvPr id="10" name="TextBox 9"/>
          <p:cNvSpPr txBox="1"/>
          <p:nvPr/>
        </p:nvSpPr>
        <p:spPr>
          <a:xfrm>
            <a:off x="76201" y="673100"/>
            <a:ext cx="2562496" cy="369332"/>
          </a:xfrm>
          <a:prstGeom prst="rect">
            <a:avLst/>
          </a:prstGeom>
          <a:noFill/>
        </p:spPr>
        <p:txBody>
          <a:bodyPr wrap="none" rtlCol="0">
            <a:spAutoFit/>
          </a:bodyPr>
          <a:lstStyle/>
          <a:p>
            <a:pPr marL="285750" indent="-285750">
              <a:buFont typeface="Wingdings" pitchFamily="2" charset="2"/>
              <a:buChar char="u"/>
            </a:pPr>
            <a:r>
              <a:rPr lang="en-US" altLang="zh-CN" b="1" dirty="0" smtClean="0">
                <a:solidFill>
                  <a:srgbClr val="FF0000"/>
                </a:solidFill>
              </a:rPr>
              <a:t>Static </a:t>
            </a:r>
            <a:r>
              <a:rPr lang="en-US" altLang="zh-CN" b="1" dirty="0">
                <a:solidFill>
                  <a:srgbClr val="FF0000"/>
                </a:solidFill>
              </a:rPr>
              <a:t>force </a:t>
            </a:r>
            <a:r>
              <a:rPr lang="en-US" altLang="zh-CN" b="1" dirty="0" smtClean="0">
                <a:solidFill>
                  <a:srgbClr val="FF0000"/>
                </a:solidFill>
              </a:rPr>
              <a:t>condition:</a:t>
            </a:r>
            <a:endParaRPr lang="zh-CN" altLang="en-US" b="1" dirty="0">
              <a:solidFill>
                <a:srgbClr val="FF0000"/>
              </a:solidFill>
            </a:endParaRPr>
          </a:p>
        </p:txBody>
      </p:sp>
      <p:sp>
        <p:nvSpPr>
          <p:cNvPr id="12" name="Line 7"/>
          <p:cNvSpPr>
            <a:spLocks noChangeShapeType="1"/>
          </p:cNvSpPr>
          <p:nvPr/>
        </p:nvSpPr>
        <p:spPr bwMode="auto">
          <a:xfrm>
            <a:off x="76200" y="2714625"/>
            <a:ext cx="12115800" cy="0"/>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 name="TextBox 12"/>
          <p:cNvSpPr txBox="1"/>
          <p:nvPr/>
        </p:nvSpPr>
        <p:spPr>
          <a:xfrm>
            <a:off x="76201" y="2971800"/>
            <a:ext cx="2693494" cy="369332"/>
          </a:xfrm>
          <a:prstGeom prst="rect">
            <a:avLst/>
          </a:prstGeom>
          <a:noFill/>
        </p:spPr>
        <p:txBody>
          <a:bodyPr wrap="none" rtlCol="0">
            <a:spAutoFit/>
          </a:bodyPr>
          <a:lstStyle/>
          <a:p>
            <a:pPr marL="285750" indent="-285750">
              <a:buFont typeface="Wingdings" pitchFamily="2" charset="2"/>
              <a:buChar char="u"/>
            </a:pPr>
            <a:r>
              <a:rPr lang="en-US" altLang="zh-CN" b="1" dirty="0" smtClean="0">
                <a:solidFill>
                  <a:srgbClr val="FF0000"/>
                </a:solidFill>
              </a:rPr>
              <a:t>Impact force condition:</a:t>
            </a:r>
            <a:endParaRPr lang="zh-CN" altLang="en-US" b="1" dirty="0">
              <a:solidFill>
                <a:srgbClr val="FF0000"/>
              </a:solidFill>
            </a:endParaRPr>
          </a:p>
        </p:txBody>
      </p:sp>
      <p:sp>
        <p:nvSpPr>
          <p:cNvPr id="16" name="TextBox 15"/>
          <p:cNvSpPr txBox="1"/>
          <p:nvPr/>
        </p:nvSpPr>
        <p:spPr>
          <a:xfrm>
            <a:off x="63500" y="1129276"/>
            <a:ext cx="3551550" cy="369332"/>
          </a:xfrm>
          <a:prstGeom prst="rect">
            <a:avLst/>
          </a:prstGeom>
          <a:noFill/>
        </p:spPr>
        <p:txBody>
          <a:bodyPr wrap="none" rtlCol="0">
            <a:spAutoFit/>
          </a:bodyPr>
          <a:lstStyle/>
          <a:p>
            <a:r>
              <a:rPr lang="en-US" altLang="zh-CN" dirty="0" smtClean="0"/>
              <a:t>Strain induced load on any position:</a:t>
            </a:r>
            <a:endParaRPr lang="zh-CN" altLang="en-US" dirty="0"/>
          </a:p>
        </p:txBody>
      </p:sp>
      <p:sp>
        <p:nvSpPr>
          <p:cNvPr id="17" name="TextBox 16"/>
          <p:cNvSpPr txBox="1"/>
          <p:nvPr/>
        </p:nvSpPr>
        <p:spPr>
          <a:xfrm>
            <a:off x="58103" y="1529310"/>
            <a:ext cx="3196965" cy="369332"/>
          </a:xfrm>
          <a:prstGeom prst="rect">
            <a:avLst/>
          </a:prstGeom>
          <a:noFill/>
        </p:spPr>
        <p:txBody>
          <a:bodyPr wrap="none" rtlCol="0">
            <a:spAutoFit/>
          </a:bodyPr>
          <a:lstStyle/>
          <a:p>
            <a:r>
              <a:rPr lang="en-US" altLang="zh-CN" dirty="0" smtClean="0"/>
              <a:t>Strain induced load on free end:</a:t>
            </a:r>
            <a:endParaRPr lang="zh-CN" altLang="en-US" dirty="0"/>
          </a:p>
        </p:txBody>
      </p:sp>
      <p:sp>
        <p:nvSpPr>
          <p:cNvPr id="18"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9" name="对象 18"/>
          <p:cNvGraphicFramePr>
            <a:graphicFrameLocks noChangeAspect="1"/>
          </p:cNvGraphicFramePr>
          <p:nvPr>
            <p:extLst>
              <p:ext uri="{D42A27DB-BD31-4B8C-83A1-F6EECF244321}">
                <p14:modId xmlns:p14="http://schemas.microsoft.com/office/powerpoint/2010/main" val="860797144"/>
              </p:ext>
            </p:extLst>
          </p:nvPr>
        </p:nvGraphicFramePr>
        <p:xfrm>
          <a:off x="3308668" y="1554154"/>
          <a:ext cx="828675" cy="371475"/>
        </p:xfrm>
        <a:graphic>
          <a:graphicData uri="http://schemas.openxmlformats.org/presentationml/2006/ole">
            <mc:AlternateContent xmlns:mc="http://schemas.openxmlformats.org/markup-compatibility/2006">
              <mc:Choice xmlns:v="urn:schemas-microsoft-com:vml" Requires="v">
                <p:oleObj spid="_x0000_s11328" name="Equation" r:id="rId6" imgW="825500" imgH="368300" progId="Equation.DSMT4">
                  <p:embed/>
                </p:oleObj>
              </mc:Choice>
              <mc:Fallback>
                <p:oleObj name="Equation" r:id="rId6" imgW="825500" imgH="3683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8668" y="1554154"/>
                        <a:ext cx="828675"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右大括号 19"/>
          <p:cNvSpPr/>
          <p:nvPr/>
        </p:nvSpPr>
        <p:spPr>
          <a:xfrm>
            <a:off x="4316476" y="1047750"/>
            <a:ext cx="155448" cy="9144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右箭头 22"/>
          <p:cNvSpPr/>
          <p:nvPr/>
        </p:nvSpPr>
        <p:spPr>
          <a:xfrm>
            <a:off x="4560859" y="1371612"/>
            <a:ext cx="489204" cy="26667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 name="对象 24"/>
          <p:cNvGraphicFramePr>
            <a:graphicFrameLocks noChangeAspect="1"/>
          </p:cNvGraphicFramePr>
          <p:nvPr>
            <p:extLst>
              <p:ext uri="{D42A27DB-BD31-4B8C-83A1-F6EECF244321}">
                <p14:modId xmlns:p14="http://schemas.microsoft.com/office/powerpoint/2010/main" val="4098176536"/>
              </p:ext>
            </p:extLst>
          </p:nvPr>
        </p:nvGraphicFramePr>
        <p:xfrm>
          <a:off x="5100863" y="1148407"/>
          <a:ext cx="1243214" cy="700402"/>
        </p:xfrm>
        <a:graphic>
          <a:graphicData uri="http://schemas.openxmlformats.org/presentationml/2006/ole">
            <mc:AlternateContent xmlns:mc="http://schemas.openxmlformats.org/markup-compatibility/2006">
              <mc:Choice xmlns:v="urn:schemas-microsoft-com:vml" Requires="v">
                <p:oleObj spid="_x0000_s11329" name="Equation" r:id="rId8" imgW="685800" imgH="381000" progId="Equation.DSMT4">
                  <p:embed/>
                </p:oleObj>
              </mc:Choice>
              <mc:Fallback>
                <p:oleObj name="Equation" r:id="rId8" imgW="685800" imgH="3810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0863" y="1148407"/>
                        <a:ext cx="1243214" cy="700402"/>
                      </a:xfrm>
                      <a:prstGeom prst="rect">
                        <a:avLst/>
                      </a:prstGeom>
                      <a:noFill/>
                    </p:spPr>
                  </p:pic>
                </p:oleObj>
              </mc:Fallback>
            </mc:AlternateContent>
          </a:graphicData>
        </a:graphic>
      </p:graphicFrame>
      <p:sp>
        <p:nvSpPr>
          <p:cNvPr id="26" name="右箭头 25"/>
          <p:cNvSpPr/>
          <p:nvPr/>
        </p:nvSpPr>
        <p:spPr>
          <a:xfrm>
            <a:off x="9196416" y="1377970"/>
            <a:ext cx="489204" cy="26667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915475" y="1326642"/>
            <a:ext cx="2214068" cy="369332"/>
          </a:xfrm>
          <a:prstGeom prst="rect">
            <a:avLst/>
          </a:prstGeom>
          <a:ln>
            <a:solidFill>
              <a:srgbClr val="FF0000"/>
            </a:solidFill>
          </a:ln>
        </p:spPr>
        <p:txBody>
          <a:bodyPr wrap="none">
            <a:spAutoFit/>
          </a:bodyPr>
          <a:lstStyle/>
          <a:p>
            <a:r>
              <a:rPr lang="en-US" altLang="zh-CN" b="1" i="1" dirty="0">
                <a:solidFill>
                  <a:srgbClr val="FF0000"/>
                </a:solidFill>
              </a:rPr>
              <a:t>F</a:t>
            </a:r>
            <a:r>
              <a:rPr lang="en-US" altLang="zh-CN" dirty="0"/>
              <a:t>=0.0659</a:t>
            </a:r>
            <a:r>
              <a:rPr lang="en-US" altLang="zh-CN" i="1" dirty="0"/>
              <a:t>ε</a:t>
            </a:r>
            <a:r>
              <a:rPr lang="en-US" altLang="zh-CN" baseline="-25000" dirty="0"/>
              <a:t>peak</a:t>
            </a:r>
            <a:r>
              <a:rPr lang="en-US" altLang="zh-CN" dirty="0"/>
              <a:t>+10.741</a:t>
            </a:r>
            <a:endParaRPr lang="zh-CN" altLang="en-US" dirty="0"/>
          </a:p>
        </p:txBody>
      </p:sp>
      <p:sp>
        <p:nvSpPr>
          <p:cNvPr id="28" name="右箭头 27"/>
          <p:cNvSpPr/>
          <p:nvPr/>
        </p:nvSpPr>
        <p:spPr>
          <a:xfrm>
            <a:off x="6332510" y="1410272"/>
            <a:ext cx="489204" cy="26667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9685620" y="1313942"/>
            <a:ext cx="1608004" cy="369332"/>
          </a:xfrm>
          <a:prstGeom prst="rect">
            <a:avLst/>
          </a:prstGeom>
        </p:spPr>
        <p:txBody>
          <a:bodyPr wrap="none">
            <a:spAutoFit/>
          </a:bodyPr>
          <a:lstStyle/>
          <a:p>
            <a:r>
              <a:rPr lang="en-US" altLang="zh-CN" b="1" i="1" dirty="0" smtClean="0">
                <a:solidFill>
                  <a:srgbClr val="FF0000"/>
                </a:solidFill>
              </a:rPr>
              <a:t>Impact force: F</a:t>
            </a:r>
            <a:endParaRPr lang="zh-CN" altLang="en-US" dirty="0"/>
          </a:p>
        </p:txBody>
      </p:sp>
      <p:graphicFrame>
        <p:nvGraphicFramePr>
          <p:cNvPr id="30" name="表格 29"/>
          <p:cNvGraphicFramePr>
            <a:graphicFrameLocks noGrp="1"/>
          </p:cNvGraphicFramePr>
          <p:nvPr>
            <p:extLst>
              <p:ext uri="{D42A27DB-BD31-4B8C-83A1-F6EECF244321}">
                <p14:modId xmlns:p14="http://schemas.microsoft.com/office/powerpoint/2010/main" val="2952261009"/>
              </p:ext>
            </p:extLst>
          </p:nvPr>
        </p:nvGraphicFramePr>
        <p:xfrm>
          <a:off x="4614381" y="4305300"/>
          <a:ext cx="6816256" cy="2438400"/>
        </p:xfrm>
        <a:graphic>
          <a:graphicData uri="http://schemas.openxmlformats.org/drawingml/2006/table">
            <a:tbl>
              <a:tblPr firstRow="1" firstCol="1" bandRow="1">
                <a:tableStyleId>{5C22544A-7EE6-4342-B048-85BDC9FD1C3A}</a:tableStyleId>
              </a:tblPr>
              <a:tblGrid>
                <a:gridCol w="973408"/>
                <a:gridCol w="973408"/>
                <a:gridCol w="974208"/>
                <a:gridCol w="973408"/>
                <a:gridCol w="973408"/>
                <a:gridCol w="974208"/>
                <a:gridCol w="974208"/>
              </a:tblGrid>
              <a:tr h="457929">
                <a:tc rowSpan="2">
                  <a:txBody>
                    <a:bodyPr/>
                    <a:lstStyle/>
                    <a:p>
                      <a:pPr algn="ctr">
                        <a:lnSpc>
                          <a:spcPct val="200000"/>
                        </a:lnSpc>
                        <a:spcAft>
                          <a:spcPts val="0"/>
                        </a:spcAft>
                      </a:pPr>
                      <a:r>
                        <a:rPr lang="en-US" sz="1600" kern="100" dirty="0">
                          <a:effectLst/>
                        </a:rPr>
                        <a:t>Testing cases</a:t>
                      </a:r>
                      <a:endParaRPr lang="zh-CN" sz="1600" kern="100" dirty="0">
                        <a:effectLst/>
                        <a:latin typeface="Calibri"/>
                        <a:ea typeface="宋体"/>
                        <a:cs typeface="Times New Roman"/>
                      </a:endParaRPr>
                    </a:p>
                  </a:txBody>
                  <a:tcPr marL="68580" marR="68580" marT="0" marB="0" anchor="ctr"/>
                </a:tc>
                <a:tc gridSpan="6">
                  <a:txBody>
                    <a:bodyPr/>
                    <a:lstStyle/>
                    <a:p>
                      <a:pPr algn="ctr">
                        <a:lnSpc>
                          <a:spcPct val="200000"/>
                        </a:lnSpc>
                        <a:spcAft>
                          <a:spcPts val="0"/>
                        </a:spcAft>
                      </a:pPr>
                      <a:r>
                        <a:rPr lang="en-US" sz="1600" kern="100">
                          <a:effectLst/>
                        </a:rPr>
                        <a:t>Impact position vs. the peak value of dynamic strain/10</a:t>
                      </a:r>
                      <a:r>
                        <a:rPr lang="en-US" sz="1600" kern="100" baseline="30000">
                          <a:effectLst/>
                        </a:rPr>
                        <a:t>-6</a:t>
                      </a:r>
                      <a:endParaRPr lang="zh-CN" sz="1600" kern="100">
                        <a:effectLst/>
                        <a:latin typeface="Calibri"/>
                        <a:ea typeface="宋体"/>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08464">
                <a:tc vMerge="1">
                  <a:txBody>
                    <a:bodyPr/>
                    <a:lstStyle/>
                    <a:p>
                      <a:endParaRPr lang="zh-CN" altLang="en-US"/>
                    </a:p>
                  </a:txBody>
                  <a:tcPr/>
                </a:tc>
                <a:tc>
                  <a:txBody>
                    <a:bodyPr/>
                    <a:lstStyle/>
                    <a:p>
                      <a:pPr algn="ctr">
                        <a:lnSpc>
                          <a:spcPct val="200000"/>
                        </a:lnSpc>
                        <a:spcAft>
                          <a:spcPts val="0"/>
                        </a:spcAft>
                      </a:pPr>
                      <a:r>
                        <a:rPr lang="en-US" sz="1600" kern="100">
                          <a:effectLst/>
                        </a:rPr>
                        <a:t>L=1m</a:t>
                      </a:r>
                      <a:endParaRPr lang="zh-CN" sz="16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100">
                          <a:effectLst/>
                        </a:rPr>
                        <a:t>L=0.9m</a:t>
                      </a:r>
                      <a:endParaRPr lang="zh-CN" sz="16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100">
                          <a:effectLst/>
                        </a:rPr>
                        <a:t>L=0.7m</a:t>
                      </a:r>
                      <a:endParaRPr lang="zh-CN" sz="16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100">
                          <a:effectLst/>
                        </a:rPr>
                        <a:t>L=0.5m</a:t>
                      </a:r>
                      <a:endParaRPr lang="zh-CN" sz="16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100">
                          <a:effectLst/>
                        </a:rPr>
                        <a:t>L=0.3m</a:t>
                      </a:r>
                      <a:endParaRPr lang="zh-CN" sz="16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100">
                          <a:effectLst/>
                        </a:rPr>
                        <a:t>L=0.1m</a:t>
                      </a:r>
                      <a:endParaRPr lang="zh-CN" sz="1600" kern="100">
                        <a:effectLst/>
                        <a:latin typeface="Calibri"/>
                        <a:ea typeface="宋体"/>
                        <a:cs typeface="Times New Roman"/>
                      </a:endParaRPr>
                    </a:p>
                  </a:txBody>
                  <a:tcPr marL="68580" marR="68580" marT="0" marB="0"/>
                </a:tc>
              </a:tr>
              <a:tr h="408464">
                <a:tc>
                  <a:txBody>
                    <a:bodyPr/>
                    <a:lstStyle/>
                    <a:p>
                      <a:pPr algn="just">
                        <a:lnSpc>
                          <a:spcPct val="200000"/>
                        </a:lnSpc>
                        <a:spcAft>
                          <a:spcPts val="0"/>
                        </a:spcAft>
                      </a:pPr>
                      <a:r>
                        <a:rPr lang="en-US" sz="1600" kern="100">
                          <a:effectLst/>
                        </a:rPr>
                        <a:t>t=0.0001s</a:t>
                      </a:r>
                      <a:endParaRPr lang="zh-CN" sz="16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100">
                          <a:effectLst/>
                        </a:rPr>
                        <a:t>13.02</a:t>
                      </a:r>
                      <a:endParaRPr lang="zh-CN" sz="16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100">
                          <a:effectLst/>
                        </a:rPr>
                        <a:t>9.21</a:t>
                      </a:r>
                      <a:endParaRPr lang="zh-CN" sz="16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100">
                          <a:effectLst/>
                        </a:rPr>
                        <a:t>7.13</a:t>
                      </a:r>
                      <a:endParaRPr lang="zh-CN" sz="16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100">
                          <a:effectLst/>
                        </a:rPr>
                        <a:t>6.44</a:t>
                      </a:r>
                      <a:endParaRPr lang="zh-CN" sz="16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100">
                          <a:effectLst/>
                        </a:rPr>
                        <a:t>5.34</a:t>
                      </a:r>
                      <a:endParaRPr lang="zh-CN" sz="16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100">
                          <a:effectLst/>
                        </a:rPr>
                        <a:t>1.78</a:t>
                      </a:r>
                      <a:endParaRPr lang="zh-CN" sz="1600" kern="100">
                        <a:effectLst/>
                        <a:latin typeface="Calibri"/>
                        <a:ea typeface="宋体"/>
                        <a:cs typeface="Times New Roman"/>
                      </a:endParaRPr>
                    </a:p>
                  </a:txBody>
                  <a:tcPr marL="68580" marR="68580" marT="0" marB="0"/>
                </a:tc>
              </a:tr>
              <a:tr h="408464">
                <a:tc>
                  <a:txBody>
                    <a:bodyPr/>
                    <a:lstStyle/>
                    <a:p>
                      <a:pPr algn="just">
                        <a:lnSpc>
                          <a:spcPct val="200000"/>
                        </a:lnSpc>
                        <a:spcAft>
                          <a:spcPts val="0"/>
                        </a:spcAft>
                      </a:pPr>
                      <a:r>
                        <a:rPr lang="en-US" sz="1600" kern="100">
                          <a:effectLst/>
                        </a:rPr>
                        <a:t>t=0.001s</a:t>
                      </a:r>
                      <a:endParaRPr lang="zh-CN" sz="16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100">
                          <a:effectLst/>
                        </a:rPr>
                        <a:t>72.6</a:t>
                      </a:r>
                      <a:endParaRPr lang="zh-CN" sz="16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100">
                          <a:effectLst/>
                        </a:rPr>
                        <a:t>62.58</a:t>
                      </a:r>
                      <a:endParaRPr lang="zh-CN" sz="16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100">
                          <a:effectLst/>
                        </a:rPr>
                        <a:t>42.88</a:t>
                      </a:r>
                      <a:endParaRPr lang="zh-CN" sz="16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100">
                          <a:effectLst/>
                        </a:rPr>
                        <a:t>25.08</a:t>
                      </a:r>
                      <a:endParaRPr lang="zh-CN" sz="16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100">
                          <a:effectLst/>
                        </a:rPr>
                        <a:t>10.62</a:t>
                      </a:r>
                      <a:endParaRPr lang="zh-CN" sz="16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100">
                          <a:effectLst/>
                        </a:rPr>
                        <a:t>1.596</a:t>
                      </a:r>
                      <a:endParaRPr lang="zh-CN" sz="1600" kern="100">
                        <a:effectLst/>
                        <a:latin typeface="Calibri"/>
                        <a:ea typeface="宋体"/>
                        <a:cs typeface="Times New Roman"/>
                      </a:endParaRPr>
                    </a:p>
                  </a:txBody>
                  <a:tcPr marL="68580" marR="68580" marT="0" marB="0"/>
                </a:tc>
              </a:tr>
              <a:tr h="408464">
                <a:tc>
                  <a:txBody>
                    <a:bodyPr/>
                    <a:lstStyle/>
                    <a:p>
                      <a:pPr algn="just">
                        <a:lnSpc>
                          <a:spcPct val="200000"/>
                        </a:lnSpc>
                        <a:spcAft>
                          <a:spcPts val="0"/>
                        </a:spcAft>
                      </a:pPr>
                      <a:r>
                        <a:rPr lang="en-US" sz="1600" kern="100">
                          <a:effectLst/>
                        </a:rPr>
                        <a:t>t=0.01s</a:t>
                      </a:r>
                      <a:endParaRPr lang="zh-CN" sz="16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100">
                          <a:effectLst/>
                        </a:rPr>
                        <a:t>81.8</a:t>
                      </a:r>
                      <a:endParaRPr lang="zh-CN" sz="16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100">
                          <a:effectLst/>
                        </a:rPr>
                        <a:t>72.69</a:t>
                      </a:r>
                      <a:endParaRPr lang="zh-CN" sz="16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100">
                          <a:effectLst/>
                        </a:rPr>
                        <a:t>54.51</a:t>
                      </a:r>
                      <a:endParaRPr lang="zh-CN" sz="16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100">
                          <a:effectLst/>
                        </a:rPr>
                        <a:t>36.62</a:t>
                      </a:r>
                      <a:endParaRPr lang="zh-CN" sz="16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100">
                          <a:effectLst/>
                        </a:rPr>
                        <a:t>19.49</a:t>
                      </a:r>
                      <a:endParaRPr lang="zh-CN" sz="1600" kern="100">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100" dirty="0">
                          <a:effectLst/>
                        </a:rPr>
                        <a:t>3.76</a:t>
                      </a:r>
                      <a:endParaRPr lang="zh-CN" sz="1600" kern="100" dirty="0">
                        <a:effectLst/>
                        <a:latin typeface="Calibri"/>
                        <a:ea typeface="宋体"/>
                        <a:cs typeface="Times New Roman"/>
                      </a:endParaRPr>
                    </a:p>
                  </a:txBody>
                  <a:tcPr marL="68580" marR="68580" marT="0" marB="0"/>
                </a:tc>
              </a:tr>
            </a:tbl>
          </a:graphicData>
        </a:graphic>
      </p:graphicFrame>
      <p:pic>
        <p:nvPicPr>
          <p:cNvPr id="31" name="Picture 1" descr="E:\my own paper\冲击力测量\pictures\讨论——作用位置3.t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29543" y="200190"/>
            <a:ext cx="1809488" cy="911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134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7"/>
          <p:cNvSpPr>
            <a:spLocks noChangeShapeType="1"/>
          </p:cNvSpPr>
          <p:nvPr/>
        </p:nvSpPr>
        <p:spPr bwMode="auto">
          <a:xfrm>
            <a:off x="76201" y="606425"/>
            <a:ext cx="6745513" cy="0"/>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 name="Text Box 6"/>
          <p:cNvSpPr>
            <a:spLocks noChangeArrowheads="1"/>
          </p:cNvSpPr>
          <p:nvPr/>
        </p:nvSpPr>
        <p:spPr bwMode="auto">
          <a:xfrm>
            <a:off x="0" y="0"/>
            <a:ext cx="64443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rgbClr val="FF0000"/>
              </a:buClr>
            </a:pPr>
            <a:r>
              <a:rPr lang="en-US" altLang="zh-CN" sz="3200" b="1" dirty="0">
                <a:ea typeface="黑体" pitchFamily="49" charset="-122"/>
                <a:sym typeface="黑体" pitchFamily="49" charset="-122"/>
              </a:rPr>
              <a:t>Boulder impact force measurement</a:t>
            </a:r>
          </a:p>
        </p:txBody>
      </p:sp>
      <p:pic>
        <p:nvPicPr>
          <p:cNvPr id="6" name="图片 5"/>
          <p:cNvPicPr/>
          <p:nvPr/>
        </p:nvPicPr>
        <p:blipFill rotWithShape="1">
          <a:blip r:embed="rId2" cstate="print">
            <a:extLst>
              <a:ext uri="{28A0092B-C50C-407E-A947-70E740481C1C}">
                <a14:useLocalDpi xmlns:a14="http://schemas.microsoft.com/office/drawing/2010/main" val="0"/>
              </a:ext>
            </a:extLst>
          </a:blip>
          <a:srcRect l="2706" t="2048" r="1236" b="6441"/>
          <a:stretch/>
        </p:blipFill>
        <p:spPr bwMode="auto">
          <a:xfrm>
            <a:off x="0" y="979805"/>
            <a:ext cx="3573780" cy="1799590"/>
          </a:xfrm>
          <a:prstGeom prst="rect">
            <a:avLst/>
          </a:prstGeom>
          <a:ln>
            <a:noFill/>
          </a:ln>
          <a:extLst>
            <a:ext uri="{53640926-AAD7-44D8-BBD7-CCE9431645EC}">
              <a14:shadowObscured xmlns:a14="http://schemas.microsoft.com/office/drawing/2010/main"/>
            </a:ext>
          </a:extLst>
        </p:spPr>
      </p:pic>
      <p:pic>
        <p:nvPicPr>
          <p:cNvPr id="7" name="图片 6"/>
          <p:cNvPicPr/>
          <p:nvPr/>
        </p:nvPicPr>
        <p:blipFill rotWithShape="1">
          <a:blip r:embed="rId3" cstate="print">
            <a:extLst>
              <a:ext uri="{28A0092B-C50C-407E-A947-70E740481C1C}">
                <a14:useLocalDpi xmlns:a14="http://schemas.microsoft.com/office/drawing/2010/main" val="0"/>
              </a:ext>
            </a:extLst>
          </a:blip>
          <a:srcRect l="2168" t="2069" r="1377" b="6207"/>
          <a:stretch/>
        </p:blipFill>
        <p:spPr bwMode="auto">
          <a:xfrm>
            <a:off x="4162425" y="979805"/>
            <a:ext cx="3613150" cy="1799590"/>
          </a:xfrm>
          <a:prstGeom prst="rect">
            <a:avLst/>
          </a:prstGeom>
          <a:ln>
            <a:noFill/>
          </a:ln>
          <a:extLst>
            <a:ext uri="{53640926-AAD7-44D8-BBD7-CCE9431645EC}">
              <a14:shadowObscured xmlns:a14="http://schemas.microsoft.com/office/drawing/2010/main"/>
            </a:ext>
          </a:extLst>
        </p:spPr>
      </p:pic>
      <p:pic>
        <p:nvPicPr>
          <p:cNvPr id="8" name="图片 7"/>
          <p:cNvPicPr/>
          <p:nvPr/>
        </p:nvPicPr>
        <p:blipFill rotWithShape="1">
          <a:blip r:embed="rId4" cstate="print">
            <a:extLst>
              <a:ext uri="{28A0092B-C50C-407E-A947-70E740481C1C}">
                <a14:useLocalDpi xmlns:a14="http://schemas.microsoft.com/office/drawing/2010/main" val="0"/>
              </a:ext>
            </a:extLst>
          </a:blip>
          <a:srcRect l="2169" t="2423" r="1669" b="6574"/>
          <a:stretch/>
        </p:blipFill>
        <p:spPr bwMode="auto">
          <a:xfrm>
            <a:off x="8403272" y="979805"/>
            <a:ext cx="3640455" cy="1799590"/>
          </a:xfrm>
          <a:prstGeom prst="rect">
            <a:avLst/>
          </a:prstGeom>
          <a:ln>
            <a:noFill/>
          </a:ln>
          <a:extLst>
            <a:ext uri="{53640926-AAD7-44D8-BBD7-CCE9431645EC}">
              <a14:shadowObscured xmlns:a14="http://schemas.microsoft.com/office/drawing/2010/main"/>
            </a:ext>
          </a:extLst>
        </p:spPr>
      </p:pic>
      <p:sp>
        <p:nvSpPr>
          <p:cNvPr id="9" name="矩形 8"/>
          <p:cNvSpPr/>
          <p:nvPr/>
        </p:nvSpPr>
        <p:spPr>
          <a:xfrm>
            <a:off x="283433" y="2878772"/>
            <a:ext cx="3006913" cy="276999"/>
          </a:xfrm>
          <a:prstGeom prst="rect">
            <a:avLst/>
          </a:prstGeom>
        </p:spPr>
        <p:txBody>
          <a:bodyPr wrap="none">
            <a:spAutoFit/>
          </a:bodyPr>
          <a:lstStyle/>
          <a:p>
            <a:r>
              <a:rPr lang="en-US" altLang="zh-CN" sz="1200" dirty="0"/>
              <a:t>Case 1: acting time of impact force t=0.0001s</a:t>
            </a:r>
            <a:endParaRPr lang="zh-CN" altLang="en-US" sz="1200" dirty="0"/>
          </a:p>
        </p:txBody>
      </p:sp>
      <p:sp>
        <p:nvSpPr>
          <p:cNvPr id="10" name="矩形 9"/>
          <p:cNvSpPr/>
          <p:nvPr/>
        </p:nvSpPr>
        <p:spPr>
          <a:xfrm>
            <a:off x="4504817" y="2878771"/>
            <a:ext cx="2928366" cy="276999"/>
          </a:xfrm>
          <a:prstGeom prst="rect">
            <a:avLst/>
          </a:prstGeom>
        </p:spPr>
        <p:txBody>
          <a:bodyPr wrap="none">
            <a:spAutoFit/>
          </a:bodyPr>
          <a:lstStyle/>
          <a:p>
            <a:r>
              <a:rPr lang="en-US" altLang="zh-CN" sz="1200" dirty="0"/>
              <a:t>Case 2: acting time of impact force t=0.001s</a:t>
            </a:r>
            <a:endParaRPr lang="zh-CN" altLang="en-US" sz="1200" dirty="0"/>
          </a:p>
        </p:txBody>
      </p:sp>
      <p:sp>
        <p:nvSpPr>
          <p:cNvPr id="11" name="矩形 10"/>
          <p:cNvSpPr/>
          <p:nvPr/>
        </p:nvSpPr>
        <p:spPr>
          <a:xfrm>
            <a:off x="9005109" y="2878772"/>
            <a:ext cx="2849819" cy="276999"/>
          </a:xfrm>
          <a:prstGeom prst="rect">
            <a:avLst/>
          </a:prstGeom>
        </p:spPr>
        <p:txBody>
          <a:bodyPr wrap="none">
            <a:spAutoFit/>
          </a:bodyPr>
          <a:lstStyle/>
          <a:p>
            <a:r>
              <a:rPr lang="en-US" altLang="zh-CN" sz="1200" dirty="0"/>
              <a:t>Case 3: acting time of impact force t=0.01s</a:t>
            </a:r>
            <a:endParaRPr lang="zh-CN" altLang="en-US" sz="1200" dirty="0"/>
          </a:p>
        </p:txBody>
      </p:sp>
      <p:sp>
        <p:nvSpPr>
          <p:cNvPr id="12" name="TextBox 11"/>
          <p:cNvSpPr txBox="1"/>
          <p:nvPr/>
        </p:nvSpPr>
        <p:spPr>
          <a:xfrm>
            <a:off x="76201" y="3657600"/>
            <a:ext cx="11571495"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Wingdings" pitchFamily="2" charset="2"/>
              <a:buChar char="u"/>
            </a:pPr>
            <a:r>
              <a:rPr lang="en-US" altLang="zh-CN" dirty="0"/>
              <a:t>It is seen that the peak value of dynamic strain has a positive correlation to the force arm of the impact force and the linearity is better as </a:t>
            </a:r>
            <a:r>
              <a:rPr lang="en-US" altLang="zh-CN" i="1" dirty="0"/>
              <a:t>t</a:t>
            </a:r>
            <a:r>
              <a:rPr lang="en-US" altLang="zh-CN" dirty="0"/>
              <a:t> </a:t>
            </a:r>
            <a:r>
              <a:rPr lang="en-US" altLang="zh-CN" dirty="0" smtClean="0"/>
              <a:t>increases;</a:t>
            </a:r>
          </a:p>
          <a:p>
            <a:pPr marL="285750" indent="-285750">
              <a:buFont typeface="Wingdings" pitchFamily="2" charset="2"/>
              <a:buChar char="u"/>
            </a:pPr>
            <a:r>
              <a:rPr lang="en-US" altLang="zh-CN" dirty="0"/>
              <a:t>It is also seen that the peak strain value at the fixed end is approximately a linear function of the force arm, which is similar </a:t>
            </a:r>
            <a:r>
              <a:rPr lang="en-US" altLang="zh-CN" dirty="0" smtClean="0"/>
              <a:t>to the static force condition. </a:t>
            </a:r>
            <a:endParaRPr lang="zh-CN" altLang="en-US" dirty="0"/>
          </a:p>
        </p:txBody>
      </p:sp>
      <p:sp>
        <p:nvSpPr>
          <p:cNvPr id="13" name="TextBox 12"/>
          <p:cNvSpPr txBox="1"/>
          <p:nvPr/>
        </p:nvSpPr>
        <p:spPr>
          <a:xfrm>
            <a:off x="718742" y="5510768"/>
            <a:ext cx="10928954" cy="369332"/>
          </a:xfrm>
          <a:prstGeom prst="rect">
            <a:avLst/>
          </a:prstGeom>
          <a:noFill/>
        </p:spPr>
        <p:txBody>
          <a:bodyPr wrap="none" rtlCol="0">
            <a:spAutoFit/>
          </a:bodyPr>
          <a:lstStyle/>
          <a:p>
            <a:r>
              <a:rPr lang="en-US" altLang="zh-CN" b="1" dirty="0" smtClean="0">
                <a:solidFill>
                  <a:srgbClr val="FF0000"/>
                </a:solidFill>
              </a:rPr>
              <a:t>Next task was to identify the impacting position depending on the strain variations rule of FBG 1#, 2#, 3# and 4#.</a:t>
            </a:r>
            <a:endParaRPr lang="zh-CN" altLang="en-US" b="1" dirty="0">
              <a:solidFill>
                <a:srgbClr val="FF0000"/>
              </a:solidFill>
            </a:endParaRPr>
          </a:p>
        </p:txBody>
      </p:sp>
    </p:spTree>
    <p:extLst>
      <p:ext uri="{BB962C8B-B14F-4D97-AF65-F5344CB8AC3E}">
        <p14:creationId xmlns:p14="http://schemas.microsoft.com/office/powerpoint/2010/main" val="4094246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b="1" dirty="0" smtClean="0"/>
              <a:t>Main Content</a:t>
            </a:r>
            <a:endParaRPr lang="zh-CN" altLang="en-US" b="1" dirty="0"/>
          </a:p>
        </p:txBody>
      </p:sp>
      <p:sp>
        <p:nvSpPr>
          <p:cNvPr id="6" name="内容占位符 2"/>
          <p:cNvSpPr>
            <a:spLocks noGrp="1" noChangeArrowheads="1"/>
          </p:cNvSpPr>
          <p:nvPr>
            <p:ph idx="1"/>
          </p:nvPr>
        </p:nvSpPr>
        <p:spPr>
          <a:xfrm>
            <a:off x="1815116" y="1858540"/>
            <a:ext cx="9157663" cy="2799186"/>
          </a:xfrm>
          <a:solidFill>
            <a:srgbClr val="FFFFFF"/>
          </a:solidFill>
          <a:ln w="25400" cap="flat">
            <a:solidFill>
              <a:srgbClr val="9BBB59"/>
            </a:solidFill>
            <a:miter lim="800000"/>
            <a:headEnd/>
            <a:tailEnd/>
          </a:ln>
        </p:spPr>
        <p:txBody>
          <a:bodyPr>
            <a:normAutofit fontScale="85000" lnSpcReduction="10000"/>
          </a:bodyPr>
          <a:lstStyle/>
          <a:p>
            <a:pPr marL="342900" indent="-342900" algn="l">
              <a:buClr>
                <a:srgbClr val="FF0000"/>
              </a:buClr>
              <a:buFont typeface="Wingdings" pitchFamily="2" charset="2"/>
              <a:buChar char="u"/>
            </a:pPr>
            <a:r>
              <a:rPr lang="zh-CN" altLang="en-US" sz="3600" b="1" u="sng" dirty="0" smtClean="0">
                <a:solidFill>
                  <a:srgbClr val="FF0000"/>
                </a:solidFill>
                <a:ea typeface="黑体" pitchFamily="49" charset="-122"/>
                <a:sym typeface="黑体" pitchFamily="49" charset="-122"/>
              </a:rPr>
              <a:t> </a:t>
            </a:r>
            <a:r>
              <a:rPr lang="en-US" altLang="zh-CN" sz="3600" b="1" u="sng" dirty="0" smtClean="0">
                <a:solidFill>
                  <a:srgbClr val="FF0000"/>
                </a:solidFill>
                <a:ea typeface="黑体" pitchFamily="49" charset="-122"/>
                <a:sym typeface="黑体" pitchFamily="49" charset="-122"/>
              </a:rPr>
              <a:t>Introduction</a:t>
            </a:r>
            <a:endParaRPr lang="en-US" sz="3600" b="1" u="sng" dirty="0" smtClean="0">
              <a:solidFill>
                <a:srgbClr val="FF0000"/>
              </a:solidFill>
              <a:ea typeface="黑体" pitchFamily="49" charset="-122"/>
              <a:sym typeface="黑体" pitchFamily="49" charset="-122"/>
            </a:endParaRPr>
          </a:p>
          <a:p>
            <a:pPr marL="342900" indent="-342900" algn="l">
              <a:buClr>
                <a:srgbClr val="FF0000"/>
              </a:buClr>
              <a:buFont typeface="Wingdings" pitchFamily="2" charset="2"/>
              <a:buChar char="u"/>
            </a:pPr>
            <a:r>
              <a:rPr lang="en-US" sz="3600" b="1" dirty="0">
                <a:ea typeface="黑体" pitchFamily="49" charset="-122"/>
                <a:sym typeface="黑体" pitchFamily="49" charset="-122"/>
              </a:rPr>
              <a:t> F</a:t>
            </a:r>
            <a:r>
              <a:rPr lang="en-US" sz="3600" b="1" dirty="0" smtClean="0">
                <a:ea typeface="黑体" pitchFamily="49" charset="-122"/>
                <a:sym typeface="黑体" pitchFamily="49" charset="-122"/>
              </a:rPr>
              <a:t>iber-Grating Bragg (FBG)-based monitoring device </a:t>
            </a:r>
          </a:p>
          <a:p>
            <a:pPr marL="342900" indent="-342900" algn="l">
              <a:buClr>
                <a:srgbClr val="FF0000"/>
              </a:buClr>
              <a:buFont typeface="Wingdings" pitchFamily="2" charset="2"/>
              <a:buChar char="u"/>
            </a:pPr>
            <a:r>
              <a:rPr lang="en-US" sz="3600" b="1" dirty="0" smtClean="0">
                <a:ea typeface="黑体" pitchFamily="49" charset="-122"/>
                <a:sym typeface="黑体" pitchFamily="49" charset="-122"/>
              </a:rPr>
              <a:t> Boulder impact force measurement</a:t>
            </a:r>
            <a:endParaRPr lang="en-US" sz="3600" b="1" dirty="0" smtClean="0">
              <a:solidFill>
                <a:schemeClr val="tx1"/>
              </a:solidFill>
              <a:ea typeface="黑体" pitchFamily="49" charset="-122"/>
              <a:sym typeface="黑体" pitchFamily="49" charset="-122"/>
            </a:endParaRPr>
          </a:p>
          <a:p>
            <a:pPr marL="342900" indent="-342900" algn="l">
              <a:buClr>
                <a:srgbClr val="FF0000"/>
              </a:buClr>
              <a:buFont typeface="Wingdings" pitchFamily="2" charset="2"/>
              <a:buChar char="u"/>
            </a:pPr>
            <a:r>
              <a:rPr lang="en-US" sz="3600" b="1" dirty="0" smtClean="0">
                <a:solidFill>
                  <a:schemeClr val="tx1"/>
                </a:solidFill>
                <a:ea typeface="黑体" pitchFamily="49" charset="-122"/>
                <a:sym typeface="黑体" pitchFamily="49" charset="-122"/>
              </a:rPr>
              <a:t> Warning about impact energy of debris flow</a:t>
            </a:r>
            <a:endParaRPr lang="en-US" altLang="zh-CN" sz="3600" b="1" dirty="0" smtClean="0">
              <a:solidFill>
                <a:schemeClr val="tx1"/>
              </a:solidFill>
              <a:ea typeface="黑体" pitchFamily="49" charset="-122"/>
              <a:sym typeface="黑体" pitchFamily="49" charset="-122"/>
            </a:endParaRPr>
          </a:p>
          <a:p>
            <a:pPr marL="342900" indent="-342900" algn="l">
              <a:buClr>
                <a:srgbClr val="FF0000"/>
              </a:buClr>
              <a:buFont typeface="Wingdings" pitchFamily="2" charset="2"/>
              <a:buChar char="u"/>
            </a:pPr>
            <a:r>
              <a:rPr lang="en-US" altLang="zh-CN" sz="3600" b="1" dirty="0">
                <a:ea typeface="黑体" pitchFamily="49" charset="-122"/>
                <a:sym typeface="黑体" pitchFamily="49" charset="-122"/>
              </a:rPr>
              <a:t> </a:t>
            </a:r>
            <a:r>
              <a:rPr lang="en-US" altLang="zh-CN" sz="3600" b="1" dirty="0" smtClean="0">
                <a:ea typeface="黑体" pitchFamily="49" charset="-122"/>
                <a:sym typeface="黑体" pitchFamily="49" charset="-122"/>
              </a:rPr>
              <a:t>Conclusions</a:t>
            </a:r>
            <a:endParaRPr lang="en-US" altLang="zh-CN" sz="3600" b="1" dirty="0" smtClean="0">
              <a:solidFill>
                <a:schemeClr val="tx1"/>
              </a:solidFill>
              <a:ea typeface="黑体" pitchFamily="49" charset="-122"/>
              <a:sym typeface="黑体" pitchFamily="49" charset="-122"/>
            </a:endParaRPr>
          </a:p>
        </p:txBody>
      </p:sp>
    </p:spTree>
    <p:extLst>
      <p:ext uri="{BB962C8B-B14F-4D97-AF65-F5344CB8AC3E}">
        <p14:creationId xmlns:p14="http://schemas.microsoft.com/office/powerpoint/2010/main" val="1092221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7"/>
          <p:cNvSpPr>
            <a:spLocks noChangeShapeType="1"/>
          </p:cNvSpPr>
          <p:nvPr/>
        </p:nvSpPr>
        <p:spPr bwMode="auto">
          <a:xfrm>
            <a:off x="76201" y="606425"/>
            <a:ext cx="6745513" cy="0"/>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 name="Text Box 6"/>
          <p:cNvSpPr>
            <a:spLocks noChangeArrowheads="1"/>
          </p:cNvSpPr>
          <p:nvPr/>
        </p:nvSpPr>
        <p:spPr bwMode="auto">
          <a:xfrm>
            <a:off x="0" y="0"/>
            <a:ext cx="64443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rgbClr val="FF0000"/>
              </a:buClr>
            </a:pPr>
            <a:r>
              <a:rPr lang="en-US" altLang="zh-CN" sz="3200" b="1" dirty="0">
                <a:ea typeface="黑体" pitchFamily="49" charset="-122"/>
                <a:sym typeface="黑体" pitchFamily="49" charset="-122"/>
              </a:rPr>
              <a:t>Boulder impact force measurement</a:t>
            </a:r>
          </a:p>
        </p:txBody>
      </p:sp>
      <p:graphicFrame>
        <p:nvGraphicFramePr>
          <p:cNvPr id="6" name="表格 5"/>
          <p:cNvGraphicFramePr>
            <a:graphicFrameLocks noGrp="1"/>
          </p:cNvGraphicFramePr>
          <p:nvPr>
            <p:extLst>
              <p:ext uri="{D42A27DB-BD31-4B8C-83A1-F6EECF244321}">
                <p14:modId xmlns:p14="http://schemas.microsoft.com/office/powerpoint/2010/main" val="1511144669"/>
              </p:ext>
            </p:extLst>
          </p:nvPr>
        </p:nvGraphicFramePr>
        <p:xfrm>
          <a:off x="76201" y="761839"/>
          <a:ext cx="11823700" cy="2438400"/>
        </p:xfrm>
        <a:graphic>
          <a:graphicData uri="http://schemas.openxmlformats.org/drawingml/2006/table">
            <a:tbl>
              <a:tblPr firstRow="1" firstCol="1" bandRow="1">
                <a:tableStyleId>{5C22544A-7EE6-4342-B048-85BDC9FD1C3A}</a:tableStyleId>
              </a:tblPr>
              <a:tblGrid>
                <a:gridCol w="1689100"/>
                <a:gridCol w="1689100"/>
                <a:gridCol w="1689100"/>
                <a:gridCol w="1689100"/>
                <a:gridCol w="1689100"/>
                <a:gridCol w="1689100"/>
                <a:gridCol w="1689100"/>
              </a:tblGrid>
              <a:tr h="336590">
                <a:tc>
                  <a:txBody>
                    <a:bodyPr/>
                    <a:lstStyle/>
                    <a:p>
                      <a:pPr algn="ctr">
                        <a:lnSpc>
                          <a:spcPct val="200000"/>
                        </a:lnSpc>
                        <a:spcAft>
                          <a:spcPts val="0"/>
                        </a:spcAft>
                      </a:pPr>
                      <a:r>
                        <a:rPr lang="en-US" sz="1600" kern="0" dirty="0">
                          <a:effectLst/>
                        </a:rPr>
                        <a:t>Cases</a:t>
                      </a:r>
                      <a:endParaRPr lang="zh-CN" sz="1600" kern="100" dirty="0">
                        <a:solidFill>
                          <a:srgbClr val="000000"/>
                        </a:solidFill>
                        <a:effectLst/>
                        <a:latin typeface="Calibri"/>
                        <a:ea typeface="宋体"/>
                        <a:cs typeface="Times New Roman"/>
                      </a:endParaRPr>
                    </a:p>
                  </a:txBody>
                  <a:tcPr marL="68580" marR="68580" marT="0" marB="0" anchor="ctr"/>
                </a:tc>
                <a:tc>
                  <a:txBody>
                    <a:bodyPr/>
                    <a:lstStyle/>
                    <a:p>
                      <a:pPr algn="ctr">
                        <a:lnSpc>
                          <a:spcPct val="200000"/>
                        </a:lnSpc>
                        <a:spcAft>
                          <a:spcPts val="0"/>
                        </a:spcAft>
                      </a:pPr>
                      <a:r>
                        <a:rPr lang="en-US" sz="1600" b="1" kern="0" dirty="0">
                          <a:solidFill>
                            <a:schemeClr val="lt1"/>
                          </a:solidFill>
                          <a:effectLst/>
                          <a:latin typeface="+mn-lt"/>
                          <a:ea typeface="+mn-ea"/>
                          <a:cs typeface="+mn-cs"/>
                        </a:rPr>
                        <a:t>Impacting conditions</a:t>
                      </a:r>
                      <a:endParaRPr lang="zh-CN" sz="1600" b="1" kern="0" dirty="0">
                        <a:solidFill>
                          <a:schemeClr val="lt1"/>
                        </a:solidFill>
                        <a:effectLst/>
                        <a:latin typeface="+mn-lt"/>
                        <a:ea typeface="+mn-ea"/>
                        <a:cs typeface="+mn-cs"/>
                      </a:endParaRPr>
                    </a:p>
                  </a:txBody>
                  <a:tcPr marL="68580" marR="68580" marT="0" marB="0" anchor="ctr"/>
                </a:tc>
                <a:tc>
                  <a:txBody>
                    <a:bodyPr/>
                    <a:lstStyle/>
                    <a:p>
                      <a:pPr algn="ctr">
                        <a:lnSpc>
                          <a:spcPct val="200000"/>
                        </a:lnSpc>
                        <a:spcAft>
                          <a:spcPts val="0"/>
                        </a:spcAft>
                      </a:pPr>
                      <a:r>
                        <a:rPr lang="en-US" sz="1600" kern="0" dirty="0">
                          <a:effectLst/>
                        </a:rPr>
                        <a:t>Impacting conditions</a:t>
                      </a:r>
                      <a:endParaRPr lang="zh-CN" sz="1600" kern="100" dirty="0">
                        <a:solidFill>
                          <a:srgbClr val="000000"/>
                        </a:solidFill>
                        <a:effectLst/>
                        <a:latin typeface="Calibri"/>
                        <a:ea typeface="宋体"/>
                        <a:cs typeface="Times New Roman"/>
                      </a:endParaRPr>
                    </a:p>
                  </a:txBody>
                  <a:tcPr marL="68580" marR="68580" marT="0" marB="0" anchor="ctr"/>
                </a:tc>
                <a:tc>
                  <a:txBody>
                    <a:bodyPr/>
                    <a:lstStyle/>
                    <a:p>
                      <a:pPr algn="ctr">
                        <a:lnSpc>
                          <a:spcPct val="200000"/>
                        </a:lnSpc>
                        <a:spcAft>
                          <a:spcPts val="0"/>
                        </a:spcAft>
                      </a:pPr>
                      <a:r>
                        <a:rPr lang="en-US" sz="1600" kern="0">
                          <a:effectLst/>
                        </a:rPr>
                        <a:t>FBG #1</a:t>
                      </a:r>
                      <a:endParaRPr lang="zh-CN" sz="1600" kern="100">
                        <a:solidFill>
                          <a:srgbClr val="000000"/>
                        </a:solidFill>
                        <a:effectLst/>
                        <a:latin typeface="Calibri"/>
                        <a:ea typeface="宋体"/>
                        <a:cs typeface="Times New Roman"/>
                      </a:endParaRPr>
                    </a:p>
                  </a:txBody>
                  <a:tcPr marL="68580" marR="68580" marT="0" marB="0" anchor="ctr"/>
                </a:tc>
                <a:tc gridSpan="2">
                  <a:txBody>
                    <a:bodyPr/>
                    <a:lstStyle/>
                    <a:p>
                      <a:pPr algn="ctr">
                        <a:lnSpc>
                          <a:spcPct val="200000"/>
                        </a:lnSpc>
                        <a:spcAft>
                          <a:spcPts val="0"/>
                        </a:spcAft>
                      </a:pPr>
                      <a:r>
                        <a:rPr lang="en-US" sz="1600" kern="0" dirty="0" smtClean="0">
                          <a:effectLst/>
                        </a:rPr>
                        <a:t>        FBG </a:t>
                      </a:r>
                      <a:r>
                        <a:rPr lang="en-US" sz="1600" kern="0" dirty="0">
                          <a:effectLst/>
                        </a:rPr>
                        <a:t>#2  </a:t>
                      </a:r>
                      <a:r>
                        <a:rPr lang="en-US" sz="1600" kern="0" dirty="0" smtClean="0">
                          <a:effectLst/>
                        </a:rPr>
                        <a:t>                       FBG </a:t>
                      </a:r>
                      <a:r>
                        <a:rPr lang="en-US" sz="1600" kern="0" dirty="0">
                          <a:effectLst/>
                        </a:rPr>
                        <a:t>#3</a:t>
                      </a:r>
                      <a:endParaRPr lang="zh-CN" sz="1600" kern="100" dirty="0">
                        <a:solidFill>
                          <a:srgbClr val="000000"/>
                        </a:solidFill>
                        <a:effectLst/>
                        <a:latin typeface="Calibri"/>
                        <a:ea typeface="宋体"/>
                        <a:cs typeface="Times New Roman"/>
                      </a:endParaRPr>
                    </a:p>
                  </a:txBody>
                  <a:tcPr marL="68580" marR="68580" marT="0" marB="0" anchor="ctr"/>
                </a:tc>
                <a:tc hMerge="1">
                  <a:txBody>
                    <a:bodyPr/>
                    <a:lstStyle/>
                    <a:p>
                      <a:endParaRPr lang="zh-CN" altLang="en-US"/>
                    </a:p>
                  </a:txBody>
                  <a:tcPr/>
                </a:tc>
                <a:tc>
                  <a:txBody>
                    <a:bodyPr/>
                    <a:lstStyle/>
                    <a:p>
                      <a:pPr algn="ctr">
                        <a:lnSpc>
                          <a:spcPct val="200000"/>
                        </a:lnSpc>
                        <a:spcAft>
                          <a:spcPts val="0"/>
                        </a:spcAft>
                      </a:pPr>
                      <a:r>
                        <a:rPr lang="en-US" sz="1600" kern="0">
                          <a:effectLst/>
                        </a:rPr>
                        <a:t>FBG #4</a:t>
                      </a:r>
                      <a:endParaRPr lang="zh-CN" sz="1600" kern="100">
                        <a:solidFill>
                          <a:srgbClr val="000000"/>
                        </a:solidFill>
                        <a:effectLst/>
                        <a:latin typeface="Calibri"/>
                        <a:ea typeface="宋体"/>
                        <a:cs typeface="Times New Roman"/>
                      </a:endParaRPr>
                    </a:p>
                  </a:txBody>
                  <a:tcPr marL="68580" marR="68580" marT="0" marB="0" anchor="ctr"/>
                </a:tc>
              </a:tr>
              <a:tr h="336590">
                <a:tc>
                  <a:txBody>
                    <a:bodyPr/>
                    <a:lstStyle/>
                    <a:p>
                      <a:pPr algn="ctr">
                        <a:lnSpc>
                          <a:spcPct val="200000"/>
                        </a:lnSpc>
                        <a:spcAft>
                          <a:spcPts val="0"/>
                        </a:spcAft>
                      </a:pPr>
                      <a:r>
                        <a:rPr lang="en-US" sz="1600" kern="0">
                          <a:effectLst/>
                        </a:rPr>
                        <a:t>Case 1</a:t>
                      </a:r>
                      <a:endParaRPr lang="zh-CN" sz="1600" kern="100">
                        <a:solidFill>
                          <a:srgbClr val="000000"/>
                        </a:solidFill>
                        <a:effectLst/>
                        <a:latin typeface="Calibri"/>
                        <a:ea typeface="宋体"/>
                        <a:cs typeface="Times New Roman"/>
                      </a:endParaRPr>
                    </a:p>
                  </a:txBody>
                  <a:tcPr marL="68580" marR="68580" marT="0" marB="0"/>
                </a:tc>
                <a:tc gridSpan="2">
                  <a:txBody>
                    <a:bodyPr/>
                    <a:lstStyle/>
                    <a:p>
                      <a:pPr algn="ctr">
                        <a:lnSpc>
                          <a:spcPct val="200000"/>
                        </a:lnSpc>
                        <a:spcAft>
                          <a:spcPts val="0"/>
                        </a:spcAft>
                      </a:pPr>
                      <a:r>
                        <a:rPr lang="en-US" sz="1600" kern="0" dirty="0" err="1">
                          <a:effectLst/>
                        </a:rPr>
                        <a:t>L</a:t>
                      </a:r>
                      <a:r>
                        <a:rPr lang="en-US" sz="1600" kern="0" baseline="-25000" dirty="0" err="1">
                          <a:effectLst/>
                        </a:rPr>
                        <a:t>arbi</a:t>
                      </a:r>
                      <a:r>
                        <a:rPr lang="en-US" sz="1600" kern="0" dirty="0">
                          <a:effectLst/>
                        </a:rPr>
                        <a:t>=41 cm, height=40 cm</a:t>
                      </a:r>
                      <a:endParaRPr lang="zh-CN" sz="1600" kern="100" dirty="0">
                        <a:solidFill>
                          <a:srgbClr val="000000"/>
                        </a:solidFill>
                        <a:effectLst/>
                        <a:latin typeface="Calibri"/>
                        <a:ea typeface="宋体"/>
                        <a:cs typeface="Times New Roman"/>
                      </a:endParaRPr>
                    </a:p>
                  </a:txBody>
                  <a:tcPr marL="68580" marR="68580" marT="0" marB="0"/>
                </a:tc>
                <a:tc hMerge="1">
                  <a:txBody>
                    <a:bodyPr/>
                    <a:lstStyle/>
                    <a:p>
                      <a:endParaRPr lang="zh-CN" altLang="en-US"/>
                    </a:p>
                  </a:txBody>
                  <a:tcPr/>
                </a:tc>
                <a:tc>
                  <a:txBody>
                    <a:bodyPr/>
                    <a:lstStyle/>
                    <a:p>
                      <a:pPr algn="ctr">
                        <a:lnSpc>
                          <a:spcPct val="200000"/>
                        </a:lnSpc>
                        <a:spcAft>
                          <a:spcPts val="0"/>
                        </a:spcAft>
                      </a:pPr>
                      <a:r>
                        <a:rPr lang="en-US" sz="1600" kern="0">
                          <a:effectLst/>
                        </a:rPr>
                        <a:t>340.1</a:t>
                      </a:r>
                      <a:endParaRPr lang="zh-CN" sz="16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0">
                          <a:effectLst/>
                        </a:rPr>
                        <a:t>237.3</a:t>
                      </a:r>
                      <a:endParaRPr lang="zh-CN" sz="16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0">
                          <a:effectLst/>
                        </a:rPr>
                        <a:t>114.4</a:t>
                      </a:r>
                      <a:endParaRPr lang="zh-CN" sz="16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0">
                          <a:effectLst/>
                        </a:rPr>
                        <a:t>115.4</a:t>
                      </a:r>
                      <a:endParaRPr lang="zh-CN" sz="1600" kern="100">
                        <a:solidFill>
                          <a:srgbClr val="000000"/>
                        </a:solidFill>
                        <a:effectLst/>
                        <a:latin typeface="Calibri"/>
                        <a:ea typeface="宋体"/>
                        <a:cs typeface="Times New Roman"/>
                      </a:endParaRPr>
                    </a:p>
                  </a:txBody>
                  <a:tcPr marL="68580" marR="68580" marT="0" marB="0"/>
                </a:tc>
              </a:tr>
              <a:tr h="336590">
                <a:tc>
                  <a:txBody>
                    <a:bodyPr/>
                    <a:lstStyle/>
                    <a:p>
                      <a:pPr algn="ctr">
                        <a:lnSpc>
                          <a:spcPct val="200000"/>
                        </a:lnSpc>
                        <a:spcAft>
                          <a:spcPts val="0"/>
                        </a:spcAft>
                      </a:pPr>
                      <a:r>
                        <a:rPr lang="en-US" sz="1600" kern="0">
                          <a:effectLst/>
                        </a:rPr>
                        <a:t>Case 2</a:t>
                      </a:r>
                      <a:endParaRPr lang="zh-CN" sz="1600" kern="100">
                        <a:solidFill>
                          <a:srgbClr val="000000"/>
                        </a:solidFill>
                        <a:effectLst/>
                        <a:latin typeface="Calibri"/>
                        <a:ea typeface="宋体"/>
                        <a:cs typeface="Times New Roman"/>
                      </a:endParaRPr>
                    </a:p>
                  </a:txBody>
                  <a:tcPr marL="68580" marR="68580" marT="0" marB="0"/>
                </a:tc>
                <a:tc gridSpan="2">
                  <a:txBody>
                    <a:bodyPr/>
                    <a:lstStyle/>
                    <a:p>
                      <a:pPr algn="ctr">
                        <a:lnSpc>
                          <a:spcPct val="200000"/>
                        </a:lnSpc>
                        <a:spcAft>
                          <a:spcPts val="0"/>
                        </a:spcAft>
                      </a:pPr>
                      <a:r>
                        <a:rPr lang="en-US" sz="1600" kern="0">
                          <a:effectLst/>
                        </a:rPr>
                        <a:t>L</a:t>
                      </a:r>
                      <a:r>
                        <a:rPr lang="en-US" sz="1600" kern="0" baseline="-25000">
                          <a:effectLst/>
                        </a:rPr>
                        <a:t>arbi</a:t>
                      </a:r>
                      <a:r>
                        <a:rPr lang="en-US" sz="1600" kern="0">
                          <a:effectLst/>
                        </a:rPr>
                        <a:t>=50 cm, height=20 cm</a:t>
                      </a:r>
                      <a:endParaRPr lang="zh-CN" sz="1600" kern="100">
                        <a:solidFill>
                          <a:srgbClr val="000000"/>
                        </a:solidFill>
                        <a:effectLst/>
                        <a:latin typeface="Calibri"/>
                        <a:ea typeface="宋体"/>
                        <a:cs typeface="Times New Roman"/>
                      </a:endParaRPr>
                    </a:p>
                  </a:txBody>
                  <a:tcPr marL="68580" marR="68580" marT="0" marB="0"/>
                </a:tc>
                <a:tc hMerge="1">
                  <a:txBody>
                    <a:bodyPr/>
                    <a:lstStyle/>
                    <a:p>
                      <a:endParaRPr lang="zh-CN" altLang="en-US"/>
                    </a:p>
                  </a:txBody>
                  <a:tcPr/>
                </a:tc>
                <a:tc>
                  <a:txBody>
                    <a:bodyPr/>
                    <a:lstStyle/>
                    <a:p>
                      <a:pPr algn="ctr">
                        <a:lnSpc>
                          <a:spcPct val="200000"/>
                        </a:lnSpc>
                        <a:spcAft>
                          <a:spcPts val="0"/>
                        </a:spcAft>
                      </a:pPr>
                      <a:r>
                        <a:rPr lang="en-US" sz="1600" kern="0" dirty="0">
                          <a:effectLst/>
                        </a:rPr>
                        <a:t>413.4</a:t>
                      </a:r>
                      <a:endParaRPr lang="zh-CN" sz="1600" kern="100" dirty="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0">
                          <a:effectLst/>
                        </a:rPr>
                        <a:t>306.7</a:t>
                      </a:r>
                      <a:endParaRPr lang="zh-CN" sz="16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0">
                          <a:effectLst/>
                        </a:rPr>
                        <a:t>169.0</a:t>
                      </a:r>
                      <a:endParaRPr lang="zh-CN" sz="1600" kern="10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0">
                          <a:effectLst/>
                        </a:rPr>
                        <a:t>149.2</a:t>
                      </a:r>
                      <a:endParaRPr lang="zh-CN" sz="1600" kern="100">
                        <a:solidFill>
                          <a:srgbClr val="000000"/>
                        </a:solidFill>
                        <a:effectLst/>
                        <a:latin typeface="Calibri"/>
                        <a:ea typeface="宋体"/>
                        <a:cs typeface="Times New Roman"/>
                      </a:endParaRPr>
                    </a:p>
                  </a:txBody>
                  <a:tcPr marL="68580" marR="68580" marT="0" marB="0"/>
                </a:tc>
              </a:tr>
              <a:tr h="336590">
                <a:tc>
                  <a:txBody>
                    <a:bodyPr/>
                    <a:lstStyle/>
                    <a:p>
                      <a:pPr algn="ctr">
                        <a:lnSpc>
                          <a:spcPct val="200000"/>
                        </a:lnSpc>
                        <a:spcAft>
                          <a:spcPts val="0"/>
                        </a:spcAft>
                      </a:pPr>
                      <a:r>
                        <a:rPr lang="en-US" sz="1600" kern="0">
                          <a:effectLst/>
                        </a:rPr>
                        <a:t>Case 3</a:t>
                      </a:r>
                      <a:endParaRPr lang="zh-CN" sz="1600" kern="100">
                        <a:solidFill>
                          <a:srgbClr val="000000"/>
                        </a:solidFill>
                        <a:effectLst/>
                        <a:latin typeface="Calibri"/>
                        <a:ea typeface="宋体"/>
                        <a:cs typeface="Times New Roman"/>
                      </a:endParaRPr>
                    </a:p>
                  </a:txBody>
                  <a:tcPr marL="68580" marR="68580" marT="0" marB="0"/>
                </a:tc>
                <a:tc gridSpan="2">
                  <a:txBody>
                    <a:bodyPr/>
                    <a:lstStyle/>
                    <a:p>
                      <a:pPr algn="ctr">
                        <a:lnSpc>
                          <a:spcPct val="200000"/>
                        </a:lnSpc>
                        <a:spcAft>
                          <a:spcPts val="0"/>
                        </a:spcAft>
                      </a:pPr>
                      <a:r>
                        <a:rPr lang="en-US" sz="1600" kern="0">
                          <a:effectLst/>
                        </a:rPr>
                        <a:t>L</a:t>
                      </a:r>
                      <a:r>
                        <a:rPr lang="en-US" sz="1600" kern="0" baseline="-25000">
                          <a:effectLst/>
                        </a:rPr>
                        <a:t>arbi</a:t>
                      </a:r>
                      <a:r>
                        <a:rPr lang="en-US" sz="1600" kern="0">
                          <a:effectLst/>
                        </a:rPr>
                        <a:t>=50 cm, height=40 cm</a:t>
                      </a:r>
                      <a:endParaRPr lang="zh-CN" sz="1600" kern="100">
                        <a:solidFill>
                          <a:srgbClr val="000000"/>
                        </a:solidFill>
                        <a:effectLst/>
                        <a:latin typeface="Calibri"/>
                        <a:ea typeface="宋体"/>
                        <a:cs typeface="Times New Roman"/>
                      </a:endParaRPr>
                    </a:p>
                  </a:txBody>
                  <a:tcPr marL="68580" marR="68580" marT="0" marB="0"/>
                </a:tc>
                <a:tc hMerge="1">
                  <a:txBody>
                    <a:bodyPr/>
                    <a:lstStyle/>
                    <a:p>
                      <a:endParaRPr lang="zh-CN" altLang="en-US"/>
                    </a:p>
                  </a:txBody>
                  <a:tcPr/>
                </a:tc>
                <a:tc>
                  <a:txBody>
                    <a:bodyPr/>
                    <a:lstStyle/>
                    <a:p>
                      <a:pPr algn="ctr">
                        <a:lnSpc>
                          <a:spcPct val="200000"/>
                        </a:lnSpc>
                        <a:spcAft>
                          <a:spcPts val="0"/>
                        </a:spcAft>
                      </a:pPr>
                      <a:r>
                        <a:rPr lang="en-US" sz="1600" kern="0" dirty="0">
                          <a:effectLst/>
                        </a:rPr>
                        <a:t>736.5</a:t>
                      </a:r>
                      <a:endParaRPr lang="zh-CN" sz="1600" kern="100" dirty="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0" dirty="0">
                          <a:effectLst/>
                        </a:rPr>
                        <a:t>611.2</a:t>
                      </a:r>
                      <a:endParaRPr lang="zh-CN" sz="1600" kern="100" dirty="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0" dirty="0">
                          <a:effectLst/>
                        </a:rPr>
                        <a:t>330.5</a:t>
                      </a:r>
                      <a:endParaRPr lang="zh-CN" sz="1600" kern="100" dirty="0">
                        <a:solidFill>
                          <a:srgbClr val="000000"/>
                        </a:solidFill>
                        <a:effectLst/>
                        <a:latin typeface="Calibri"/>
                        <a:ea typeface="宋体"/>
                        <a:cs typeface="Times New Roman"/>
                      </a:endParaRPr>
                    </a:p>
                  </a:txBody>
                  <a:tcPr marL="68580" marR="68580" marT="0" marB="0"/>
                </a:tc>
                <a:tc>
                  <a:txBody>
                    <a:bodyPr/>
                    <a:lstStyle/>
                    <a:p>
                      <a:pPr algn="ctr">
                        <a:lnSpc>
                          <a:spcPct val="200000"/>
                        </a:lnSpc>
                        <a:spcAft>
                          <a:spcPts val="0"/>
                        </a:spcAft>
                      </a:pPr>
                      <a:r>
                        <a:rPr lang="en-US" sz="1600" kern="0" dirty="0">
                          <a:effectLst/>
                        </a:rPr>
                        <a:t>305.6</a:t>
                      </a:r>
                      <a:endParaRPr lang="zh-CN" sz="1600" kern="100" dirty="0">
                        <a:solidFill>
                          <a:srgbClr val="000000"/>
                        </a:solidFill>
                        <a:effectLst/>
                        <a:latin typeface="Calibri"/>
                        <a:ea typeface="宋体"/>
                        <a:cs typeface="Times New Roman"/>
                      </a:endParaRPr>
                    </a:p>
                  </a:txBody>
                  <a:tcPr marL="68580" marR="68580" marT="0" marB="0"/>
                </a:tc>
              </a:tr>
            </a:tbl>
          </a:graphicData>
        </a:graphic>
      </p:graphicFrame>
      <p:pic>
        <p:nvPicPr>
          <p:cNvPr id="7" name="图片 6"/>
          <p:cNvPicPr/>
          <p:nvPr/>
        </p:nvPicPr>
        <p:blipFill>
          <a:blip r:embed="rId2" cstate="print">
            <a:extLst>
              <a:ext uri="{28A0092B-C50C-407E-A947-70E740481C1C}">
                <a14:useLocalDpi xmlns:a14="http://schemas.microsoft.com/office/drawing/2010/main" val="0"/>
              </a:ext>
            </a:extLst>
          </a:blip>
          <a:stretch>
            <a:fillRect/>
          </a:stretch>
        </p:blipFill>
        <p:spPr>
          <a:xfrm>
            <a:off x="110126" y="3276600"/>
            <a:ext cx="4042773" cy="3289300"/>
          </a:xfrm>
          <a:prstGeom prst="rect">
            <a:avLst/>
          </a:prstGeom>
        </p:spPr>
      </p:pic>
      <p:sp>
        <p:nvSpPr>
          <p:cNvPr id="8" name="矩形 7"/>
          <p:cNvSpPr/>
          <p:nvPr/>
        </p:nvSpPr>
        <p:spPr>
          <a:xfrm>
            <a:off x="4714988" y="3337511"/>
            <a:ext cx="6096000" cy="1754326"/>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just"/>
            <a:r>
              <a:rPr lang="en-US" altLang="zh-CN" dirty="0"/>
              <a:t>It is seen that the normalized peak value of the dynamics strain for each case decreases significantly from FBG #1 to FBG #2 to FBG #3. However, from FBG 3# to FBG #4, the change is very small. This rule can be used to determine the pounding position of the drop hammer, and the pounding position should be located between FBG #3and FBG #2.</a:t>
            </a:r>
            <a:endParaRPr lang="zh-CN" altLang="en-US" dirty="0"/>
          </a:p>
        </p:txBody>
      </p:sp>
      <p:pic>
        <p:nvPicPr>
          <p:cNvPr id="12289" name="Picture 1" descr="E:\my own paper\冲击力测量\pictures\讨论——作用位置3.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5901" y="5166588"/>
            <a:ext cx="3359374" cy="169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631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b="1" dirty="0" smtClean="0"/>
              <a:t>Main Content</a:t>
            </a:r>
            <a:endParaRPr lang="zh-CN" altLang="en-US" b="1" dirty="0"/>
          </a:p>
        </p:txBody>
      </p:sp>
      <p:sp>
        <p:nvSpPr>
          <p:cNvPr id="6" name="内容占位符 2"/>
          <p:cNvSpPr>
            <a:spLocks noGrp="1" noChangeArrowheads="1"/>
          </p:cNvSpPr>
          <p:nvPr>
            <p:ph idx="1"/>
          </p:nvPr>
        </p:nvSpPr>
        <p:spPr>
          <a:xfrm>
            <a:off x="1815116" y="1858540"/>
            <a:ext cx="9157663" cy="2799186"/>
          </a:xfrm>
          <a:solidFill>
            <a:srgbClr val="FFFFFF"/>
          </a:solidFill>
          <a:ln w="25400" cap="flat">
            <a:solidFill>
              <a:srgbClr val="9BBB59"/>
            </a:solidFill>
            <a:miter lim="800000"/>
            <a:headEnd/>
            <a:tailEnd/>
          </a:ln>
        </p:spPr>
        <p:txBody>
          <a:bodyPr>
            <a:normAutofit fontScale="85000" lnSpcReduction="10000"/>
          </a:bodyPr>
          <a:lstStyle/>
          <a:p>
            <a:pPr marL="342900" indent="-342900" algn="l">
              <a:buClr>
                <a:srgbClr val="FF0000"/>
              </a:buClr>
              <a:buFont typeface="Wingdings" pitchFamily="2" charset="2"/>
              <a:buChar char="u"/>
            </a:pPr>
            <a:r>
              <a:rPr lang="zh-CN" altLang="en-US" sz="3600" b="1" dirty="0" smtClean="0">
                <a:ea typeface="黑体" pitchFamily="49" charset="-122"/>
                <a:sym typeface="黑体" pitchFamily="49" charset="-122"/>
              </a:rPr>
              <a:t> </a:t>
            </a:r>
            <a:r>
              <a:rPr lang="en-US" altLang="zh-CN" sz="3600" b="1" dirty="0" smtClean="0">
                <a:ea typeface="黑体" pitchFamily="49" charset="-122"/>
                <a:sym typeface="黑体" pitchFamily="49" charset="-122"/>
              </a:rPr>
              <a:t>Introduction</a:t>
            </a:r>
            <a:endParaRPr lang="en-US" sz="3600" b="1" dirty="0" smtClean="0">
              <a:ea typeface="黑体" pitchFamily="49" charset="-122"/>
              <a:sym typeface="黑体" pitchFamily="49" charset="-122"/>
            </a:endParaRPr>
          </a:p>
          <a:p>
            <a:pPr marL="342900" indent="-342900" algn="l">
              <a:buClr>
                <a:srgbClr val="FF0000"/>
              </a:buClr>
              <a:buFont typeface="Wingdings" pitchFamily="2" charset="2"/>
              <a:buChar char="u"/>
            </a:pPr>
            <a:r>
              <a:rPr lang="en-US" sz="3600" b="1" dirty="0">
                <a:ea typeface="黑体" pitchFamily="49" charset="-122"/>
                <a:sym typeface="黑体" pitchFamily="49" charset="-122"/>
              </a:rPr>
              <a:t> F</a:t>
            </a:r>
            <a:r>
              <a:rPr lang="en-US" sz="3600" b="1" dirty="0" smtClean="0">
                <a:ea typeface="黑体" pitchFamily="49" charset="-122"/>
                <a:sym typeface="黑体" pitchFamily="49" charset="-122"/>
              </a:rPr>
              <a:t>iber-Grating Bragg (FBG)-based monitoring device </a:t>
            </a:r>
          </a:p>
          <a:p>
            <a:pPr marL="342900" indent="-342900" algn="l">
              <a:buClr>
                <a:srgbClr val="FF0000"/>
              </a:buClr>
              <a:buFont typeface="Wingdings" pitchFamily="2" charset="2"/>
              <a:buChar char="u"/>
            </a:pPr>
            <a:r>
              <a:rPr lang="en-US" sz="3600" b="1" dirty="0" smtClean="0">
                <a:ea typeface="黑体" pitchFamily="49" charset="-122"/>
                <a:sym typeface="黑体" pitchFamily="49" charset="-122"/>
              </a:rPr>
              <a:t> Boulder impact force measurement</a:t>
            </a:r>
          </a:p>
          <a:p>
            <a:pPr marL="342900" indent="-342900" algn="l">
              <a:buClr>
                <a:srgbClr val="FF0000"/>
              </a:buClr>
              <a:buFont typeface="Wingdings" pitchFamily="2" charset="2"/>
              <a:buChar char="u"/>
            </a:pPr>
            <a:r>
              <a:rPr lang="en-US" sz="3600" b="1" u="sng" dirty="0" smtClean="0">
                <a:solidFill>
                  <a:srgbClr val="FF0000"/>
                </a:solidFill>
                <a:ea typeface="黑体" pitchFamily="49" charset="-122"/>
                <a:sym typeface="黑体" pitchFamily="49" charset="-122"/>
              </a:rPr>
              <a:t> Warning about impact energy of debris flow</a:t>
            </a:r>
            <a:endParaRPr lang="en-US" altLang="zh-CN" sz="3600" b="1" u="sng" dirty="0" smtClean="0">
              <a:solidFill>
                <a:srgbClr val="FF0000"/>
              </a:solidFill>
              <a:ea typeface="黑体" pitchFamily="49" charset="-122"/>
              <a:sym typeface="黑体" pitchFamily="49" charset="-122"/>
            </a:endParaRPr>
          </a:p>
          <a:p>
            <a:pPr marL="342900" indent="-342900" algn="l">
              <a:buClr>
                <a:srgbClr val="FF0000"/>
              </a:buClr>
              <a:buFont typeface="Wingdings" pitchFamily="2" charset="2"/>
              <a:buChar char="u"/>
            </a:pPr>
            <a:r>
              <a:rPr lang="en-US" altLang="zh-CN" sz="3600" b="1" dirty="0">
                <a:ea typeface="黑体" pitchFamily="49" charset="-122"/>
                <a:sym typeface="黑体" pitchFamily="49" charset="-122"/>
              </a:rPr>
              <a:t> </a:t>
            </a:r>
            <a:r>
              <a:rPr lang="en-US" altLang="zh-CN" sz="3600" b="1" dirty="0" smtClean="0">
                <a:ea typeface="黑体" pitchFamily="49" charset="-122"/>
                <a:sym typeface="黑体" pitchFamily="49" charset="-122"/>
              </a:rPr>
              <a:t>Conclusions and discussions</a:t>
            </a:r>
            <a:endParaRPr lang="en-US" altLang="zh-CN" sz="3600" b="1" dirty="0" smtClean="0">
              <a:solidFill>
                <a:schemeClr val="tx1"/>
              </a:solidFill>
              <a:ea typeface="黑体" pitchFamily="49" charset="-122"/>
              <a:sym typeface="黑体" pitchFamily="49" charset="-122"/>
            </a:endParaRPr>
          </a:p>
        </p:txBody>
      </p:sp>
    </p:spTree>
    <p:extLst>
      <p:ext uri="{BB962C8B-B14F-4D97-AF65-F5344CB8AC3E}">
        <p14:creationId xmlns:p14="http://schemas.microsoft.com/office/powerpoint/2010/main" val="2718808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7"/>
          <p:cNvSpPr>
            <a:spLocks noChangeShapeType="1"/>
          </p:cNvSpPr>
          <p:nvPr/>
        </p:nvSpPr>
        <p:spPr bwMode="auto">
          <a:xfrm>
            <a:off x="76201" y="606425"/>
            <a:ext cx="8851899" cy="0"/>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 name="Text Box 6"/>
          <p:cNvSpPr>
            <a:spLocks noChangeArrowheads="1"/>
          </p:cNvSpPr>
          <p:nvPr/>
        </p:nvSpPr>
        <p:spPr bwMode="auto">
          <a:xfrm>
            <a:off x="0" y="0"/>
            <a:ext cx="8394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rgbClr val="FF0000"/>
              </a:buClr>
            </a:pPr>
            <a:r>
              <a:rPr lang="en-US" altLang="zh-CN" sz="3200" b="1" dirty="0" smtClean="0">
                <a:ea typeface="黑体" pitchFamily="49" charset="-122"/>
                <a:sym typeface="黑体" pitchFamily="49" charset="-122"/>
              </a:rPr>
              <a:t>Warning </a:t>
            </a:r>
            <a:r>
              <a:rPr lang="en-US" altLang="zh-CN" sz="3200" b="1" dirty="0">
                <a:ea typeface="黑体" pitchFamily="49" charset="-122"/>
                <a:sym typeface="黑体" pitchFamily="49" charset="-122"/>
              </a:rPr>
              <a:t>about impact energy of debris flow</a:t>
            </a:r>
          </a:p>
        </p:txBody>
      </p:sp>
      <p:graphicFrame>
        <p:nvGraphicFramePr>
          <p:cNvPr id="6" name="表格 5"/>
          <p:cNvGraphicFramePr>
            <a:graphicFrameLocks noGrp="1"/>
          </p:cNvGraphicFramePr>
          <p:nvPr>
            <p:extLst>
              <p:ext uri="{D42A27DB-BD31-4B8C-83A1-F6EECF244321}">
                <p14:modId xmlns:p14="http://schemas.microsoft.com/office/powerpoint/2010/main" val="3471161431"/>
              </p:ext>
            </p:extLst>
          </p:nvPr>
        </p:nvGraphicFramePr>
        <p:xfrm>
          <a:off x="76201" y="3670141"/>
          <a:ext cx="11861802" cy="1757505"/>
        </p:xfrm>
        <a:graphic>
          <a:graphicData uri="http://schemas.openxmlformats.org/drawingml/2006/table">
            <a:tbl>
              <a:tblPr firstRow="1" firstCol="1" bandRow="1">
                <a:tableStyleId>{5C22544A-7EE6-4342-B048-85BDC9FD1C3A}</a:tableStyleId>
              </a:tblPr>
              <a:tblGrid>
                <a:gridCol w="2320061"/>
                <a:gridCol w="1304687"/>
                <a:gridCol w="2136460"/>
                <a:gridCol w="2137851"/>
                <a:gridCol w="2137851"/>
                <a:gridCol w="1824892"/>
              </a:tblGrid>
              <a:tr h="904065">
                <a:tc>
                  <a:txBody>
                    <a:bodyPr/>
                    <a:lstStyle/>
                    <a:p>
                      <a:pPr algn="ctr">
                        <a:lnSpc>
                          <a:spcPct val="200000"/>
                        </a:lnSpc>
                        <a:spcAft>
                          <a:spcPts val="0"/>
                        </a:spcAft>
                      </a:pPr>
                      <a:r>
                        <a:rPr lang="en-US" sz="1400" kern="0" dirty="0">
                          <a:effectLst/>
                        </a:rPr>
                        <a:t>Strain data</a:t>
                      </a:r>
                      <a:endParaRPr lang="zh-CN" sz="1400" kern="100" dirty="0">
                        <a:solidFill>
                          <a:srgbClr val="000000"/>
                        </a:solidFill>
                        <a:effectLst/>
                        <a:latin typeface="Calibri"/>
                        <a:ea typeface="宋体"/>
                        <a:cs typeface="Times New Roman"/>
                      </a:endParaRPr>
                    </a:p>
                  </a:txBody>
                  <a:tcPr marL="68580" marR="68580" marT="0" marB="0" anchor="ctr"/>
                </a:tc>
                <a:tc>
                  <a:txBody>
                    <a:bodyPr/>
                    <a:lstStyle/>
                    <a:p>
                      <a:pPr algn="ctr">
                        <a:lnSpc>
                          <a:spcPct val="200000"/>
                        </a:lnSpc>
                        <a:spcAft>
                          <a:spcPts val="0"/>
                        </a:spcAft>
                      </a:pPr>
                      <a:r>
                        <a:rPr lang="en-US" sz="1400" kern="0">
                          <a:effectLst/>
                        </a:rPr>
                        <a:t>0&lt;ε</a:t>
                      </a:r>
                      <a:r>
                        <a:rPr lang="en-US" sz="1400" kern="0" baseline="-25000">
                          <a:effectLst/>
                        </a:rPr>
                        <a:t>peak</a:t>
                      </a:r>
                      <a:r>
                        <a:rPr lang="en-US" sz="1400" kern="0">
                          <a:effectLst/>
                        </a:rPr>
                        <a:t>≤0.2ε</a:t>
                      </a:r>
                      <a:r>
                        <a:rPr lang="en-US" sz="1400" kern="0" baseline="-25000">
                          <a:effectLst/>
                        </a:rPr>
                        <a:t>max</a:t>
                      </a:r>
                      <a:endParaRPr lang="zh-CN" sz="1400" kern="100">
                        <a:solidFill>
                          <a:srgbClr val="000000"/>
                        </a:solidFill>
                        <a:effectLst/>
                        <a:latin typeface="Calibri"/>
                        <a:ea typeface="宋体"/>
                        <a:cs typeface="Times New Roman"/>
                      </a:endParaRPr>
                    </a:p>
                  </a:txBody>
                  <a:tcPr marL="68580" marR="68580" marT="0" marB="0" anchor="ctr"/>
                </a:tc>
                <a:tc>
                  <a:txBody>
                    <a:bodyPr/>
                    <a:lstStyle/>
                    <a:p>
                      <a:pPr algn="ctr">
                        <a:lnSpc>
                          <a:spcPct val="200000"/>
                        </a:lnSpc>
                        <a:spcAft>
                          <a:spcPts val="0"/>
                        </a:spcAft>
                      </a:pPr>
                      <a:r>
                        <a:rPr lang="en-US" sz="1400" kern="0">
                          <a:effectLst/>
                        </a:rPr>
                        <a:t>0.2ε</a:t>
                      </a:r>
                      <a:r>
                        <a:rPr lang="en-US" sz="1400" kern="0" baseline="-25000">
                          <a:effectLst/>
                        </a:rPr>
                        <a:t>max</a:t>
                      </a:r>
                      <a:r>
                        <a:rPr lang="en-US" sz="1400" kern="0">
                          <a:effectLst/>
                        </a:rPr>
                        <a:t> &lt;ε</a:t>
                      </a:r>
                      <a:r>
                        <a:rPr lang="en-US" sz="1400" kern="0" baseline="-25000">
                          <a:effectLst/>
                        </a:rPr>
                        <a:t>peak</a:t>
                      </a:r>
                      <a:r>
                        <a:rPr lang="en-US" sz="1400" kern="0">
                          <a:effectLst/>
                        </a:rPr>
                        <a:t>≤0.4ε</a:t>
                      </a:r>
                      <a:r>
                        <a:rPr lang="en-US" sz="1400" kern="0" baseline="-25000">
                          <a:effectLst/>
                        </a:rPr>
                        <a:t>max</a:t>
                      </a:r>
                      <a:endParaRPr lang="zh-CN" sz="1400" kern="100">
                        <a:solidFill>
                          <a:srgbClr val="000000"/>
                        </a:solidFill>
                        <a:effectLst/>
                        <a:latin typeface="Calibri"/>
                        <a:ea typeface="宋体"/>
                        <a:cs typeface="Times New Roman"/>
                      </a:endParaRPr>
                    </a:p>
                  </a:txBody>
                  <a:tcPr marL="68580" marR="68580" marT="0" marB="0" anchor="ctr"/>
                </a:tc>
                <a:tc>
                  <a:txBody>
                    <a:bodyPr/>
                    <a:lstStyle/>
                    <a:p>
                      <a:pPr algn="ctr">
                        <a:lnSpc>
                          <a:spcPct val="200000"/>
                        </a:lnSpc>
                        <a:spcAft>
                          <a:spcPts val="0"/>
                        </a:spcAft>
                      </a:pPr>
                      <a:r>
                        <a:rPr lang="en-US" sz="1400" kern="0">
                          <a:effectLst/>
                        </a:rPr>
                        <a:t>0.4ε</a:t>
                      </a:r>
                      <a:r>
                        <a:rPr lang="en-US" sz="1400" kern="0" baseline="-25000">
                          <a:effectLst/>
                        </a:rPr>
                        <a:t>max</a:t>
                      </a:r>
                      <a:r>
                        <a:rPr lang="en-US" sz="1400" kern="0">
                          <a:effectLst/>
                        </a:rPr>
                        <a:t> &lt;ε</a:t>
                      </a:r>
                      <a:r>
                        <a:rPr lang="en-US" sz="1400" kern="0" baseline="-25000">
                          <a:effectLst/>
                        </a:rPr>
                        <a:t>peak</a:t>
                      </a:r>
                      <a:r>
                        <a:rPr lang="en-US" sz="1400" kern="0">
                          <a:effectLst/>
                        </a:rPr>
                        <a:t>≤0.6ε</a:t>
                      </a:r>
                      <a:r>
                        <a:rPr lang="en-US" sz="1400" kern="0" baseline="-25000">
                          <a:effectLst/>
                        </a:rPr>
                        <a:t>max</a:t>
                      </a:r>
                      <a:endParaRPr lang="zh-CN" sz="1400" kern="100">
                        <a:solidFill>
                          <a:srgbClr val="000000"/>
                        </a:solidFill>
                        <a:effectLst/>
                        <a:latin typeface="Calibri"/>
                        <a:ea typeface="宋体"/>
                        <a:cs typeface="Times New Roman"/>
                      </a:endParaRPr>
                    </a:p>
                  </a:txBody>
                  <a:tcPr marL="68580" marR="68580" marT="0" marB="0" anchor="ctr"/>
                </a:tc>
                <a:tc>
                  <a:txBody>
                    <a:bodyPr/>
                    <a:lstStyle/>
                    <a:p>
                      <a:pPr algn="ctr">
                        <a:lnSpc>
                          <a:spcPct val="200000"/>
                        </a:lnSpc>
                        <a:spcAft>
                          <a:spcPts val="0"/>
                        </a:spcAft>
                      </a:pPr>
                      <a:r>
                        <a:rPr lang="en-US" sz="1400" kern="0">
                          <a:effectLst/>
                        </a:rPr>
                        <a:t>0.6ε</a:t>
                      </a:r>
                      <a:r>
                        <a:rPr lang="en-US" sz="1400" kern="0" baseline="-25000">
                          <a:effectLst/>
                        </a:rPr>
                        <a:t>max</a:t>
                      </a:r>
                      <a:r>
                        <a:rPr lang="en-US" sz="1400" kern="0">
                          <a:effectLst/>
                        </a:rPr>
                        <a:t> &lt;ε</a:t>
                      </a:r>
                      <a:r>
                        <a:rPr lang="en-US" sz="1400" kern="0" baseline="-25000">
                          <a:effectLst/>
                        </a:rPr>
                        <a:t>peak</a:t>
                      </a:r>
                      <a:r>
                        <a:rPr lang="en-US" sz="1400" kern="0">
                          <a:effectLst/>
                        </a:rPr>
                        <a:t>≤0.8ε</a:t>
                      </a:r>
                      <a:r>
                        <a:rPr lang="en-US" sz="1400" kern="0" baseline="-25000">
                          <a:effectLst/>
                        </a:rPr>
                        <a:t>max</a:t>
                      </a:r>
                      <a:endParaRPr lang="zh-CN" sz="1400" kern="100">
                        <a:solidFill>
                          <a:srgbClr val="000000"/>
                        </a:solidFill>
                        <a:effectLst/>
                        <a:latin typeface="Calibri"/>
                        <a:ea typeface="宋体"/>
                        <a:cs typeface="Times New Roman"/>
                      </a:endParaRPr>
                    </a:p>
                  </a:txBody>
                  <a:tcPr marL="68580" marR="68580" marT="0" marB="0" anchor="ctr"/>
                </a:tc>
                <a:tc>
                  <a:txBody>
                    <a:bodyPr/>
                    <a:lstStyle/>
                    <a:p>
                      <a:pPr algn="ctr">
                        <a:lnSpc>
                          <a:spcPct val="200000"/>
                        </a:lnSpc>
                        <a:spcAft>
                          <a:spcPts val="0"/>
                        </a:spcAft>
                      </a:pPr>
                      <a:r>
                        <a:rPr lang="en-US" sz="1400" kern="0">
                          <a:effectLst/>
                        </a:rPr>
                        <a:t>0.8ε</a:t>
                      </a:r>
                      <a:r>
                        <a:rPr lang="en-US" sz="1400" kern="0" baseline="-25000">
                          <a:effectLst/>
                        </a:rPr>
                        <a:t>max</a:t>
                      </a:r>
                      <a:r>
                        <a:rPr lang="en-US" sz="1400" kern="0">
                          <a:effectLst/>
                        </a:rPr>
                        <a:t> &lt;ε</a:t>
                      </a:r>
                      <a:r>
                        <a:rPr lang="en-US" sz="1400" kern="0" baseline="-25000">
                          <a:effectLst/>
                        </a:rPr>
                        <a:t>peak</a:t>
                      </a:r>
                      <a:r>
                        <a:rPr lang="en-US" sz="1400" kern="0">
                          <a:effectLst/>
                        </a:rPr>
                        <a:t>≤ε</a:t>
                      </a:r>
                      <a:r>
                        <a:rPr lang="en-US" sz="1400" kern="0" baseline="-25000">
                          <a:effectLst/>
                        </a:rPr>
                        <a:t>max</a:t>
                      </a:r>
                      <a:endParaRPr lang="zh-CN" sz="1400" kern="100">
                        <a:solidFill>
                          <a:srgbClr val="000000"/>
                        </a:solidFill>
                        <a:effectLst/>
                        <a:latin typeface="Calibri"/>
                        <a:ea typeface="宋体"/>
                        <a:cs typeface="Times New Roman"/>
                      </a:endParaRPr>
                    </a:p>
                  </a:txBody>
                  <a:tcPr marL="68580" marR="68580" marT="0" marB="0" anchor="ctr"/>
                </a:tc>
              </a:tr>
              <a:tr h="417997">
                <a:tc>
                  <a:txBody>
                    <a:bodyPr/>
                    <a:lstStyle/>
                    <a:p>
                      <a:pPr algn="ctr">
                        <a:lnSpc>
                          <a:spcPct val="200000"/>
                        </a:lnSpc>
                        <a:spcAft>
                          <a:spcPts val="0"/>
                        </a:spcAft>
                      </a:pPr>
                      <a:r>
                        <a:rPr lang="en-US" sz="1400" kern="0">
                          <a:effectLst/>
                        </a:rPr>
                        <a:t>Energy</a:t>
                      </a:r>
                      <a:endParaRPr lang="zh-CN" sz="1400" kern="100">
                        <a:solidFill>
                          <a:srgbClr val="000000"/>
                        </a:solidFill>
                        <a:effectLst/>
                        <a:latin typeface="Calibri"/>
                        <a:ea typeface="宋体"/>
                        <a:cs typeface="Times New Roman"/>
                      </a:endParaRPr>
                    </a:p>
                  </a:txBody>
                  <a:tcPr marL="68580" marR="68580" marT="0" marB="0" anchor="ctr"/>
                </a:tc>
                <a:tc>
                  <a:txBody>
                    <a:bodyPr/>
                    <a:lstStyle/>
                    <a:p>
                      <a:pPr algn="ctr">
                        <a:lnSpc>
                          <a:spcPct val="200000"/>
                        </a:lnSpc>
                        <a:spcAft>
                          <a:spcPts val="0"/>
                        </a:spcAft>
                      </a:pPr>
                      <a:r>
                        <a:rPr lang="en-US" sz="1400" kern="0">
                          <a:effectLst/>
                        </a:rPr>
                        <a:t>1</a:t>
                      </a:r>
                      <a:endParaRPr lang="zh-CN" sz="1400" kern="100">
                        <a:solidFill>
                          <a:srgbClr val="000000"/>
                        </a:solidFill>
                        <a:effectLst/>
                        <a:latin typeface="Calibri"/>
                        <a:ea typeface="宋体"/>
                        <a:cs typeface="Times New Roman"/>
                      </a:endParaRPr>
                    </a:p>
                  </a:txBody>
                  <a:tcPr marL="68580" marR="68580" marT="0" marB="0" anchor="ctr"/>
                </a:tc>
                <a:tc>
                  <a:txBody>
                    <a:bodyPr/>
                    <a:lstStyle/>
                    <a:p>
                      <a:pPr algn="ctr">
                        <a:lnSpc>
                          <a:spcPct val="200000"/>
                        </a:lnSpc>
                        <a:spcAft>
                          <a:spcPts val="0"/>
                        </a:spcAft>
                      </a:pPr>
                      <a:r>
                        <a:rPr lang="en-US" sz="1400" kern="0">
                          <a:effectLst/>
                        </a:rPr>
                        <a:t>2</a:t>
                      </a:r>
                      <a:endParaRPr lang="zh-CN" sz="1400" kern="100">
                        <a:solidFill>
                          <a:srgbClr val="000000"/>
                        </a:solidFill>
                        <a:effectLst/>
                        <a:latin typeface="Calibri"/>
                        <a:ea typeface="宋体"/>
                        <a:cs typeface="Times New Roman"/>
                      </a:endParaRPr>
                    </a:p>
                  </a:txBody>
                  <a:tcPr marL="68580" marR="68580" marT="0" marB="0" anchor="ctr"/>
                </a:tc>
                <a:tc>
                  <a:txBody>
                    <a:bodyPr/>
                    <a:lstStyle/>
                    <a:p>
                      <a:pPr algn="ctr">
                        <a:lnSpc>
                          <a:spcPct val="200000"/>
                        </a:lnSpc>
                        <a:spcAft>
                          <a:spcPts val="0"/>
                        </a:spcAft>
                      </a:pPr>
                      <a:r>
                        <a:rPr lang="en-US" sz="1400" kern="0">
                          <a:effectLst/>
                        </a:rPr>
                        <a:t>3</a:t>
                      </a:r>
                      <a:endParaRPr lang="zh-CN" sz="1400" kern="100">
                        <a:solidFill>
                          <a:srgbClr val="000000"/>
                        </a:solidFill>
                        <a:effectLst/>
                        <a:latin typeface="Calibri"/>
                        <a:ea typeface="宋体"/>
                        <a:cs typeface="Times New Roman"/>
                      </a:endParaRPr>
                    </a:p>
                  </a:txBody>
                  <a:tcPr marL="68580" marR="68580" marT="0" marB="0" anchor="ctr"/>
                </a:tc>
                <a:tc>
                  <a:txBody>
                    <a:bodyPr/>
                    <a:lstStyle/>
                    <a:p>
                      <a:pPr algn="ctr">
                        <a:lnSpc>
                          <a:spcPct val="200000"/>
                        </a:lnSpc>
                        <a:spcAft>
                          <a:spcPts val="0"/>
                        </a:spcAft>
                      </a:pPr>
                      <a:r>
                        <a:rPr lang="en-US" sz="1400" kern="0">
                          <a:effectLst/>
                        </a:rPr>
                        <a:t>4</a:t>
                      </a:r>
                      <a:endParaRPr lang="zh-CN" sz="1400" kern="100">
                        <a:solidFill>
                          <a:srgbClr val="000000"/>
                        </a:solidFill>
                        <a:effectLst/>
                        <a:latin typeface="Calibri"/>
                        <a:ea typeface="宋体"/>
                        <a:cs typeface="Times New Roman"/>
                      </a:endParaRPr>
                    </a:p>
                  </a:txBody>
                  <a:tcPr marL="68580" marR="68580" marT="0" marB="0" anchor="ctr"/>
                </a:tc>
                <a:tc>
                  <a:txBody>
                    <a:bodyPr/>
                    <a:lstStyle/>
                    <a:p>
                      <a:pPr algn="ctr">
                        <a:lnSpc>
                          <a:spcPct val="200000"/>
                        </a:lnSpc>
                        <a:spcAft>
                          <a:spcPts val="0"/>
                        </a:spcAft>
                      </a:pPr>
                      <a:r>
                        <a:rPr lang="en-US" sz="1400" kern="0">
                          <a:effectLst/>
                        </a:rPr>
                        <a:t>5</a:t>
                      </a:r>
                      <a:endParaRPr lang="zh-CN" sz="1400" kern="100">
                        <a:solidFill>
                          <a:srgbClr val="000000"/>
                        </a:solidFill>
                        <a:effectLst/>
                        <a:latin typeface="Calibri"/>
                        <a:ea typeface="宋体"/>
                        <a:cs typeface="Times New Roman"/>
                      </a:endParaRPr>
                    </a:p>
                  </a:txBody>
                  <a:tcPr marL="68580" marR="68580" marT="0" marB="0" anchor="ctr"/>
                </a:tc>
              </a:tr>
              <a:tr h="417997">
                <a:tc>
                  <a:txBody>
                    <a:bodyPr/>
                    <a:lstStyle/>
                    <a:p>
                      <a:pPr algn="ctr">
                        <a:lnSpc>
                          <a:spcPct val="200000"/>
                        </a:lnSpc>
                        <a:spcAft>
                          <a:spcPts val="0"/>
                        </a:spcAft>
                      </a:pPr>
                      <a:r>
                        <a:rPr lang="en-US" sz="1400" kern="0">
                          <a:effectLst/>
                        </a:rPr>
                        <a:t>Warning color</a:t>
                      </a:r>
                      <a:endParaRPr lang="zh-CN" sz="1400" kern="100">
                        <a:solidFill>
                          <a:srgbClr val="000000"/>
                        </a:solidFill>
                        <a:effectLst/>
                        <a:latin typeface="Calibri"/>
                        <a:ea typeface="宋体"/>
                        <a:cs typeface="Times New Roman"/>
                      </a:endParaRPr>
                    </a:p>
                  </a:txBody>
                  <a:tcPr marL="68580" marR="68580" marT="0" marB="0" anchor="ctr"/>
                </a:tc>
                <a:tc>
                  <a:txBody>
                    <a:bodyPr/>
                    <a:lstStyle/>
                    <a:p>
                      <a:pPr algn="ctr">
                        <a:lnSpc>
                          <a:spcPct val="200000"/>
                        </a:lnSpc>
                        <a:spcAft>
                          <a:spcPts val="0"/>
                        </a:spcAft>
                      </a:pPr>
                      <a:r>
                        <a:rPr lang="en-US" sz="1400" kern="0">
                          <a:effectLst/>
                        </a:rPr>
                        <a:t>none</a:t>
                      </a:r>
                      <a:endParaRPr lang="zh-CN" sz="1400" kern="100">
                        <a:solidFill>
                          <a:srgbClr val="000000"/>
                        </a:solidFill>
                        <a:effectLst/>
                        <a:latin typeface="Calibri"/>
                        <a:ea typeface="宋体"/>
                        <a:cs typeface="Times New Roman"/>
                      </a:endParaRPr>
                    </a:p>
                  </a:txBody>
                  <a:tcPr marL="68580" marR="68580" marT="0" marB="0" anchor="ctr"/>
                </a:tc>
                <a:tc>
                  <a:txBody>
                    <a:bodyPr/>
                    <a:lstStyle/>
                    <a:p>
                      <a:pPr algn="ctr">
                        <a:lnSpc>
                          <a:spcPct val="200000"/>
                        </a:lnSpc>
                        <a:spcAft>
                          <a:spcPts val="0"/>
                        </a:spcAft>
                      </a:pPr>
                      <a:r>
                        <a:rPr lang="en-US" sz="1400" kern="0">
                          <a:effectLst/>
                        </a:rPr>
                        <a:t>Blue</a:t>
                      </a:r>
                      <a:endParaRPr lang="zh-CN" sz="1400" kern="100">
                        <a:solidFill>
                          <a:srgbClr val="000000"/>
                        </a:solidFill>
                        <a:effectLst/>
                        <a:latin typeface="Calibri"/>
                        <a:ea typeface="宋体"/>
                        <a:cs typeface="Times New Roman"/>
                      </a:endParaRPr>
                    </a:p>
                  </a:txBody>
                  <a:tcPr marL="68580" marR="68580" marT="0" marB="0" anchor="ctr"/>
                </a:tc>
                <a:tc>
                  <a:txBody>
                    <a:bodyPr/>
                    <a:lstStyle/>
                    <a:p>
                      <a:pPr algn="ctr">
                        <a:lnSpc>
                          <a:spcPct val="200000"/>
                        </a:lnSpc>
                        <a:spcAft>
                          <a:spcPts val="0"/>
                        </a:spcAft>
                      </a:pPr>
                      <a:r>
                        <a:rPr lang="en-US" sz="1400" kern="0" dirty="0">
                          <a:effectLst/>
                        </a:rPr>
                        <a:t>Yellow</a:t>
                      </a:r>
                      <a:endParaRPr lang="zh-CN" sz="1400" kern="100" dirty="0">
                        <a:solidFill>
                          <a:srgbClr val="000000"/>
                        </a:solidFill>
                        <a:effectLst/>
                        <a:latin typeface="Calibri"/>
                        <a:ea typeface="宋体"/>
                        <a:cs typeface="Times New Roman"/>
                      </a:endParaRPr>
                    </a:p>
                  </a:txBody>
                  <a:tcPr marL="68580" marR="68580" marT="0" marB="0" anchor="ctr"/>
                </a:tc>
                <a:tc>
                  <a:txBody>
                    <a:bodyPr/>
                    <a:lstStyle/>
                    <a:p>
                      <a:pPr algn="ctr">
                        <a:lnSpc>
                          <a:spcPct val="200000"/>
                        </a:lnSpc>
                        <a:spcAft>
                          <a:spcPts val="0"/>
                        </a:spcAft>
                      </a:pPr>
                      <a:r>
                        <a:rPr lang="en-US" sz="1400" kern="0">
                          <a:effectLst/>
                        </a:rPr>
                        <a:t>Orange</a:t>
                      </a:r>
                      <a:endParaRPr lang="zh-CN" sz="1400" kern="100">
                        <a:solidFill>
                          <a:srgbClr val="000000"/>
                        </a:solidFill>
                        <a:effectLst/>
                        <a:latin typeface="Calibri"/>
                        <a:ea typeface="宋体"/>
                        <a:cs typeface="Times New Roman"/>
                      </a:endParaRPr>
                    </a:p>
                  </a:txBody>
                  <a:tcPr marL="68580" marR="68580" marT="0" marB="0" anchor="ctr"/>
                </a:tc>
                <a:tc>
                  <a:txBody>
                    <a:bodyPr/>
                    <a:lstStyle/>
                    <a:p>
                      <a:pPr algn="ctr">
                        <a:lnSpc>
                          <a:spcPct val="200000"/>
                        </a:lnSpc>
                        <a:spcAft>
                          <a:spcPts val="0"/>
                        </a:spcAft>
                      </a:pPr>
                      <a:r>
                        <a:rPr lang="en-US" sz="1400" kern="0" dirty="0">
                          <a:effectLst/>
                        </a:rPr>
                        <a:t>Red</a:t>
                      </a:r>
                      <a:endParaRPr lang="zh-CN" sz="1400" kern="100" dirty="0">
                        <a:solidFill>
                          <a:srgbClr val="000000"/>
                        </a:solidFill>
                        <a:effectLst/>
                        <a:latin typeface="Calibri"/>
                        <a:ea typeface="宋体"/>
                        <a:cs typeface="Times New Roman"/>
                      </a:endParaRPr>
                    </a:p>
                  </a:txBody>
                  <a:tcPr marL="68580" marR="68580" marT="0" marB="0" anchor="ctr"/>
                </a:tc>
              </a:tr>
            </a:tbl>
          </a:graphicData>
        </a:graphic>
      </p:graphicFrame>
      <p:sp>
        <p:nvSpPr>
          <p:cNvPr id="7" name="矩形 6"/>
          <p:cNvSpPr/>
          <p:nvPr/>
        </p:nvSpPr>
        <p:spPr>
          <a:xfrm>
            <a:off x="76200" y="1134666"/>
            <a:ext cx="11899899" cy="230832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buFont typeface="Wingdings" pitchFamily="2" charset="2"/>
              <a:buChar char="u"/>
            </a:pPr>
            <a:r>
              <a:rPr lang="en-US" altLang="zh-CN" dirty="0"/>
              <a:t>the warning index for dangerous debris flows can be classified as follows: (1) measured peak value of the dynamic strain </a:t>
            </a:r>
            <a:r>
              <a:rPr lang="en-US" altLang="zh-CN" i="1" dirty="0" err="1"/>
              <a:t>ε</a:t>
            </a:r>
            <a:r>
              <a:rPr lang="en-US" altLang="zh-CN" i="1" baseline="-25000" dirty="0" err="1"/>
              <a:t>peak</a:t>
            </a:r>
            <a:r>
              <a:rPr lang="en-US" altLang="zh-CN" dirty="0"/>
              <a:t>=0 means no debris flow occurrence; (2) </a:t>
            </a:r>
            <a:r>
              <a:rPr lang="en-US" altLang="zh-CN" i="1" dirty="0" err="1"/>
              <a:t>ε</a:t>
            </a:r>
            <a:r>
              <a:rPr lang="en-US" altLang="zh-CN" i="1" baseline="-25000" dirty="0" err="1"/>
              <a:t>peak</a:t>
            </a:r>
            <a:r>
              <a:rPr lang="en-US" altLang="zh-CN" dirty="0"/>
              <a:t>&gt;0 means debris flow occurrence. </a:t>
            </a:r>
            <a:endParaRPr lang="en-US" altLang="zh-CN" dirty="0" smtClean="0"/>
          </a:p>
          <a:p>
            <a:pPr marL="285750" indent="-285750">
              <a:buFont typeface="Wingdings" pitchFamily="2" charset="2"/>
              <a:buChar char="u"/>
            </a:pPr>
            <a:r>
              <a:rPr lang="en-US" altLang="zh-CN" dirty="0" smtClean="0"/>
              <a:t>When </a:t>
            </a:r>
            <a:r>
              <a:rPr lang="en-US" altLang="zh-CN" dirty="0"/>
              <a:t>a debris flow occurs, the monitoring device can also assess the energy of debris flow using </a:t>
            </a:r>
            <a:r>
              <a:rPr lang="en-US" altLang="zh-CN" dirty="0" smtClean="0"/>
              <a:t>the fitting equation. </a:t>
            </a:r>
            <a:r>
              <a:rPr lang="en-US" altLang="zh-CN" dirty="0"/>
              <a:t>In the case of elastic deformation of the monitoring device, a larger peak strain value measured by FBG #1 means a stronger impact effect, and more serious damage to the area downstream. </a:t>
            </a:r>
            <a:endParaRPr lang="en-US" altLang="zh-CN" dirty="0" smtClean="0"/>
          </a:p>
          <a:p>
            <a:pPr marL="285750" indent="-285750">
              <a:buFont typeface="Wingdings" pitchFamily="2" charset="2"/>
              <a:buChar char="u"/>
            </a:pPr>
            <a:r>
              <a:rPr lang="en-US" altLang="zh-CN" dirty="0" smtClean="0"/>
              <a:t>The fitting equation established </a:t>
            </a:r>
            <a:r>
              <a:rPr lang="en-US" altLang="zh-CN" dirty="0"/>
              <a:t>a linear relationship between the measured peak strain value and the </a:t>
            </a:r>
            <a:r>
              <a:rPr lang="en-US" altLang="zh-CN" dirty="0" smtClean="0"/>
              <a:t>energy of a debris flow, </a:t>
            </a:r>
            <a:r>
              <a:rPr lang="en-US" altLang="zh-CN" dirty="0"/>
              <a:t>which can be used to help the monitoring device to linearly warning the energy of debris flow using the measured peak strain value. </a:t>
            </a:r>
            <a:endParaRPr lang="zh-CN" altLang="en-US" dirty="0"/>
          </a:p>
        </p:txBody>
      </p:sp>
    </p:spTree>
    <p:extLst>
      <p:ext uri="{BB962C8B-B14F-4D97-AF65-F5344CB8AC3E}">
        <p14:creationId xmlns:p14="http://schemas.microsoft.com/office/powerpoint/2010/main" val="1289711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b="1" dirty="0" smtClean="0"/>
              <a:t>Main Content</a:t>
            </a:r>
            <a:endParaRPr lang="zh-CN" altLang="en-US" b="1" dirty="0"/>
          </a:p>
        </p:txBody>
      </p:sp>
      <p:sp>
        <p:nvSpPr>
          <p:cNvPr id="6" name="内容占位符 2"/>
          <p:cNvSpPr>
            <a:spLocks noGrp="1" noChangeArrowheads="1"/>
          </p:cNvSpPr>
          <p:nvPr>
            <p:ph idx="1"/>
          </p:nvPr>
        </p:nvSpPr>
        <p:spPr>
          <a:xfrm>
            <a:off x="1815116" y="1858540"/>
            <a:ext cx="9157663" cy="2799186"/>
          </a:xfrm>
          <a:solidFill>
            <a:srgbClr val="FFFFFF"/>
          </a:solidFill>
          <a:ln w="25400" cap="flat">
            <a:solidFill>
              <a:srgbClr val="9BBB59"/>
            </a:solidFill>
            <a:miter lim="800000"/>
            <a:headEnd/>
            <a:tailEnd/>
          </a:ln>
        </p:spPr>
        <p:txBody>
          <a:bodyPr>
            <a:normAutofit fontScale="85000" lnSpcReduction="10000"/>
          </a:bodyPr>
          <a:lstStyle/>
          <a:p>
            <a:pPr marL="342900" indent="-342900" algn="l">
              <a:buClr>
                <a:srgbClr val="FF0000"/>
              </a:buClr>
              <a:buFont typeface="Wingdings" pitchFamily="2" charset="2"/>
              <a:buChar char="u"/>
            </a:pPr>
            <a:r>
              <a:rPr lang="zh-CN" altLang="en-US" sz="3600" b="1" dirty="0" smtClean="0">
                <a:ea typeface="黑体" pitchFamily="49" charset="-122"/>
                <a:sym typeface="黑体" pitchFamily="49" charset="-122"/>
              </a:rPr>
              <a:t> </a:t>
            </a:r>
            <a:r>
              <a:rPr lang="en-US" altLang="zh-CN" sz="3600" b="1" dirty="0" smtClean="0">
                <a:ea typeface="黑体" pitchFamily="49" charset="-122"/>
                <a:sym typeface="黑体" pitchFamily="49" charset="-122"/>
              </a:rPr>
              <a:t>Introduction</a:t>
            </a:r>
            <a:endParaRPr lang="en-US" sz="3600" b="1" dirty="0" smtClean="0">
              <a:ea typeface="黑体" pitchFamily="49" charset="-122"/>
              <a:sym typeface="黑体" pitchFamily="49" charset="-122"/>
            </a:endParaRPr>
          </a:p>
          <a:p>
            <a:pPr marL="342900" indent="-342900" algn="l">
              <a:buClr>
                <a:srgbClr val="FF0000"/>
              </a:buClr>
              <a:buFont typeface="Wingdings" pitchFamily="2" charset="2"/>
              <a:buChar char="u"/>
            </a:pPr>
            <a:r>
              <a:rPr lang="en-US" sz="3600" b="1" dirty="0">
                <a:ea typeface="黑体" pitchFamily="49" charset="-122"/>
                <a:sym typeface="黑体" pitchFamily="49" charset="-122"/>
              </a:rPr>
              <a:t> F</a:t>
            </a:r>
            <a:r>
              <a:rPr lang="en-US" sz="3600" b="1" dirty="0" smtClean="0">
                <a:ea typeface="黑体" pitchFamily="49" charset="-122"/>
                <a:sym typeface="黑体" pitchFamily="49" charset="-122"/>
              </a:rPr>
              <a:t>iber-Grating Bragg (FBG)-based monitoring device </a:t>
            </a:r>
          </a:p>
          <a:p>
            <a:pPr marL="342900" indent="-342900" algn="l">
              <a:buClr>
                <a:srgbClr val="FF0000"/>
              </a:buClr>
              <a:buFont typeface="Wingdings" pitchFamily="2" charset="2"/>
              <a:buChar char="u"/>
            </a:pPr>
            <a:r>
              <a:rPr lang="en-US" sz="3600" b="1" dirty="0" smtClean="0">
                <a:ea typeface="黑体" pitchFamily="49" charset="-122"/>
                <a:sym typeface="黑体" pitchFamily="49" charset="-122"/>
              </a:rPr>
              <a:t> Boulder impact force measurement</a:t>
            </a:r>
          </a:p>
          <a:p>
            <a:pPr marL="342900" indent="-342900" algn="l">
              <a:buClr>
                <a:srgbClr val="FF0000"/>
              </a:buClr>
              <a:buFont typeface="Wingdings" pitchFamily="2" charset="2"/>
              <a:buChar char="u"/>
            </a:pPr>
            <a:r>
              <a:rPr lang="en-US" sz="3600" b="1" dirty="0" smtClean="0">
                <a:ea typeface="黑体" pitchFamily="49" charset="-122"/>
                <a:sym typeface="黑体" pitchFamily="49" charset="-122"/>
              </a:rPr>
              <a:t> Warning about impact energy of debris flow</a:t>
            </a:r>
            <a:endParaRPr lang="en-US" altLang="zh-CN" sz="3600" b="1" dirty="0" smtClean="0">
              <a:ea typeface="黑体" pitchFamily="49" charset="-122"/>
              <a:sym typeface="黑体" pitchFamily="49" charset="-122"/>
            </a:endParaRPr>
          </a:p>
          <a:p>
            <a:pPr marL="342900" indent="-342900" algn="l">
              <a:buClr>
                <a:srgbClr val="FF0000"/>
              </a:buClr>
              <a:buFont typeface="Wingdings" pitchFamily="2" charset="2"/>
              <a:buChar char="u"/>
            </a:pPr>
            <a:r>
              <a:rPr lang="en-US" altLang="zh-CN" sz="3600" b="1" u="sng" dirty="0">
                <a:solidFill>
                  <a:srgbClr val="FF0000"/>
                </a:solidFill>
                <a:ea typeface="黑体" pitchFamily="49" charset="-122"/>
                <a:sym typeface="黑体" pitchFamily="49" charset="-122"/>
              </a:rPr>
              <a:t> </a:t>
            </a:r>
            <a:r>
              <a:rPr lang="en-US" altLang="zh-CN" sz="3600" b="1" u="sng" dirty="0" smtClean="0">
                <a:solidFill>
                  <a:srgbClr val="FF0000"/>
                </a:solidFill>
                <a:ea typeface="黑体" pitchFamily="49" charset="-122"/>
                <a:sym typeface="黑体" pitchFamily="49" charset="-122"/>
              </a:rPr>
              <a:t>Conclusions</a:t>
            </a:r>
          </a:p>
        </p:txBody>
      </p:sp>
    </p:spTree>
    <p:extLst>
      <p:ext uri="{BB962C8B-B14F-4D97-AF65-F5344CB8AC3E}">
        <p14:creationId xmlns:p14="http://schemas.microsoft.com/office/powerpoint/2010/main" val="4276084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7"/>
          <p:cNvSpPr>
            <a:spLocks noChangeShapeType="1"/>
          </p:cNvSpPr>
          <p:nvPr/>
        </p:nvSpPr>
        <p:spPr bwMode="auto">
          <a:xfrm>
            <a:off x="76201" y="606425"/>
            <a:ext cx="2933699" cy="0"/>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 name="Text Box 6"/>
          <p:cNvSpPr>
            <a:spLocks noChangeArrowheads="1"/>
          </p:cNvSpPr>
          <p:nvPr/>
        </p:nvSpPr>
        <p:spPr bwMode="auto">
          <a:xfrm>
            <a:off x="0" y="0"/>
            <a:ext cx="281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rgbClr val="FF0000"/>
              </a:buClr>
            </a:pPr>
            <a:r>
              <a:rPr lang="en-US" altLang="zh-CN" sz="3200" b="1" dirty="0" smtClean="0">
                <a:ea typeface="黑体" pitchFamily="49" charset="-122"/>
                <a:sym typeface="黑体" pitchFamily="49" charset="-122"/>
              </a:rPr>
              <a:t>Conclusions</a:t>
            </a:r>
            <a:endParaRPr lang="en-US" altLang="zh-CN" sz="3200" b="1" dirty="0">
              <a:ea typeface="黑体" pitchFamily="49" charset="-122"/>
              <a:sym typeface="黑体" pitchFamily="49" charset="-122"/>
            </a:endParaRPr>
          </a:p>
        </p:txBody>
      </p:sp>
      <p:sp>
        <p:nvSpPr>
          <p:cNvPr id="2" name="矩形 1"/>
          <p:cNvSpPr/>
          <p:nvPr/>
        </p:nvSpPr>
        <p:spPr>
          <a:xfrm>
            <a:off x="76201" y="1564144"/>
            <a:ext cx="11861799" cy="313932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buFont typeface="Wingdings" pitchFamily="2" charset="2"/>
              <a:buChar char="u"/>
            </a:pPr>
            <a:r>
              <a:rPr lang="en-US" altLang="zh-CN" dirty="0" smtClean="0"/>
              <a:t>The </a:t>
            </a:r>
            <a:r>
              <a:rPr lang="en-US" altLang="zh-CN" dirty="0"/>
              <a:t>dynamic response of an elastic cantilever beam is very complex due to the presence of the inner elastic zone. The wave crest of the complex dynamic process was chosen as the key parameter and the whole vibration process was neglected. Our results show that the relationship between the peak value of the dynamic strain and the impact force was approximately similar to the static force condition. </a:t>
            </a:r>
            <a:endParaRPr lang="en-US" altLang="zh-CN" dirty="0" smtClean="0"/>
          </a:p>
          <a:p>
            <a:pPr marL="342900" indent="-342900">
              <a:buAutoNum type="arabicParenBoth"/>
            </a:pPr>
            <a:endParaRPr lang="zh-CN" altLang="zh-CN" dirty="0"/>
          </a:p>
          <a:p>
            <a:pPr marL="285750" indent="-285750" algn="just">
              <a:buFont typeface="Wingdings" pitchFamily="2" charset="2"/>
              <a:buChar char="u"/>
            </a:pPr>
            <a:r>
              <a:rPr lang="en-US" altLang="zh-CN" dirty="0" smtClean="0"/>
              <a:t> </a:t>
            </a:r>
            <a:r>
              <a:rPr lang="en-US" altLang="zh-CN" dirty="0"/>
              <a:t>A reinforced concrete beam is one of the most important reference structures in many debris flow susceptible areas. Failure of this key structure within a building will significantly influence the building’s stability. An effective assessment of its deformation tendency and failure criteria can provide clear pre-warning information to residents downstream. Our proposed monitoring device was simply made of a reinforced concrete beam. The inner peak value of dynamic strain, as measured by FBG, was demonstrated to have a linear correlation to boulder impact force. This linear relationship allows us to linearly monitor debris flows and provide warnings as long as the device is in the elastic state. </a:t>
            </a:r>
            <a:endParaRPr lang="zh-CN" altLang="zh-CN" dirty="0"/>
          </a:p>
        </p:txBody>
      </p:sp>
    </p:spTree>
    <p:extLst>
      <p:ext uri="{BB962C8B-B14F-4D97-AF65-F5344CB8AC3E}">
        <p14:creationId xmlns:p14="http://schemas.microsoft.com/office/powerpoint/2010/main" val="2991890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6100" y="2501900"/>
            <a:ext cx="8624284" cy="1015663"/>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altLang="zh-CN" sz="6000" i="1" dirty="0" smtClean="0"/>
              <a:t>Thanks for your attentions!</a:t>
            </a:r>
            <a:endParaRPr lang="zh-CN" altLang="en-US" sz="6000" i="1" dirty="0"/>
          </a:p>
        </p:txBody>
      </p:sp>
    </p:spTree>
    <p:extLst>
      <p:ext uri="{BB962C8B-B14F-4D97-AF65-F5344CB8AC3E}">
        <p14:creationId xmlns:p14="http://schemas.microsoft.com/office/powerpoint/2010/main" val="1262716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76200" y="520697"/>
            <a:ext cx="2424113" cy="63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Text Box 6"/>
          <p:cNvSpPr>
            <a:spLocks noChangeArrowheads="1"/>
          </p:cNvSpPr>
          <p:nvPr/>
        </p:nvSpPr>
        <p:spPr bwMode="auto">
          <a:xfrm>
            <a:off x="1" y="-85728"/>
            <a:ext cx="23145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b="1" dirty="0" smtClean="0">
                <a:solidFill>
                  <a:srgbClr val="993300"/>
                </a:solidFill>
                <a:ea typeface="黑体" pitchFamily="49" charset="-122"/>
              </a:rPr>
              <a:t>Introduction</a:t>
            </a:r>
            <a:endParaRPr lang="zh-CN" altLang="en-US" sz="3200" b="1" dirty="0">
              <a:solidFill>
                <a:srgbClr val="993300"/>
              </a:solidFill>
              <a:ea typeface="黑体" pitchFamily="49" charset="-122"/>
            </a:endParaRPr>
          </a:p>
        </p:txBody>
      </p:sp>
      <p:sp>
        <p:nvSpPr>
          <p:cNvPr id="5" name="TextBox 4"/>
          <p:cNvSpPr txBox="1"/>
          <p:nvPr/>
        </p:nvSpPr>
        <p:spPr>
          <a:xfrm>
            <a:off x="119064" y="1114397"/>
            <a:ext cx="11715750"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buFont typeface="Wingdings" pitchFamily="2" charset="2"/>
              <a:buChar char="u"/>
            </a:pPr>
            <a:r>
              <a:rPr lang="en-US" altLang="zh-CN" sz="2400" dirty="0"/>
              <a:t>Monitoring and early warning </a:t>
            </a:r>
            <a:r>
              <a:rPr lang="en-US" altLang="zh-CN" sz="2400" dirty="0" smtClean="0"/>
              <a:t>techniques are effective ways for mitigations.</a:t>
            </a:r>
          </a:p>
          <a:p>
            <a:pPr marL="342900" indent="-342900">
              <a:buFont typeface="Wingdings" pitchFamily="2" charset="2"/>
              <a:buChar char="u"/>
            </a:pPr>
            <a:r>
              <a:rPr lang="en-US" altLang="zh-CN" sz="2400" dirty="0"/>
              <a:t>The key component in monitoring and early warning applications is the sensor </a:t>
            </a:r>
            <a:r>
              <a:rPr lang="en-US" altLang="zh-CN" sz="2400" dirty="0" smtClean="0"/>
              <a:t>system.</a:t>
            </a:r>
          </a:p>
          <a:p>
            <a:pPr marL="342900" indent="-342900">
              <a:buFont typeface="Wingdings" pitchFamily="2" charset="2"/>
              <a:buChar char="u"/>
            </a:pPr>
            <a:r>
              <a:rPr lang="en-US" altLang="zh-CN" sz="2400" dirty="0" smtClean="0"/>
              <a:t>Conventional </a:t>
            </a:r>
            <a:r>
              <a:rPr lang="en-US" altLang="zh-CN" sz="2400" dirty="0"/>
              <a:t>sensors for debris flow monitoring have several </a:t>
            </a:r>
            <a:r>
              <a:rPr lang="en-US" altLang="zh-CN" sz="2400" dirty="0" smtClean="0"/>
              <a:t>drawbacks.</a:t>
            </a:r>
            <a:endParaRPr lang="en-US" altLang="zh-CN" sz="2400" dirty="0"/>
          </a:p>
        </p:txBody>
      </p:sp>
      <p:sp>
        <p:nvSpPr>
          <p:cNvPr id="8" name="TextBox 7"/>
          <p:cNvSpPr txBox="1"/>
          <p:nvPr/>
        </p:nvSpPr>
        <p:spPr>
          <a:xfrm>
            <a:off x="-23816" y="514725"/>
            <a:ext cx="10643235" cy="584775"/>
          </a:xfrm>
          <a:prstGeom prst="rect">
            <a:avLst/>
          </a:prstGeom>
          <a:noFill/>
          <a:ln>
            <a:noFill/>
          </a:ln>
        </p:spPr>
        <p:txBody>
          <a:bodyPr wrap="none" rtlCol="0">
            <a:spAutoFit/>
          </a:bodyPr>
          <a:lstStyle/>
          <a:p>
            <a:pPr marL="457200" indent="-457200">
              <a:buFont typeface="Wingdings" pitchFamily="2" charset="2"/>
              <a:buChar char="u"/>
            </a:pPr>
            <a:r>
              <a:rPr lang="en-US" altLang="zh-CN" sz="3200" b="1" dirty="0" smtClean="0">
                <a:solidFill>
                  <a:srgbClr val="FF0000"/>
                </a:solidFill>
              </a:rPr>
              <a:t>Why we want to develop the FBG-based monitoring device</a:t>
            </a:r>
          </a:p>
        </p:txBody>
      </p:sp>
      <p:sp>
        <p:nvSpPr>
          <p:cNvPr id="26" name="Oval 6"/>
          <p:cNvSpPr>
            <a:spLocks noChangeArrowheads="1"/>
          </p:cNvSpPr>
          <p:nvPr/>
        </p:nvSpPr>
        <p:spPr bwMode="auto">
          <a:xfrm>
            <a:off x="3686185" y="4052002"/>
            <a:ext cx="1772228" cy="1178153"/>
          </a:xfrm>
          <a:prstGeom prst="ellipse">
            <a:avLst/>
          </a:prstGeom>
          <a:solidFill>
            <a:srgbClr val="9BBB59"/>
          </a:solidFill>
          <a:ln w="38100">
            <a:solidFill>
              <a:srgbClr val="FFFFFF"/>
            </a:solidFill>
            <a:round/>
            <a:headEnd/>
            <a:tailEnd/>
          </a:ln>
        </p:spPr>
        <p:txBody>
          <a:bodyPr/>
          <a:lstStyle/>
          <a:p>
            <a:endParaRPr lang="zh-CN" altLang="en-US"/>
          </a:p>
        </p:txBody>
      </p:sp>
      <p:sp>
        <p:nvSpPr>
          <p:cNvPr id="27" name="Rectangle 7"/>
          <p:cNvSpPr>
            <a:spLocks noChangeArrowheads="1"/>
          </p:cNvSpPr>
          <p:nvPr/>
        </p:nvSpPr>
        <p:spPr bwMode="auto">
          <a:xfrm>
            <a:off x="3829052" y="4240606"/>
            <a:ext cx="1586491" cy="80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 tIns="10160" rIns="10160" bIns="10160" anchor="ctr"/>
          <a:lstStyle/>
          <a:p>
            <a:r>
              <a:rPr lang="en-US" altLang="zh-CN" sz="2000" dirty="0"/>
              <a:t>replacement of the </a:t>
            </a:r>
            <a:r>
              <a:rPr lang="en-US" altLang="zh-CN" sz="2000" dirty="0" smtClean="0"/>
              <a:t>sensors </a:t>
            </a:r>
            <a:endParaRPr lang="zh-CN" altLang="en-US" sz="2000" dirty="0"/>
          </a:p>
        </p:txBody>
      </p:sp>
      <p:sp>
        <p:nvSpPr>
          <p:cNvPr id="28" name="AutoShape 8"/>
          <p:cNvSpPr>
            <a:spLocks noChangeArrowheads="1"/>
          </p:cNvSpPr>
          <p:nvPr/>
        </p:nvSpPr>
        <p:spPr bwMode="auto">
          <a:xfrm rot="16200000">
            <a:off x="4123777" y="3701546"/>
            <a:ext cx="435243" cy="322821"/>
          </a:xfrm>
          <a:prstGeom prst="leftArrow">
            <a:avLst>
              <a:gd name="adj1" fmla="val 60000"/>
              <a:gd name="adj2" fmla="val 49996"/>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 name="AutoShape 9"/>
          <p:cNvSpPr>
            <a:spLocks noChangeArrowheads="1"/>
          </p:cNvSpPr>
          <p:nvPr/>
        </p:nvSpPr>
        <p:spPr bwMode="auto">
          <a:xfrm>
            <a:off x="3774635" y="2785683"/>
            <a:ext cx="1076374" cy="897362"/>
          </a:xfrm>
          <a:prstGeom prst="roundRect">
            <a:avLst>
              <a:gd name="adj" fmla="val 10000"/>
            </a:avLst>
          </a:prstGeom>
          <a:solidFill>
            <a:srgbClr val="9BBB59"/>
          </a:solidFill>
          <a:ln w="38100">
            <a:solidFill>
              <a:srgbClr val="FFFFFF"/>
            </a:solidFill>
            <a:round/>
            <a:headEnd/>
            <a:tailEnd/>
          </a:ln>
        </p:spPr>
        <p:txBody>
          <a:bodyPr/>
          <a:lstStyle/>
          <a:p>
            <a:endParaRPr lang="zh-CN" altLang="en-US"/>
          </a:p>
        </p:txBody>
      </p:sp>
      <p:sp>
        <p:nvSpPr>
          <p:cNvPr id="31" name="AutoShape 11"/>
          <p:cNvSpPr>
            <a:spLocks noChangeArrowheads="1"/>
          </p:cNvSpPr>
          <p:nvPr/>
        </p:nvSpPr>
        <p:spPr bwMode="auto">
          <a:xfrm rot="16200000">
            <a:off x="5467499" y="3555141"/>
            <a:ext cx="870241" cy="322912"/>
          </a:xfrm>
          <a:prstGeom prst="leftArrow">
            <a:avLst>
              <a:gd name="adj1" fmla="val 60000"/>
              <a:gd name="adj2" fmla="val 49996"/>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2" name="AutoShape 12"/>
          <p:cNvSpPr>
            <a:spLocks noChangeArrowheads="1"/>
          </p:cNvSpPr>
          <p:nvPr/>
        </p:nvSpPr>
        <p:spPr bwMode="auto">
          <a:xfrm>
            <a:off x="5107251" y="2790250"/>
            <a:ext cx="1076374" cy="860858"/>
          </a:xfrm>
          <a:prstGeom prst="roundRect">
            <a:avLst>
              <a:gd name="adj" fmla="val 10000"/>
            </a:avLst>
          </a:prstGeom>
          <a:solidFill>
            <a:srgbClr val="9BBB59"/>
          </a:solidFill>
          <a:ln w="38100">
            <a:solidFill>
              <a:srgbClr val="FFFFFF"/>
            </a:solidFill>
            <a:round/>
            <a:headEnd/>
            <a:tailEnd/>
          </a:ln>
        </p:spPr>
        <p:txBody>
          <a:bodyPr/>
          <a:lstStyle/>
          <a:p>
            <a:endParaRPr lang="zh-CN" altLang="en-US"/>
          </a:p>
        </p:txBody>
      </p:sp>
      <p:sp>
        <p:nvSpPr>
          <p:cNvPr id="33" name="Rectangle 13"/>
          <p:cNvSpPr>
            <a:spLocks noChangeArrowheads="1"/>
          </p:cNvSpPr>
          <p:nvPr/>
        </p:nvSpPr>
        <p:spPr bwMode="auto">
          <a:xfrm>
            <a:off x="5132472" y="2815464"/>
            <a:ext cx="1025932" cy="81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nchor="ctr"/>
          <a:lstStyle/>
          <a:p>
            <a:pPr algn="ctr">
              <a:lnSpc>
                <a:spcPct val="90000"/>
              </a:lnSpc>
              <a:spcAft>
                <a:spcPct val="35000"/>
              </a:spcAft>
            </a:pPr>
            <a:endParaRPr lang="zh-CN" altLang="en-US" dirty="0">
              <a:latin typeface="黑体" pitchFamily="49" charset="-122"/>
              <a:ea typeface="黑体" pitchFamily="49" charset="-122"/>
              <a:sym typeface="黑体" pitchFamily="49" charset="-122"/>
            </a:endParaRPr>
          </a:p>
        </p:txBody>
      </p:sp>
      <p:sp>
        <p:nvSpPr>
          <p:cNvPr id="34" name="AutoShape 14"/>
          <p:cNvSpPr>
            <a:spLocks noChangeArrowheads="1"/>
          </p:cNvSpPr>
          <p:nvPr/>
        </p:nvSpPr>
        <p:spPr bwMode="auto">
          <a:xfrm rot="16200000">
            <a:off x="6744294" y="3740002"/>
            <a:ext cx="500611" cy="322821"/>
          </a:xfrm>
          <a:prstGeom prst="leftArrow">
            <a:avLst>
              <a:gd name="adj1" fmla="val 60000"/>
              <a:gd name="adj2" fmla="val 49996"/>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 name="AutoShape 15"/>
          <p:cNvSpPr>
            <a:spLocks noChangeArrowheads="1"/>
          </p:cNvSpPr>
          <p:nvPr/>
        </p:nvSpPr>
        <p:spPr bwMode="auto">
          <a:xfrm>
            <a:off x="6414715" y="2785683"/>
            <a:ext cx="1076374" cy="860858"/>
          </a:xfrm>
          <a:prstGeom prst="roundRect">
            <a:avLst>
              <a:gd name="adj" fmla="val 10000"/>
            </a:avLst>
          </a:prstGeom>
          <a:solidFill>
            <a:srgbClr val="9BBB59"/>
          </a:solidFill>
          <a:ln w="38100">
            <a:solidFill>
              <a:srgbClr val="FFFFFF"/>
            </a:solidFill>
            <a:round/>
            <a:headEnd/>
            <a:tailEnd/>
          </a:ln>
        </p:spPr>
        <p:txBody>
          <a:bodyPr/>
          <a:lstStyle/>
          <a:p>
            <a:endParaRPr lang="zh-CN" altLang="en-US"/>
          </a:p>
        </p:txBody>
      </p:sp>
      <p:sp>
        <p:nvSpPr>
          <p:cNvPr id="36" name="Rectangle 16"/>
          <p:cNvSpPr>
            <a:spLocks noChangeArrowheads="1"/>
          </p:cNvSpPr>
          <p:nvPr/>
        </p:nvSpPr>
        <p:spPr bwMode="auto">
          <a:xfrm>
            <a:off x="6439865" y="2806330"/>
            <a:ext cx="1025932" cy="81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nchor="ctr"/>
          <a:lstStyle/>
          <a:p>
            <a:pPr algn="ctr">
              <a:lnSpc>
                <a:spcPct val="90000"/>
              </a:lnSpc>
              <a:spcAft>
                <a:spcPct val="35000"/>
              </a:spcAft>
            </a:pPr>
            <a:r>
              <a:rPr lang="en-US" altLang="zh-CN" dirty="0" smtClean="0">
                <a:ea typeface="黑体" pitchFamily="49" charset="-122"/>
                <a:sym typeface="黑体" pitchFamily="49" charset="-122"/>
              </a:rPr>
              <a:t>Influenced by thunder</a:t>
            </a:r>
            <a:endParaRPr lang="zh-CN" altLang="en-US" dirty="0">
              <a:ea typeface="黑体" pitchFamily="49" charset="-122"/>
              <a:sym typeface="黑体" pitchFamily="49" charset="-122"/>
            </a:endParaRPr>
          </a:p>
        </p:txBody>
      </p:sp>
      <p:sp>
        <p:nvSpPr>
          <p:cNvPr id="24" name="椭圆 8"/>
          <p:cNvSpPr>
            <a:spLocks noChangeArrowheads="1"/>
          </p:cNvSpPr>
          <p:nvPr/>
        </p:nvSpPr>
        <p:spPr bwMode="auto">
          <a:xfrm>
            <a:off x="4548575" y="5630605"/>
            <a:ext cx="1878672" cy="807792"/>
          </a:xfrm>
          <a:prstGeom prst="ellipse">
            <a:avLst/>
          </a:pr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altLang="zh-CN" dirty="0" smtClean="0"/>
              <a:t>Monitoring application</a:t>
            </a:r>
            <a:endParaRPr lang="zh-CN" altLang="en-US" dirty="0"/>
          </a:p>
        </p:txBody>
      </p:sp>
      <p:sp>
        <p:nvSpPr>
          <p:cNvPr id="20" name="左箭头 15"/>
          <p:cNvSpPr>
            <a:spLocks noChangeArrowheads="1"/>
          </p:cNvSpPr>
          <p:nvPr/>
        </p:nvSpPr>
        <p:spPr bwMode="auto">
          <a:xfrm rot="16200000">
            <a:off x="5238900" y="5107185"/>
            <a:ext cx="484088" cy="505600"/>
          </a:xfrm>
          <a:prstGeom prst="leftArrow">
            <a:avLst>
              <a:gd name="adj1" fmla="val 60000"/>
              <a:gd name="adj2" fmla="val 49999"/>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 name="TextBox 16"/>
          <p:cNvSpPr>
            <a:spLocks noChangeArrowheads="1"/>
          </p:cNvSpPr>
          <p:nvPr/>
        </p:nvSpPr>
        <p:spPr bwMode="auto">
          <a:xfrm>
            <a:off x="7225057" y="6438397"/>
            <a:ext cx="1847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FF0000"/>
              </a:solidFill>
              <a:latin typeface="黑体" pitchFamily="49" charset="-122"/>
              <a:ea typeface="黑体" pitchFamily="49" charset="-122"/>
              <a:sym typeface="黑体" pitchFamily="49" charset="-122"/>
            </a:endParaRPr>
          </a:p>
        </p:txBody>
      </p:sp>
      <p:sp>
        <p:nvSpPr>
          <p:cNvPr id="3" name="矩形 2"/>
          <p:cNvSpPr/>
          <p:nvPr/>
        </p:nvSpPr>
        <p:spPr>
          <a:xfrm>
            <a:off x="3883602" y="2915162"/>
            <a:ext cx="900691" cy="646331"/>
          </a:xfrm>
          <a:prstGeom prst="rect">
            <a:avLst/>
          </a:prstGeom>
        </p:spPr>
        <p:txBody>
          <a:bodyPr wrap="square">
            <a:spAutoFit/>
          </a:bodyPr>
          <a:lstStyle/>
          <a:p>
            <a:r>
              <a:rPr lang="en-US" altLang="zh-CN" dirty="0" smtClean="0"/>
              <a:t>Service</a:t>
            </a:r>
          </a:p>
          <a:p>
            <a:pPr algn="ctr"/>
            <a:r>
              <a:rPr lang="en-US" altLang="zh-CN" dirty="0" smtClean="0"/>
              <a:t> </a:t>
            </a:r>
            <a:r>
              <a:rPr lang="en-US" altLang="zh-CN" dirty="0"/>
              <a:t>life</a:t>
            </a:r>
            <a:endParaRPr lang="zh-CN" altLang="en-US" dirty="0"/>
          </a:p>
        </p:txBody>
      </p:sp>
      <p:sp>
        <p:nvSpPr>
          <p:cNvPr id="4" name="矩形 3"/>
          <p:cNvSpPr/>
          <p:nvPr/>
        </p:nvSpPr>
        <p:spPr>
          <a:xfrm>
            <a:off x="5042239" y="2815464"/>
            <a:ext cx="1232645" cy="923330"/>
          </a:xfrm>
          <a:prstGeom prst="rect">
            <a:avLst/>
          </a:prstGeom>
        </p:spPr>
        <p:txBody>
          <a:bodyPr wrap="none">
            <a:spAutoFit/>
          </a:bodyPr>
          <a:lstStyle/>
          <a:p>
            <a:pPr algn="ctr"/>
            <a:r>
              <a:rPr lang="en-US" altLang="zh-CN" dirty="0" smtClean="0"/>
              <a:t>Strong</a:t>
            </a:r>
          </a:p>
          <a:p>
            <a:pPr algn="ctr"/>
            <a:r>
              <a:rPr lang="en-US" altLang="zh-CN" dirty="0" smtClean="0"/>
              <a:t> </a:t>
            </a:r>
            <a:r>
              <a:rPr lang="en-US" altLang="zh-CN" dirty="0"/>
              <a:t>resistance </a:t>
            </a:r>
            <a:endParaRPr lang="en-US" altLang="zh-CN" dirty="0" smtClean="0"/>
          </a:p>
          <a:p>
            <a:pPr algn="ctr"/>
            <a:r>
              <a:rPr lang="en-US" altLang="zh-CN" dirty="0" smtClean="0"/>
              <a:t>effect</a:t>
            </a:r>
            <a:endParaRPr lang="zh-CN" altLang="en-US" dirty="0"/>
          </a:p>
        </p:txBody>
      </p:sp>
      <p:sp>
        <p:nvSpPr>
          <p:cNvPr id="61" name="Oval 6"/>
          <p:cNvSpPr>
            <a:spLocks noChangeArrowheads="1"/>
          </p:cNvSpPr>
          <p:nvPr/>
        </p:nvSpPr>
        <p:spPr bwMode="auto">
          <a:xfrm>
            <a:off x="5444125" y="4023681"/>
            <a:ext cx="2112638" cy="1177115"/>
          </a:xfrm>
          <a:prstGeom prst="ellipse">
            <a:avLst/>
          </a:prstGeom>
          <a:solidFill>
            <a:srgbClr val="9BBB59"/>
          </a:solidFill>
          <a:ln w="38100">
            <a:solidFill>
              <a:srgbClr val="FFFFFF"/>
            </a:solidFill>
            <a:round/>
            <a:headEnd/>
            <a:tailEnd/>
          </a:ln>
        </p:spPr>
        <p:txBody>
          <a:bodyPr/>
          <a:lstStyle/>
          <a:p>
            <a:endParaRPr lang="zh-CN" altLang="en-US"/>
          </a:p>
        </p:txBody>
      </p:sp>
      <p:sp>
        <p:nvSpPr>
          <p:cNvPr id="62" name="Rectangle 7"/>
          <p:cNvSpPr>
            <a:spLocks noChangeArrowheads="1"/>
          </p:cNvSpPr>
          <p:nvPr/>
        </p:nvSpPr>
        <p:spPr bwMode="auto">
          <a:xfrm>
            <a:off x="5884174" y="4241642"/>
            <a:ext cx="1253306" cy="80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 tIns="10160" rIns="10160" bIns="10160" anchor="ctr"/>
          <a:lstStyle/>
          <a:p>
            <a:pPr algn="ctr">
              <a:lnSpc>
                <a:spcPct val="90000"/>
              </a:lnSpc>
              <a:spcAft>
                <a:spcPct val="35000"/>
              </a:spcAft>
            </a:pPr>
            <a:r>
              <a:rPr lang="en-US" altLang="zh-CN" sz="2000" dirty="0" smtClean="0">
                <a:ea typeface="黑体" pitchFamily="49" charset="-122"/>
                <a:sym typeface="黑体" pitchFamily="49" charset="-122"/>
              </a:rPr>
              <a:t>Stability and Precision</a:t>
            </a:r>
            <a:endParaRPr lang="zh-CN" altLang="en-US" sz="2000" dirty="0">
              <a:ea typeface="黑体" pitchFamily="49" charset="-122"/>
              <a:sym typeface="黑体" pitchFamily="49" charset="-122"/>
            </a:endParaRPr>
          </a:p>
        </p:txBody>
      </p:sp>
    </p:spTree>
    <p:extLst>
      <p:ext uri="{BB962C8B-B14F-4D97-AF65-F5344CB8AC3E}">
        <p14:creationId xmlns:p14="http://schemas.microsoft.com/office/powerpoint/2010/main" val="2103652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7"/>
          <p:cNvSpPr>
            <a:spLocks noChangeShapeType="1"/>
          </p:cNvSpPr>
          <p:nvPr/>
        </p:nvSpPr>
        <p:spPr bwMode="auto">
          <a:xfrm>
            <a:off x="76200" y="606425"/>
            <a:ext cx="8353425" cy="0"/>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 name="Text Box 6"/>
          <p:cNvSpPr>
            <a:spLocks noChangeArrowheads="1"/>
          </p:cNvSpPr>
          <p:nvPr/>
        </p:nvSpPr>
        <p:spPr bwMode="auto">
          <a:xfrm>
            <a:off x="0" y="0"/>
            <a:ext cx="8000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b="1" dirty="0" smtClean="0">
                <a:solidFill>
                  <a:srgbClr val="993300"/>
                </a:solidFill>
                <a:ea typeface="黑体" pitchFamily="49" charset="-122"/>
              </a:rPr>
              <a:t>FBG-based device for monitoring debris flow</a:t>
            </a:r>
            <a:endParaRPr lang="zh-CN" altLang="en-US" sz="3200" b="1" dirty="0">
              <a:solidFill>
                <a:srgbClr val="993300"/>
              </a:solidFill>
              <a:ea typeface="黑体" pitchFamily="49" charset="-122"/>
            </a:endParaRPr>
          </a:p>
        </p:txBody>
      </p:sp>
      <p:sp>
        <p:nvSpPr>
          <p:cNvPr id="6" name="TextBox 5"/>
          <p:cNvSpPr txBox="1"/>
          <p:nvPr/>
        </p:nvSpPr>
        <p:spPr>
          <a:xfrm>
            <a:off x="104776" y="757621"/>
            <a:ext cx="10643235" cy="584775"/>
          </a:xfrm>
          <a:prstGeom prst="rect">
            <a:avLst/>
          </a:prstGeom>
          <a:noFill/>
          <a:ln>
            <a:noFill/>
          </a:ln>
        </p:spPr>
        <p:txBody>
          <a:bodyPr wrap="none" rtlCol="0">
            <a:spAutoFit/>
          </a:bodyPr>
          <a:lstStyle/>
          <a:p>
            <a:pPr marL="457200" indent="-457200">
              <a:buFont typeface="Wingdings" pitchFamily="2" charset="2"/>
              <a:buChar char="u"/>
            </a:pPr>
            <a:r>
              <a:rPr lang="en-US" altLang="zh-CN" sz="3200" b="1" dirty="0">
                <a:solidFill>
                  <a:srgbClr val="FF0000"/>
                </a:solidFill>
              </a:rPr>
              <a:t>Why we want to develop the FBG-based monitoring device</a:t>
            </a:r>
          </a:p>
        </p:txBody>
      </p:sp>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r="3898" b="40951"/>
          <a:stretch/>
        </p:blipFill>
        <p:spPr>
          <a:xfrm>
            <a:off x="840481" y="2421591"/>
            <a:ext cx="10237308" cy="2520000"/>
          </a:xfrm>
          <a:prstGeom prst="rect">
            <a:avLst/>
          </a:prstGeom>
        </p:spPr>
      </p:pic>
      <p:sp>
        <p:nvSpPr>
          <p:cNvPr id="3" name="TextBox 2"/>
          <p:cNvSpPr txBox="1"/>
          <p:nvPr/>
        </p:nvSpPr>
        <p:spPr>
          <a:xfrm>
            <a:off x="228596" y="1400158"/>
            <a:ext cx="10873298" cy="830997"/>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altLang="zh-CN" sz="2400" b="1" dirty="0" smtClean="0"/>
              <a:t>Advantages</a:t>
            </a:r>
            <a:r>
              <a:rPr lang="en-US" altLang="zh-CN" sz="2400" dirty="0" smtClean="0"/>
              <a:t>:  anti-corrosion properties; waterproofness; </a:t>
            </a:r>
            <a:r>
              <a:rPr lang="en-US" altLang="zh-CN" sz="2400" dirty="0"/>
              <a:t>high </a:t>
            </a:r>
            <a:r>
              <a:rPr lang="en-US" altLang="zh-CN" sz="2400" dirty="0" smtClean="0"/>
              <a:t>sensitivity; </a:t>
            </a:r>
            <a:r>
              <a:rPr lang="en-US" altLang="zh-CN" sz="2400" dirty="0"/>
              <a:t>immunity to </a:t>
            </a:r>
            <a:endParaRPr lang="en-US" altLang="zh-CN" sz="2400" dirty="0" smtClean="0"/>
          </a:p>
          <a:p>
            <a:r>
              <a:rPr lang="en-US" altLang="zh-CN" sz="2400" dirty="0"/>
              <a:t> </a:t>
            </a:r>
            <a:r>
              <a:rPr lang="en-US" altLang="zh-CN" sz="2400" dirty="0" smtClean="0"/>
              <a:t>                       electromagnetic interference; and long term stability</a:t>
            </a:r>
            <a:endParaRPr lang="zh-CN" altLang="en-US" sz="2400" dirty="0"/>
          </a:p>
        </p:txBody>
      </p:sp>
      <p:sp>
        <p:nvSpPr>
          <p:cNvPr id="8" name="矩形 7"/>
          <p:cNvSpPr/>
          <p:nvPr/>
        </p:nvSpPr>
        <p:spPr>
          <a:xfrm>
            <a:off x="1400174" y="5145642"/>
            <a:ext cx="9008043" cy="1077218"/>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sz="3200" dirty="0"/>
              <a:t>∆</a:t>
            </a:r>
            <a:r>
              <a:rPr lang="en-US" altLang="zh-CN" sz="3200" i="1" dirty="0" err="1"/>
              <a:t>λ</a:t>
            </a:r>
            <a:r>
              <a:rPr lang="en-US" altLang="zh-CN" sz="3200" baseline="-25000" dirty="0" err="1"/>
              <a:t>B</a:t>
            </a:r>
            <a:r>
              <a:rPr lang="en-US" altLang="zh-CN" sz="3200" dirty="0"/>
              <a:t> = </a:t>
            </a:r>
            <a:r>
              <a:rPr lang="en-US" altLang="zh-CN" sz="3200" i="1" dirty="0" err="1"/>
              <a:t>K</a:t>
            </a:r>
            <a:r>
              <a:rPr lang="en-US" altLang="zh-CN" sz="3200" i="1" baseline="-25000" dirty="0" err="1"/>
              <a:t>ε</a:t>
            </a:r>
            <a:r>
              <a:rPr lang="en-US" altLang="zh-CN" sz="3200" dirty="0" err="1"/>
              <a:t>∆</a:t>
            </a:r>
            <a:r>
              <a:rPr lang="en-US" altLang="zh-CN" sz="3200" i="1" dirty="0" err="1"/>
              <a:t>ε</a:t>
            </a:r>
            <a:r>
              <a:rPr lang="en-US" altLang="zh-CN" sz="3200" dirty="0"/>
              <a:t>+</a:t>
            </a:r>
            <a:r>
              <a:rPr lang="en-US" altLang="zh-CN" sz="3200" i="1" dirty="0"/>
              <a:t> K</a:t>
            </a:r>
            <a:r>
              <a:rPr lang="en-US" altLang="zh-CN" sz="3200" i="1" baseline="-25000" dirty="0"/>
              <a:t>T</a:t>
            </a:r>
            <a:r>
              <a:rPr lang="en-US" altLang="zh-CN" sz="3200" dirty="0"/>
              <a:t>∆</a:t>
            </a:r>
            <a:r>
              <a:rPr lang="en-US" altLang="zh-CN" sz="3200" i="1" dirty="0" smtClean="0"/>
              <a:t>T: Sensitive to </a:t>
            </a:r>
            <a:r>
              <a:rPr lang="en-US" altLang="zh-CN" sz="3200" dirty="0"/>
              <a:t>temperature and </a:t>
            </a:r>
            <a:r>
              <a:rPr lang="en-US" altLang="zh-CN" sz="3200" dirty="0" smtClean="0"/>
              <a:t>strain</a:t>
            </a:r>
          </a:p>
          <a:p>
            <a:r>
              <a:rPr lang="en-US" altLang="zh-CN" sz="3200" i="1" dirty="0"/>
              <a:t> </a:t>
            </a:r>
            <a:r>
              <a:rPr lang="en-US" altLang="zh-CN" sz="3200" i="1" dirty="0" smtClean="0"/>
              <a:t>                               following a linear relationships </a:t>
            </a:r>
            <a:endParaRPr lang="zh-CN" altLang="en-US" sz="3200" dirty="0"/>
          </a:p>
        </p:txBody>
      </p:sp>
    </p:spTree>
    <p:extLst>
      <p:ext uri="{BB962C8B-B14F-4D97-AF65-F5344CB8AC3E}">
        <p14:creationId xmlns:p14="http://schemas.microsoft.com/office/powerpoint/2010/main" val="1036344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7"/>
          <p:cNvSpPr>
            <a:spLocks noChangeShapeType="1"/>
          </p:cNvSpPr>
          <p:nvPr/>
        </p:nvSpPr>
        <p:spPr bwMode="auto">
          <a:xfrm>
            <a:off x="76200" y="606425"/>
            <a:ext cx="8353425" cy="0"/>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Text Box 6"/>
          <p:cNvSpPr>
            <a:spLocks noChangeArrowheads="1"/>
          </p:cNvSpPr>
          <p:nvPr/>
        </p:nvSpPr>
        <p:spPr bwMode="auto">
          <a:xfrm>
            <a:off x="0" y="0"/>
            <a:ext cx="8000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b="1" dirty="0" smtClean="0">
                <a:solidFill>
                  <a:srgbClr val="993300"/>
                </a:solidFill>
                <a:ea typeface="黑体" pitchFamily="49" charset="-122"/>
              </a:rPr>
              <a:t>FBG-based device for monitoring debris flow</a:t>
            </a:r>
            <a:endParaRPr lang="zh-CN" altLang="en-US" sz="3200" b="1" dirty="0">
              <a:solidFill>
                <a:srgbClr val="993300"/>
              </a:solidFill>
              <a:ea typeface="黑体" pitchFamily="49" charset="-122"/>
            </a:endParaRPr>
          </a:p>
        </p:txBody>
      </p:sp>
      <p:sp>
        <p:nvSpPr>
          <p:cNvPr id="16" name="TextBox 15"/>
          <p:cNvSpPr txBox="1"/>
          <p:nvPr/>
        </p:nvSpPr>
        <p:spPr>
          <a:xfrm>
            <a:off x="104776" y="643317"/>
            <a:ext cx="10390537" cy="584775"/>
          </a:xfrm>
          <a:prstGeom prst="rect">
            <a:avLst/>
          </a:prstGeom>
          <a:noFill/>
          <a:ln>
            <a:noFill/>
          </a:ln>
        </p:spPr>
        <p:txBody>
          <a:bodyPr wrap="none" rtlCol="0">
            <a:spAutoFit/>
          </a:bodyPr>
          <a:lstStyle/>
          <a:p>
            <a:pPr marL="457200" indent="-457200">
              <a:buFont typeface="Wingdings" pitchFamily="2" charset="2"/>
              <a:buChar char="u"/>
            </a:pPr>
            <a:r>
              <a:rPr lang="en-US" altLang="zh-CN" sz="3200" b="1" dirty="0" smtClean="0">
                <a:solidFill>
                  <a:srgbClr val="FF0000"/>
                </a:solidFill>
              </a:rPr>
              <a:t>Recent investigations of using FBG to monitor debris flow</a:t>
            </a:r>
            <a:endParaRPr lang="en-US" altLang="zh-CN" sz="3200" b="1" dirty="0">
              <a:solidFill>
                <a:srgbClr val="FF0000"/>
              </a:solidFill>
            </a:endParaRPr>
          </a:p>
        </p:txBody>
      </p:sp>
      <p:sp>
        <p:nvSpPr>
          <p:cNvPr id="18" name="TextBox 17"/>
          <p:cNvSpPr txBox="1"/>
          <p:nvPr/>
        </p:nvSpPr>
        <p:spPr>
          <a:xfrm>
            <a:off x="104776" y="1214414"/>
            <a:ext cx="8332987" cy="830997"/>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altLang="zh-CN" sz="2400" b="1" dirty="0">
                <a:solidFill>
                  <a:srgbClr val="FF0000"/>
                </a:solidFill>
              </a:rPr>
              <a:t>FBG-based acceleration </a:t>
            </a:r>
            <a:r>
              <a:rPr lang="en-US" altLang="zh-CN" sz="2400" b="1" dirty="0" smtClean="0">
                <a:solidFill>
                  <a:srgbClr val="FF0000"/>
                </a:solidFill>
              </a:rPr>
              <a:t>sensor</a:t>
            </a:r>
          </a:p>
          <a:p>
            <a:r>
              <a:rPr lang="en-US" altLang="zh-CN" sz="2400" b="1" dirty="0"/>
              <a:t> </a:t>
            </a:r>
            <a:r>
              <a:rPr lang="en-US" altLang="zh-CN" sz="2400" b="1" dirty="0" smtClean="0"/>
              <a:t>   monitor </a:t>
            </a:r>
            <a:r>
              <a:rPr lang="en-US" altLang="zh-CN" sz="2400" dirty="0"/>
              <a:t>earth sounds resulted from the debris flow </a:t>
            </a:r>
            <a:r>
              <a:rPr lang="en-US" altLang="zh-CN" sz="2400" dirty="0" smtClean="0"/>
              <a:t>movement.</a:t>
            </a:r>
            <a:endParaRPr lang="zh-CN" altLang="en-US" sz="2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11" y="2145424"/>
            <a:ext cx="5729252"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62759" y="6016109"/>
            <a:ext cx="4221156"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altLang="zh-CN" dirty="0" smtClean="0"/>
              <a:t>Huang et al., 2012, Optics Communications</a:t>
            </a:r>
            <a:endParaRPr lang="zh-CN" altLang="en-US" dirty="0"/>
          </a:p>
        </p:txBody>
      </p:sp>
      <p:sp>
        <p:nvSpPr>
          <p:cNvPr id="9" name="矩形 8"/>
          <p:cNvSpPr/>
          <p:nvPr/>
        </p:nvSpPr>
        <p:spPr>
          <a:xfrm>
            <a:off x="4223693" y="4499429"/>
            <a:ext cx="1031194" cy="56605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矩形 10"/>
          <p:cNvSpPr/>
          <p:nvPr/>
        </p:nvSpPr>
        <p:spPr>
          <a:xfrm>
            <a:off x="4797346" y="3945424"/>
            <a:ext cx="1022917" cy="5540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6749187" y="2931889"/>
            <a:ext cx="4542929" cy="258532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lgn="just">
              <a:buFont typeface="Wingdings" pitchFamily="2" charset="2"/>
              <a:buChar char="u"/>
            </a:pPr>
            <a:r>
              <a:rPr lang="zh-CN" altLang="zh-CN" dirty="0"/>
              <a:t> </a:t>
            </a:r>
            <a:r>
              <a:rPr lang="en-US" altLang="zh-CN" dirty="0"/>
              <a:t>It is reported that the signal-to-noise </a:t>
            </a:r>
            <a:r>
              <a:rPr lang="en-US" altLang="zh-CN" dirty="0" smtClean="0"/>
              <a:t>ratio </a:t>
            </a:r>
            <a:r>
              <a:rPr lang="en-US" altLang="zh-CN" dirty="0"/>
              <a:t>(SNR) of the earth sounds </a:t>
            </a:r>
            <a:r>
              <a:rPr lang="en-US" altLang="zh-CN" dirty="0" smtClean="0"/>
              <a:t>detected  </a:t>
            </a:r>
            <a:r>
              <a:rPr lang="en-US" altLang="zh-CN" dirty="0"/>
              <a:t>by the FBG-based sensors is significantly </a:t>
            </a:r>
            <a:r>
              <a:rPr lang="en-US" altLang="zh-CN" dirty="0" smtClean="0"/>
              <a:t>higher </a:t>
            </a:r>
            <a:r>
              <a:rPr lang="en-US" altLang="zh-CN" dirty="0"/>
              <a:t>compared to the conventional geophone, </a:t>
            </a:r>
            <a:r>
              <a:rPr lang="en-US" altLang="zh-CN" dirty="0" smtClean="0"/>
              <a:t>indicating </a:t>
            </a:r>
            <a:r>
              <a:rPr lang="en-US" altLang="zh-CN" dirty="0"/>
              <a:t>higher sensitivity of the FBG-based </a:t>
            </a:r>
            <a:r>
              <a:rPr lang="en-US" altLang="zh-CN" dirty="0" smtClean="0"/>
              <a:t>sensors.</a:t>
            </a:r>
          </a:p>
          <a:p>
            <a:pPr marL="285750" indent="-285750" algn="just">
              <a:buFont typeface="Wingdings" pitchFamily="2" charset="2"/>
              <a:buChar char="u"/>
            </a:pPr>
            <a:r>
              <a:rPr lang="en-US" altLang="zh-CN" dirty="0"/>
              <a:t>One big problem is that the earth sounds are easily affected by noises and the </a:t>
            </a:r>
            <a:r>
              <a:rPr lang="en-US" altLang="zh-CN" dirty="0" err="1"/>
              <a:t>denoising</a:t>
            </a:r>
            <a:r>
              <a:rPr lang="en-US" altLang="zh-CN" dirty="0"/>
              <a:t> methods are </a:t>
            </a:r>
            <a:r>
              <a:rPr lang="en-US" altLang="zh-CN" dirty="0" smtClean="0"/>
              <a:t>required.</a:t>
            </a:r>
            <a:endParaRPr lang="zh-CN" altLang="en-US" dirty="0"/>
          </a:p>
        </p:txBody>
      </p:sp>
    </p:spTree>
    <p:extLst>
      <p:ext uri="{BB962C8B-B14F-4D97-AF65-F5344CB8AC3E}">
        <p14:creationId xmlns:p14="http://schemas.microsoft.com/office/powerpoint/2010/main" val="3681948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7"/>
          <p:cNvSpPr>
            <a:spLocks noChangeShapeType="1"/>
          </p:cNvSpPr>
          <p:nvPr/>
        </p:nvSpPr>
        <p:spPr bwMode="auto">
          <a:xfrm>
            <a:off x="76200" y="606425"/>
            <a:ext cx="8353425" cy="0"/>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 name="Text Box 6"/>
          <p:cNvSpPr>
            <a:spLocks noChangeArrowheads="1"/>
          </p:cNvSpPr>
          <p:nvPr/>
        </p:nvSpPr>
        <p:spPr bwMode="auto">
          <a:xfrm>
            <a:off x="0" y="0"/>
            <a:ext cx="8000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b="1" dirty="0" smtClean="0">
                <a:solidFill>
                  <a:srgbClr val="993300"/>
                </a:solidFill>
                <a:ea typeface="黑体" pitchFamily="49" charset="-122"/>
              </a:rPr>
              <a:t>FBG-based device for monitoring debris flow</a:t>
            </a:r>
            <a:endParaRPr lang="zh-CN" altLang="en-US" sz="3200" b="1" dirty="0">
              <a:solidFill>
                <a:srgbClr val="993300"/>
              </a:solidFill>
              <a:ea typeface="黑体" pitchFamily="49" charset="-122"/>
            </a:endParaRPr>
          </a:p>
        </p:txBody>
      </p:sp>
      <p:sp>
        <p:nvSpPr>
          <p:cNvPr id="12" name="TextBox 11"/>
          <p:cNvSpPr txBox="1"/>
          <p:nvPr/>
        </p:nvSpPr>
        <p:spPr>
          <a:xfrm>
            <a:off x="104776" y="643317"/>
            <a:ext cx="10390537" cy="584775"/>
          </a:xfrm>
          <a:prstGeom prst="rect">
            <a:avLst/>
          </a:prstGeom>
          <a:noFill/>
          <a:ln>
            <a:noFill/>
          </a:ln>
        </p:spPr>
        <p:txBody>
          <a:bodyPr wrap="none" rtlCol="0">
            <a:spAutoFit/>
          </a:bodyPr>
          <a:lstStyle/>
          <a:p>
            <a:pPr marL="457200" indent="-457200">
              <a:buFont typeface="Wingdings" pitchFamily="2" charset="2"/>
              <a:buChar char="u"/>
            </a:pPr>
            <a:r>
              <a:rPr lang="en-US" altLang="zh-CN" sz="3200" b="1" dirty="0" smtClean="0">
                <a:solidFill>
                  <a:srgbClr val="FF0000"/>
                </a:solidFill>
              </a:rPr>
              <a:t>Recent investigations of using FBG to monitor debris flow</a:t>
            </a:r>
            <a:endParaRPr lang="en-US" altLang="zh-CN" sz="3200" b="1" dirty="0">
              <a:solidFill>
                <a:srgbClr val="FF0000"/>
              </a:solidFill>
            </a:endParaRPr>
          </a:p>
        </p:txBody>
      </p:sp>
      <p:sp>
        <p:nvSpPr>
          <p:cNvPr id="13" name="TextBox 12"/>
          <p:cNvSpPr txBox="1"/>
          <p:nvPr/>
        </p:nvSpPr>
        <p:spPr>
          <a:xfrm>
            <a:off x="104776" y="1214414"/>
            <a:ext cx="9023560" cy="830997"/>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altLang="zh-CN" sz="2400" b="1" dirty="0">
                <a:solidFill>
                  <a:srgbClr val="FF0000"/>
                </a:solidFill>
              </a:rPr>
              <a:t>FBG-based acceleration </a:t>
            </a:r>
            <a:r>
              <a:rPr lang="en-US" altLang="zh-CN" sz="2400" b="1" dirty="0" smtClean="0">
                <a:solidFill>
                  <a:srgbClr val="FF0000"/>
                </a:solidFill>
              </a:rPr>
              <a:t>sensor</a:t>
            </a:r>
          </a:p>
          <a:p>
            <a:r>
              <a:rPr lang="en-US" altLang="zh-CN" sz="2400" b="1" dirty="0"/>
              <a:t> </a:t>
            </a:r>
            <a:r>
              <a:rPr lang="en-US" altLang="zh-CN" sz="2400" b="1" dirty="0" smtClean="0"/>
              <a:t>   monitor </a:t>
            </a:r>
            <a:r>
              <a:rPr lang="en-US" altLang="zh-CN" sz="2400" dirty="0" smtClean="0"/>
              <a:t>debris flow </a:t>
            </a:r>
            <a:r>
              <a:rPr lang="en-US" altLang="zh-CN" sz="2400" dirty="0" smtClean="0"/>
              <a:t>through directly </a:t>
            </a:r>
            <a:r>
              <a:rPr lang="en-US" altLang="zh-CN" sz="2400" dirty="0" smtClean="0"/>
              <a:t>contacting this solid-water fluid.</a:t>
            </a:r>
            <a:endParaRPr lang="zh-CN" altLang="en-US" sz="2400" b="1" dirty="0"/>
          </a:p>
        </p:txBody>
      </p:sp>
      <p:sp>
        <p:nvSpPr>
          <p:cNvPr id="2" name="矩形 1"/>
          <p:cNvSpPr/>
          <p:nvPr/>
        </p:nvSpPr>
        <p:spPr>
          <a:xfrm>
            <a:off x="5791195" y="3392034"/>
            <a:ext cx="6096000" cy="1477328"/>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marL="285750" indent="-285750">
              <a:buFont typeface="Wingdings" pitchFamily="2" charset="2"/>
              <a:buChar char="u"/>
            </a:pPr>
            <a:r>
              <a:rPr lang="en-US" altLang="zh-CN" dirty="0" smtClean="0"/>
              <a:t>A FBG-based </a:t>
            </a:r>
            <a:r>
              <a:rPr lang="en-US" altLang="zh-CN" dirty="0"/>
              <a:t>sensor (a column net) to monitor the strain at the bottom of debris flow along steel </a:t>
            </a:r>
            <a:r>
              <a:rPr lang="en-US" altLang="zh-CN" dirty="0" smtClean="0"/>
              <a:t>pipes;</a:t>
            </a:r>
          </a:p>
          <a:p>
            <a:pPr marL="285750" indent="-285750">
              <a:buFont typeface="Wingdings" pitchFamily="2" charset="2"/>
              <a:buChar char="u"/>
            </a:pPr>
            <a:r>
              <a:rPr lang="en-US" altLang="zh-CN" dirty="0" smtClean="0"/>
              <a:t>When </a:t>
            </a:r>
            <a:r>
              <a:rPr lang="en-US" altLang="zh-CN" dirty="0"/>
              <a:t>this FBG-based column net attached to the bedrock is subject to the impact force of debris flows, it may be easily damaged.</a:t>
            </a:r>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343" y="2221841"/>
            <a:ext cx="44196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729343" y="6222484"/>
            <a:ext cx="4335289"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altLang="zh-CN" dirty="0" smtClean="0"/>
              <a:t>Pei et al., 2011, Journal of Mountain Science</a:t>
            </a:r>
            <a:endParaRPr lang="zh-CN" altLang="en-US" dirty="0"/>
          </a:p>
        </p:txBody>
      </p:sp>
    </p:spTree>
    <p:extLst>
      <p:ext uri="{BB962C8B-B14F-4D97-AF65-F5344CB8AC3E}">
        <p14:creationId xmlns:p14="http://schemas.microsoft.com/office/powerpoint/2010/main" val="622459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7"/>
          <p:cNvSpPr>
            <a:spLocks noChangeShapeType="1"/>
          </p:cNvSpPr>
          <p:nvPr/>
        </p:nvSpPr>
        <p:spPr bwMode="auto">
          <a:xfrm>
            <a:off x="76200" y="606425"/>
            <a:ext cx="8353425" cy="0"/>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 name="Text Box 6"/>
          <p:cNvSpPr>
            <a:spLocks noChangeArrowheads="1"/>
          </p:cNvSpPr>
          <p:nvPr/>
        </p:nvSpPr>
        <p:spPr bwMode="auto">
          <a:xfrm>
            <a:off x="0" y="0"/>
            <a:ext cx="8000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b="1" dirty="0" smtClean="0">
                <a:solidFill>
                  <a:srgbClr val="993300"/>
                </a:solidFill>
                <a:ea typeface="黑体" pitchFamily="49" charset="-122"/>
              </a:rPr>
              <a:t>FBG-based device for monitoring debris flow</a:t>
            </a:r>
            <a:endParaRPr lang="zh-CN" altLang="en-US" sz="3200" b="1" dirty="0">
              <a:solidFill>
                <a:srgbClr val="993300"/>
              </a:solidFill>
              <a:ea typeface="黑体" pitchFamily="49" charset="-122"/>
            </a:endParaRPr>
          </a:p>
        </p:txBody>
      </p:sp>
      <p:sp>
        <p:nvSpPr>
          <p:cNvPr id="6" name="TextBox 5"/>
          <p:cNvSpPr txBox="1"/>
          <p:nvPr/>
        </p:nvSpPr>
        <p:spPr>
          <a:xfrm>
            <a:off x="104776" y="643317"/>
            <a:ext cx="4232441" cy="584775"/>
          </a:xfrm>
          <a:prstGeom prst="rect">
            <a:avLst/>
          </a:prstGeom>
          <a:noFill/>
          <a:ln>
            <a:noFill/>
          </a:ln>
        </p:spPr>
        <p:txBody>
          <a:bodyPr wrap="none" rtlCol="0">
            <a:spAutoFit/>
          </a:bodyPr>
          <a:lstStyle/>
          <a:p>
            <a:pPr marL="457200" indent="-457200">
              <a:buFont typeface="Wingdings" pitchFamily="2" charset="2"/>
              <a:buChar char="u"/>
            </a:pPr>
            <a:r>
              <a:rPr lang="en-US" altLang="zh-CN" sz="3200" b="1" dirty="0" smtClean="0">
                <a:solidFill>
                  <a:srgbClr val="FF0000"/>
                </a:solidFill>
              </a:rPr>
              <a:t>Purpose of this study</a:t>
            </a:r>
            <a:endParaRPr lang="en-US" altLang="zh-CN" sz="3200" b="1" dirty="0">
              <a:solidFill>
                <a:srgbClr val="FF0000"/>
              </a:solidFill>
            </a:endParaRPr>
          </a:p>
        </p:txBody>
      </p:sp>
      <p:sp>
        <p:nvSpPr>
          <p:cNvPr id="7" name="TextBox 6"/>
          <p:cNvSpPr txBox="1"/>
          <p:nvPr/>
        </p:nvSpPr>
        <p:spPr>
          <a:xfrm>
            <a:off x="76200" y="1828800"/>
            <a:ext cx="11757024" cy="26776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285750" indent="-285750">
              <a:buFont typeface="Wingdings" pitchFamily="2" charset="2"/>
              <a:buChar char="u"/>
            </a:pPr>
            <a:r>
              <a:rPr lang="en-US" altLang="zh-CN" sz="2400" dirty="0" smtClean="0"/>
              <a:t>Measurement of the impact force of the boulder within debris flow was the main focus point.</a:t>
            </a:r>
          </a:p>
          <a:p>
            <a:pPr marL="285750" indent="-285750">
              <a:buFont typeface="Wingdings" pitchFamily="2" charset="2"/>
              <a:buChar char="u"/>
            </a:pPr>
            <a:r>
              <a:rPr lang="en-US" altLang="zh-CN" sz="2400" dirty="0" smtClean="0"/>
              <a:t>A new </a:t>
            </a:r>
            <a:r>
              <a:rPr lang="en-US" altLang="zh-CN" sz="2400" dirty="0"/>
              <a:t>FBG-based device </a:t>
            </a:r>
            <a:r>
              <a:rPr lang="en-US" altLang="zh-CN" sz="2400" dirty="0" smtClean="0"/>
              <a:t>was developed </a:t>
            </a:r>
            <a:r>
              <a:rPr lang="en-US" altLang="zh-CN" sz="2400" dirty="0"/>
              <a:t>to achieve high reliability and effectiveness under different impact forces</a:t>
            </a:r>
            <a:r>
              <a:rPr lang="en-US" altLang="zh-CN" sz="2400" dirty="0" smtClean="0"/>
              <a:t>.</a:t>
            </a:r>
          </a:p>
          <a:p>
            <a:pPr marL="285750" indent="-285750">
              <a:buFont typeface="Wingdings" pitchFamily="2" charset="2"/>
              <a:buChar char="u"/>
            </a:pPr>
            <a:r>
              <a:rPr lang="en-US" altLang="zh-CN" sz="2400" dirty="0"/>
              <a:t>The relationship between the impact forces and the measured strain </a:t>
            </a:r>
            <a:r>
              <a:rPr lang="en-US" altLang="zh-CN" sz="2400" dirty="0" smtClean="0"/>
              <a:t>was investigated</a:t>
            </a:r>
            <a:r>
              <a:rPr lang="en-US" altLang="zh-CN" sz="2400" dirty="0"/>
              <a:t>. </a:t>
            </a:r>
            <a:endParaRPr lang="en-US" altLang="zh-CN" sz="2400" dirty="0" smtClean="0"/>
          </a:p>
          <a:p>
            <a:pPr marL="285750" indent="-285750">
              <a:buFont typeface="Wingdings" pitchFamily="2" charset="2"/>
              <a:buChar char="u"/>
            </a:pPr>
            <a:r>
              <a:rPr lang="en-US" altLang="zh-CN" sz="2400" dirty="0" smtClean="0"/>
              <a:t>Based </a:t>
            </a:r>
            <a:r>
              <a:rPr lang="en-US" altLang="zh-CN" sz="2400" dirty="0"/>
              <a:t>on this relationship, a method </a:t>
            </a:r>
            <a:r>
              <a:rPr lang="en-US" altLang="zh-CN" sz="2400" dirty="0" smtClean="0"/>
              <a:t>was </a:t>
            </a:r>
            <a:r>
              <a:rPr lang="en-US" altLang="zh-CN" sz="2400" dirty="0"/>
              <a:t>proposed for monitoring and warning debris flow energy, which directly correlates with the damage to building structures.</a:t>
            </a:r>
            <a:endParaRPr lang="zh-CN" altLang="en-US" sz="2400" dirty="0"/>
          </a:p>
        </p:txBody>
      </p:sp>
    </p:spTree>
    <p:extLst>
      <p:ext uri="{BB962C8B-B14F-4D97-AF65-F5344CB8AC3E}">
        <p14:creationId xmlns:p14="http://schemas.microsoft.com/office/powerpoint/2010/main" val="737640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b="1" dirty="0" smtClean="0"/>
              <a:t>Main Content</a:t>
            </a:r>
            <a:endParaRPr lang="zh-CN" altLang="en-US" b="1" dirty="0"/>
          </a:p>
        </p:txBody>
      </p:sp>
      <p:sp>
        <p:nvSpPr>
          <p:cNvPr id="6" name="内容占位符 2"/>
          <p:cNvSpPr>
            <a:spLocks noGrp="1" noChangeArrowheads="1"/>
          </p:cNvSpPr>
          <p:nvPr>
            <p:ph idx="1"/>
          </p:nvPr>
        </p:nvSpPr>
        <p:spPr>
          <a:xfrm>
            <a:off x="1815116" y="1858540"/>
            <a:ext cx="9157663" cy="2799186"/>
          </a:xfrm>
          <a:solidFill>
            <a:srgbClr val="FFFFFF"/>
          </a:solidFill>
          <a:ln w="25400" cap="flat">
            <a:solidFill>
              <a:srgbClr val="9BBB59"/>
            </a:solidFill>
            <a:miter lim="800000"/>
            <a:headEnd/>
            <a:tailEnd/>
          </a:ln>
        </p:spPr>
        <p:txBody>
          <a:bodyPr>
            <a:normAutofit fontScale="85000" lnSpcReduction="10000"/>
          </a:bodyPr>
          <a:lstStyle/>
          <a:p>
            <a:pPr marL="342900" indent="-342900" algn="l">
              <a:buClr>
                <a:srgbClr val="FF0000"/>
              </a:buClr>
              <a:buFont typeface="Wingdings" pitchFamily="2" charset="2"/>
              <a:buChar char="u"/>
            </a:pPr>
            <a:r>
              <a:rPr lang="zh-CN" altLang="en-US" sz="3600" b="1" dirty="0" smtClean="0">
                <a:ea typeface="黑体" pitchFamily="49" charset="-122"/>
                <a:sym typeface="黑体" pitchFamily="49" charset="-122"/>
              </a:rPr>
              <a:t> </a:t>
            </a:r>
            <a:r>
              <a:rPr lang="en-US" altLang="zh-CN" sz="3600" b="1" dirty="0" smtClean="0">
                <a:ea typeface="黑体" pitchFamily="49" charset="-122"/>
                <a:sym typeface="黑体" pitchFamily="49" charset="-122"/>
              </a:rPr>
              <a:t>Introduction</a:t>
            </a:r>
            <a:endParaRPr lang="en-US" sz="3600" b="1" dirty="0" smtClean="0">
              <a:ea typeface="黑体" pitchFamily="49" charset="-122"/>
              <a:sym typeface="黑体" pitchFamily="49" charset="-122"/>
            </a:endParaRPr>
          </a:p>
          <a:p>
            <a:pPr marL="342900" indent="-342900" algn="l">
              <a:buClr>
                <a:srgbClr val="FF0000"/>
              </a:buClr>
              <a:buFont typeface="Wingdings" pitchFamily="2" charset="2"/>
              <a:buChar char="u"/>
            </a:pPr>
            <a:r>
              <a:rPr lang="en-US" sz="3600" b="1" dirty="0">
                <a:ea typeface="黑体" pitchFamily="49" charset="-122"/>
                <a:sym typeface="黑体" pitchFamily="49" charset="-122"/>
              </a:rPr>
              <a:t> </a:t>
            </a:r>
            <a:r>
              <a:rPr lang="en-US" sz="3600" b="1" u="sng" dirty="0">
                <a:solidFill>
                  <a:srgbClr val="FF0000"/>
                </a:solidFill>
                <a:ea typeface="黑体" pitchFamily="49" charset="-122"/>
                <a:sym typeface="黑体" pitchFamily="49" charset="-122"/>
              </a:rPr>
              <a:t>F</a:t>
            </a:r>
            <a:r>
              <a:rPr lang="en-US" sz="3600" b="1" u="sng" dirty="0" smtClean="0">
                <a:solidFill>
                  <a:srgbClr val="FF0000"/>
                </a:solidFill>
                <a:ea typeface="黑体" pitchFamily="49" charset="-122"/>
                <a:sym typeface="黑体" pitchFamily="49" charset="-122"/>
              </a:rPr>
              <a:t>iber-Grating Bragg (FBG)-based monitoring device </a:t>
            </a:r>
          </a:p>
          <a:p>
            <a:pPr marL="342900" indent="-342900" algn="l">
              <a:buClr>
                <a:srgbClr val="FF0000"/>
              </a:buClr>
              <a:buFont typeface="Wingdings" pitchFamily="2" charset="2"/>
              <a:buChar char="u"/>
            </a:pPr>
            <a:r>
              <a:rPr lang="en-US" sz="3600" b="1" dirty="0" smtClean="0">
                <a:ea typeface="黑体" pitchFamily="49" charset="-122"/>
                <a:sym typeface="黑体" pitchFamily="49" charset="-122"/>
              </a:rPr>
              <a:t> Boulder impact force measurement</a:t>
            </a:r>
            <a:endParaRPr lang="en-US" sz="3600" b="1" dirty="0" smtClean="0">
              <a:solidFill>
                <a:schemeClr val="tx1"/>
              </a:solidFill>
              <a:ea typeface="黑体" pitchFamily="49" charset="-122"/>
              <a:sym typeface="黑体" pitchFamily="49" charset="-122"/>
            </a:endParaRPr>
          </a:p>
          <a:p>
            <a:pPr marL="342900" indent="-342900" algn="l">
              <a:buClr>
                <a:srgbClr val="FF0000"/>
              </a:buClr>
              <a:buFont typeface="Wingdings" pitchFamily="2" charset="2"/>
              <a:buChar char="u"/>
            </a:pPr>
            <a:r>
              <a:rPr lang="en-US" sz="3600" b="1" dirty="0" smtClean="0">
                <a:solidFill>
                  <a:schemeClr val="tx1"/>
                </a:solidFill>
                <a:ea typeface="黑体" pitchFamily="49" charset="-122"/>
                <a:sym typeface="黑体" pitchFamily="49" charset="-122"/>
              </a:rPr>
              <a:t> Warning about impact energy of debris flow</a:t>
            </a:r>
            <a:endParaRPr lang="en-US" altLang="zh-CN" sz="3600" b="1" dirty="0" smtClean="0">
              <a:solidFill>
                <a:schemeClr val="tx1"/>
              </a:solidFill>
              <a:ea typeface="黑体" pitchFamily="49" charset="-122"/>
              <a:sym typeface="黑体" pitchFamily="49" charset="-122"/>
            </a:endParaRPr>
          </a:p>
          <a:p>
            <a:pPr marL="342900" indent="-342900" algn="l">
              <a:buClr>
                <a:srgbClr val="FF0000"/>
              </a:buClr>
              <a:buFont typeface="Wingdings" pitchFamily="2" charset="2"/>
              <a:buChar char="u"/>
            </a:pPr>
            <a:r>
              <a:rPr lang="en-US" altLang="zh-CN" sz="3600" b="1" dirty="0">
                <a:ea typeface="黑体" pitchFamily="49" charset="-122"/>
                <a:sym typeface="黑体" pitchFamily="49" charset="-122"/>
              </a:rPr>
              <a:t> </a:t>
            </a:r>
            <a:r>
              <a:rPr lang="en-US" altLang="zh-CN" sz="3600" b="1" dirty="0" smtClean="0">
                <a:ea typeface="黑体" pitchFamily="49" charset="-122"/>
                <a:sym typeface="黑体" pitchFamily="49" charset="-122"/>
              </a:rPr>
              <a:t>Conclusions</a:t>
            </a:r>
            <a:endParaRPr lang="en-US" altLang="zh-CN" sz="3600" b="1" dirty="0" smtClean="0">
              <a:solidFill>
                <a:schemeClr val="tx1"/>
              </a:solidFill>
              <a:ea typeface="黑体" pitchFamily="49" charset="-122"/>
              <a:sym typeface="黑体" pitchFamily="49" charset="-122"/>
            </a:endParaRPr>
          </a:p>
        </p:txBody>
      </p:sp>
    </p:spTree>
    <p:extLst>
      <p:ext uri="{BB962C8B-B14F-4D97-AF65-F5344CB8AC3E}">
        <p14:creationId xmlns:p14="http://schemas.microsoft.com/office/powerpoint/2010/main" val="252716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7"/>
          <p:cNvSpPr>
            <a:spLocks noChangeShapeType="1"/>
          </p:cNvSpPr>
          <p:nvPr/>
        </p:nvSpPr>
        <p:spPr bwMode="auto">
          <a:xfrm>
            <a:off x="76201" y="606425"/>
            <a:ext cx="8729554" cy="0"/>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 name="Text Box 6"/>
          <p:cNvSpPr>
            <a:spLocks noChangeArrowheads="1"/>
          </p:cNvSpPr>
          <p:nvPr/>
        </p:nvSpPr>
        <p:spPr bwMode="auto">
          <a:xfrm>
            <a:off x="0" y="0"/>
            <a:ext cx="94197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rgbClr val="FF0000"/>
              </a:buClr>
            </a:pPr>
            <a:r>
              <a:rPr lang="en-US" altLang="zh-CN" sz="3200" b="1" dirty="0" smtClean="0">
                <a:ea typeface="黑体" pitchFamily="49" charset="-122"/>
                <a:sym typeface="黑体" pitchFamily="49" charset="-122"/>
              </a:rPr>
              <a:t>Fiber-Grating </a:t>
            </a:r>
            <a:r>
              <a:rPr lang="en-US" altLang="zh-CN" sz="3200" b="1" dirty="0">
                <a:ea typeface="黑体" pitchFamily="49" charset="-122"/>
                <a:sym typeface="黑体" pitchFamily="49" charset="-122"/>
              </a:rPr>
              <a:t>Bragg (FBG)-based monitoring device </a:t>
            </a:r>
          </a:p>
        </p:txBody>
      </p:sp>
      <p:pic>
        <p:nvPicPr>
          <p:cNvPr id="21" name="图片 20"/>
          <p:cNvPicPr/>
          <p:nvPr/>
        </p:nvPicPr>
        <p:blipFill>
          <a:blip r:embed="rId2" cstate="print">
            <a:extLst>
              <a:ext uri="{28A0092B-C50C-407E-A947-70E740481C1C}">
                <a14:useLocalDpi xmlns:a14="http://schemas.microsoft.com/office/drawing/2010/main" val="0"/>
              </a:ext>
            </a:extLst>
          </a:blip>
          <a:stretch>
            <a:fillRect/>
          </a:stretch>
        </p:blipFill>
        <p:spPr>
          <a:xfrm>
            <a:off x="8863810" y="1652510"/>
            <a:ext cx="3347085" cy="2519680"/>
          </a:xfrm>
          <a:prstGeom prst="rect">
            <a:avLst/>
          </a:prstGeom>
        </p:spPr>
      </p:pic>
      <p:pic>
        <p:nvPicPr>
          <p:cNvPr id="22" name="图片 21"/>
          <p:cNvPicPr/>
          <p:nvPr/>
        </p:nvPicPr>
        <p:blipFill>
          <a:blip r:embed="rId3" cstate="print">
            <a:extLst>
              <a:ext uri="{28A0092B-C50C-407E-A947-70E740481C1C}">
                <a14:useLocalDpi xmlns:a14="http://schemas.microsoft.com/office/drawing/2010/main" val="0"/>
              </a:ext>
            </a:extLst>
          </a:blip>
          <a:stretch>
            <a:fillRect/>
          </a:stretch>
        </p:blipFill>
        <p:spPr>
          <a:xfrm>
            <a:off x="37014" y="1588600"/>
            <a:ext cx="3883660" cy="2520000"/>
          </a:xfrm>
          <a:prstGeom prst="rect">
            <a:avLst/>
          </a:prstGeom>
        </p:spPr>
      </p:pic>
      <p:pic>
        <p:nvPicPr>
          <p:cNvPr id="5122" name="Picture 2" descr="E:\项目开展\四川省科技厅项目\浇筑图片\混凝土浇筑\IMG_20150622_15044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9874" y="1588600"/>
            <a:ext cx="3398770" cy="252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1829" y="1103086"/>
            <a:ext cx="2417906"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zh-CN" dirty="0" smtClean="0"/>
              <a:t>FBG welded to steel bar</a:t>
            </a:r>
            <a:endParaRPr lang="zh-CN" altLang="en-US" dirty="0"/>
          </a:p>
        </p:txBody>
      </p:sp>
      <p:sp>
        <p:nvSpPr>
          <p:cNvPr id="24" name="TextBox 23"/>
          <p:cNvSpPr txBox="1"/>
          <p:nvPr/>
        </p:nvSpPr>
        <p:spPr>
          <a:xfrm>
            <a:off x="4368408" y="1082097"/>
            <a:ext cx="4019370"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zh-CN" dirty="0" smtClean="0"/>
              <a:t>Poured by concrete for protecting sensor</a:t>
            </a:r>
            <a:endParaRPr lang="zh-CN" altLang="en-US" dirty="0"/>
          </a:p>
        </p:txBody>
      </p:sp>
      <p:sp>
        <p:nvSpPr>
          <p:cNvPr id="8" name="矩形 7"/>
          <p:cNvSpPr/>
          <p:nvPr/>
        </p:nvSpPr>
        <p:spPr>
          <a:xfrm>
            <a:off x="9039838" y="1082097"/>
            <a:ext cx="299502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altLang="zh-CN" dirty="0" smtClean="0"/>
              <a:t>Device </a:t>
            </a:r>
            <a:r>
              <a:rPr lang="en-US" altLang="zh-CN" dirty="0"/>
              <a:t>in </a:t>
            </a:r>
            <a:r>
              <a:rPr lang="en-US" altLang="zh-CN" dirty="0" smtClean="0"/>
              <a:t>debris flow </a:t>
            </a:r>
            <a:r>
              <a:rPr lang="en-US" altLang="zh-CN" dirty="0"/>
              <a:t>valley</a:t>
            </a:r>
            <a:endParaRPr lang="zh-CN" altLang="en-US" dirty="0"/>
          </a:p>
        </p:txBody>
      </p:sp>
      <p:sp>
        <p:nvSpPr>
          <p:cNvPr id="9" name="TextBox 8"/>
          <p:cNvSpPr txBox="1"/>
          <p:nvPr/>
        </p:nvSpPr>
        <p:spPr>
          <a:xfrm>
            <a:off x="76201" y="4775200"/>
            <a:ext cx="11553372"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just"/>
            <a:r>
              <a:rPr lang="en-US" altLang="zh-CN" dirty="0"/>
              <a:t>Debris flow impacts the </a:t>
            </a:r>
            <a:r>
              <a:rPr lang="en-US" altLang="zh-CN" dirty="0" smtClean="0"/>
              <a:t>reinforced concrete beam (RCB) causing </a:t>
            </a:r>
            <a:r>
              <a:rPr lang="en-US" altLang="zh-CN" dirty="0"/>
              <a:t>a deformation of RCB as well as a deformation of the steel bar inside. This deformation is measured by the FBG-based device in terms of the strain. Hence, the measured strain is correlated to debris flow energy. The relationship between the measured strain and the debris flow energy can be built using a two-step approach: (1) the relationship between the strain of steel bar and the impact force must be calibrated, and (2) the measured strain data must be related to debris flow energy correlating with the damage to building structures.</a:t>
            </a:r>
            <a:endParaRPr lang="zh-CN" altLang="en-US" dirty="0"/>
          </a:p>
        </p:txBody>
      </p:sp>
      <p:sp>
        <p:nvSpPr>
          <p:cNvPr id="25" name="右箭头 24"/>
          <p:cNvSpPr/>
          <p:nvPr/>
        </p:nvSpPr>
        <p:spPr>
          <a:xfrm>
            <a:off x="3951775" y="2670034"/>
            <a:ext cx="6981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右箭头 26"/>
          <p:cNvSpPr/>
          <p:nvPr/>
        </p:nvSpPr>
        <p:spPr>
          <a:xfrm>
            <a:off x="8107655" y="2670034"/>
            <a:ext cx="6981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32542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02">
  <a:themeElements>
    <a:clrScheme name="1_0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fontScheme name="1_0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02 1">
        <a:dk1>
          <a:srgbClr val="30311D"/>
        </a:dk1>
        <a:lt1>
          <a:srgbClr val="FFFFFF"/>
        </a:lt1>
        <a:dk2>
          <a:srgbClr val="866D10"/>
        </a:dk2>
        <a:lt2>
          <a:srgbClr val="DDDDDD"/>
        </a:lt2>
        <a:accent1>
          <a:srgbClr val="345C22"/>
        </a:accent1>
        <a:accent2>
          <a:srgbClr val="93B75F"/>
        </a:accent2>
        <a:accent3>
          <a:srgbClr val="FFFFFF"/>
        </a:accent3>
        <a:accent4>
          <a:srgbClr val="272817"/>
        </a:accent4>
        <a:accent5>
          <a:srgbClr val="AEB5AB"/>
        </a:accent5>
        <a:accent6>
          <a:srgbClr val="85A655"/>
        </a:accent6>
        <a:hlink>
          <a:srgbClr val="557B97"/>
        </a:hlink>
        <a:folHlink>
          <a:srgbClr val="B5A077"/>
        </a:folHlink>
      </a:clrScheme>
      <a:clrMap bg1="lt1" tx1="dk1" bg2="lt2" tx2="dk2" accent1="accent1" accent2="accent2" accent3="accent3" accent4="accent4" accent5="accent5" accent6="accent6" hlink="hlink" folHlink="folHlink"/>
    </a:extraClrScheme>
    <a:extraClrScheme>
      <a:clrScheme name="1_02 2">
        <a:dk1>
          <a:srgbClr val="000066"/>
        </a:dk1>
        <a:lt1>
          <a:srgbClr val="FFFFFF"/>
        </a:lt1>
        <a:dk2>
          <a:srgbClr val="447DE4"/>
        </a:dk2>
        <a:lt2>
          <a:srgbClr val="DDDDDD"/>
        </a:lt2>
        <a:accent1>
          <a:srgbClr val="7F81CF"/>
        </a:accent1>
        <a:accent2>
          <a:srgbClr val="D87A24"/>
        </a:accent2>
        <a:accent3>
          <a:srgbClr val="FFFFFF"/>
        </a:accent3>
        <a:accent4>
          <a:srgbClr val="000056"/>
        </a:accent4>
        <a:accent5>
          <a:srgbClr val="C0C1E4"/>
        </a:accent5>
        <a:accent6>
          <a:srgbClr val="C46E20"/>
        </a:accent6>
        <a:hlink>
          <a:srgbClr val="99A75F"/>
        </a:hlink>
        <a:folHlink>
          <a:srgbClr val="7AAFC2"/>
        </a:folHlink>
      </a:clrScheme>
      <a:clrMap bg1="lt1" tx1="dk1" bg2="lt2" tx2="dk2" accent1="accent1" accent2="accent2" accent3="accent3" accent4="accent4" accent5="accent5" accent6="accent6" hlink="hlink" folHlink="folHlink"/>
    </a:extraClrScheme>
    <a:extraClrScheme>
      <a:clrScheme name="1_0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2">
  <a:themeElements>
    <a:clrScheme name="0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fontScheme name="0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02 1">
        <a:dk1>
          <a:srgbClr val="30311D"/>
        </a:dk1>
        <a:lt1>
          <a:srgbClr val="FFFFFF"/>
        </a:lt1>
        <a:dk2>
          <a:srgbClr val="866D10"/>
        </a:dk2>
        <a:lt2>
          <a:srgbClr val="DDDDDD"/>
        </a:lt2>
        <a:accent1>
          <a:srgbClr val="345C22"/>
        </a:accent1>
        <a:accent2>
          <a:srgbClr val="93B75F"/>
        </a:accent2>
        <a:accent3>
          <a:srgbClr val="FFFFFF"/>
        </a:accent3>
        <a:accent4>
          <a:srgbClr val="272817"/>
        </a:accent4>
        <a:accent5>
          <a:srgbClr val="AEB5AB"/>
        </a:accent5>
        <a:accent6>
          <a:srgbClr val="85A655"/>
        </a:accent6>
        <a:hlink>
          <a:srgbClr val="557B97"/>
        </a:hlink>
        <a:folHlink>
          <a:srgbClr val="B5A077"/>
        </a:folHlink>
      </a:clrScheme>
      <a:clrMap bg1="lt1" tx1="dk1" bg2="lt2" tx2="dk2" accent1="accent1" accent2="accent2" accent3="accent3" accent4="accent4" accent5="accent5" accent6="accent6" hlink="hlink" folHlink="folHlink"/>
    </a:extraClrScheme>
    <a:extraClrScheme>
      <a:clrScheme name="02 2">
        <a:dk1>
          <a:srgbClr val="000066"/>
        </a:dk1>
        <a:lt1>
          <a:srgbClr val="FFFFFF"/>
        </a:lt1>
        <a:dk2>
          <a:srgbClr val="447DE4"/>
        </a:dk2>
        <a:lt2>
          <a:srgbClr val="DDDDDD"/>
        </a:lt2>
        <a:accent1>
          <a:srgbClr val="7F81CF"/>
        </a:accent1>
        <a:accent2>
          <a:srgbClr val="D87A24"/>
        </a:accent2>
        <a:accent3>
          <a:srgbClr val="FFFFFF"/>
        </a:accent3>
        <a:accent4>
          <a:srgbClr val="000056"/>
        </a:accent4>
        <a:accent5>
          <a:srgbClr val="C0C1E4"/>
        </a:accent5>
        <a:accent6>
          <a:srgbClr val="C46E20"/>
        </a:accent6>
        <a:hlink>
          <a:srgbClr val="99A75F"/>
        </a:hlink>
        <a:folHlink>
          <a:srgbClr val="7AAFC2"/>
        </a:folHlink>
      </a:clrScheme>
      <a:clrMap bg1="lt1" tx1="dk1" bg2="lt2" tx2="dk2" accent1="accent1" accent2="accent2" accent3="accent3" accent4="accent4" accent5="accent5" accent6="accent6" hlink="hlink" folHlink="folHlink"/>
    </a:extraClrScheme>
    <a:extraClrScheme>
      <a:clrScheme name="0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科学研究开题报告ppt模板</Template>
  <TotalTime>3153</TotalTime>
  <Words>2220</Words>
  <Application>Microsoft Office PowerPoint</Application>
  <PresentationFormat>自定义</PresentationFormat>
  <Paragraphs>302</Paragraphs>
  <Slides>25</Slides>
  <Notes>2</Notes>
  <HiddenSlides>0</HiddenSlides>
  <MMClips>0</MMClips>
  <ScaleCrop>false</ScaleCrop>
  <HeadingPairs>
    <vt:vector size="6" baseType="variant">
      <vt:variant>
        <vt:lpstr>主题</vt:lpstr>
      </vt:variant>
      <vt:variant>
        <vt:i4>3</vt:i4>
      </vt:variant>
      <vt:variant>
        <vt:lpstr>嵌入 OLE 服务器</vt:lpstr>
      </vt:variant>
      <vt:variant>
        <vt:i4>2</vt:i4>
      </vt:variant>
      <vt:variant>
        <vt:lpstr>幻灯片标题</vt:lpstr>
      </vt:variant>
      <vt:variant>
        <vt:i4>25</vt:i4>
      </vt:variant>
    </vt:vector>
  </HeadingPairs>
  <TitlesOfParts>
    <vt:vector size="30" baseType="lpstr">
      <vt:lpstr>1_02</vt:lpstr>
      <vt:lpstr>02</vt:lpstr>
      <vt:lpstr>Office 主题​​</vt:lpstr>
      <vt:lpstr>Photoshop.Image.7</vt:lpstr>
      <vt:lpstr>Equation</vt:lpstr>
      <vt:lpstr>An experimental evaluation of impact force on a fiber Bragg grating (FBG)-based device for debris flow warning</vt:lpstr>
      <vt:lpstr>Main Content</vt:lpstr>
      <vt:lpstr>PowerPoint 演示文稿</vt:lpstr>
      <vt:lpstr>PowerPoint 演示文稿</vt:lpstr>
      <vt:lpstr>PowerPoint 演示文稿</vt:lpstr>
      <vt:lpstr>PowerPoint 演示文稿</vt:lpstr>
      <vt:lpstr>PowerPoint 演示文稿</vt:lpstr>
      <vt:lpstr>Main Content</vt:lpstr>
      <vt:lpstr>PowerPoint 演示文稿</vt:lpstr>
      <vt:lpstr>Main Content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Main Content</vt:lpstr>
      <vt:lpstr>PowerPoint 演示文稿</vt:lpstr>
      <vt:lpstr>Main Content</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Slope Unit</dc:title>
  <dc:creator>unknown</dc:creator>
  <cp:lastModifiedBy>张少杰</cp:lastModifiedBy>
  <cp:revision>303</cp:revision>
  <dcterms:created xsi:type="dcterms:W3CDTF">2016-08-30T02:59:17Z</dcterms:created>
  <dcterms:modified xsi:type="dcterms:W3CDTF">2018-10-01T18:35:01Z</dcterms:modified>
</cp:coreProperties>
</file>