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56" r:id="rId5"/>
    <p:sldId id="273" r:id="rId6"/>
    <p:sldId id="274" r:id="rId7"/>
    <p:sldId id="313" r:id="rId8"/>
    <p:sldId id="275" r:id="rId9"/>
    <p:sldId id="315"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9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FB4394-768D-49AD-BE20-FBFD27EE4FE3}" type="datetimeFigureOut">
              <a:rPr lang="en-BE" smtClean="0"/>
              <a:t>04/05/2020</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26782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B4394-768D-49AD-BE20-FBFD27EE4FE3}" type="datetimeFigureOut">
              <a:rPr lang="en-BE" smtClean="0"/>
              <a:t>04/05/2020</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242092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B4394-768D-49AD-BE20-FBFD27EE4FE3}" type="datetimeFigureOut">
              <a:rPr lang="en-BE" smtClean="0"/>
              <a:t>04/05/2020</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18539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B4394-768D-49AD-BE20-FBFD27EE4FE3}" type="datetimeFigureOut">
              <a:rPr lang="en-BE" smtClean="0"/>
              <a:t>04/05/2020</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38480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FB4394-768D-49AD-BE20-FBFD27EE4FE3}" type="datetimeFigureOut">
              <a:rPr lang="en-BE" smtClean="0"/>
              <a:t>04/05/2020</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195326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FB4394-768D-49AD-BE20-FBFD27EE4FE3}" type="datetimeFigureOut">
              <a:rPr lang="en-BE" smtClean="0"/>
              <a:t>04/05/2020</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25256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B4394-768D-49AD-BE20-FBFD27EE4FE3}" type="datetimeFigureOut">
              <a:rPr lang="en-BE" smtClean="0"/>
              <a:t>04/05/2020</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234882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FB4394-768D-49AD-BE20-FBFD27EE4FE3}" type="datetimeFigureOut">
              <a:rPr lang="en-BE" smtClean="0"/>
              <a:t>04/05/2020</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83108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B4394-768D-49AD-BE20-FBFD27EE4FE3}" type="datetimeFigureOut">
              <a:rPr lang="en-BE" smtClean="0"/>
              <a:t>04/05/2020</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246739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EFB4394-768D-49AD-BE20-FBFD27EE4FE3}" type="datetimeFigureOut">
              <a:rPr lang="en-BE" smtClean="0"/>
              <a:t>04/05/2020</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58698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EFB4394-768D-49AD-BE20-FBFD27EE4FE3}" type="datetimeFigureOut">
              <a:rPr lang="en-BE" smtClean="0"/>
              <a:t>04/05/2020</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4BA15FB5-C9F1-4793-B4EF-603330C0C2C9}" type="slidenum">
              <a:rPr lang="en-BE" smtClean="0"/>
              <a:t>‹#›</a:t>
            </a:fld>
            <a:endParaRPr lang="en-BE"/>
          </a:p>
        </p:txBody>
      </p:sp>
    </p:spTree>
    <p:extLst>
      <p:ext uri="{BB962C8B-B14F-4D97-AF65-F5344CB8AC3E}">
        <p14:creationId xmlns:p14="http://schemas.microsoft.com/office/powerpoint/2010/main" val="137059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EFB4394-768D-49AD-BE20-FBFD27EE4FE3}" type="datetimeFigureOut">
              <a:rPr lang="en-BE" smtClean="0"/>
              <a:t>04/05/2020</a:t>
            </a:fld>
            <a:endParaRPr lang="en-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BA15FB5-C9F1-4793-B4EF-603330C0C2C9}" type="slidenum">
              <a:rPr lang="en-BE" smtClean="0"/>
              <a:t>‹#›</a:t>
            </a:fld>
            <a:endParaRPr lang="en-BE"/>
          </a:p>
        </p:txBody>
      </p:sp>
    </p:spTree>
    <p:extLst>
      <p:ext uri="{BB962C8B-B14F-4D97-AF65-F5344CB8AC3E}">
        <p14:creationId xmlns:p14="http://schemas.microsoft.com/office/powerpoint/2010/main" val="239969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93/gji/ggaa05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804" y="4727769"/>
            <a:ext cx="928196" cy="928196"/>
          </a:xfrm>
          <a:prstGeom prst="rect">
            <a:avLst/>
          </a:prstGeom>
          <a:ln>
            <a:no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7" y="4865770"/>
            <a:ext cx="2210696" cy="799822"/>
          </a:xfrm>
          <a:prstGeom prst="rect">
            <a:avLst/>
          </a:prstGeom>
          <a:solidFill>
            <a:schemeClr val="bg1"/>
          </a:solidFill>
          <a:ln>
            <a:noFill/>
          </a:ln>
        </p:spPr>
      </p:pic>
      <p:sp>
        <p:nvSpPr>
          <p:cNvPr id="2" name="Titre 1"/>
          <p:cNvSpPr>
            <a:spLocks noGrp="1"/>
          </p:cNvSpPr>
          <p:nvPr>
            <p:ph type="title"/>
          </p:nvPr>
        </p:nvSpPr>
        <p:spPr>
          <a:xfrm>
            <a:off x="579767" y="572523"/>
            <a:ext cx="8220526" cy="997025"/>
          </a:xfrm>
          <a:solidFill>
            <a:schemeClr val="accent1">
              <a:lumMod val="20000"/>
              <a:lumOff val="80000"/>
            </a:schemeClr>
          </a:solidFill>
          <a:ln w="19050">
            <a:solidFill>
              <a:schemeClr val="tx2"/>
            </a:solidFill>
          </a:ln>
        </p:spPr>
        <p:txBody>
          <a:bodyPr>
            <a:no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Seismic asperity size evolution during fluid injection: case study of the 1993 </a:t>
            </a:r>
            <a:r>
              <a:rPr lang="en-US" sz="2400" b="1" dirty="0" err="1">
                <a:solidFill>
                  <a:schemeClr val="accent1">
                    <a:lumMod val="50000"/>
                  </a:schemeClr>
                </a:solidFill>
                <a:latin typeface="Arial" panose="020B0604020202020204" pitchFamily="34" charset="0"/>
                <a:cs typeface="Arial" panose="020B0604020202020204" pitchFamily="34" charset="0"/>
              </a:rPr>
              <a:t>Soultz</a:t>
            </a:r>
            <a:r>
              <a:rPr lang="en-US" sz="2400" b="1" dirty="0">
                <a:solidFill>
                  <a:schemeClr val="accent1">
                    <a:lumMod val="50000"/>
                  </a:schemeClr>
                </a:solidFill>
                <a:latin typeface="Arial" panose="020B0604020202020204" pitchFamily="34" charset="0"/>
                <a:cs typeface="Arial" panose="020B0604020202020204" pitchFamily="34" charset="0"/>
              </a:rPr>
              <a:t>-sous-</a:t>
            </a:r>
            <a:r>
              <a:rPr lang="en-US" sz="2400" b="1" dirty="0" err="1">
                <a:solidFill>
                  <a:schemeClr val="accent1">
                    <a:lumMod val="50000"/>
                  </a:schemeClr>
                </a:solidFill>
                <a:latin typeface="Arial" panose="020B0604020202020204" pitchFamily="34" charset="0"/>
                <a:cs typeface="Arial" panose="020B0604020202020204" pitchFamily="34" charset="0"/>
              </a:rPr>
              <a:t>Forêts</a:t>
            </a:r>
            <a:r>
              <a:rPr lang="en-US" sz="2400" b="1" dirty="0">
                <a:solidFill>
                  <a:schemeClr val="accent1">
                    <a:lumMod val="50000"/>
                  </a:schemeClr>
                </a:solidFill>
                <a:latin typeface="Arial" panose="020B0604020202020204" pitchFamily="34" charset="0"/>
                <a:cs typeface="Arial" panose="020B0604020202020204" pitchFamily="34" charset="0"/>
              </a:rPr>
              <a:t> injection</a:t>
            </a:r>
            <a:endParaRPr lang="fr-FR" sz="2400" b="1" dirty="0">
              <a:solidFill>
                <a:schemeClr val="accent1">
                  <a:lumMod val="50000"/>
                </a:schemeClr>
              </a:solidFill>
              <a:latin typeface="Arial" panose="020B0604020202020204" pitchFamily="34" charset="0"/>
              <a:cs typeface="Arial" panose="020B0604020202020204" pitchFamily="34" charset="0"/>
            </a:endParaRPr>
          </a:p>
        </p:txBody>
      </p:sp>
      <p:pic>
        <p:nvPicPr>
          <p:cNvPr id="8" name="Espace réservé du contenu 7"/>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3434"/>
          <a:stretch/>
        </p:blipFill>
        <p:spPr>
          <a:xfrm>
            <a:off x="1568605" y="1801225"/>
            <a:ext cx="6242850" cy="2688719"/>
          </a:xfrm>
          <a:ln w="12700">
            <a:solidFill>
              <a:schemeClr val="accent1">
                <a:lumMod val="50000"/>
              </a:schemeClr>
            </a:solidFill>
          </a:ln>
        </p:spPr>
      </p:pic>
      <p:sp>
        <p:nvSpPr>
          <p:cNvPr id="9" name="ZoneTexte 8"/>
          <p:cNvSpPr txBox="1"/>
          <p:nvPr/>
        </p:nvSpPr>
        <p:spPr>
          <a:xfrm>
            <a:off x="2247933" y="4534332"/>
            <a:ext cx="5075929" cy="1046440"/>
          </a:xfrm>
          <a:prstGeom prst="rect">
            <a:avLst/>
          </a:prstGeom>
          <a:noFill/>
        </p:spPr>
        <p:txBody>
          <a:bodyPr wrap="square" rtlCol="0">
            <a:spAutoFit/>
          </a:bodyPr>
          <a:lstStyle/>
          <a:p>
            <a:pPr algn="ctr"/>
            <a:r>
              <a:rPr lang="fr-FR" sz="1400" b="1" dirty="0">
                <a:solidFill>
                  <a:schemeClr val="tx2"/>
                </a:solidFill>
                <a:latin typeface="Arial" panose="020B0604020202020204" pitchFamily="34" charset="0"/>
                <a:cs typeface="Arial" panose="020B0604020202020204" pitchFamily="34" charset="0"/>
              </a:rPr>
              <a:t>Cauchie L.</a:t>
            </a:r>
            <a:r>
              <a:rPr lang="fr-FR" sz="1400" b="1" baseline="30000" dirty="0">
                <a:solidFill>
                  <a:schemeClr val="tx2"/>
                </a:solidFill>
                <a:latin typeface="Arial" panose="020B0604020202020204" pitchFamily="34" charset="0"/>
                <a:cs typeface="Arial" panose="020B0604020202020204" pitchFamily="34" charset="0"/>
              </a:rPr>
              <a:t>1,*</a:t>
            </a:r>
            <a:r>
              <a:rPr lang="fr-FR" sz="1400" b="1" dirty="0">
                <a:solidFill>
                  <a:schemeClr val="tx2"/>
                </a:solidFill>
                <a:latin typeface="Arial" panose="020B0604020202020204" pitchFamily="34" charset="0"/>
                <a:cs typeface="Arial" panose="020B0604020202020204" pitchFamily="34" charset="0"/>
              </a:rPr>
              <a:t>, </a:t>
            </a:r>
            <a:r>
              <a:rPr lang="fr-FR" sz="1400" b="1" dirty="0" err="1">
                <a:solidFill>
                  <a:schemeClr val="tx2"/>
                </a:solidFill>
                <a:latin typeface="Arial" panose="020B0604020202020204" pitchFamily="34" charset="0"/>
                <a:cs typeface="Arial" panose="020B0604020202020204" pitchFamily="34" charset="0"/>
              </a:rPr>
              <a:t>Lengliné</a:t>
            </a:r>
            <a:r>
              <a:rPr lang="fr-FR" sz="1400" b="1" dirty="0">
                <a:solidFill>
                  <a:schemeClr val="tx2"/>
                </a:solidFill>
                <a:latin typeface="Arial" panose="020B0604020202020204" pitchFamily="34" charset="0"/>
                <a:cs typeface="Arial" panose="020B0604020202020204" pitchFamily="34" charset="0"/>
              </a:rPr>
              <a:t> O.</a:t>
            </a:r>
            <a:r>
              <a:rPr lang="fr-FR" sz="1400" b="1" baseline="30000" dirty="0">
                <a:solidFill>
                  <a:schemeClr val="tx2"/>
                </a:solidFill>
                <a:latin typeface="Arial" panose="020B0604020202020204" pitchFamily="34" charset="0"/>
                <a:cs typeface="Arial" panose="020B0604020202020204" pitchFamily="34" charset="0"/>
              </a:rPr>
              <a:t>1</a:t>
            </a:r>
            <a:r>
              <a:rPr lang="fr-FR" sz="1400" b="1" dirty="0">
                <a:solidFill>
                  <a:schemeClr val="tx2"/>
                </a:solidFill>
                <a:latin typeface="Arial" panose="020B0604020202020204" pitchFamily="34" charset="0"/>
                <a:cs typeface="Arial" panose="020B0604020202020204" pitchFamily="34" charset="0"/>
              </a:rPr>
              <a:t>, </a:t>
            </a:r>
            <a:r>
              <a:rPr lang="fr-FR" sz="1400" b="1" dirty="0" err="1">
                <a:solidFill>
                  <a:schemeClr val="tx2"/>
                </a:solidFill>
                <a:latin typeface="Arial" panose="020B0604020202020204" pitchFamily="34" charset="0"/>
                <a:cs typeface="Arial" panose="020B0604020202020204" pitchFamily="34" charset="0"/>
              </a:rPr>
              <a:t>Schmittbuhl</a:t>
            </a:r>
            <a:r>
              <a:rPr lang="fr-FR" sz="1400" b="1" dirty="0">
                <a:solidFill>
                  <a:schemeClr val="tx2"/>
                </a:solidFill>
                <a:latin typeface="Arial" panose="020B0604020202020204" pitchFamily="34" charset="0"/>
                <a:cs typeface="Arial" panose="020B0604020202020204" pitchFamily="34" charset="0"/>
              </a:rPr>
              <a:t> J</a:t>
            </a:r>
            <a:r>
              <a:rPr lang="fr-FR" sz="1400" dirty="0">
                <a:solidFill>
                  <a:schemeClr val="tx2"/>
                </a:solidFill>
                <a:latin typeface="Arial" panose="020B0604020202020204" pitchFamily="34" charset="0"/>
                <a:cs typeface="Arial" panose="020B0604020202020204" pitchFamily="34" charset="0"/>
              </a:rPr>
              <a:t>.</a:t>
            </a:r>
            <a:r>
              <a:rPr lang="fr-FR" sz="1400" baseline="30000" dirty="0">
                <a:solidFill>
                  <a:schemeClr val="tx2"/>
                </a:solidFill>
                <a:latin typeface="Arial" panose="020B0604020202020204" pitchFamily="34" charset="0"/>
                <a:cs typeface="Arial" panose="020B0604020202020204" pitchFamily="34" charset="0"/>
              </a:rPr>
              <a:t>1</a:t>
            </a:r>
          </a:p>
          <a:p>
            <a:pPr algn="ctr"/>
            <a:endParaRPr lang="fr-FR" sz="1200" dirty="0">
              <a:solidFill>
                <a:schemeClr val="tx2"/>
              </a:solidFill>
              <a:latin typeface="Arial" panose="020B0604020202020204" pitchFamily="34" charset="0"/>
              <a:cs typeface="Arial" panose="020B0604020202020204" pitchFamily="34" charset="0"/>
            </a:endParaRPr>
          </a:p>
          <a:p>
            <a:pPr algn="ctr"/>
            <a:br>
              <a:rPr lang="fr-FR" sz="1200" dirty="0">
                <a:solidFill>
                  <a:schemeClr val="tx2"/>
                </a:solidFill>
                <a:latin typeface="Arial" panose="020B0604020202020204" pitchFamily="34" charset="0"/>
                <a:cs typeface="Arial" panose="020B0604020202020204" pitchFamily="34" charset="0"/>
              </a:rPr>
            </a:br>
            <a:r>
              <a:rPr lang="fr-FR" sz="1200" b="1" dirty="0">
                <a:solidFill>
                  <a:schemeClr val="tx2"/>
                </a:solidFill>
                <a:latin typeface="Arial" panose="020B0604020202020204" pitchFamily="34" charset="0"/>
                <a:cs typeface="Arial" panose="020B0604020202020204" pitchFamily="34" charset="0"/>
              </a:rPr>
              <a:t>(1) EOST/IPGS, </a:t>
            </a:r>
            <a:r>
              <a:rPr lang="fr-FR" sz="1200" b="1" dirty="0" err="1">
                <a:solidFill>
                  <a:schemeClr val="tx2"/>
                </a:solidFill>
                <a:latin typeface="Arial" panose="020B0604020202020204" pitchFamily="34" charset="0"/>
                <a:cs typeface="Arial" panose="020B0604020202020204" pitchFamily="34" charset="0"/>
              </a:rPr>
              <a:t>University</a:t>
            </a:r>
            <a:r>
              <a:rPr lang="fr-FR" sz="1200" b="1" dirty="0">
                <a:solidFill>
                  <a:schemeClr val="tx2"/>
                </a:solidFill>
                <a:latin typeface="Arial" panose="020B0604020202020204" pitchFamily="34" charset="0"/>
                <a:cs typeface="Arial" panose="020B0604020202020204" pitchFamily="34" charset="0"/>
              </a:rPr>
              <a:t> of Strasbourg/CNRS, France</a:t>
            </a:r>
          </a:p>
          <a:p>
            <a:pPr algn="ctr"/>
            <a:r>
              <a:rPr lang="fr-FR" sz="1200" b="1" dirty="0">
                <a:solidFill>
                  <a:schemeClr val="tx2"/>
                </a:solidFill>
                <a:latin typeface="Arial" panose="020B0604020202020204" pitchFamily="34" charset="0"/>
                <a:cs typeface="Arial" panose="020B0604020202020204" pitchFamily="34" charset="0"/>
              </a:rPr>
              <a:t>(*) </a:t>
            </a:r>
            <a:r>
              <a:rPr lang="fr-FR" sz="1200" b="1" dirty="0" err="1">
                <a:solidFill>
                  <a:schemeClr val="tx2"/>
                </a:solidFill>
                <a:latin typeface="Arial" panose="020B0604020202020204" pitchFamily="34" charset="0"/>
                <a:cs typeface="Arial" panose="020B0604020202020204" pitchFamily="34" charset="0"/>
              </a:rPr>
              <a:t>now</a:t>
            </a:r>
            <a:r>
              <a:rPr lang="fr-FR" sz="1200" b="1" dirty="0">
                <a:solidFill>
                  <a:schemeClr val="tx2"/>
                </a:solidFill>
                <a:latin typeface="Arial" panose="020B0604020202020204" pitchFamily="34" charset="0"/>
                <a:cs typeface="Arial" panose="020B0604020202020204" pitchFamily="34" charset="0"/>
              </a:rPr>
              <a:t> at </a:t>
            </a:r>
            <a:r>
              <a:rPr lang="fr-FR" sz="1200" b="1" dirty="0" err="1">
                <a:solidFill>
                  <a:schemeClr val="tx2"/>
                </a:solidFill>
                <a:latin typeface="Arial" panose="020B0604020202020204" pitchFamily="34" charset="0"/>
                <a:cs typeface="Arial" panose="020B0604020202020204" pitchFamily="34" charset="0"/>
              </a:rPr>
              <a:t>University</a:t>
            </a:r>
            <a:r>
              <a:rPr lang="fr-FR" sz="1200" b="1" dirty="0">
                <a:solidFill>
                  <a:schemeClr val="tx2"/>
                </a:solidFill>
                <a:latin typeface="Arial" panose="020B0604020202020204" pitchFamily="34" charset="0"/>
                <a:cs typeface="Arial" panose="020B0604020202020204" pitchFamily="34" charset="0"/>
              </a:rPr>
              <a:t> of </a:t>
            </a:r>
            <a:r>
              <a:rPr lang="fr-FR" sz="1200" b="1" dirty="0" err="1">
                <a:solidFill>
                  <a:schemeClr val="tx2"/>
                </a:solidFill>
                <a:latin typeface="Arial" panose="020B0604020202020204" pitchFamily="34" charset="0"/>
                <a:cs typeface="Arial" panose="020B0604020202020204" pitchFamily="34" charset="0"/>
              </a:rPr>
              <a:t>Liege</a:t>
            </a:r>
            <a:r>
              <a:rPr lang="fr-FR" sz="1200" b="1" dirty="0">
                <a:solidFill>
                  <a:schemeClr val="tx2"/>
                </a:solidFill>
                <a:latin typeface="Arial" panose="020B0604020202020204" pitchFamily="34" charset="0"/>
                <a:cs typeface="Arial" panose="020B0604020202020204" pitchFamily="34" charset="0"/>
              </a:rPr>
              <a:t>, </a:t>
            </a:r>
            <a:r>
              <a:rPr lang="fr-FR" sz="1200" b="1" dirty="0" err="1">
                <a:solidFill>
                  <a:schemeClr val="tx2"/>
                </a:solidFill>
                <a:latin typeface="Arial" panose="020B0604020202020204" pitchFamily="34" charset="0"/>
                <a:cs typeface="Arial" panose="020B0604020202020204" pitchFamily="34" charset="0"/>
              </a:rPr>
              <a:t>Belgium</a:t>
            </a:r>
            <a:endParaRPr lang="fr-FR" sz="1200" b="1" dirty="0">
              <a:solidFill>
                <a:schemeClr val="tx2"/>
              </a:solidFill>
              <a:latin typeface="Arial" panose="020B0604020202020204" pitchFamily="34" charset="0"/>
              <a:cs typeface="Arial" panose="020B0604020202020204" pitchFamily="34" charset="0"/>
            </a:endParaRPr>
          </a:p>
        </p:txBody>
      </p:sp>
      <p:sp>
        <p:nvSpPr>
          <p:cNvPr id="10" name="ZoneTexte 9"/>
          <p:cNvSpPr txBox="1"/>
          <p:nvPr/>
        </p:nvSpPr>
        <p:spPr>
          <a:xfrm>
            <a:off x="2786089" y="86930"/>
            <a:ext cx="4194292" cy="253916"/>
          </a:xfrm>
          <a:prstGeom prst="rect">
            <a:avLst/>
          </a:prstGeom>
          <a:noFill/>
          <a:ln>
            <a:noFill/>
          </a:ln>
        </p:spPr>
        <p:txBody>
          <a:bodyPr wrap="square" rtlCol="0">
            <a:spAutoFit/>
          </a:bodyPr>
          <a:lstStyle/>
          <a:p>
            <a:r>
              <a:rPr lang="fr-FR" sz="1050" dirty="0">
                <a:solidFill>
                  <a:schemeClr val="tx2"/>
                </a:solidFill>
                <a:latin typeface="Arial" panose="020B0604020202020204" pitchFamily="34" charset="0"/>
                <a:cs typeface="Arial" panose="020B0604020202020204" pitchFamily="34" charset="0"/>
              </a:rPr>
              <a:t>EGU 2020, 4-8/05/2020 Sharing </a:t>
            </a:r>
            <a:r>
              <a:rPr lang="fr-FR" sz="1050" dirty="0" err="1">
                <a:solidFill>
                  <a:schemeClr val="tx2"/>
                </a:solidFill>
                <a:latin typeface="Arial" panose="020B0604020202020204" pitchFamily="34" charset="0"/>
                <a:cs typeface="Arial" panose="020B0604020202020204" pitchFamily="34" charset="0"/>
              </a:rPr>
              <a:t>Geosciences</a:t>
            </a:r>
            <a:r>
              <a:rPr lang="fr-FR" sz="1050" dirty="0">
                <a:solidFill>
                  <a:schemeClr val="tx2"/>
                </a:solidFill>
                <a:latin typeface="Arial" panose="020B0604020202020204" pitchFamily="34" charset="0"/>
                <a:cs typeface="Arial" panose="020B0604020202020204" pitchFamily="34" charset="0"/>
              </a:rPr>
              <a:t> Online</a:t>
            </a:r>
          </a:p>
        </p:txBody>
      </p:sp>
      <p:pic>
        <p:nvPicPr>
          <p:cNvPr id="7" name="Graphic 6">
            <a:extLst>
              <a:ext uri="{FF2B5EF4-FFF2-40B4-BE49-F238E27FC236}">
                <a16:creationId xmlns:a16="http://schemas.microsoft.com/office/drawing/2014/main" id="{27AA980E-0BDE-43A1-B3BC-A6CA41CEBE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48" y="0"/>
            <a:ext cx="1593753" cy="735353"/>
          </a:xfrm>
          <a:prstGeom prst="rect">
            <a:avLst/>
          </a:prstGeom>
        </p:spPr>
      </p:pic>
    </p:spTree>
    <p:extLst>
      <p:ext uri="{BB962C8B-B14F-4D97-AF65-F5344CB8AC3E}">
        <p14:creationId xmlns:p14="http://schemas.microsoft.com/office/powerpoint/2010/main" val="57738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A2220-927F-4240-99D3-1A0E6D6330CA}"/>
              </a:ext>
            </a:extLst>
          </p:cNvPr>
          <p:cNvSpPr/>
          <p:nvPr/>
        </p:nvSpPr>
        <p:spPr>
          <a:xfrm>
            <a:off x="75531" y="428321"/>
            <a:ext cx="5577293" cy="12003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8" name="New picture">
            <a:extLst>
              <a:ext uri="{FF2B5EF4-FFF2-40B4-BE49-F238E27FC236}">
                <a16:creationId xmlns:a16="http://schemas.microsoft.com/office/drawing/2014/main" id="{2613D0E0-BC91-404F-BAF9-DBE30D0BC512}"/>
              </a:ext>
            </a:extLst>
          </p:cNvPr>
          <p:cNvPicPr>
            <a:picLocks noChangeAspect="1"/>
          </p:cNvPicPr>
          <p:nvPr/>
        </p:nvPicPr>
        <p:blipFill rotWithShape="1">
          <a:blip r:embed="rId2"/>
          <a:srcRect r="50000"/>
          <a:stretch/>
        </p:blipFill>
        <p:spPr>
          <a:xfrm>
            <a:off x="5731726" y="0"/>
            <a:ext cx="3412274" cy="3779495"/>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5990" t="2601"/>
          <a:stretch/>
        </p:blipFill>
        <p:spPr>
          <a:xfrm>
            <a:off x="133744" y="3111308"/>
            <a:ext cx="5652824" cy="2449356"/>
          </a:xfrm>
          <a:prstGeom prst="rect">
            <a:avLst/>
          </a:prstGeom>
        </p:spPr>
      </p:pic>
      <p:sp>
        <p:nvSpPr>
          <p:cNvPr id="2" name="Titre 1"/>
          <p:cNvSpPr>
            <a:spLocks noGrp="1"/>
          </p:cNvSpPr>
          <p:nvPr>
            <p:ph type="title"/>
          </p:nvPr>
        </p:nvSpPr>
        <p:spPr>
          <a:xfrm>
            <a:off x="75531" y="67354"/>
            <a:ext cx="4404083" cy="367550"/>
          </a:xfrm>
          <a:ln w="19050">
            <a:noFill/>
          </a:ln>
        </p:spPr>
        <p:txBody>
          <a:bodyPr>
            <a:normAutofit/>
          </a:bodyPr>
          <a:lstStyle/>
          <a:p>
            <a:r>
              <a:rPr lang="fr-FR" sz="1800" b="1" u="sng" dirty="0" err="1">
                <a:solidFill>
                  <a:srgbClr val="000000"/>
                </a:solidFill>
                <a:effectLst>
                  <a:outerShdw blurRad="38100" dist="38100" dir="2700000" algn="tl">
                    <a:srgbClr val="000000">
                      <a:alpha val="43137"/>
                    </a:srgbClr>
                  </a:outerShdw>
                </a:effectLst>
                <a:latin typeface="+mn-lt"/>
                <a:cs typeface="Arial" panose="020B0604020202020204" pitchFamily="34" charset="0"/>
              </a:rPr>
              <a:t>Soultz-sous-Forêts</a:t>
            </a:r>
            <a:r>
              <a:rPr lang="fr-FR" sz="1800" b="1" u="sng" dirty="0">
                <a:solidFill>
                  <a:srgbClr val="000000"/>
                </a:solidFill>
                <a:effectLst>
                  <a:outerShdw blurRad="38100" dist="38100" dir="2700000" algn="tl">
                    <a:srgbClr val="000000">
                      <a:alpha val="43137"/>
                    </a:srgbClr>
                  </a:outerShdw>
                </a:effectLst>
                <a:latin typeface="+mn-lt"/>
                <a:cs typeface="Arial" panose="020B0604020202020204" pitchFamily="34" charset="0"/>
              </a:rPr>
              <a:t> EGS </a:t>
            </a:r>
            <a:r>
              <a:rPr lang="fr-FR" sz="1800" b="1" u="sng" dirty="0" err="1">
                <a:solidFill>
                  <a:srgbClr val="000000"/>
                </a:solidFill>
                <a:effectLst>
                  <a:outerShdw blurRad="38100" dist="38100" dir="2700000" algn="tl">
                    <a:srgbClr val="000000">
                      <a:alpha val="43137"/>
                    </a:srgbClr>
                  </a:outerShdw>
                </a:effectLst>
                <a:latin typeface="+mn-lt"/>
                <a:cs typeface="Arial" panose="020B0604020202020204" pitchFamily="34" charset="0"/>
              </a:rPr>
              <a:t>reservoir</a:t>
            </a:r>
            <a:r>
              <a:rPr lang="fr-FR" sz="1800" b="1" u="sng" dirty="0">
                <a:solidFill>
                  <a:srgbClr val="000000"/>
                </a:solidFill>
                <a:effectLst>
                  <a:outerShdw blurRad="38100" dist="38100" dir="2700000" algn="tl">
                    <a:srgbClr val="000000">
                      <a:alpha val="43137"/>
                    </a:srgbClr>
                  </a:outerShdw>
                </a:effectLst>
                <a:latin typeface="+mn-lt"/>
                <a:cs typeface="Arial" panose="020B0604020202020204" pitchFamily="34" charset="0"/>
              </a:rPr>
              <a:t>, France</a:t>
            </a:r>
          </a:p>
        </p:txBody>
      </p:sp>
      <p:sp>
        <p:nvSpPr>
          <p:cNvPr id="5" name="ZoneTexte 4"/>
          <p:cNvSpPr txBox="1"/>
          <p:nvPr/>
        </p:nvSpPr>
        <p:spPr>
          <a:xfrm>
            <a:off x="0" y="440180"/>
            <a:ext cx="5786568" cy="1200329"/>
          </a:xfrm>
          <a:prstGeom prst="rect">
            <a:avLst/>
          </a:prstGeom>
          <a:noFill/>
          <a:ln>
            <a:solidFill>
              <a:schemeClr val="bg1"/>
            </a:solidFill>
          </a:ln>
        </p:spPr>
        <p:txBody>
          <a:bodyPr wrap="square" rtlCol="0">
            <a:spAutoFit/>
          </a:bodyPr>
          <a:lstStyle/>
          <a:p>
            <a:r>
              <a:rPr lang="en-US" sz="1200" dirty="0"/>
              <a:t>In this study, we investigate the sources of the </a:t>
            </a:r>
            <a:r>
              <a:rPr lang="en-US" sz="1200" dirty="0" err="1"/>
              <a:t>microseismic</a:t>
            </a:r>
            <a:r>
              <a:rPr lang="en-US" sz="1200" dirty="0"/>
              <a:t> events that were recorded during the 1993 hydraulic stimulation in order to detect any possible links between the source parameters of the seismic events and the injection history. </a:t>
            </a:r>
            <a:br>
              <a:rPr lang="en-US" sz="1200" dirty="0"/>
            </a:br>
            <a:r>
              <a:rPr lang="en-US" sz="1200" dirty="0"/>
              <a:t>In particular, we investigate if the </a:t>
            </a:r>
            <a:r>
              <a:rPr lang="en-US" sz="1200" u="sng" dirty="0"/>
              <a:t>repeating events </a:t>
            </a:r>
            <a:r>
              <a:rPr lang="en-US" sz="1200" dirty="0"/>
              <a:t>possibly associated with aseismic slips within the reservoir have a distinct signature from the events that result from the creation of new fractures that appeared at later times and in a different part of the reservoir. </a:t>
            </a:r>
            <a:endParaRPr lang="fr-FR" sz="1200" dirty="0">
              <a:latin typeface="Arial" panose="020B0604020202020204" pitchFamily="34" charset="0"/>
              <a:cs typeface="Arial" panose="020B0604020202020204" pitchFamily="34" charset="0"/>
            </a:endParaRPr>
          </a:p>
        </p:txBody>
      </p:sp>
      <p:sp>
        <p:nvSpPr>
          <p:cNvPr id="7" name="ZoneTexte 6"/>
          <p:cNvSpPr txBox="1"/>
          <p:nvPr/>
        </p:nvSpPr>
        <p:spPr>
          <a:xfrm>
            <a:off x="133744" y="5432697"/>
            <a:ext cx="5652824" cy="261610"/>
          </a:xfrm>
          <a:prstGeom prst="rect">
            <a:avLst/>
          </a:prstGeom>
          <a:noFill/>
        </p:spPr>
        <p:txBody>
          <a:bodyPr wrap="square" rtlCol="0">
            <a:spAutoFit/>
          </a:bodyPr>
          <a:lstStyle/>
          <a:p>
            <a:r>
              <a:rPr lang="fr-FR" sz="1100" dirty="0">
                <a:solidFill>
                  <a:schemeClr val="accent1">
                    <a:lumMod val="50000"/>
                  </a:schemeClr>
                </a:solidFill>
                <a:cs typeface="Arial" panose="020B0604020202020204" pitchFamily="34" charset="0"/>
              </a:rPr>
              <a:t>Fig.: Daily </a:t>
            </a:r>
            <a:r>
              <a:rPr lang="fr-FR" sz="1100" dirty="0" err="1">
                <a:solidFill>
                  <a:schemeClr val="accent1">
                    <a:lumMod val="50000"/>
                  </a:schemeClr>
                </a:solidFill>
                <a:cs typeface="Arial" panose="020B0604020202020204" pitchFamily="34" charset="0"/>
              </a:rPr>
              <a:t>number</a:t>
            </a:r>
            <a:r>
              <a:rPr lang="fr-FR" sz="1100" dirty="0">
                <a:solidFill>
                  <a:schemeClr val="accent1">
                    <a:lumMod val="50000"/>
                  </a:schemeClr>
                </a:solidFill>
                <a:cs typeface="Arial" panose="020B0604020202020204" pitchFamily="34" charset="0"/>
              </a:rPr>
              <a:t> of </a:t>
            </a:r>
            <a:r>
              <a:rPr lang="fr-FR" sz="1100" dirty="0" err="1">
                <a:solidFill>
                  <a:schemeClr val="accent1">
                    <a:lumMod val="50000"/>
                  </a:schemeClr>
                </a:solidFill>
                <a:cs typeface="Arial" panose="020B0604020202020204" pitchFamily="34" charset="0"/>
              </a:rPr>
              <a:t>seismic</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events</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associated</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with</a:t>
            </a:r>
            <a:r>
              <a:rPr lang="fr-FR" sz="1100" dirty="0">
                <a:solidFill>
                  <a:schemeClr val="accent1">
                    <a:lumMod val="50000"/>
                  </a:schemeClr>
                </a:solidFill>
                <a:cs typeface="Arial" panose="020B0604020202020204" pitchFamily="34" charset="0"/>
              </a:rPr>
              <a:t> the stimulation, flow-rate at GPK1</a:t>
            </a:r>
            <a:r>
              <a:rPr lang="fr-FR" sz="1100" dirty="0"/>
              <a:t>. </a:t>
            </a:r>
          </a:p>
        </p:txBody>
      </p:sp>
      <p:pic>
        <p:nvPicPr>
          <p:cNvPr id="3" name="Image 2"/>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435469" y="137436"/>
            <a:ext cx="890339" cy="820754"/>
          </a:xfrm>
          <a:prstGeom prst="rect">
            <a:avLst/>
          </a:prstGeom>
          <a:ln>
            <a:solidFill>
              <a:schemeClr val="tx1"/>
            </a:solidFill>
          </a:ln>
        </p:spPr>
      </p:pic>
      <p:sp>
        <p:nvSpPr>
          <p:cNvPr id="9" name="Étoile à 4 branches 8"/>
          <p:cNvSpPr/>
          <p:nvPr/>
        </p:nvSpPr>
        <p:spPr>
          <a:xfrm>
            <a:off x="7067161" y="308451"/>
            <a:ext cx="97700" cy="936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3"/>
          </a:p>
        </p:txBody>
      </p:sp>
      <p:sp>
        <p:nvSpPr>
          <p:cNvPr id="8" name="ZoneTexte 7"/>
          <p:cNvSpPr txBox="1"/>
          <p:nvPr/>
        </p:nvSpPr>
        <p:spPr>
          <a:xfrm>
            <a:off x="6335555" y="3815999"/>
            <a:ext cx="2808445" cy="1615827"/>
          </a:xfrm>
          <a:prstGeom prst="rect">
            <a:avLst/>
          </a:prstGeom>
          <a:noFill/>
        </p:spPr>
        <p:txBody>
          <a:bodyPr wrap="square" rtlCol="0">
            <a:spAutoFit/>
          </a:bodyPr>
          <a:lstStyle/>
          <a:p>
            <a:r>
              <a:rPr lang="fr-FR" sz="1100" dirty="0">
                <a:solidFill>
                  <a:schemeClr val="accent1">
                    <a:lumMod val="50000"/>
                  </a:schemeClr>
                </a:solidFill>
                <a:cs typeface="Arial" panose="020B0604020202020204" pitchFamily="34" charset="0"/>
              </a:rPr>
              <a:t>Fig. : </a:t>
            </a:r>
            <a:r>
              <a:rPr lang="fr-FR" sz="1100" dirty="0" err="1">
                <a:solidFill>
                  <a:schemeClr val="accent1">
                    <a:lumMod val="50000"/>
                  </a:schemeClr>
                </a:solidFill>
                <a:cs typeface="Arial" panose="020B0604020202020204" pitchFamily="34" charset="0"/>
              </a:rPr>
              <a:t>Seismicity</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induced</a:t>
            </a:r>
            <a:r>
              <a:rPr lang="fr-FR" sz="1100" dirty="0">
                <a:solidFill>
                  <a:schemeClr val="accent1">
                    <a:lumMod val="50000"/>
                  </a:schemeClr>
                </a:solidFill>
                <a:cs typeface="Arial" panose="020B0604020202020204" pitchFamily="34" charset="0"/>
              </a:rPr>
              <a:t> by the </a:t>
            </a:r>
            <a:r>
              <a:rPr lang="fr-FR" sz="1100" dirty="0" err="1">
                <a:solidFill>
                  <a:schemeClr val="accent1">
                    <a:lumMod val="50000"/>
                  </a:schemeClr>
                </a:solidFill>
                <a:cs typeface="Arial" panose="020B0604020202020204" pitchFamily="34" charset="0"/>
              </a:rPr>
              <a:t>hydraulic</a:t>
            </a:r>
            <a:r>
              <a:rPr lang="fr-FR" sz="1100" dirty="0">
                <a:solidFill>
                  <a:schemeClr val="accent1">
                    <a:lumMod val="50000"/>
                  </a:schemeClr>
                </a:solidFill>
                <a:cs typeface="Arial" panose="020B0604020202020204" pitchFamily="34" charset="0"/>
              </a:rPr>
              <a:t> stimulation in 1993. Location of the </a:t>
            </a:r>
            <a:r>
              <a:rPr lang="fr-FR" sz="1100" dirty="0" err="1">
                <a:solidFill>
                  <a:schemeClr val="accent1">
                    <a:lumMod val="50000"/>
                  </a:schemeClr>
                </a:solidFill>
                <a:cs typeface="Arial" panose="020B0604020202020204" pitchFamily="34" charset="0"/>
              </a:rPr>
              <a:t>seismic</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events</a:t>
            </a:r>
            <a:r>
              <a:rPr lang="fr-FR" sz="1100" dirty="0">
                <a:solidFill>
                  <a:schemeClr val="accent1">
                    <a:lumMod val="50000"/>
                  </a:schemeClr>
                </a:solidFill>
                <a:cs typeface="Arial" panose="020B0604020202020204" pitchFamily="34" charset="0"/>
              </a:rPr>
              <a:t>, the </a:t>
            </a:r>
            <a:r>
              <a:rPr lang="fr-FR" sz="1100" dirty="0" err="1">
                <a:solidFill>
                  <a:schemeClr val="accent1">
                    <a:lumMod val="50000"/>
                  </a:schemeClr>
                </a:solidFill>
                <a:cs typeface="Arial" panose="020B0604020202020204" pitchFamily="34" charset="0"/>
              </a:rPr>
              <a:t>sensors</a:t>
            </a:r>
            <a:r>
              <a:rPr lang="fr-FR" sz="1100" dirty="0">
                <a:solidFill>
                  <a:schemeClr val="accent1">
                    <a:lumMod val="50000"/>
                  </a:schemeClr>
                </a:solidFill>
                <a:cs typeface="Arial" panose="020B0604020202020204" pitchFamily="34" charset="0"/>
              </a:rPr>
              <a:t> and the </a:t>
            </a:r>
            <a:r>
              <a:rPr lang="fr-FR" sz="1100" dirty="0" err="1">
                <a:solidFill>
                  <a:schemeClr val="accent1">
                    <a:lumMod val="50000"/>
                  </a:schemeClr>
                </a:solidFill>
                <a:cs typeface="Arial" panose="020B0604020202020204" pitchFamily="34" charset="0"/>
              </a:rPr>
              <a:t>well</a:t>
            </a:r>
            <a:r>
              <a:rPr lang="fr-FR" sz="1100" dirty="0">
                <a:solidFill>
                  <a:schemeClr val="accent1">
                    <a:lumMod val="50000"/>
                  </a:schemeClr>
                </a:solidFill>
                <a:cs typeface="Arial" panose="020B0604020202020204" pitchFamily="34" charset="0"/>
              </a:rPr>
              <a:t> </a:t>
            </a:r>
            <a:r>
              <a:rPr lang="fr-FR" sz="1100" dirty="0" err="1">
                <a:solidFill>
                  <a:schemeClr val="accent1">
                    <a:lumMod val="50000"/>
                  </a:schemeClr>
                </a:solidFill>
                <a:cs typeface="Arial" panose="020B0604020202020204" pitchFamily="34" charset="0"/>
              </a:rPr>
              <a:t>trajectories</a:t>
            </a:r>
            <a:r>
              <a:rPr lang="fr-FR" sz="1100" dirty="0">
                <a:solidFill>
                  <a:schemeClr val="accent1">
                    <a:lumMod val="50000"/>
                  </a:schemeClr>
                </a:solidFill>
                <a:cs typeface="Arial" panose="020B0604020202020204" pitchFamily="34" charset="0"/>
              </a:rPr>
              <a:t>. </a:t>
            </a:r>
            <a:r>
              <a:rPr lang="en-US" sz="1100" dirty="0">
                <a:solidFill>
                  <a:schemeClr val="accent1">
                    <a:lumMod val="50000"/>
                  </a:schemeClr>
                </a:solidFill>
                <a:cs typeface="Arial" panose="020B0604020202020204" pitchFamily="34" charset="0"/>
              </a:rPr>
              <a:t>The </a:t>
            </a:r>
            <a:r>
              <a:rPr lang="en-US" sz="1100" dirty="0" err="1">
                <a:solidFill>
                  <a:schemeClr val="accent1">
                    <a:lumMod val="50000"/>
                  </a:schemeClr>
                </a:solidFill>
                <a:cs typeface="Arial" panose="020B0604020202020204" pitchFamily="34" charset="0"/>
              </a:rPr>
              <a:t>coloured</a:t>
            </a:r>
            <a:r>
              <a:rPr lang="en-US" sz="1100" dirty="0">
                <a:solidFill>
                  <a:schemeClr val="accent1">
                    <a:lumMod val="50000"/>
                  </a:schemeClr>
                </a:solidFill>
                <a:cs typeface="Arial" panose="020B0604020202020204" pitchFamily="34" charset="0"/>
              </a:rPr>
              <a:t> dots refer to the seismicity recorded during the first part of the stimulation (September). The </a:t>
            </a:r>
            <a:r>
              <a:rPr lang="en-US" sz="1100" dirty="0" err="1">
                <a:solidFill>
                  <a:schemeClr val="accent1">
                    <a:lumMod val="50000"/>
                  </a:schemeClr>
                </a:solidFill>
                <a:cs typeface="Arial" panose="020B0604020202020204" pitchFamily="34" charset="0"/>
              </a:rPr>
              <a:t>colourscale</a:t>
            </a:r>
            <a:r>
              <a:rPr lang="en-US" sz="1100" dirty="0">
                <a:solidFill>
                  <a:schemeClr val="accent1">
                    <a:lumMod val="50000"/>
                  </a:schemeClr>
                </a:solidFill>
                <a:cs typeface="Arial" panose="020B0604020202020204" pitchFamily="34" charset="0"/>
              </a:rPr>
              <a:t> shows the date scale in September 1993. The black dots show the seismicity in the second part of the stimulation October)</a:t>
            </a:r>
            <a:r>
              <a:rPr lang="fr-FR" sz="1100" dirty="0">
                <a:solidFill>
                  <a:schemeClr val="accent1">
                    <a:lumMod val="50000"/>
                  </a:schemeClr>
                </a:solidFill>
                <a:cs typeface="Arial" panose="020B0604020202020204" pitchFamily="34" charset="0"/>
              </a:rPr>
              <a:t> </a:t>
            </a:r>
          </a:p>
        </p:txBody>
      </p:sp>
      <p:sp>
        <p:nvSpPr>
          <p:cNvPr id="4" name="Rectangle 3">
            <a:extLst>
              <a:ext uri="{FF2B5EF4-FFF2-40B4-BE49-F238E27FC236}">
                <a16:creationId xmlns:a16="http://schemas.microsoft.com/office/drawing/2014/main" id="{0CE0274D-AB2B-4BA3-B8A7-87E4A41AC5BD}"/>
              </a:ext>
            </a:extLst>
          </p:cNvPr>
          <p:cNvSpPr/>
          <p:nvPr/>
        </p:nvSpPr>
        <p:spPr>
          <a:xfrm>
            <a:off x="75531" y="1640509"/>
            <a:ext cx="5925015" cy="1569660"/>
          </a:xfrm>
          <a:prstGeom prst="rect">
            <a:avLst/>
          </a:prstGeom>
        </p:spPr>
        <p:txBody>
          <a:bodyPr wrap="square">
            <a:spAutoFit/>
          </a:bodyPr>
          <a:lstStyle/>
          <a:p>
            <a:r>
              <a:rPr lang="fr-FR" sz="1200" b="1" dirty="0" err="1">
                <a:latin typeface="Calibri" panose="020F0502020204030204" pitchFamily="34" charset="0"/>
                <a:cs typeface="Calibri" panose="020F0502020204030204" pitchFamily="34" charset="0"/>
              </a:rPr>
              <a:t>Hydraulic</a:t>
            </a:r>
            <a:r>
              <a:rPr lang="fr-FR" sz="1200" b="1" dirty="0">
                <a:latin typeface="Calibri" panose="020F0502020204030204" pitchFamily="34" charset="0"/>
                <a:cs typeface="Calibri" panose="020F0502020204030204" pitchFamily="34" charset="0"/>
              </a:rPr>
              <a:t> stimulation, </a:t>
            </a:r>
            <a:r>
              <a:rPr lang="fr-FR" sz="1200" b="1" dirty="0" err="1">
                <a:latin typeface="Calibri" panose="020F0502020204030204" pitchFamily="34" charset="0"/>
                <a:cs typeface="Calibri" panose="020F0502020204030204" pitchFamily="34" charset="0"/>
              </a:rPr>
              <a:t>September</a:t>
            </a:r>
            <a:r>
              <a:rPr lang="fr-FR" sz="1200" b="1" dirty="0">
                <a:latin typeface="Calibri" panose="020F0502020204030204" pitchFamily="34" charset="0"/>
                <a:cs typeface="Calibri" panose="020F0502020204030204" pitchFamily="34" charset="0"/>
              </a:rPr>
              <a:t> – </a:t>
            </a:r>
            <a:r>
              <a:rPr lang="fr-FR" sz="1200" b="1" dirty="0" err="1">
                <a:latin typeface="Calibri" panose="020F0502020204030204" pitchFamily="34" charset="0"/>
                <a:cs typeface="Calibri" panose="020F0502020204030204" pitchFamily="34" charset="0"/>
              </a:rPr>
              <a:t>October</a:t>
            </a:r>
            <a:r>
              <a:rPr lang="fr-FR" sz="1200" b="1" dirty="0">
                <a:latin typeface="Calibri" panose="020F0502020204030204" pitchFamily="34" charset="0"/>
                <a:cs typeface="Calibri" panose="020F0502020204030204" pitchFamily="34" charset="0"/>
              </a:rPr>
              <a:t> 1993: </a:t>
            </a:r>
          </a:p>
          <a:p>
            <a:pPr marL="171450" indent="-171450">
              <a:buFont typeface="Arial" panose="020B0604020202020204" pitchFamily="34" charset="0"/>
              <a:buChar char="•"/>
            </a:pPr>
            <a:r>
              <a:rPr lang="fr-FR" sz="1200" u="sng" dirty="0" err="1">
                <a:latin typeface="Calibri" panose="020F0502020204030204" pitchFamily="34" charset="0"/>
                <a:cs typeface="Calibri" panose="020F0502020204030204" pitchFamily="34" charset="0"/>
              </a:rPr>
              <a:t>Fluid</a:t>
            </a:r>
            <a:r>
              <a:rPr lang="fr-FR" sz="1200" u="sng" dirty="0">
                <a:latin typeface="Calibri" panose="020F0502020204030204" pitchFamily="34" charset="0"/>
                <a:cs typeface="Calibri" panose="020F0502020204030204" pitchFamily="34" charset="0"/>
              </a:rPr>
              <a:t> injection at GPK1 </a:t>
            </a:r>
            <a:r>
              <a:rPr lang="fr-FR" sz="1200" u="sng" dirty="0" err="1">
                <a:latin typeface="Calibri" panose="020F0502020204030204" pitchFamily="34" charset="0"/>
                <a:cs typeface="Calibri" panose="020F0502020204030204" pitchFamily="34" charset="0"/>
              </a:rPr>
              <a:t>well</a:t>
            </a:r>
            <a:r>
              <a:rPr lang="fr-FR" sz="1200" dirty="0">
                <a:latin typeface="Calibri" panose="020F0502020204030204" pitchFamily="34" charset="0"/>
                <a:cs typeface="Calibri" panose="020F0502020204030204" pitchFamily="34" charset="0"/>
              </a:rPr>
              <a:t>: injection source </a:t>
            </a:r>
            <a:r>
              <a:rPr lang="fr-FR" sz="1200" dirty="0" err="1">
                <a:latin typeface="Calibri" panose="020F0502020204030204" pitchFamily="34" charset="0"/>
                <a:cs typeface="Calibri" panose="020F0502020204030204" pitchFamily="34" charset="0"/>
              </a:rPr>
              <a:t>between</a:t>
            </a:r>
            <a:r>
              <a:rPr lang="fr-FR" sz="1200" dirty="0">
                <a:latin typeface="Calibri" panose="020F0502020204030204" pitchFamily="34" charset="0"/>
                <a:cs typeface="Calibri" panose="020F0502020204030204" pitchFamily="34" charset="0"/>
              </a:rPr>
              <a:t> 2900 and 3400 m </a:t>
            </a:r>
          </a:p>
          <a:p>
            <a:pPr marL="171450" indent="-171450">
              <a:buFont typeface="Arial" panose="020B0604020202020204" pitchFamily="34" charset="0"/>
              <a:buChar char="•"/>
            </a:pPr>
            <a:r>
              <a:rPr lang="fr-FR" sz="1200" u="sng" dirty="0" err="1">
                <a:latin typeface="Calibri" panose="020F0502020204030204" pitchFamily="34" charset="0"/>
                <a:cs typeface="Calibri" panose="020F0502020204030204" pitchFamily="34" charset="0"/>
              </a:rPr>
              <a:t>Abundant</a:t>
            </a:r>
            <a:r>
              <a:rPr lang="fr-FR" sz="1200" u="sng" dirty="0">
                <a:latin typeface="Calibri" panose="020F0502020204030204" pitchFamily="34" charset="0"/>
                <a:cs typeface="Calibri" panose="020F0502020204030204" pitchFamily="34" charset="0"/>
              </a:rPr>
              <a:t> </a:t>
            </a:r>
            <a:r>
              <a:rPr lang="fr-FR" sz="1200" u="sng" dirty="0" err="1">
                <a:latin typeface="Calibri" panose="020F0502020204030204" pitchFamily="34" charset="0"/>
                <a:cs typeface="Calibri" panose="020F0502020204030204" pitchFamily="34" charset="0"/>
              </a:rPr>
              <a:t>seismicity</a:t>
            </a:r>
            <a:r>
              <a:rPr lang="fr-FR" sz="1200" b="1" u="sng" dirty="0">
                <a:latin typeface="Calibri" panose="020F0502020204030204" pitchFamily="34" charset="0"/>
                <a:cs typeface="Calibri" panose="020F0502020204030204" pitchFamily="34" charset="0"/>
              </a:rPr>
              <a:t>:</a:t>
            </a:r>
            <a:r>
              <a:rPr lang="fr-FR" sz="1200" u="sng" dirty="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About 15000 </a:t>
            </a:r>
            <a:r>
              <a:rPr lang="fr-FR" sz="1200" dirty="0" err="1">
                <a:latin typeface="Calibri" panose="020F0502020204030204" pitchFamily="34" charset="0"/>
                <a:cs typeface="Calibri" panose="020F0502020204030204" pitchFamily="34" charset="0"/>
              </a:rPr>
              <a:t>recorded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seismic</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events</a:t>
            </a:r>
            <a:r>
              <a:rPr lang="fr-FR" sz="1200" dirty="0">
                <a:latin typeface="Calibri" panose="020F0502020204030204" pitchFamily="34" charset="0"/>
                <a:cs typeface="Calibri" panose="020F0502020204030204" pitchFamily="34" charset="0"/>
              </a:rPr>
              <a:t> by 4 </a:t>
            </a:r>
            <a:r>
              <a:rPr lang="fr-FR" sz="1200" b="1" dirty="0" err="1">
                <a:latin typeface="Calibri" panose="020F0502020204030204" pitchFamily="34" charset="0"/>
                <a:cs typeface="Calibri" panose="020F0502020204030204" pitchFamily="34" charset="0"/>
              </a:rPr>
              <a:t>borehole</a:t>
            </a:r>
            <a:r>
              <a:rPr lang="fr-FR" sz="1200" b="1"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seismic</a:t>
            </a:r>
            <a:r>
              <a:rPr lang="fr-FR" sz="1200" dirty="0">
                <a:latin typeface="Calibri" panose="020F0502020204030204" pitchFamily="34" charset="0"/>
                <a:cs typeface="Calibri" panose="020F0502020204030204" pitchFamily="34" charset="0"/>
              </a:rPr>
              <a:t> stations </a:t>
            </a:r>
            <a:r>
              <a:rPr lang="fr-FR" sz="1200" dirty="0">
                <a:solidFill>
                  <a:schemeClr val="bg1">
                    <a:lumMod val="65000"/>
                  </a:schemeClr>
                </a:solidFill>
                <a:latin typeface="Calibri" panose="020F0502020204030204" pitchFamily="34" charset="0"/>
                <a:cs typeface="Calibri" panose="020F0502020204030204" pitchFamily="34" charset="0"/>
              </a:rPr>
              <a:t>(</a:t>
            </a:r>
            <a:r>
              <a:rPr lang="fr-FR" sz="1200" dirty="0" err="1">
                <a:solidFill>
                  <a:schemeClr val="bg1">
                    <a:lumMod val="65000"/>
                  </a:schemeClr>
                </a:solidFill>
                <a:latin typeface="Calibri" panose="020F0502020204030204" pitchFamily="34" charset="0"/>
                <a:cs typeface="Calibri" panose="020F0502020204030204" pitchFamily="34" charset="0"/>
              </a:rPr>
              <a:t>only</a:t>
            </a:r>
            <a:r>
              <a:rPr lang="fr-FR" sz="1200" dirty="0">
                <a:solidFill>
                  <a:schemeClr val="bg1">
                    <a:lumMod val="65000"/>
                  </a:schemeClr>
                </a:solidFill>
                <a:latin typeface="Calibri" panose="020F0502020204030204" pitchFamily="34" charset="0"/>
                <a:cs typeface="Calibri" panose="020F0502020204030204" pitchFamily="34" charset="0"/>
              </a:rPr>
              <a:t> 166 </a:t>
            </a:r>
            <a:r>
              <a:rPr lang="fr-FR" sz="1200" dirty="0" err="1">
                <a:solidFill>
                  <a:schemeClr val="bg1">
                    <a:lumMod val="65000"/>
                  </a:schemeClr>
                </a:solidFill>
                <a:latin typeface="Calibri" panose="020F0502020204030204" pitchFamily="34" charset="0"/>
                <a:cs typeface="Calibri" panose="020F0502020204030204" pitchFamily="34" charset="0"/>
              </a:rPr>
              <a:t>events</a:t>
            </a:r>
            <a:r>
              <a:rPr lang="fr-FR" sz="1200" dirty="0">
                <a:solidFill>
                  <a:schemeClr val="bg1">
                    <a:lumMod val="65000"/>
                  </a:schemeClr>
                </a:solidFill>
                <a:latin typeface="Calibri" panose="020F0502020204030204" pitchFamily="34" charset="0"/>
                <a:cs typeface="Calibri" panose="020F0502020204030204" pitchFamily="34" charset="0"/>
              </a:rPr>
              <a:t> </a:t>
            </a:r>
            <a:r>
              <a:rPr lang="fr-FR" sz="1200" dirty="0" err="1">
                <a:solidFill>
                  <a:schemeClr val="bg1">
                    <a:lumMod val="65000"/>
                  </a:schemeClr>
                </a:solidFill>
                <a:latin typeface="Calibri" panose="020F0502020204030204" pitchFamily="34" charset="0"/>
                <a:cs typeface="Calibri" panose="020F0502020204030204" pitchFamily="34" charset="0"/>
              </a:rPr>
              <a:t>were</a:t>
            </a:r>
            <a:r>
              <a:rPr lang="fr-FR" sz="1200" dirty="0">
                <a:solidFill>
                  <a:schemeClr val="bg1">
                    <a:lumMod val="65000"/>
                  </a:schemeClr>
                </a:solidFill>
                <a:latin typeface="Calibri" panose="020F0502020204030204" pitchFamily="34" charset="0"/>
                <a:cs typeface="Calibri" panose="020F0502020204030204" pitchFamily="34" charset="0"/>
              </a:rPr>
              <a:t> </a:t>
            </a:r>
            <a:r>
              <a:rPr lang="fr-FR" sz="1200" dirty="0" err="1">
                <a:solidFill>
                  <a:schemeClr val="bg1">
                    <a:lumMod val="65000"/>
                  </a:schemeClr>
                </a:solidFill>
                <a:latin typeface="Calibri" panose="020F0502020204030204" pitchFamily="34" charset="0"/>
                <a:cs typeface="Calibri" panose="020F0502020204030204" pitchFamily="34" charset="0"/>
              </a:rPr>
              <a:t>recorded</a:t>
            </a:r>
            <a:r>
              <a:rPr lang="fr-FR" sz="1200" dirty="0">
                <a:solidFill>
                  <a:schemeClr val="bg1">
                    <a:lumMod val="65000"/>
                  </a:schemeClr>
                </a:solidFill>
                <a:latin typeface="Calibri" panose="020F0502020204030204" pitchFamily="34" charset="0"/>
                <a:cs typeface="Calibri" panose="020F0502020204030204" pitchFamily="34" charset="0"/>
              </a:rPr>
              <a:t> at the surface network)</a:t>
            </a:r>
          </a:p>
          <a:p>
            <a:pPr marL="171450" indent="-171450">
              <a:buFont typeface="Arial" panose="020B0604020202020204" pitchFamily="34" charset="0"/>
              <a:buChar char="•"/>
            </a:pPr>
            <a:r>
              <a:rPr lang="en-US" sz="1200" u="sng" dirty="0">
                <a:latin typeface="Calibri" panose="020F0502020204030204" pitchFamily="34" charset="0"/>
                <a:cs typeface="Calibri" panose="020F0502020204030204" pitchFamily="34" charset="0"/>
              </a:rPr>
              <a:t>repeated borehole imagery</a:t>
            </a:r>
            <a:r>
              <a:rPr lang="en-US" sz="1200" dirty="0">
                <a:latin typeface="Calibri" panose="020F0502020204030204" pitchFamily="34" charset="0"/>
                <a:cs typeface="Calibri" panose="020F0502020204030204" pitchFamily="34" charset="0"/>
              </a:rPr>
              <a:t>, before and after the injection, identified planar structures intersecting the borehole that slip </a:t>
            </a:r>
            <a:r>
              <a:rPr lang="en-US" sz="1200" dirty="0" err="1">
                <a:latin typeface="Calibri" panose="020F0502020204030204" pitchFamily="34" charset="0"/>
                <a:cs typeface="Calibri" panose="020F0502020204030204" pitchFamily="34" charset="0"/>
              </a:rPr>
              <a:t>aseismically</a:t>
            </a:r>
            <a:r>
              <a:rPr lang="en-US" sz="1200" dirty="0">
                <a:latin typeface="Calibri" panose="020F0502020204030204" pitchFamily="34" charset="0"/>
                <a:cs typeface="Calibri" panose="020F0502020204030204" pitchFamily="34" charset="0"/>
              </a:rPr>
              <a:t> (Cornet </a:t>
            </a:r>
            <a:r>
              <a:rPr lang="en-US" sz="1200" i="1" dirty="0">
                <a:latin typeface="Calibri" panose="020F0502020204030204" pitchFamily="34" charset="0"/>
                <a:cs typeface="Calibri" panose="020F0502020204030204" pitchFamily="34" charset="0"/>
              </a:rPr>
              <a:t>et al</a:t>
            </a:r>
            <a:r>
              <a:rPr lang="en-US" sz="1200" dirty="0">
                <a:latin typeface="Calibri" panose="020F0502020204030204" pitchFamily="34" charset="0"/>
                <a:cs typeface="Calibri" panose="020F0502020204030204" pitchFamily="34" charset="0"/>
              </a:rPr>
              <a:t>. 1997)</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Analysis of </a:t>
            </a:r>
            <a:r>
              <a:rPr lang="en-US" sz="1200" u="sng" dirty="0">
                <a:latin typeface="Calibri" panose="020F0502020204030204" pitchFamily="34" charset="0"/>
                <a:cs typeface="Calibri" panose="020F0502020204030204" pitchFamily="34" charset="0"/>
              </a:rPr>
              <a:t>repeating earthquakes </a:t>
            </a:r>
            <a:r>
              <a:rPr lang="en-US" sz="1200" dirty="0">
                <a:latin typeface="Calibri" panose="020F0502020204030204" pitchFamily="34" charset="0"/>
                <a:cs typeface="Calibri" panose="020F0502020204030204" pitchFamily="34" charset="0"/>
              </a:rPr>
              <a:t>on one of this structure: cumulative slip matches the one observed from borehole measurement (</a:t>
            </a:r>
            <a:r>
              <a:rPr lang="en-US" sz="1200" dirty="0" err="1">
                <a:latin typeface="Calibri" panose="020F0502020204030204" pitchFamily="34" charset="0"/>
                <a:cs typeface="Calibri" panose="020F0502020204030204" pitchFamily="34" charset="0"/>
              </a:rPr>
              <a:t>Bourouis</a:t>
            </a:r>
            <a:r>
              <a:rPr lang="en-US" sz="1200" dirty="0">
                <a:latin typeface="Calibri" panose="020F0502020204030204" pitchFamily="34" charset="0"/>
                <a:cs typeface="Calibri" panose="020F0502020204030204" pitchFamily="34" charset="0"/>
              </a:rPr>
              <a:t> &amp; Bernard 2007)</a:t>
            </a:r>
            <a:endParaRPr lang="en-B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87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picture">
            <a:extLst>
              <a:ext uri="{FF2B5EF4-FFF2-40B4-BE49-F238E27FC236}">
                <a16:creationId xmlns:a16="http://schemas.microsoft.com/office/drawing/2014/main" id="{98A16952-878F-46FB-88EE-500212D673C8}"/>
              </a:ext>
            </a:extLst>
          </p:cNvPr>
          <p:cNvPicPr/>
          <p:nvPr/>
        </p:nvPicPr>
        <p:blipFill>
          <a:blip r:embed="rId2"/>
          <a:stretch>
            <a:fillRect/>
          </a:stretch>
        </p:blipFill>
        <p:spPr>
          <a:xfrm>
            <a:off x="4179849" y="369332"/>
            <a:ext cx="4964151" cy="3130844"/>
          </a:xfrm>
          <a:prstGeom prst="rect">
            <a:avLst/>
          </a:prstGeom>
        </p:spPr>
      </p:pic>
      <p:sp>
        <p:nvSpPr>
          <p:cNvPr id="6" name="TextBox 5">
            <a:extLst>
              <a:ext uri="{FF2B5EF4-FFF2-40B4-BE49-F238E27FC236}">
                <a16:creationId xmlns:a16="http://schemas.microsoft.com/office/drawing/2014/main" id="{452CE164-DEAE-4270-8365-70E76C361E5C}"/>
              </a:ext>
            </a:extLst>
          </p:cNvPr>
          <p:cNvSpPr txBox="1"/>
          <p:nvPr/>
        </p:nvSpPr>
        <p:spPr>
          <a:xfrm>
            <a:off x="156075" y="-9444"/>
            <a:ext cx="6913756" cy="369332"/>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Events Characterization</a:t>
            </a:r>
            <a:endParaRPr lang="en-BE" b="1" u="sng"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7EEDF13C-F8DF-4D81-97E1-20DB130F4321}"/>
              </a:ext>
            </a:extLst>
          </p:cNvPr>
          <p:cNvSpPr/>
          <p:nvPr/>
        </p:nvSpPr>
        <p:spPr>
          <a:xfrm>
            <a:off x="4179848" y="3590822"/>
            <a:ext cx="4964151" cy="1938992"/>
          </a:xfrm>
          <a:prstGeom prst="rect">
            <a:avLst/>
          </a:prstGeom>
        </p:spPr>
        <p:txBody>
          <a:bodyPr wrap="square">
            <a:spAutoFit/>
          </a:bodyPr>
          <a:lstStyle/>
          <a:p>
            <a:pPr lvl="0"/>
            <a:r>
              <a:rPr lang="en-US" altLang="en-US" sz="1200" b="1" dirty="0">
                <a:latin typeface="Calibri" panose="020F0502020204030204" pitchFamily="34" charset="0"/>
                <a:ea typeface="Arial"/>
                <a:cs typeface="Calibri" panose="020F0502020204030204" pitchFamily="34" charset="0"/>
              </a:rPr>
              <a:t>Fig. </a:t>
            </a:r>
            <a:r>
              <a:rPr lang="en-US" altLang="en-US" sz="1200" dirty="0">
                <a:latin typeface="Calibri" panose="020F0502020204030204" pitchFamily="34" charset="0"/>
                <a:ea typeface="Arial"/>
                <a:cs typeface="Calibri" panose="020F0502020204030204" pitchFamily="34" charset="0"/>
              </a:rPr>
              <a:t>Example of a 3-d-long sequence of four repeating earthquakes with a corner frequency of 98 Hz. On the left, the normalized vertical-component waveforms of the four occurrences using different </a:t>
            </a:r>
            <a:r>
              <a:rPr lang="en-US" altLang="en-US" sz="1200" dirty="0" err="1">
                <a:latin typeface="Calibri" panose="020F0502020204030204" pitchFamily="34" charset="0"/>
                <a:ea typeface="Arial"/>
                <a:cs typeface="Calibri" panose="020F0502020204030204" pitchFamily="34" charset="0"/>
              </a:rPr>
              <a:t>colours</a:t>
            </a:r>
            <a:r>
              <a:rPr lang="en-US" altLang="en-US" sz="1200" dirty="0">
                <a:latin typeface="Calibri" panose="020F0502020204030204" pitchFamily="34" charset="0"/>
                <a:ea typeface="Arial"/>
                <a:cs typeface="Calibri" panose="020F0502020204030204" pitchFamily="34" charset="0"/>
              </a:rPr>
              <a:t> at seismic station 4550 (see Table S1 and Fig. 1). On the right the associated acceleration amplitude spectra using the same </a:t>
            </a:r>
            <a:r>
              <a:rPr lang="en-US" altLang="en-US" sz="1200" dirty="0" err="1">
                <a:latin typeface="Calibri" panose="020F0502020204030204" pitchFamily="34" charset="0"/>
                <a:ea typeface="Arial"/>
                <a:cs typeface="Calibri" panose="020F0502020204030204" pitchFamily="34" charset="0"/>
              </a:rPr>
              <a:t>colour</a:t>
            </a:r>
            <a:r>
              <a:rPr lang="en-US" altLang="en-US" sz="1200" dirty="0">
                <a:latin typeface="Calibri" panose="020F0502020204030204" pitchFamily="34" charset="0"/>
                <a:ea typeface="Arial"/>
                <a:cs typeface="Calibri" panose="020F0502020204030204" pitchFamily="34" charset="0"/>
              </a:rPr>
              <a:t> code for the time occurrence of the event and an arbitrary absolute scale (A.U.). The strong similarity of the spectra shows the similarity of the event waveform. The dashed black line corresponds to the averaged background noise spectrum computed on the 0.25-s-long windows preceding the events.
</a:t>
            </a:r>
          </a:p>
        </p:txBody>
      </p:sp>
      <p:sp>
        <p:nvSpPr>
          <p:cNvPr id="8" name="Rectangle 7">
            <a:extLst>
              <a:ext uri="{FF2B5EF4-FFF2-40B4-BE49-F238E27FC236}">
                <a16:creationId xmlns:a16="http://schemas.microsoft.com/office/drawing/2014/main" id="{2E872A36-DD99-452F-8D67-D7DFD943CC1B}"/>
              </a:ext>
            </a:extLst>
          </p:cNvPr>
          <p:cNvSpPr/>
          <p:nvPr/>
        </p:nvSpPr>
        <p:spPr>
          <a:xfrm>
            <a:off x="154216" y="339224"/>
            <a:ext cx="4179849" cy="461665"/>
          </a:xfrm>
          <a:prstGeom prst="rect">
            <a:avLst/>
          </a:prstGeom>
        </p:spPr>
        <p:txBody>
          <a:bodyPr wrap="square">
            <a:spAutoFit/>
          </a:bodyPr>
          <a:lstStyle/>
          <a:p>
            <a:r>
              <a:rPr lang="en-US" sz="1200" dirty="0"/>
              <a:t>We first computed source properties for all events recorded, using a typical </a:t>
            </a:r>
            <a:r>
              <a:rPr lang="en-US" sz="1200" dirty="0" err="1"/>
              <a:t>Brune’s</a:t>
            </a:r>
            <a:r>
              <a:rPr lang="en-US" sz="1200" dirty="0"/>
              <a:t> spectral model (</a:t>
            </a:r>
            <a:r>
              <a:rPr lang="en-US" sz="1200" dirty="0" err="1"/>
              <a:t>Brune</a:t>
            </a:r>
            <a:r>
              <a:rPr lang="en-US" sz="1200" dirty="0"/>
              <a:t> 1970). </a:t>
            </a:r>
            <a:endParaRPr lang="en-BE" sz="1200" dirty="0"/>
          </a:p>
        </p:txBody>
      </p:sp>
      <p:sp>
        <p:nvSpPr>
          <p:cNvPr id="9" name="Rectangle 8">
            <a:extLst>
              <a:ext uri="{FF2B5EF4-FFF2-40B4-BE49-F238E27FC236}">
                <a16:creationId xmlns:a16="http://schemas.microsoft.com/office/drawing/2014/main" id="{03FAF4DE-5CD4-4B7F-81EA-1484F3196D07}"/>
              </a:ext>
            </a:extLst>
          </p:cNvPr>
          <p:cNvSpPr/>
          <p:nvPr/>
        </p:nvSpPr>
        <p:spPr>
          <a:xfrm>
            <a:off x="193475" y="785960"/>
            <a:ext cx="3820964" cy="48297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Image 7">
            <a:extLst>
              <a:ext uri="{FF2B5EF4-FFF2-40B4-BE49-F238E27FC236}">
                <a16:creationId xmlns:a16="http://schemas.microsoft.com/office/drawing/2014/main" id="{6E21D135-60A8-424B-8FAC-69407C49723A}"/>
              </a:ext>
            </a:extLst>
          </p:cNvPr>
          <p:cNvPicPr>
            <a:picLocks noChangeAspect="1"/>
          </p:cNvPicPr>
          <p:nvPr/>
        </p:nvPicPr>
        <p:blipFill rotWithShape="1">
          <a:blip r:embed="rId3"/>
          <a:srcRect t="6496" b="9394"/>
          <a:stretch/>
        </p:blipFill>
        <p:spPr>
          <a:xfrm>
            <a:off x="1042639" y="1205190"/>
            <a:ext cx="2425838" cy="565052"/>
          </a:xfrm>
          <a:prstGeom prst="rect">
            <a:avLst/>
          </a:prstGeom>
          <a:ln w="12700">
            <a:solidFill>
              <a:schemeClr val="accent6">
                <a:lumMod val="50000"/>
              </a:schemeClr>
            </a:solidFill>
          </a:ln>
        </p:spPr>
      </p:pic>
      <p:sp>
        <p:nvSpPr>
          <p:cNvPr id="11" name="ZoneTexte 8">
            <a:extLst>
              <a:ext uri="{FF2B5EF4-FFF2-40B4-BE49-F238E27FC236}">
                <a16:creationId xmlns:a16="http://schemas.microsoft.com/office/drawing/2014/main" id="{DEC242B1-2F5D-47B8-8A94-BF096303724D}"/>
              </a:ext>
            </a:extLst>
          </p:cNvPr>
          <p:cNvSpPr txBox="1"/>
          <p:nvPr/>
        </p:nvSpPr>
        <p:spPr>
          <a:xfrm>
            <a:off x="201596" y="1771479"/>
            <a:ext cx="3655360" cy="830997"/>
          </a:xfrm>
          <a:prstGeom prst="rect">
            <a:avLst/>
          </a:prstGeom>
          <a:noFill/>
        </p:spPr>
        <p:txBody>
          <a:bodyPr wrap="square" rtlCol="0">
            <a:spAutoFit/>
          </a:bodyPr>
          <a:lstStyle/>
          <a:p>
            <a:pPr marL="214313" indent="-214313">
              <a:buFont typeface="Wingdings" panose="05000000000000000000" pitchFamily="2" charset="2"/>
              <a:buChar char="Ø"/>
            </a:pPr>
            <a:r>
              <a:rPr lang="fr-FR" sz="1200" dirty="0">
                <a:cs typeface="Arial" panose="020B0604020202020204" pitchFamily="34" charset="0"/>
              </a:rPr>
              <a:t>Estimation of </a:t>
            </a:r>
            <a:r>
              <a:rPr lang="fr-FR" sz="1200" b="1" dirty="0">
                <a:cs typeface="Arial" panose="020B0604020202020204" pitchFamily="34" charset="0"/>
              </a:rPr>
              <a:t>SEISMIC MOMENTS Mo</a:t>
            </a:r>
            <a:endParaRPr lang="fr-FR" sz="1200" dirty="0">
              <a:cs typeface="Arial" panose="020B0604020202020204" pitchFamily="34" charset="0"/>
            </a:endParaRPr>
          </a:p>
          <a:p>
            <a:pPr marL="214313" indent="-214313">
              <a:buFont typeface="Wingdings" panose="05000000000000000000" pitchFamily="2" charset="2"/>
              <a:buChar char="Ø"/>
            </a:pPr>
            <a:r>
              <a:rPr lang="fr-FR" sz="1200" dirty="0">
                <a:cs typeface="Arial" panose="020B0604020202020204" pitchFamily="34" charset="0"/>
              </a:rPr>
              <a:t>Estimation of </a:t>
            </a:r>
            <a:r>
              <a:rPr lang="fr-FR" sz="1200" b="1" dirty="0">
                <a:cs typeface="Arial" panose="020B0604020202020204" pitchFamily="34" charset="0"/>
              </a:rPr>
              <a:t>CORNER FREQUENCIES </a:t>
            </a:r>
            <a:r>
              <a:rPr lang="fr-FR" sz="1200" b="1" dirty="0" err="1">
                <a:cs typeface="Arial" panose="020B0604020202020204" pitchFamily="34" charset="0"/>
              </a:rPr>
              <a:t>Fc</a:t>
            </a:r>
            <a:endParaRPr lang="fr-FR" sz="1200" b="1" dirty="0">
              <a:cs typeface="Arial" panose="020B0604020202020204" pitchFamily="34" charset="0"/>
            </a:endParaRPr>
          </a:p>
          <a:p>
            <a:pPr marL="900113" lvl="2" indent="-214313">
              <a:buFont typeface="Wingdings" panose="05000000000000000000" pitchFamily="2" charset="2"/>
              <a:buChar char="Ø"/>
            </a:pPr>
            <a:r>
              <a:rPr lang="fr-FR" sz="1200" b="1" dirty="0">
                <a:cs typeface="Arial" panose="020B0604020202020204" pitchFamily="34" charset="0"/>
              </a:rPr>
              <a:t>SOURCES DIMENSIONS </a:t>
            </a:r>
            <a:r>
              <a:rPr lang="fr-FR" sz="1200" dirty="0">
                <a:cs typeface="Arial" panose="020B0604020202020204" pitchFamily="34" charset="0"/>
              </a:rPr>
              <a:t>(</a:t>
            </a:r>
            <a:r>
              <a:rPr lang="fr-FR" sz="1200" dirty="0" err="1">
                <a:cs typeface="Arial" panose="020B0604020202020204" pitchFamily="34" charset="0"/>
              </a:rPr>
              <a:t>circular</a:t>
            </a:r>
            <a:r>
              <a:rPr lang="fr-FR" sz="1200" dirty="0">
                <a:cs typeface="Arial" panose="020B0604020202020204" pitchFamily="34" charset="0"/>
              </a:rPr>
              <a:t> model, </a:t>
            </a:r>
            <a:r>
              <a:rPr lang="fr-FR" sz="1200" dirty="0" err="1">
                <a:cs typeface="Arial" panose="020B0604020202020204" pitchFamily="34" charset="0"/>
              </a:rPr>
              <a:t>Madariaga</a:t>
            </a:r>
            <a:r>
              <a:rPr lang="fr-FR" sz="1200" dirty="0">
                <a:cs typeface="Arial" panose="020B0604020202020204" pitchFamily="34" charset="0"/>
              </a:rPr>
              <a:t>, 1976):</a:t>
            </a:r>
          </a:p>
        </p:txBody>
      </p:sp>
      <p:pic>
        <p:nvPicPr>
          <p:cNvPr id="12" name="Image 9">
            <a:extLst>
              <a:ext uri="{FF2B5EF4-FFF2-40B4-BE49-F238E27FC236}">
                <a16:creationId xmlns:a16="http://schemas.microsoft.com/office/drawing/2014/main" id="{BE8EC018-5E38-4A54-819A-3011DC74189A}"/>
              </a:ext>
            </a:extLst>
          </p:cNvPr>
          <p:cNvPicPr>
            <a:picLocks noChangeAspect="1"/>
          </p:cNvPicPr>
          <p:nvPr/>
        </p:nvPicPr>
        <p:blipFill rotWithShape="1">
          <a:blip r:embed="rId4"/>
          <a:srcRect l="66554"/>
          <a:stretch/>
        </p:blipFill>
        <p:spPr>
          <a:xfrm>
            <a:off x="3004018" y="2454464"/>
            <a:ext cx="459797" cy="671765"/>
          </a:xfrm>
          <a:prstGeom prst="rect">
            <a:avLst/>
          </a:prstGeom>
        </p:spPr>
      </p:pic>
      <p:pic>
        <p:nvPicPr>
          <p:cNvPr id="13" name="Image 10">
            <a:extLst>
              <a:ext uri="{FF2B5EF4-FFF2-40B4-BE49-F238E27FC236}">
                <a16:creationId xmlns:a16="http://schemas.microsoft.com/office/drawing/2014/main" id="{D95BDBB5-81A8-402C-A306-5BA00A4BC3C0}"/>
              </a:ext>
            </a:extLst>
          </p:cNvPr>
          <p:cNvPicPr>
            <a:picLocks noChangeAspect="1"/>
          </p:cNvPicPr>
          <p:nvPr/>
        </p:nvPicPr>
        <p:blipFill rotWithShape="1">
          <a:blip r:embed="rId4"/>
          <a:srcRect r="67120"/>
          <a:stretch/>
        </p:blipFill>
        <p:spPr>
          <a:xfrm>
            <a:off x="2580461" y="2454464"/>
            <a:ext cx="452004" cy="671765"/>
          </a:xfrm>
          <a:prstGeom prst="rect">
            <a:avLst/>
          </a:prstGeom>
        </p:spPr>
      </p:pic>
      <p:sp>
        <p:nvSpPr>
          <p:cNvPr id="14" name="Rectangle 13">
            <a:extLst>
              <a:ext uri="{FF2B5EF4-FFF2-40B4-BE49-F238E27FC236}">
                <a16:creationId xmlns:a16="http://schemas.microsoft.com/office/drawing/2014/main" id="{68737D1C-4DE9-4EBA-90BD-043ADCEF61BD}"/>
              </a:ext>
            </a:extLst>
          </p:cNvPr>
          <p:cNvSpPr/>
          <p:nvPr/>
        </p:nvSpPr>
        <p:spPr>
          <a:xfrm>
            <a:off x="2575157" y="2454464"/>
            <a:ext cx="888659" cy="685769"/>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ZoneTexte 4">
            <a:extLst>
              <a:ext uri="{FF2B5EF4-FFF2-40B4-BE49-F238E27FC236}">
                <a16:creationId xmlns:a16="http://schemas.microsoft.com/office/drawing/2014/main" id="{1F58BB3E-8129-40F5-9E1A-79E130EE17E1}"/>
              </a:ext>
            </a:extLst>
          </p:cNvPr>
          <p:cNvSpPr txBox="1"/>
          <p:nvPr/>
        </p:nvSpPr>
        <p:spPr>
          <a:xfrm>
            <a:off x="154216" y="2580080"/>
            <a:ext cx="1776846" cy="577081"/>
          </a:xfrm>
          <a:prstGeom prst="rect">
            <a:avLst/>
          </a:prstGeom>
          <a:noFill/>
        </p:spPr>
        <p:txBody>
          <a:bodyPr wrap="square" rtlCol="0">
            <a:spAutoFit/>
          </a:bodyPr>
          <a:lstStyle/>
          <a:p>
            <a:r>
              <a:rPr lang="fr-FR" sz="1050" dirty="0">
                <a:cs typeface="Arial" panose="020B0604020202020204" pitchFamily="34" charset="0"/>
              </a:rPr>
              <a:t>c=constant</a:t>
            </a:r>
          </a:p>
          <a:p>
            <a:r>
              <a:rPr lang="fr-FR" sz="1050" dirty="0">
                <a:cs typeface="Arial" panose="020B0604020202020204" pitchFamily="34" charset="0"/>
              </a:rPr>
              <a:t>V=S-</a:t>
            </a:r>
            <a:r>
              <a:rPr lang="fr-FR" sz="1050" dirty="0" err="1">
                <a:cs typeface="Arial" panose="020B0604020202020204" pitchFamily="34" charset="0"/>
              </a:rPr>
              <a:t>wave</a:t>
            </a:r>
            <a:r>
              <a:rPr lang="fr-FR" sz="1050" dirty="0">
                <a:cs typeface="Arial" panose="020B0604020202020204" pitchFamily="34" charset="0"/>
              </a:rPr>
              <a:t> </a:t>
            </a:r>
            <a:r>
              <a:rPr lang="fr-FR" sz="1050" dirty="0" err="1">
                <a:cs typeface="Arial" panose="020B0604020202020204" pitchFamily="34" charset="0"/>
              </a:rPr>
              <a:t>velocity</a:t>
            </a:r>
            <a:endParaRPr lang="fr-FR" sz="1050" dirty="0">
              <a:cs typeface="Arial" panose="020B0604020202020204" pitchFamily="34" charset="0"/>
            </a:endParaRPr>
          </a:p>
          <a:p>
            <a:r>
              <a:rPr lang="fr-FR" sz="1050" dirty="0">
                <a:cs typeface="Arial" panose="020B0604020202020204" pitchFamily="34" charset="0"/>
              </a:rPr>
              <a:t>D=Source Dimension</a:t>
            </a:r>
          </a:p>
        </p:txBody>
      </p:sp>
      <p:sp>
        <p:nvSpPr>
          <p:cNvPr id="16" name="Rectangle 15">
            <a:extLst>
              <a:ext uri="{FF2B5EF4-FFF2-40B4-BE49-F238E27FC236}">
                <a16:creationId xmlns:a16="http://schemas.microsoft.com/office/drawing/2014/main" id="{DA99FCD6-2206-4059-BB2C-839AD3410AB1}"/>
              </a:ext>
            </a:extLst>
          </p:cNvPr>
          <p:cNvSpPr/>
          <p:nvPr/>
        </p:nvSpPr>
        <p:spPr>
          <a:xfrm>
            <a:off x="154216" y="489122"/>
            <a:ext cx="3860223" cy="738664"/>
          </a:xfrm>
          <a:prstGeom prst="rect">
            <a:avLst/>
          </a:prstGeom>
        </p:spPr>
        <p:txBody>
          <a:bodyPr wrap="square">
            <a:spAutoFit/>
          </a:bodyPr>
          <a:lstStyle/>
          <a:p>
            <a:r>
              <a:rPr lang="fr-FR" b="1" u="sng" dirty="0">
                <a:cs typeface="Arial" panose="020B0604020202020204" pitchFamily="34" charset="0"/>
              </a:rPr>
              <a:t> </a:t>
            </a:r>
          </a:p>
          <a:p>
            <a:r>
              <a:rPr lang="fr-FR" sz="1200" dirty="0">
                <a:cs typeface="Arial" panose="020B0604020202020204" pitchFamily="34" charset="0"/>
              </a:rPr>
              <a:t>Modeling the </a:t>
            </a:r>
            <a:r>
              <a:rPr lang="fr-FR" sz="1200" dirty="0" err="1">
                <a:cs typeface="Arial" panose="020B0604020202020204" pitchFamily="34" charset="0"/>
              </a:rPr>
              <a:t>event</a:t>
            </a:r>
            <a:r>
              <a:rPr lang="fr-FR" sz="1200" dirty="0">
                <a:cs typeface="Arial" panose="020B0604020202020204" pitchFamily="34" charset="0"/>
              </a:rPr>
              <a:t> amplitude </a:t>
            </a:r>
            <a:r>
              <a:rPr lang="fr-FR" sz="1200" dirty="0" err="1">
                <a:cs typeface="Arial" panose="020B0604020202020204" pitchFamily="34" charset="0"/>
              </a:rPr>
              <a:t>spectra</a:t>
            </a:r>
            <a:r>
              <a:rPr lang="fr-FR" sz="1200" dirty="0">
                <a:cs typeface="Arial" panose="020B0604020202020204" pitchFamily="34" charset="0"/>
              </a:rPr>
              <a:t> </a:t>
            </a:r>
            <a:r>
              <a:rPr lang="fr-FR" sz="1200" dirty="0" err="1">
                <a:cs typeface="Arial" panose="020B0604020202020204" pitchFamily="34" charset="0"/>
              </a:rPr>
              <a:t>with</a:t>
            </a:r>
            <a:r>
              <a:rPr lang="fr-FR" sz="1200" dirty="0">
                <a:cs typeface="Arial" panose="020B0604020202020204" pitchFamily="34" charset="0"/>
              </a:rPr>
              <a:t> a </a:t>
            </a:r>
            <a:r>
              <a:rPr lang="fr-FR" sz="1200" b="1" dirty="0" err="1">
                <a:cs typeface="Arial" panose="020B0604020202020204" pitchFamily="34" charset="0"/>
              </a:rPr>
              <a:t>Brune’s</a:t>
            </a:r>
            <a:r>
              <a:rPr lang="fr-FR" sz="1200" b="1" dirty="0">
                <a:cs typeface="Arial" panose="020B0604020202020204" pitchFamily="34" charset="0"/>
              </a:rPr>
              <a:t> model </a:t>
            </a:r>
            <a:r>
              <a:rPr lang="fr-FR" sz="1200" dirty="0">
                <a:cs typeface="Arial" panose="020B0604020202020204" pitchFamily="34" charset="0"/>
              </a:rPr>
              <a:t>(Brune, 1970): </a:t>
            </a:r>
            <a:endParaRPr lang="en-BE" sz="1200" dirty="0"/>
          </a:p>
        </p:txBody>
      </p:sp>
      <p:pic>
        <p:nvPicPr>
          <p:cNvPr id="17" name="Image 2">
            <a:extLst>
              <a:ext uri="{FF2B5EF4-FFF2-40B4-BE49-F238E27FC236}">
                <a16:creationId xmlns:a16="http://schemas.microsoft.com/office/drawing/2014/main" id="{0990C1B5-C72B-4CFC-91F1-B7719410F073}"/>
              </a:ext>
            </a:extLst>
          </p:cNvPr>
          <p:cNvPicPr>
            <a:picLocks noChangeAspect="1"/>
          </p:cNvPicPr>
          <p:nvPr/>
        </p:nvPicPr>
        <p:blipFill rotWithShape="1">
          <a:blip r:embed="rId5">
            <a:extLst>
              <a:ext uri="{28A0092B-C50C-407E-A947-70E740481C1C}">
                <a14:useLocalDpi xmlns:a14="http://schemas.microsoft.com/office/drawing/2010/main" val="0"/>
              </a:ext>
            </a:extLst>
          </a:blip>
          <a:srcRect t="5884" b="765"/>
          <a:stretch/>
        </p:blipFill>
        <p:spPr>
          <a:xfrm>
            <a:off x="427560" y="3253620"/>
            <a:ext cx="2891009" cy="2160000"/>
          </a:xfrm>
          <a:prstGeom prst="rect">
            <a:avLst/>
          </a:prstGeom>
        </p:spPr>
      </p:pic>
      <p:sp>
        <p:nvSpPr>
          <p:cNvPr id="18" name="ZoneTexte 11">
            <a:extLst>
              <a:ext uri="{FF2B5EF4-FFF2-40B4-BE49-F238E27FC236}">
                <a16:creationId xmlns:a16="http://schemas.microsoft.com/office/drawing/2014/main" id="{BFCD1AB5-F9C3-4131-A525-F02369B4054D}"/>
              </a:ext>
            </a:extLst>
          </p:cNvPr>
          <p:cNvSpPr txBox="1"/>
          <p:nvPr/>
        </p:nvSpPr>
        <p:spPr>
          <a:xfrm rot="16200000">
            <a:off x="-43684" y="4129126"/>
            <a:ext cx="1338217" cy="261610"/>
          </a:xfrm>
          <a:prstGeom prst="rect">
            <a:avLst/>
          </a:prstGeom>
          <a:solidFill>
            <a:schemeClr val="bg1"/>
          </a:solidFill>
        </p:spPr>
        <p:txBody>
          <a:bodyPr wrap="square" rtlCol="0">
            <a:spAutoFit/>
          </a:bodyPr>
          <a:lstStyle/>
          <a:p>
            <a:r>
              <a:rPr lang="fr-FR" sz="1100" dirty="0"/>
              <a:t>Spectral Amplitudes</a:t>
            </a:r>
          </a:p>
        </p:txBody>
      </p:sp>
      <p:sp>
        <p:nvSpPr>
          <p:cNvPr id="19" name="ZoneTexte 12">
            <a:extLst>
              <a:ext uri="{FF2B5EF4-FFF2-40B4-BE49-F238E27FC236}">
                <a16:creationId xmlns:a16="http://schemas.microsoft.com/office/drawing/2014/main" id="{14B61D0B-85CB-4376-A3BE-C19019EBAF5C}"/>
              </a:ext>
            </a:extLst>
          </p:cNvPr>
          <p:cNvSpPr txBox="1"/>
          <p:nvPr/>
        </p:nvSpPr>
        <p:spPr>
          <a:xfrm>
            <a:off x="1617113" y="5185551"/>
            <a:ext cx="1040718" cy="216000"/>
          </a:xfrm>
          <a:prstGeom prst="rect">
            <a:avLst/>
          </a:prstGeom>
          <a:solidFill>
            <a:schemeClr val="bg1"/>
          </a:solidFill>
        </p:spPr>
        <p:txBody>
          <a:bodyPr wrap="square" rtlCol="0">
            <a:spAutoFit/>
          </a:bodyPr>
          <a:lstStyle/>
          <a:p>
            <a:r>
              <a:rPr lang="fr-FR" sz="1100" dirty="0" err="1"/>
              <a:t>Frequency</a:t>
            </a:r>
            <a:r>
              <a:rPr lang="fr-FR" sz="1100" dirty="0"/>
              <a:t> [Hz]</a:t>
            </a:r>
          </a:p>
        </p:txBody>
      </p:sp>
      <p:sp>
        <p:nvSpPr>
          <p:cNvPr id="20" name="ZoneTexte 13">
            <a:extLst>
              <a:ext uri="{FF2B5EF4-FFF2-40B4-BE49-F238E27FC236}">
                <a16:creationId xmlns:a16="http://schemas.microsoft.com/office/drawing/2014/main" id="{078CC424-E23B-45EF-9E32-A24A8949130D}"/>
              </a:ext>
            </a:extLst>
          </p:cNvPr>
          <p:cNvSpPr txBox="1"/>
          <p:nvPr/>
        </p:nvSpPr>
        <p:spPr>
          <a:xfrm>
            <a:off x="1081384" y="3402117"/>
            <a:ext cx="901065" cy="507831"/>
          </a:xfrm>
          <a:prstGeom prst="rect">
            <a:avLst/>
          </a:prstGeom>
          <a:solidFill>
            <a:schemeClr val="bg1"/>
          </a:solidFill>
          <a:ln w="12700">
            <a:solidFill>
              <a:schemeClr val="tx1"/>
            </a:solidFill>
          </a:ln>
        </p:spPr>
        <p:txBody>
          <a:bodyPr wrap="square" rtlCol="0">
            <a:spAutoFit/>
          </a:bodyPr>
          <a:lstStyle/>
          <a:p>
            <a:r>
              <a:rPr lang="fr-FR" sz="1350" dirty="0">
                <a:solidFill>
                  <a:srgbClr val="0070C0"/>
                </a:solidFill>
              </a:rPr>
              <a:t>- data</a:t>
            </a:r>
          </a:p>
          <a:p>
            <a:r>
              <a:rPr lang="fr-FR" sz="1350" dirty="0">
                <a:solidFill>
                  <a:srgbClr val="FF0000"/>
                </a:solidFill>
              </a:rPr>
              <a:t>- fit </a:t>
            </a:r>
          </a:p>
        </p:txBody>
      </p:sp>
    </p:spTree>
    <p:extLst>
      <p:ext uri="{BB962C8B-B14F-4D97-AF65-F5344CB8AC3E}">
        <p14:creationId xmlns:p14="http://schemas.microsoft.com/office/powerpoint/2010/main" val="354166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15">
            <a:extLst>
              <a:ext uri="{FF2B5EF4-FFF2-40B4-BE49-F238E27FC236}">
                <a16:creationId xmlns:a16="http://schemas.microsoft.com/office/drawing/2014/main" id="{B80255C2-7FFF-4CE3-9B7E-B90872F3D2E8}"/>
              </a:ext>
            </a:extLst>
          </p:cNvPr>
          <p:cNvPicPr>
            <a:picLocks noChangeAspect="1"/>
          </p:cNvPicPr>
          <p:nvPr/>
        </p:nvPicPr>
        <p:blipFill rotWithShape="1">
          <a:blip r:embed="rId2">
            <a:lum bright="-20000" contrast="40000"/>
          </a:blip>
          <a:srcRect b="3663"/>
          <a:stretch/>
        </p:blipFill>
        <p:spPr>
          <a:xfrm>
            <a:off x="239728" y="2757366"/>
            <a:ext cx="3725318" cy="2474356"/>
          </a:xfrm>
          <a:prstGeom prst="rect">
            <a:avLst/>
          </a:prstGeom>
          <a:noFill/>
        </p:spPr>
      </p:pic>
      <p:sp>
        <p:nvSpPr>
          <p:cNvPr id="4" name="TextBox 3">
            <a:extLst>
              <a:ext uri="{FF2B5EF4-FFF2-40B4-BE49-F238E27FC236}">
                <a16:creationId xmlns:a16="http://schemas.microsoft.com/office/drawing/2014/main" id="{C4B49414-6705-47D3-A337-1BD02995AC7A}"/>
              </a:ext>
            </a:extLst>
          </p:cNvPr>
          <p:cNvSpPr txBox="1"/>
          <p:nvPr/>
        </p:nvSpPr>
        <p:spPr>
          <a:xfrm>
            <a:off x="118946" y="0"/>
            <a:ext cx="8370849" cy="553998"/>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Repeating earthquakes identification</a:t>
            </a:r>
            <a:br>
              <a:rPr lang="en-US" b="1" u="sng" dirty="0">
                <a:effectLst>
                  <a:outerShdw blurRad="38100" dist="38100" dir="2700000" algn="tl">
                    <a:srgbClr val="000000">
                      <a:alpha val="43137"/>
                    </a:srgbClr>
                  </a:outerShdw>
                </a:effectLst>
              </a:rPr>
            </a:br>
            <a:r>
              <a:rPr lang="en-US" sz="1200" dirty="0"/>
              <a:t>We then isolated </a:t>
            </a:r>
            <a:r>
              <a:rPr lang="en-US" sz="1200" u="sng" dirty="0"/>
              <a:t>repeating event sequences </a:t>
            </a:r>
            <a:r>
              <a:rPr lang="en-US" sz="1200" dirty="0"/>
              <a:t>on individual asperities and obtained refined source parameters for these events.</a:t>
            </a:r>
            <a:endParaRPr lang="en-BE" sz="1200" b="1" u="sng"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7D00FE12-F1C0-4536-BBF5-40093F033CC5}"/>
              </a:ext>
            </a:extLst>
          </p:cNvPr>
          <p:cNvSpPr/>
          <p:nvPr/>
        </p:nvSpPr>
        <p:spPr>
          <a:xfrm>
            <a:off x="214959" y="757525"/>
            <a:ext cx="8488178" cy="17404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TextBox 6">
            <a:extLst>
              <a:ext uri="{FF2B5EF4-FFF2-40B4-BE49-F238E27FC236}">
                <a16:creationId xmlns:a16="http://schemas.microsoft.com/office/drawing/2014/main" id="{462E4B28-43CC-4D21-A24D-EAA9D03DD766}"/>
              </a:ext>
            </a:extLst>
          </p:cNvPr>
          <p:cNvSpPr txBox="1"/>
          <p:nvPr/>
        </p:nvSpPr>
        <p:spPr>
          <a:xfrm>
            <a:off x="186662" y="752720"/>
            <a:ext cx="8098207" cy="2146742"/>
          </a:xfrm>
          <a:prstGeom prst="rect">
            <a:avLst/>
          </a:prstGeom>
          <a:noFill/>
        </p:spPr>
        <p:txBody>
          <a:bodyPr wrap="square" rtlCol="0">
            <a:spAutoFit/>
          </a:bodyPr>
          <a:lstStyle/>
          <a:p>
            <a:r>
              <a:rPr lang="en-US" sz="1200" b="1" u="sng" dirty="0"/>
              <a:t>1. Cross-correlation analysis and clustering: </a:t>
            </a:r>
            <a:r>
              <a:rPr lang="en-US" sz="1200" b="1" dirty="0"/>
              <a:t>families of similar waveforms</a:t>
            </a:r>
          </a:p>
          <a:p>
            <a:endParaRPr lang="en-US" sz="1200" b="1" u="sng" dirty="0"/>
          </a:p>
          <a:p>
            <a:r>
              <a:rPr lang="en-US" sz="1200" b="1" u="sng" dirty="0"/>
              <a:t>2. Colocation of repeating earthquakes</a:t>
            </a:r>
          </a:p>
          <a:p>
            <a:r>
              <a:rPr lang="en-US" sz="1200" b="1" dirty="0"/>
              <a:t>	2.1 Event size estimation: </a:t>
            </a:r>
            <a:r>
              <a:rPr lang="en-US" sz="1200" dirty="0"/>
              <a:t>Application of a spectral ratio method to compare corner frequencies and seismic moments between pairs of events of each sequence (</a:t>
            </a:r>
            <a:r>
              <a:rPr lang="en-US" sz="1200" dirty="0" err="1"/>
              <a:t>Lengliné</a:t>
            </a:r>
            <a:r>
              <a:rPr lang="en-US" sz="1200" dirty="0"/>
              <a:t> </a:t>
            </a:r>
            <a:r>
              <a:rPr lang="en-US" sz="1200" i="1" dirty="0"/>
              <a:t>et al</a:t>
            </a:r>
            <a:r>
              <a:rPr lang="en-US" sz="1200" dirty="0"/>
              <a:t>. 2014)</a:t>
            </a:r>
          </a:p>
          <a:p>
            <a:pPr marL="2000250" lvl="4" indent="-171450">
              <a:buFont typeface="Wingdings" panose="05000000000000000000" pitchFamily="2" charset="2"/>
              <a:buChar char="Ø"/>
            </a:pPr>
            <a:r>
              <a:rPr lang="en-US" sz="1200" b="1" dirty="0"/>
              <a:t>Higher accuracy in the estimation of Mo and </a:t>
            </a:r>
            <a:r>
              <a:rPr lang="en-US" sz="1200" b="1" dirty="0" err="1"/>
              <a:t>fr</a:t>
            </a:r>
            <a:endParaRPr lang="en-US" sz="1200" b="1" dirty="0"/>
          </a:p>
          <a:p>
            <a:r>
              <a:rPr lang="en-US" sz="1200" b="1" dirty="0"/>
              <a:t>	2.2 </a:t>
            </a:r>
            <a:r>
              <a:rPr lang="en-US" sz="1200" b="1" dirty="0" err="1"/>
              <a:t>Interevents</a:t>
            </a:r>
            <a:r>
              <a:rPr lang="en-US" sz="1200" b="1" dirty="0"/>
              <a:t> distances</a:t>
            </a:r>
            <a:r>
              <a:rPr lang="fr-FR" sz="1200" b="1" dirty="0">
                <a:latin typeface="Arial" panose="020B0604020202020204" pitchFamily="34" charset="0"/>
                <a:cs typeface="Arial" panose="020B0604020202020204" pitchFamily="34" charset="0"/>
              </a:rPr>
              <a:t>: </a:t>
            </a:r>
            <a:r>
              <a:rPr lang="fr-FR" sz="1200" dirty="0" err="1">
                <a:latin typeface="Calibri" panose="020F0502020204030204" pitchFamily="34" charset="0"/>
                <a:cs typeface="Calibri" panose="020F0502020204030204" pitchFamily="34" charset="0"/>
              </a:rPr>
              <a:t>assessment</a:t>
            </a:r>
            <a:r>
              <a:rPr lang="fr-FR" sz="1200" dirty="0">
                <a:latin typeface="Calibri" panose="020F0502020204030204" pitchFamily="34" charset="0"/>
                <a:cs typeface="Calibri" panose="020F0502020204030204" pitchFamily="34" charset="0"/>
              </a:rPr>
              <a:t> of inter-</a:t>
            </a:r>
            <a:r>
              <a:rPr lang="fr-FR" sz="1200" dirty="0" err="1">
                <a:latin typeface="Calibri" panose="020F0502020204030204" pitchFamily="34" charset="0"/>
                <a:cs typeface="Calibri" panose="020F0502020204030204" pitchFamily="34" charset="0"/>
              </a:rPr>
              <a:t>event</a:t>
            </a:r>
            <a:r>
              <a:rPr lang="fr-FR" sz="1200" dirty="0">
                <a:latin typeface="Calibri" panose="020F0502020204030204" pitchFamily="34" charset="0"/>
                <a:cs typeface="Calibri" panose="020F0502020204030204" pitchFamily="34" charset="0"/>
              </a:rPr>
              <a:t> distances </a:t>
            </a:r>
            <a:r>
              <a:rPr lang="fr-FR" sz="1200" dirty="0" err="1">
                <a:latin typeface="Calibri" panose="020F0502020204030204" pitchFamily="34" charset="0"/>
                <a:cs typeface="Calibri" panose="020F0502020204030204" pitchFamily="34" charset="0"/>
              </a:rPr>
              <a:t>from</a:t>
            </a:r>
            <a:r>
              <a:rPr lang="fr-FR" sz="1200" dirty="0">
                <a:latin typeface="Calibri" panose="020F0502020204030204" pitchFamily="34" charset="0"/>
                <a:cs typeface="Calibri" panose="020F0502020204030204" pitchFamily="34" charset="0"/>
              </a:rPr>
              <a:t> time variation </a:t>
            </a:r>
            <a:r>
              <a:rPr lang="fr-FR" sz="1200" dirty="0" err="1">
                <a:latin typeface="Calibri" panose="020F0502020204030204" pitchFamily="34" charset="0"/>
                <a:cs typeface="Calibri" panose="020F0502020204030204" pitchFamily="34" charset="0"/>
              </a:rPr>
              <a:t>between</a:t>
            </a:r>
            <a:r>
              <a:rPr lang="fr-FR" sz="1200" dirty="0">
                <a:latin typeface="Calibri" panose="020F0502020204030204" pitchFamily="34" charset="0"/>
                <a:cs typeface="Calibri" panose="020F0502020204030204" pitchFamily="34" charset="0"/>
              </a:rPr>
              <a:t> P- and S-</a:t>
            </a:r>
            <a:r>
              <a:rPr lang="fr-FR" sz="1200" dirty="0" err="1">
                <a:latin typeface="Calibri" panose="020F0502020204030204" pitchFamily="34" charset="0"/>
                <a:cs typeface="Calibri" panose="020F0502020204030204" pitchFamily="34" charset="0"/>
              </a:rPr>
              <a:t>waves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arrival</a:t>
            </a:r>
            <a:r>
              <a:rPr lang="fr-FR" sz="1200" dirty="0">
                <a:latin typeface="Calibri" panose="020F0502020204030204" pitchFamily="34" charset="0"/>
                <a:cs typeface="Calibri" panose="020F0502020204030204" pitchFamily="34" charset="0"/>
              </a:rPr>
              <a:t> times estimation </a:t>
            </a:r>
            <a:r>
              <a:rPr lang="fr-FR" sz="1200" dirty="0" err="1">
                <a:latin typeface="Calibri" panose="020F0502020204030204" pitchFamily="34" charset="0"/>
                <a:cs typeface="Calibri" panose="020F0502020204030204" pitchFamily="34" charset="0"/>
              </a:rPr>
              <a:t>through</a:t>
            </a:r>
            <a:r>
              <a:rPr lang="fr-FR" sz="1200" dirty="0">
                <a:latin typeface="Calibri" panose="020F0502020204030204" pitchFamily="34" charset="0"/>
                <a:cs typeface="Calibri" panose="020F0502020204030204" pitchFamily="34" charset="0"/>
              </a:rPr>
              <a:t> high-</a:t>
            </a:r>
            <a:r>
              <a:rPr lang="fr-FR" sz="1200" dirty="0" err="1">
                <a:latin typeface="Calibri" panose="020F0502020204030204" pitchFamily="34" charset="0"/>
                <a:cs typeface="Calibri" panose="020F0502020204030204" pitchFamily="34" charset="0"/>
              </a:rPr>
              <a:t>resolution</a:t>
            </a:r>
            <a:r>
              <a:rPr lang="fr-FR" sz="1200" dirty="0">
                <a:latin typeface="Calibri" panose="020F0502020204030204" pitchFamily="34" charset="0"/>
                <a:cs typeface="Calibri" panose="020F0502020204030204" pitchFamily="34" charset="0"/>
              </a:rPr>
              <a:t> cross-</a:t>
            </a:r>
            <a:r>
              <a:rPr lang="fr-FR" sz="1200" dirty="0" err="1">
                <a:latin typeface="Calibri" panose="020F0502020204030204" pitchFamily="34" charset="0"/>
                <a:cs typeface="Calibri" panose="020F0502020204030204" pitchFamily="34" charset="0"/>
              </a:rPr>
              <a:t>correlation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analysis</a:t>
            </a:r>
            <a:endParaRPr lang="en-US" sz="1200" b="1" dirty="0">
              <a:latin typeface="Calibri" panose="020F0502020204030204" pitchFamily="34" charset="0"/>
              <a:cs typeface="Calibri" panose="020F0502020204030204" pitchFamily="34" charset="0"/>
            </a:endParaRPr>
          </a:p>
          <a:p>
            <a:r>
              <a:rPr lang="en-US" sz="1200" b="1" dirty="0"/>
              <a:t>	2.3 Overlapping criterion: Elements are kept in a sequence if </a:t>
            </a:r>
            <a:r>
              <a:rPr lang="fr-FR" sz="1200" dirty="0" err="1">
                <a:latin typeface="Arial" panose="020B0604020202020204" pitchFamily="34" charset="0"/>
                <a:cs typeface="Arial" panose="020B0604020202020204" pitchFamily="34" charset="0"/>
              </a:rPr>
              <a:t>R</a:t>
            </a:r>
            <a:r>
              <a:rPr lang="fr-FR" sz="1200" baseline="-25000" dirty="0" err="1">
                <a:latin typeface="Arial" panose="020B0604020202020204" pitchFamily="34" charset="0"/>
                <a:cs typeface="Arial" panose="020B0604020202020204" pitchFamily="34" charset="0"/>
              </a:rPr>
              <a:t>i</a:t>
            </a:r>
            <a:r>
              <a:rPr lang="fr-FR" sz="1200" dirty="0" err="1">
                <a:latin typeface="Arial" panose="020B0604020202020204" pitchFamily="34" charset="0"/>
                <a:cs typeface="Arial" panose="020B0604020202020204" pitchFamily="34" charset="0"/>
              </a:rPr>
              <a:t>+R</a:t>
            </a:r>
            <a:r>
              <a:rPr lang="fr-FR" sz="1200" baseline="-25000" dirty="0" err="1">
                <a:latin typeface="Arial" panose="020B0604020202020204" pitchFamily="34" charset="0"/>
                <a:cs typeface="Arial" panose="020B0604020202020204" pitchFamily="34" charset="0"/>
              </a:rPr>
              <a:t>j</a:t>
            </a:r>
            <a:r>
              <a:rPr lang="fr-FR" sz="1200" dirty="0">
                <a:latin typeface="Arial" panose="020B0604020202020204" pitchFamily="34" charset="0"/>
                <a:cs typeface="Arial" panose="020B0604020202020204" pitchFamily="34" charset="0"/>
              </a:rPr>
              <a:t>&lt;</a:t>
            </a:r>
            <a:r>
              <a:rPr lang="fr-FR" sz="1200" dirty="0" err="1">
                <a:latin typeface="Arial" panose="020B0604020202020204" pitchFamily="34" charset="0"/>
                <a:cs typeface="Arial" panose="020B0604020202020204" pitchFamily="34" charset="0"/>
              </a:rPr>
              <a:t>D</a:t>
            </a:r>
            <a:r>
              <a:rPr lang="fr-FR" sz="1200" baseline="-25000" dirty="0" err="1">
                <a:latin typeface="Arial" panose="020B0604020202020204" pitchFamily="34" charset="0"/>
                <a:cs typeface="Arial" panose="020B0604020202020204" pitchFamily="34" charset="0"/>
              </a:rPr>
              <a:t>ij</a:t>
            </a:r>
            <a:r>
              <a:rPr lang="fr-FR" sz="1200" baseline="-25000" dirty="0">
                <a:latin typeface="Arial" panose="020B0604020202020204" pitchFamily="34" charset="0"/>
                <a:cs typeface="Arial" panose="020B0604020202020204" pitchFamily="34" charset="0"/>
              </a:rPr>
              <a:t>		</a:t>
            </a:r>
          </a:p>
          <a:p>
            <a:endParaRPr lang="en-US" sz="1200" b="1" dirty="0"/>
          </a:p>
          <a:p>
            <a:endParaRPr lang="en-BE" sz="1200" dirty="0"/>
          </a:p>
        </p:txBody>
      </p:sp>
      <p:sp>
        <p:nvSpPr>
          <p:cNvPr id="8" name="Ellipse 32">
            <a:extLst>
              <a:ext uri="{FF2B5EF4-FFF2-40B4-BE49-F238E27FC236}">
                <a16:creationId xmlns:a16="http://schemas.microsoft.com/office/drawing/2014/main" id="{5995F60A-820C-4C6D-9C70-32CBA1731580}"/>
              </a:ext>
            </a:extLst>
          </p:cNvPr>
          <p:cNvSpPr/>
          <p:nvPr/>
        </p:nvSpPr>
        <p:spPr>
          <a:xfrm>
            <a:off x="5678910" y="3380305"/>
            <a:ext cx="669851" cy="66985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panose="020B0604020202020204" pitchFamily="34" charset="0"/>
              <a:cs typeface="Arial" panose="020B0604020202020204" pitchFamily="34" charset="0"/>
            </a:endParaRPr>
          </a:p>
        </p:txBody>
      </p:sp>
      <p:sp>
        <p:nvSpPr>
          <p:cNvPr id="9" name="Ellipse 33">
            <a:extLst>
              <a:ext uri="{FF2B5EF4-FFF2-40B4-BE49-F238E27FC236}">
                <a16:creationId xmlns:a16="http://schemas.microsoft.com/office/drawing/2014/main" id="{D7E80972-C2F8-4B13-873E-29A0FFF64E1B}"/>
              </a:ext>
            </a:extLst>
          </p:cNvPr>
          <p:cNvSpPr/>
          <p:nvPr/>
        </p:nvSpPr>
        <p:spPr>
          <a:xfrm>
            <a:off x="6348761" y="3779027"/>
            <a:ext cx="1177556" cy="109249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panose="020B0604020202020204" pitchFamily="34" charset="0"/>
              <a:cs typeface="Arial" panose="020B0604020202020204" pitchFamily="34" charset="0"/>
            </a:endParaRPr>
          </a:p>
        </p:txBody>
      </p:sp>
      <p:sp>
        <p:nvSpPr>
          <p:cNvPr id="10" name="Ellipse 34">
            <a:extLst>
              <a:ext uri="{FF2B5EF4-FFF2-40B4-BE49-F238E27FC236}">
                <a16:creationId xmlns:a16="http://schemas.microsoft.com/office/drawing/2014/main" id="{9482D8A6-C168-4506-8F6E-691DB9D45075}"/>
              </a:ext>
            </a:extLst>
          </p:cNvPr>
          <p:cNvSpPr/>
          <p:nvPr/>
        </p:nvSpPr>
        <p:spPr>
          <a:xfrm>
            <a:off x="7018612" y="3502580"/>
            <a:ext cx="669851" cy="66985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panose="020B0604020202020204" pitchFamily="34" charset="0"/>
              <a:cs typeface="Arial" panose="020B0604020202020204" pitchFamily="34" charset="0"/>
            </a:endParaRPr>
          </a:p>
        </p:txBody>
      </p:sp>
      <p:cxnSp>
        <p:nvCxnSpPr>
          <p:cNvPr id="11" name="Connecteur droit avec flèche 36">
            <a:extLst>
              <a:ext uri="{FF2B5EF4-FFF2-40B4-BE49-F238E27FC236}">
                <a16:creationId xmlns:a16="http://schemas.microsoft.com/office/drawing/2014/main" id="{D8459E3B-D9A3-4158-8379-E60A7B0DA5CA}"/>
              </a:ext>
            </a:extLst>
          </p:cNvPr>
          <p:cNvCxnSpPr>
            <a:cxnSpLocks/>
          </p:cNvCxnSpPr>
          <p:nvPr/>
        </p:nvCxnSpPr>
        <p:spPr>
          <a:xfrm flipH="1">
            <a:off x="6937538" y="3837505"/>
            <a:ext cx="416000" cy="487769"/>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3">
            <a:extLst>
              <a:ext uri="{FF2B5EF4-FFF2-40B4-BE49-F238E27FC236}">
                <a16:creationId xmlns:a16="http://schemas.microsoft.com/office/drawing/2014/main" id="{561AA4DB-5BAB-478C-A362-E3191B353029}"/>
              </a:ext>
            </a:extLst>
          </p:cNvPr>
          <p:cNvCxnSpPr>
            <a:cxnSpLocks/>
          </p:cNvCxnSpPr>
          <p:nvPr/>
        </p:nvCxnSpPr>
        <p:spPr>
          <a:xfrm flipH="1" flipV="1">
            <a:off x="6013835" y="3715230"/>
            <a:ext cx="933425" cy="610044"/>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6">
            <a:extLst>
              <a:ext uri="{FF2B5EF4-FFF2-40B4-BE49-F238E27FC236}">
                <a16:creationId xmlns:a16="http://schemas.microsoft.com/office/drawing/2014/main" id="{009817FE-6E8C-4DF3-877E-4B00F59C4416}"/>
              </a:ext>
            </a:extLst>
          </p:cNvPr>
          <p:cNvCxnSpPr>
            <a:cxnSpLocks/>
          </p:cNvCxnSpPr>
          <p:nvPr/>
        </p:nvCxnSpPr>
        <p:spPr>
          <a:xfrm flipH="1" flipV="1">
            <a:off x="6013834" y="3715230"/>
            <a:ext cx="1339703" cy="130068"/>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ZoneTexte 10">
            <a:extLst>
              <a:ext uri="{FF2B5EF4-FFF2-40B4-BE49-F238E27FC236}">
                <a16:creationId xmlns:a16="http://schemas.microsoft.com/office/drawing/2014/main" id="{E8F657BF-75C1-4CDF-8CD2-F2BEF9F33073}"/>
              </a:ext>
            </a:extLst>
          </p:cNvPr>
          <p:cNvSpPr txBox="1"/>
          <p:nvPr/>
        </p:nvSpPr>
        <p:spPr>
          <a:xfrm>
            <a:off x="6487044" y="3502579"/>
            <a:ext cx="477796" cy="300082"/>
          </a:xfrm>
          <a:prstGeom prst="rect">
            <a:avLst/>
          </a:prstGeom>
          <a:noFill/>
        </p:spPr>
        <p:txBody>
          <a:bodyPr wrap="square" rtlCol="0">
            <a:spAutoFit/>
          </a:bodyPr>
          <a:lstStyle/>
          <a:p>
            <a:r>
              <a:rPr lang="fr-FR" sz="1350" dirty="0" err="1">
                <a:solidFill>
                  <a:srgbClr val="0070C0"/>
                </a:solidFill>
                <a:latin typeface="Arial" panose="020B0604020202020204" pitchFamily="34" charset="0"/>
                <a:cs typeface="Arial" panose="020B0604020202020204" pitchFamily="34" charset="0"/>
              </a:rPr>
              <a:t>D</a:t>
            </a:r>
            <a:r>
              <a:rPr lang="fr-FR" sz="1350" baseline="-25000" dirty="0" err="1">
                <a:solidFill>
                  <a:srgbClr val="0070C0"/>
                </a:solidFill>
                <a:latin typeface="Arial" panose="020B0604020202020204" pitchFamily="34" charset="0"/>
                <a:cs typeface="Arial" panose="020B0604020202020204" pitchFamily="34" charset="0"/>
              </a:rPr>
              <a:t>ij</a:t>
            </a:r>
            <a:endParaRPr lang="fr-FR" sz="1350" baseline="-25000" dirty="0">
              <a:solidFill>
                <a:srgbClr val="0070C0"/>
              </a:solidFill>
              <a:latin typeface="Arial" panose="020B0604020202020204" pitchFamily="34" charset="0"/>
              <a:cs typeface="Arial" panose="020B0604020202020204" pitchFamily="34" charset="0"/>
            </a:endParaRPr>
          </a:p>
        </p:txBody>
      </p:sp>
      <p:sp>
        <p:nvSpPr>
          <p:cNvPr id="15" name="ZoneTexte 23">
            <a:extLst>
              <a:ext uri="{FF2B5EF4-FFF2-40B4-BE49-F238E27FC236}">
                <a16:creationId xmlns:a16="http://schemas.microsoft.com/office/drawing/2014/main" id="{30CBBE96-A8B0-4DD9-9A7A-5BCA8473262B}"/>
              </a:ext>
            </a:extLst>
          </p:cNvPr>
          <p:cNvSpPr txBox="1"/>
          <p:nvPr/>
        </p:nvSpPr>
        <p:spPr>
          <a:xfrm>
            <a:off x="6395548" y="4008727"/>
            <a:ext cx="425305" cy="300082"/>
          </a:xfrm>
          <a:prstGeom prst="rect">
            <a:avLst/>
          </a:prstGeom>
          <a:noFill/>
        </p:spPr>
        <p:txBody>
          <a:bodyPr wrap="square" rtlCol="0">
            <a:spAutoFit/>
          </a:bodyPr>
          <a:lstStyle/>
          <a:p>
            <a:r>
              <a:rPr lang="fr-FR" sz="1350" dirty="0" err="1">
                <a:solidFill>
                  <a:srgbClr val="0070C0"/>
                </a:solidFill>
                <a:latin typeface="Arial" panose="020B0604020202020204" pitchFamily="34" charset="0"/>
                <a:cs typeface="Arial" panose="020B0604020202020204" pitchFamily="34" charset="0"/>
              </a:rPr>
              <a:t>D</a:t>
            </a:r>
            <a:r>
              <a:rPr lang="fr-FR" sz="1350" baseline="-25000" dirty="0" err="1">
                <a:solidFill>
                  <a:srgbClr val="0070C0"/>
                </a:solidFill>
                <a:latin typeface="Arial" panose="020B0604020202020204" pitchFamily="34" charset="0"/>
                <a:cs typeface="Arial" panose="020B0604020202020204" pitchFamily="34" charset="0"/>
              </a:rPr>
              <a:t>ik</a:t>
            </a:r>
            <a:endParaRPr lang="fr-FR" sz="1350" baseline="-25000" dirty="0">
              <a:solidFill>
                <a:srgbClr val="0070C0"/>
              </a:solidFill>
              <a:latin typeface="Arial" panose="020B0604020202020204" pitchFamily="34" charset="0"/>
              <a:cs typeface="Arial" panose="020B0604020202020204" pitchFamily="34" charset="0"/>
            </a:endParaRPr>
          </a:p>
        </p:txBody>
      </p:sp>
      <p:sp>
        <p:nvSpPr>
          <p:cNvPr id="16" name="ZoneTexte 24">
            <a:extLst>
              <a:ext uri="{FF2B5EF4-FFF2-40B4-BE49-F238E27FC236}">
                <a16:creationId xmlns:a16="http://schemas.microsoft.com/office/drawing/2014/main" id="{2E955E86-3A9F-40D9-A83B-17D7AA8AAE34}"/>
              </a:ext>
            </a:extLst>
          </p:cNvPr>
          <p:cNvSpPr txBox="1"/>
          <p:nvPr/>
        </p:nvSpPr>
        <p:spPr>
          <a:xfrm>
            <a:off x="7051143" y="4090597"/>
            <a:ext cx="643875" cy="300082"/>
          </a:xfrm>
          <a:prstGeom prst="rect">
            <a:avLst/>
          </a:prstGeom>
          <a:noFill/>
        </p:spPr>
        <p:txBody>
          <a:bodyPr wrap="square" rtlCol="0">
            <a:spAutoFit/>
          </a:bodyPr>
          <a:lstStyle/>
          <a:p>
            <a:r>
              <a:rPr lang="fr-FR" sz="1350" dirty="0" err="1">
                <a:solidFill>
                  <a:srgbClr val="0070C0"/>
                </a:solidFill>
                <a:latin typeface="Arial" panose="020B0604020202020204" pitchFamily="34" charset="0"/>
                <a:cs typeface="Arial" panose="020B0604020202020204" pitchFamily="34" charset="0"/>
              </a:rPr>
              <a:t>D</a:t>
            </a:r>
            <a:r>
              <a:rPr lang="fr-FR" sz="1350" baseline="-25000" dirty="0" err="1">
                <a:solidFill>
                  <a:srgbClr val="0070C0"/>
                </a:solidFill>
                <a:latin typeface="Arial" panose="020B0604020202020204" pitchFamily="34" charset="0"/>
                <a:cs typeface="Arial" panose="020B0604020202020204" pitchFamily="34" charset="0"/>
              </a:rPr>
              <a:t>jk</a:t>
            </a:r>
            <a:endParaRPr lang="fr-FR" sz="1350" baseline="-25000" dirty="0">
              <a:solidFill>
                <a:srgbClr val="0070C0"/>
              </a:solidFill>
              <a:latin typeface="Arial" panose="020B0604020202020204" pitchFamily="34" charset="0"/>
              <a:cs typeface="Arial" panose="020B0604020202020204" pitchFamily="34" charset="0"/>
            </a:endParaRPr>
          </a:p>
        </p:txBody>
      </p:sp>
      <p:cxnSp>
        <p:nvCxnSpPr>
          <p:cNvPr id="17" name="Connecteur droit avec flèche 39">
            <a:extLst>
              <a:ext uri="{FF2B5EF4-FFF2-40B4-BE49-F238E27FC236}">
                <a16:creationId xmlns:a16="http://schemas.microsoft.com/office/drawing/2014/main" id="{CFEA68FF-DCE2-44E3-A4C9-C06FDFC10704}"/>
              </a:ext>
            </a:extLst>
          </p:cNvPr>
          <p:cNvCxnSpPr>
            <a:cxnSpLocks/>
          </p:cNvCxnSpPr>
          <p:nvPr/>
        </p:nvCxnSpPr>
        <p:spPr>
          <a:xfrm flipV="1">
            <a:off x="6011660" y="3380305"/>
            <a:ext cx="2175" cy="325319"/>
          </a:xfrm>
          <a:prstGeom prst="straightConnector1">
            <a:avLst/>
          </a:prstGeom>
          <a:ln w="12700">
            <a:solidFill>
              <a:schemeClr val="accent6"/>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 name="ZoneTexte 45">
            <a:extLst>
              <a:ext uri="{FF2B5EF4-FFF2-40B4-BE49-F238E27FC236}">
                <a16:creationId xmlns:a16="http://schemas.microsoft.com/office/drawing/2014/main" id="{1583F256-6F23-474D-AE9F-95A8C0CBDAF3}"/>
              </a:ext>
            </a:extLst>
          </p:cNvPr>
          <p:cNvSpPr txBox="1"/>
          <p:nvPr/>
        </p:nvSpPr>
        <p:spPr>
          <a:xfrm>
            <a:off x="5996254" y="3438231"/>
            <a:ext cx="310211" cy="438582"/>
          </a:xfrm>
          <a:prstGeom prst="rect">
            <a:avLst/>
          </a:prstGeom>
          <a:noFill/>
          <a:ln>
            <a:noFill/>
            <a:prstDash val="sysDash"/>
          </a:ln>
        </p:spPr>
        <p:txBody>
          <a:bodyPr wrap="square" rtlCol="0">
            <a:spAutoFit/>
          </a:bodyPr>
          <a:lstStyle/>
          <a:p>
            <a:r>
              <a:rPr lang="fr-FR" sz="1350" dirty="0">
                <a:solidFill>
                  <a:schemeClr val="accent6"/>
                </a:solidFill>
                <a:latin typeface="Arial" panose="020B0604020202020204" pitchFamily="34" charset="0"/>
                <a:cs typeface="Arial" panose="020B0604020202020204" pitchFamily="34" charset="0"/>
              </a:rPr>
              <a:t>R</a:t>
            </a:r>
            <a:r>
              <a:rPr lang="fr-FR" sz="1350" baseline="-25000" dirty="0">
                <a:solidFill>
                  <a:schemeClr val="accent6"/>
                </a:solidFill>
                <a:latin typeface="Arial" panose="020B0604020202020204" pitchFamily="34" charset="0"/>
                <a:cs typeface="Arial" panose="020B0604020202020204" pitchFamily="34" charset="0"/>
              </a:rPr>
              <a:t>i</a:t>
            </a:r>
          </a:p>
        </p:txBody>
      </p:sp>
      <p:cxnSp>
        <p:nvCxnSpPr>
          <p:cNvPr id="19" name="Connecteur droit avec flèche 42">
            <a:extLst>
              <a:ext uri="{FF2B5EF4-FFF2-40B4-BE49-F238E27FC236}">
                <a16:creationId xmlns:a16="http://schemas.microsoft.com/office/drawing/2014/main" id="{E39A764A-41EE-408F-9408-138461E2CB5F}"/>
              </a:ext>
            </a:extLst>
          </p:cNvPr>
          <p:cNvCxnSpPr>
            <a:cxnSpLocks/>
          </p:cNvCxnSpPr>
          <p:nvPr/>
        </p:nvCxnSpPr>
        <p:spPr>
          <a:xfrm>
            <a:off x="7351363" y="3835693"/>
            <a:ext cx="239003" cy="246434"/>
          </a:xfrm>
          <a:prstGeom prst="straightConnector1">
            <a:avLst/>
          </a:prstGeom>
          <a:ln w="12700">
            <a:solidFill>
              <a:schemeClr val="accent6"/>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43">
            <a:extLst>
              <a:ext uri="{FF2B5EF4-FFF2-40B4-BE49-F238E27FC236}">
                <a16:creationId xmlns:a16="http://schemas.microsoft.com/office/drawing/2014/main" id="{36AB2687-94AE-491A-B193-0669D214D61B}"/>
              </a:ext>
            </a:extLst>
          </p:cNvPr>
          <p:cNvCxnSpPr>
            <a:cxnSpLocks/>
            <a:endCxn id="9" idx="4"/>
          </p:cNvCxnSpPr>
          <p:nvPr/>
        </p:nvCxnSpPr>
        <p:spPr>
          <a:xfrm>
            <a:off x="6927993" y="4325274"/>
            <a:ext cx="9546" cy="546248"/>
          </a:xfrm>
          <a:prstGeom prst="straightConnector1">
            <a:avLst/>
          </a:prstGeom>
          <a:ln w="12700">
            <a:solidFill>
              <a:schemeClr val="accent6"/>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1" name="ZoneTexte 47">
            <a:extLst>
              <a:ext uri="{FF2B5EF4-FFF2-40B4-BE49-F238E27FC236}">
                <a16:creationId xmlns:a16="http://schemas.microsoft.com/office/drawing/2014/main" id="{155F5DF5-3A98-42CB-A8AF-78073BDEBD8D}"/>
              </a:ext>
            </a:extLst>
          </p:cNvPr>
          <p:cNvSpPr txBox="1"/>
          <p:nvPr/>
        </p:nvSpPr>
        <p:spPr>
          <a:xfrm>
            <a:off x="6884902" y="4424959"/>
            <a:ext cx="332483" cy="438582"/>
          </a:xfrm>
          <a:prstGeom prst="rect">
            <a:avLst/>
          </a:prstGeom>
          <a:noFill/>
        </p:spPr>
        <p:txBody>
          <a:bodyPr wrap="square" rtlCol="0">
            <a:spAutoFit/>
          </a:bodyPr>
          <a:lstStyle/>
          <a:p>
            <a:r>
              <a:rPr lang="fr-FR" sz="1350" dirty="0" err="1">
                <a:solidFill>
                  <a:schemeClr val="accent6"/>
                </a:solidFill>
                <a:latin typeface="Arial" panose="020B0604020202020204" pitchFamily="34" charset="0"/>
                <a:cs typeface="Arial" panose="020B0604020202020204" pitchFamily="34" charset="0"/>
              </a:rPr>
              <a:t>R</a:t>
            </a:r>
            <a:r>
              <a:rPr lang="fr-FR" sz="1350" baseline="-25000" dirty="0" err="1">
                <a:solidFill>
                  <a:schemeClr val="accent6"/>
                </a:solidFill>
                <a:latin typeface="Arial" panose="020B0604020202020204" pitchFamily="34" charset="0"/>
                <a:cs typeface="Arial" panose="020B0604020202020204" pitchFamily="34" charset="0"/>
              </a:rPr>
              <a:t>k</a:t>
            </a:r>
            <a:endParaRPr lang="fr-FR" sz="1350" baseline="-25000" dirty="0">
              <a:solidFill>
                <a:schemeClr val="accent6"/>
              </a:solidFill>
              <a:latin typeface="Arial" panose="020B0604020202020204" pitchFamily="34" charset="0"/>
              <a:cs typeface="Arial" panose="020B0604020202020204" pitchFamily="34" charset="0"/>
            </a:endParaRPr>
          </a:p>
        </p:txBody>
      </p:sp>
      <p:sp>
        <p:nvSpPr>
          <p:cNvPr id="22" name="ZoneTexte 45">
            <a:extLst>
              <a:ext uri="{FF2B5EF4-FFF2-40B4-BE49-F238E27FC236}">
                <a16:creationId xmlns:a16="http://schemas.microsoft.com/office/drawing/2014/main" id="{22C57A68-FDED-4888-8B09-8C7BE077CDEF}"/>
              </a:ext>
            </a:extLst>
          </p:cNvPr>
          <p:cNvSpPr txBox="1"/>
          <p:nvPr/>
        </p:nvSpPr>
        <p:spPr>
          <a:xfrm>
            <a:off x="7361665" y="3735478"/>
            <a:ext cx="310211" cy="438582"/>
          </a:xfrm>
          <a:prstGeom prst="rect">
            <a:avLst/>
          </a:prstGeom>
          <a:noFill/>
          <a:ln>
            <a:noFill/>
            <a:prstDash val="sysDash"/>
          </a:ln>
        </p:spPr>
        <p:txBody>
          <a:bodyPr wrap="square" rtlCol="0">
            <a:spAutoFit/>
          </a:bodyPr>
          <a:lstStyle/>
          <a:p>
            <a:r>
              <a:rPr lang="fr-FR" sz="1350" dirty="0" err="1">
                <a:solidFill>
                  <a:schemeClr val="accent6"/>
                </a:solidFill>
                <a:latin typeface="Arial" panose="020B0604020202020204" pitchFamily="34" charset="0"/>
                <a:cs typeface="Arial" panose="020B0604020202020204" pitchFamily="34" charset="0"/>
              </a:rPr>
              <a:t>R</a:t>
            </a:r>
            <a:r>
              <a:rPr lang="fr-FR" sz="1350" baseline="-25000" dirty="0" err="1">
                <a:solidFill>
                  <a:schemeClr val="accent6"/>
                </a:solidFill>
                <a:latin typeface="Arial" panose="020B0604020202020204" pitchFamily="34" charset="0"/>
                <a:cs typeface="Arial" panose="020B0604020202020204" pitchFamily="34" charset="0"/>
              </a:rPr>
              <a:t>j</a:t>
            </a:r>
            <a:endParaRPr lang="fr-FR" sz="1350" baseline="-25000" dirty="0">
              <a:solidFill>
                <a:schemeClr val="accent6"/>
              </a:solidFill>
              <a:latin typeface="Arial" panose="020B0604020202020204" pitchFamily="34" charset="0"/>
              <a:cs typeface="Arial" panose="020B0604020202020204" pitchFamily="34" charset="0"/>
            </a:endParaRPr>
          </a:p>
        </p:txBody>
      </p:sp>
      <p:sp>
        <p:nvSpPr>
          <p:cNvPr id="28" name="ZoneTexte 16">
            <a:extLst>
              <a:ext uri="{FF2B5EF4-FFF2-40B4-BE49-F238E27FC236}">
                <a16:creationId xmlns:a16="http://schemas.microsoft.com/office/drawing/2014/main" id="{805A5BD8-0530-454E-8424-4FD5FEEC69E8}"/>
              </a:ext>
            </a:extLst>
          </p:cNvPr>
          <p:cNvSpPr txBox="1"/>
          <p:nvPr/>
        </p:nvSpPr>
        <p:spPr>
          <a:xfrm>
            <a:off x="403461" y="5231722"/>
            <a:ext cx="4297680" cy="461665"/>
          </a:xfrm>
          <a:prstGeom prst="rect">
            <a:avLst/>
          </a:prstGeom>
          <a:noFill/>
        </p:spPr>
        <p:txBody>
          <a:bodyPr wrap="square" rtlCol="0">
            <a:spAutoFit/>
          </a:bodyPr>
          <a:lstStyle/>
          <a:p>
            <a:r>
              <a:rPr lang="fr-FR" sz="1200" dirty="0">
                <a:solidFill>
                  <a:schemeClr val="accent1">
                    <a:lumMod val="50000"/>
                  </a:schemeClr>
                </a:solidFill>
                <a:cs typeface="Arial" panose="020B0604020202020204" pitchFamily="34" charset="0"/>
              </a:rPr>
              <a:t>Figure </a:t>
            </a:r>
            <a:r>
              <a:rPr lang="fr-FR" sz="1200" dirty="0" err="1">
                <a:solidFill>
                  <a:schemeClr val="accent1">
                    <a:lumMod val="50000"/>
                  </a:schemeClr>
                </a:solidFill>
                <a:cs typeface="Arial" panose="020B0604020202020204" pitchFamily="34" charset="0"/>
              </a:rPr>
              <a:t>extracted</a:t>
            </a:r>
            <a:r>
              <a:rPr lang="fr-FR" sz="1200" dirty="0">
                <a:solidFill>
                  <a:schemeClr val="accent1">
                    <a:lumMod val="50000"/>
                  </a:schemeClr>
                </a:solidFill>
                <a:cs typeface="Arial" panose="020B0604020202020204" pitchFamily="34" charset="0"/>
              </a:rPr>
              <a:t> </a:t>
            </a:r>
            <a:r>
              <a:rPr lang="fr-FR" sz="1200" dirty="0" err="1">
                <a:solidFill>
                  <a:schemeClr val="accent1">
                    <a:lumMod val="50000"/>
                  </a:schemeClr>
                </a:solidFill>
                <a:cs typeface="Arial" panose="020B0604020202020204" pitchFamily="34" charset="0"/>
              </a:rPr>
              <a:t>from</a:t>
            </a:r>
            <a:r>
              <a:rPr lang="fr-FR" sz="1200" dirty="0">
                <a:solidFill>
                  <a:schemeClr val="accent1">
                    <a:lumMod val="50000"/>
                  </a:schemeClr>
                </a:solidFill>
                <a:cs typeface="Arial" panose="020B0604020202020204" pitchFamily="34" charset="0"/>
              </a:rPr>
              <a:t> </a:t>
            </a:r>
            <a:r>
              <a:rPr lang="fr-FR" sz="1200" dirty="0" err="1">
                <a:solidFill>
                  <a:schemeClr val="accent1">
                    <a:lumMod val="50000"/>
                  </a:schemeClr>
                </a:solidFill>
                <a:cs typeface="Arial" panose="020B0604020202020204" pitchFamily="34" charset="0"/>
              </a:rPr>
              <a:t>Lengliné</a:t>
            </a:r>
            <a:r>
              <a:rPr lang="fr-FR" sz="1200" dirty="0">
                <a:solidFill>
                  <a:schemeClr val="accent1">
                    <a:lumMod val="50000"/>
                  </a:schemeClr>
                </a:solidFill>
                <a:cs typeface="Arial" panose="020B0604020202020204" pitchFamily="34" charset="0"/>
              </a:rPr>
              <a:t> et al., 2014 </a:t>
            </a:r>
            <a:r>
              <a:rPr lang="fr-FR" sz="1200" dirty="0" err="1">
                <a:solidFill>
                  <a:schemeClr val="accent1">
                    <a:lumMod val="50000"/>
                  </a:schemeClr>
                </a:solidFill>
                <a:cs typeface="Arial" panose="020B0604020202020204" pitchFamily="34" charset="0"/>
              </a:rPr>
              <a:t>illustrating</a:t>
            </a:r>
            <a:r>
              <a:rPr lang="fr-FR" sz="1200" dirty="0">
                <a:solidFill>
                  <a:schemeClr val="accent1">
                    <a:lumMod val="50000"/>
                  </a:schemeClr>
                </a:solidFill>
                <a:cs typeface="Arial" panose="020B0604020202020204" pitchFamily="34" charset="0"/>
              </a:rPr>
              <a:t> the spectral ratio </a:t>
            </a:r>
            <a:r>
              <a:rPr lang="fr-FR" sz="1200" dirty="0" err="1">
                <a:solidFill>
                  <a:schemeClr val="accent1">
                    <a:lumMod val="50000"/>
                  </a:schemeClr>
                </a:solidFill>
                <a:cs typeface="Arial" panose="020B0604020202020204" pitchFamily="34" charset="0"/>
              </a:rPr>
              <a:t>method</a:t>
            </a:r>
            <a:r>
              <a:rPr lang="fr-FR" sz="1200" dirty="0">
                <a:solidFill>
                  <a:schemeClr val="accent1">
                    <a:lumMod val="50000"/>
                  </a:schemeClr>
                </a:solidFill>
                <a:cs typeface="Arial" panose="020B0604020202020204" pitchFamily="34" charset="0"/>
              </a:rPr>
              <a:t> </a:t>
            </a:r>
            <a:r>
              <a:rPr lang="fr-FR" sz="1200" dirty="0" err="1">
                <a:solidFill>
                  <a:schemeClr val="accent1">
                    <a:lumMod val="50000"/>
                  </a:schemeClr>
                </a:solidFill>
                <a:cs typeface="Arial" panose="020B0604020202020204" pitchFamily="34" charset="0"/>
              </a:rPr>
              <a:t>applied</a:t>
            </a:r>
            <a:r>
              <a:rPr lang="fr-FR" sz="1200" dirty="0">
                <a:solidFill>
                  <a:schemeClr val="accent1">
                    <a:lumMod val="50000"/>
                  </a:schemeClr>
                </a:solidFill>
                <a:cs typeface="Arial" panose="020B0604020202020204" pitchFamily="34" charset="0"/>
              </a:rPr>
              <a:t> on pairs of </a:t>
            </a:r>
            <a:r>
              <a:rPr lang="fr-FR" sz="1200" dirty="0" err="1">
                <a:solidFill>
                  <a:schemeClr val="accent1">
                    <a:lumMod val="50000"/>
                  </a:schemeClr>
                </a:solidFill>
                <a:cs typeface="Arial" panose="020B0604020202020204" pitchFamily="34" charset="0"/>
              </a:rPr>
              <a:t>events</a:t>
            </a:r>
            <a:r>
              <a:rPr lang="fr-FR" sz="1200" dirty="0">
                <a:solidFill>
                  <a:schemeClr val="accent1">
                    <a:lumMod val="50000"/>
                  </a:schemeClr>
                </a:solidFill>
                <a:cs typeface="Arial" panose="020B0604020202020204" pitchFamily="34" charset="0"/>
              </a:rPr>
              <a:t>. </a:t>
            </a:r>
          </a:p>
        </p:txBody>
      </p:sp>
      <p:sp>
        <p:nvSpPr>
          <p:cNvPr id="29" name="ZoneTexte 17">
            <a:extLst>
              <a:ext uri="{FF2B5EF4-FFF2-40B4-BE49-F238E27FC236}">
                <a16:creationId xmlns:a16="http://schemas.microsoft.com/office/drawing/2014/main" id="{CEAE65BB-1122-49D4-8FC0-CFAB70A72B9D}"/>
              </a:ext>
            </a:extLst>
          </p:cNvPr>
          <p:cNvSpPr txBox="1"/>
          <p:nvPr/>
        </p:nvSpPr>
        <p:spPr>
          <a:xfrm>
            <a:off x="963953" y="2644390"/>
            <a:ext cx="511679" cy="276999"/>
          </a:xfrm>
          <a:prstGeom prst="rect">
            <a:avLst/>
          </a:prstGeom>
          <a:noFill/>
        </p:spPr>
        <p:txBody>
          <a:bodyPr wrap="none" rtlCol="0">
            <a:spAutoFit/>
          </a:bodyPr>
          <a:lstStyle/>
          <a:p>
            <a:r>
              <a:rPr lang="fr-FR" sz="1200" b="1" dirty="0"/>
              <a:t>f1=f2</a:t>
            </a:r>
          </a:p>
        </p:txBody>
      </p:sp>
      <p:sp>
        <p:nvSpPr>
          <p:cNvPr id="30" name="ZoneTexte 18">
            <a:extLst>
              <a:ext uri="{FF2B5EF4-FFF2-40B4-BE49-F238E27FC236}">
                <a16:creationId xmlns:a16="http://schemas.microsoft.com/office/drawing/2014/main" id="{930594F9-332B-4473-9275-E3E94134DA83}"/>
              </a:ext>
            </a:extLst>
          </p:cNvPr>
          <p:cNvSpPr txBox="1"/>
          <p:nvPr/>
        </p:nvSpPr>
        <p:spPr>
          <a:xfrm>
            <a:off x="1878401" y="2629523"/>
            <a:ext cx="511679" cy="276999"/>
          </a:xfrm>
          <a:prstGeom prst="rect">
            <a:avLst/>
          </a:prstGeom>
          <a:noFill/>
        </p:spPr>
        <p:txBody>
          <a:bodyPr wrap="none" rtlCol="0">
            <a:spAutoFit/>
          </a:bodyPr>
          <a:lstStyle/>
          <a:p>
            <a:r>
              <a:rPr lang="fr-FR" sz="1200" b="1" dirty="0"/>
              <a:t>f1~f2</a:t>
            </a:r>
          </a:p>
        </p:txBody>
      </p:sp>
      <p:sp>
        <p:nvSpPr>
          <p:cNvPr id="31" name="ZoneTexte 19">
            <a:extLst>
              <a:ext uri="{FF2B5EF4-FFF2-40B4-BE49-F238E27FC236}">
                <a16:creationId xmlns:a16="http://schemas.microsoft.com/office/drawing/2014/main" id="{8939560E-8C37-4558-9A37-20C79C921C66}"/>
              </a:ext>
            </a:extLst>
          </p:cNvPr>
          <p:cNvSpPr txBox="1"/>
          <p:nvPr/>
        </p:nvSpPr>
        <p:spPr>
          <a:xfrm>
            <a:off x="2922477" y="2646229"/>
            <a:ext cx="638767" cy="276999"/>
          </a:xfrm>
          <a:prstGeom prst="rect">
            <a:avLst/>
          </a:prstGeom>
          <a:noFill/>
        </p:spPr>
        <p:txBody>
          <a:bodyPr wrap="square" rtlCol="0">
            <a:spAutoFit/>
          </a:bodyPr>
          <a:lstStyle/>
          <a:p>
            <a:r>
              <a:rPr lang="fr-FR" sz="1200" b="1" dirty="0"/>
              <a:t>f1≠f2</a:t>
            </a:r>
          </a:p>
        </p:txBody>
      </p:sp>
      <p:sp>
        <p:nvSpPr>
          <p:cNvPr id="33" name="TextBox 32">
            <a:extLst>
              <a:ext uri="{FF2B5EF4-FFF2-40B4-BE49-F238E27FC236}">
                <a16:creationId xmlns:a16="http://schemas.microsoft.com/office/drawing/2014/main" id="{59828997-D2BE-4918-88C4-23ECA5074214}"/>
              </a:ext>
            </a:extLst>
          </p:cNvPr>
          <p:cNvSpPr txBox="1"/>
          <p:nvPr/>
        </p:nvSpPr>
        <p:spPr>
          <a:xfrm>
            <a:off x="5571116" y="5041562"/>
            <a:ext cx="2713753" cy="461665"/>
          </a:xfrm>
          <a:prstGeom prst="rect">
            <a:avLst/>
          </a:prstGeom>
          <a:noFill/>
        </p:spPr>
        <p:txBody>
          <a:bodyPr wrap="square" rtlCol="0">
            <a:spAutoFit/>
          </a:bodyPr>
          <a:lstStyle/>
          <a:p>
            <a:r>
              <a:rPr lang="en-US" sz="1200" dirty="0">
                <a:solidFill>
                  <a:schemeClr val="accent1">
                    <a:lumMod val="50000"/>
                  </a:schemeClr>
                </a:solidFill>
              </a:rPr>
              <a:t>Fig. Schema illustrating the verification of overlapping criterion</a:t>
            </a:r>
            <a:endParaRPr lang="en-BE" sz="1200" dirty="0">
              <a:solidFill>
                <a:schemeClr val="accent1">
                  <a:lumMod val="50000"/>
                </a:schemeClr>
              </a:solidFill>
            </a:endParaRPr>
          </a:p>
        </p:txBody>
      </p:sp>
      <p:sp>
        <p:nvSpPr>
          <p:cNvPr id="34" name="ZoneTexte 7">
            <a:extLst>
              <a:ext uri="{FF2B5EF4-FFF2-40B4-BE49-F238E27FC236}">
                <a16:creationId xmlns:a16="http://schemas.microsoft.com/office/drawing/2014/main" id="{C2B87DF7-02E5-45BC-913B-AD72A434BC0A}"/>
              </a:ext>
            </a:extLst>
          </p:cNvPr>
          <p:cNvSpPr txBox="1"/>
          <p:nvPr/>
        </p:nvSpPr>
        <p:spPr>
          <a:xfrm>
            <a:off x="5829436" y="2624574"/>
            <a:ext cx="2881135" cy="675186"/>
          </a:xfrm>
          <a:prstGeom prst="rect">
            <a:avLst/>
          </a:prstGeom>
          <a:solidFill>
            <a:schemeClr val="accent6">
              <a:lumMod val="20000"/>
              <a:lumOff val="80000"/>
            </a:schemeClr>
          </a:solidFill>
          <a:ln w="12700" cap="flat">
            <a:solidFill>
              <a:schemeClr val="accent1"/>
            </a:solidFill>
          </a:ln>
        </p:spPr>
        <p:txBody>
          <a:bodyPr vert="horz" wrap="square" lIns="51435" tIns="25718" rIns="51435" bIns="25718" anchor="t" anchorCtr="0" compatLnSpc="1">
            <a:spAutoFit/>
          </a:bodyPr>
          <a:lstStyle/>
          <a:p>
            <a:pPr algn="ctr" defTabSz="514350">
              <a:defRPr sz="1800" b="0" i="0" u="none" strike="noStrike" kern="0" cap="none" spc="0" baseline="0">
                <a:solidFill>
                  <a:srgbClr val="000000"/>
                </a:solidFill>
                <a:uFillTx/>
              </a:defRPr>
            </a:pPr>
            <a:r>
              <a:rPr lang="fr-FR" sz="1350" b="1" dirty="0" err="1">
                <a:solidFill>
                  <a:srgbClr val="000000"/>
                </a:solidFill>
                <a:latin typeface="Arial" panose="020B0604020202020204" pitchFamily="34" charset="0"/>
                <a:cs typeface="Arial" panose="020B0604020202020204" pitchFamily="34" charset="0"/>
              </a:rPr>
              <a:t>Results</a:t>
            </a:r>
            <a:r>
              <a:rPr lang="fr-FR" sz="1350" b="1" dirty="0">
                <a:solidFill>
                  <a:srgbClr val="000000"/>
                </a:solidFill>
                <a:latin typeface="Arial" panose="020B0604020202020204" pitchFamily="34" charset="0"/>
                <a:cs typeface="Arial" panose="020B0604020202020204" pitchFamily="34" charset="0"/>
              </a:rPr>
              <a:t>:</a:t>
            </a:r>
            <a:r>
              <a:rPr lang="fr-FR" sz="1350" dirty="0">
                <a:solidFill>
                  <a:srgbClr val="000000"/>
                </a:solidFill>
                <a:latin typeface="Arial" panose="020B0604020202020204" pitchFamily="34" charset="0"/>
                <a:cs typeface="Arial" panose="020B0604020202020204" pitchFamily="34" charset="0"/>
              </a:rPr>
              <a:t> </a:t>
            </a:r>
            <a:r>
              <a:rPr lang="fr-FR" sz="1350" b="1" dirty="0">
                <a:solidFill>
                  <a:srgbClr val="000000"/>
                </a:solidFill>
                <a:latin typeface="Arial" panose="020B0604020202020204" pitchFamily="34" charset="0"/>
                <a:cs typeface="Arial" panose="020B0604020202020204" pitchFamily="34" charset="0"/>
              </a:rPr>
              <a:t>4252</a:t>
            </a:r>
            <a:r>
              <a:rPr lang="fr-FR" sz="1350" dirty="0">
                <a:solidFill>
                  <a:srgbClr val="000000"/>
                </a:solidFill>
                <a:latin typeface="Arial" panose="020B0604020202020204" pitchFamily="34" charset="0"/>
                <a:cs typeface="Arial" panose="020B0604020202020204" pitchFamily="34" charset="0"/>
              </a:rPr>
              <a:t> </a:t>
            </a:r>
            <a:r>
              <a:rPr lang="fr-FR" sz="1350" dirty="0" err="1">
                <a:solidFill>
                  <a:srgbClr val="000000"/>
                </a:solidFill>
                <a:latin typeface="Arial" panose="020B0604020202020204" pitchFamily="34" charset="0"/>
                <a:cs typeface="Arial" panose="020B0604020202020204" pitchFamily="34" charset="0"/>
              </a:rPr>
              <a:t>seismic</a:t>
            </a:r>
            <a:r>
              <a:rPr lang="fr-FR" sz="1350" dirty="0">
                <a:solidFill>
                  <a:srgbClr val="000000"/>
                </a:solidFill>
                <a:latin typeface="Arial" panose="020B0604020202020204" pitchFamily="34" charset="0"/>
                <a:cs typeface="Arial" panose="020B0604020202020204" pitchFamily="34" charset="0"/>
              </a:rPr>
              <a:t> </a:t>
            </a:r>
            <a:r>
              <a:rPr lang="fr-FR" sz="1350" dirty="0" err="1">
                <a:solidFill>
                  <a:srgbClr val="000000"/>
                </a:solidFill>
                <a:latin typeface="Arial" panose="020B0604020202020204" pitchFamily="34" charset="0"/>
                <a:cs typeface="Arial" panose="020B0604020202020204" pitchFamily="34" charset="0"/>
              </a:rPr>
              <a:t>events</a:t>
            </a:r>
            <a:r>
              <a:rPr lang="fr-FR" sz="1350" dirty="0">
                <a:solidFill>
                  <a:srgbClr val="000000"/>
                </a:solidFill>
                <a:latin typeface="Arial" panose="020B0604020202020204" pitchFamily="34" charset="0"/>
                <a:cs typeface="Arial" panose="020B0604020202020204" pitchFamily="34" charset="0"/>
              </a:rPr>
              <a:t> are </a:t>
            </a:r>
            <a:r>
              <a:rPr lang="fr-FR" sz="1350" dirty="0" err="1">
                <a:solidFill>
                  <a:srgbClr val="000000"/>
                </a:solidFill>
                <a:latin typeface="Arial" panose="020B0604020202020204" pitchFamily="34" charset="0"/>
                <a:cs typeface="Arial" panose="020B0604020202020204" pitchFamily="34" charset="0"/>
              </a:rPr>
              <a:t>classified</a:t>
            </a:r>
            <a:r>
              <a:rPr lang="fr-FR" sz="1350" dirty="0">
                <a:solidFill>
                  <a:srgbClr val="000000"/>
                </a:solidFill>
                <a:latin typeface="Arial" panose="020B0604020202020204" pitchFamily="34" charset="0"/>
                <a:cs typeface="Arial" panose="020B0604020202020204" pitchFamily="34" charset="0"/>
              </a:rPr>
              <a:t> in </a:t>
            </a:r>
            <a:r>
              <a:rPr lang="fr-FR" sz="1350" b="1" dirty="0">
                <a:solidFill>
                  <a:srgbClr val="000000"/>
                </a:solidFill>
                <a:latin typeface="Arial" panose="020B0604020202020204" pitchFamily="34" charset="0"/>
                <a:cs typeface="Arial" panose="020B0604020202020204" pitchFamily="34" charset="0"/>
              </a:rPr>
              <a:t>663 </a:t>
            </a:r>
            <a:r>
              <a:rPr lang="fr-FR" sz="1350" b="1" dirty="0" err="1">
                <a:solidFill>
                  <a:srgbClr val="000000"/>
                </a:solidFill>
                <a:latin typeface="Arial" panose="020B0604020202020204" pitchFamily="34" charset="0"/>
                <a:cs typeface="Arial" panose="020B0604020202020204" pitchFamily="34" charset="0"/>
              </a:rPr>
              <a:t>sequences</a:t>
            </a:r>
            <a:r>
              <a:rPr lang="fr-FR" sz="1350" b="1" dirty="0">
                <a:solidFill>
                  <a:srgbClr val="000000"/>
                </a:solidFill>
                <a:latin typeface="Arial" panose="020B0604020202020204" pitchFamily="34" charset="0"/>
                <a:cs typeface="Arial" panose="020B0604020202020204" pitchFamily="34" charset="0"/>
              </a:rPr>
              <a:t> </a:t>
            </a:r>
            <a:r>
              <a:rPr lang="fr-FR" sz="1350" dirty="0">
                <a:solidFill>
                  <a:srgbClr val="000000"/>
                </a:solidFill>
                <a:latin typeface="Arial" panose="020B0604020202020204" pitchFamily="34" charset="0"/>
                <a:cs typeface="Arial" panose="020B0604020202020204" pitchFamily="34" charset="0"/>
              </a:rPr>
              <a:t>of </a:t>
            </a:r>
            <a:r>
              <a:rPr lang="fr-FR" sz="1350" b="1" dirty="0" err="1">
                <a:solidFill>
                  <a:srgbClr val="000000"/>
                </a:solidFill>
                <a:latin typeface="Arial" panose="020B0604020202020204" pitchFamily="34" charset="0"/>
                <a:cs typeface="Arial" panose="020B0604020202020204" pitchFamily="34" charset="0"/>
              </a:rPr>
              <a:t>repeating</a:t>
            </a:r>
            <a:r>
              <a:rPr lang="fr-FR" sz="1350" b="1" dirty="0">
                <a:solidFill>
                  <a:srgbClr val="000000"/>
                </a:solidFill>
                <a:latin typeface="Arial" panose="020B0604020202020204" pitchFamily="34" charset="0"/>
                <a:cs typeface="Arial" panose="020B0604020202020204" pitchFamily="34" charset="0"/>
              </a:rPr>
              <a:t> </a:t>
            </a:r>
            <a:r>
              <a:rPr lang="fr-FR" sz="1350" b="1" dirty="0" err="1">
                <a:solidFill>
                  <a:srgbClr val="000000"/>
                </a:solidFill>
                <a:latin typeface="Arial" panose="020B0604020202020204" pitchFamily="34" charset="0"/>
                <a:cs typeface="Arial" panose="020B0604020202020204" pitchFamily="34" charset="0"/>
              </a:rPr>
              <a:t>earthquakes</a:t>
            </a:r>
            <a:endParaRPr lang="fr-FR" sz="1350" b="1" dirty="0">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ECE67D2-31D0-41A5-AF08-ED4678626837}"/>
              </a:ext>
            </a:extLst>
          </p:cNvPr>
          <p:cNvSpPr txBox="1"/>
          <p:nvPr/>
        </p:nvSpPr>
        <p:spPr>
          <a:xfrm>
            <a:off x="7145538" y="2066354"/>
            <a:ext cx="1565033" cy="400110"/>
          </a:xfrm>
          <a:prstGeom prst="rect">
            <a:avLst/>
          </a:prstGeom>
          <a:noFill/>
        </p:spPr>
        <p:txBody>
          <a:bodyPr wrap="square" rtlCol="0">
            <a:spAutoFit/>
          </a:bodyPr>
          <a:lstStyle/>
          <a:p>
            <a:pPr algn="r"/>
            <a:r>
              <a:rPr lang="en-US" sz="1000" dirty="0"/>
              <a:t>R= source radius</a:t>
            </a:r>
          </a:p>
          <a:p>
            <a:pPr algn="r"/>
            <a:r>
              <a:rPr lang="en-US" sz="1000" dirty="0"/>
              <a:t>D= inter-event distance</a:t>
            </a:r>
            <a:endParaRPr lang="en-BE" sz="1000" dirty="0"/>
          </a:p>
        </p:txBody>
      </p:sp>
    </p:spTree>
    <p:extLst>
      <p:ext uri="{BB962C8B-B14F-4D97-AF65-F5344CB8AC3E}">
        <p14:creationId xmlns:p14="http://schemas.microsoft.com/office/powerpoint/2010/main" val="174754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D9AA8D-8C0B-435F-9332-4073BABE2C91}"/>
              </a:ext>
            </a:extLst>
          </p:cNvPr>
          <p:cNvSpPr/>
          <p:nvPr/>
        </p:nvSpPr>
        <p:spPr>
          <a:xfrm>
            <a:off x="4696407" y="528834"/>
            <a:ext cx="4225794" cy="22235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C89DF383-3921-4B4E-BDA0-76724798CF93}"/>
              </a:ext>
            </a:extLst>
          </p:cNvPr>
          <p:cNvSpPr/>
          <p:nvPr/>
        </p:nvSpPr>
        <p:spPr>
          <a:xfrm>
            <a:off x="100625" y="527824"/>
            <a:ext cx="4466201" cy="20692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D0DFED29-C0D1-4AB8-AE50-8AC0A3569B4E}"/>
              </a:ext>
            </a:extLst>
          </p:cNvPr>
          <p:cNvSpPr txBox="1"/>
          <p:nvPr/>
        </p:nvSpPr>
        <p:spPr>
          <a:xfrm>
            <a:off x="59473" y="104078"/>
            <a:ext cx="4869366" cy="646331"/>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Results:  </a:t>
            </a:r>
            <a:r>
              <a:rPr lang="en-US" b="1" dirty="0"/>
              <a:t>Scaling of repeating events</a:t>
            </a:r>
          </a:p>
          <a:p>
            <a:endParaRPr lang="en-BE" b="1" u="sng" dirty="0">
              <a:effectLst>
                <a:outerShdw blurRad="38100" dist="38100" dir="2700000" algn="tl">
                  <a:srgbClr val="000000">
                    <a:alpha val="43137"/>
                  </a:srgbClr>
                </a:outerShdw>
              </a:effectLst>
            </a:endParaRPr>
          </a:p>
        </p:txBody>
      </p:sp>
      <p:pic>
        <p:nvPicPr>
          <p:cNvPr id="5" name="Image 7">
            <a:extLst>
              <a:ext uri="{FF2B5EF4-FFF2-40B4-BE49-F238E27FC236}">
                <a16:creationId xmlns:a16="http://schemas.microsoft.com/office/drawing/2014/main" id="{26243294-F65C-4E01-BBB9-7BB2DFF23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5" y="2626804"/>
            <a:ext cx="3170002" cy="3051424"/>
          </a:xfrm>
          <a:prstGeom prst="rect">
            <a:avLst/>
          </a:prstGeom>
        </p:spPr>
      </p:pic>
      <p:sp>
        <p:nvSpPr>
          <p:cNvPr id="6" name="Rectangle 5">
            <a:extLst>
              <a:ext uri="{FF2B5EF4-FFF2-40B4-BE49-F238E27FC236}">
                <a16:creationId xmlns:a16="http://schemas.microsoft.com/office/drawing/2014/main" id="{EB4F1560-E7F4-41FE-BA57-CA3A4215F3B9}"/>
              </a:ext>
            </a:extLst>
          </p:cNvPr>
          <p:cNvSpPr/>
          <p:nvPr/>
        </p:nvSpPr>
        <p:spPr>
          <a:xfrm>
            <a:off x="3270627" y="2724963"/>
            <a:ext cx="1241502" cy="2462213"/>
          </a:xfrm>
          <a:prstGeom prst="rect">
            <a:avLst/>
          </a:prstGeom>
        </p:spPr>
        <p:txBody>
          <a:bodyPr wrap="square">
            <a:spAutoFit/>
          </a:bodyPr>
          <a:lstStyle/>
          <a:p>
            <a:r>
              <a:rPr lang="en-US" sz="1100" dirty="0">
                <a:solidFill>
                  <a:schemeClr val="accent1">
                    <a:lumMod val="50000"/>
                  </a:schemeClr>
                </a:solidFill>
              </a:rPr>
              <a:t>Fig: Seismic moments as a function of sources radii. The dashed lines represent constant stress drop values. The </a:t>
            </a:r>
            <a:r>
              <a:rPr lang="en-US" sz="1100" dirty="0" err="1">
                <a:solidFill>
                  <a:schemeClr val="accent1">
                    <a:lumMod val="50000"/>
                  </a:schemeClr>
                </a:solidFill>
              </a:rPr>
              <a:t>coloured</a:t>
            </a:r>
            <a:r>
              <a:rPr lang="en-US" sz="1100" dirty="0">
                <a:solidFill>
                  <a:schemeClr val="accent1">
                    <a:lumMod val="50000"/>
                  </a:schemeClr>
                </a:solidFill>
              </a:rPr>
              <a:t> circles are attributed to individual sequences of repeating earthquakes</a:t>
            </a:r>
            <a:endParaRPr lang="en-BE" sz="1100" dirty="0">
              <a:solidFill>
                <a:schemeClr val="accent1">
                  <a:lumMod val="50000"/>
                </a:schemeClr>
              </a:solidFill>
            </a:endParaRPr>
          </a:p>
        </p:txBody>
      </p:sp>
      <p:sp>
        <p:nvSpPr>
          <p:cNvPr id="9" name="Rectangle 8">
            <a:extLst>
              <a:ext uri="{FF2B5EF4-FFF2-40B4-BE49-F238E27FC236}">
                <a16:creationId xmlns:a16="http://schemas.microsoft.com/office/drawing/2014/main" id="{0CB476D3-746F-4217-9133-881D37545C9A}"/>
              </a:ext>
            </a:extLst>
          </p:cNvPr>
          <p:cNvSpPr/>
          <p:nvPr/>
        </p:nvSpPr>
        <p:spPr>
          <a:xfrm>
            <a:off x="59473" y="473410"/>
            <a:ext cx="4572000" cy="2123658"/>
          </a:xfrm>
          <a:prstGeom prst="rect">
            <a:avLst/>
          </a:prstGeom>
        </p:spPr>
        <p:txBody>
          <a:bodyPr>
            <a:spAutoFit/>
          </a:bodyPr>
          <a:lstStyle/>
          <a:p>
            <a:pPr marL="171450" indent="-171450">
              <a:buFont typeface="Arial" panose="020B0604020202020204" pitchFamily="34" charset="0"/>
              <a:buChar char="•"/>
            </a:pPr>
            <a:r>
              <a:rPr lang="en-US" sz="1200" b="1" dirty="0"/>
              <a:t>Globally</a:t>
            </a:r>
            <a:r>
              <a:rPr lang="en-US" sz="1200" dirty="0"/>
              <a:t>, the scaling between moments Mo and source radii R is of the form </a:t>
            </a:r>
            <a:r>
              <a:rPr lang="en-US" sz="1200" b="1" i="1" dirty="0"/>
              <a:t>M</a:t>
            </a:r>
            <a:r>
              <a:rPr lang="en-US" sz="1200" b="1" baseline="-25000" dirty="0"/>
              <a:t>0</a:t>
            </a:r>
            <a:r>
              <a:rPr lang="en-US" sz="1200" b="1" dirty="0"/>
              <a:t>∝</a:t>
            </a:r>
            <a:r>
              <a:rPr lang="en-US" sz="1200" b="1" i="1" dirty="0"/>
              <a:t>R</a:t>
            </a:r>
            <a:r>
              <a:rPr lang="en-US" sz="1200" b="1" baseline="30000" dirty="0"/>
              <a:t>3</a:t>
            </a:r>
            <a:r>
              <a:rPr lang="en-US" sz="1200" b="1" dirty="0"/>
              <a:t> </a:t>
            </a:r>
            <a:r>
              <a:rPr lang="en-US" sz="1200" dirty="0"/>
              <a:t>as observed from numerous earthquakes worldwide (e.g. Kanamori &amp; Anderson 1975).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b="1" dirty="0"/>
              <a:t>At the scale of the asperity</a:t>
            </a:r>
            <a:r>
              <a:rPr lang="en-US" sz="1200" dirty="0"/>
              <a:t>, this scaling law is not fulfilled and the </a:t>
            </a:r>
            <a:r>
              <a:rPr lang="en-US" sz="1200" dirty="0">
                <a:solidFill>
                  <a:schemeClr val="accent1">
                    <a:lumMod val="50000"/>
                  </a:schemeClr>
                </a:solidFill>
              </a:rPr>
              <a:t>moment </a:t>
            </a:r>
            <a:r>
              <a:rPr lang="en-US" sz="1200" b="1" i="1" dirty="0"/>
              <a:t>M</a:t>
            </a:r>
            <a:r>
              <a:rPr lang="en-US" sz="1200" b="1" baseline="-25000" dirty="0"/>
              <a:t>0</a:t>
            </a:r>
            <a:r>
              <a:rPr lang="en-US" sz="1200" b="1" dirty="0"/>
              <a:t> is evolving independently of the radius </a:t>
            </a:r>
            <a:r>
              <a:rPr lang="en-US" sz="1200" b="1" i="1" dirty="0"/>
              <a:t>R</a:t>
            </a:r>
            <a:r>
              <a:rPr lang="en-US" sz="1200" dirty="0"/>
              <a:t> over a range that explains the typical broad dispersion of such (</a:t>
            </a:r>
            <a:r>
              <a:rPr lang="en-US" sz="1200" i="1" dirty="0"/>
              <a:t>r, M</a:t>
            </a:r>
            <a:r>
              <a:rPr lang="en-US" sz="1200" baseline="-25000" dirty="0"/>
              <a:t>0</a:t>
            </a:r>
            <a:r>
              <a:rPr lang="en-US" sz="1200" dirty="0"/>
              <a:t>) scaling law (Kanamori &amp; Anderson 1975)</a:t>
            </a:r>
            <a:br>
              <a:rPr lang="en-US" sz="1200" dirty="0"/>
            </a:br>
            <a:r>
              <a:rPr lang="en-US" sz="1200" dirty="0"/>
              <a:t>The variation in moment within a repeating sequence is not a monotonic time evolution but is randomly distributed in time with no clear history of the moment evolution. </a:t>
            </a:r>
            <a:endParaRPr lang="en-BE" sz="1200" dirty="0"/>
          </a:p>
        </p:txBody>
      </p:sp>
      <p:pic>
        <p:nvPicPr>
          <p:cNvPr id="10" name="Picture 9">
            <a:extLst>
              <a:ext uri="{FF2B5EF4-FFF2-40B4-BE49-F238E27FC236}">
                <a16:creationId xmlns:a16="http://schemas.microsoft.com/office/drawing/2014/main" id="{D0A868AE-6B68-46CD-8E11-A4887DD7F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240" y="2821835"/>
            <a:ext cx="2926795" cy="2818823"/>
          </a:xfrm>
          <a:prstGeom prst="rect">
            <a:avLst/>
          </a:prstGeom>
        </p:spPr>
      </p:pic>
      <p:sp>
        <p:nvSpPr>
          <p:cNvPr id="11" name="Rectangle 10">
            <a:extLst>
              <a:ext uri="{FF2B5EF4-FFF2-40B4-BE49-F238E27FC236}">
                <a16:creationId xmlns:a16="http://schemas.microsoft.com/office/drawing/2014/main" id="{3B36043E-5171-49F6-8153-DCF0F5E7BF61}"/>
              </a:ext>
            </a:extLst>
          </p:cNvPr>
          <p:cNvSpPr/>
          <p:nvPr/>
        </p:nvSpPr>
        <p:spPr>
          <a:xfrm>
            <a:off x="7203688" y="2920768"/>
            <a:ext cx="1972308" cy="2123658"/>
          </a:xfrm>
          <a:prstGeom prst="rect">
            <a:avLst/>
          </a:prstGeom>
        </p:spPr>
        <p:txBody>
          <a:bodyPr wrap="square">
            <a:spAutoFit/>
          </a:bodyPr>
          <a:lstStyle/>
          <a:p>
            <a:r>
              <a:rPr lang="en-US" sz="1100" dirty="0">
                <a:solidFill>
                  <a:schemeClr val="accent1">
                    <a:lumMod val="50000"/>
                  </a:schemeClr>
                </a:solidFill>
              </a:rPr>
              <a:t>Fig. : Probability density functions (pdf) of differential times for </a:t>
            </a:r>
            <a:r>
              <a:rPr lang="en-US" sz="1100" dirty="0">
                <a:solidFill>
                  <a:schemeClr val="accent6">
                    <a:lumMod val="75000"/>
                  </a:schemeClr>
                </a:solidFill>
              </a:rPr>
              <a:t>all events in the catalogue (green circles), </a:t>
            </a:r>
            <a:r>
              <a:rPr lang="en-US" sz="1100" dirty="0">
                <a:solidFill>
                  <a:srgbClr val="7030A0"/>
                </a:solidFill>
              </a:rPr>
              <a:t>for all events in a repeating sequence (purple triangles). </a:t>
            </a:r>
            <a:r>
              <a:rPr lang="en-US" sz="1100" dirty="0">
                <a:solidFill>
                  <a:schemeClr val="accent1">
                    <a:lumMod val="50000"/>
                  </a:schemeClr>
                </a:solidFill>
              </a:rPr>
              <a:t>The orange crosses represent the pdf of </a:t>
            </a:r>
            <a:r>
              <a:rPr lang="en-US" sz="1100" dirty="0">
                <a:solidFill>
                  <a:srgbClr val="FFC000"/>
                </a:solidFill>
              </a:rPr>
              <a:t>differential time within repeating sequences</a:t>
            </a:r>
            <a:r>
              <a:rPr lang="en-US" sz="1100" dirty="0">
                <a:solidFill>
                  <a:schemeClr val="accent1">
                    <a:lumMod val="50000"/>
                  </a:schemeClr>
                </a:solidFill>
              </a:rPr>
              <a:t>. The </a:t>
            </a:r>
            <a:r>
              <a:rPr lang="en-US" sz="1100" dirty="0" err="1">
                <a:solidFill>
                  <a:schemeClr val="accent1">
                    <a:lumMod val="50000"/>
                  </a:schemeClr>
                </a:solidFill>
              </a:rPr>
              <a:t>colour</a:t>
            </a:r>
            <a:r>
              <a:rPr lang="en-US" sz="1100" dirty="0">
                <a:solidFill>
                  <a:schemeClr val="accent1">
                    <a:lumMod val="50000"/>
                  </a:schemeClr>
                </a:solidFill>
              </a:rPr>
              <a:t> lines represent the best-fitting gamma distribution for each population</a:t>
            </a:r>
            <a:endParaRPr lang="en-BE" sz="1100" dirty="0">
              <a:solidFill>
                <a:schemeClr val="accent1">
                  <a:lumMod val="50000"/>
                </a:schemeClr>
              </a:solidFill>
            </a:endParaRPr>
          </a:p>
        </p:txBody>
      </p:sp>
      <p:sp>
        <p:nvSpPr>
          <p:cNvPr id="12" name="TextBox 11">
            <a:extLst>
              <a:ext uri="{FF2B5EF4-FFF2-40B4-BE49-F238E27FC236}">
                <a16:creationId xmlns:a16="http://schemas.microsoft.com/office/drawing/2014/main" id="{29448A3A-F7A3-4464-8BC0-45319F61C4BE}"/>
              </a:ext>
            </a:extLst>
          </p:cNvPr>
          <p:cNvSpPr txBox="1"/>
          <p:nvPr/>
        </p:nvSpPr>
        <p:spPr>
          <a:xfrm>
            <a:off x="4696406" y="496072"/>
            <a:ext cx="4165096"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distributions of recurrence times between consecutive events for all events of the catalogue and only events that belong to a sequence are fitted by a gamma-distribution with slow decay and short time cut-off (1hr).PDF for recurrence times of events within repeating sequence but treating each sequence independently and not mixing times of the different sequences presents a best-fitting gamma-distribution with a higher decay exponent and a larger time cutoff (8days). </a:t>
            </a:r>
          </a:p>
          <a:p>
            <a:pPr marL="171450" indent="-171450">
              <a:buFont typeface="Arial" panose="020B0604020202020204" pitchFamily="34" charset="0"/>
              <a:buChar char="•"/>
            </a:pPr>
            <a:r>
              <a:rPr lang="en-US" sz="1200" dirty="0"/>
              <a:t> </a:t>
            </a:r>
            <a:r>
              <a:rPr lang="en-US" sz="1200" b="1" dirty="0"/>
              <a:t>The events in sequence have a different temporal organization compared to the overall </a:t>
            </a:r>
            <a:r>
              <a:rPr lang="en-US" sz="1200" b="1" dirty="0" err="1"/>
              <a:t>behaviour</a:t>
            </a:r>
            <a:r>
              <a:rPr lang="en-US" sz="1200" b="1" dirty="0"/>
              <a:t> of the seismicity</a:t>
            </a:r>
            <a:r>
              <a:rPr lang="en-US" sz="1200" dirty="0"/>
              <a:t>. </a:t>
            </a:r>
            <a:endParaRPr lang="en-BE" sz="1200" dirty="0"/>
          </a:p>
        </p:txBody>
      </p:sp>
    </p:spTree>
    <p:extLst>
      <p:ext uri="{BB962C8B-B14F-4D97-AF65-F5344CB8AC3E}">
        <p14:creationId xmlns:p14="http://schemas.microsoft.com/office/powerpoint/2010/main" val="57415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768F79-6530-4726-8B30-C086CBFE04C5}"/>
              </a:ext>
            </a:extLst>
          </p:cNvPr>
          <p:cNvSpPr/>
          <p:nvPr/>
        </p:nvSpPr>
        <p:spPr>
          <a:xfrm>
            <a:off x="6699417" y="1119741"/>
            <a:ext cx="1990800" cy="21995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2C56351F-2BD5-40DF-A74E-7AF03BBDE21A}"/>
              </a:ext>
            </a:extLst>
          </p:cNvPr>
          <p:cNvSpPr/>
          <p:nvPr/>
        </p:nvSpPr>
        <p:spPr>
          <a:xfrm>
            <a:off x="230459" y="473410"/>
            <a:ext cx="8460058" cy="6463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CDF9A0BC-62D8-4093-9AFD-4E83581846E9}"/>
              </a:ext>
            </a:extLst>
          </p:cNvPr>
          <p:cNvSpPr txBox="1"/>
          <p:nvPr/>
        </p:nvSpPr>
        <p:spPr>
          <a:xfrm>
            <a:off x="59473" y="104078"/>
            <a:ext cx="4869366" cy="646331"/>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Results:</a:t>
            </a:r>
            <a:r>
              <a:rPr lang="en-US" b="1" dirty="0">
                <a:effectLst>
                  <a:outerShdw blurRad="38100" dist="38100" dir="2700000" algn="tl">
                    <a:srgbClr val="000000">
                      <a:alpha val="43137"/>
                    </a:srgbClr>
                  </a:outerShdw>
                </a:effectLst>
              </a:rPr>
              <a:t>   </a:t>
            </a:r>
            <a:r>
              <a:rPr lang="en-US" b="1" dirty="0"/>
              <a:t>Scaling within repeating sequence</a:t>
            </a:r>
          </a:p>
          <a:p>
            <a:endParaRPr lang="en-BE" b="1" u="sng" dirty="0">
              <a:effectLst>
                <a:outerShdw blurRad="38100" dist="38100" dir="2700000" algn="tl">
                  <a:srgbClr val="000000">
                    <a:alpha val="43137"/>
                  </a:srgbClr>
                </a:outerShdw>
              </a:effectLst>
            </a:endParaRPr>
          </a:p>
        </p:txBody>
      </p:sp>
      <p:pic>
        <p:nvPicPr>
          <p:cNvPr id="7" name="Image 3">
            <a:extLst>
              <a:ext uri="{FF2B5EF4-FFF2-40B4-BE49-F238E27FC236}">
                <a16:creationId xmlns:a16="http://schemas.microsoft.com/office/drawing/2014/main" id="{7C70F156-4BB6-426A-A760-099252A18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7" y="1134854"/>
            <a:ext cx="6647379" cy="3823643"/>
          </a:xfrm>
          <a:prstGeom prst="rect">
            <a:avLst/>
          </a:prstGeom>
        </p:spPr>
      </p:pic>
      <p:sp>
        <p:nvSpPr>
          <p:cNvPr id="8" name="ZoneTexte 5">
            <a:extLst>
              <a:ext uri="{FF2B5EF4-FFF2-40B4-BE49-F238E27FC236}">
                <a16:creationId xmlns:a16="http://schemas.microsoft.com/office/drawing/2014/main" id="{5A86254F-04AB-4F14-AF46-26DBE7530E9F}"/>
              </a:ext>
            </a:extLst>
          </p:cNvPr>
          <p:cNvSpPr txBox="1"/>
          <p:nvPr/>
        </p:nvSpPr>
        <p:spPr>
          <a:xfrm>
            <a:off x="4839471" y="3881434"/>
            <a:ext cx="1724880" cy="1277273"/>
          </a:xfrm>
          <a:prstGeom prst="rect">
            <a:avLst/>
          </a:prstGeom>
          <a:noFill/>
        </p:spPr>
        <p:txBody>
          <a:bodyPr wrap="square" rtlCol="0">
            <a:spAutoFit/>
          </a:bodyPr>
          <a:lstStyle/>
          <a:p>
            <a:r>
              <a:rPr lang="fr-FR" sz="1100" dirty="0" err="1">
                <a:solidFill>
                  <a:schemeClr val="accent1">
                    <a:lumMod val="50000"/>
                  </a:schemeClr>
                </a:solidFill>
                <a:cs typeface="Arial" panose="020B0604020202020204" pitchFamily="34" charset="0"/>
              </a:rPr>
              <a:t>Fig</a:t>
            </a:r>
            <a:r>
              <a:rPr lang="fr-FR" sz="1100" dirty="0">
                <a:solidFill>
                  <a:schemeClr val="accent1">
                    <a:lumMod val="50000"/>
                  </a:schemeClr>
                </a:solidFill>
                <a:cs typeface="Arial" panose="020B0604020202020204" pitchFamily="34" charset="0"/>
              </a:rPr>
              <a:t>: (a) </a:t>
            </a:r>
            <a:r>
              <a:rPr lang="fr-FR" sz="1100" dirty="0" err="1">
                <a:solidFill>
                  <a:schemeClr val="accent1">
                    <a:lumMod val="50000"/>
                  </a:schemeClr>
                </a:solidFill>
                <a:cs typeface="Arial" panose="020B0604020202020204" pitchFamily="34" charset="0"/>
              </a:rPr>
              <a:t>Normalised</a:t>
            </a:r>
            <a:r>
              <a:rPr lang="fr-FR" sz="1100" dirty="0">
                <a:solidFill>
                  <a:schemeClr val="accent1">
                    <a:lumMod val="50000"/>
                  </a:schemeClr>
                </a:solidFill>
                <a:cs typeface="Arial" panose="020B0604020202020204" pitchFamily="34" charset="0"/>
              </a:rPr>
              <a:t> moments vs </a:t>
            </a:r>
            <a:r>
              <a:rPr lang="fr-FR" sz="1100" dirty="0" err="1">
                <a:solidFill>
                  <a:schemeClr val="accent1">
                    <a:lumMod val="50000"/>
                  </a:schemeClr>
                </a:solidFill>
                <a:cs typeface="Arial" panose="020B0604020202020204" pitchFamily="34" charset="0"/>
              </a:rPr>
              <a:t>normalised</a:t>
            </a:r>
            <a:r>
              <a:rPr lang="fr-FR" sz="1100" dirty="0">
                <a:solidFill>
                  <a:schemeClr val="accent1">
                    <a:lumMod val="50000"/>
                  </a:schemeClr>
                </a:solidFill>
                <a:cs typeface="Arial" panose="020B0604020202020204" pitchFamily="34" charset="0"/>
              </a:rPr>
              <a:t> sources </a:t>
            </a:r>
            <a:r>
              <a:rPr lang="fr-FR" sz="1100" dirty="0" err="1">
                <a:solidFill>
                  <a:schemeClr val="accent1">
                    <a:lumMod val="50000"/>
                  </a:schemeClr>
                </a:solidFill>
                <a:cs typeface="Arial" panose="020B0604020202020204" pitchFamily="34" charset="0"/>
              </a:rPr>
              <a:t>Radii</a:t>
            </a:r>
            <a:r>
              <a:rPr lang="fr-FR" sz="1100" dirty="0">
                <a:solidFill>
                  <a:schemeClr val="accent1">
                    <a:lumMod val="50000"/>
                  </a:schemeClr>
                </a:solidFill>
                <a:cs typeface="Arial" panose="020B0604020202020204" pitchFamily="34" charset="0"/>
              </a:rPr>
              <a:t> </a:t>
            </a:r>
            <a:r>
              <a:rPr lang="fr-FR" sz="1100" b="1" dirty="0">
                <a:solidFill>
                  <a:schemeClr val="accent1">
                    <a:lumMod val="50000"/>
                  </a:schemeClr>
                </a:solidFill>
                <a:cs typeface="Arial" panose="020B0604020202020204" pitchFamily="34" charset="0"/>
              </a:rPr>
              <a:t>for all </a:t>
            </a:r>
            <a:r>
              <a:rPr lang="fr-FR" sz="1100" b="1" dirty="0" err="1">
                <a:solidFill>
                  <a:schemeClr val="accent1">
                    <a:lumMod val="50000"/>
                  </a:schemeClr>
                </a:solidFill>
                <a:cs typeface="Arial" panose="020B0604020202020204" pitchFamily="34" charset="0"/>
              </a:rPr>
              <a:t>repeating</a:t>
            </a:r>
            <a:r>
              <a:rPr lang="fr-FR" sz="1100" b="1" dirty="0">
                <a:solidFill>
                  <a:schemeClr val="accent1">
                    <a:lumMod val="50000"/>
                  </a:schemeClr>
                </a:solidFill>
                <a:cs typeface="Arial" panose="020B0604020202020204" pitchFamily="34" charset="0"/>
              </a:rPr>
              <a:t> </a:t>
            </a:r>
            <a:r>
              <a:rPr lang="fr-FR" sz="1100" b="1" dirty="0" err="1">
                <a:solidFill>
                  <a:schemeClr val="accent1">
                    <a:lumMod val="50000"/>
                  </a:schemeClr>
                </a:solidFill>
                <a:cs typeface="Arial" panose="020B0604020202020204" pitchFamily="34" charset="0"/>
              </a:rPr>
              <a:t>earthquakes</a:t>
            </a:r>
            <a:r>
              <a:rPr lang="fr-FR" sz="1100" dirty="0">
                <a:solidFill>
                  <a:schemeClr val="accent1">
                    <a:lumMod val="50000"/>
                  </a:schemeClr>
                </a:solidFill>
                <a:cs typeface="Arial" panose="020B0604020202020204" pitchFamily="34" charset="0"/>
              </a:rPr>
              <a:t>; (b) distribution of </a:t>
            </a:r>
            <a:r>
              <a:rPr lang="fr-FR" sz="1100" dirty="0" err="1">
                <a:solidFill>
                  <a:schemeClr val="accent1">
                    <a:lumMod val="50000"/>
                  </a:schemeClr>
                </a:solidFill>
                <a:cs typeface="Arial" panose="020B0604020202020204" pitchFamily="34" charset="0"/>
              </a:rPr>
              <a:t>normalised</a:t>
            </a:r>
            <a:r>
              <a:rPr lang="fr-FR" sz="1100" dirty="0">
                <a:solidFill>
                  <a:schemeClr val="accent1">
                    <a:lumMod val="50000"/>
                  </a:schemeClr>
                </a:solidFill>
                <a:cs typeface="Arial" panose="020B0604020202020204" pitchFamily="34" charset="0"/>
              </a:rPr>
              <a:t> moments;(c) distribution of </a:t>
            </a:r>
            <a:r>
              <a:rPr lang="fr-FR" sz="1100" dirty="0" err="1">
                <a:solidFill>
                  <a:schemeClr val="accent1">
                    <a:lumMod val="50000"/>
                  </a:schemeClr>
                </a:solidFill>
                <a:cs typeface="Arial" panose="020B0604020202020204" pitchFamily="34" charset="0"/>
              </a:rPr>
              <a:t>normalised</a:t>
            </a:r>
            <a:r>
              <a:rPr lang="fr-FR" sz="1100" dirty="0">
                <a:solidFill>
                  <a:schemeClr val="accent1">
                    <a:lumMod val="50000"/>
                  </a:schemeClr>
                </a:solidFill>
                <a:cs typeface="Arial" panose="020B0604020202020204" pitchFamily="34" charset="0"/>
              </a:rPr>
              <a:t> source </a:t>
            </a:r>
            <a:r>
              <a:rPr lang="fr-FR" sz="1100" dirty="0" err="1">
                <a:solidFill>
                  <a:schemeClr val="accent1">
                    <a:lumMod val="50000"/>
                  </a:schemeClr>
                </a:solidFill>
                <a:cs typeface="Arial" panose="020B0604020202020204" pitchFamily="34" charset="0"/>
              </a:rPr>
              <a:t>radii</a:t>
            </a:r>
            <a:endParaRPr lang="fr-FR" sz="1100" dirty="0">
              <a:solidFill>
                <a:schemeClr val="accent1">
                  <a:lumMod val="50000"/>
                </a:schemeClr>
              </a:solidFill>
              <a:cs typeface="Arial" panose="020B0604020202020204" pitchFamily="34" charset="0"/>
            </a:endParaRPr>
          </a:p>
        </p:txBody>
      </p:sp>
      <p:sp>
        <p:nvSpPr>
          <p:cNvPr id="9" name="Rectangle 8">
            <a:extLst>
              <a:ext uri="{FF2B5EF4-FFF2-40B4-BE49-F238E27FC236}">
                <a16:creationId xmlns:a16="http://schemas.microsoft.com/office/drawing/2014/main" id="{0C79FAA3-FA53-4B8D-9FF3-D4A69FB6EC37}"/>
              </a:ext>
            </a:extLst>
          </p:cNvPr>
          <p:cNvSpPr/>
          <p:nvPr/>
        </p:nvSpPr>
        <p:spPr>
          <a:xfrm>
            <a:off x="176480" y="473410"/>
            <a:ext cx="8647851" cy="646331"/>
          </a:xfrm>
          <a:prstGeom prst="rect">
            <a:avLst/>
          </a:prstGeom>
        </p:spPr>
        <p:txBody>
          <a:bodyPr wrap="square">
            <a:spAutoFit/>
          </a:bodyPr>
          <a:lstStyle/>
          <a:p>
            <a:r>
              <a:rPr lang="en-US" sz="1200" dirty="0"/>
              <a:t>The normalized moments within a sequence span two orders of magnitude while at the same time there is no significant variations in the source radius. This was already observed during the 2010 water circulation test in </a:t>
            </a:r>
            <a:r>
              <a:rPr lang="en-US" sz="1200" dirty="0" err="1"/>
              <a:t>Soultz</a:t>
            </a:r>
            <a:r>
              <a:rPr lang="en-US" sz="1200" dirty="0"/>
              <a:t>-sous-</a:t>
            </a:r>
            <a:r>
              <a:rPr lang="en-US" sz="1200" dirty="0" err="1"/>
              <a:t>Forêts</a:t>
            </a:r>
            <a:r>
              <a:rPr lang="en-US" sz="1200" dirty="0"/>
              <a:t> (</a:t>
            </a:r>
            <a:r>
              <a:rPr lang="en-US" sz="1200" dirty="0" err="1"/>
              <a:t>Lengliné</a:t>
            </a:r>
            <a:r>
              <a:rPr lang="en-US" sz="1200" dirty="0"/>
              <a:t> </a:t>
            </a:r>
            <a:r>
              <a:rPr lang="en-US" sz="1200" i="1" dirty="0"/>
              <a:t>et al</a:t>
            </a:r>
            <a:r>
              <a:rPr lang="en-US" sz="1200" dirty="0"/>
              <a:t>. 2014) and for repeating micro-earthquakes sequences in Taiwan (Lin </a:t>
            </a:r>
            <a:r>
              <a:rPr lang="en-US" sz="1200" i="1" dirty="0"/>
              <a:t>et al</a:t>
            </a:r>
            <a:r>
              <a:rPr lang="en-US" sz="1200" dirty="0"/>
              <a:t>. 2016).</a:t>
            </a:r>
            <a:endParaRPr lang="en-BE" sz="1200" dirty="0"/>
          </a:p>
        </p:txBody>
      </p:sp>
      <p:sp>
        <p:nvSpPr>
          <p:cNvPr id="10" name="Rectangle 9">
            <a:extLst>
              <a:ext uri="{FF2B5EF4-FFF2-40B4-BE49-F238E27FC236}">
                <a16:creationId xmlns:a16="http://schemas.microsoft.com/office/drawing/2014/main" id="{5BE200FA-07A4-43A4-B0CD-6979649B427D}"/>
              </a:ext>
            </a:extLst>
          </p:cNvPr>
          <p:cNvSpPr/>
          <p:nvPr/>
        </p:nvSpPr>
        <p:spPr>
          <a:xfrm>
            <a:off x="6709316" y="1134854"/>
            <a:ext cx="2115015" cy="2123658"/>
          </a:xfrm>
          <a:prstGeom prst="rect">
            <a:avLst/>
          </a:prstGeom>
        </p:spPr>
        <p:txBody>
          <a:bodyPr wrap="square">
            <a:spAutoFit/>
          </a:bodyPr>
          <a:lstStyle/>
          <a:p>
            <a:r>
              <a:rPr lang="en-US" sz="1200" dirty="0"/>
              <a:t>The dispersion that we observe is at the scale of a repeating asperity possibly implies a mechanism that controls either the radius of the rupture event (quenched disorder on the fault plane, stress distribution), or/and the proportion of seismic slip taking place on a given asperity.</a:t>
            </a:r>
            <a:endParaRPr lang="en-BE" sz="1200" dirty="0"/>
          </a:p>
        </p:txBody>
      </p:sp>
      <p:sp>
        <p:nvSpPr>
          <p:cNvPr id="13" name="Rectangle 12">
            <a:extLst>
              <a:ext uri="{FF2B5EF4-FFF2-40B4-BE49-F238E27FC236}">
                <a16:creationId xmlns:a16="http://schemas.microsoft.com/office/drawing/2014/main" id="{0EA4DAC3-36B3-4CC4-A10D-7F37E2D84DBF}"/>
              </a:ext>
            </a:extLst>
          </p:cNvPr>
          <p:cNvSpPr/>
          <p:nvPr/>
        </p:nvSpPr>
        <p:spPr>
          <a:xfrm>
            <a:off x="6706853" y="1035820"/>
            <a:ext cx="1969200" cy="1678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3029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C6C364-509D-4C5D-B40C-74BDCBFD8969}"/>
              </a:ext>
            </a:extLst>
          </p:cNvPr>
          <p:cNvSpPr/>
          <p:nvPr/>
        </p:nvSpPr>
        <p:spPr>
          <a:xfrm>
            <a:off x="5425526" y="2250105"/>
            <a:ext cx="3401353" cy="91494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9294D92C-6EBF-4670-83AE-A4927F758C82}"/>
              </a:ext>
            </a:extLst>
          </p:cNvPr>
          <p:cNvSpPr/>
          <p:nvPr/>
        </p:nvSpPr>
        <p:spPr>
          <a:xfrm>
            <a:off x="137621" y="497510"/>
            <a:ext cx="8798223" cy="15989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 name="Image 2">
            <a:extLst>
              <a:ext uri="{FF2B5EF4-FFF2-40B4-BE49-F238E27FC236}">
                <a16:creationId xmlns:a16="http://schemas.microsoft.com/office/drawing/2014/main" id="{F1810721-F331-4C08-896B-7DF05D59EF85}"/>
              </a:ext>
            </a:extLst>
          </p:cNvPr>
          <p:cNvPicPr>
            <a:picLocks noChangeAspect="1"/>
          </p:cNvPicPr>
          <p:nvPr/>
        </p:nvPicPr>
        <p:blipFill rotWithShape="1">
          <a:blip r:embed="rId2">
            <a:extLst>
              <a:ext uri="{28A0092B-C50C-407E-A947-70E740481C1C}">
                <a14:useLocalDpi xmlns:a14="http://schemas.microsoft.com/office/drawing/2010/main" val="0"/>
              </a:ext>
            </a:extLst>
          </a:blip>
          <a:srcRect r="8014"/>
          <a:stretch/>
        </p:blipFill>
        <p:spPr>
          <a:xfrm>
            <a:off x="336643" y="3695826"/>
            <a:ext cx="2277891" cy="1796955"/>
          </a:xfrm>
          <a:prstGeom prst="rect">
            <a:avLst/>
          </a:prstGeom>
        </p:spPr>
      </p:pic>
      <p:pic>
        <p:nvPicPr>
          <p:cNvPr id="14" name="Image 13">
            <a:extLst>
              <a:ext uri="{FF2B5EF4-FFF2-40B4-BE49-F238E27FC236}">
                <a16:creationId xmlns:a16="http://schemas.microsoft.com/office/drawing/2014/main" id="{137770F3-F3FD-486C-8779-CF900A5CA782}"/>
              </a:ext>
            </a:extLst>
          </p:cNvPr>
          <p:cNvPicPr>
            <a:picLocks noChangeAspect="1"/>
          </p:cNvPicPr>
          <p:nvPr/>
        </p:nvPicPr>
        <p:blipFill rotWithShape="1">
          <a:blip r:embed="rId3">
            <a:extLst>
              <a:ext uri="{28A0092B-C50C-407E-A947-70E740481C1C}">
                <a14:useLocalDpi xmlns:a14="http://schemas.microsoft.com/office/drawing/2010/main" val="0"/>
              </a:ext>
            </a:extLst>
          </a:blip>
          <a:srcRect l="5933" t="21463" r="753" b="42904"/>
          <a:stretch/>
        </p:blipFill>
        <p:spPr>
          <a:xfrm>
            <a:off x="225130" y="2194160"/>
            <a:ext cx="5175546" cy="1527086"/>
          </a:xfrm>
          <a:prstGeom prst="rect">
            <a:avLst/>
          </a:prstGeom>
        </p:spPr>
      </p:pic>
      <p:pic>
        <p:nvPicPr>
          <p:cNvPr id="19" name="Image 18">
            <a:extLst>
              <a:ext uri="{FF2B5EF4-FFF2-40B4-BE49-F238E27FC236}">
                <a16:creationId xmlns:a16="http://schemas.microsoft.com/office/drawing/2014/main" id="{153C00CB-7B6A-4A63-A387-3EC4BCF3B658}"/>
              </a:ext>
            </a:extLst>
          </p:cNvPr>
          <p:cNvPicPr>
            <a:picLocks noChangeAspect="1"/>
          </p:cNvPicPr>
          <p:nvPr/>
        </p:nvPicPr>
        <p:blipFill rotWithShape="1">
          <a:blip r:embed="rId4">
            <a:extLst>
              <a:ext uri="{28A0092B-C50C-407E-A947-70E740481C1C}">
                <a14:useLocalDpi xmlns:a14="http://schemas.microsoft.com/office/drawing/2010/main" val="0"/>
              </a:ext>
            </a:extLst>
          </a:blip>
          <a:srcRect t="4606" r="6741"/>
          <a:stretch/>
        </p:blipFill>
        <p:spPr>
          <a:xfrm>
            <a:off x="2614534" y="3720346"/>
            <a:ext cx="2353400" cy="1812068"/>
          </a:xfrm>
          <a:prstGeom prst="rect">
            <a:avLst/>
          </a:prstGeom>
        </p:spPr>
      </p:pic>
      <p:sp>
        <p:nvSpPr>
          <p:cNvPr id="9" name="TextBox 8">
            <a:extLst>
              <a:ext uri="{FF2B5EF4-FFF2-40B4-BE49-F238E27FC236}">
                <a16:creationId xmlns:a16="http://schemas.microsoft.com/office/drawing/2014/main" id="{656C4F48-A925-4FE6-9B2D-6F3BD2DD7796}"/>
              </a:ext>
            </a:extLst>
          </p:cNvPr>
          <p:cNvSpPr txBox="1"/>
          <p:nvPr/>
        </p:nvSpPr>
        <p:spPr>
          <a:xfrm>
            <a:off x="59473" y="104078"/>
            <a:ext cx="4869366" cy="369332"/>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Results:</a:t>
            </a:r>
            <a:endParaRPr lang="en-BE" b="1" u="sng"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858F9C86-C944-4DC0-A282-6B3DE17ED698}"/>
              </a:ext>
            </a:extLst>
          </p:cNvPr>
          <p:cNvSpPr/>
          <p:nvPr/>
        </p:nvSpPr>
        <p:spPr>
          <a:xfrm>
            <a:off x="993360" y="116128"/>
            <a:ext cx="3001591" cy="369332"/>
          </a:xfrm>
          <a:prstGeom prst="rect">
            <a:avLst/>
          </a:prstGeom>
        </p:spPr>
        <p:txBody>
          <a:bodyPr wrap="none">
            <a:spAutoFit/>
          </a:bodyPr>
          <a:lstStyle/>
          <a:p>
            <a:r>
              <a:rPr lang="en-US" b="1" dirty="0"/>
              <a:t>Two populations of asperities</a:t>
            </a:r>
          </a:p>
        </p:txBody>
      </p:sp>
      <p:sp>
        <p:nvSpPr>
          <p:cNvPr id="4" name="Rectangle 3">
            <a:extLst>
              <a:ext uri="{FF2B5EF4-FFF2-40B4-BE49-F238E27FC236}">
                <a16:creationId xmlns:a16="http://schemas.microsoft.com/office/drawing/2014/main" id="{54CC9CCF-7DF3-4555-8BCD-3F46F3EA2666}"/>
              </a:ext>
            </a:extLst>
          </p:cNvPr>
          <p:cNvSpPr/>
          <p:nvPr/>
        </p:nvSpPr>
        <p:spPr>
          <a:xfrm>
            <a:off x="137621" y="497510"/>
            <a:ext cx="8909735" cy="1754326"/>
          </a:xfrm>
          <a:prstGeom prst="rect">
            <a:avLst/>
          </a:prstGeom>
        </p:spPr>
        <p:txBody>
          <a:bodyPr wrap="square">
            <a:spAutoFit/>
          </a:bodyPr>
          <a:lstStyle/>
          <a:p>
            <a:r>
              <a:rPr lang="en-US" sz="1200" dirty="0"/>
              <a:t>In order to look at the possible mechanisms that control the variations of the source parameters, we investigated how they do change over the course of the injection.</a:t>
            </a:r>
          </a:p>
          <a:p>
            <a:r>
              <a:rPr lang="en-US" sz="1200" dirty="0"/>
              <a:t>We identified two representative periods of the same duration (2 d) during two regimes -at the beginning (gray) and later during the stimulation (blue)-: one around the 5th of September and one around the 14th of September. </a:t>
            </a:r>
            <a:br>
              <a:rPr lang="en-US" sz="1200" dirty="0"/>
            </a:br>
            <a:r>
              <a:rPr lang="en-US" sz="1200" dirty="0"/>
              <a:t>During the first period, the radius distribution is peaked around 4 m which is significantly different from the second period when it appears larger and broader.</a:t>
            </a:r>
            <a:br>
              <a:rPr lang="en-US" sz="1200" dirty="0"/>
            </a:br>
            <a:r>
              <a:rPr lang="en-US" sz="1200" dirty="0"/>
              <a:t>The magnitude distributions are similar as a Gutenberg–Richter power law distribution with the same </a:t>
            </a:r>
            <a:r>
              <a:rPr lang="en-US" sz="1200" i="1" dirty="0"/>
              <a:t>b</a:t>
            </a:r>
            <a:r>
              <a:rPr lang="en-US" sz="1200" dirty="0"/>
              <a:t>-values [</a:t>
            </a:r>
            <a:r>
              <a:rPr lang="en-US" sz="1200" i="1" dirty="0"/>
              <a:t>b</a:t>
            </a:r>
            <a:r>
              <a:rPr lang="en-US" sz="1200" dirty="0"/>
              <a:t> ≈ 1.5 evaluated using the maximum-likelihood method of Ogata &amp; </a:t>
            </a:r>
            <a:r>
              <a:rPr lang="en-US" sz="1200" dirty="0" err="1"/>
              <a:t>Katsura</a:t>
            </a:r>
            <a:r>
              <a:rPr lang="en-US" sz="1200" dirty="0"/>
              <a:t> (1993)] but a different </a:t>
            </a:r>
            <a:r>
              <a:rPr lang="en-US" sz="1200" dirty="0" err="1"/>
              <a:t>prefactor</a:t>
            </a:r>
            <a:r>
              <a:rPr lang="en-US" sz="1200" dirty="0"/>
              <a:t> (i.e. </a:t>
            </a:r>
            <a:r>
              <a:rPr lang="en-US" sz="1200" i="1" dirty="0"/>
              <a:t>a</a:t>
            </a:r>
            <a:r>
              <a:rPr lang="en-US" sz="1200" dirty="0"/>
              <a:t>-value). </a:t>
            </a:r>
            <a:br>
              <a:rPr lang="en-US" sz="1200" dirty="0"/>
            </a:br>
            <a:endParaRPr lang="en-BE" sz="1200" dirty="0"/>
          </a:p>
        </p:txBody>
      </p:sp>
      <p:sp>
        <p:nvSpPr>
          <p:cNvPr id="5" name="Rectangle 4">
            <a:extLst>
              <a:ext uri="{FF2B5EF4-FFF2-40B4-BE49-F238E27FC236}">
                <a16:creationId xmlns:a16="http://schemas.microsoft.com/office/drawing/2014/main" id="{C19FFE54-9EA0-4EE5-9134-B6FC89F3A0A1}"/>
              </a:ext>
            </a:extLst>
          </p:cNvPr>
          <p:cNvSpPr/>
          <p:nvPr/>
        </p:nvSpPr>
        <p:spPr>
          <a:xfrm>
            <a:off x="3471640" y="4166390"/>
            <a:ext cx="200722" cy="96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a:extLst>
              <a:ext uri="{FF2B5EF4-FFF2-40B4-BE49-F238E27FC236}">
                <a16:creationId xmlns:a16="http://schemas.microsoft.com/office/drawing/2014/main" id="{D1A753D8-95F1-4F40-B1A0-DBCC509CBF1B}"/>
              </a:ext>
            </a:extLst>
          </p:cNvPr>
          <p:cNvSpPr/>
          <p:nvPr/>
        </p:nvSpPr>
        <p:spPr>
          <a:xfrm>
            <a:off x="3958577" y="4411718"/>
            <a:ext cx="200722" cy="96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E17B4A8A-4728-4659-AE03-BFBE7A753A65}"/>
              </a:ext>
            </a:extLst>
          </p:cNvPr>
          <p:cNvSpPr/>
          <p:nvPr/>
        </p:nvSpPr>
        <p:spPr>
          <a:xfrm>
            <a:off x="5095877" y="4166390"/>
            <a:ext cx="3592303" cy="1107996"/>
          </a:xfrm>
          <a:prstGeom prst="rect">
            <a:avLst/>
          </a:prstGeom>
        </p:spPr>
        <p:txBody>
          <a:bodyPr wrap="square">
            <a:spAutoFit/>
          </a:bodyPr>
          <a:lstStyle/>
          <a:p>
            <a:pPr lvl="0" defTabSz="914400" eaLnBrk="0" fontAlgn="base" hangingPunct="0">
              <a:spcBef>
                <a:spcPct val="0"/>
              </a:spcBef>
              <a:spcAft>
                <a:spcPct val="0"/>
              </a:spcAft>
            </a:pPr>
            <a:r>
              <a:rPr lang="en-US" altLang="en-BE" sz="1100" dirty="0">
                <a:solidFill>
                  <a:schemeClr val="accent1">
                    <a:lumMod val="50000"/>
                  </a:schemeClr>
                </a:solidFill>
              </a:rPr>
              <a:t>Fig. E</a:t>
            </a:r>
            <a:r>
              <a:rPr lang="en-BE" altLang="en-BE" sz="1100" dirty="0">
                <a:solidFill>
                  <a:schemeClr val="accent1">
                    <a:lumMod val="50000"/>
                  </a:schemeClr>
                </a:solidFill>
              </a:rPr>
              <a:t>volution of the source radius of all sequence events with time</a:t>
            </a:r>
            <a:r>
              <a:rPr lang="en-US" altLang="en-BE" sz="1100" dirty="0">
                <a:solidFill>
                  <a:schemeClr val="accent1">
                    <a:lumMod val="50000"/>
                  </a:schemeClr>
                </a:solidFill>
              </a:rPr>
              <a:t>. </a:t>
            </a:r>
          </a:p>
          <a:p>
            <a:pPr lvl="0" defTabSz="914400" eaLnBrk="0" fontAlgn="base" hangingPunct="0">
              <a:spcBef>
                <a:spcPct val="0"/>
              </a:spcBef>
              <a:spcAft>
                <a:spcPct val="0"/>
              </a:spcAft>
            </a:pPr>
            <a:r>
              <a:rPr lang="en-BE" altLang="en-BE" sz="1100" dirty="0">
                <a:solidFill>
                  <a:schemeClr val="accent1">
                    <a:lumMod val="50000"/>
                  </a:schemeClr>
                </a:solidFill>
              </a:rPr>
              <a:t>Bottom left-hand panel: distribution of source radius for each period</a:t>
            </a:r>
            <a:r>
              <a:rPr lang="en-US" altLang="en-BE" sz="1100" dirty="0">
                <a:solidFill>
                  <a:schemeClr val="accent1">
                    <a:lumMod val="50000"/>
                  </a:schemeClr>
                </a:solidFill>
              </a:rPr>
              <a:t>.</a:t>
            </a:r>
          </a:p>
          <a:p>
            <a:pPr lvl="0" defTabSz="914400" eaLnBrk="0" fontAlgn="base" hangingPunct="0">
              <a:spcBef>
                <a:spcPct val="0"/>
              </a:spcBef>
              <a:spcAft>
                <a:spcPct val="0"/>
              </a:spcAft>
            </a:pPr>
            <a:r>
              <a:rPr lang="en-BE" altLang="en-BE" sz="1100" dirty="0">
                <a:solidFill>
                  <a:schemeClr val="accent1">
                    <a:lumMod val="50000"/>
                  </a:schemeClr>
                </a:solidFill>
              </a:rPr>
              <a:t>Bottom right-hand panel: distribution of the event magnitude, </a:t>
            </a:r>
            <a:r>
              <a:rPr lang="en-BE" altLang="en-BE" sz="1100" i="1" dirty="0">
                <a:solidFill>
                  <a:schemeClr val="accent1">
                    <a:lumMod val="50000"/>
                  </a:schemeClr>
                </a:solidFill>
              </a:rPr>
              <a:t>m</a:t>
            </a:r>
            <a:r>
              <a:rPr lang="en-BE" altLang="en-BE" sz="1100" dirty="0">
                <a:solidFill>
                  <a:schemeClr val="accent1">
                    <a:lumMod val="50000"/>
                  </a:schemeClr>
                </a:solidFill>
              </a:rPr>
              <a:t> for each period. </a:t>
            </a:r>
          </a:p>
        </p:txBody>
      </p:sp>
      <p:sp>
        <p:nvSpPr>
          <p:cNvPr id="10" name="TextBox 9">
            <a:extLst>
              <a:ext uri="{FF2B5EF4-FFF2-40B4-BE49-F238E27FC236}">
                <a16:creationId xmlns:a16="http://schemas.microsoft.com/office/drawing/2014/main" id="{F4AA9B62-62FD-46E4-BA19-DD843C60DB14}"/>
              </a:ext>
            </a:extLst>
          </p:cNvPr>
          <p:cNvSpPr txBox="1"/>
          <p:nvPr/>
        </p:nvSpPr>
        <p:spPr>
          <a:xfrm>
            <a:off x="5390903" y="2250105"/>
            <a:ext cx="3401353" cy="830997"/>
          </a:xfrm>
          <a:prstGeom prst="rect">
            <a:avLst/>
          </a:prstGeom>
          <a:noFill/>
        </p:spPr>
        <p:txBody>
          <a:bodyPr wrap="square" rtlCol="0">
            <a:spAutoFit/>
          </a:bodyPr>
          <a:lstStyle/>
          <a:p>
            <a:r>
              <a:rPr lang="en-US" sz="1200" dirty="0"/>
              <a:t>We conclude that there exists two populations of events that can be hardly distinguished by a </a:t>
            </a:r>
            <a:r>
              <a:rPr lang="en-US" sz="1200" i="1" dirty="0"/>
              <a:t>b</a:t>
            </a:r>
            <a:r>
              <a:rPr lang="en-US" sz="1200" dirty="0"/>
              <a:t>-value monitoring but better evidenced by a source radius characterization.</a:t>
            </a:r>
            <a:endParaRPr lang="en-BE" sz="1200" dirty="0"/>
          </a:p>
        </p:txBody>
      </p:sp>
    </p:spTree>
    <p:extLst>
      <p:ext uri="{BB962C8B-B14F-4D97-AF65-F5344CB8AC3E}">
        <p14:creationId xmlns:p14="http://schemas.microsoft.com/office/powerpoint/2010/main" val="299933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6A9ADF-C794-4E30-BCFE-A34741581A74}"/>
              </a:ext>
            </a:extLst>
          </p:cNvPr>
          <p:cNvSpPr/>
          <p:nvPr/>
        </p:nvSpPr>
        <p:spPr>
          <a:xfrm>
            <a:off x="3623815" y="1414035"/>
            <a:ext cx="2115346" cy="15950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36EE21DE-D7FF-4FD5-8FD3-66D07DE9AE4F}"/>
              </a:ext>
            </a:extLst>
          </p:cNvPr>
          <p:cNvSpPr/>
          <p:nvPr/>
        </p:nvSpPr>
        <p:spPr>
          <a:xfrm>
            <a:off x="33650" y="435680"/>
            <a:ext cx="5706670" cy="9934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New picture">
            <a:extLst>
              <a:ext uri="{FF2B5EF4-FFF2-40B4-BE49-F238E27FC236}">
                <a16:creationId xmlns:a16="http://schemas.microsoft.com/office/drawing/2014/main" id="{E033D160-2EAD-4A6A-9ECC-B1070E3751EE}"/>
              </a:ext>
            </a:extLst>
          </p:cNvPr>
          <p:cNvPicPr>
            <a:picLocks noChangeAspect="1"/>
          </p:cNvPicPr>
          <p:nvPr/>
        </p:nvPicPr>
        <p:blipFill>
          <a:blip r:embed="rId2"/>
          <a:stretch>
            <a:fillRect/>
          </a:stretch>
        </p:blipFill>
        <p:spPr>
          <a:xfrm>
            <a:off x="0" y="1460202"/>
            <a:ext cx="3616381" cy="2430410"/>
          </a:xfrm>
          <a:prstGeom prst="rect">
            <a:avLst/>
          </a:prstGeom>
        </p:spPr>
      </p:pic>
      <p:sp>
        <p:nvSpPr>
          <p:cNvPr id="5" name="Rectangle 4">
            <a:extLst>
              <a:ext uri="{FF2B5EF4-FFF2-40B4-BE49-F238E27FC236}">
                <a16:creationId xmlns:a16="http://schemas.microsoft.com/office/drawing/2014/main" id="{F201B8B3-4491-48FF-8908-0DA913D58317}"/>
              </a:ext>
            </a:extLst>
          </p:cNvPr>
          <p:cNvSpPr/>
          <p:nvPr/>
        </p:nvSpPr>
        <p:spPr>
          <a:xfrm>
            <a:off x="-16443" y="3890612"/>
            <a:ext cx="5662412" cy="600164"/>
          </a:xfrm>
          <a:prstGeom prst="rect">
            <a:avLst/>
          </a:prstGeom>
        </p:spPr>
        <p:txBody>
          <a:bodyPr wrap="square">
            <a:spAutoFit/>
          </a:bodyPr>
          <a:lstStyle/>
          <a:p>
            <a:r>
              <a:rPr lang="en-US" altLang="en-US" sz="1100" b="1" dirty="0">
                <a:solidFill>
                  <a:schemeClr val="accent1">
                    <a:lumMod val="50000"/>
                  </a:schemeClr>
                </a:solidFill>
                <a:ea typeface="Arial"/>
              </a:rPr>
              <a:t>Fig.</a:t>
            </a:r>
            <a:r>
              <a:rPr lang="en-US" altLang="en-US" sz="1100" dirty="0">
                <a:solidFill>
                  <a:schemeClr val="accent1">
                    <a:lumMod val="50000"/>
                  </a:schemeClr>
                </a:solidFill>
                <a:ea typeface="Arial"/>
              </a:rPr>
              <a:t> Evolution of the earthquake source sizes (radius of the rupture area) as a function of time and depth. The blue vertical lines represent the flow-rate steps. The horizontal dashed lines represent the various depth intervals chosen for </a:t>
            </a:r>
            <a:r>
              <a:rPr lang="en-US" altLang="en-US" sz="1100" dirty="0" err="1">
                <a:solidFill>
                  <a:schemeClr val="accent1">
                    <a:lumMod val="50000"/>
                  </a:schemeClr>
                </a:solidFill>
                <a:ea typeface="Arial"/>
              </a:rPr>
              <a:t>analysing</a:t>
            </a:r>
            <a:r>
              <a:rPr lang="en-US" altLang="en-US" sz="1100" dirty="0">
                <a:solidFill>
                  <a:schemeClr val="accent1">
                    <a:lumMod val="50000"/>
                  </a:schemeClr>
                </a:solidFill>
                <a:ea typeface="Arial"/>
              </a:rPr>
              <a:t> the seismicity.</a:t>
            </a:r>
            <a:endParaRPr lang="en-BE" sz="1100" dirty="0">
              <a:solidFill>
                <a:schemeClr val="accent1">
                  <a:lumMod val="50000"/>
                </a:schemeClr>
              </a:solidFill>
            </a:endParaRPr>
          </a:p>
        </p:txBody>
      </p:sp>
      <p:pic>
        <p:nvPicPr>
          <p:cNvPr id="6" name="New picture">
            <a:extLst>
              <a:ext uri="{FF2B5EF4-FFF2-40B4-BE49-F238E27FC236}">
                <a16:creationId xmlns:a16="http://schemas.microsoft.com/office/drawing/2014/main" id="{D4A04223-A8F6-4C35-B0AF-8756CB3ABADA}"/>
              </a:ext>
            </a:extLst>
          </p:cNvPr>
          <p:cNvPicPr>
            <a:picLocks noChangeAspect="1"/>
          </p:cNvPicPr>
          <p:nvPr/>
        </p:nvPicPr>
        <p:blipFill>
          <a:blip r:embed="rId3"/>
          <a:stretch>
            <a:fillRect/>
          </a:stretch>
        </p:blipFill>
        <p:spPr>
          <a:xfrm>
            <a:off x="5802525" y="292368"/>
            <a:ext cx="3348192" cy="5421495"/>
          </a:xfrm>
          <a:prstGeom prst="rect">
            <a:avLst/>
          </a:prstGeom>
        </p:spPr>
      </p:pic>
      <p:sp>
        <p:nvSpPr>
          <p:cNvPr id="7" name="Rectangle 6">
            <a:extLst>
              <a:ext uri="{FF2B5EF4-FFF2-40B4-BE49-F238E27FC236}">
                <a16:creationId xmlns:a16="http://schemas.microsoft.com/office/drawing/2014/main" id="{B245E102-3BEC-449D-A243-F983E8A7883C}"/>
              </a:ext>
            </a:extLst>
          </p:cNvPr>
          <p:cNvSpPr/>
          <p:nvPr/>
        </p:nvSpPr>
        <p:spPr>
          <a:xfrm>
            <a:off x="10189" y="4536943"/>
            <a:ext cx="5792336" cy="1107996"/>
          </a:xfrm>
          <a:prstGeom prst="rect">
            <a:avLst/>
          </a:prstGeom>
        </p:spPr>
        <p:txBody>
          <a:bodyPr wrap="square">
            <a:spAutoFit/>
          </a:bodyPr>
          <a:lstStyle/>
          <a:p>
            <a:pPr algn="r"/>
            <a:r>
              <a:rPr lang="en-US" altLang="en-US" sz="1100" b="1" dirty="0">
                <a:solidFill>
                  <a:schemeClr val="accent1">
                    <a:lumMod val="50000"/>
                  </a:schemeClr>
                </a:solidFill>
                <a:latin typeface="Calibri" panose="020F0502020204030204" pitchFamily="34" charset="0"/>
                <a:ea typeface="Arial"/>
                <a:cs typeface="Calibri" panose="020F0502020204030204" pitchFamily="34" charset="0"/>
              </a:rPr>
              <a:t>Fig. </a:t>
            </a:r>
            <a:r>
              <a:rPr lang="en-US" altLang="en-US" sz="1100" u="sng" dirty="0">
                <a:solidFill>
                  <a:schemeClr val="accent1">
                    <a:lumMod val="50000"/>
                  </a:schemeClr>
                </a:solidFill>
                <a:latin typeface="Calibri" panose="020F0502020204030204" pitchFamily="34" charset="0"/>
                <a:ea typeface="Arial"/>
                <a:cs typeface="Calibri" panose="020F0502020204030204" pitchFamily="34" charset="0"/>
              </a:rPr>
              <a:t>Left-hand panel</a:t>
            </a:r>
            <a: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t>: map of the events within sequences (</a:t>
            </a:r>
            <a:r>
              <a:rPr lang="en-US" altLang="en-US" sz="1100" dirty="0" err="1">
                <a:solidFill>
                  <a:schemeClr val="accent1">
                    <a:lumMod val="50000"/>
                  </a:schemeClr>
                </a:solidFill>
                <a:latin typeface="Calibri" panose="020F0502020204030204" pitchFamily="34" charset="0"/>
                <a:ea typeface="Arial"/>
                <a:cs typeface="Calibri" panose="020F0502020204030204" pitchFamily="34" charset="0"/>
              </a:rPr>
              <a:t>colour</a:t>
            </a:r>
            <a: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t> circles) and the whole earthquake data set (grey dots), for the different depth intervals. The size and </a:t>
            </a:r>
            <a:r>
              <a:rPr lang="en-US" altLang="en-US" sz="1100" dirty="0" err="1">
                <a:solidFill>
                  <a:schemeClr val="accent1">
                    <a:lumMod val="50000"/>
                  </a:schemeClr>
                </a:solidFill>
                <a:latin typeface="Calibri" panose="020F0502020204030204" pitchFamily="34" charset="0"/>
                <a:ea typeface="Arial"/>
                <a:cs typeface="Calibri" panose="020F0502020204030204" pitchFamily="34" charset="0"/>
              </a:rPr>
              <a:t>colour</a:t>
            </a:r>
            <a: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t> of the circles refer to the radius of the inferred rupture area. </a:t>
            </a:r>
            <a:r>
              <a:rPr lang="en-US" altLang="en-US" sz="1100" u="sng" dirty="0">
                <a:solidFill>
                  <a:schemeClr val="accent1">
                    <a:lumMod val="50000"/>
                  </a:schemeClr>
                </a:solidFill>
                <a:latin typeface="Calibri" panose="020F0502020204030204" pitchFamily="34" charset="0"/>
                <a:ea typeface="Arial"/>
                <a:cs typeface="Calibri" panose="020F0502020204030204" pitchFamily="34" charset="0"/>
              </a:rPr>
              <a:t>Middle panel</a:t>
            </a:r>
            <a: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t>: evolution of the earthquake radius as a function of time for repeating events within the considered depth interval (blue) and within the other depth intervals (grey).</a:t>
            </a:r>
            <a:b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br>
            <a:r>
              <a:rPr lang="en-US" altLang="en-US" sz="1100" u="sng" dirty="0">
                <a:solidFill>
                  <a:schemeClr val="accent1">
                    <a:lumMod val="50000"/>
                  </a:schemeClr>
                </a:solidFill>
                <a:latin typeface="Calibri" panose="020F0502020204030204" pitchFamily="34" charset="0"/>
                <a:ea typeface="Arial"/>
                <a:cs typeface="Calibri" panose="020F0502020204030204" pitchFamily="34" charset="0"/>
              </a:rPr>
              <a:t>Right-hand panel</a:t>
            </a:r>
            <a:r>
              <a:rPr lang="en-US" altLang="en-US" sz="1100" dirty="0">
                <a:solidFill>
                  <a:schemeClr val="accent1">
                    <a:lumMod val="50000"/>
                  </a:schemeClr>
                </a:solidFill>
                <a:latin typeface="Calibri" panose="020F0502020204030204" pitchFamily="34" charset="0"/>
                <a:ea typeface="Arial"/>
                <a:cs typeface="Calibri" panose="020F0502020204030204" pitchFamily="34" charset="0"/>
              </a:rPr>
              <a:t>: distribution of event size for the data shown in the middle panel.</a:t>
            </a:r>
            <a:endParaRPr lang="en-BE" sz="1100" dirty="0">
              <a:solidFill>
                <a:schemeClr val="accent1">
                  <a:lumMod val="5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47426A-093C-40A1-BEA8-9B7458B4156F}"/>
              </a:ext>
            </a:extLst>
          </p:cNvPr>
          <p:cNvSpPr txBox="1"/>
          <p:nvPr/>
        </p:nvSpPr>
        <p:spPr>
          <a:xfrm>
            <a:off x="-16443" y="29224"/>
            <a:ext cx="6176534" cy="646331"/>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Results</a:t>
            </a:r>
            <a:r>
              <a:rPr lang="en-US" b="1" dirty="0">
                <a:effectLst>
                  <a:outerShdw blurRad="38100" dist="38100" dir="2700000" algn="tl">
                    <a:srgbClr val="000000">
                      <a:alpha val="43137"/>
                    </a:srgbClr>
                  </a:outerShdw>
                </a:effectLst>
              </a:rPr>
              <a:t>:    </a:t>
            </a:r>
            <a:r>
              <a:rPr lang="en-US" b="1" dirty="0"/>
              <a:t>Evolution of source parameters with time and depth</a:t>
            </a:r>
          </a:p>
          <a:p>
            <a:endParaRPr lang="en-BE" b="1" u="sng"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E595768A-EF75-4325-BEDC-C73295F53F2B}"/>
              </a:ext>
            </a:extLst>
          </p:cNvPr>
          <p:cNvSpPr/>
          <p:nvPr/>
        </p:nvSpPr>
        <p:spPr>
          <a:xfrm>
            <a:off x="3616381" y="1439464"/>
            <a:ext cx="2007379" cy="1569660"/>
          </a:xfrm>
          <a:prstGeom prst="rect">
            <a:avLst/>
          </a:prstGeom>
        </p:spPr>
        <p:txBody>
          <a:bodyPr wrap="square">
            <a:spAutoFit/>
          </a:bodyPr>
          <a:lstStyle/>
          <a:p>
            <a:r>
              <a:rPr lang="en-US" sz="1200" b="1" dirty="0"/>
              <a:t>(ii) </a:t>
            </a:r>
            <a:r>
              <a:rPr lang="en-US" sz="1200" dirty="0"/>
              <a:t>the upper domain (2000–2700 m) corresponds to the second population of large and broadly distributed events</a:t>
            </a:r>
          </a:p>
          <a:p>
            <a:r>
              <a:rPr lang="en-US" sz="1200" b="1" dirty="0"/>
              <a:t>(iii) </a:t>
            </a:r>
            <a:r>
              <a:rPr lang="en-US" sz="1200" dirty="0"/>
              <a:t>the two other domains show a mix between these two populations.</a:t>
            </a:r>
            <a:endParaRPr lang="en-BE" sz="1200" dirty="0"/>
          </a:p>
        </p:txBody>
      </p:sp>
      <p:sp>
        <p:nvSpPr>
          <p:cNvPr id="11" name="Rectangle 10">
            <a:extLst>
              <a:ext uri="{FF2B5EF4-FFF2-40B4-BE49-F238E27FC236}">
                <a16:creationId xmlns:a16="http://schemas.microsoft.com/office/drawing/2014/main" id="{9B853011-8A71-4B41-9964-26C912B7AE0D}"/>
              </a:ext>
            </a:extLst>
          </p:cNvPr>
          <p:cNvSpPr/>
          <p:nvPr/>
        </p:nvSpPr>
        <p:spPr>
          <a:xfrm>
            <a:off x="-16443" y="370637"/>
            <a:ext cx="5809959" cy="1200329"/>
          </a:xfrm>
          <a:prstGeom prst="rect">
            <a:avLst/>
          </a:prstGeom>
        </p:spPr>
        <p:txBody>
          <a:bodyPr wrap="square">
            <a:spAutoFit/>
          </a:bodyPr>
          <a:lstStyle/>
          <a:p>
            <a:r>
              <a:rPr lang="en-US" sz="1200" dirty="0"/>
              <a:t>As the injection progressed we clearly evidence an increase of the source dimension of the earthquakes that occurred in the reservoir, this increase does not occur everywhere in the reservoir:</a:t>
            </a:r>
          </a:p>
          <a:p>
            <a:r>
              <a:rPr lang="en-US" sz="1200" b="1" dirty="0"/>
              <a:t>(</a:t>
            </a:r>
            <a:r>
              <a:rPr lang="en-US" sz="1200" b="1" dirty="0" err="1"/>
              <a:t>i</a:t>
            </a:r>
            <a:r>
              <a:rPr lang="en-US" sz="1200" b="1" dirty="0"/>
              <a:t>) </a:t>
            </a:r>
            <a:r>
              <a:rPr lang="en-US" sz="1200" dirty="0"/>
              <a:t>the depth section around the open hole (2850–3150 m) hosts mostly the first population of small and peaky distributed events over the whole course of the injection; </a:t>
            </a:r>
          </a:p>
          <a:p>
            <a:r>
              <a:rPr lang="en-US" sz="1200" dirty="0"/>
              <a:t> </a:t>
            </a:r>
            <a:endParaRPr lang="en-BE" sz="1200" dirty="0"/>
          </a:p>
        </p:txBody>
      </p:sp>
      <p:sp>
        <p:nvSpPr>
          <p:cNvPr id="14" name="Rectangle 13">
            <a:extLst>
              <a:ext uri="{FF2B5EF4-FFF2-40B4-BE49-F238E27FC236}">
                <a16:creationId xmlns:a16="http://schemas.microsoft.com/office/drawing/2014/main" id="{CD83CED5-BFE1-4BEE-88CB-48FCF195DB92}"/>
              </a:ext>
            </a:extLst>
          </p:cNvPr>
          <p:cNvSpPr/>
          <p:nvPr/>
        </p:nvSpPr>
        <p:spPr>
          <a:xfrm>
            <a:off x="3631249" y="1367868"/>
            <a:ext cx="2088000" cy="1073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30539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345BC-EE02-4ABA-9A62-04EB25A300AD}"/>
              </a:ext>
            </a:extLst>
          </p:cNvPr>
          <p:cNvSpPr/>
          <p:nvPr/>
        </p:nvSpPr>
        <p:spPr>
          <a:xfrm>
            <a:off x="185854" y="384203"/>
            <a:ext cx="8841058" cy="467101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Rectangle 3">
            <a:extLst>
              <a:ext uri="{FF2B5EF4-FFF2-40B4-BE49-F238E27FC236}">
                <a16:creationId xmlns:a16="http://schemas.microsoft.com/office/drawing/2014/main" id="{45FF81BD-CCF3-4C73-BBC6-D5CB737E3318}"/>
              </a:ext>
            </a:extLst>
          </p:cNvPr>
          <p:cNvSpPr/>
          <p:nvPr/>
        </p:nvSpPr>
        <p:spPr>
          <a:xfrm>
            <a:off x="151471" y="384204"/>
            <a:ext cx="8909824" cy="5262979"/>
          </a:xfrm>
          <a:prstGeom prst="rect">
            <a:avLst/>
          </a:prstGeom>
        </p:spPr>
        <p:txBody>
          <a:bodyPr wrap="square">
            <a:spAutoFit/>
          </a:bodyPr>
          <a:lstStyle/>
          <a:p>
            <a:pPr marL="171450" indent="-171450">
              <a:buFont typeface="Wingdings" panose="05000000000000000000" pitchFamily="2" charset="2"/>
              <a:buChar char="Ø"/>
            </a:pPr>
            <a:r>
              <a:rPr lang="en-US" sz="1200" dirty="0"/>
              <a:t>Based on accelerometer records of the 1993 injection experiment in the geothermal reservoir of </a:t>
            </a:r>
            <a:r>
              <a:rPr lang="en-US" sz="1200" dirty="0" err="1"/>
              <a:t>Soultz</a:t>
            </a:r>
            <a:r>
              <a:rPr lang="en-US" sz="1200" dirty="0"/>
              <a:t>-sous </a:t>
            </a:r>
            <a:r>
              <a:rPr lang="en-US" sz="1200" dirty="0" err="1"/>
              <a:t>Forêts</a:t>
            </a:r>
            <a:r>
              <a:rPr lang="en-US" sz="1200" dirty="0"/>
              <a:t>, we estimated source parameters of repeating earthquakes. </a:t>
            </a:r>
          </a:p>
          <a:p>
            <a:endParaRPr lang="en-US" sz="1200" dirty="0"/>
          </a:p>
          <a:p>
            <a:pPr marL="171450" indent="-171450">
              <a:buFont typeface="Wingdings" panose="05000000000000000000" pitchFamily="2" charset="2"/>
              <a:buChar char="Ø"/>
            </a:pPr>
            <a:r>
              <a:rPr lang="en-US" sz="1200" dirty="0"/>
              <a:t>We show that the rupture area of these events is dependent on the mechanism at the origin of the seismicity. We first evidence that at the asperity level, a deviation from the typical scaling law between moment and radius is observed suggesting that the stress drop on each asperity is significantly fluctuating during a repeating sequence.</a:t>
            </a:r>
            <a:br>
              <a:rPr lang="en-US" sz="1200" dirty="0"/>
            </a:br>
            <a:r>
              <a:rPr lang="en-US" sz="1200" dirty="0"/>
              <a:t> </a:t>
            </a:r>
          </a:p>
          <a:p>
            <a:pPr marL="171450" indent="-171450">
              <a:buFont typeface="Wingdings" panose="05000000000000000000" pitchFamily="2" charset="2"/>
              <a:buChar char="Ø"/>
            </a:pPr>
            <a:r>
              <a:rPr lang="en-US" sz="1200" dirty="0"/>
              <a:t>We also show that the source radius of repeating events is a relevant feature for identifying two populations of events: </a:t>
            </a:r>
          </a:p>
          <a:p>
            <a:pPr marL="628650" lvl="1" indent="-171450">
              <a:buFont typeface="Wingdings" panose="05000000000000000000" pitchFamily="2" charset="2"/>
              <a:buChar char="Ø"/>
            </a:pPr>
            <a:r>
              <a:rPr lang="en-US" sz="1200" dirty="0"/>
              <a:t>The change in source radii observed is not attributed to quenched disorder: time evolution is still observed in different reservoir locations</a:t>
            </a:r>
            <a:br>
              <a:rPr lang="en-US" sz="1200" dirty="0"/>
            </a:br>
            <a:endParaRPr lang="en-US" sz="1200" dirty="0"/>
          </a:p>
          <a:p>
            <a:pPr marL="628650" lvl="1" indent="-171450">
              <a:buFont typeface="Wingdings" panose="05000000000000000000" pitchFamily="2" charset="2"/>
              <a:buChar char="Ø"/>
            </a:pPr>
            <a:r>
              <a:rPr lang="en-US" sz="1200" b="1" dirty="0"/>
              <a:t>a first population of small radius events </a:t>
            </a:r>
            <a:r>
              <a:rPr lang="en-US" sz="1200" dirty="0"/>
              <a:t>is evidenced </a:t>
            </a:r>
            <a:r>
              <a:rPr lang="en-US" sz="1200" b="1" dirty="0"/>
              <a:t>close to the injection well</a:t>
            </a:r>
            <a:r>
              <a:rPr lang="en-US" sz="1200" dirty="0"/>
              <a:t>, in the zone of the reservoir that experienced </a:t>
            </a:r>
            <a:r>
              <a:rPr lang="en-US" sz="1200" b="1" dirty="0"/>
              <a:t>aseismic slip on pre-existing faults</a:t>
            </a:r>
            <a:r>
              <a:rPr lang="en-US" sz="1200" dirty="0"/>
              <a:t>. </a:t>
            </a:r>
            <a:br>
              <a:rPr lang="en-US" sz="1200" dirty="0"/>
            </a:br>
            <a:r>
              <a:rPr lang="en-US" sz="1200" dirty="0"/>
              <a:t>	Similarly to </a:t>
            </a:r>
            <a:r>
              <a:rPr lang="en-US" sz="1200" dirty="0" err="1"/>
              <a:t>Bourouis</a:t>
            </a:r>
            <a:r>
              <a:rPr lang="en-US" sz="1200" dirty="0"/>
              <a:t> &amp; Bernard (2007), we interpret the events close to the injection well as associated with slow aseismic 	movements on pre-existing faults within the reservoir. This is in agreement with the mechanical interpretation of Cornet 	(2016) that proposes that during the first injection steps, the fluid pressure is sufficient for the stress state in the reservoir to 	reach the slip onset condition on pre-existing structures. </a:t>
            </a:r>
            <a:br>
              <a:rPr lang="en-US" sz="1200" dirty="0"/>
            </a:br>
            <a:endParaRPr lang="en-US" sz="1200" dirty="0"/>
          </a:p>
          <a:p>
            <a:pPr marL="628650" lvl="1" indent="-171450">
              <a:buFont typeface="Wingdings" panose="05000000000000000000" pitchFamily="2" charset="2"/>
              <a:buChar char="Ø"/>
            </a:pPr>
            <a:r>
              <a:rPr lang="en-US" sz="1200" dirty="0"/>
              <a:t>As the fluid pressure is increased in the reservoir and the seismicity develops farther away from the injection zone, a second </a:t>
            </a:r>
            <a:r>
              <a:rPr lang="en-US" sz="1200" b="1" dirty="0"/>
              <a:t>population of repeating events emerges with a wider range of radii </a:t>
            </a:r>
            <a:r>
              <a:rPr lang="en-US" sz="1200" dirty="0"/>
              <a:t>and a different recurrence </a:t>
            </a:r>
            <a:r>
              <a:rPr lang="en-US" sz="1200" dirty="0" err="1"/>
              <a:t>behaviour</a:t>
            </a:r>
            <a:r>
              <a:rPr lang="en-US" sz="1200" dirty="0"/>
              <a:t>. </a:t>
            </a:r>
            <a:br>
              <a:rPr lang="en-US" sz="1200" dirty="0"/>
            </a:br>
            <a:r>
              <a:rPr lang="en-US" sz="1200" dirty="0"/>
              <a:t>We propose to relate this second population to the </a:t>
            </a:r>
            <a:r>
              <a:rPr lang="en-US" sz="1200" b="1" dirty="0"/>
              <a:t>initiation of new large fractures that are fluid induced</a:t>
            </a:r>
            <a:r>
              <a:rPr lang="en-US" sz="1200" dirty="0"/>
              <a:t>. </a:t>
            </a:r>
          </a:p>
          <a:p>
            <a:pPr lvl="2"/>
            <a:r>
              <a:rPr lang="en-US" sz="1200" dirty="0"/>
              <a:t>This is in </a:t>
            </a:r>
            <a:r>
              <a:rPr lang="en-US" sz="1200" dirty="0" err="1"/>
              <a:t>agrrement</a:t>
            </a:r>
            <a:r>
              <a:rPr lang="en-US" sz="1200" dirty="0"/>
              <a:t> with Cornet (2016) who proposed that the shallower earthquakes during the 1993 injection episode, are related to the generation of new fractures. Indeed, after having reached the </a:t>
            </a:r>
            <a:r>
              <a:rPr lang="en-US" sz="1200" dirty="0" err="1"/>
              <a:t>Byerlee’s</a:t>
            </a:r>
            <a:r>
              <a:rPr lang="en-US" sz="1200" dirty="0"/>
              <a:t> friction criterion on pre-existing faults around the open hole domain during the first part of the stimulation, the reservoir is entering a second phase with the increase of the fluid pressure corresponding to failure in the bulk of the reservoir. </a:t>
            </a:r>
          </a:p>
          <a:p>
            <a:pPr marL="628650" lvl="1" indent="-171450">
              <a:buFont typeface="Wingdings" panose="05000000000000000000" pitchFamily="2" charset="2"/>
              <a:buChar char="Ø"/>
            </a:pPr>
            <a:endParaRPr lang="en-US" sz="1200" dirty="0"/>
          </a:p>
          <a:p>
            <a:endParaRPr lang="en-US" sz="1200" b="1" dirty="0"/>
          </a:p>
        </p:txBody>
      </p:sp>
      <p:sp>
        <p:nvSpPr>
          <p:cNvPr id="5" name="TextBox 4">
            <a:extLst>
              <a:ext uri="{FF2B5EF4-FFF2-40B4-BE49-F238E27FC236}">
                <a16:creationId xmlns:a16="http://schemas.microsoft.com/office/drawing/2014/main" id="{6B4781C9-2C8B-478F-90AF-A81542C0F9E0}"/>
              </a:ext>
            </a:extLst>
          </p:cNvPr>
          <p:cNvSpPr txBox="1"/>
          <p:nvPr/>
        </p:nvSpPr>
        <p:spPr>
          <a:xfrm>
            <a:off x="185854" y="0"/>
            <a:ext cx="4921405" cy="369332"/>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Discussion and Conclusions</a:t>
            </a:r>
            <a:endParaRPr lang="en-BE" b="1" u="sng"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4A06E56-2244-43F4-90CB-0EF1AF72C71A}"/>
              </a:ext>
            </a:extLst>
          </p:cNvPr>
          <p:cNvSpPr txBox="1"/>
          <p:nvPr/>
        </p:nvSpPr>
        <p:spPr>
          <a:xfrm>
            <a:off x="343196" y="5253335"/>
            <a:ext cx="8623610" cy="461665"/>
          </a:xfrm>
          <a:prstGeom prst="rect">
            <a:avLst/>
          </a:prstGeom>
          <a:noFill/>
        </p:spPr>
        <p:txBody>
          <a:bodyPr wrap="square" rtlCol="0">
            <a:spAutoFit/>
          </a:bodyPr>
          <a:lstStyle/>
          <a:p>
            <a:r>
              <a:rPr lang="en-US" sz="1200" b="1" dirty="0"/>
              <a:t>Cauchie et al., Seismic asperity size evolution during fluid injection: case study of the 1993 </a:t>
            </a:r>
            <a:r>
              <a:rPr lang="en-US" sz="1200" b="1" dirty="0" err="1"/>
              <a:t>Soultz</a:t>
            </a:r>
            <a:r>
              <a:rPr lang="en-US" sz="1200" b="1" dirty="0"/>
              <a:t>-sous-</a:t>
            </a:r>
            <a:r>
              <a:rPr lang="en-US" sz="1200" b="1" dirty="0" err="1"/>
              <a:t>Forêts</a:t>
            </a:r>
            <a:r>
              <a:rPr lang="en-US" sz="1200" b="1" dirty="0"/>
              <a:t> injection, </a:t>
            </a:r>
            <a:r>
              <a:rPr lang="en-US" sz="1200" i="1" dirty="0"/>
              <a:t>Geophysical Journal International</a:t>
            </a:r>
            <a:r>
              <a:rPr lang="en-US" sz="1200" dirty="0"/>
              <a:t>, Volume 221, Issue 2, May 2020, Pages 968–98. </a:t>
            </a:r>
            <a:r>
              <a:rPr lang="en-US" sz="1200" dirty="0">
                <a:hlinkClick r:id="rId2"/>
              </a:rPr>
              <a:t>https://doi.org/10.1093/gji/ggaa051</a:t>
            </a:r>
            <a:endParaRPr lang="en-US" sz="1200" b="1" dirty="0"/>
          </a:p>
        </p:txBody>
      </p:sp>
    </p:spTree>
    <p:extLst>
      <p:ext uri="{BB962C8B-B14F-4D97-AF65-F5344CB8AC3E}">
        <p14:creationId xmlns:p14="http://schemas.microsoft.com/office/powerpoint/2010/main" val="2144521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2077</Words>
  <Application>Microsoft Office PowerPoint</Application>
  <PresentationFormat>On-screen Show (16:10)</PresentationFormat>
  <Paragraphs>90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Seismic asperity size evolution during fluid injection: case study of the 1993 Soultz-sous-Forêts injection</vt:lpstr>
      <vt:lpstr>Soultz-sous-Forêts EGS reservoir, 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Seismic asperity size evolution during fluid injection: case study of the 1993 Soultz-sous-Forêts injection</dc:title>
  <dc:creator>Léna Cauchie</dc:creator>
  <cp:lastModifiedBy>Léna Cauchie</cp:lastModifiedBy>
  <cp:revision>53</cp:revision>
  <dcterms:created xsi:type="dcterms:W3CDTF">2020-05-01T10:07:24Z</dcterms:created>
  <dcterms:modified xsi:type="dcterms:W3CDTF">2020-05-04T08:39:57Z</dcterms:modified>
</cp:coreProperties>
</file>