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66" r:id="rId5"/>
    <p:sldId id="267" r:id="rId6"/>
    <p:sldId id="268" r:id="rId7"/>
    <p:sldId id="265" r:id="rId8"/>
    <p:sldId id="261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A0A0"/>
    <a:srgbClr val="2AA8DF"/>
    <a:srgbClr val="2AAAE1"/>
    <a:srgbClr val="E11E56"/>
    <a:srgbClr val="E4097F"/>
    <a:srgbClr val="FFEB01"/>
    <a:srgbClr val="FFEC02"/>
    <a:srgbClr val="33465C"/>
    <a:srgbClr val="29A9DF"/>
    <a:srgbClr val="2AA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E9A2-75E7-48DB-AF86-52936900148D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6F6B-7A5C-436D-AE37-0B6FD011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12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E9A2-75E7-48DB-AF86-52936900148D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6F6B-7A5C-436D-AE37-0B6FD011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65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E9A2-75E7-48DB-AF86-52936900148D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6F6B-7A5C-436D-AE37-0B6FD011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1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E9A2-75E7-48DB-AF86-52936900148D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6F6B-7A5C-436D-AE37-0B6FD011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49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E9A2-75E7-48DB-AF86-52936900148D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6F6B-7A5C-436D-AE37-0B6FD011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7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E9A2-75E7-48DB-AF86-52936900148D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6F6B-7A5C-436D-AE37-0B6FD011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E9A2-75E7-48DB-AF86-52936900148D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6F6B-7A5C-436D-AE37-0B6FD011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63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E9A2-75E7-48DB-AF86-52936900148D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6F6B-7A5C-436D-AE37-0B6FD011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6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E9A2-75E7-48DB-AF86-52936900148D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6F6B-7A5C-436D-AE37-0B6FD011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53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E9A2-75E7-48DB-AF86-52936900148D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6F6B-7A5C-436D-AE37-0B6FD011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03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E9A2-75E7-48DB-AF86-52936900148D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6F6B-7A5C-436D-AE37-0B6FD011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6E9A2-75E7-48DB-AF86-52936900148D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D6F6B-7A5C-436D-AE37-0B6FD011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6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doi.org/10.1073/pnas.1711234115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s://doi.org/10.1098/rstb.2018.0002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hakku.gtk.fi/en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reativecommons.org/licenses/by/4.0/deed.en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11" Type="http://schemas.openxmlformats.org/officeDocument/2006/relationships/image" Target="../media/image14.jpeg"/><Relationship Id="rId5" Type="http://schemas.openxmlformats.org/officeDocument/2006/relationships/image" Target="../media/image3.png"/><Relationship Id="rId10" Type="http://schemas.openxmlformats.org/officeDocument/2006/relationships/hyperlink" Target="https://www.syke.fi/en-US/Open_information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oi.org/10.3389/fevo.2018.00065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doi.org/10.1007/s10750-017-3229-9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19.jpeg"/><Relationship Id="rId10" Type="http://schemas.openxmlformats.org/officeDocument/2006/relationships/image" Target="../media/image8.png"/><Relationship Id="rId4" Type="http://schemas.openxmlformats.org/officeDocument/2006/relationships/image" Target="../media/image18.jpe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10.png"/><Relationship Id="rId4" Type="http://schemas.openxmlformats.org/officeDocument/2006/relationships/image" Target="../media/image21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emf"/><Relationship Id="rId9" Type="http://schemas.openxmlformats.org/officeDocument/2006/relationships/image" Target="../media/image31.jpe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"/>
          <a:stretch/>
        </p:blipFill>
        <p:spPr>
          <a:xfrm>
            <a:off x="-9331" y="-12124"/>
            <a:ext cx="9927772" cy="68701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18442" y="-12856"/>
            <a:ext cx="2284868" cy="688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332" y="201742"/>
            <a:ext cx="9930917" cy="2112250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ln>
                  <a:solidFill>
                    <a:schemeClr val="tx1"/>
                  </a:solidFill>
                </a:ln>
                <a:latin typeface="Geometr415 Blk BT" panose="020B0802020204020303" pitchFamily="34" charset="0"/>
              </a:rPr>
              <a:t>Anthropogenic salinization of </a:t>
            </a:r>
            <a:br>
              <a:rPr lang="en-US" sz="4800" b="1" dirty="0">
                <a:ln>
                  <a:solidFill>
                    <a:schemeClr val="tx1"/>
                  </a:solidFill>
                </a:ln>
                <a:latin typeface="Geometr415 Blk BT" panose="020B0802020204020303" pitchFamily="34" charset="0"/>
              </a:rPr>
            </a:br>
            <a:r>
              <a:rPr lang="en-US" sz="4800" b="1" dirty="0">
                <a:ln>
                  <a:solidFill>
                    <a:schemeClr val="tx1"/>
                  </a:solidFill>
                </a:ln>
                <a:latin typeface="Geometr415 Blk BT" panose="020B0802020204020303" pitchFamily="34" charset="0"/>
              </a:rPr>
              <a:t>naturally dilute boreal </a:t>
            </a:r>
            <a:br>
              <a:rPr lang="en-US" sz="4800" b="1" dirty="0">
                <a:ln>
                  <a:solidFill>
                    <a:schemeClr val="tx1"/>
                  </a:solidFill>
                </a:ln>
                <a:latin typeface="Geometr415 Blk BT" panose="020B0802020204020303" pitchFamily="34" charset="0"/>
              </a:rPr>
            </a:br>
            <a:r>
              <a:rPr lang="en-US" sz="4800" b="1" dirty="0">
                <a:ln>
                  <a:solidFill>
                    <a:schemeClr val="tx1"/>
                  </a:solidFill>
                </a:ln>
                <a:latin typeface="Geometr415 Blk BT" panose="020B0802020204020303" pitchFamily="34" charset="0"/>
              </a:rPr>
              <a:t>lakes in Finland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9331" y="5652252"/>
            <a:ext cx="9930915" cy="991145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>
              <a:spcBef>
                <a:spcPts val="2400"/>
              </a:spcBef>
            </a:pPr>
            <a:r>
              <a:rPr lang="en-US" sz="2000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Mira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Tammelin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000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Tommi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Kauppila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000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Jari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Mäkinen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8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fi-FI" sz="1800" dirty="0">
                <a:latin typeface="Segoe UI" panose="020B0502040204020203" pitchFamily="34" charset="0"/>
                <a:cs typeface="Segoe UI" panose="020B0502040204020203" pitchFamily="34" charset="0"/>
              </a:rPr>
              <a:t>University of Turku / Finnish Environment Institute</a:t>
            </a:r>
          </a:p>
          <a:p>
            <a:pPr>
              <a:spcBef>
                <a:spcPts val="0"/>
              </a:spcBef>
            </a:pPr>
            <a:r>
              <a:rPr lang="en-US" sz="18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fi-FI" sz="1800" dirty="0">
                <a:latin typeface="Segoe UI" panose="020B0502040204020203" pitchFamily="34" charset="0"/>
                <a:cs typeface="Segoe UI" panose="020B0502040204020203" pitchFamily="34" charset="0"/>
              </a:rPr>
              <a:t>Geological Survey of Finland</a:t>
            </a:r>
          </a:p>
        </p:txBody>
      </p:sp>
      <p:sp>
        <p:nvSpPr>
          <p:cNvPr id="5" name="Rectangle 4"/>
          <p:cNvSpPr/>
          <p:nvPr/>
        </p:nvSpPr>
        <p:spPr>
          <a:xfrm>
            <a:off x="3328949" y="5190587"/>
            <a:ext cx="3251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D540, EGU2020-1344</a:t>
            </a:r>
            <a:endParaRPr lang="en-US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726" y="4162720"/>
            <a:ext cx="1937627" cy="1937627"/>
          </a:xfrm>
          <a:prstGeom prst="rect">
            <a:avLst/>
          </a:prstGeom>
        </p:spPr>
      </p:pic>
      <p:pic>
        <p:nvPicPr>
          <p:cNvPr id="11" name="Picture 2" descr="Image result for twitter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0192" y="6073497"/>
            <a:ext cx="496004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122497" y="6156361"/>
            <a:ext cx="206191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900" b="1" dirty="0">
                <a:latin typeface="Segoe UI" panose="020B0502040204020203" pitchFamily="34" charset="0"/>
                <a:cs typeface="Segoe UI" panose="020B0502040204020203" pitchFamily="34" charset="0"/>
              </a:rPr>
              <a:t>@MiraTammelin</a:t>
            </a:r>
            <a:endParaRPr lang="en-US" sz="19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32" name="Picture 8" descr="Image result for finnish environment institute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4702" y="2170431"/>
            <a:ext cx="1232637" cy="93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geological survey of finland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4316" y="3247293"/>
            <a:ext cx="1760875" cy="536516"/>
          </a:xfrm>
          <a:prstGeom prst="rect">
            <a:avLst/>
          </a:prstGeom>
          <a:noFill/>
        </p:spPr>
      </p:pic>
      <p:pic>
        <p:nvPicPr>
          <p:cNvPr id="1052" name="Picture 28" descr="Image result for egu online logo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8442" y="-9332"/>
            <a:ext cx="2284868" cy="11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apps.utu.fi/media/logo/UTU_logo_EN_RGB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97" r="10503"/>
          <a:stretch/>
        </p:blipFill>
        <p:spPr bwMode="auto">
          <a:xfrm>
            <a:off x="10033546" y="1295192"/>
            <a:ext cx="2051515" cy="96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egu2020.eu/cc_by_logo_pn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799" y="5947769"/>
            <a:ext cx="1143576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urrent status of Open Researcher Identifier ORCID and greetings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18664" y="4033735"/>
            <a:ext cx="498167" cy="49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857" y="336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7"/>
    </mc:Choice>
    <mc:Fallback xmlns="">
      <p:transition spd="slow" advTm="11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9163">
            <a:off x="7726485" y="2844654"/>
            <a:ext cx="2190733" cy="1827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latin typeface="Segoe UI" panose="020B0502040204020203" pitchFamily="34" charset="0"/>
                <a:cs typeface="Segoe UI" panose="020B0502040204020203" pitchFamily="34" charset="0"/>
              </a:rPr>
              <a:t>Motivation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405" y="2511845"/>
            <a:ext cx="37415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cs typeface="Segoe UI" panose="020B0502040204020203" pitchFamily="34" charset="0"/>
              </a:rPr>
              <a:t>PhD project: </a:t>
            </a:r>
          </a:p>
          <a:p>
            <a:pPr algn="ctr"/>
            <a:r>
              <a:rPr lang="fi-FI" sz="2200" dirty="0">
                <a:cs typeface="Segoe UI" panose="020B0502040204020203" pitchFamily="34" charset="0"/>
              </a:rPr>
              <a:t>Spatial variability in natural trophic states of Finnish lakes and </a:t>
            </a:r>
            <a:r>
              <a:rPr lang="fi-FI" sz="2200" dirty="0" smtClean="0">
                <a:cs typeface="Segoe UI" panose="020B0502040204020203" pitchFamily="34" charset="0"/>
              </a:rPr>
              <a:t>their anthropogenic  </a:t>
            </a:r>
            <a:r>
              <a:rPr lang="fi-FI" sz="2200" b="1" dirty="0">
                <a:cs typeface="Segoe UI" panose="020B0502040204020203" pitchFamily="34" charset="0"/>
              </a:rPr>
              <a:t>eutrophication</a:t>
            </a:r>
            <a:endParaRPr lang="en-US" sz="2200" b="1" dirty="0"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6712" y="1671230"/>
            <a:ext cx="329526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cs typeface="Segoe UI" panose="020B0502040204020203" pitchFamily="34" charset="0"/>
              </a:rPr>
              <a:t>Increases in </a:t>
            </a:r>
          </a:p>
          <a:p>
            <a:pPr algn="ctr"/>
            <a:r>
              <a:rPr lang="fi-FI" sz="2200" b="1" dirty="0">
                <a:cs typeface="Segoe UI" panose="020B0502040204020203" pitchFamily="34" charset="0"/>
              </a:rPr>
              <a:t>electrical conductivity</a:t>
            </a:r>
            <a:r>
              <a:rPr lang="fi-FI" sz="2200" dirty="0">
                <a:cs typeface="Segoe UI" panose="020B0502040204020203" pitchFamily="34" charset="0"/>
              </a:rPr>
              <a:t> (proxy for salinity)</a:t>
            </a:r>
            <a:r>
              <a:rPr lang="fi-FI" sz="2200" b="1" dirty="0"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fi-FI" sz="2200" dirty="0">
                <a:cs typeface="Segoe UI" panose="020B0502040204020203" pitchFamily="34" charset="0"/>
              </a:rPr>
              <a:t>common in addition to eutrophication</a:t>
            </a:r>
          </a:p>
        </p:txBody>
      </p:sp>
      <p:sp>
        <p:nvSpPr>
          <p:cNvPr id="8" name="Right Arrow 7"/>
          <p:cNvSpPr/>
          <p:nvPr/>
        </p:nvSpPr>
        <p:spPr>
          <a:xfrm rot="19842847">
            <a:off x="3095487" y="2134069"/>
            <a:ext cx="774441" cy="443760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05748">
            <a:off x="7070575" y="1921505"/>
            <a:ext cx="774441" cy="443760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005838" y="1801951"/>
            <a:ext cx="3666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dirty="0">
                <a:cs typeface="Segoe UI" panose="020B0502040204020203" pitchFamily="34" charset="0"/>
              </a:rPr>
              <a:t>Articles about widespread </a:t>
            </a:r>
            <a:r>
              <a:rPr lang="fi-FI" sz="2200" b="1" dirty="0">
                <a:cs typeface="Segoe UI" panose="020B0502040204020203" pitchFamily="34" charset="0"/>
              </a:rPr>
              <a:t>freshwater salinization </a:t>
            </a:r>
            <a:r>
              <a:rPr lang="en-US" sz="2200" dirty="0">
                <a:cs typeface="Segoe UI" panose="020B0502040204020203" pitchFamily="34" charset="0"/>
              </a:rPr>
              <a:t>start to appear</a:t>
            </a:r>
            <a:endParaRPr lang="fi-FI" sz="2200" dirty="0">
              <a:cs typeface="Segoe UI" panose="020B05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4029">
            <a:off x="9789550" y="2908538"/>
            <a:ext cx="2129895" cy="1891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Right Arrow 19"/>
          <p:cNvSpPr/>
          <p:nvPr/>
        </p:nvSpPr>
        <p:spPr>
          <a:xfrm rot="9573417">
            <a:off x="6303174" y="3773167"/>
            <a:ext cx="774441" cy="443760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288548" y="4533763"/>
            <a:ext cx="4314257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dirty="0">
                <a:cs typeface="Segoe UI" panose="020B0502040204020203" pitchFamily="34" charset="0"/>
              </a:rPr>
              <a:t>Freshwater salinization is an </a:t>
            </a:r>
            <a:r>
              <a:rPr lang="fi-FI" sz="2200" b="1" dirty="0">
                <a:cs typeface="Segoe UI" panose="020B0502040204020203" pitchFamily="34" charset="0"/>
              </a:rPr>
              <a:t>emergent threat</a:t>
            </a:r>
            <a:r>
              <a:rPr lang="fi-FI" sz="2200" dirty="0">
                <a:cs typeface="Segoe UI" panose="020B0502040204020203" pitchFamily="34" charset="0"/>
              </a:rPr>
              <a:t> in the Northern Hemisphere</a:t>
            </a:r>
          </a:p>
          <a:p>
            <a:pPr algn="ctr">
              <a:spcBef>
                <a:spcPts val="600"/>
              </a:spcBef>
            </a:pPr>
            <a:r>
              <a:rPr lang="fi-FI" sz="2600" b="1" dirty="0">
                <a:solidFill>
                  <a:srgbClr val="29A9D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</a:t>
            </a:r>
            <a:r>
              <a:rPr lang="fi-FI" sz="2600" b="1" dirty="0" smtClean="0">
                <a:solidFill>
                  <a:srgbClr val="29A9D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salinization affecting also dilute </a:t>
            </a:r>
            <a:r>
              <a:rPr lang="fi-FI" sz="2600" b="1" dirty="0">
                <a:solidFill>
                  <a:srgbClr val="29A9D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boreal </a:t>
            </a:r>
            <a:r>
              <a:rPr lang="fi-FI" sz="2600" b="1" dirty="0" smtClean="0">
                <a:solidFill>
                  <a:srgbClr val="29A9D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lakes?</a:t>
            </a:r>
            <a:endParaRPr lang="fi-FI" sz="2600" b="1" dirty="0">
              <a:solidFill>
                <a:srgbClr val="29A9D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279236">
            <a:off x="7660137" y="4685270"/>
            <a:ext cx="2181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 smtClean="0">
                <a:cs typeface="Segoe UI" panose="020B0502040204020203" pitchFamily="34" charset="0"/>
              </a:rPr>
              <a:t>Kaushal et al. 2018. </a:t>
            </a:r>
          </a:p>
          <a:p>
            <a:pPr algn="ctr"/>
            <a:r>
              <a:rPr lang="fi-FI" sz="1200" i="1" dirty="0" smtClean="0">
                <a:cs typeface="Segoe UI" panose="020B0502040204020203" pitchFamily="34" charset="0"/>
                <a:hlinkClick r:id="rId6"/>
              </a:rPr>
              <a:t>PNAS</a:t>
            </a:r>
            <a:r>
              <a:rPr lang="fi-FI" sz="1200" dirty="0" smtClean="0">
                <a:cs typeface="Segoe UI" panose="020B0502040204020203" pitchFamily="34" charset="0"/>
                <a:hlinkClick r:id="rId6"/>
              </a:rPr>
              <a:t> </a:t>
            </a:r>
            <a:r>
              <a:rPr lang="en-US" sz="1200" dirty="0" smtClean="0">
                <a:hlinkClick r:id="rId6"/>
              </a:rPr>
              <a:t>115:E574-E583</a:t>
            </a:r>
            <a:endParaRPr lang="en-US" sz="1200" dirty="0" smtClean="0"/>
          </a:p>
        </p:txBody>
      </p:sp>
      <p:pic>
        <p:nvPicPr>
          <p:cNvPr id="24" name="Picture 2" descr="Image result for twitter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578" y="6390415"/>
            <a:ext cx="496004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910883" y="6473279"/>
            <a:ext cx="206191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900" b="1" dirty="0">
                <a:latin typeface="Segoe UI" panose="020B0502040204020203" pitchFamily="34" charset="0"/>
                <a:cs typeface="Segoe UI" panose="020B0502040204020203" pitchFamily="34" charset="0"/>
              </a:rPr>
              <a:t>@MiraTammelin</a:t>
            </a:r>
            <a:endParaRPr lang="en-US" sz="19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Ellipsi 2">
            <a:extLst>
              <a:ext uri="{FF2B5EF4-FFF2-40B4-BE49-F238E27FC236}">
                <a16:creationId xmlns="" xmlns:a16="http://schemas.microsoft.com/office/drawing/2014/main" id="{C66847BB-5EAD-4F2F-94BF-B2FCDD0610CA}"/>
              </a:ext>
            </a:extLst>
          </p:cNvPr>
          <p:cNvSpPr/>
          <p:nvPr/>
        </p:nvSpPr>
        <p:spPr>
          <a:xfrm>
            <a:off x="1655967" y="1869408"/>
            <a:ext cx="570451" cy="5405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000" b="1" dirty="0"/>
              <a:t>1</a:t>
            </a:r>
          </a:p>
        </p:txBody>
      </p:sp>
      <p:sp>
        <p:nvSpPr>
          <p:cNvPr id="18" name="Ellipsi 17">
            <a:extLst>
              <a:ext uri="{FF2B5EF4-FFF2-40B4-BE49-F238E27FC236}">
                <a16:creationId xmlns="" xmlns:a16="http://schemas.microsoft.com/office/drawing/2014/main" id="{A8625C5E-E641-4EDB-9970-0EDC437C9F84}"/>
              </a:ext>
            </a:extLst>
          </p:cNvPr>
          <p:cNvSpPr/>
          <p:nvPr/>
        </p:nvSpPr>
        <p:spPr>
          <a:xfrm>
            <a:off x="5159115" y="1027906"/>
            <a:ext cx="570451" cy="5405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000" b="1" dirty="0"/>
              <a:t>2</a:t>
            </a:r>
          </a:p>
        </p:txBody>
      </p:sp>
      <p:sp>
        <p:nvSpPr>
          <p:cNvPr id="19" name="Ellipsi 18">
            <a:extLst>
              <a:ext uri="{FF2B5EF4-FFF2-40B4-BE49-F238E27FC236}">
                <a16:creationId xmlns="" xmlns:a16="http://schemas.microsoft.com/office/drawing/2014/main" id="{30B7FE9B-9EFC-4CDD-B321-6DB5110B9628}"/>
              </a:ext>
            </a:extLst>
          </p:cNvPr>
          <p:cNvSpPr/>
          <p:nvPr/>
        </p:nvSpPr>
        <p:spPr>
          <a:xfrm>
            <a:off x="9506750" y="1130651"/>
            <a:ext cx="570451" cy="5405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000" b="1" dirty="0"/>
              <a:t>3</a:t>
            </a:r>
          </a:p>
        </p:txBody>
      </p:sp>
      <p:sp>
        <p:nvSpPr>
          <p:cNvPr id="23" name="Ellipsi 22">
            <a:extLst>
              <a:ext uri="{FF2B5EF4-FFF2-40B4-BE49-F238E27FC236}">
                <a16:creationId xmlns="" xmlns:a16="http://schemas.microsoft.com/office/drawing/2014/main" id="{809915C1-5717-413B-A95B-1B7063A12594}"/>
              </a:ext>
            </a:extLst>
          </p:cNvPr>
          <p:cNvSpPr/>
          <p:nvPr/>
        </p:nvSpPr>
        <p:spPr>
          <a:xfrm>
            <a:off x="5159115" y="3855982"/>
            <a:ext cx="570451" cy="5405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000" b="1" dirty="0"/>
              <a:t>4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="" xmlns:a16="http://schemas.microsoft.com/office/drawing/2014/main" id="{69E4DD0D-45E6-4446-BD4E-273D9FBE21F0}"/>
              </a:ext>
            </a:extLst>
          </p:cNvPr>
          <p:cNvSpPr txBox="1"/>
          <p:nvPr/>
        </p:nvSpPr>
        <p:spPr>
          <a:xfrm>
            <a:off x="70970" y="4728422"/>
            <a:ext cx="2699072" cy="2062103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i-FI" sz="2000" b="1" dirty="0" err="1"/>
              <a:t>Causes</a:t>
            </a:r>
            <a:r>
              <a:rPr lang="fi-FI" sz="2000" b="1" dirty="0"/>
              <a:t> of </a:t>
            </a:r>
            <a:r>
              <a:rPr lang="fi-FI" sz="2000" b="1" dirty="0" err="1"/>
              <a:t>salinization</a:t>
            </a:r>
            <a:r>
              <a:rPr lang="fi-FI" sz="20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Irrigation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Water abstraction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Resource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Accelerated weathering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Road de-icing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Sewage</a:t>
            </a:r>
            <a:endParaRPr lang="fi-FI" dirty="0"/>
          </a:p>
        </p:txBody>
      </p:sp>
      <p:pic>
        <p:nvPicPr>
          <p:cNvPr id="26" name="Picture 2" descr="https://egu2020.eu/cc_by_logo_pn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1472" y="6390415"/>
            <a:ext cx="1143576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190" y="41190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27304">
            <a:off x="9773900" y="4801188"/>
            <a:ext cx="2373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Cañedo</a:t>
            </a:r>
            <a:r>
              <a:rPr lang="en-US" sz="1200" dirty="0" smtClean="0"/>
              <a:t>-Argüelles et al. 2018</a:t>
            </a:r>
            <a:r>
              <a:rPr lang="en-US" sz="1200" i="1" dirty="0" smtClean="0"/>
              <a:t>. </a:t>
            </a:r>
          </a:p>
          <a:p>
            <a:pPr algn="ctr"/>
            <a:r>
              <a:rPr lang="en-US" sz="1200" i="1" dirty="0" smtClean="0">
                <a:hlinkClick r:id="rId10"/>
              </a:rPr>
              <a:t>Phil. Trans. R. Soc. B</a:t>
            </a:r>
            <a:r>
              <a:rPr lang="en-US" sz="1200" dirty="0" smtClean="0">
                <a:hlinkClick r:id="rId10"/>
              </a:rPr>
              <a:t> 374:20180002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4142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81"/>
    </mc:Choice>
    <mc:Fallback xmlns="">
      <p:transition spd="slow" advTm="47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862" y="2"/>
            <a:ext cx="6417599" cy="6112474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117087"/>
              </p:ext>
            </p:extLst>
          </p:nvPr>
        </p:nvGraphicFramePr>
        <p:xfrm>
          <a:off x="50864" y="745381"/>
          <a:ext cx="5040120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597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17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13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672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Basin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Max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Average depth (m)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0.7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2.6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8.3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Lake</a:t>
                      </a:r>
                      <a:r>
                        <a:rPr lang="fi-FI" baseline="0" dirty="0" smtClean="0"/>
                        <a:t> surface a</a:t>
                      </a:r>
                      <a:r>
                        <a:rPr lang="fi-FI" dirty="0" smtClean="0"/>
                        <a:t>rea </a:t>
                      </a:r>
                      <a:r>
                        <a:rPr lang="fi-FI" dirty="0"/>
                        <a:t>(km</a:t>
                      </a:r>
                      <a:r>
                        <a:rPr lang="fi-FI" baseline="30000" dirty="0"/>
                        <a:t>2</a:t>
                      </a:r>
                      <a:r>
                        <a:rPr lang="fi-FI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0.004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2.6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114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Catchment area (km</a:t>
                      </a:r>
                      <a:r>
                        <a:rPr lang="fi-FI" baseline="30000" dirty="0"/>
                        <a:t>2</a:t>
                      </a:r>
                      <a:r>
                        <a:rPr lang="fi-FI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5564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638" y="492"/>
            <a:ext cx="10431161" cy="744889"/>
          </a:xfrm>
        </p:spPr>
        <p:txBody>
          <a:bodyPr/>
          <a:lstStyle/>
          <a:p>
            <a:r>
              <a:rPr lang="fi-FI" b="1" dirty="0">
                <a:latin typeface="Segoe UI" panose="020B0502040204020203" pitchFamily="34" charset="0"/>
                <a:cs typeface="Segoe UI" panose="020B0502040204020203" pitchFamily="34" charset="0"/>
              </a:rPr>
              <a:t>Study sites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21017" y="981347"/>
            <a:ext cx="1813534" cy="851297"/>
          </a:xfrm>
          <a:prstGeom prst="roundRect">
            <a:avLst/>
          </a:prstGeom>
          <a:ln w="38100">
            <a:solidFill>
              <a:srgbClr val="FFEB0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i-FI" sz="2400" b="1" dirty="0" smtClean="0"/>
              <a:t>51 </a:t>
            </a:r>
            <a:r>
              <a:rPr lang="fi-FI" sz="2400" b="1" dirty="0"/>
              <a:t>sites</a:t>
            </a:r>
          </a:p>
          <a:p>
            <a:pPr algn="ctr"/>
            <a:r>
              <a:rPr lang="fi-FI" sz="2000" dirty="0"/>
              <a:t>82-160 m a.s.l.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9859312" y="5334404"/>
            <a:ext cx="1775239" cy="851297"/>
          </a:xfrm>
          <a:prstGeom prst="roundRect">
            <a:avLst/>
          </a:prstGeom>
          <a:ln w="38100">
            <a:solidFill>
              <a:srgbClr val="E11E5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i-FI" sz="2400" b="1" dirty="0" smtClean="0"/>
              <a:t>19 </a:t>
            </a:r>
            <a:r>
              <a:rPr lang="fi-FI" sz="2400" b="1" dirty="0"/>
              <a:t>sites</a:t>
            </a:r>
          </a:p>
          <a:p>
            <a:pPr algn="ctr"/>
            <a:r>
              <a:rPr lang="fi-FI" sz="2000" dirty="0"/>
              <a:t>15-111 m a.s.l.</a:t>
            </a:r>
            <a:endParaRPr lang="en-US" sz="20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005461"/>
              </p:ext>
            </p:extLst>
          </p:nvPr>
        </p:nvGraphicFramePr>
        <p:xfrm>
          <a:off x="50864" y="2284593"/>
          <a:ext cx="504012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97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17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13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672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Modern</a:t>
                      </a:r>
                      <a:r>
                        <a:rPr lang="fi-FI" baseline="0" dirty="0"/>
                        <a:t> water quality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Max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Electrical conductivity</a:t>
                      </a:r>
                      <a:r>
                        <a:rPr lang="fi-FI" baseline="0" dirty="0"/>
                        <a:t> (</a:t>
                      </a:r>
                      <a:r>
                        <a:rPr lang="fi-FI" baseline="0" dirty="0">
                          <a:solidFill>
                            <a:schemeClr val="tx1"/>
                          </a:solidFill>
                        </a:rPr>
                        <a:t>mS m</a:t>
                      </a:r>
                      <a:r>
                        <a:rPr lang="fi-FI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fi-FI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5.2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17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pH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5.5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mtClean="0"/>
                        <a:t>7.1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9.3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Total phosphorus (µg l</a:t>
                      </a:r>
                      <a:r>
                        <a:rPr lang="fi-FI" baseline="30000" dirty="0"/>
                        <a:t>-1</a:t>
                      </a:r>
                      <a:r>
                        <a:rPr lang="fi-FI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3.0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228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Total nitrogen</a:t>
                      </a:r>
                      <a:r>
                        <a:rPr lang="fi-FI" baseline="0" dirty="0"/>
                        <a:t> </a:t>
                      </a:r>
                      <a:r>
                        <a:rPr lang="fi-FI" dirty="0"/>
                        <a:t>(mg l</a:t>
                      </a:r>
                      <a:r>
                        <a:rPr lang="fi-FI" baseline="30000" dirty="0"/>
                        <a:t>-1</a:t>
                      </a:r>
                      <a:r>
                        <a:rPr lang="fi-FI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0.15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0.78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3.60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Color </a:t>
                      </a:r>
                      <a:r>
                        <a:rPr lang="fi-FI" dirty="0" smtClean="0"/>
                        <a:t>(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 Pt l</a:t>
                      </a:r>
                      <a:r>
                        <a:rPr lang="en-US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lang="fi-FI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5.0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340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16209"/>
              </p:ext>
            </p:extLst>
          </p:nvPr>
        </p:nvGraphicFramePr>
        <p:xfrm>
          <a:off x="50864" y="4565485"/>
          <a:ext cx="5040120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597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17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13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672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Catchment</a:t>
                      </a:r>
                      <a:r>
                        <a:rPr lang="fi-FI" baseline="0" dirty="0"/>
                        <a:t> land use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Max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Forest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86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Agriculture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56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Built areas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23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Wetland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Water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30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497969" y="704293"/>
            <a:ext cx="174368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700" dirty="0"/>
              <a:t>(granitic/gneissic)</a:t>
            </a:r>
            <a:endParaRPr lang="en-US" sz="1700" dirty="0"/>
          </a:p>
        </p:txBody>
      </p:sp>
      <p:sp>
        <p:nvSpPr>
          <p:cNvPr id="13" name="Tekstiruutu 12">
            <a:extLst>
              <a:ext uri="{FF2B5EF4-FFF2-40B4-BE49-F238E27FC236}">
                <a16:creationId xmlns="" xmlns:a16="http://schemas.microsoft.com/office/drawing/2014/main" id="{23415160-F4AF-4CC8-B915-B83754CB096D}"/>
              </a:ext>
            </a:extLst>
          </p:cNvPr>
          <p:cNvSpPr txBox="1"/>
          <p:nvPr/>
        </p:nvSpPr>
        <p:spPr>
          <a:xfrm>
            <a:off x="8907347" y="152525"/>
            <a:ext cx="2758522" cy="646331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b="1" dirty="0" smtClean="0"/>
              <a:t>Slowly weathering </a:t>
            </a:r>
            <a:r>
              <a:rPr lang="fi-FI" b="1" dirty="0"/>
              <a:t>bedrock</a:t>
            </a:r>
          </a:p>
          <a:p>
            <a:r>
              <a:rPr lang="en-US" dirty="0">
                <a:sym typeface="Wingdings" panose="05000000000000000000" pitchFamily="2" charset="2"/>
              </a:rPr>
              <a:t>    </a:t>
            </a:r>
            <a:r>
              <a:rPr lang="en-US" dirty="0"/>
              <a:t>Dilute lakes</a:t>
            </a:r>
            <a:endParaRPr lang="fi-FI" dirty="0"/>
          </a:p>
        </p:txBody>
      </p:sp>
      <p:pic>
        <p:nvPicPr>
          <p:cNvPr id="20" name="Picture 2" descr="Image result for twitter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578" y="6406891"/>
            <a:ext cx="496004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910883" y="6489755"/>
            <a:ext cx="206191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900" b="1" dirty="0">
                <a:latin typeface="Segoe UI" panose="020B0502040204020203" pitchFamily="34" charset="0"/>
                <a:cs typeface="Segoe UI" panose="020B0502040204020203" pitchFamily="34" charset="0"/>
              </a:rPr>
              <a:t>@MiraTammelin</a:t>
            </a:r>
            <a:endParaRPr lang="en-US" sz="19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Picture 2" descr="https://egu2020.eu/cc_by_logo_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1472" y="6406891"/>
            <a:ext cx="1143576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16200000">
            <a:off x="8840355" y="2887189"/>
            <a:ext cx="62360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GTK open </a:t>
            </a:r>
            <a:r>
              <a:rPr lang="en-US" sz="1200" dirty="0" smtClean="0"/>
              <a:t>license </a:t>
            </a:r>
            <a:r>
              <a:rPr lang="en-US" sz="1200" dirty="0">
                <a:hlinkClick r:id="rId7"/>
              </a:rPr>
              <a:t>CC BY 4.0</a:t>
            </a:r>
            <a:r>
              <a:rPr lang="en-US" sz="1200" dirty="0"/>
              <a:t>, </a:t>
            </a:r>
            <a:r>
              <a:rPr lang="en-US" sz="1200" dirty="0" smtClean="0"/>
              <a:t>modified from </a:t>
            </a:r>
            <a:r>
              <a:rPr lang="en-US" sz="1200" dirty="0"/>
              <a:t>GTK’s Superficial </a:t>
            </a:r>
            <a:r>
              <a:rPr lang="en-US" sz="1200" dirty="0" smtClean="0"/>
              <a:t>deposits of Finland 1:1 000 000 data</a:t>
            </a:r>
            <a:r>
              <a:rPr lang="en-US" sz="1200" dirty="0"/>
              <a:t>, imported from </a:t>
            </a:r>
            <a:r>
              <a:rPr lang="en-US" sz="1200" dirty="0" err="1"/>
              <a:t>Hakku</a:t>
            </a:r>
            <a:r>
              <a:rPr lang="en-US" sz="1200" dirty="0"/>
              <a:t> service on </a:t>
            </a:r>
            <a:r>
              <a:rPr lang="en-US" sz="1200" dirty="0" smtClean="0"/>
              <a:t>3 July 2019. Original material: </a:t>
            </a:r>
            <a:r>
              <a:rPr lang="en-US" sz="1200" dirty="0">
                <a:hlinkClick r:id="rId8"/>
              </a:rPr>
              <a:t>https://</a:t>
            </a:r>
            <a:r>
              <a:rPr lang="en-US" sz="1200" dirty="0" smtClean="0">
                <a:hlinkClick r:id="rId8"/>
              </a:rPr>
              <a:t>hakku.gtk.fi/en </a:t>
            </a:r>
            <a:endParaRPr lang="en-US" sz="1200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190" y="41190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061763" y="6016349"/>
            <a:ext cx="4524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</a:t>
            </a:r>
            <a:r>
              <a:rPr lang="en-US" sz="1200" dirty="0" smtClean="0"/>
              <a:t>ummarizations in the tables are based on </a:t>
            </a:r>
            <a:r>
              <a:rPr lang="fi-FI" sz="1200" dirty="0"/>
              <a:t>Pintavesien tilan tietojärjestelmä, vedenlaatu PIVET and </a:t>
            </a:r>
            <a:r>
              <a:rPr lang="en-US" sz="1200" dirty="0" err="1"/>
              <a:t>Corine</a:t>
            </a:r>
            <a:r>
              <a:rPr lang="en-US" sz="1200" dirty="0"/>
              <a:t> Land Cover </a:t>
            </a:r>
            <a:r>
              <a:rPr lang="en-US" sz="1200" dirty="0" smtClean="0"/>
              <a:t>2012 of the </a:t>
            </a:r>
            <a:r>
              <a:rPr lang="en-US" sz="1200" dirty="0"/>
              <a:t>Finnish Environment </a:t>
            </a:r>
            <a:r>
              <a:rPr lang="en-US" sz="1200" dirty="0" smtClean="0"/>
              <a:t>Institute (</a:t>
            </a:r>
            <a:r>
              <a:rPr lang="en-US" sz="1200" dirty="0">
                <a:hlinkClick r:id="rId7"/>
              </a:rPr>
              <a:t>CC BY 4.0</a:t>
            </a:r>
            <a:r>
              <a:rPr lang="en-US" sz="1200" dirty="0" smtClean="0"/>
              <a:t>). Original data: </a:t>
            </a:r>
            <a:r>
              <a:rPr lang="en-US" sz="1200" dirty="0">
                <a:hlinkClick r:id="rId10"/>
              </a:rPr>
              <a:t>https://</a:t>
            </a:r>
            <a:r>
              <a:rPr lang="en-US" sz="1200" dirty="0" smtClean="0">
                <a:hlinkClick r:id="rId10"/>
              </a:rPr>
              <a:t>www.syke.fi/en-US/Open_information</a:t>
            </a:r>
            <a:endParaRPr lang="en-US" sz="1200" dirty="0" smtClean="0"/>
          </a:p>
        </p:txBody>
      </p:sp>
      <p:sp>
        <p:nvSpPr>
          <p:cNvPr id="4" name="Down Arrow 3"/>
          <p:cNvSpPr/>
          <p:nvPr/>
        </p:nvSpPr>
        <p:spPr>
          <a:xfrm rot="10800000">
            <a:off x="11111519" y="4114216"/>
            <a:ext cx="181233" cy="36246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233633" y="4175288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977" y="2517971"/>
            <a:ext cx="1277061" cy="175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9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70"/>
    </mc:Choice>
    <mc:Fallback xmlns="">
      <p:transition spd="slow" advTm="63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095" y="91988"/>
            <a:ext cx="1980116" cy="41217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976" y="220248"/>
            <a:ext cx="10752438" cy="915310"/>
          </a:xfrm>
        </p:spPr>
        <p:txBody>
          <a:bodyPr/>
          <a:lstStyle/>
          <a:p>
            <a:r>
              <a:rPr lang="fi-FI" b="1" dirty="0">
                <a:latin typeface="Segoe UI" panose="020B0502040204020203" pitchFamily="34" charset="0"/>
                <a:cs typeface="Segoe UI" panose="020B0502040204020203" pitchFamily="34" charset="0"/>
              </a:rPr>
              <a:t>Methods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0705" y="582071"/>
            <a:ext cx="5971295" cy="2210355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2600" b="1" dirty="0">
                <a:sym typeface="Wingdings" panose="05000000000000000000" pitchFamily="2" charset="2"/>
              </a:rPr>
              <a:t>Post-disturbance</a:t>
            </a:r>
            <a:r>
              <a:rPr lang="fi-FI" sz="2600" dirty="0">
                <a:sym typeface="Wingdings" panose="05000000000000000000" pitchFamily="2" charset="2"/>
              </a:rPr>
              <a:t> conditions (</a:t>
            </a:r>
            <a:r>
              <a:rPr lang="fi-FI" sz="2600" dirty="0" smtClean="0">
                <a:sym typeface="Wingdings" panose="05000000000000000000" pitchFamily="2" charset="2"/>
              </a:rPr>
              <a:t>top samples)</a:t>
            </a:r>
            <a:endParaRPr lang="fi-FI" sz="2600" dirty="0">
              <a:sym typeface="Wingdings" panose="05000000000000000000" pitchFamily="2" charset="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fi-FI" sz="2200" dirty="0" smtClean="0"/>
              <a:t>Taken with Limnos </a:t>
            </a:r>
            <a:r>
              <a:rPr lang="fi-FI" sz="2200" dirty="0"/>
              <a:t>gravity corer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fi-FI" sz="2200" dirty="0" smtClean="0"/>
              <a:t>From sediment </a:t>
            </a:r>
            <a:r>
              <a:rPr lang="fi-FI" sz="2200" dirty="0"/>
              <a:t>surface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2600" b="1" dirty="0">
                <a:sym typeface="Wingdings" panose="05000000000000000000" pitchFamily="2" charset="2"/>
              </a:rPr>
              <a:t>Pre-disturbance</a:t>
            </a:r>
            <a:r>
              <a:rPr lang="fi-FI" sz="2600" dirty="0">
                <a:sym typeface="Wingdings" panose="05000000000000000000" pitchFamily="2" charset="2"/>
              </a:rPr>
              <a:t> conditions (</a:t>
            </a:r>
            <a:r>
              <a:rPr lang="fi-FI" sz="2600" dirty="0" smtClean="0">
                <a:sym typeface="Wingdings" panose="05000000000000000000" pitchFamily="2" charset="2"/>
              </a:rPr>
              <a:t>bottom samples)</a:t>
            </a:r>
            <a:endParaRPr lang="fi-FI" sz="2600" dirty="0">
              <a:sym typeface="Wingdings" panose="05000000000000000000" pitchFamily="2" charset="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fi-FI" sz="2200" dirty="0" smtClean="0"/>
              <a:t>Taken with rod-operated </a:t>
            </a:r>
            <a:r>
              <a:rPr lang="fi-FI" sz="2200" dirty="0"/>
              <a:t>piston corer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fi-FI" sz="2200" dirty="0" smtClean="0"/>
              <a:t>Sample </a:t>
            </a:r>
            <a:r>
              <a:rPr lang="fi-FI" sz="2200" dirty="0"/>
              <a:t>depths based on magnetic susceptibility profiles of sediment </a:t>
            </a:r>
            <a:r>
              <a:rPr lang="fi-FI" sz="2200" dirty="0" smtClean="0"/>
              <a:t>cores (2 samples, 10 cm apart)</a:t>
            </a:r>
            <a:endParaRPr lang="fi-FI" sz="2200" dirty="0"/>
          </a:p>
          <a:p>
            <a:pPr lvl="1"/>
            <a:endParaRPr lang="fi-FI" sz="2200" dirty="0"/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="" xmlns:a16="http://schemas.microsoft.com/office/drawing/2014/main" id="{CEA0D3B5-4C50-433E-AE37-6BB586E75B7C}"/>
              </a:ext>
            </a:extLst>
          </p:cNvPr>
          <p:cNvSpPr/>
          <p:nvPr/>
        </p:nvSpPr>
        <p:spPr>
          <a:xfrm>
            <a:off x="6220709" y="97845"/>
            <a:ext cx="5896602" cy="48422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600" b="1" dirty="0">
                <a:latin typeface="Segoe UI" panose="020B0502040204020203" pitchFamily="34" charset="0"/>
                <a:cs typeface="Segoe UI" panose="020B0502040204020203" pitchFamily="34" charset="0"/>
              </a:rPr>
              <a:t>Top-</a:t>
            </a:r>
            <a:r>
              <a:rPr lang="fi-FI" sz="2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bottom</a:t>
            </a:r>
            <a:r>
              <a:rPr lang="fi-FI" sz="26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sediment</a:t>
            </a:r>
            <a:r>
              <a:rPr lang="fi-FI" sz="26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sampling</a:t>
            </a:r>
            <a:endParaRPr lang="fi-FI" sz="2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="" xmlns:a16="http://schemas.microsoft.com/office/drawing/2014/main" id="{DF661387-8092-4E0A-B9E9-34FF77E66D95}"/>
              </a:ext>
            </a:extLst>
          </p:cNvPr>
          <p:cNvSpPr txBox="1"/>
          <p:nvPr/>
        </p:nvSpPr>
        <p:spPr>
          <a:xfrm>
            <a:off x="73477" y="5282420"/>
            <a:ext cx="2674582" cy="1508105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2000" b="1" dirty="0" err="1"/>
              <a:t>Magnetic</a:t>
            </a:r>
            <a:r>
              <a:rPr lang="fi-FI" sz="2000" b="1" dirty="0"/>
              <a:t> </a:t>
            </a:r>
            <a:r>
              <a:rPr lang="fi-FI" sz="2000" b="1" dirty="0" err="1"/>
              <a:t>susceptibility</a:t>
            </a:r>
            <a:endParaRPr lang="fi-FI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Proxy for intensified catchment erosion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Often the first sign of human impact</a:t>
            </a:r>
            <a:endParaRPr lang="fi-FI" dirty="0"/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="" xmlns:a16="http://schemas.microsoft.com/office/drawing/2014/main" id="{F3060A30-279A-4D55-849A-3F28E8A457FA}"/>
              </a:ext>
            </a:extLst>
          </p:cNvPr>
          <p:cNvSpPr/>
          <p:nvPr/>
        </p:nvSpPr>
        <p:spPr>
          <a:xfrm>
            <a:off x="6220709" y="2797089"/>
            <a:ext cx="5896601" cy="48422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Diatom</a:t>
            </a:r>
            <a:r>
              <a:rPr lang="fi-FI" sz="26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assemblages</a:t>
            </a:r>
            <a:endParaRPr lang="fi-FI" sz="2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Suorakulmio 5">
            <a:extLst>
              <a:ext uri="{FF2B5EF4-FFF2-40B4-BE49-F238E27FC236}">
                <a16:creationId xmlns="" xmlns:a16="http://schemas.microsoft.com/office/drawing/2014/main" id="{054CFEE4-8761-42ED-8930-21A4280F813E}"/>
              </a:ext>
            </a:extLst>
          </p:cNvPr>
          <p:cNvSpPr/>
          <p:nvPr/>
        </p:nvSpPr>
        <p:spPr>
          <a:xfrm>
            <a:off x="6220705" y="4162278"/>
            <a:ext cx="5971295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200" dirty="0" err="1"/>
              <a:t>Ordinations</a:t>
            </a:r>
            <a:endParaRPr lang="fi-FI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900" dirty="0" err="1"/>
              <a:t>Ecologically</a:t>
            </a:r>
            <a:r>
              <a:rPr lang="fi-FI" sz="1900" dirty="0"/>
              <a:t> </a:t>
            </a:r>
            <a:r>
              <a:rPr lang="fi-FI" sz="1900" dirty="0" err="1"/>
              <a:t>important</a:t>
            </a:r>
            <a:r>
              <a:rPr lang="fi-FI" sz="1900" dirty="0"/>
              <a:t> </a:t>
            </a:r>
            <a:r>
              <a:rPr lang="fi-FI" sz="1900" dirty="0" err="1"/>
              <a:t>water</a:t>
            </a:r>
            <a:r>
              <a:rPr lang="fi-FI" sz="1900" dirty="0"/>
              <a:t> </a:t>
            </a:r>
            <a:r>
              <a:rPr lang="fi-FI" sz="1900" dirty="0" err="1"/>
              <a:t>quality</a:t>
            </a:r>
            <a:r>
              <a:rPr lang="fi-FI" sz="1900" dirty="0"/>
              <a:t> </a:t>
            </a:r>
            <a:r>
              <a:rPr lang="fi-FI" sz="1900" dirty="0" err="1"/>
              <a:t>variables</a:t>
            </a:r>
            <a:endParaRPr lang="fi-FI" sz="19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900" b="1" dirty="0" err="1"/>
              <a:t>Pre</a:t>
            </a:r>
            <a:r>
              <a:rPr lang="fi-FI" sz="1900" b="1" dirty="0"/>
              <a:t>- to post-</a:t>
            </a:r>
            <a:r>
              <a:rPr lang="fi-FI" sz="1900" b="1" dirty="0" err="1"/>
              <a:t>disturbance</a:t>
            </a:r>
            <a:r>
              <a:rPr lang="fi-FI" sz="1900" b="1" dirty="0"/>
              <a:t> </a:t>
            </a:r>
            <a:r>
              <a:rPr lang="fi-FI" sz="1900" b="1" dirty="0" err="1"/>
              <a:t>change</a:t>
            </a:r>
            <a:endParaRPr lang="fi-FI" sz="1900" b="1" dirty="0"/>
          </a:p>
          <a:p>
            <a:r>
              <a:rPr lang="fi-FI" sz="2200" dirty="0"/>
              <a:t>WA-PLS regression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i="1" dirty="0"/>
              <a:t>Based on: </a:t>
            </a:r>
            <a:r>
              <a:rPr lang="en-US" sz="1900" dirty="0"/>
              <a:t>Post-disturbance water quality + diatoms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i="1" dirty="0"/>
              <a:t>Input: </a:t>
            </a:r>
            <a:r>
              <a:rPr lang="en-US" sz="1900" dirty="0"/>
              <a:t>Pre-disturbance diatoms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i="1" dirty="0"/>
              <a:t>Output: </a:t>
            </a:r>
            <a:r>
              <a:rPr lang="en-US" sz="1900" dirty="0" smtClean="0"/>
              <a:t>Pre-disturbance </a:t>
            </a:r>
            <a:r>
              <a:rPr lang="en-US" sz="1900" dirty="0" err="1"/>
              <a:t>epilimnetic</a:t>
            </a:r>
            <a:r>
              <a:rPr lang="en-US" sz="1900" dirty="0"/>
              <a:t> electrical </a:t>
            </a:r>
            <a:r>
              <a:rPr lang="en-US" sz="1900" dirty="0" smtClean="0"/>
              <a:t>conductivity</a:t>
            </a:r>
            <a:endParaRPr lang="en-US" sz="1900" dirty="0"/>
          </a:p>
        </p:txBody>
      </p:sp>
      <p:sp>
        <p:nvSpPr>
          <p:cNvPr id="13" name="Suorakulmio 12">
            <a:extLst>
              <a:ext uri="{FF2B5EF4-FFF2-40B4-BE49-F238E27FC236}">
                <a16:creationId xmlns="" xmlns:a16="http://schemas.microsoft.com/office/drawing/2014/main" id="{A16FC044-BF59-43FD-87D3-7AEDB952D6D4}"/>
              </a:ext>
            </a:extLst>
          </p:cNvPr>
          <p:cNvSpPr/>
          <p:nvPr/>
        </p:nvSpPr>
        <p:spPr>
          <a:xfrm>
            <a:off x="6220708" y="3281315"/>
            <a:ext cx="597129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1900" dirty="0" smtClean="0"/>
              <a:t>Identified from </a:t>
            </a:r>
            <a:r>
              <a:rPr lang="fi-FI" sz="1900" dirty="0"/>
              <a:t>top &amp; </a:t>
            </a:r>
            <a:r>
              <a:rPr lang="fi-FI" sz="1900" dirty="0" smtClean="0"/>
              <a:t>bottom samples</a:t>
            </a:r>
            <a:endParaRPr lang="fi-FI" sz="1900" dirty="0"/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="" xmlns:a16="http://schemas.microsoft.com/office/drawing/2014/main" id="{3B8D0804-BFB4-445B-81AC-175A9C98370D}"/>
              </a:ext>
            </a:extLst>
          </p:cNvPr>
          <p:cNvSpPr/>
          <p:nvPr/>
        </p:nvSpPr>
        <p:spPr>
          <a:xfrm>
            <a:off x="6220709" y="3678052"/>
            <a:ext cx="5896601" cy="48422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Quantitative</a:t>
            </a:r>
            <a:r>
              <a:rPr lang="fi-FI" sz="26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paleolimnology</a:t>
            </a:r>
            <a:endParaRPr lang="fi-FI" sz="2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02171">
            <a:off x="707511" y="1323046"/>
            <a:ext cx="1969960" cy="34905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3188">
            <a:off x="3016409" y="4346037"/>
            <a:ext cx="3012172" cy="2265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Freeform 20"/>
          <p:cNvSpPr/>
          <p:nvPr/>
        </p:nvSpPr>
        <p:spPr>
          <a:xfrm>
            <a:off x="4927722" y="803183"/>
            <a:ext cx="1292983" cy="193458"/>
          </a:xfrm>
          <a:custGeom>
            <a:avLst/>
            <a:gdLst>
              <a:gd name="connsiteX0" fmla="*/ 1054360 w 1054360"/>
              <a:gd name="connsiteY0" fmla="*/ 0 h 201822"/>
              <a:gd name="connsiteX1" fmla="*/ 634482 w 1054360"/>
              <a:gd name="connsiteY1" fmla="*/ 177282 h 201822"/>
              <a:gd name="connsiteX2" fmla="*/ 0 w 1054360"/>
              <a:gd name="connsiteY2" fmla="*/ 195943 h 201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360" h="201822">
                <a:moveTo>
                  <a:pt x="1054360" y="0"/>
                </a:moveTo>
                <a:cubicBezTo>
                  <a:pt x="932284" y="72312"/>
                  <a:pt x="810209" y="144625"/>
                  <a:pt x="634482" y="177282"/>
                </a:cubicBezTo>
                <a:cubicBezTo>
                  <a:pt x="458755" y="209939"/>
                  <a:pt x="229377" y="202941"/>
                  <a:pt x="0" y="195943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4320063" y="1762169"/>
            <a:ext cx="1907524" cy="287303"/>
          </a:xfrm>
          <a:custGeom>
            <a:avLst/>
            <a:gdLst>
              <a:gd name="connsiteX0" fmla="*/ 1054360 w 1054360"/>
              <a:gd name="connsiteY0" fmla="*/ 0 h 201822"/>
              <a:gd name="connsiteX1" fmla="*/ 634482 w 1054360"/>
              <a:gd name="connsiteY1" fmla="*/ 177282 h 201822"/>
              <a:gd name="connsiteX2" fmla="*/ 0 w 1054360"/>
              <a:gd name="connsiteY2" fmla="*/ 195943 h 201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360" h="201822">
                <a:moveTo>
                  <a:pt x="1054360" y="0"/>
                </a:moveTo>
                <a:cubicBezTo>
                  <a:pt x="932284" y="72312"/>
                  <a:pt x="810209" y="144625"/>
                  <a:pt x="634482" y="177282"/>
                </a:cubicBezTo>
                <a:cubicBezTo>
                  <a:pt x="458755" y="209939"/>
                  <a:pt x="229377" y="202941"/>
                  <a:pt x="0" y="195943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317546">
            <a:off x="3153662" y="6230809"/>
            <a:ext cx="2580963" cy="369332"/>
          </a:xfrm>
          <a:prstGeom prst="rect">
            <a:avLst/>
          </a:prstGeom>
          <a:solidFill>
            <a:srgbClr val="33465C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fi-FI" b="1" dirty="0" smtClean="0">
                <a:solidFill>
                  <a:schemeClr val="bg1"/>
                </a:solidFill>
              </a:rPr>
              <a:t>Diatoms (phytoplankton)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21087546">
            <a:off x="599154" y="1339239"/>
            <a:ext cx="1734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>
                <a:solidFill>
                  <a:schemeClr val="bg1"/>
                </a:solidFill>
              </a:rPr>
              <a:t>Sediment coring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3" name="Picture 2" descr="Image result for twitter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578" y="6390415"/>
            <a:ext cx="496004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8910883" y="6473279"/>
            <a:ext cx="206191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900" b="1" dirty="0">
                <a:latin typeface="Segoe UI" panose="020B0502040204020203" pitchFamily="34" charset="0"/>
                <a:cs typeface="Segoe UI" panose="020B0502040204020203" pitchFamily="34" charset="0"/>
              </a:rPr>
              <a:t>@MiraTammelin</a:t>
            </a:r>
            <a:endParaRPr lang="en-US" sz="19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8" name="Picture 2" descr="https://egu2020.eu/cc_by_logo_pn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1472" y="6390415"/>
            <a:ext cx="1143576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4604" y="1002418"/>
            <a:ext cx="1292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 smtClean="0">
                <a:solidFill>
                  <a:srgbClr val="A0A0A0"/>
                </a:solidFill>
              </a:rPr>
              <a:t>Human</a:t>
            </a:r>
          </a:p>
          <a:p>
            <a:pPr algn="ctr"/>
            <a:r>
              <a:rPr lang="fi-FI" dirty="0" smtClean="0">
                <a:solidFill>
                  <a:srgbClr val="A0A0A0"/>
                </a:solidFill>
              </a:rPr>
              <a:t>disturbance</a:t>
            </a:r>
            <a:endParaRPr lang="en-US" dirty="0">
              <a:solidFill>
                <a:srgbClr val="A0A0A0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984171" y="1632849"/>
            <a:ext cx="2236538" cy="1308"/>
          </a:xfrm>
          <a:prstGeom prst="line">
            <a:avLst/>
          </a:prstGeom>
          <a:ln w="38100">
            <a:solidFill>
              <a:srgbClr val="A0A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190" y="38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3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727"/>
    </mc:Choice>
    <mc:Fallback xmlns="">
      <p:transition spd="slow" advTm="113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40" y="8886"/>
            <a:ext cx="9938771" cy="1325563"/>
          </a:xfrm>
        </p:spPr>
        <p:txBody>
          <a:bodyPr/>
          <a:lstStyle/>
          <a:p>
            <a:r>
              <a:rPr lang="fi-FI" b="1" dirty="0">
                <a:latin typeface="Segoe UI" panose="020B0502040204020203" pitchFamily="34" charset="0"/>
                <a:cs typeface="Segoe UI" panose="020B0502040204020203" pitchFamily="34" charset="0"/>
              </a:rPr>
              <a:t>Results </a:t>
            </a:r>
            <a:r>
              <a:rPr lang="fi-FI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– Natural variability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9717" y="1634530"/>
            <a:ext cx="3291137" cy="129353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600" dirty="0" smtClean="0"/>
              <a:t>Pre-disturbance electrical conductivity (EC) very low</a:t>
            </a:r>
          </a:p>
          <a:p>
            <a:r>
              <a:rPr lang="en-US" sz="2200" dirty="0" smtClean="0"/>
              <a:t>Lower EC in till-rich inland</a:t>
            </a:r>
          </a:p>
          <a:p>
            <a:r>
              <a:rPr lang="en-US" sz="2200" dirty="0" smtClean="0"/>
              <a:t>Higher EC on clayey coast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4875" y="3111910"/>
            <a:ext cx="1761979" cy="167820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Oval 11"/>
          <p:cNvSpPr/>
          <p:nvPr/>
        </p:nvSpPr>
        <p:spPr>
          <a:xfrm>
            <a:off x="10830910" y="3535978"/>
            <a:ext cx="358666" cy="452079"/>
          </a:xfrm>
          <a:prstGeom prst="ellipse">
            <a:avLst/>
          </a:prstGeom>
          <a:noFill/>
          <a:ln w="57150">
            <a:solidFill>
              <a:srgbClr val="FFEC0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17307348">
            <a:off x="10374972" y="4140054"/>
            <a:ext cx="457758" cy="764394"/>
          </a:xfrm>
          <a:prstGeom prst="ellipse">
            <a:avLst/>
          </a:prstGeom>
          <a:noFill/>
          <a:ln w="57150">
            <a:solidFill>
              <a:srgbClr val="E4097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3558" y="97926"/>
            <a:ext cx="2609943" cy="28301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571121" y="4934759"/>
            <a:ext cx="2329484" cy="954107"/>
          </a:xfrm>
          <a:prstGeom prst="rect">
            <a:avLst/>
          </a:prstGeom>
          <a:solidFill>
            <a:srgbClr val="FFEB01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fi-FI" sz="1400" dirty="0" smtClean="0"/>
              <a:t>Tammelin et al. 2017. </a:t>
            </a:r>
          </a:p>
          <a:p>
            <a:r>
              <a:rPr lang="fi-FI" sz="1400" i="1" dirty="0"/>
              <a:t> </a:t>
            </a:r>
            <a:r>
              <a:rPr lang="fi-FI" sz="1400" i="1" dirty="0" smtClean="0"/>
              <a:t>  </a:t>
            </a:r>
            <a:r>
              <a:rPr lang="fi-FI" sz="1400" i="1" dirty="0" smtClean="0">
                <a:hlinkClick r:id="rId6"/>
              </a:rPr>
              <a:t>Hydrobiologia </a:t>
            </a:r>
            <a:r>
              <a:rPr lang="en-US" sz="1400" dirty="0" smtClean="0">
                <a:hlinkClick r:id="rId6"/>
              </a:rPr>
              <a:t>799:309–325</a:t>
            </a:r>
            <a:endParaRPr lang="en-US" sz="1400" dirty="0" smtClean="0"/>
          </a:p>
          <a:p>
            <a:r>
              <a:rPr lang="fi-FI" sz="1400" dirty="0" smtClean="0"/>
              <a:t>Tammelin et al. 2018. </a:t>
            </a:r>
          </a:p>
          <a:p>
            <a:r>
              <a:rPr lang="fi-FI" sz="1400" i="1" dirty="0"/>
              <a:t> </a:t>
            </a:r>
            <a:r>
              <a:rPr lang="fi-FI" sz="1400" i="1" dirty="0" smtClean="0"/>
              <a:t>  </a:t>
            </a:r>
            <a:r>
              <a:rPr lang="en-US" sz="1400" i="1" dirty="0" smtClean="0">
                <a:hlinkClick r:id="rId7"/>
              </a:rPr>
              <a:t>Front</a:t>
            </a:r>
            <a:r>
              <a:rPr lang="en-US" sz="1400" i="1" dirty="0">
                <a:hlinkClick r:id="rId7"/>
              </a:rPr>
              <a:t>. Ecol. </a:t>
            </a:r>
            <a:r>
              <a:rPr lang="en-US" sz="1400" i="1" dirty="0" err="1">
                <a:hlinkClick r:id="rId7"/>
              </a:rPr>
              <a:t>Evol</a:t>
            </a:r>
            <a:r>
              <a:rPr lang="en-US" sz="1400" dirty="0">
                <a:hlinkClick r:id="rId7"/>
              </a:rPr>
              <a:t>. </a:t>
            </a:r>
            <a:r>
              <a:rPr lang="en-US" sz="1400" dirty="0" smtClean="0">
                <a:hlinkClick r:id="rId7"/>
              </a:rPr>
              <a:t>6:65</a:t>
            </a:r>
            <a:endParaRPr lang="en-US" sz="1400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9571122" y="5985752"/>
            <a:ext cx="2329483" cy="307777"/>
          </a:xfrm>
          <a:prstGeom prst="rect">
            <a:avLst/>
          </a:prstGeom>
          <a:solidFill>
            <a:srgbClr val="E4097F">
              <a:alpha val="20000"/>
            </a:srgbClr>
          </a:solidFill>
        </p:spPr>
        <p:txBody>
          <a:bodyPr wrap="square">
            <a:spAutoFit/>
          </a:bodyPr>
          <a:lstStyle/>
          <a:p>
            <a:r>
              <a:rPr lang="fi-FI" sz="1400" dirty="0"/>
              <a:t>Tammelin et al. </a:t>
            </a:r>
            <a:r>
              <a:rPr lang="fi-FI" sz="1400" i="1" dirty="0"/>
              <a:t>In prep.</a:t>
            </a:r>
            <a:endParaRPr lang="en-US" sz="14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43" y="1291948"/>
            <a:ext cx="5493962" cy="5498577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580155"/>
              </p:ext>
            </p:extLst>
          </p:nvPr>
        </p:nvGraphicFramePr>
        <p:xfrm>
          <a:off x="5761782" y="3326809"/>
          <a:ext cx="3539072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91505"/>
                <a:gridCol w="716692"/>
                <a:gridCol w="930875"/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fi-FI" dirty="0" smtClean="0"/>
                        <a:t>Pre-disturbance EC correlation</a:t>
                      </a:r>
                      <a:r>
                        <a:rPr lang="fi-FI" baseline="0" dirty="0" smtClean="0"/>
                        <a:t> with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i="1" dirty="0" smtClean="0"/>
                        <a:t>r</a:t>
                      </a:r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i="1" dirty="0" smtClean="0"/>
                        <a:t>p</a:t>
                      </a:r>
                      <a:endParaRPr lang="en-US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Glacial</a:t>
                      </a:r>
                      <a:r>
                        <a:rPr lang="fi-FI" baseline="0" dirty="0" smtClean="0"/>
                        <a:t> till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-0.62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&lt; 0.001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Clay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0.54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&lt; 0.001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Bedrock outcrops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0.39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0.001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Water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0.33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0.005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Peat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-0.25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0.035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Sand &amp; gravel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0.25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0.040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Picture 2" descr="Image result for twitter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578" y="6390415"/>
            <a:ext cx="496004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910883" y="6473279"/>
            <a:ext cx="206191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900" b="1" dirty="0">
                <a:latin typeface="Segoe UI" panose="020B0502040204020203" pitchFamily="34" charset="0"/>
                <a:cs typeface="Segoe UI" panose="020B0502040204020203" pitchFamily="34" charset="0"/>
              </a:rPr>
              <a:t>@MiraTammelin</a:t>
            </a:r>
            <a:endParaRPr lang="en-US" sz="19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2" descr="https://egu2020.eu/cc_by_logo_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1472" y="6390415"/>
            <a:ext cx="1143576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190" y="411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71"/>
    </mc:Choice>
    <mc:Fallback xmlns="">
      <p:transition spd="slow" advTm="71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2234149" y="1037232"/>
            <a:ext cx="6283776" cy="2483181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2133" y="98745"/>
            <a:ext cx="3026914" cy="62241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390" y="98744"/>
            <a:ext cx="10728359" cy="933294"/>
          </a:xfrm>
        </p:spPr>
        <p:txBody>
          <a:bodyPr>
            <a:normAutofit/>
          </a:bodyPr>
          <a:lstStyle/>
          <a:p>
            <a:r>
              <a:rPr lang="fi-FI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Results – Salinization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9139" y="1057460"/>
            <a:ext cx="6430168" cy="2462953"/>
          </a:xfrm>
        </p:spPr>
        <p:txBody>
          <a:bodyPr>
            <a:normAutofit fontScale="92500" lnSpcReduction="10000"/>
          </a:bodyPr>
          <a:lstStyle/>
          <a:p>
            <a:r>
              <a:rPr lang="fi-FI" sz="2400" dirty="0" smtClean="0"/>
              <a:t>EC important driver of modern diatom assemblages</a:t>
            </a:r>
          </a:p>
          <a:p>
            <a:r>
              <a:rPr lang="fi-FI" sz="2400" dirty="0"/>
              <a:t>Pre- to post-disturbance EC increase in 61/70 sites</a:t>
            </a:r>
            <a:endParaRPr lang="fi-FI" sz="2400" dirty="0" smtClean="0"/>
          </a:p>
          <a:p>
            <a:pPr lvl="1"/>
            <a:r>
              <a:rPr lang="fi-FI" sz="2000" dirty="0" smtClean="0"/>
              <a:t>Average increase </a:t>
            </a:r>
            <a:r>
              <a:rPr lang="en-US" sz="2000" dirty="0"/>
              <a:t>3.0 </a:t>
            </a:r>
            <a:r>
              <a:rPr lang="en-US" sz="2000" dirty="0" err="1"/>
              <a:t>mS</a:t>
            </a:r>
            <a:r>
              <a:rPr lang="en-US" sz="2000" dirty="0"/>
              <a:t> m</a:t>
            </a:r>
            <a:r>
              <a:rPr lang="en-US" sz="2000" baseline="30000" dirty="0"/>
              <a:t>-1</a:t>
            </a:r>
          </a:p>
          <a:p>
            <a:pPr lvl="1"/>
            <a:r>
              <a:rPr lang="fi-FI" sz="2000" dirty="0" smtClean="0"/>
              <a:t>Maximum increase </a:t>
            </a:r>
            <a:r>
              <a:rPr lang="fi-FI" sz="2000" dirty="0"/>
              <a:t>11.7 </a:t>
            </a:r>
            <a:r>
              <a:rPr lang="en-US" sz="2000" dirty="0" err="1"/>
              <a:t>mS</a:t>
            </a:r>
            <a:r>
              <a:rPr lang="en-US" sz="2000" dirty="0"/>
              <a:t> m</a:t>
            </a:r>
            <a:r>
              <a:rPr lang="en-US" sz="2000" baseline="30000" dirty="0"/>
              <a:t>-1</a:t>
            </a:r>
            <a:endParaRPr lang="en-US" sz="2000" dirty="0"/>
          </a:p>
          <a:p>
            <a:r>
              <a:rPr lang="fi-FI" sz="2400" dirty="0" smtClean="0">
                <a:cs typeface="Segoe UI" panose="020B0502040204020203" pitchFamily="34" charset="0"/>
              </a:rPr>
              <a:t>Average EC increased 65</a:t>
            </a:r>
            <a:r>
              <a:rPr lang="fi-FI" sz="2400" dirty="0">
                <a:cs typeface="Segoe UI" panose="020B0502040204020203" pitchFamily="34" charset="0"/>
              </a:rPr>
              <a:t>% </a:t>
            </a:r>
            <a:r>
              <a:rPr lang="fi-FI" sz="2400" dirty="0" smtClean="0">
                <a:cs typeface="Segoe UI" panose="020B0502040204020203" pitchFamily="34" charset="0"/>
              </a:rPr>
              <a:t>from 3.8 to 6.3 mS m</a:t>
            </a:r>
            <a:r>
              <a:rPr lang="fi-FI" sz="2400" baseline="30000" dirty="0" smtClean="0">
                <a:cs typeface="Segoe UI" panose="020B0502040204020203" pitchFamily="34" charset="0"/>
              </a:rPr>
              <a:t>-1</a:t>
            </a:r>
          </a:p>
          <a:p>
            <a:r>
              <a:rPr lang="en-US" sz="2400" dirty="0" smtClean="0"/>
              <a:t>Coastal region more affected than inland</a:t>
            </a:r>
          </a:p>
          <a:p>
            <a:pPr lvl="1"/>
            <a:r>
              <a:rPr lang="en-US" sz="2000" dirty="0" smtClean="0"/>
              <a:t>Land use more intense in southern Finland</a:t>
            </a:r>
            <a:endParaRPr lang="en-US" sz="21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6539" y="3737876"/>
            <a:ext cx="1537076" cy="1463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Oval 9"/>
          <p:cNvSpPr/>
          <p:nvPr/>
        </p:nvSpPr>
        <p:spPr>
          <a:xfrm>
            <a:off x="11390419" y="4090649"/>
            <a:ext cx="327573" cy="396928"/>
          </a:xfrm>
          <a:prstGeom prst="ellipse">
            <a:avLst/>
          </a:prstGeom>
          <a:noFill/>
          <a:ln w="57150">
            <a:solidFill>
              <a:srgbClr val="FFEC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7307348">
            <a:off x="10994328" y="4621351"/>
            <a:ext cx="393208" cy="719651"/>
          </a:xfrm>
          <a:prstGeom prst="ellipse">
            <a:avLst/>
          </a:prstGeom>
          <a:noFill/>
          <a:ln w="57150">
            <a:solidFill>
              <a:srgbClr val="E409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06" y="1054673"/>
            <a:ext cx="2031168" cy="247097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6184018" y="2578917"/>
            <a:ext cx="5385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/>
              <a:t>Sites in the order of increasing pre-disturbance EC</a:t>
            </a:r>
            <a:endParaRPr lang="en-US" sz="20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9102810" y="304800"/>
            <a:ext cx="4609" cy="50048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Image result for twitter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578" y="6390415"/>
            <a:ext cx="496004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910883" y="6473279"/>
            <a:ext cx="206191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900" b="1" dirty="0">
                <a:latin typeface="Segoe UI" panose="020B0502040204020203" pitchFamily="34" charset="0"/>
                <a:cs typeface="Segoe UI" panose="020B0502040204020203" pitchFamily="34" charset="0"/>
              </a:rPr>
              <a:t>@MiraTammelin</a:t>
            </a:r>
            <a:endParaRPr lang="en-US" sz="19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6" name="Picture 2" descr="https://egu2020.eu/cc_by_logo_pn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1472" y="6390415"/>
            <a:ext cx="1143576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91" y="3649363"/>
            <a:ext cx="8391000" cy="3174114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695" y="411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5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80"/>
    </mc:Choice>
    <mc:Fallback xmlns="">
      <p:transition spd="slow" advTm="119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4"/>
          <a:stretch/>
        </p:blipFill>
        <p:spPr>
          <a:xfrm>
            <a:off x="-25167" y="-7495"/>
            <a:ext cx="12225556" cy="68654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latin typeface="Segoe UI" panose="020B0502040204020203" pitchFamily="34" charset="0"/>
                <a:cs typeface="Segoe UI" panose="020B0502040204020203" pitchFamily="34" charset="0"/>
              </a:rPr>
              <a:t>Take home message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1063" y="3092215"/>
            <a:ext cx="9009873" cy="1813809"/>
          </a:xfr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 lnSpcReduction="10000"/>
          </a:bodyPr>
          <a:lstStyle/>
          <a:p>
            <a:r>
              <a:rPr lang="fi-FI" dirty="0" smtClean="0">
                <a:cs typeface="Segoe UI" panose="020B0502040204020203" pitchFamily="34" charset="0"/>
              </a:rPr>
              <a:t>Finnish lakes very dilute in natural conditions (&lt; </a:t>
            </a:r>
            <a:r>
              <a:rPr lang="fi-FI" dirty="0">
                <a:cs typeface="Segoe UI" panose="020B0502040204020203" pitchFamily="34" charset="0"/>
              </a:rPr>
              <a:t>7.5 mS </a:t>
            </a:r>
            <a:r>
              <a:rPr lang="fi-FI" dirty="0" smtClean="0">
                <a:cs typeface="Segoe UI" panose="020B0502040204020203" pitchFamily="34" charset="0"/>
              </a:rPr>
              <a:t>m</a:t>
            </a:r>
            <a:r>
              <a:rPr lang="fi-FI" baseline="30000" dirty="0" smtClean="0">
                <a:cs typeface="Segoe UI" panose="020B0502040204020203" pitchFamily="34" charset="0"/>
              </a:rPr>
              <a:t>-1</a:t>
            </a:r>
            <a:r>
              <a:rPr lang="fi-FI" dirty="0">
                <a:cs typeface="Segoe UI" panose="020B0502040204020203" pitchFamily="34" charset="0"/>
              </a:rPr>
              <a:t>)</a:t>
            </a:r>
            <a:endParaRPr lang="en-US" dirty="0">
              <a:cs typeface="Segoe UI" panose="020B0502040204020203" pitchFamily="34" charset="0"/>
            </a:endParaRPr>
          </a:p>
          <a:p>
            <a:pPr lvl="1"/>
            <a:r>
              <a:rPr lang="en-US" dirty="0" smtClean="0">
                <a:cs typeface="Segoe UI" panose="020B0502040204020203" pitchFamily="34" charset="0"/>
              </a:rPr>
              <a:t>Small-scale </a:t>
            </a:r>
            <a:r>
              <a:rPr lang="en-US" dirty="0">
                <a:cs typeface="Segoe UI" panose="020B0502040204020203" pitchFamily="34" charset="0"/>
              </a:rPr>
              <a:t>natural variability related to </a:t>
            </a:r>
            <a:r>
              <a:rPr lang="en-US" dirty="0" smtClean="0">
                <a:cs typeface="Segoe UI" panose="020B0502040204020203" pitchFamily="34" charset="0"/>
              </a:rPr>
              <a:t>catchment geology</a:t>
            </a:r>
            <a:endParaRPr lang="en-US" dirty="0">
              <a:cs typeface="Segoe UI" panose="020B0502040204020203" pitchFamily="34" charset="0"/>
            </a:endParaRPr>
          </a:p>
          <a:p>
            <a:r>
              <a:rPr lang="en-US" dirty="0" smtClean="0">
                <a:cs typeface="Segoe UI" panose="020B0502040204020203" pitchFamily="34" charset="0"/>
              </a:rPr>
              <a:t>Dilute </a:t>
            </a:r>
            <a:r>
              <a:rPr lang="en-US" b="1" dirty="0">
                <a:cs typeface="Segoe UI" panose="020B0502040204020203" pitchFamily="34" charset="0"/>
              </a:rPr>
              <a:t>boreal lakes </a:t>
            </a:r>
            <a:r>
              <a:rPr lang="en-US" dirty="0">
                <a:cs typeface="Segoe UI" panose="020B0502040204020203" pitchFamily="34" charset="0"/>
              </a:rPr>
              <a:t>also </a:t>
            </a:r>
            <a:r>
              <a:rPr lang="en-US" b="1" dirty="0">
                <a:cs typeface="Segoe UI" panose="020B0502040204020203" pitchFamily="34" charset="0"/>
              </a:rPr>
              <a:t>threatened by salinization</a:t>
            </a:r>
          </a:p>
          <a:p>
            <a:pPr marL="457200" lvl="1" indent="0">
              <a:buNone/>
            </a:pPr>
            <a:r>
              <a:rPr lang="fi-FI" sz="2800" b="1" dirty="0" smtClean="0">
                <a:cs typeface="Segoe UI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fi-FI" sz="2800" b="1" dirty="0" smtClean="0">
                <a:cs typeface="Segoe UI" panose="020B0502040204020203" pitchFamily="34" charset="0"/>
              </a:rPr>
              <a:t>Need </a:t>
            </a:r>
            <a:r>
              <a:rPr lang="fi-FI" sz="2800" b="1" dirty="0">
                <a:cs typeface="Segoe UI" panose="020B0502040204020203" pitchFamily="34" charset="0"/>
              </a:rPr>
              <a:t>for management</a:t>
            </a:r>
            <a:r>
              <a:rPr lang="fi-FI" sz="2800" b="1" dirty="0" smtClean="0">
                <a:cs typeface="Segoe UI" panose="020B0502040204020203" pitchFamily="34" charset="0"/>
              </a:rPr>
              <a:t>!</a:t>
            </a:r>
            <a:endParaRPr lang="en-US" sz="2800" b="1" dirty="0">
              <a:cs typeface="Segoe UI" panose="020B0502040204020203" pitchFamily="34" charset="0"/>
            </a:endParaRPr>
          </a:p>
        </p:txBody>
      </p:sp>
      <p:pic>
        <p:nvPicPr>
          <p:cNvPr id="9" name="Picture 2" descr="Image result for twitter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578" y="6390415"/>
            <a:ext cx="496004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910883" y="6473279"/>
            <a:ext cx="206191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900" b="1" dirty="0">
                <a:latin typeface="Segoe UI" panose="020B0502040204020203" pitchFamily="34" charset="0"/>
                <a:cs typeface="Segoe UI" panose="020B0502040204020203" pitchFamily="34" charset="0"/>
              </a:rPr>
              <a:t>@MiraTammelin</a:t>
            </a:r>
            <a:endParaRPr lang="en-US" sz="19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2" descr="https://egu2020.eu/cc_by_logo_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1472" y="6390415"/>
            <a:ext cx="1143576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23" y="33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86"/>
    </mc:Choice>
    <mc:Fallback xmlns="">
      <p:transition spd="slow" advTm="25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latin typeface="Segoe UI" panose="020B0502040204020203" pitchFamily="34" charset="0"/>
                <a:cs typeface="Segoe UI" panose="020B0502040204020203" pitchFamily="34" charset="0"/>
              </a:rPr>
              <a:t>Acknowledgements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6066453" cy="4033999"/>
          </a:xfrm>
        </p:spPr>
        <p:txBody>
          <a:bodyPr>
            <a:normAutofit/>
          </a:bodyPr>
          <a:lstStyle/>
          <a:p>
            <a:r>
              <a:rPr lang="fi-FI" b="1" dirty="0">
                <a:latin typeface="Segoe UI" panose="020B0502040204020203" pitchFamily="34" charset="0"/>
                <a:cs typeface="Segoe UI" panose="020B0502040204020203" pitchFamily="34" charset="0"/>
              </a:rPr>
              <a:t>Travel </a:t>
            </a:r>
            <a:r>
              <a:rPr lang="fi-FI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grant for EGU2020</a:t>
            </a:r>
            <a:endParaRPr lang="fi-FI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fi-FI" dirty="0"/>
          </a:p>
          <a:p>
            <a:endParaRPr lang="fi-FI" sz="2000" dirty="0"/>
          </a:p>
          <a:p>
            <a:r>
              <a:rPr lang="fi-FI" b="1" dirty="0">
                <a:latin typeface="Segoe UI" panose="020B0502040204020203" pitchFamily="34" charset="0"/>
                <a:cs typeface="Segoe UI" panose="020B0502040204020203" pitchFamily="34" charset="0"/>
              </a:rPr>
              <a:t>Research funding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379" y="3865609"/>
            <a:ext cx="2796800" cy="618324"/>
          </a:xfrm>
          <a:prstGeom prst="rect">
            <a:avLst/>
          </a:prstGeom>
        </p:spPr>
      </p:pic>
      <p:pic>
        <p:nvPicPr>
          <p:cNvPr id="5" name="Picture 4" descr="Image result for emil aaltosen säätiö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6379" y="2447552"/>
            <a:ext cx="4753291" cy="36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skr.fi/en/serve/skr-englanti-bei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056" y="4789589"/>
            <a:ext cx="3483445" cy="125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Image result for alfred kordelin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7975" y="4652502"/>
            <a:ext cx="2535855" cy="156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Image result for olvi säätiö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6286" y="4808636"/>
            <a:ext cx="2047065" cy="121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university of turku logo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13575" y="3645741"/>
            <a:ext cx="3452488" cy="106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age result for geological survey of finland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1043" y="3728215"/>
            <a:ext cx="2949720" cy="89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849" y="428013"/>
            <a:ext cx="4869449" cy="2736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2" descr="Image result for twitter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578" y="6390415"/>
            <a:ext cx="496004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910883" y="6473279"/>
            <a:ext cx="206191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900" b="1" dirty="0">
                <a:latin typeface="Segoe UI" panose="020B0502040204020203" pitchFamily="34" charset="0"/>
                <a:cs typeface="Segoe UI" panose="020B0502040204020203" pitchFamily="34" charset="0"/>
              </a:rPr>
              <a:t>@MiraTammelin</a:t>
            </a:r>
            <a:endParaRPr lang="en-US" sz="19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Picture 2" descr="https://egu2020.eu/cc_by_logo_pn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1472" y="6390415"/>
            <a:ext cx="1143576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190" y="411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1"/>
    </mc:Choice>
    <mc:Fallback xmlns="">
      <p:transition spd="slow" advTm="10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637247">
            <a:off x="2952349" y="2523385"/>
            <a:ext cx="628729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2AA8D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metr415 Blk BT" panose="020B0802020204020303" pitchFamily="34" charset="0"/>
                <a:cs typeface="Segoe UI" panose="020B0502040204020203" pitchFamily="34" charset="0"/>
              </a:rPr>
              <a:t>Thank you!</a:t>
            </a:r>
          </a:p>
        </p:txBody>
      </p:sp>
      <p:pic>
        <p:nvPicPr>
          <p:cNvPr id="6" name="Picture 2" descr="Image result for twitter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578" y="6390415"/>
            <a:ext cx="496004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10883" y="6473279"/>
            <a:ext cx="206191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900" b="1" dirty="0">
                <a:latin typeface="Segoe UI" panose="020B0502040204020203" pitchFamily="34" charset="0"/>
                <a:cs typeface="Segoe UI" panose="020B0502040204020203" pitchFamily="34" charset="0"/>
              </a:rPr>
              <a:t>@MiraTammelin</a:t>
            </a:r>
            <a:endParaRPr lang="en-US" sz="19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2" descr="https://egu2020.eu/cc_by_logo_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1472" y="6390415"/>
            <a:ext cx="1143576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90" y="411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1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0"/>
    </mc:Choice>
    <mc:Fallback xmlns="">
      <p:transition spd="slow" advTm="6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2789</TotalTime>
  <Words>637</Words>
  <Application>Microsoft Office PowerPoint</Application>
  <PresentationFormat>Widescreen</PresentationFormat>
  <Paragraphs>188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Geometr415 Blk BT</vt:lpstr>
      <vt:lpstr>Segoe UI</vt:lpstr>
      <vt:lpstr>Wingdings</vt:lpstr>
      <vt:lpstr>Office Theme</vt:lpstr>
      <vt:lpstr>Anthropogenic salinization of  naturally dilute boreal  lakes in Finland</vt:lpstr>
      <vt:lpstr>Motivation</vt:lpstr>
      <vt:lpstr>Study sites</vt:lpstr>
      <vt:lpstr>Methods</vt:lpstr>
      <vt:lpstr>Results – Natural variability</vt:lpstr>
      <vt:lpstr>Results – Salinization</vt:lpstr>
      <vt:lpstr>Take home message</vt:lpstr>
      <vt:lpstr>Acknowledgements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Mira</dc:creator>
  <cp:lastModifiedBy>Mira</cp:lastModifiedBy>
  <cp:revision>161</cp:revision>
  <dcterms:created xsi:type="dcterms:W3CDTF">2020-03-11T20:02:00Z</dcterms:created>
  <dcterms:modified xsi:type="dcterms:W3CDTF">2020-04-11T19:48:53Z</dcterms:modified>
</cp:coreProperties>
</file>