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66" r:id="rId2"/>
    <p:sldId id="263" r:id="rId3"/>
    <p:sldId id="267" r:id="rId4"/>
    <p:sldId id="268" r:id="rId5"/>
    <p:sldId id="274" r:id="rId6"/>
    <p:sldId id="269" r:id="rId7"/>
    <p:sldId id="270" r:id="rId8"/>
    <p:sldId id="271" r:id="rId9"/>
    <p:sldId id="272" r:id="rId10"/>
    <p:sldId id="273" r:id="rId11"/>
    <p:sldId id="448" r:id="rId12"/>
    <p:sldId id="451" r:id="rId13"/>
    <p:sldId id="453" r:id="rId14"/>
    <p:sldId id="454" r:id="rId15"/>
    <p:sldId id="459" r:id="rId16"/>
    <p:sldId id="455" r:id="rId17"/>
    <p:sldId id="452" r:id="rId18"/>
    <p:sldId id="456" r:id="rId19"/>
    <p:sldId id="457" r:id="rId20"/>
    <p:sldId id="458" r:id="rId21"/>
    <p:sldId id="276" r:id="rId2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32A2AC15-45E9-4FEA-BC1B-2458FBE55FFF}">
          <p14:sldIdLst>
            <p14:sldId id="266"/>
            <p14:sldId id="263"/>
            <p14:sldId id="267"/>
            <p14:sldId id="268"/>
            <p14:sldId id="274"/>
            <p14:sldId id="269"/>
            <p14:sldId id="270"/>
            <p14:sldId id="271"/>
            <p14:sldId id="272"/>
            <p14:sldId id="273"/>
            <p14:sldId id="448"/>
            <p14:sldId id="451"/>
            <p14:sldId id="453"/>
            <p14:sldId id="454"/>
            <p14:sldId id="459"/>
            <p14:sldId id="455"/>
            <p14:sldId id="452"/>
            <p14:sldId id="456"/>
            <p14:sldId id="457"/>
            <p14:sldId id="458"/>
            <p14:sldId id="27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F9D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73" autoAdjust="0"/>
  </p:normalViewPr>
  <p:slideViewPr>
    <p:cSldViewPr>
      <p:cViewPr varScale="1">
        <p:scale>
          <a:sx n="72" d="100"/>
          <a:sy n="72" d="100"/>
        </p:scale>
        <p:origin x="87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7" d="100"/>
          <a:sy n="87" d="100"/>
        </p:scale>
        <p:origin x="2988" y="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23C7B3-5B01-41AF-BD4F-EFC3B4936CA6}" type="datetimeFigureOut">
              <a:rPr lang="fr-FR" smtClean="0"/>
              <a:t>04/05/2020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727775-4587-450A-A8E3-5F007B0A98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39550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756555-4726-4C38-A207-18E3415E9611}" type="datetimeFigureOut">
              <a:rPr lang="fr-FR" smtClean="0"/>
              <a:t>04/05/2020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7C8EDC-AA1A-4747-A051-E00FD16309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4337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7C8EDC-AA1A-4747-A051-E00FD16309D3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82972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In the </a:t>
            </a:r>
            <a:r>
              <a:rPr lang="fr-FR" dirty="0" err="1"/>
              <a:t>graf</a:t>
            </a:r>
            <a:r>
              <a:rPr lang="fr-FR" dirty="0"/>
              <a:t> the black </a:t>
            </a:r>
            <a:r>
              <a:rPr lang="fr-FR" dirty="0" err="1"/>
              <a:t>curve</a:t>
            </a:r>
            <a:r>
              <a:rPr lang="fr-FR" dirty="0"/>
              <a:t> corresponds to the observation (dot are the </a:t>
            </a:r>
            <a:r>
              <a:rPr lang="fr-FR" dirty="0" err="1"/>
              <a:t>yield</a:t>
            </a:r>
            <a:r>
              <a:rPr lang="fr-FR" dirty="0"/>
              <a:t>/10 ) and </a:t>
            </a:r>
            <a:r>
              <a:rPr lang="fr-FR" dirty="0" err="1"/>
              <a:t>space</a:t>
            </a:r>
            <a:r>
              <a:rPr lang="fr-FR" dirty="0"/>
              <a:t> of simulation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given</a:t>
            </a:r>
            <a:r>
              <a:rPr lang="fr-FR" dirty="0"/>
              <a:t> in </a:t>
            </a:r>
            <a:r>
              <a:rPr lang="fr-FR" dirty="0" err="1"/>
              <a:t>red</a:t>
            </a:r>
            <a:r>
              <a:rPr lang="fr-FR" dirty="0"/>
              <a:t>.</a:t>
            </a:r>
          </a:p>
          <a:p>
            <a:r>
              <a:rPr lang="fr-FR" dirty="0"/>
              <a:t>The calibration of the cultivar in </a:t>
            </a:r>
            <a:r>
              <a:rPr lang="fr-FR" dirty="0" err="1"/>
              <a:t>field</a:t>
            </a:r>
            <a:r>
              <a:rPr lang="fr-FR" dirty="0"/>
              <a:t> 1 </a:t>
            </a:r>
            <a:r>
              <a:rPr lang="fr-FR" dirty="0" err="1"/>
              <a:t>was</a:t>
            </a:r>
            <a:r>
              <a:rPr lang="fr-FR" dirty="0"/>
              <a:t> made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very</a:t>
            </a:r>
            <a:r>
              <a:rPr lang="fr-FR" dirty="0"/>
              <a:t> </a:t>
            </a:r>
            <a:r>
              <a:rPr lang="fr-FR" dirty="0" err="1"/>
              <a:t>sparse</a:t>
            </a:r>
            <a:r>
              <a:rPr lang="fr-FR" dirty="0"/>
              <a:t> data </a:t>
            </a:r>
            <a:r>
              <a:rPr lang="fr-FR" dirty="0" err="1"/>
              <a:t>resulting</a:t>
            </a:r>
            <a:r>
              <a:rPr lang="fr-FR" dirty="0"/>
              <a:t> in </a:t>
            </a:r>
            <a:r>
              <a:rPr lang="fr-FR" dirty="0" err="1"/>
              <a:t>problems</a:t>
            </a:r>
            <a:r>
              <a:rPr lang="fr-FR" dirty="0"/>
              <a:t> at the end of the </a:t>
            </a:r>
            <a:r>
              <a:rPr lang="fr-FR" dirty="0" err="1"/>
              <a:t>curve</a:t>
            </a:r>
            <a:r>
              <a:rPr lang="fr-FR" dirty="0"/>
              <a:t>. </a:t>
            </a:r>
            <a:r>
              <a:rPr lang="fr-FR" dirty="0" err="1"/>
              <a:t>With</a:t>
            </a:r>
            <a:r>
              <a:rPr lang="fr-FR" dirty="0"/>
              <a:t> data on the cultivar of </a:t>
            </a:r>
            <a:r>
              <a:rPr lang="fr-FR" dirty="0" err="1"/>
              <a:t>field</a:t>
            </a:r>
            <a:r>
              <a:rPr lang="fr-FR" dirty="0"/>
              <a:t> 2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much</a:t>
            </a:r>
            <a:r>
              <a:rPr lang="fr-FR" dirty="0"/>
              <a:t> </a:t>
            </a:r>
            <a:r>
              <a:rPr lang="fr-FR" dirty="0" err="1"/>
              <a:t>better</a:t>
            </a:r>
            <a:r>
              <a:rPr lang="fr-FR" dirty="0"/>
              <a:t> </a:t>
            </a:r>
            <a:r>
              <a:rPr lang="fr-FR" dirty="0" err="1"/>
              <a:t>simulated</a:t>
            </a:r>
            <a:r>
              <a:rPr lang="fr-FR" dirty="0"/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7C8EDC-AA1A-4747-A051-E00FD16309D3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59059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7C8EDC-AA1A-4747-A051-E00FD16309D3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25326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beginning</a:t>
            </a:r>
            <a:r>
              <a:rPr lang="fr-FR" dirty="0"/>
              <a:t> of the </a:t>
            </a:r>
            <a:r>
              <a:rPr lang="fr-FR" dirty="0" err="1"/>
              <a:t>growing</a:t>
            </a:r>
            <a:r>
              <a:rPr lang="fr-FR" dirty="0"/>
              <a:t> can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well</a:t>
            </a:r>
            <a:r>
              <a:rPr lang="fr-FR" dirty="0"/>
              <a:t> </a:t>
            </a:r>
            <a:r>
              <a:rPr lang="fr-FR" dirty="0" err="1"/>
              <a:t>simulated</a:t>
            </a:r>
            <a:r>
              <a:rPr lang="fr-FR" dirty="0"/>
              <a:t> if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calibrate</a:t>
            </a:r>
            <a:r>
              <a:rPr lang="fr-FR" dirty="0"/>
              <a:t> </a:t>
            </a:r>
            <a:r>
              <a:rPr lang="fr-FR" dirty="0" err="1"/>
              <a:t>crop</a:t>
            </a:r>
            <a:r>
              <a:rPr lang="fr-FR" dirty="0"/>
              <a:t> installation </a:t>
            </a:r>
            <a:r>
              <a:rPr lang="fr-FR" dirty="0" err="1"/>
              <a:t>parameter</a:t>
            </a:r>
            <a:r>
              <a:rPr lang="fr-FR" dirty="0"/>
              <a:t> and NO3 init </a:t>
            </a:r>
            <a:r>
              <a:rPr lang="fr-FR" dirty="0" err="1"/>
              <a:t>with</a:t>
            </a:r>
            <a:r>
              <a:rPr lang="fr-FR" dirty="0"/>
              <a:t> the first date. The </a:t>
            </a:r>
            <a:r>
              <a:rPr lang="fr-FR" dirty="0" err="1"/>
              <a:t>subsequente</a:t>
            </a:r>
            <a:r>
              <a:rPr lang="fr-FR" dirty="0"/>
              <a:t> calibration of  the SWC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however</a:t>
            </a:r>
            <a:r>
              <a:rPr lang="fr-FR" dirty="0"/>
              <a:t> </a:t>
            </a:r>
            <a:r>
              <a:rPr lang="fr-FR" dirty="0" err="1"/>
              <a:t>disaspointing</a:t>
            </a:r>
            <a:r>
              <a:rPr lang="fr-FR" dirty="0"/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7C8EDC-AA1A-4747-A051-E00FD16309D3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60797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7C8EDC-AA1A-4747-A051-E00FD16309D3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16459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bias</a:t>
            </a:r>
            <a:r>
              <a:rPr lang="fr-FR" dirty="0"/>
              <a:t> at the end </a:t>
            </a:r>
            <a:r>
              <a:rPr lang="fr-FR" dirty="0" err="1"/>
              <a:t>led</a:t>
            </a:r>
            <a:r>
              <a:rPr lang="fr-FR" dirty="0"/>
              <a:t> to </a:t>
            </a:r>
            <a:r>
              <a:rPr lang="fr-FR" dirty="0" err="1"/>
              <a:t>overestimate</a:t>
            </a:r>
            <a:r>
              <a:rPr lang="fr-FR" dirty="0"/>
              <a:t> the initial NO3 and or SWC 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7C8EDC-AA1A-4747-A051-E00FD16309D3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71138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results</a:t>
            </a:r>
            <a:r>
              <a:rPr lang="fr-FR" dirty="0"/>
              <a:t> are </a:t>
            </a:r>
            <a:r>
              <a:rPr lang="fr-FR" dirty="0" err="1"/>
              <a:t>better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yield</a:t>
            </a:r>
            <a:r>
              <a:rPr lang="fr-FR" dirty="0"/>
              <a:t> </a:t>
            </a:r>
            <a:r>
              <a:rPr lang="fr-FR" dirty="0" err="1"/>
              <a:t>when</a:t>
            </a:r>
            <a:r>
              <a:rPr lang="fr-FR" dirty="0"/>
              <a:t> </a:t>
            </a:r>
            <a:r>
              <a:rPr lang="fr-FR" dirty="0" err="1"/>
              <a:t>its</a:t>
            </a:r>
            <a:r>
              <a:rPr lang="fr-FR" dirty="0"/>
              <a:t> </a:t>
            </a:r>
            <a:r>
              <a:rPr lang="fr-FR" dirty="0" err="1"/>
              <a:t>weight</a:t>
            </a:r>
            <a:r>
              <a:rPr lang="fr-FR" dirty="0"/>
              <a:t> in the </a:t>
            </a:r>
            <a:r>
              <a:rPr lang="fr-FR" dirty="0" err="1"/>
              <a:t>cost</a:t>
            </a:r>
            <a:r>
              <a:rPr lang="fr-FR" dirty="0"/>
              <a:t> </a:t>
            </a:r>
            <a:r>
              <a:rPr lang="fr-FR" dirty="0" err="1"/>
              <a:t>function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strong</a:t>
            </a:r>
            <a:r>
              <a:rPr lang="fr-FR" dirty="0"/>
              <a:t>. The </a:t>
            </a:r>
            <a:r>
              <a:rPr lang="fr-FR" dirty="0" err="1"/>
              <a:t>problem</a:t>
            </a:r>
            <a:r>
              <a:rPr lang="fr-FR" dirty="0"/>
              <a:t> of temporal phasing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mitigate</a:t>
            </a:r>
            <a:r>
              <a:rPr lang="fr-FR" dirty="0"/>
              <a:t> </a:t>
            </a:r>
            <a:r>
              <a:rPr lang="fr-FR" dirty="0" err="1"/>
              <a:t>allowing</a:t>
            </a:r>
            <a:r>
              <a:rPr lang="fr-FR" dirty="0"/>
              <a:t> to </a:t>
            </a:r>
            <a:r>
              <a:rPr lang="fr-FR" dirty="0" err="1"/>
              <a:t>reach</a:t>
            </a:r>
            <a:r>
              <a:rPr lang="fr-FR" dirty="0"/>
              <a:t> more </a:t>
            </a:r>
            <a:r>
              <a:rPr lang="fr-FR" dirty="0" err="1"/>
              <a:t>reasonable</a:t>
            </a:r>
            <a:r>
              <a:rPr lang="fr-FR" dirty="0"/>
              <a:t> values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7C8EDC-AA1A-4747-A051-E00FD16309D3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71109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SWC </a:t>
            </a:r>
            <a:r>
              <a:rPr lang="fr-FR" dirty="0" err="1"/>
              <a:t>map</a:t>
            </a:r>
            <a:r>
              <a:rPr lang="fr-FR" dirty="0"/>
              <a:t> show </a:t>
            </a:r>
            <a:r>
              <a:rPr lang="fr-FR" dirty="0" err="1"/>
              <a:t>that</a:t>
            </a:r>
            <a:r>
              <a:rPr lang="fr-FR" dirty="0"/>
              <a:t> the pattern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low</a:t>
            </a:r>
            <a:r>
              <a:rPr lang="fr-FR" dirty="0"/>
              <a:t> </a:t>
            </a:r>
            <a:r>
              <a:rPr lang="fr-FR" dirty="0" err="1"/>
              <a:t>electric</a:t>
            </a:r>
            <a:r>
              <a:rPr lang="fr-FR" dirty="0"/>
              <a:t> </a:t>
            </a:r>
            <a:r>
              <a:rPr lang="fr-FR" dirty="0" err="1"/>
              <a:t>resistivity</a:t>
            </a:r>
            <a:r>
              <a:rPr lang="fr-FR" dirty="0"/>
              <a:t> are </a:t>
            </a:r>
            <a:r>
              <a:rPr lang="fr-FR" dirty="0" err="1"/>
              <a:t>well</a:t>
            </a:r>
            <a:r>
              <a:rPr lang="fr-FR" dirty="0"/>
              <a:t> </a:t>
            </a:r>
            <a:r>
              <a:rPr lang="fr-FR" dirty="0" err="1"/>
              <a:t>simulated</a:t>
            </a:r>
            <a:r>
              <a:rPr lang="fr-FR" dirty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C8EDC-AA1A-4747-A051-E00FD16309D3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20332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7C8EDC-AA1A-4747-A051-E00FD16309D3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8297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The quick drying of the </a:t>
            </a:r>
            <a:r>
              <a:rPr lang="fr-FR" dirty="0" err="1"/>
              <a:t>vegetation</a:t>
            </a:r>
            <a:r>
              <a:rPr lang="fr-FR" dirty="0"/>
              <a:t> (</a:t>
            </a:r>
            <a:r>
              <a:rPr lang="fr-FR" dirty="0" err="1"/>
              <a:t>Wheat</a:t>
            </a:r>
            <a:r>
              <a:rPr lang="fr-FR" dirty="0"/>
              <a:t> and </a:t>
            </a:r>
            <a:r>
              <a:rPr lang="fr-FR" dirty="0" err="1"/>
              <a:t>suflower</a:t>
            </a:r>
            <a:r>
              <a:rPr lang="fr-FR" dirty="0"/>
              <a:t> correspond to the </a:t>
            </a:r>
            <a:r>
              <a:rPr lang="fr-FR" dirty="0" err="1"/>
              <a:t>electric</a:t>
            </a:r>
            <a:r>
              <a:rPr lang="fr-FR" dirty="0"/>
              <a:t> </a:t>
            </a:r>
            <a:r>
              <a:rPr lang="fr-FR" dirty="0" err="1"/>
              <a:t>resistivity</a:t>
            </a:r>
            <a:r>
              <a:rPr lang="fr-FR" dirty="0"/>
              <a:t> </a:t>
            </a:r>
            <a:r>
              <a:rPr lang="fr-FR" dirty="0" err="1"/>
              <a:t>reflecting</a:t>
            </a:r>
            <a:r>
              <a:rPr lang="fr-FR" dirty="0"/>
              <a:t>  </a:t>
            </a:r>
            <a:r>
              <a:rPr lang="fr-FR" dirty="0" err="1"/>
              <a:t>shallow</a:t>
            </a:r>
            <a:r>
              <a:rPr lang="fr-FR" dirty="0"/>
              <a:t> </a:t>
            </a:r>
            <a:r>
              <a:rPr lang="fr-FR" dirty="0" err="1"/>
              <a:t>soils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7C8EDC-AA1A-4747-A051-E00FD16309D3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8297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On the </a:t>
            </a:r>
            <a:r>
              <a:rPr lang="fr-FR" dirty="0" err="1"/>
              <a:t>left</a:t>
            </a:r>
            <a:r>
              <a:rPr lang="fr-FR" dirty="0"/>
              <a:t> are </a:t>
            </a:r>
            <a:r>
              <a:rPr lang="fr-FR" dirty="0" err="1"/>
              <a:t>displayed</a:t>
            </a:r>
            <a:r>
              <a:rPr lang="fr-FR" dirty="0"/>
              <a:t> LAI </a:t>
            </a:r>
            <a:r>
              <a:rPr lang="fr-FR" dirty="0" err="1"/>
              <a:t>dynamic</a:t>
            </a:r>
            <a:r>
              <a:rPr lang="fr-FR" dirty="0"/>
              <a:t> of </a:t>
            </a:r>
            <a:r>
              <a:rPr lang="fr-FR" dirty="0" err="1"/>
              <a:t>different</a:t>
            </a:r>
            <a:r>
              <a:rPr lang="fr-FR" dirty="0"/>
              <a:t> pixel </a:t>
            </a:r>
            <a:r>
              <a:rPr lang="fr-FR" dirty="0" err="1"/>
              <a:t>within</a:t>
            </a:r>
            <a:r>
              <a:rPr lang="fr-FR" dirty="0"/>
              <a:t> a </a:t>
            </a:r>
            <a:r>
              <a:rPr lang="fr-FR" dirty="0" err="1"/>
              <a:t>field</a:t>
            </a:r>
            <a:r>
              <a:rPr lang="fr-FR" dirty="0"/>
              <a:t>. Pixel are </a:t>
            </a:r>
            <a:r>
              <a:rPr lang="fr-FR" dirty="0" err="1"/>
              <a:t>selected</a:t>
            </a:r>
            <a:r>
              <a:rPr lang="fr-FR" dirty="0"/>
              <a:t> </a:t>
            </a:r>
            <a:r>
              <a:rPr lang="fr-FR" dirty="0" err="1"/>
              <a:t>according</a:t>
            </a:r>
            <a:r>
              <a:rPr lang="fr-FR" dirty="0"/>
              <a:t> to the </a:t>
            </a:r>
            <a:r>
              <a:rPr lang="fr-FR" dirty="0" err="1"/>
              <a:t>observed</a:t>
            </a:r>
            <a:r>
              <a:rPr lang="fr-FR" dirty="0"/>
              <a:t> </a:t>
            </a:r>
            <a:r>
              <a:rPr lang="fr-FR" dirty="0" err="1"/>
              <a:t>yield</a:t>
            </a:r>
            <a:endParaRPr lang="fr-FR" dirty="0"/>
          </a:p>
          <a:p>
            <a:r>
              <a:rPr lang="fr-FR" dirty="0"/>
              <a:t>Signal in the senescence </a:t>
            </a:r>
            <a:r>
              <a:rPr lang="fr-FR" dirty="0" err="1"/>
              <a:t>indicator</a:t>
            </a:r>
            <a:r>
              <a:rPr lang="fr-FR" dirty="0"/>
              <a:t> :  </a:t>
            </a:r>
            <a:r>
              <a:rPr lang="fr-FR" dirty="0" err="1"/>
              <a:t>is</a:t>
            </a:r>
            <a:r>
              <a:rPr lang="fr-FR" dirty="0"/>
              <a:t> the </a:t>
            </a:r>
            <a:r>
              <a:rPr lang="fr-FR" dirty="0" err="1"/>
              <a:t>sum</a:t>
            </a:r>
            <a:r>
              <a:rPr lang="fr-FR" dirty="0"/>
              <a:t> of LAI (2 values) </a:t>
            </a:r>
            <a:r>
              <a:rPr lang="fr-FR" dirty="0" err="1"/>
              <a:t>during</a:t>
            </a:r>
            <a:r>
              <a:rPr lang="fr-FR" dirty="0"/>
              <a:t> the </a:t>
            </a:r>
            <a:r>
              <a:rPr lang="fr-FR" dirty="0" err="1"/>
              <a:t>senesence</a:t>
            </a:r>
            <a:r>
              <a:rPr lang="fr-FR" dirty="0"/>
              <a:t> </a:t>
            </a:r>
            <a:r>
              <a:rPr lang="fr-FR" dirty="0" err="1"/>
              <a:t>periode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7C8EDC-AA1A-4747-A051-E00FD16309D3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82972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7C8EDC-AA1A-4747-A051-E00FD16309D3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82972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Here</a:t>
            </a:r>
            <a:r>
              <a:rPr lang="fr-FR" dirty="0"/>
              <a:t> STICS </a:t>
            </a:r>
            <a:r>
              <a:rPr lang="fr-FR" dirty="0" err="1"/>
              <a:t>is</a:t>
            </a:r>
            <a:r>
              <a:rPr lang="fr-FR" dirty="0"/>
              <a:t> the </a:t>
            </a:r>
            <a:r>
              <a:rPr lang="fr-FR" dirty="0" err="1"/>
              <a:t>crop</a:t>
            </a:r>
            <a:r>
              <a:rPr lang="fr-FR" dirty="0"/>
              <a:t> </a:t>
            </a:r>
            <a:r>
              <a:rPr lang="fr-FR" dirty="0" err="1"/>
              <a:t>models</a:t>
            </a:r>
            <a:r>
              <a:rPr lang="fr-FR" dirty="0"/>
              <a:t> </a:t>
            </a:r>
            <a:r>
              <a:rPr lang="fr-FR" dirty="0" err="1"/>
              <a:t>used</a:t>
            </a:r>
            <a:r>
              <a:rPr lang="fr-FR" dirty="0"/>
              <a:t>. In the simulation the </a:t>
            </a:r>
            <a:r>
              <a:rPr lang="fr-FR" dirty="0" err="1"/>
              <a:t>climate</a:t>
            </a:r>
            <a:r>
              <a:rPr lang="fr-FR" dirty="0"/>
              <a:t> and </a:t>
            </a:r>
            <a:r>
              <a:rPr lang="fr-FR" dirty="0" err="1"/>
              <a:t>farmer</a:t>
            </a:r>
            <a:r>
              <a:rPr lang="fr-FR" dirty="0"/>
              <a:t> </a:t>
            </a:r>
            <a:r>
              <a:rPr lang="fr-FR" dirty="0" err="1"/>
              <a:t>operation</a:t>
            </a:r>
            <a:r>
              <a:rPr lang="fr-FR" dirty="0"/>
              <a:t> are </a:t>
            </a:r>
            <a:r>
              <a:rPr lang="fr-FR" dirty="0" err="1"/>
              <a:t>assumed</a:t>
            </a:r>
            <a:r>
              <a:rPr lang="fr-FR" dirty="0"/>
              <a:t>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known</a:t>
            </a:r>
            <a:r>
              <a:rPr lang="fr-FR" dirty="0"/>
              <a:t>. Cultivar </a:t>
            </a:r>
            <a:r>
              <a:rPr lang="fr-FR" dirty="0" err="1"/>
              <a:t>parameter</a:t>
            </a:r>
            <a:r>
              <a:rPr lang="fr-FR" dirty="0"/>
              <a:t> </a:t>
            </a:r>
            <a:r>
              <a:rPr lang="fr-FR" dirty="0" err="1"/>
              <a:t>were</a:t>
            </a:r>
            <a:r>
              <a:rPr lang="fr-FR" dirty="0"/>
              <a:t> </a:t>
            </a:r>
            <a:r>
              <a:rPr lang="fr-FR" dirty="0" err="1"/>
              <a:t>calibrated</a:t>
            </a:r>
            <a:r>
              <a:rPr lang="fr-FR" dirty="0"/>
              <a:t>  </a:t>
            </a:r>
            <a:r>
              <a:rPr lang="fr-FR" dirty="0" err="1"/>
              <a:t>independantly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7C8EDC-AA1A-4747-A051-E00FD16309D3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82972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7C8EDC-AA1A-4747-A051-E00FD16309D3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82972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Impact of WSC on the </a:t>
            </a:r>
            <a:r>
              <a:rPr lang="fr-FR" dirty="0" err="1"/>
              <a:t>yield</a:t>
            </a:r>
            <a:r>
              <a:rPr lang="fr-FR" dirty="0"/>
              <a:t> and max LAI </a:t>
            </a:r>
            <a:r>
              <a:rPr lang="fr-FR" dirty="0" err="1"/>
              <a:t>during</a:t>
            </a:r>
            <a:r>
              <a:rPr lang="fr-FR" dirty="0"/>
              <a:t> the 1989-2018 </a:t>
            </a:r>
            <a:r>
              <a:rPr lang="fr-FR" dirty="0" err="1"/>
              <a:t>period</a:t>
            </a:r>
            <a:r>
              <a:rPr lang="fr-FR" dirty="0"/>
              <a:t>. SWC impact </a:t>
            </a:r>
            <a:r>
              <a:rPr lang="fr-FR" dirty="0" err="1"/>
              <a:t>depends</a:t>
            </a:r>
            <a:r>
              <a:rPr lang="fr-FR" dirty="0"/>
              <a:t> on the </a:t>
            </a:r>
            <a:r>
              <a:rPr lang="fr-FR" dirty="0" err="1"/>
              <a:t>climatic</a:t>
            </a:r>
            <a:r>
              <a:rPr lang="fr-FR" dirty="0"/>
              <a:t> </a:t>
            </a:r>
            <a:r>
              <a:rPr lang="fr-FR" dirty="0" err="1"/>
              <a:t>year</a:t>
            </a:r>
            <a:r>
              <a:rPr lang="fr-FR" dirty="0"/>
              <a:t>. The </a:t>
            </a:r>
            <a:r>
              <a:rPr lang="fr-FR" dirty="0" err="1"/>
              <a:t>coming</a:t>
            </a:r>
            <a:r>
              <a:rPr lang="fr-FR" dirty="0"/>
              <a:t> </a:t>
            </a:r>
            <a:r>
              <a:rPr lang="fr-FR" dirty="0" err="1"/>
              <a:t>results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collectede</a:t>
            </a:r>
            <a:r>
              <a:rPr lang="fr-FR" dirty="0"/>
              <a:t> in 2016.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7C8EDC-AA1A-4747-A051-E00FD16309D3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82972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Simulation made in 2016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7C8EDC-AA1A-4747-A051-E00FD16309D3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82972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To </a:t>
            </a:r>
            <a:r>
              <a:rPr lang="fr-FR" dirty="0" err="1"/>
              <a:t>simulate</a:t>
            </a:r>
            <a:r>
              <a:rPr lang="fr-FR" dirty="0"/>
              <a:t> the date of </a:t>
            </a:r>
            <a:r>
              <a:rPr lang="fr-FR" dirty="0" err="1"/>
              <a:t>emergence</a:t>
            </a:r>
            <a:r>
              <a:rPr lang="fr-FR" dirty="0"/>
              <a:t> (</a:t>
            </a:r>
            <a:r>
              <a:rPr lang="fr-FR" dirty="0" err="1"/>
              <a:t>very</a:t>
            </a:r>
            <a:r>
              <a:rPr lang="fr-FR" dirty="0"/>
              <a:t> important in STICS)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either</a:t>
            </a:r>
            <a:r>
              <a:rPr lang="fr-FR" dirty="0"/>
              <a:t> </a:t>
            </a:r>
            <a:r>
              <a:rPr lang="fr-FR" dirty="0" err="1"/>
              <a:t>play</a:t>
            </a:r>
            <a:r>
              <a:rPr lang="fr-FR" dirty="0"/>
              <a:t> on 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7C8EDC-AA1A-4747-A051-E00FD16309D3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8297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uei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7084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cour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/>
          <p:cNvGrpSpPr/>
          <p:nvPr userDrawn="1"/>
        </p:nvGrpSpPr>
        <p:grpSpPr>
          <a:xfrm>
            <a:off x="0" y="6120399"/>
            <a:ext cx="9144000" cy="737601"/>
            <a:chOff x="0" y="6120399"/>
            <a:chExt cx="9144000" cy="737601"/>
          </a:xfrm>
        </p:grpSpPr>
        <p:sp>
          <p:nvSpPr>
            <p:cNvPr id="8" name="Rectangle 7"/>
            <p:cNvSpPr/>
            <p:nvPr/>
          </p:nvSpPr>
          <p:spPr>
            <a:xfrm>
              <a:off x="0" y="6165304"/>
              <a:ext cx="9144000" cy="692696"/>
            </a:xfrm>
            <a:prstGeom prst="rect">
              <a:avLst/>
            </a:prstGeom>
            <a:solidFill>
              <a:srgbClr val="6F9D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6309320"/>
              <a:ext cx="1080000" cy="447225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0" y="6120399"/>
              <a:ext cx="1403648" cy="45719"/>
            </a:xfrm>
            <a:prstGeom prst="rect">
              <a:avLst/>
            </a:prstGeom>
            <a:solidFill>
              <a:srgbClr val="C5DD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4624"/>
            <a:ext cx="1304925" cy="2076450"/>
          </a:xfrm>
          <a:prstGeom prst="rect">
            <a:avLst/>
          </a:prstGeom>
        </p:spPr>
      </p:pic>
      <p:sp>
        <p:nvSpPr>
          <p:cNvPr id="22" name="Espace réservé du numéro de diapositive 3"/>
          <p:cNvSpPr txBox="1">
            <a:spLocks/>
          </p:cNvSpPr>
          <p:nvPr userDrawn="1"/>
        </p:nvSpPr>
        <p:spPr>
          <a:xfrm>
            <a:off x="7884368" y="6246000"/>
            <a:ext cx="1123727" cy="24938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BE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.0</a:t>
            </a:r>
            <a:fld id="{CF4668DC-857F-487D-BFFA-8C0CA5037977}" type="slidenum">
              <a:rPr lang="fr-BE" sz="16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 algn="r"/>
              <a:t>‹N°›</a:t>
            </a:fld>
            <a:endParaRPr lang="fr-BE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67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">
    <p:bg>
      <p:bgPr>
        <a:solidFill>
          <a:srgbClr val="6F9D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4624"/>
            <a:ext cx="1304925" cy="207645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309320"/>
            <a:ext cx="1080000" cy="44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165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7884367" y="6246000"/>
            <a:ext cx="1123727" cy="249385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fr-BE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.0</a:t>
            </a:r>
            <a:fld id="{CF4668DC-857F-487D-BFFA-8C0CA5037977}" type="slidenum">
              <a:rPr lang="fr-BE" sz="16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 algn="r"/>
              <a:t>‹N°›</a:t>
            </a:fld>
            <a:endParaRPr lang="fr-BE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354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emf"/><Relationship Id="rId5" Type="http://schemas.openxmlformats.org/officeDocument/2006/relationships/image" Target="../media/image46.png"/><Relationship Id="rId4" Type="http://schemas.openxmlformats.org/officeDocument/2006/relationships/image" Target="../media/image4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50.emf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3.emf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png"/><Relationship Id="rId11" Type="http://schemas.openxmlformats.org/officeDocument/2006/relationships/image" Target="../media/image20.png"/><Relationship Id="rId5" Type="http://schemas.openxmlformats.org/officeDocument/2006/relationships/oleObject" Target="../embeddings/oleObject1.bin"/><Relationship Id="rId15" Type="http://schemas.openxmlformats.org/officeDocument/2006/relationships/image" Target="../media/image5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8.jpe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51520" y="2429600"/>
            <a:ext cx="8568952" cy="2431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fr-FR" sz="2400" b="1" dirty="0">
                <a:solidFill>
                  <a:srgbClr val="000000"/>
                </a:solidFill>
                <a:latin typeface="Open Sans" pitchFamily="34" charset="0"/>
                <a:cs typeface="Open Sans" pitchFamily="34" charset="0"/>
              </a:rPr>
              <a:t>Inverting a comprehensive crop model in parsimonious data context using Sentinel 2 images and yield map to infer soil water storage capacity.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fr-FR" altLang="fr-FR" b="1" dirty="0">
              <a:solidFill>
                <a:srgbClr val="000000"/>
              </a:solidFill>
              <a:latin typeface="Open Sans" pitchFamily="34" charset="0"/>
              <a:cs typeface="Open Sans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b="1" dirty="0">
                <a:solidFill>
                  <a:srgbClr val="000000"/>
                </a:solidFill>
                <a:latin typeface="Open Sans" pitchFamily="34" charset="0"/>
                <a:cs typeface="Open Sans" pitchFamily="34" charset="0"/>
              </a:rPr>
              <a:t>Karen </a:t>
            </a:r>
            <a:r>
              <a:rPr lang="fr-FR" altLang="fr-FR" b="1" dirty="0" err="1">
                <a:solidFill>
                  <a:srgbClr val="000000"/>
                </a:solidFill>
                <a:latin typeface="Open Sans" pitchFamily="34" charset="0"/>
                <a:cs typeface="Open Sans" pitchFamily="34" charset="0"/>
              </a:rPr>
              <a:t>Lammoglia</a:t>
            </a:r>
            <a:r>
              <a:rPr lang="fr-FR" altLang="fr-FR" b="1" dirty="0">
                <a:solidFill>
                  <a:srgbClr val="000000"/>
                </a:solidFill>
                <a:latin typeface="Open Sans" pitchFamily="34" charset="0"/>
                <a:cs typeface="Open Sans" pitchFamily="34" charset="0"/>
              </a:rPr>
              <a:t>, André Chanzy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FR" altLang="fr-FR" sz="160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Open Sans" pitchFamily="34" charset="0"/>
                <a:cs typeface="Open Sans" pitchFamily="34" charset="0"/>
              </a:rPr>
              <a:t>UMR INRA/université d’Avignon EMMAH (Avignon, France</a:t>
            </a:r>
            <a:r>
              <a:rPr lang="fr-FR" altLang="fr-FR" sz="1600" dirty="0">
                <a:solidFill>
                  <a:srgbClr val="000000"/>
                </a:solidFill>
                <a:latin typeface="Open Sans" pitchFamily="34" charset="0"/>
                <a:cs typeface="Open Sans" pitchFamily="34" charset="0"/>
              </a:rPr>
              <a:t>)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FR" altLang="fr-FR" sz="16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itchFamily="34" charset="0"/>
                <a:cs typeface="Open Sans" pitchFamily="34" charset="0"/>
              </a:rPr>
              <a:t>UMR</a:t>
            </a:r>
            <a:r>
              <a:rPr kumimoji="0" lang="fr-FR" altLang="fr-FR" sz="160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Open Sans" pitchFamily="34" charset="0"/>
                <a:cs typeface="Open Sans" pitchFamily="34" charset="0"/>
              </a:rPr>
              <a:t> INRA/CIRAD System (Montpellier, France)</a:t>
            </a:r>
            <a:endParaRPr kumimoji="0" lang="fr-FR" altLang="fr-FR" sz="16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Open Sans" pitchFamily="34" charset="0"/>
              <a:cs typeface="Open Sans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797152"/>
            <a:ext cx="1584000" cy="71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99792" y="5492203"/>
            <a:ext cx="90275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This project was funded by EU Grant 633945 — FATIMA — H2020-</a:t>
            </a:r>
          </a:p>
          <a:p>
            <a:r>
              <a:rPr lang="fr-FR" sz="1600" dirty="0"/>
              <a:t>SFS-2014-2015/H2020-SFS-2014-2. S2 data </a:t>
            </a:r>
            <a:r>
              <a:rPr lang="fr-FR" sz="1600" dirty="0" err="1"/>
              <a:t>were</a:t>
            </a:r>
            <a:r>
              <a:rPr lang="fr-FR" sz="1600" dirty="0"/>
              <a:t> </a:t>
            </a:r>
            <a:r>
              <a:rPr lang="fr-FR" sz="1600" dirty="0" err="1"/>
              <a:t>provided</a:t>
            </a:r>
            <a:r>
              <a:rPr lang="fr-FR" sz="1600" dirty="0"/>
              <a:t> by BOKU</a:t>
            </a:r>
          </a:p>
        </p:txBody>
      </p:sp>
      <p:pic>
        <p:nvPicPr>
          <p:cNvPr id="4098" name="Picture 2" descr="https://egu2020.eu/cc_by_logo_png.png">
            <a:extLst>
              <a:ext uri="{FF2B5EF4-FFF2-40B4-BE49-F238E27FC236}">
                <a16:creationId xmlns:a16="http://schemas.microsoft.com/office/drawing/2014/main" id="{70A307C3-C23A-4310-AFA9-71DD46D4F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763" y="6313995"/>
            <a:ext cx="1199207" cy="41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478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641" y="780459"/>
            <a:ext cx="3859787" cy="2279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1299196" y="260648"/>
            <a:ext cx="676875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800" b="1" dirty="0" err="1">
                <a:solidFill>
                  <a:srgbClr val="6F9D20"/>
                </a:solidFill>
                <a:latin typeface="Arial" pitchFamily="34" charset="0"/>
                <a:cs typeface="Arial" pitchFamily="34" charset="0"/>
              </a:rPr>
              <a:t>Reduction</a:t>
            </a:r>
            <a:r>
              <a:rPr lang="fr-FR" sz="2800" b="1" dirty="0">
                <a:solidFill>
                  <a:srgbClr val="6F9D20"/>
                </a:solidFill>
                <a:latin typeface="Arial" pitchFamily="34" charset="0"/>
                <a:cs typeface="Arial" pitchFamily="34" charset="0"/>
              </a:rPr>
              <a:t> of the </a:t>
            </a:r>
            <a:r>
              <a:rPr lang="fr-FR" sz="2800" b="1" dirty="0" err="1">
                <a:solidFill>
                  <a:srgbClr val="6F9D20"/>
                </a:solidFill>
                <a:latin typeface="Arial" pitchFamily="34" charset="0"/>
                <a:cs typeface="Arial" pitchFamily="34" charset="0"/>
              </a:rPr>
              <a:t>space</a:t>
            </a:r>
            <a:r>
              <a:rPr lang="fr-FR" sz="2800" b="1" dirty="0">
                <a:solidFill>
                  <a:srgbClr val="6F9D20"/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fr-FR" sz="2800" b="1" dirty="0" err="1">
                <a:solidFill>
                  <a:srgbClr val="6F9D20"/>
                </a:solidFill>
                <a:latin typeface="Arial" pitchFamily="34" charset="0"/>
                <a:cs typeface="Arial" pitchFamily="34" charset="0"/>
              </a:rPr>
              <a:t>parameters</a:t>
            </a:r>
            <a:endParaRPr lang="fr-FR" sz="2800" b="1" dirty="0">
              <a:solidFill>
                <a:srgbClr val="6F9D2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7" name="Groupe 26"/>
          <p:cNvGrpSpPr/>
          <p:nvPr/>
        </p:nvGrpSpPr>
        <p:grpSpPr>
          <a:xfrm>
            <a:off x="719145" y="994857"/>
            <a:ext cx="2376609" cy="4639502"/>
            <a:chOff x="1215283" y="620688"/>
            <a:chExt cx="2605512" cy="4562576"/>
          </a:xfrm>
        </p:grpSpPr>
        <p:sp>
          <p:nvSpPr>
            <p:cNvPr id="46" name="Rectangle à coins arrondis 45"/>
            <p:cNvSpPr/>
            <p:nvPr/>
          </p:nvSpPr>
          <p:spPr>
            <a:xfrm>
              <a:off x="1215283" y="620688"/>
              <a:ext cx="2331160" cy="4562576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a:endParaRPr>
            </a:p>
          </p:txBody>
        </p:sp>
        <p:sp>
          <p:nvSpPr>
            <p:cNvPr id="48" name="ZoneTexte 47"/>
            <p:cNvSpPr txBox="1"/>
            <p:nvPr/>
          </p:nvSpPr>
          <p:spPr>
            <a:xfrm>
              <a:off x="1291608" y="2180904"/>
              <a:ext cx="2178510" cy="363208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chemeClr val="bg1"/>
                  </a:solidFill>
                </a:rPr>
                <a:t>&gt; 300 </a:t>
              </a:r>
              <a:r>
                <a:rPr lang="fr-FR" b="1" dirty="0" err="1">
                  <a:solidFill>
                    <a:schemeClr val="bg1"/>
                  </a:solidFill>
                </a:rPr>
                <a:t>parameters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51" name="Triangle isocèle 50"/>
            <p:cNvSpPr/>
            <p:nvPr/>
          </p:nvSpPr>
          <p:spPr>
            <a:xfrm rot="5400000">
              <a:off x="1789485" y="2763350"/>
              <a:ext cx="3819042" cy="243579"/>
            </a:xfrm>
            <a:prstGeom prst="triangle">
              <a:avLst>
                <a:gd name="adj" fmla="val 51353"/>
              </a:avLst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a:endParaRPr>
            </a:p>
          </p:txBody>
        </p:sp>
      </p:grpSp>
      <p:grpSp>
        <p:nvGrpSpPr>
          <p:cNvPr id="28" name="Groupe 27"/>
          <p:cNvGrpSpPr/>
          <p:nvPr/>
        </p:nvGrpSpPr>
        <p:grpSpPr>
          <a:xfrm>
            <a:off x="3373311" y="994857"/>
            <a:ext cx="2105072" cy="4653586"/>
            <a:chOff x="991710" y="675288"/>
            <a:chExt cx="2721766" cy="4576426"/>
          </a:xfrm>
        </p:grpSpPr>
        <p:sp>
          <p:nvSpPr>
            <p:cNvPr id="38" name="Rectangle à coins arrondis 37"/>
            <p:cNvSpPr/>
            <p:nvPr/>
          </p:nvSpPr>
          <p:spPr>
            <a:xfrm>
              <a:off x="991710" y="675288"/>
              <a:ext cx="2466686" cy="457642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a:endParaRPr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1102547" y="960265"/>
              <a:ext cx="2228605" cy="635614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chemeClr val="bg1"/>
                  </a:solidFill>
                </a:rPr>
                <a:t>Default </a:t>
              </a:r>
              <a:r>
                <a:rPr lang="fr-FR" b="1" dirty="0" err="1">
                  <a:solidFill>
                    <a:schemeClr val="bg1"/>
                  </a:solidFill>
                </a:rPr>
                <a:t>parameters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1119652" y="2502559"/>
              <a:ext cx="2245009" cy="254245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chemeClr val="bg1"/>
                  </a:solidFill>
                </a:rPr>
                <a:t>7 </a:t>
              </a:r>
              <a:r>
                <a:rPr lang="fr-FR" b="1" dirty="0" err="1">
                  <a:solidFill>
                    <a:schemeClr val="bg1"/>
                  </a:solidFill>
                </a:rPr>
                <a:t>parameters</a:t>
              </a:r>
              <a:endParaRPr lang="fr-FR" b="1" dirty="0">
                <a:solidFill>
                  <a:schemeClr val="bg1"/>
                </a:solidFill>
              </a:endParaRPr>
            </a:p>
            <a:p>
              <a:r>
                <a:rPr lang="fr-FR" sz="1600" dirty="0" err="1">
                  <a:solidFill>
                    <a:schemeClr val="bg1"/>
                  </a:solidFill>
                </a:rPr>
                <a:t>Soil</a:t>
              </a:r>
              <a:r>
                <a:rPr lang="fr-FR" sz="1600" dirty="0">
                  <a:solidFill>
                    <a:schemeClr val="bg1"/>
                  </a:solidFill>
                </a:rPr>
                <a:t> </a:t>
              </a:r>
              <a:r>
                <a:rPr lang="fr-FR" sz="1600" dirty="0" err="1">
                  <a:solidFill>
                    <a:schemeClr val="bg1"/>
                  </a:solidFill>
                </a:rPr>
                <a:t>depth</a:t>
              </a:r>
              <a:r>
                <a:rPr lang="fr-FR" sz="1600" dirty="0">
                  <a:solidFill>
                    <a:schemeClr val="bg1"/>
                  </a:solidFill>
                </a:rPr>
                <a:t> (</a:t>
              </a:r>
              <a:r>
                <a:rPr lang="fr-FR" sz="1600" dirty="0" err="1">
                  <a:solidFill>
                    <a:schemeClr val="bg1"/>
                  </a:solidFill>
                </a:rPr>
                <a:t>epc</a:t>
              </a:r>
              <a:r>
                <a:rPr lang="fr-FR" sz="1600" dirty="0">
                  <a:solidFill>
                    <a:schemeClr val="bg1"/>
                  </a:solidFill>
                </a:rPr>
                <a:t>)</a:t>
              </a:r>
            </a:p>
            <a:p>
              <a:r>
                <a:rPr lang="fr-FR" sz="1600" dirty="0">
                  <a:solidFill>
                    <a:schemeClr val="bg1"/>
                  </a:solidFill>
                </a:rPr>
                <a:t>Hu = f(FC, WP)</a:t>
              </a:r>
            </a:p>
            <a:p>
              <a:r>
                <a:rPr lang="fr-FR" sz="1600" dirty="0" err="1">
                  <a:solidFill>
                    <a:schemeClr val="bg1"/>
                  </a:solidFill>
                </a:rPr>
                <a:t>Sowing</a:t>
              </a:r>
              <a:r>
                <a:rPr lang="fr-FR" sz="1600" dirty="0">
                  <a:solidFill>
                    <a:schemeClr val="bg1"/>
                  </a:solidFill>
                </a:rPr>
                <a:t> </a:t>
              </a:r>
              <a:r>
                <a:rPr lang="fr-FR" sz="1600" dirty="0" err="1">
                  <a:solidFill>
                    <a:schemeClr val="bg1"/>
                  </a:solidFill>
                </a:rPr>
                <a:t>density</a:t>
              </a:r>
              <a:endParaRPr lang="fr-FR" sz="1600" dirty="0">
                <a:solidFill>
                  <a:schemeClr val="bg1"/>
                </a:solidFill>
              </a:endParaRPr>
            </a:p>
            <a:p>
              <a:r>
                <a:rPr lang="fr-FR" sz="1600" dirty="0" err="1">
                  <a:solidFill>
                    <a:schemeClr val="bg1"/>
                  </a:solidFill>
                </a:rPr>
                <a:t>Sowing</a:t>
              </a:r>
              <a:r>
                <a:rPr lang="fr-FR" sz="1600" dirty="0">
                  <a:solidFill>
                    <a:schemeClr val="bg1"/>
                  </a:solidFill>
                </a:rPr>
                <a:t> </a:t>
              </a:r>
              <a:r>
                <a:rPr lang="fr-FR" sz="1600" dirty="0" err="1">
                  <a:solidFill>
                    <a:schemeClr val="bg1"/>
                  </a:solidFill>
                </a:rPr>
                <a:t>depth</a:t>
              </a:r>
              <a:r>
                <a:rPr lang="fr-FR" sz="1600" dirty="0">
                  <a:solidFill>
                    <a:schemeClr val="bg1"/>
                  </a:solidFill>
                </a:rPr>
                <a:t>/</a:t>
              </a:r>
              <a:r>
                <a:rPr lang="fr-FR" sz="1600" dirty="0" err="1">
                  <a:solidFill>
                    <a:schemeClr val="bg1"/>
                  </a:solidFill>
                </a:rPr>
                <a:t>emergence</a:t>
              </a:r>
              <a:endParaRPr lang="fr-FR" sz="1600" dirty="0">
                <a:solidFill>
                  <a:schemeClr val="bg1"/>
                </a:solidFill>
              </a:endParaRPr>
            </a:p>
            <a:p>
              <a:r>
                <a:rPr lang="fr-FR" sz="1600" dirty="0" err="1">
                  <a:solidFill>
                    <a:schemeClr val="bg1"/>
                  </a:solidFill>
                </a:rPr>
                <a:t>Soil</a:t>
              </a:r>
              <a:r>
                <a:rPr lang="fr-FR" sz="1600" dirty="0">
                  <a:solidFill>
                    <a:schemeClr val="bg1"/>
                  </a:solidFill>
                </a:rPr>
                <a:t> NO3 </a:t>
              </a:r>
              <a:r>
                <a:rPr lang="fr-FR" sz="1600" dirty="0" err="1">
                  <a:solidFill>
                    <a:schemeClr val="bg1"/>
                  </a:solidFill>
                </a:rPr>
                <a:t>init</a:t>
              </a:r>
              <a:r>
                <a:rPr lang="fr-FR" sz="1600" dirty="0">
                  <a:solidFill>
                    <a:schemeClr val="bg1"/>
                  </a:solidFill>
                </a:rPr>
                <a:t>.</a:t>
              </a:r>
            </a:p>
            <a:p>
              <a:r>
                <a:rPr lang="fr-FR" sz="1600" dirty="0" err="1">
                  <a:solidFill>
                    <a:schemeClr val="bg1"/>
                  </a:solidFill>
                </a:rPr>
                <a:t>Norg</a:t>
              </a:r>
              <a:r>
                <a:rPr lang="fr-FR" sz="1600" dirty="0">
                  <a:solidFill>
                    <a:schemeClr val="bg1"/>
                  </a:solidFill>
                </a:rPr>
                <a:t>= f(</a:t>
              </a:r>
              <a:r>
                <a:rPr lang="fr-FR" sz="1600" dirty="0" err="1">
                  <a:solidFill>
                    <a:schemeClr val="bg1"/>
                  </a:solidFill>
                </a:rPr>
                <a:t>organic</a:t>
              </a:r>
              <a:r>
                <a:rPr lang="fr-FR" sz="1600" dirty="0">
                  <a:solidFill>
                    <a:schemeClr val="bg1"/>
                  </a:solidFill>
                </a:rPr>
                <a:t> </a:t>
              </a:r>
              <a:r>
                <a:rPr lang="fr-FR" sz="1600" dirty="0" err="1">
                  <a:solidFill>
                    <a:schemeClr val="bg1"/>
                  </a:solidFill>
                </a:rPr>
                <a:t>matter</a:t>
              </a:r>
              <a:r>
                <a:rPr lang="fr-FR" sz="1600" dirty="0">
                  <a:solidFill>
                    <a:schemeClr val="bg1"/>
                  </a:solidFill>
                </a:rPr>
                <a:t>)</a:t>
              </a:r>
            </a:p>
            <a:p>
              <a:r>
                <a:rPr lang="fr-FR" sz="1600" dirty="0" err="1">
                  <a:solidFill>
                    <a:schemeClr val="bg1"/>
                  </a:solidFill>
                </a:rPr>
                <a:t>Hinit</a:t>
              </a:r>
              <a:endParaRPr lang="fr-FR" dirty="0">
                <a:solidFill>
                  <a:schemeClr val="bg1"/>
                </a:solidFill>
              </a:endParaRPr>
            </a:p>
          </p:txBody>
        </p:sp>
        <p:sp>
          <p:nvSpPr>
            <p:cNvPr id="42" name="ZoneTexte 41"/>
            <p:cNvSpPr txBox="1"/>
            <p:nvPr/>
          </p:nvSpPr>
          <p:spPr>
            <a:xfrm>
              <a:off x="1086144" y="1781494"/>
              <a:ext cx="2228605" cy="635614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chemeClr val="bg1"/>
                  </a:solidFill>
                </a:rPr>
                <a:t>Cultivar </a:t>
              </a:r>
              <a:r>
                <a:rPr lang="fr-FR" b="1" dirty="0" err="1">
                  <a:solidFill>
                    <a:schemeClr val="bg1"/>
                  </a:solidFill>
                </a:rPr>
                <a:t>parameters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43" name="Triangle isocèle 42"/>
            <p:cNvSpPr/>
            <p:nvPr/>
          </p:nvSpPr>
          <p:spPr>
            <a:xfrm rot="5400000">
              <a:off x="2372286" y="3696324"/>
              <a:ext cx="2438802" cy="243579"/>
            </a:xfrm>
            <a:prstGeom prst="triangle">
              <a:avLst>
                <a:gd name="adj" fmla="val 51353"/>
              </a:avLst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a:endParaRPr>
            </a:p>
          </p:txBody>
        </p:sp>
      </p:grpSp>
      <p:grpSp>
        <p:nvGrpSpPr>
          <p:cNvPr id="29" name="Groupe 28"/>
          <p:cNvGrpSpPr/>
          <p:nvPr/>
        </p:nvGrpSpPr>
        <p:grpSpPr>
          <a:xfrm>
            <a:off x="5755200" y="2907971"/>
            <a:ext cx="1907787" cy="2565400"/>
            <a:chOff x="1233596" y="2708186"/>
            <a:chExt cx="2466685" cy="2851981"/>
          </a:xfrm>
        </p:grpSpPr>
        <p:sp>
          <p:nvSpPr>
            <p:cNvPr id="31" name="Rectangle à coins arrondis 30"/>
            <p:cNvSpPr/>
            <p:nvPr/>
          </p:nvSpPr>
          <p:spPr>
            <a:xfrm>
              <a:off x="1233596" y="2708186"/>
              <a:ext cx="2466685" cy="285198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a:endParaRPr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1390165" y="2949762"/>
              <a:ext cx="2178509" cy="363208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chemeClr val="bg1"/>
                  </a:solidFill>
                </a:rPr>
                <a:t>EPC or HU </a:t>
              </a:r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1390165" y="3507317"/>
              <a:ext cx="2186894" cy="1334418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chemeClr val="bg1"/>
                  </a:solidFill>
                </a:rPr>
                <a:t>*</a:t>
              </a:r>
              <a:r>
                <a:rPr lang="fr-FR" b="1" dirty="0" err="1">
                  <a:solidFill>
                    <a:schemeClr val="bg1"/>
                  </a:solidFill>
                </a:rPr>
                <a:t>Sowing</a:t>
              </a:r>
              <a:r>
                <a:rPr lang="fr-FR" b="1" dirty="0">
                  <a:solidFill>
                    <a:schemeClr val="bg1"/>
                  </a:solidFill>
                </a:rPr>
                <a:t> </a:t>
              </a:r>
              <a:r>
                <a:rPr lang="fr-FR" b="1" dirty="0" err="1">
                  <a:solidFill>
                    <a:schemeClr val="bg1"/>
                  </a:solidFill>
                </a:rPr>
                <a:t>depth</a:t>
              </a:r>
              <a:r>
                <a:rPr lang="fr-FR" b="1" dirty="0">
                  <a:solidFill>
                    <a:schemeClr val="bg1"/>
                  </a:solidFill>
                </a:rPr>
                <a:t> or </a:t>
              </a:r>
              <a:r>
                <a:rPr lang="fr-FR" b="1" dirty="0" err="1">
                  <a:solidFill>
                    <a:schemeClr val="bg1"/>
                  </a:solidFill>
                </a:rPr>
                <a:t>emergence</a:t>
              </a:r>
              <a:r>
                <a:rPr lang="fr-FR" b="1" dirty="0">
                  <a:solidFill>
                    <a:schemeClr val="bg1"/>
                  </a:solidFill>
                </a:rPr>
                <a:t> date and  </a:t>
              </a:r>
              <a:r>
                <a:rPr lang="fr-FR" b="1" dirty="0" err="1">
                  <a:solidFill>
                    <a:schemeClr val="bg1"/>
                  </a:solidFill>
                </a:rPr>
                <a:t>Sowing</a:t>
              </a:r>
              <a:r>
                <a:rPr lang="fr-FR" b="1" dirty="0">
                  <a:solidFill>
                    <a:schemeClr val="bg1"/>
                  </a:solidFill>
                </a:rPr>
                <a:t> </a:t>
              </a:r>
              <a:r>
                <a:rPr lang="fr-FR" b="1" dirty="0" err="1">
                  <a:solidFill>
                    <a:schemeClr val="bg1"/>
                  </a:solidFill>
                </a:rPr>
                <a:t>density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1384509" y="5057351"/>
              <a:ext cx="2217556" cy="363208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b="1" dirty="0" err="1">
                  <a:solidFill>
                    <a:schemeClr val="bg1"/>
                  </a:solidFill>
                </a:rPr>
                <a:t>Soil</a:t>
              </a:r>
              <a:r>
                <a:rPr lang="fr-FR" b="1" dirty="0">
                  <a:solidFill>
                    <a:schemeClr val="bg1"/>
                  </a:solidFill>
                </a:rPr>
                <a:t> No3 </a:t>
              </a:r>
              <a:r>
                <a:rPr lang="fr-FR" b="1" dirty="0" err="1">
                  <a:solidFill>
                    <a:schemeClr val="bg1"/>
                  </a:solidFill>
                </a:rPr>
                <a:t>init</a:t>
              </a:r>
              <a:r>
                <a:rPr lang="fr-FR" b="1" dirty="0">
                  <a:solidFill>
                    <a:schemeClr val="bg1"/>
                  </a:solidFill>
                </a:rPr>
                <a:t> </a:t>
              </a:r>
            </a:p>
          </p:txBody>
        </p:sp>
      </p:grp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8966957"/>
              </p:ext>
            </p:extLst>
          </p:nvPr>
        </p:nvGraphicFramePr>
        <p:xfrm>
          <a:off x="945892" y="1052738"/>
          <a:ext cx="1419225" cy="103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" name="Image Bitmap" r:id="rId5" imgW="4438356" imgH="3238250" progId="PBrush">
                  <p:embed/>
                </p:oleObj>
              </mc:Choice>
              <mc:Fallback>
                <p:oleObj name="Image Bitmap" r:id="rId5" imgW="4438356" imgH="3238250" progId="PBrush">
                  <p:embed/>
                  <p:pic>
                    <p:nvPicPr>
                      <p:cNvPr id="0" name="Obje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5892" y="1052738"/>
                        <a:ext cx="1419225" cy="1035050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Ellipse 4"/>
          <p:cNvSpPr/>
          <p:nvPr/>
        </p:nvSpPr>
        <p:spPr>
          <a:xfrm>
            <a:off x="8067948" y="2060848"/>
            <a:ext cx="432048" cy="2880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Ellipse 61"/>
          <p:cNvSpPr/>
          <p:nvPr/>
        </p:nvSpPr>
        <p:spPr>
          <a:xfrm>
            <a:off x="8043456" y="1751876"/>
            <a:ext cx="432048" cy="2880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3" name="Connecteur droit avec flèche 62"/>
          <p:cNvCxnSpPr/>
          <p:nvPr/>
        </p:nvCxnSpPr>
        <p:spPr>
          <a:xfrm flipH="1" flipV="1">
            <a:off x="7756573" y="1196752"/>
            <a:ext cx="502907" cy="5551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/>
          <p:cNvCxnSpPr/>
          <p:nvPr/>
        </p:nvCxnSpPr>
        <p:spPr>
          <a:xfrm flipH="1" flipV="1">
            <a:off x="7756573" y="1196752"/>
            <a:ext cx="403854" cy="8917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ZoneTexte 65"/>
          <p:cNvSpPr txBox="1"/>
          <p:nvPr/>
        </p:nvSpPr>
        <p:spPr>
          <a:xfrm>
            <a:off x="5944159" y="888975"/>
            <a:ext cx="32758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Same</a:t>
            </a:r>
            <a:r>
              <a:rPr lang="fr-FR" sz="1400" dirty="0"/>
              <a:t> SWC but </a:t>
            </a:r>
            <a:r>
              <a:rPr lang="fr-FR" sz="1400" dirty="0" err="1"/>
              <a:t>with</a:t>
            </a:r>
            <a:r>
              <a:rPr lang="fr-FR" sz="1400" dirty="0"/>
              <a:t> </a:t>
            </a:r>
            <a:r>
              <a:rPr lang="fr-FR" sz="1400" dirty="0" err="1"/>
              <a:t>different</a:t>
            </a:r>
            <a:r>
              <a:rPr lang="fr-FR" sz="1400" dirty="0"/>
              <a:t> HU and EPC</a:t>
            </a:r>
          </a:p>
        </p:txBody>
      </p:sp>
      <p:sp>
        <p:nvSpPr>
          <p:cNvPr id="67" name="ZoneTexte 66"/>
          <p:cNvSpPr txBox="1"/>
          <p:nvPr/>
        </p:nvSpPr>
        <p:spPr>
          <a:xfrm>
            <a:off x="7756574" y="3881562"/>
            <a:ext cx="12799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4 </a:t>
            </a:r>
            <a:r>
              <a:rPr lang="fr-FR" dirty="0" err="1"/>
              <a:t>parameters</a:t>
            </a:r>
            <a:r>
              <a:rPr lang="fr-FR" dirty="0"/>
              <a:t>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retrieved</a:t>
            </a:r>
            <a:endParaRPr lang="fr-FR" dirty="0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62B58368-36C0-411E-9CDE-65DC0B1105F1}"/>
              </a:ext>
            </a:extLst>
          </p:cNvPr>
          <p:cNvSpPr txBox="1"/>
          <p:nvPr/>
        </p:nvSpPr>
        <p:spPr>
          <a:xfrm>
            <a:off x="1556957" y="6468466"/>
            <a:ext cx="55050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K. </a:t>
            </a:r>
            <a:r>
              <a:rPr lang="fr-FR" sz="1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Lammoglia</a:t>
            </a:r>
            <a:r>
              <a:rPr lang="fr-F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-Chanzy/EGU 2020</a:t>
            </a:r>
            <a:endParaRPr lang="fr-FR" sz="1400" b="1" dirty="0">
              <a:solidFill>
                <a:srgbClr val="C5DD0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17130A4-E0FB-4B8B-953E-232FA0835F0F}"/>
              </a:ext>
            </a:extLst>
          </p:cNvPr>
          <p:cNvSpPr txBox="1"/>
          <p:nvPr/>
        </p:nvSpPr>
        <p:spPr>
          <a:xfrm>
            <a:off x="6804247" y="6468467"/>
            <a:ext cx="190465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06/05/2020</a:t>
            </a:r>
          </a:p>
        </p:txBody>
      </p:sp>
      <p:pic>
        <p:nvPicPr>
          <p:cNvPr id="36" name="Picture 2" descr="https://egu2020.eu/cc_by_logo_png.png">
            <a:extLst>
              <a:ext uri="{FF2B5EF4-FFF2-40B4-BE49-F238E27FC236}">
                <a16:creationId xmlns:a16="http://schemas.microsoft.com/office/drawing/2014/main" id="{36730352-39B6-4C6F-8AE5-E63EBA342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763" y="6313995"/>
            <a:ext cx="1199207" cy="41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493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2" grpId="0" animBg="1"/>
      <p:bldP spid="66" grpId="0"/>
      <p:bldP spid="6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755576" y="305699"/>
            <a:ext cx="676875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6F9D20"/>
                </a:solidFill>
                <a:latin typeface="Arial" pitchFamily="34" charset="0"/>
                <a:cs typeface="Arial" pitchFamily="34" charset="0"/>
              </a:rPr>
              <a:t>Cultivar </a:t>
            </a:r>
            <a:r>
              <a:rPr lang="fr-FR" sz="2800" b="1" dirty="0" err="1">
                <a:solidFill>
                  <a:srgbClr val="6F9D20"/>
                </a:solidFill>
                <a:latin typeface="Arial" pitchFamily="34" charset="0"/>
                <a:cs typeface="Arial" pitchFamily="34" charset="0"/>
              </a:rPr>
              <a:t>parameterization</a:t>
            </a:r>
            <a:endParaRPr lang="fr-FR" sz="2800" b="1" dirty="0">
              <a:solidFill>
                <a:srgbClr val="6F9D2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945697" y="1440077"/>
            <a:ext cx="31683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23528" y="1144698"/>
            <a:ext cx="5505052" cy="6401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342900" lvl="0" indent="-342900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altLang="fr-FR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Existing cultivars (~10 for bread wheat and durum wheat) are quite old</a:t>
            </a:r>
          </a:p>
          <a:p>
            <a:pPr marL="342900" lvl="0" indent="-342900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altLang="fr-FR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Calibration strongly </a:t>
            </a:r>
            <a:r>
              <a:rPr lang="en-US" altLang="fr-FR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dependant</a:t>
            </a:r>
            <a:r>
              <a:rPr lang="en-US" altLang="fr-FR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calibration strategies (operator effect)</a:t>
            </a:r>
          </a:p>
          <a:p>
            <a:pPr marL="342900" lvl="0" indent="-342900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altLang="fr-FR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Difficult to separate environmental stress (soil water and nitrogen) and cultivar behavior </a:t>
            </a:r>
          </a:p>
          <a:p>
            <a:pPr marL="342900" lvl="0" indent="-342900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altLang="fr-FR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Calibration</a:t>
            </a:r>
          </a:p>
          <a:p>
            <a:pPr marL="800100" lvl="1" indent="-342900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altLang="fr-FR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of catalog date (yield potential)</a:t>
            </a:r>
          </a:p>
          <a:p>
            <a:pPr marL="800100" lvl="1" indent="-342900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altLang="fr-FR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of phenology observations</a:t>
            </a:r>
          </a:p>
          <a:p>
            <a:pPr marL="800100" lvl="1" indent="-342900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altLang="fr-FR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of remotely sensed LAI or FAPAR</a:t>
            </a:r>
          </a:p>
          <a:p>
            <a:pPr marL="800100" lvl="1" indent="-342900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altLang="fr-FR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of yield</a:t>
            </a:r>
          </a:p>
          <a:p>
            <a:pPr marL="800100" lvl="1" indent="-342900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altLang="fr-FR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(Nitrogen of plant and organ)?</a:t>
            </a:r>
          </a:p>
          <a:p>
            <a:pPr marL="342900" lvl="0" indent="-342900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endParaRPr lang="en-US" altLang="fr-FR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endParaRPr lang="en-US" altLang="fr-FR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endParaRPr lang="en-US" altLang="fr-FR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endParaRPr lang="en-US" altLang="fr-FR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C2F6F9D-11E6-423A-9C49-600721322AAE}"/>
              </a:ext>
            </a:extLst>
          </p:cNvPr>
          <p:cNvSpPr txBox="1"/>
          <p:nvPr/>
        </p:nvSpPr>
        <p:spPr>
          <a:xfrm>
            <a:off x="1556957" y="6468466"/>
            <a:ext cx="55050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K. </a:t>
            </a:r>
            <a:r>
              <a:rPr lang="fr-FR" sz="1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Lammoglia</a:t>
            </a:r>
            <a:r>
              <a:rPr lang="fr-F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-Chanzy/EGU 2020</a:t>
            </a:r>
            <a:endParaRPr lang="fr-FR" sz="1400" b="1" dirty="0">
              <a:solidFill>
                <a:srgbClr val="C5DD0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08DC36E-ED90-4B4C-82EA-9F2CDAF7AF20}"/>
              </a:ext>
            </a:extLst>
          </p:cNvPr>
          <p:cNvSpPr txBox="1"/>
          <p:nvPr/>
        </p:nvSpPr>
        <p:spPr>
          <a:xfrm>
            <a:off x="6804247" y="6468467"/>
            <a:ext cx="190465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06/05/2020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1638554-8148-42CE-AD91-C5672EA6FA1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994107" y="3605528"/>
            <a:ext cx="2880280" cy="199814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B4A3982-2311-4AAE-BDF4-B1A1D0A3120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977347" y="641446"/>
            <a:ext cx="3056740" cy="1830740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66EAE764-E80B-4CBC-947F-EBAF973C997C}"/>
              </a:ext>
            </a:extLst>
          </p:cNvPr>
          <p:cNvSpPr/>
          <p:nvPr/>
        </p:nvSpPr>
        <p:spPr>
          <a:xfrm>
            <a:off x="6316434" y="4174191"/>
            <a:ext cx="432048" cy="56469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3E6714EF-3081-4C2D-9BB0-DF85EF427EFC}"/>
              </a:ext>
            </a:extLst>
          </p:cNvPr>
          <p:cNvSpPr/>
          <p:nvPr/>
        </p:nvSpPr>
        <p:spPr>
          <a:xfrm>
            <a:off x="7756573" y="823286"/>
            <a:ext cx="720080" cy="144016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C55014D-D653-4D52-8950-47D98E20BE0E}"/>
              </a:ext>
            </a:extLst>
          </p:cNvPr>
          <p:cNvSpPr txBox="1"/>
          <p:nvPr/>
        </p:nvSpPr>
        <p:spPr>
          <a:xfrm>
            <a:off x="6588224" y="270892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Field 1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83AA0EE-EA7D-41C6-848A-08AAB433D611}"/>
              </a:ext>
            </a:extLst>
          </p:cNvPr>
          <p:cNvSpPr txBox="1"/>
          <p:nvPr/>
        </p:nvSpPr>
        <p:spPr>
          <a:xfrm>
            <a:off x="6606155" y="549603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Field 2</a:t>
            </a:r>
          </a:p>
        </p:txBody>
      </p:sp>
      <p:pic>
        <p:nvPicPr>
          <p:cNvPr id="15" name="Picture 2" descr="https://egu2020.eu/cc_by_logo_png.png">
            <a:extLst>
              <a:ext uri="{FF2B5EF4-FFF2-40B4-BE49-F238E27FC236}">
                <a16:creationId xmlns:a16="http://schemas.microsoft.com/office/drawing/2014/main" id="{BD99C236-EFE2-4D99-89F2-D6478FEC2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763" y="6313995"/>
            <a:ext cx="1199207" cy="41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212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755576" y="305699"/>
            <a:ext cx="676875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800" b="1" dirty="0" err="1">
                <a:solidFill>
                  <a:srgbClr val="6F9D20"/>
                </a:solidFill>
                <a:latin typeface="Arial" pitchFamily="34" charset="0"/>
                <a:cs typeface="Arial" pitchFamily="34" charset="0"/>
              </a:rPr>
              <a:t>Soil</a:t>
            </a:r>
            <a:r>
              <a:rPr lang="fr-FR" sz="2800" b="1" dirty="0">
                <a:solidFill>
                  <a:srgbClr val="6F9D20"/>
                </a:solidFill>
                <a:latin typeface="Arial" pitchFamily="34" charset="0"/>
                <a:cs typeface="Arial" pitchFamily="34" charset="0"/>
              </a:rPr>
              <a:t> Inversion Field 1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945697" y="1440077"/>
            <a:ext cx="31683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C2F6F9D-11E6-423A-9C49-600721322AAE}"/>
              </a:ext>
            </a:extLst>
          </p:cNvPr>
          <p:cNvSpPr txBox="1"/>
          <p:nvPr/>
        </p:nvSpPr>
        <p:spPr>
          <a:xfrm>
            <a:off x="1556957" y="6468466"/>
            <a:ext cx="55050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K. </a:t>
            </a:r>
            <a:r>
              <a:rPr lang="fr-FR" sz="1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Lammoglia</a:t>
            </a:r>
            <a:r>
              <a:rPr lang="fr-F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-Chanzy/EGU 2020</a:t>
            </a:r>
            <a:endParaRPr lang="fr-FR" sz="1400" b="1" dirty="0">
              <a:solidFill>
                <a:srgbClr val="C5DD0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08DC36E-ED90-4B4C-82EA-9F2CDAF7AF20}"/>
              </a:ext>
            </a:extLst>
          </p:cNvPr>
          <p:cNvSpPr txBox="1"/>
          <p:nvPr/>
        </p:nvSpPr>
        <p:spPr>
          <a:xfrm>
            <a:off x="6804247" y="6468467"/>
            <a:ext cx="190465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06/05/2020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92B4B28-0C9E-4A97-9225-97CD4A44E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802550"/>
            <a:ext cx="5144265" cy="304632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D3F2180-83E0-4F85-A2A3-EE0104D745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9877" y="2072988"/>
            <a:ext cx="4464496" cy="287917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324CEB5-5430-4AD9-BE0F-C30DDC636E2C}"/>
              </a:ext>
            </a:extLst>
          </p:cNvPr>
          <p:cNvSpPr txBox="1"/>
          <p:nvPr/>
        </p:nvSpPr>
        <p:spPr>
          <a:xfrm>
            <a:off x="2123728" y="3748391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Ru=158 mm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6E98C6D0-CE2D-48E5-9CD0-8811623791F6}"/>
              </a:ext>
            </a:extLst>
          </p:cNvPr>
          <p:cNvCxnSpPr>
            <a:cxnSpLocks/>
          </p:cNvCxnSpPr>
          <p:nvPr/>
        </p:nvCxnSpPr>
        <p:spPr>
          <a:xfrm flipH="1" flipV="1">
            <a:off x="2411760" y="3284984"/>
            <a:ext cx="216024" cy="472533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D89E5662-B37C-46B0-827A-62CCE06FF322}"/>
              </a:ext>
            </a:extLst>
          </p:cNvPr>
          <p:cNvSpPr txBox="1"/>
          <p:nvPr/>
        </p:nvSpPr>
        <p:spPr>
          <a:xfrm>
            <a:off x="1391954" y="216398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Ru=225 mm</a:t>
            </a: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BCE7E01A-1805-4133-B416-163427255353}"/>
              </a:ext>
            </a:extLst>
          </p:cNvPr>
          <p:cNvCxnSpPr>
            <a:cxnSpLocks/>
          </p:cNvCxnSpPr>
          <p:nvPr/>
        </p:nvCxnSpPr>
        <p:spPr>
          <a:xfrm>
            <a:off x="2267744" y="2448510"/>
            <a:ext cx="144016" cy="476434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>
            <a:extLst>
              <a:ext uri="{FF2B5EF4-FFF2-40B4-BE49-F238E27FC236}">
                <a16:creationId xmlns:a16="http://schemas.microsoft.com/office/drawing/2014/main" id="{D62640F2-6444-4226-A4A5-067549EE621F}"/>
              </a:ext>
            </a:extLst>
          </p:cNvPr>
          <p:cNvSpPr txBox="1"/>
          <p:nvPr/>
        </p:nvSpPr>
        <p:spPr>
          <a:xfrm>
            <a:off x="920654" y="396627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Ru=267 mm</a:t>
            </a:r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50BFCB21-8565-404C-BD22-101B47CFA070}"/>
              </a:ext>
            </a:extLst>
          </p:cNvPr>
          <p:cNvCxnSpPr>
            <a:cxnSpLocks/>
          </p:cNvCxnSpPr>
          <p:nvPr/>
        </p:nvCxnSpPr>
        <p:spPr>
          <a:xfrm flipV="1">
            <a:off x="1424710" y="3429000"/>
            <a:ext cx="915042" cy="546403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https://egu2020.eu/cc_by_logo_png.png">
            <a:extLst>
              <a:ext uri="{FF2B5EF4-FFF2-40B4-BE49-F238E27FC236}">
                <a16:creationId xmlns:a16="http://schemas.microsoft.com/office/drawing/2014/main" id="{C48D0236-F094-4ACE-AF20-B5F642DBC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763" y="6313995"/>
            <a:ext cx="1199207" cy="41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2554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755576" y="356468"/>
            <a:ext cx="82809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6F9D20"/>
                </a:solidFill>
                <a:latin typeface="Arial" pitchFamily="34" charset="0"/>
                <a:cs typeface="Arial" pitchFamily="34" charset="0"/>
              </a:rPr>
              <a:t>Soil</a:t>
            </a:r>
            <a:r>
              <a:rPr lang="fr-FR" b="1" dirty="0">
                <a:solidFill>
                  <a:srgbClr val="6F9D20"/>
                </a:solidFill>
                <a:latin typeface="Arial" pitchFamily="34" charset="0"/>
                <a:cs typeface="Arial" pitchFamily="34" charset="0"/>
              </a:rPr>
              <a:t> Inversion Field 1 (2 </a:t>
            </a:r>
            <a:r>
              <a:rPr lang="fr-FR" b="1" dirty="0" err="1">
                <a:solidFill>
                  <a:srgbClr val="6F9D20"/>
                </a:solidFill>
                <a:latin typeface="Arial" pitchFamily="34" charset="0"/>
                <a:cs typeface="Arial" pitchFamily="34" charset="0"/>
              </a:rPr>
              <a:t>steps</a:t>
            </a:r>
            <a:r>
              <a:rPr lang="fr-FR" b="1" dirty="0">
                <a:solidFill>
                  <a:srgbClr val="6F9D20"/>
                </a:solidFill>
                <a:latin typeface="Arial" pitchFamily="34" charset="0"/>
                <a:cs typeface="Arial" pitchFamily="34" charset="0"/>
              </a:rPr>
              <a:t>, 1) </a:t>
            </a:r>
            <a:r>
              <a:rPr lang="fr-FR" b="1" dirty="0" err="1">
                <a:solidFill>
                  <a:srgbClr val="6F9D20"/>
                </a:solidFill>
                <a:latin typeface="Arial" pitchFamily="34" charset="0"/>
                <a:cs typeface="Arial" pitchFamily="34" charset="0"/>
              </a:rPr>
              <a:t>Nitrogen</a:t>
            </a:r>
            <a:r>
              <a:rPr lang="fr-FR" b="1" dirty="0">
                <a:solidFill>
                  <a:srgbClr val="6F9D20"/>
                </a:solidFill>
                <a:latin typeface="Arial" pitchFamily="34" charset="0"/>
                <a:cs typeface="Arial" pitchFamily="34" charset="0"/>
              </a:rPr>
              <a:t>/installation 2) SWC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945697" y="1440077"/>
            <a:ext cx="31683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C2F6F9D-11E6-423A-9C49-600721322AAE}"/>
              </a:ext>
            </a:extLst>
          </p:cNvPr>
          <p:cNvSpPr txBox="1"/>
          <p:nvPr/>
        </p:nvSpPr>
        <p:spPr>
          <a:xfrm>
            <a:off x="1556957" y="6468466"/>
            <a:ext cx="55050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K. </a:t>
            </a:r>
            <a:r>
              <a:rPr lang="fr-FR" sz="1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Lammoglia</a:t>
            </a:r>
            <a:r>
              <a:rPr lang="fr-F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-Chanzy/EGU 2020</a:t>
            </a:r>
            <a:endParaRPr lang="fr-FR" sz="1400" b="1" dirty="0">
              <a:solidFill>
                <a:srgbClr val="C5DD0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08DC36E-ED90-4B4C-82EA-9F2CDAF7AF20}"/>
              </a:ext>
            </a:extLst>
          </p:cNvPr>
          <p:cNvSpPr txBox="1"/>
          <p:nvPr/>
        </p:nvSpPr>
        <p:spPr>
          <a:xfrm>
            <a:off x="6804247" y="6468467"/>
            <a:ext cx="190465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06/05/2020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4BFE654-EDFC-4928-AF95-C3A64987DF6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28919"/>
            <a:ext cx="5040560" cy="3248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D82A492-29FA-4E11-A962-0346B7FF01E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826" y="1124744"/>
            <a:ext cx="3200400" cy="2563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BDD66DC-4E63-4696-9360-F5DB349A07A9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56925"/>
            <a:ext cx="4617804" cy="281154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2D51259E-1689-4014-966A-6B21947FB5FD}"/>
              </a:ext>
            </a:extLst>
          </p:cNvPr>
          <p:cNvSpPr txBox="1"/>
          <p:nvPr/>
        </p:nvSpPr>
        <p:spPr>
          <a:xfrm>
            <a:off x="2195736" y="5408797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Ru=158 mm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62C6394E-B83C-45D2-A75B-DB5FF189911E}"/>
              </a:ext>
            </a:extLst>
          </p:cNvPr>
          <p:cNvCxnSpPr>
            <a:cxnSpLocks/>
          </p:cNvCxnSpPr>
          <p:nvPr/>
        </p:nvCxnSpPr>
        <p:spPr>
          <a:xfrm flipH="1" flipV="1">
            <a:off x="2632430" y="4936346"/>
            <a:ext cx="216024" cy="472533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2103288B-DA49-4292-8948-8F9B0BB7E56F}"/>
              </a:ext>
            </a:extLst>
          </p:cNvPr>
          <p:cNvSpPr txBox="1"/>
          <p:nvPr/>
        </p:nvSpPr>
        <p:spPr>
          <a:xfrm>
            <a:off x="1463962" y="382439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Ru=225 mm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6D9CE059-3D1C-4E08-B8C4-DFFBDAAC1E4E}"/>
              </a:ext>
            </a:extLst>
          </p:cNvPr>
          <p:cNvCxnSpPr>
            <a:cxnSpLocks/>
          </p:cNvCxnSpPr>
          <p:nvPr/>
        </p:nvCxnSpPr>
        <p:spPr>
          <a:xfrm>
            <a:off x="2339752" y="4108916"/>
            <a:ext cx="144016" cy="476434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58AFAE81-E99C-4AEE-8D06-55DEEB6DFBD4}"/>
              </a:ext>
            </a:extLst>
          </p:cNvPr>
          <p:cNvSpPr txBox="1"/>
          <p:nvPr/>
        </p:nvSpPr>
        <p:spPr>
          <a:xfrm>
            <a:off x="992662" y="562668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Ru=267 mm</a:t>
            </a: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EF41102A-BB74-4397-A0B6-DDFE3B0C42C1}"/>
              </a:ext>
            </a:extLst>
          </p:cNvPr>
          <p:cNvCxnSpPr>
            <a:cxnSpLocks/>
          </p:cNvCxnSpPr>
          <p:nvPr/>
        </p:nvCxnSpPr>
        <p:spPr>
          <a:xfrm flipV="1">
            <a:off x="1447705" y="5082279"/>
            <a:ext cx="1050001" cy="60915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 26">
            <a:extLst>
              <a:ext uri="{FF2B5EF4-FFF2-40B4-BE49-F238E27FC236}">
                <a16:creationId xmlns:a16="http://schemas.microsoft.com/office/drawing/2014/main" id="{71A0528E-6752-49C8-BC67-E6D9AEDC9C03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688239"/>
            <a:ext cx="3072961" cy="2413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2" descr="https://egu2020.eu/cc_by_logo_png.png">
            <a:extLst>
              <a:ext uri="{FF2B5EF4-FFF2-40B4-BE49-F238E27FC236}">
                <a16:creationId xmlns:a16="http://schemas.microsoft.com/office/drawing/2014/main" id="{35F5A158-FB3E-4A3E-8E66-1F3A0BDCC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763" y="6313995"/>
            <a:ext cx="1199207" cy="41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8878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2945697" y="1440077"/>
            <a:ext cx="31683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C2F6F9D-11E6-423A-9C49-600721322AAE}"/>
              </a:ext>
            </a:extLst>
          </p:cNvPr>
          <p:cNvSpPr txBox="1"/>
          <p:nvPr/>
        </p:nvSpPr>
        <p:spPr>
          <a:xfrm>
            <a:off x="1556957" y="6468466"/>
            <a:ext cx="55050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K. </a:t>
            </a:r>
            <a:r>
              <a:rPr lang="fr-FR" sz="1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Lammoglia</a:t>
            </a:r>
            <a:r>
              <a:rPr lang="fr-F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-Chanzy/EGU 2020</a:t>
            </a:r>
            <a:endParaRPr lang="fr-FR" sz="1400" b="1" dirty="0">
              <a:solidFill>
                <a:srgbClr val="C5DD0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08DC36E-ED90-4B4C-82EA-9F2CDAF7AF20}"/>
              </a:ext>
            </a:extLst>
          </p:cNvPr>
          <p:cNvSpPr txBox="1"/>
          <p:nvPr/>
        </p:nvSpPr>
        <p:spPr>
          <a:xfrm>
            <a:off x="6804247" y="6468467"/>
            <a:ext cx="190465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06/05/2020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502275A-A837-4860-908A-4F00E1C591A7}"/>
              </a:ext>
            </a:extLst>
          </p:cNvPr>
          <p:cNvSpPr txBox="1"/>
          <p:nvPr/>
        </p:nvSpPr>
        <p:spPr>
          <a:xfrm>
            <a:off x="136104" y="356468"/>
            <a:ext cx="89003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6F9D20"/>
                </a:solidFill>
                <a:latin typeface="Arial" pitchFamily="34" charset="0"/>
                <a:cs typeface="Arial" pitchFamily="34" charset="0"/>
              </a:rPr>
              <a:t>Soil</a:t>
            </a:r>
            <a:r>
              <a:rPr lang="fr-FR" b="1" dirty="0">
                <a:solidFill>
                  <a:srgbClr val="6F9D20"/>
                </a:solidFill>
                <a:latin typeface="Arial" pitchFamily="34" charset="0"/>
                <a:cs typeface="Arial" pitchFamily="34" charset="0"/>
              </a:rPr>
              <a:t> Inversion Field 1 (1 </a:t>
            </a:r>
            <a:r>
              <a:rPr lang="fr-FR" b="1" dirty="0" err="1">
                <a:solidFill>
                  <a:srgbClr val="6F9D20"/>
                </a:solidFill>
                <a:latin typeface="Arial" pitchFamily="34" charset="0"/>
                <a:cs typeface="Arial" pitchFamily="34" charset="0"/>
              </a:rPr>
              <a:t>step</a:t>
            </a:r>
            <a:r>
              <a:rPr lang="fr-FR" b="1" dirty="0">
                <a:solidFill>
                  <a:srgbClr val="6F9D20"/>
                </a:solidFill>
                <a:latin typeface="Arial" pitchFamily="34" charset="0"/>
                <a:cs typeface="Arial" pitchFamily="34" charset="0"/>
              </a:rPr>
              <a:t> installation/SWC, initial </a:t>
            </a:r>
            <a:r>
              <a:rPr lang="fr-FR" b="1" dirty="0" err="1">
                <a:solidFill>
                  <a:srgbClr val="6F9D20"/>
                </a:solidFill>
                <a:latin typeface="Arial" pitchFamily="34" charset="0"/>
                <a:cs typeface="Arial" pitchFamily="34" charset="0"/>
              </a:rPr>
              <a:t>nitrogen</a:t>
            </a:r>
            <a:r>
              <a:rPr lang="fr-FR" b="1" dirty="0">
                <a:solidFill>
                  <a:srgbClr val="6F9D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b="1" dirty="0" err="1">
                <a:solidFill>
                  <a:srgbClr val="6F9D20"/>
                </a:solidFill>
                <a:latin typeface="Arial" pitchFamily="34" charset="0"/>
                <a:cs typeface="Arial" pitchFamily="34" charset="0"/>
              </a:rPr>
              <a:t>fixed</a:t>
            </a:r>
            <a:r>
              <a:rPr lang="fr-FR" b="1" dirty="0">
                <a:solidFill>
                  <a:srgbClr val="6F9D20"/>
                </a:solidFill>
                <a:latin typeface="Arial" pitchFamily="34" charset="0"/>
                <a:cs typeface="Arial" pitchFamily="34" charset="0"/>
              </a:rPr>
              <a:t> 36 and 72 kg/ha)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8BD9047C-C2B1-4B0B-BF2F-706B924EAA5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02799"/>
            <a:ext cx="4867944" cy="27970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7755C9D-A7FE-4C95-87BE-261B5C15E377}"/>
              </a:ext>
            </a:extLst>
          </p:cNvPr>
          <p:cNvSpPr txBox="1"/>
          <p:nvPr/>
        </p:nvSpPr>
        <p:spPr>
          <a:xfrm>
            <a:off x="3265366" y="3059668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SWC</a:t>
            </a:r>
          </a:p>
          <a:p>
            <a:r>
              <a:rPr lang="fr-FR" dirty="0"/>
              <a:t>NO3 init= 36 kg/ha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5EE17B9F-E459-4CF5-9905-C672CF4B78B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002799"/>
            <a:ext cx="3228114" cy="2570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F975A181-8479-4A7F-B5BE-608AA3B75CC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20" y="3799849"/>
            <a:ext cx="4349080" cy="2258292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8F351841-F32F-4488-B90D-B070AB0D3BFE}"/>
              </a:ext>
            </a:extLst>
          </p:cNvPr>
          <p:cNvSpPr txBox="1"/>
          <p:nvPr/>
        </p:nvSpPr>
        <p:spPr>
          <a:xfrm>
            <a:off x="3265366" y="5485869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SWC</a:t>
            </a:r>
          </a:p>
          <a:p>
            <a:r>
              <a:rPr lang="fr-FR" dirty="0"/>
              <a:t>NO3 init= 72 kg/ha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412DB388-2CFF-4205-894F-81C8D8E4B29C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516727"/>
            <a:ext cx="2874954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 descr="https://egu2020.eu/cc_by_logo_png.png">
            <a:extLst>
              <a:ext uri="{FF2B5EF4-FFF2-40B4-BE49-F238E27FC236}">
                <a16:creationId xmlns:a16="http://schemas.microsoft.com/office/drawing/2014/main" id="{B2947962-C524-4017-8035-21C1D5DD1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763" y="6313995"/>
            <a:ext cx="1199207" cy="41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1060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2945697" y="1440077"/>
            <a:ext cx="31683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C2F6F9D-11E6-423A-9C49-600721322AAE}"/>
              </a:ext>
            </a:extLst>
          </p:cNvPr>
          <p:cNvSpPr txBox="1"/>
          <p:nvPr/>
        </p:nvSpPr>
        <p:spPr>
          <a:xfrm>
            <a:off x="1556957" y="6468466"/>
            <a:ext cx="55050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K. </a:t>
            </a:r>
            <a:r>
              <a:rPr lang="fr-FR" sz="1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Lammoglia</a:t>
            </a:r>
            <a:r>
              <a:rPr lang="fr-F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-Chanzy/EGU 2020</a:t>
            </a:r>
            <a:endParaRPr lang="fr-FR" sz="1400" b="1" dirty="0">
              <a:solidFill>
                <a:srgbClr val="C5DD0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08DC36E-ED90-4B4C-82EA-9F2CDAF7AF20}"/>
              </a:ext>
            </a:extLst>
          </p:cNvPr>
          <p:cNvSpPr txBox="1"/>
          <p:nvPr/>
        </p:nvSpPr>
        <p:spPr>
          <a:xfrm>
            <a:off x="6804247" y="6468467"/>
            <a:ext cx="190465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06/05/2020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502275A-A837-4860-908A-4F00E1C591A7}"/>
              </a:ext>
            </a:extLst>
          </p:cNvPr>
          <p:cNvSpPr txBox="1"/>
          <p:nvPr/>
        </p:nvSpPr>
        <p:spPr>
          <a:xfrm>
            <a:off x="136104" y="356468"/>
            <a:ext cx="89003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6F9D20"/>
                </a:solidFill>
                <a:latin typeface="Arial" pitchFamily="34" charset="0"/>
                <a:cs typeface="Arial" pitchFamily="34" charset="0"/>
              </a:rPr>
              <a:t>Soil</a:t>
            </a:r>
            <a:r>
              <a:rPr lang="fr-FR" b="1" dirty="0">
                <a:solidFill>
                  <a:srgbClr val="6F9D20"/>
                </a:solidFill>
                <a:latin typeface="Arial" pitchFamily="34" charset="0"/>
                <a:cs typeface="Arial" pitchFamily="34" charset="0"/>
              </a:rPr>
              <a:t> Inversion Field 1 (1 </a:t>
            </a:r>
            <a:r>
              <a:rPr lang="fr-FR" b="1" dirty="0" err="1">
                <a:solidFill>
                  <a:srgbClr val="6F9D20"/>
                </a:solidFill>
                <a:latin typeface="Arial" pitchFamily="34" charset="0"/>
                <a:cs typeface="Arial" pitchFamily="34" charset="0"/>
              </a:rPr>
              <a:t>step</a:t>
            </a:r>
            <a:r>
              <a:rPr lang="fr-FR" b="1" dirty="0">
                <a:solidFill>
                  <a:srgbClr val="6F9D20"/>
                </a:solidFill>
                <a:latin typeface="Arial" pitchFamily="34" charset="0"/>
                <a:cs typeface="Arial" pitchFamily="34" charset="0"/>
              </a:rPr>
              <a:t> installation/SWC, initial </a:t>
            </a:r>
            <a:r>
              <a:rPr lang="fr-FR" b="1" dirty="0" err="1">
                <a:solidFill>
                  <a:srgbClr val="6F9D20"/>
                </a:solidFill>
                <a:latin typeface="Arial" pitchFamily="34" charset="0"/>
                <a:cs typeface="Arial" pitchFamily="34" charset="0"/>
              </a:rPr>
              <a:t>nitrogen</a:t>
            </a:r>
            <a:r>
              <a:rPr lang="fr-FR" b="1" dirty="0">
                <a:solidFill>
                  <a:srgbClr val="6F9D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b="1" dirty="0" err="1">
                <a:solidFill>
                  <a:srgbClr val="6F9D20"/>
                </a:solidFill>
                <a:latin typeface="Arial" pitchFamily="34" charset="0"/>
                <a:cs typeface="Arial" pitchFamily="34" charset="0"/>
              </a:rPr>
              <a:t>fixed</a:t>
            </a:r>
            <a:r>
              <a:rPr lang="fr-FR" b="1" dirty="0">
                <a:solidFill>
                  <a:srgbClr val="6F9D20"/>
                </a:solidFill>
                <a:latin typeface="Arial" pitchFamily="34" charset="0"/>
                <a:cs typeface="Arial" pitchFamily="34" charset="0"/>
              </a:rPr>
              <a:t> 36 and 72 kg/ha)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7755C9D-A7FE-4C95-87BE-261B5C15E377}"/>
              </a:ext>
            </a:extLst>
          </p:cNvPr>
          <p:cNvSpPr txBox="1"/>
          <p:nvPr/>
        </p:nvSpPr>
        <p:spPr>
          <a:xfrm>
            <a:off x="4860032" y="1782808"/>
            <a:ext cx="33123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Red = simulations (SWC= 260 mm)</a:t>
            </a:r>
          </a:p>
          <a:p>
            <a:r>
              <a:rPr lang="fr-FR" sz="1400" dirty="0"/>
              <a:t>Black = observations</a:t>
            </a:r>
          </a:p>
          <a:p>
            <a:r>
              <a:rPr lang="fr-FR" sz="1400" dirty="0"/>
              <a:t>Dot (</a:t>
            </a:r>
            <a:r>
              <a:rPr lang="fr-FR" sz="1400" dirty="0" err="1"/>
              <a:t>yield</a:t>
            </a:r>
            <a:r>
              <a:rPr lang="fr-FR" sz="1400" dirty="0"/>
              <a:t> t/ha/10)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F518474-CD64-4D34-B04C-FBBFA5F7E6F0}"/>
              </a:ext>
            </a:extLst>
          </p:cNvPr>
          <p:cNvPicPr/>
          <p:nvPr/>
        </p:nvPicPr>
        <p:blipFill rotWithShape="1">
          <a:blip r:embed="rId3"/>
          <a:srcRect t="9502"/>
          <a:stretch/>
        </p:blipFill>
        <p:spPr>
          <a:xfrm>
            <a:off x="136104" y="1111690"/>
            <a:ext cx="4536504" cy="256498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05AF5B7-79BF-4074-9E93-5FD51E7CC7F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586300" y="2890104"/>
            <a:ext cx="4378188" cy="3131183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D640CF2A-2DEF-4D1F-B107-68EFD252BD36}"/>
              </a:ext>
            </a:extLst>
          </p:cNvPr>
          <p:cNvSpPr txBox="1"/>
          <p:nvPr/>
        </p:nvSpPr>
        <p:spPr>
          <a:xfrm>
            <a:off x="2123728" y="4828896"/>
            <a:ext cx="33123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Green= Simulation</a:t>
            </a:r>
          </a:p>
          <a:p>
            <a:r>
              <a:rPr lang="fr-FR" sz="1400" dirty="0"/>
              <a:t>Black = observations</a:t>
            </a:r>
          </a:p>
          <a:p>
            <a:r>
              <a:rPr lang="fr-FR" sz="1400" dirty="0"/>
              <a:t>Triangle (data </a:t>
            </a:r>
            <a:r>
              <a:rPr lang="fr-FR" sz="1400" dirty="0" err="1"/>
              <a:t>used</a:t>
            </a:r>
            <a:r>
              <a:rPr lang="fr-FR" sz="1400" dirty="0"/>
              <a:t> in inversion)</a:t>
            </a:r>
          </a:p>
          <a:p>
            <a:r>
              <a:rPr lang="fr-FR" sz="1400" dirty="0"/>
              <a:t>Circle (data not </a:t>
            </a:r>
            <a:r>
              <a:rPr lang="fr-FR" sz="1400" dirty="0" err="1"/>
              <a:t>used</a:t>
            </a:r>
            <a:r>
              <a:rPr lang="fr-FR" sz="1400" dirty="0"/>
              <a:t>)</a:t>
            </a:r>
          </a:p>
        </p:txBody>
      </p:sp>
      <p:pic>
        <p:nvPicPr>
          <p:cNvPr id="15" name="Picture 2" descr="https://egu2020.eu/cc_by_logo_png.png">
            <a:extLst>
              <a:ext uri="{FF2B5EF4-FFF2-40B4-BE49-F238E27FC236}">
                <a16:creationId xmlns:a16="http://schemas.microsoft.com/office/drawing/2014/main" id="{D2F0A152-2267-48B4-8CBA-60BCAC4D4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763" y="6313995"/>
            <a:ext cx="1199207" cy="41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378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2945697" y="1440077"/>
            <a:ext cx="31683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C2F6F9D-11E6-423A-9C49-600721322AAE}"/>
              </a:ext>
            </a:extLst>
          </p:cNvPr>
          <p:cNvSpPr txBox="1"/>
          <p:nvPr/>
        </p:nvSpPr>
        <p:spPr>
          <a:xfrm>
            <a:off x="1556957" y="6468466"/>
            <a:ext cx="55050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K. </a:t>
            </a:r>
            <a:r>
              <a:rPr lang="fr-FR" sz="1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Lammoglia</a:t>
            </a:r>
            <a:r>
              <a:rPr lang="fr-F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-Chanzy/EGU 2020</a:t>
            </a:r>
            <a:endParaRPr lang="fr-FR" sz="1400" b="1" dirty="0">
              <a:solidFill>
                <a:srgbClr val="C5DD0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08DC36E-ED90-4B4C-82EA-9F2CDAF7AF20}"/>
              </a:ext>
            </a:extLst>
          </p:cNvPr>
          <p:cNvSpPr txBox="1"/>
          <p:nvPr/>
        </p:nvSpPr>
        <p:spPr>
          <a:xfrm>
            <a:off x="6804247" y="6468467"/>
            <a:ext cx="190465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06/05/2020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502275A-A837-4860-908A-4F00E1C591A7}"/>
              </a:ext>
            </a:extLst>
          </p:cNvPr>
          <p:cNvSpPr txBox="1"/>
          <p:nvPr/>
        </p:nvSpPr>
        <p:spPr>
          <a:xfrm>
            <a:off x="136104" y="356468"/>
            <a:ext cx="89003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6F9D20"/>
                </a:solidFill>
                <a:latin typeface="Arial" pitchFamily="34" charset="0"/>
                <a:cs typeface="Arial" pitchFamily="34" charset="0"/>
              </a:rPr>
              <a:t>Soil</a:t>
            </a:r>
            <a:r>
              <a:rPr lang="fr-FR" b="1" dirty="0">
                <a:solidFill>
                  <a:srgbClr val="6F9D20"/>
                </a:solidFill>
                <a:latin typeface="Arial" pitchFamily="34" charset="0"/>
                <a:cs typeface="Arial" pitchFamily="34" charset="0"/>
              </a:rPr>
              <a:t> Inversion Field 1 (Influence of the </a:t>
            </a:r>
            <a:r>
              <a:rPr lang="fr-FR" b="1" dirty="0" err="1">
                <a:solidFill>
                  <a:srgbClr val="6F9D20"/>
                </a:solidFill>
                <a:latin typeface="Arial" pitchFamily="34" charset="0"/>
                <a:cs typeface="Arial" pitchFamily="34" charset="0"/>
              </a:rPr>
              <a:t>cost</a:t>
            </a:r>
            <a:r>
              <a:rPr lang="fr-FR" b="1" dirty="0">
                <a:solidFill>
                  <a:srgbClr val="6F9D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b="1" dirty="0" err="1">
                <a:solidFill>
                  <a:srgbClr val="6F9D20"/>
                </a:solidFill>
                <a:latin typeface="Arial" pitchFamily="34" charset="0"/>
                <a:cs typeface="Arial" pitchFamily="34" charset="0"/>
              </a:rPr>
              <a:t>function</a:t>
            </a:r>
            <a:r>
              <a:rPr lang="fr-FR" b="1" dirty="0">
                <a:solidFill>
                  <a:srgbClr val="6F9D2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FEE15E4-CD7E-4541-9BEB-4760C6CF516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13" y="1013629"/>
            <a:ext cx="4344143" cy="2377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A3BA33A-92B7-4B03-80F9-0E3ACAC87E5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85756"/>
            <a:ext cx="4207034" cy="2643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3D2445C-AA65-4D90-9BF8-3CF4FE6E6539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268182" y="845152"/>
            <a:ext cx="3072130" cy="271399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E6CD0B4-935C-4A19-A8E8-05CD1777A745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182" y="3384537"/>
            <a:ext cx="3218180" cy="27508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Accolade fermante 2">
            <a:extLst>
              <a:ext uri="{FF2B5EF4-FFF2-40B4-BE49-F238E27FC236}">
                <a16:creationId xmlns:a16="http://schemas.microsoft.com/office/drawing/2014/main" id="{CD04212B-E6AF-4240-8514-DD0BE787E35C}"/>
              </a:ext>
            </a:extLst>
          </p:cNvPr>
          <p:cNvSpPr/>
          <p:nvPr/>
        </p:nvSpPr>
        <p:spPr>
          <a:xfrm rot="10800000">
            <a:off x="5004048" y="1013629"/>
            <a:ext cx="364256" cy="479163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02BBAD7B-9306-44F3-A3F6-3FE8418EC9E5}"/>
              </a:ext>
            </a:extLst>
          </p:cNvPr>
          <p:cNvCxnSpPr>
            <a:stCxn id="3" idx="1"/>
          </p:cNvCxnSpPr>
          <p:nvPr/>
        </p:nvCxnSpPr>
        <p:spPr>
          <a:xfrm flipH="1">
            <a:off x="4258302" y="3409446"/>
            <a:ext cx="745746" cy="6891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EECE6BA3-25DD-41A6-905E-A022F09819A6}"/>
              </a:ext>
            </a:extLst>
          </p:cNvPr>
          <p:cNvSpPr txBox="1"/>
          <p:nvPr/>
        </p:nvSpPr>
        <p:spPr>
          <a:xfrm>
            <a:off x="768726" y="3080030"/>
            <a:ext cx="3072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3">
                    <a:lumMod val="75000"/>
                  </a:schemeClr>
                </a:solidFill>
              </a:rPr>
              <a:t>SWC, </a:t>
            </a:r>
            <a:r>
              <a:rPr lang="fr-FR" b="1" dirty="0" err="1">
                <a:solidFill>
                  <a:schemeClr val="accent3">
                    <a:lumMod val="75000"/>
                  </a:schemeClr>
                </a:solidFill>
              </a:rPr>
              <a:t>priority</a:t>
            </a:r>
            <a:r>
              <a:rPr lang="fr-FR" b="1" dirty="0">
                <a:solidFill>
                  <a:schemeClr val="accent3">
                    <a:lumMod val="75000"/>
                  </a:schemeClr>
                </a:solidFill>
              </a:rPr>
              <a:t> to </a:t>
            </a:r>
            <a:r>
              <a:rPr lang="fr-FR" b="1" dirty="0" err="1">
                <a:solidFill>
                  <a:schemeClr val="accent3">
                    <a:lumMod val="75000"/>
                  </a:schemeClr>
                </a:solidFill>
              </a:rPr>
              <a:t>Fapar</a:t>
            </a:r>
            <a:endParaRPr lang="fr-F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F0687A3-DC0E-4108-B374-1D82BCF4D51E}"/>
              </a:ext>
            </a:extLst>
          </p:cNvPr>
          <p:cNvSpPr txBox="1"/>
          <p:nvPr/>
        </p:nvSpPr>
        <p:spPr>
          <a:xfrm>
            <a:off x="866319" y="5662792"/>
            <a:ext cx="3072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3">
                    <a:lumMod val="75000"/>
                  </a:schemeClr>
                </a:solidFill>
              </a:rPr>
              <a:t>SWC, </a:t>
            </a:r>
            <a:r>
              <a:rPr lang="fr-FR" b="1" dirty="0" err="1">
                <a:solidFill>
                  <a:schemeClr val="accent3">
                    <a:lumMod val="75000"/>
                  </a:schemeClr>
                </a:solidFill>
              </a:rPr>
              <a:t>priority</a:t>
            </a:r>
            <a:r>
              <a:rPr lang="fr-FR" b="1" dirty="0">
                <a:solidFill>
                  <a:schemeClr val="accent3">
                    <a:lumMod val="75000"/>
                  </a:schemeClr>
                </a:solidFill>
              </a:rPr>
              <a:t> to </a:t>
            </a:r>
            <a:r>
              <a:rPr lang="fr-FR" b="1" dirty="0" err="1">
                <a:solidFill>
                  <a:schemeClr val="accent3">
                    <a:lumMod val="75000"/>
                  </a:schemeClr>
                </a:solidFill>
              </a:rPr>
              <a:t>Yield</a:t>
            </a:r>
            <a:endParaRPr lang="fr-F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9" name="Picture 2" descr="https://egu2020.eu/cc_by_logo_png.png">
            <a:extLst>
              <a:ext uri="{FF2B5EF4-FFF2-40B4-BE49-F238E27FC236}">
                <a16:creationId xmlns:a16="http://schemas.microsoft.com/office/drawing/2014/main" id="{6094DEF8-7A26-4839-B9FB-D1BF95C19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763" y="6313995"/>
            <a:ext cx="1199207" cy="41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0933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FFC55326-F088-4CBF-977E-9CF4F7E9A8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 t="10444" r="70500" b="10444"/>
          <a:stretch/>
        </p:blipFill>
        <p:spPr bwMode="auto">
          <a:xfrm>
            <a:off x="3131840" y="1584658"/>
            <a:ext cx="2293739" cy="324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4CF52C-180B-41A0-9743-8CA5FB4F7C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1" t="25671" r="78756" b="56659"/>
          <a:stretch/>
        </p:blipFill>
        <p:spPr bwMode="auto">
          <a:xfrm>
            <a:off x="539552" y="1620662"/>
            <a:ext cx="1997023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A297C38-99C1-4E94-8074-73540B065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1412775"/>
            <a:ext cx="3456383" cy="360951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B739B19-748D-4EE9-AB5E-087F9CA52A30}"/>
              </a:ext>
            </a:extLst>
          </p:cNvPr>
          <p:cNvSpPr txBox="1"/>
          <p:nvPr/>
        </p:nvSpPr>
        <p:spPr>
          <a:xfrm>
            <a:off x="1299196" y="260648"/>
            <a:ext cx="676875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6F9D20"/>
                </a:solidFill>
                <a:latin typeface="Arial" pitchFamily="34" charset="0"/>
                <a:cs typeface="Arial" pitchFamily="34" charset="0"/>
              </a:rPr>
              <a:t>Field 2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C8C535F-76DA-429D-8243-8891CADE356D}"/>
              </a:ext>
            </a:extLst>
          </p:cNvPr>
          <p:cNvSpPr txBox="1"/>
          <p:nvPr/>
        </p:nvSpPr>
        <p:spPr>
          <a:xfrm>
            <a:off x="133368" y="5022288"/>
            <a:ext cx="2979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3">
                    <a:lumMod val="75000"/>
                  </a:schemeClr>
                </a:solidFill>
              </a:rPr>
              <a:t>Electric </a:t>
            </a:r>
            <a:r>
              <a:rPr lang="fr-FR" sz="2400" b="1" dirty="0" err="1">
                <a:solidFill>
                  <a:schemeClr val="accent3">
                    <a:lumMod val="75000"/>
                  </a:schemeClr>
                </a:solidFill>
              </a:rPr>
              <a:t>resistivity</a:t>
            </a:r>
            <a:endParaRPr lang="fr-FR"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9A0F727-2481-44DF-AEBD-C2E584557827}"/>
              </a:ext>
            </a:extLst>
          </p:cNvPr>
          <p:cNvSpPr txBox="1"/>
          <p:nvPr/>
        </p:nvSpPr>
        <p:spPr>
          <a:xfrm>
            <a:off x="3082131" y="5042509"/>
            <a:ext cx="2979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3">
                    <a:lumMod val="75000"/>
                  </a:schemeClr>
                </a:solidFill>
              </a:rPr>
              <a:t>Wheat</a:t>
            </a:r>
            <a:r>
              <a:rPr lang="fr-FR" sz="2400" b="1" dirty="0">
                <a:solidFill>
                  <a:schemeClr val="accent3">
                    <a:lumMod val="75000"/>
                  </a:schemeClr>
                </a:solidFill>
              </a:rPr>
              <a:t> (RGB)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A4DE7C5-F7E1-4409-875F-B399792DDFFC}"/>
              </a:ext>
            </a:extLst>
          </p:cNvPr>
          <p:cNvSpPr txBox="1"/>
          <p:nvPr/>
        </p:nvSpPr>
        <p:spPr>
          <a:xfrm>
            <a:off x="5746426" y="5062730"/>
            <a:ext cx="2979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3">
                    <a:lumMod val="75000"/>
                  </a:schemeClr>
                </a:solidFill>
              </a:rPr>
              <a:t>Wheat</a:t>
            </a:r>
            <a:r>
              <a:rPr lang="fr-FR" sz="2400" b="1" dirty="0">
                <a:solidFill>
                  <a:schemeClr val="accent3">
                    <a:lumMod val="75000"/>
                  </a:schemeClr>
                </a:solidFill>
              </a:rPr>
              <a:t> (</a:t>
            </a:r>
            <a:r>
              <a:rPr lang="fr-FR" sz="2400" b="1" dirty="0" err="1">
                <a:solidFill>
                  <a:schemeClr val="accent3">
                    <a:lumMod val="75000"/>
                  </a:schemeClr>
                </a:solidFill>
              </a:rPr>
              <a:t>Fapar</a:t>
            </a:r>
            <a:r>
              <a:rPr lang="fr-FR" sz="2400" b="1" dirty="0">
                <a:solidFill>
                  <a:schemeClr val="accent3">
                    <a:lumMod val="75000"/>
                  </a:schemeClr>
                </a:solidFill>
              </a:rPr>
              <a:t> Sentinel)</a:t>
            </a:r>
          </a:p>
        </p:txBody>
      </p:sp>
      <p:pic>
        <p:nvPicPr>
          <p:cNvPr id="9" name="Picture 2" descr="https://egu2020.eu/cc_by_logo_png.png">
            <a:extLst>
              <a:ext uri="{FF2B5EF4-FFF2-40B4-BE49-F238E27FC236}">
                <a16:creationId xmlns:a16="http://schemas.microsoft.com/office/drawing/2014/main" id="{4AF61952-5E51-4B64-9C82-359552130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763" y="6313995"/>
            <a:ext cx="1199207" cy="41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1703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CB739B19-748D-4EE9-AB5E-087F9CA52A30}"/>
              </a:ext>
            </a:extLst>
          </p:cNvPr>
          <p:cNvSpPr txBox="1"/>
          <p:nvPr/>
        </p:nvSpPr>
        <p:spPr>
          <a:xfrm>
            <a:off x="1187624" y="272478"/>
            <a:ext cx="676875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6F9D20"/>
                </a:solidFill>
                <a:latin typeface="Arial" pitchFamily="34" charset="0"/>
                <a:cs typeface="Arial" pitchFamily="34" charset="0"/>
              </a:rPr>
              <a:t>Field 2 (</a:t>
            </a:r>
            <a:r>
              <a:rPr lang="fr-FR" sz="2800" b="1" dirty="0" err="1">
                <a:solidFill>
                  <a:srgbClr val="6F9D20"/>
                </a:solidFill>
                <a:latin typeface="Arial" pitchFamily="34" charset="0"/>
                <a:cs typeface="Arial" pitchFamily="34" charset="0"/>
              </a:rPr>
              <a:t>results</a:t>
            </a:r>
            <a:r>
              <a:rPr lang="fr-FR" sz="2800" b="1" dirty="0">
                <a:solidFill>
                  <a:srgbClr val="6F9D2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C78B733-8028-429C-81F7-93558F8C9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1119743"/>
            <a:ext cx="3816424" cy="4047353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712D74B2-A395-490E-87D4-71AC97270B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1" t="25671" r="78756" b="56659"/>
          <a:stretch/>
        </p:blipFill>
        <p:spPr bwMode="auto">
          <a:xfrm>
            <a:off x="107504" y="1201281"/>
            <a:ext cx="2448272" cy="3884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E2524F6-2845-4FD3-86C0-A7032F20B6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5788" y="1111846"/>
            <a:ext cx="3332143" cy="402237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AB28D4F-512F-4176-A250-E594798A0B4B}"/>
              </a:ext>
            </a:extLst>
          </p:cNvPr>
          <p:cNvSpPr txBox="1"/>
          <p:nvPr/>
        </p:nvSpPr>
        <p:spPr>
          <a:xfrm>
            <a:off x="107504" y="5085557"/>
            <a:ext cx="2979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3">
                    <a:lumMod val="75000"/>
                  </a:schemeClr>
                </a:solidFill>
              </a:rPr>
              <a:t>Electric </a:t>
            </a:r>
            <a:r>
              <a:rPr lang="fr-FR" sz="2400" b="1" dirty="0" err="1">
                <a:solidFill>
                  <a:schemeClr val="accent3">
                    <a:lumMod val="75000"/>
                  </a:schemeClr>
                </a:solidFill>
              </a:rPr>
              <a:t>resistivity</a:t>
            </a:r>
            <a:endParaRPr lang="fr-FR"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5273D01-D0D5-4BAE-AFBF-C0F66C3813C1}"/>
              </a:ext>
            </a:extLst>
          </p:cNvPr>
          <p:cNvSpPr/>
          <p:nvPr/>
        </p:nvSpPr>
        <p:spPr>
          <a:xfrm>
            <a:off x="395536" y="1287556"/>
            <a:ext cx="2152338" cy="366787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8861B13-EF67-4AF5-A166-0730E27B32C6}"/>
              </a:ext>
            </a:extLst>
          </p:cNvPr>
          <p:cNvSpPr txBox="1"/>
          <p:nvPr/>
        </p:nvSpPr>
        <p:spPr>
          <a:xfrm>
            <a:off x="2796610" y="5126327"/>
            <a:ext cx="2979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3">
                    <a:lumMod val="75000"/>
                  </a:schemeClr>
                </a:solidFill>
              </a:rPr>
              <a:t>SWC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78B87A4-7779-4189-B738-5F3C29D0CB2A}"/>
              </a:ext>
            </a:extLst>
          </p:cNvPr>
          <p:cNvSpPr txBox="1"/>
          <p:nvPr/>
        </p:nvSpPr>
        <p:spPr>
          <a:xfrm>
            <a:off x="5945600" y="5093455"/>
            <a:ext cx="2979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3">
                    <a:lumMod val="75000"/>
                  </a:schemeClr>
                </a:solidFill>
              </a:rPr>
              <a:t>Soil</a:t>
            </a:r>
            <a:r>
              <a:rPr lang="fr-FR" sz="2400" b="1" dirty="0">
                <a:solidFill>
                  <a:schemeClr val="accent3">
                    <a:lumMod val="75000"/>
                  </a:schemeClr>
                </a:solidFill>
              </a:rPr>
              <a:t> Initial </a:t>
            </a:r>
            <a:r>
              <a:rPr lang="fr-FR" sz="2400" b="1" dirty="0" err="1">
                <a:solidFill>
                  <a:schemeClr val="accent3">
                    <a:lumMod val="75000"/>
                  </a:schemeClr>
                </a:solidFill>
              </a:rPr>
              <a:t>Nitrogen</a:t>
            </a:r>
            <a:endParaRPr lang="fr-FR"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2" name="Picture 2" descr="https://egu2020.eu/cc_by_logo_png.png">
            <a:extLst>
              <a:ext uri="{FF2B5EF4-FFF2-40B4-BE49-F238E27FC236}">
                <a16:creationId xmlns:a16="http://schemas.microsoft.com/office/drawing/2014/main" id="{13C31B1D-2B9F-4A65-B235-F383256B4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763" y="6313995"/>
            <a:ext cx="1199207" cy="41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41380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CB739B19-748D-4EE9-AB5E-087F9CA52A30}"/>
              </a:ext>
            </a:extLst>
          </p:cNvPr>
          <p:cNvSpPr txBox="1"/>
          <p:nvPr/>
        </p:nvSpPr>
        <p:spPr>
          <a:xfrm>
            <a:off x="1187624" y="272478"/>
            <a:ext cx="676875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6F9D20"/>
                </a:solidFill>
                <a:latin typeface="Arial" pitchFamily="34" charset="0"/>
                <a:cs typeface="Arial" pitchFamily="34" charset="0"/>
              </a:rPr>
              <a:t>Field 2 (</a:t>
            </a:r>
            <a:r>
              <a:rPr lang="fr-FR" sz="2800" b="1" dirty="0" err="1">
                <a:solidFill>
                  <a:srgbClr val="6F9D20"/>
                </a:solidFill>
                <a:latin typeface="Arial" pitchFamily="34" charset="0"/>
                <a:cs typeface="Arial" pitchFamily="34" charset="0"/>
              </a:rPr>
              <a:t>results</a:t>
            </a:r>
            <a:r>
              <a:rPr lang="fr-FR" sz="2800" b="1" dirty="0">
                <a:solidFill>
                  <a:srgbClr val="6F9D2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E98EE3F-F885-4F7C-86E5-AAB9008B7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528" y="1196752"/>
            <a:ext cx="5502906" cy="429309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0373ECE-3A37-4EB0-89BF-6A4A2DB10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484784"/>
            <a:ext cx="4624676" cy="3619564"/>
          </a:xfrm>
          <a:prstGeom prst="rect">
            <a:avLst/>
          </a:prstGeom>
        </p:spPr>
      </p:pic>
      <p:pic>
        <p:nvPicPr>
          <p:cNvPr id="6" name="Picture 2" descr="https://egu2020.eu/cc_by_logo_png.png">
            <a:extLst>
              <a:ext uri="{FF2B5EF4-FFF2-40B4-BE49-F238E27FC236}">
                <a16:creationId xmlns:a16="http://schemas.microsoft.com/office/drawing/2014/main" id="{62861047-3DAF-49A5-8772-82507A8B4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763" y="6313995"/>
            <a:ext cx="1199207" cy="41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592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747ADD7-988E-48FF-8941-4DAD3B4018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048" y="783868"/>
            <a:ext cx="8568952" cy="652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342900" lvl="0" indent="-342900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altLang="fr-FR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Soil hydraulic properties control </a:t>
            </a:r>
            <a:r>
              <a:rPr lang="en-US" altLang="fr-F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processes as </a:t>
            </a:r>
            <a:r>
              <a:rPr lang="en-US" altLang="fr-FR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 flows</a:t>
            </a:r>
            <a:r>
              <a:rPr lang="en-US" altLang="fr-F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soil and at its boundaries or </a:t>
            </a:r>
            <a:r>
              <a:rPr lang="en-US" altLang="fr-FR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availability for plants</a:t>
            </a:r>
            <a:r>
              <a:rPr lang="en-US" altLang="fr-F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lvl="0" indent="-342900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altLang="fr-FR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Soil water available for plants</a:t>
            </a:r>
            <a:r>
              <a:rPr lang="en-US" altLang="fr-F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governed by the climate, runoff/drainage and the </a:t>
            </a:r>
            <a:r>
              <a:rPr lang="en-US" altLang="fr-FR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Soil Water storage Capacity (SWC</a:t>
            </a:r>
            <a:r>
              <a:rPr lang="en-US" altLang="fr-F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which represents the maximum amount of water stored in the soil available for the plant (soil water between field capacity and wilting points)</a:t>
            </a:r>
          </a:p>
          <a:p>
            <a:pPr marL="342900" lvl="0" indent="-342900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altLang="fr-FR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SWC </a:t>
            </a:r>
            <a:r>
              <a:rPr lang="en-US" altLang="fr-F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depends on the soil depth and the porosity (soil structure and texture). </a:t>
            </a:r>
            <a:r>
              <a:rPr lang="en-US" altLang="fr-FR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Its strong spatial variability and difficulties to determine it </a:t>
            </a:r>
            <a:r>
              <a:rPr lang="en-US" altLang="fr-F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direct methods make spatial assessment of soil water dynamic very difficult while it is a key parameter </a:t>
            </a:r>
            <a:r>
              <a:rPr lang="en-US" altLang="fr-FR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assess crop potentialities (a basis for precision farming)</a:t>
            </a:r>
          </a:p>
          <a:p>
            <a:pPr marL="342900" lvl="0" indent="-342900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altLang="fr-F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Proxys being used as an alternative of direct measurement</a:t>
            </a:r>
          </a:p>
          <a:p>
            <a:pPr marL="800100" lvl="1" indent="-342900" fontAlgn="base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fr-FR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Geophysic</a:t>
            </a:r>
            <a:endParaRPr lang="en-US" altLang="fr-FR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base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fr-FR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Pedotransfer</a:t>
            </a:r>
            <a:r>
              <a:rPr lang="en-US" altLang="fr-F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functions</a:t>
            </a:r>
          </a:p>
          <a:p>
            <a:pPr marL="800100" lvl="1" indent="-342900" fontAlgn="base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fr-F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inversion. </a:t>
            </a:r>
          </a:p>
          <a:p>
            <a:pPr marL="342900" lvl="0" indent="-342900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endParaRPr lang="en-US" altLang="fr-FR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altLang="fr-FR" sz="2400" b="1" dirty="0">
              <a:solidFill>
                <a:srgbClr val="000000"/>
              </a:solidFill>
              <a:latin typeface="Open Sans" pitchFamily="34" charset="0"/>
              <a:cs typeface="Open Sans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fr-FR" altLang="fr-FR" b="1" dirty="0">
              <a:solidFill>
                <a:srgbClr val="000000"/>
              </a:solidFill>
              <a:latin typeface="Open Sans" pitchFamily="34" charset="0"/>
              <a:cs typeface="Open Sans" pitchFamily="34" charset="0"/>
            </a:endParaRP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299196" y="260648"/>
            <a:ext cx="676875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6F9D20"/>
                </a:solidFill>
                <a:latin typeface="Arial" pitchFamily="34" charset="0"/>
                <a:cs typeface="Arial" pitchFamily="34" charset="0"/>
              </a:rPr>
              <a:t>Introduction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067944" y="4941168"/>
            <a:ext cx="49001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sz="24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Reconsider</a:t>
            </a:r>
            <a:r>
              <a:rPr lang="fr-FR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fr-FR" sz="24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these</a:t>
            </a:r>
            <a:r>
              <a:rPr lang="fr-FR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fr-FR" sz="24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approaches</a:t>
            </a:r>
            <a:r>
              <a:rPr lang="fr-FR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fr-FR" sz="24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thanks</a:t>
            </a:r>
            <a:r>
              <a:rPr lang="fr-FR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 to the </a:t>
            </a:r>
            <a:r>
              <a:rPr lang="fr-FR" sz="24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potentialities</a:t>
            </a:r>
            <a:r>
              <a:rPr lang="fr-FR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fr-FR" sz="24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offered</a:t>
            </a:r>
            <a:r>
              <a:rPr lang="fr-FR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 by new satellite missions as </a:t>
            </a:r>
            <a:r>
              <a:rPr lang="fr-FR" sz="24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Sentinel</a:t>
            </a:r>
            <a:r>
              <a:rPr lang="fr-FR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 and </a:t>
            </a:r>
            <a:r>
              <a:rPr lang="fr-FR" sz="24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sensors</a:t>
            </a:r>
            <a:r>
              <a:rPr lang="fr-FR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fr-FR" sz="24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deployement</a:t>
            </a:r>
            <a:r>
              <a:rPr lang="fr-FR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 in agriculture 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10" name="Flèche vers le bas 9"/>
          <p:cNvSpPr/>
          <p:nvPr/>
        </p:nvSpPr>
        <p:spPr>
          <a:xfrm rot="-5880000">
            <a:off x="3477244" y="5285744"/>
            <a:ext cx="202373" cy="96020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BE2A045-2A4D-4512-920A-9EB09AC48991}"/>
              </a:ext>
            </a:extLst>
          </p:cNvPr>
          <p:cNvSpPr txBox="1"/>
          <p:nvPr/>
        </p:nvSpPr>
        <p:spPr>
          <a:xfrm>
            <a:off x="2106998" y="6456086"/>
            <a:ext cx="55050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K. </a:t>
            </a:r>
            <a:r>
              <a:rPr lang="fr-FR" sz="1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Lammoglia</a:t>
            </a:r>
            <a:r>
              <a:rPr lang="fr-F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-Chanzy/EGU 2020</a:t>
            </a:r>
            <a:endParaRPr lang="fr-FR" sz="1400" b="1" dirty="0">
              <a:solidFill>
                <a:srgbClr val="C5DD0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https://egu2020.eu/cc_by_logo_png.png">
            <a:extLst>
              <a:ext uri="{FF2B5EF4-FFF2-40B4-BE49-F238E27FC236}">
                <a16:creationId xmlns:a16="http://schemas.microsoft.com/office/drawing/2014/main" id="{AC7AB249-B173-4F62-9B96-5D5EBEACF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763" y="6313995"/>
            <a:ext cx="1199207" cy="41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898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EED2919-8286-4BA2-AB6C-AEA317FF6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24744"/>
            <a:ext cx="3712249" cy="241727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7E29AAF-C263-4498-9286-D832616AC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0357" y="1128528"/>
            <a:ext cx="3888432" cy="253200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826532A-0A7E-4939-856E-8F0E4D97ED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117" y="3541284"/>
            <a:ext cx="3730252" cy="242900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B9D5B2E-2812-4E37-B305-250D93831DB1}"/>
              </a:ext>
            </a:extLst>
          </p:cNvPr>
          <p:cNvSpPr txBox="1"/>
          <p:nvPr/>
        </p:nvSpPr>
        <p:spPr>
          <a:xfrm>
            <a:off x="703488" y="2708920"/>
            <a:ext cx="29523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/>
              <a:t>Soil</a:t>
            </a:r>
            <a:r>
              <a:rPr lang="fr-FR" sz="1200" dirty="0"/>
              <a:t> </a:t>
            </a:r>
            <a:r>
              <a:rPr lang="fr-FR" sz="1200" dirty="0" err="1"/>
              <a:t>thickness</a:t>
            </a:r>
            <a:r>
              <a:rPr lang="fr-FR" sz="1200" dirty="0"/>
              <a:t>= 125 cm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68AEC29-6A7C-4328-9CE0-392F4E2277C7}"/>
              </a:ext>
            </a:extLst>
          </p:cNvPr>
          <p:cNvSpPr txBox="1"/>
          <p:nvPr/>
        </p:nvSpPr>
        <p:spPr>
          <a:xfrm>
            <a:off x="5236461" y="2708919"/>
            <a:ext cx="29523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/>
              <a:t>Soil</a:t>
            </a:r>
            <a:r>
              <a:rPr lang="fr-FR" sz="1200" dirty="0"/>
              <a:t> </a:t>
            </a:r>
            <a:r>
              <a:rPr lang="fr-FR" sz="1200" dirty="0" err="1"/>
              <a:t>thickness</a:t>
            </a:r>
            <a:r>
              <a:rPr lang="fr-FR" sz="1200" dirty="0"/>
              <a:t>= 125 cm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1AB315D-B5B6-4927-98D7-E9712AB5DCAE}"/>
              </a:ext>
            </a:extLst>
          </p:cNvPr>
          <p:cNvSpPr txBox="1"/>
          <p:nvPr/>
        </p:nvSpPr>
        <p:spPr>
          <a:xfrm>
            <a:off x="933727" y="5153070"/>
            <a:ext cx="29523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/>
              <a:t>Soil</a:t>
            </a:r>
            <a:r>
              <a:rPr lang="fr-FR" sz="1200" dirty="0"/>
              <a:t> </a:t>
            </a:r>
            <a:r>
              <a:rPr lang="fr-FR" sz="1200" dirty="0" err="1"/>
              <a:t>thickness</a:t>
            </a:r>
            <a:r>
              <a:rPr lang="fr-FR" sz="1200" dirty="0"/>
              <a:t>=  90 cm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0FCBA84-ED81-4D15-ABF1-FCADA26A46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5673" y="3543503"/>
            <a:ext cx="3833120" cy="249598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B3068BE-51EA-4624-AA9A-E11516EFBFEC}"/>
              </a:ext>
            </a:extLst>
          </p:cNvPr>
          <p:cNvSpPr txBox="1"/>
          <p:nvPr/>
        </p:nvSpPr>
        <p:spPr>
          <a:xfrm>
            <a:off x="4932040" y="5153070"/>
            <a:ext cx="29523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/>
              <a:t>Soil</a:t>
            </a:r>
            <a:r>
              <a:rPr lang="fr-FR" sz="1200" dirty="0"/>
              <a:t> </a:t>
            </a:r>
            <a:r>
              <a:rPr lang="fr-FR" sz="1200" dirty="0" err="1"/>
              <a:t>thickness</a:t>
            </a:r>
            <a:r>
              <a:rPr lang="fr-FR" sz="1200" dirty="0"/>
              <a:t>=  150 cm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303C8FF-57CF-4908-8D46-3C55879ACC06}"/>
              </a:ext>
            </a:extLst>
          </p:cNvPr>
          <p:cNvSpPr txBox="1"/>
          <p:nvPr/>
        </p:nvSpPr>
        <p:spPr>
          <a:xfrm>
            <a:off x="1187624" y="272478"/>
            <a:ext cx="676875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6F9D20"/>
                </a:solidFill>
                <a:latin typeface="Arial" pitchFamily="34" charset="0"/>
                <a:cs typeface="Arial" pitchFamily="34" charset="0"/>
              </a:rPr>
              <a:t>Field 2 (</a:t>
            </a:r>
            <a:r>
              <a:rPr lang="fr-FR" sz="2800" b="1" dirty="0" err="1">
                <a:solidFill>
                  <a:srgbClr val="6F9D20"/>
                </a:solidFill>
                <a:latin typeface="Arial" pitchFamily="34" charset="0"/>
                <a:cs typeface="Arial" pitchFamily="34" charset="0"/>
              </a:rPr>
              <a:t>results</a:t>
            </a:r>
            <a:r>
              <a:rPr lang="fr-FR" sz="2800" b="1" dirty="0">
                <a:solidFill>
                  <a:srgbClr val="6F9D2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12" name="Picture 2" descr="https://egu2020.eu/cc_by_logo_png.png">
            <a:extLst>
              <a:ext uri="{FF2B5EF4-FFF2-40B4-BE49-F238E27FC236}">
                <a16:creationId xmlns:a16="http://schemas.microsoft.com/office/drawing/2014/main" id="{771715FC-FC50-4080-B16C-9F880E67A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763" y="6313995"/>
            <a:ext cx="1199207" cy="41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509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1299196" y="260648"/>
            <a:ext cx="676875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6F9D20"/>
                </a:solidFill>
                <a:latin typeface="Arial" pitchFamily="34" charset="0"/>
                <a:cs typeface="Arial" pitchFamily="34" charset="0"/>
              </a:rPr>
              <a:t>Conclusions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945697" y="1440077"/>
            <a:ext cx="31683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45397" y="1333769"/>
            <a:ext cx="8568952" cy="5447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342900" lvl="0" indent="-342900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altLang="fr-F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has shown that </a:t>
            </a:r>
            <a:r>
              <a:rPr lang="en-US" altLang="fr-FR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LAI or FAPAR time series </a:t>
            </a:r>
            <a:r>
              <a:rPr lang="en-US" altLang="fr-F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combined with </a:t>
            </a:r>
            <a:r>
              <a:rPr lang="en-US" altLang="fr-FR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yield map enable mapping of effective SWC features</a:t>
            </a:r>
            <a:r>
              <a:rPr lang="en-US" altLang="fr-F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when water stress affect the crops. </a:t>
            </a:r>
          </a:p>
          <a:p>
            <a:pPr marL="342900" lvl="0" indent="-342900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altLang="fr-F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However, </a:t>
            </a:r>
            <a:r>
              <a:rPr lang="en-US" altLang="fr-FR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factors might affect foliar dynamic and yield</a:t>
            </a:r>
            <a:r>
              <a:rPr lang="en-US" altLang="fr-F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fr-FR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 models </a:t>
            </a:r>
            <a:r>
              <a:rPr lang="en-US" altLang="fr-F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(as STICS) offer </a:t>
            </a:r>
            <a:r>
              <a:rPr lang="en-US" altLang="fr-FR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mean to consider part of those factors </a:t>
            </a:r>
            <a:r>
              <a:rPr lang="en-US" altLang="fr-F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(crop installation, Nitrogen supply, water supply)</a:t>
            </a:r>
          </a:p>
          <a:p>
            <a:pPr marL="342900" lvl="0" indent="-342900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altLang="fr-FR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Known SWC variations were detected </a:t>
            </a:r>
            <a:r>
              <a:rPr lang="en-US" altLang="fr-F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(Soil depth  in the Avignon site, Texture in </a:t>
            </a:r>
            <a:r>
              <a:rPr lang="en-US" altLang="fr-FR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Tarascon</a:t>
            </a:r>
            <a:r>
              <a:rPr lang="en-US" altLang="fr-F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site )</a:t>
            </a:r>
          </a:p>
          <a:p>
            <a:pPr marL="342900" lvl="0" indent="-342900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altLang="fr-F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study also underlines the </a:t>
            </a:r>
            <a:r>
              <a:rPr lang="en-US" altLang="fr-FR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importance of having frequent image acquisition</a:t>
            </a:r>
            <a:r>
              <a:rPr lang="en-US" altLang="fr-F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as it allows </a:t>
            </a:r>
            <a:r>
              <a:rPr lang="en-US" altLang="fr-FR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capturing short feature </a:t>
            </a:r>
            <a:r>
              <a:rPr lang="en-US" altLang="fr-F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the senescence rate, which appears as an important proxy of the availability of water in the soil.</a:t>
            </a:r>
          </a:p>
          <a:p>
            <a:pPr marL="342900" lvl="0" indent="-342900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altLang="fr-FR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Choice of the cost function </a:t>
            </a:r>
            <a:r>
              <a:rPr lang="en-US" altLang="fr-F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might be crucial when cultivar parameterization is poor (need of more flexible cost function and better use of LAI/yield </a:t>
            </a:r>
            <a:r>
              <a:rPr lang="en-US" altLang="fr-FR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</a:t>
            </a:r>
            <a:r>
              <a:rPr lang="en-US" altLang="fr-F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lvl="0" fontAlgn="base">
              <a:spcBef>
                <a:spcPct val="0"/>
              </a:spcBef>
              <a:spcAft>
                <a:spcPts val="1200"/>
              </a:spcAft>
            </a:pPr>
            <a:endParaRPr lang="en-US" altLang="fr-FR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altLang="fr-FR" sz="2400" dirty="0">
              <a:solidFill>
                <a:srgbClr val="000000"/>
              </a:solidFill>
              <a:latin typeface="Open Sans" pitchFamily="34" charset="0"/>
              <a:cs typeface="Open Sans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fr-FR" altLang="fr-FR" b="1" dirty="0">
              <a:solidFill>
                <a:srgbClr val="000000"/>
              </a:solidFill>
              <a:latin typeface="Open Sans" pitchFamily="34" charset="0"/>
              <a:cs typeface="Open Sans" pitchFamily="34" charset="0"/>
            </a:endParaRP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467E429-8EE9-4FD5-8F48-D80C93B7F921}"/>
              </a:ext>
            </a:extLst>
          </p:cNvPr>
          <p:cNvSpPr txBox="1"/>
          <p:nvPr/>
        </p:nvSpPr>
        <p:spPr>
          <a:xfrm>
            <a:off x="1556957" y="6468466"/>
            <a:ext cx="55050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K. </a:t>
            </a:r>
            <a:r>
              <a:rPr lang="fr-FR" sz="1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Lammoglia</a:t>
            </a:r>
            <a:r>
              <a:rPr lang="fr-F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-Chanzy/EGU 2020</a:t>
            </a:r>
            <a:endParaRPr lang="fr-FR" sz="1400" b="1" dirty="0">
              <a:solidFill>
                <a:srgbClr val="C5DD0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DE31A82-8AF4-47D0-BC42-727361C12437}"/>
              </a:ext>
            </a:extLst>
          </p:cNvPr>
          <p:cNvSpPr txBox="1"/>
          <p:nvPr/>
        </p:nvSpPr>
        <p:spPr>
          <a:xfrm>
            <a:off x="6804247" y="6468467"/>
            <a:ext cx="190465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06/05/2020</a:t>
            </a:r>
          </a:p>
        </p:txBody>
      </p:sp>
      <p:pic>
        <p:nvPicPr>
          <p:cNvPr id="11" name="Picture 2" descr="https://egu2020.eu/cc_by_logo_png.png">
            <a:extLst>
              <a:ext uri="{FF2B5EF4-FFF2-40B4-BE49-F238E27FC236}">
                <a16:creationId xmlns:a16="http://schemas.microsoft.com/office/drawing/2014/main" id="{AA6188CF-C210-47FB-96E9-2F311C88D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763" y="6313995"/>
            <a:ext cx="1199207" cy="41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656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556957" y="6468466"/>
            <a:ext cx="55050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K. </a:t>
            </a:r>
            <a:r>
              <a:rPr lang="fr-FR" sz="1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Lammoglia</a:t>
            </a:r>
            <a:r>
              <a:rPr lang="fr-F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-Chanzy/EGU 2020</a:t>
            </a:r>
            <a:endParaRPr lang="fr-FR" sz="1400" b="1" dirty="0">
              <a:solidFill>
                <a:srgbClr val="C5DD0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804247" y="6468467"/>
            <a:ext cx="190465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06/05/2020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299196" y="260648"/>
            <a:ext cx="676875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800" b="1" dirty="0" err="1">
                <a:solidFill>
                  <a:srgbClr val="6F9D20"/>
                </a:solidFill>
                <a:latin typeface="Arial" pitchFamily="34" charset="0"/>
                <a:cs typeface="Arial" pitchFamily="34" charset="0"/>
              </a:rPr>
              <a:t>Why</a:t>
            </a:r>
            <a:r>
              <a:rPr lang="fr-FR" sz="2800" b="1" dirty="0">
                <a:solidFill>
                  <a:srgbClr val="6F9D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800" b="1" dirty="0" err="1">
                <a:solidFill>
                  <a:srgbClr val="6F9D20"/>
                </a:solidFill>
                <a:latin typeface="Arial" pitchFamily="34" charset="0"/>
                <a:cs typeface="Arial" pitchFamily="34" charset="0"/>
              </a:rPr>
              <a:t>can</a:t>
            </a:r>
            <a:r>
              <a:rPr lang="fr-FR" sz="2800" b="1" dirty="0">
                <a:solidFill>
                  <a:srgbClr val="6F9D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800" b="1" dirty="0" err="1">
                <a:solidFill>
                  <a:srgbClr val="6F9D20"/>
                </a:solidFill>
                <a:latin typeface="Arial" pitchFamily="34" charset="0"/>
                <a:cs typeface="Arial" pitchFamily="34" charset="0"/>
              </a:rPr>
              <a:t>we</a:t>
            </a:r>
            <a:r>
              <a:rPr lang="fr-FR" sz="2800" b="1" dirty="0">
                <a:solidFill>
                  <a:srgbClr val="6F9D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800" b="1" dirty="0" err="1">
                <a:solidFill>
                  <a:srgbClr val="6F9D20"/>
                </a:solidFill>
                <a:latin typeface="Arial" pitchFamily="34" charset="0"/>
                <a:cs typeface="Arial" pitchFamily="34" charset="0"/>
              </a:rPr>
              <a:t>be</a:t>
            </a:r>
            <a:r>
              <a:rPr lang="fr-FR" sz="2800" b="1" dirty="0">
                <a:solidFill>
                  <a:srgbClr val="6F9D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800" b="1" dirty="0" err="1">
                <a:solidFill>
                  <a:srgbClr val="6F9D20"/>
                </a:solidFill>
                <a:latin typeface="Arial" pitchFamily="34" charset="0"/>
                <a:cs typeface="Arial" pitchFamily="34" charset="0"/>
              </a:rPr>
              <a:t>optimistic</a:t>
            </a:r>
            <a:endParaRPr lang="fr-FR" sz="2800" b="1" dirty="0">
              <a:solidFill>
                <a:srgbClr val="6F9D2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945697" y="1440077"/>
            <a:ext cx="31683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 t="10444" r="70500" b="10444"/>
          <a:stretch/>
        </p:blipFill>
        <p:spPr bwMode="auto">
          <a:xfrm>
            <a:off x="75810" y="1037753"/>
            <a:ext cx="3220366" cy="4549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1" t="25671" r="78756" b="56659"/>
          <a:stretch/>
        </p:blipFill>
        <p:spPr bwMode="auto">
          <a:xfrm>
            <a:off x="6114049" y="1080387"/>
            <a:ext cx="2705785" cy="429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Image 10"/>
          <p:cNvPicPr/>
          <p:nvPr/>
        </p:nvPicPr>
        <p:blipFill rotWithShape="1">
          <a:blip r:embed="rId5"/>
          <a:srcRect l="25026" t="10637" r="60206" b="10180"/>
          <a:stretch/>
        </p:blipFill>
        <p:spPr bwMode="auto">
          <a:xfrm>
            <a:off x="3393445" y="1196752"/>
            <a:ext cx="2618715" cy="41764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971600" y="5617869"/>
            <a:ext cx="2979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3">
                    <a:lumMod val="75000"/>
                  </a:schemeClr>
                </a:solidFill>
              </a:rPr>
              <a:t>Wheat</a:t>
            </a:r>
            <a:endParaRPr lang="fr-FR"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635896" y="5629768"/>
            <a:ext cx="2979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3">
                    <a:lumMod val="75000"/>
                  </a:schemeClr>
                </a:solidFill>
              </a:rPr>
              <a:t>Sunflower</a:t>
            </a:r>
            <a:endParaRPr lang="fr-FR"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114049" y="5617869"/>
            <a:ext cx="2979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3">
                    <a:lumMod val="75000"/>
                  </a:schemeClr>
                </a:solidFill>
              </a:rPr>
              <a:t>Electric </a:t>
            </a:r>
            <a:r>
              <a:rPr lang="fr-FR" sz="2400" b="1" dirty="0" err="1">
                <a:solidFill>
                  <a:schemeClr val="accent3">
                    <a:lumMod val="75000"/>
                  </a:schemeClr>
                </a:solidFill>
              </a:rPr>
              <a:t>resistivity</a:t>
            </a:r>
            <a:endParaRPr lang="fr-FR"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Forme libre 4"/>
          <p:cNvSpPr/>
          <p:nvPr/>
        </p:nvSpPr>
        <p:spPr>
          <a:xfrm>
            <a:off x="522514" y="3148149"/>
            <a:ext cx="875212" cy="1358537"/>
          </a:xfrm>
          <a:custGeom>
            <a:avLst/>
            <a:gdLst>
              <a:gd name="connsiteX0" fmla="*/ 39189 w 875212"/>
              <a:gd name="connsiteY0" fmla="*/ 326571 h 1358537"/>
              <a:gd name="connsiteX1" fmla="*/ 0 w 875212"/>
              <a:gd name="connsiteY1" fmla="*/ 966651 h 1358537"/>
              <a:gd name="connsiteX2" fmla="*/ 522515 w 875212"/>
              <a:gd name="connsiteY2" fmla="*/ 1358537 h 1358537"/>
              <a:gd name="connsiteX3" fmla="*/ 875212 w 875212"/>
              <a:gd name="connsiteY3" fmla="*/ 666205 h 1358537"/>
              <a:gd name="connsiteX4" fmla="*/ 862149 w 875212"/>
              <a:gd name="connsiteY4" fmla="*/ 0 h 1358537"/>
              <a:gd name="connsiteX5" fmla="*/ 39189 w 875212"/>
              <a:gd name="connsiteY5" fmla="*/ 326571 h 1358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5212" h="1358537">
                <a:moveTo>
                  <a:pt x="39189" y="326571"/>
                </a:moveTo>
                <a:lnTo>
                  <a:pt x="0" y="966651"/>
                </a:lnTo>
                <a:lnTo>
                  <a:pt x="522515" y="1358537"/>
                </a:lnTo>
                <a:lnTo>
                  <a:pt x="875212" y="666205"/>
                </a:lnTo>
                <a:lnTo>
                  <a:pt x="862149" y="0"/>
                </a:lnTo>
                <a:lnTo>
                  <a:pt x="39189" y="326571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orme libre 13"/>
          <p:cNvSpPr/>
          <p:nvPr/>
        </p:nvSpPr>
        <p:spPr>
          <a:xfrm>
            <a:off x="3635896" y="3312456"/>
            <a:ext cx="875212" cy="1358537"/>
          </a:xfrm>
          <a:custGeom>
            <a:avLst/>
            <a:gdLst>
              <a:gd name="connsiteX0" fmla="*/ 39189 w 875212"/>
              <a:gd name="connsiteY0" fmla="*/ 326571 h 1358537"/>
              <a:gd name="connsiteX1" fmla="*/ 0 w 875212"/>
              <a:gd name="connsiteY1" fmla="*/ 966651 h 1358537"/>
              <a:gd name="connsiteX2" fmla="*/ 522515 w 875212"/>
              <a:gd name="connsiteY2" fmla="*/ 1358537 h 1358537"/>
              <a:gd name="connsiteX3" fmla="*/ 875212 w 875212"/>
              <a:gd name="connsiteY3" fmla="*/ 666205 h 1358537"/>
              <a:gd name="connsiteX4" fmla="*/ 862149 w 875212"/>
              <a:gd name="connsiteY4" fmla="*/ 0 h 1358537"/>
              <a:gd name="connsiteX5" fmla="*/ 39189 w 875212"/>
              <a:gd name="connsiteY5" fmla="*/ 326571 h 1358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5212" h="1358537">
                <a:moveTo>
                  <a:pt x="39189" y="326571"/>
                </a:moveTo>
                <a:lnTo>
                  <a:pt x="0" y="966651"/>
                </a:lnTo>
                <a:lnTo>
                  <a:pt x="522515" y="1358537"/>
                </a:lnTo>
                <a:lnTo>
                  <a:pt x="875212" y="666205"/>
                </a:lnTo>
                <a:lnTo>
                  <a:pt x="862149" y="0"/>
                </a:lnTo>
                <a:lnTo>
                  <a:pt x="39189" y="326571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orme libre 14"/>
          <p:cNvSpPr/>
          <p:nvPr/>
        </p:nvSpPr>
        <p:spPr>
          <a:xfrm>
            <a:off x="6641760" y="3143795"/>
            <a:ext cx="875212" cy="1358537"/>
          </a:xfrm>
          <a:custGeom>
            <a:avLst/>
            <a:gdLst>
              <a:gd name="connsiteX0" fmla="*/ 39189 w 875212"/>
              <a:gd name="connsiteY0" fmla="*/ 326571 h 1358537"/>
              <a:gd name="connsiteX1" fmla="*/ 0 w 875212"/>
              <a:gd name="connsiteY1" fmla="*/ 966651 h 1358537"/>
              <a:gd name="connsiteX2" fmla="*/ 522515 w 875212"/>
              <a:gd name="connsiteY2" fmla="*/ 1358537 h 1358537"/>
              <a:gd name="connsiteX3" fmla="*/ 875212 w 875212"/>
              <a:gd name="connsiteY3" fmla="*/ 666205 h 1358537"/>
              <a:gd name="connsiteX4" fmla="*/ 862149 w 875212"/>
              <a:gd name="connsiteY4" fmla="*/ 0 h 1358537"/>
              <a:gd name="connsiteX5" fmla="*/ 39189 w 875212"/>
              <a:gd name="connsiteY5" fmla="*/ 326571 h 1358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5212" h="1358537">
                <a:moveTo>
                  <a:pt x="39189" y="326571"/>
                </a:moveTo>
                <a:lnTo>
                  <a:pt x="0" y="966651"/>
                </a:lnTo>
                <a:lnTo>
                  <a:pt x="522515" y="1358537"/>
                </a:lnTo>
                <a:lnTo>
                  <a:pt x="875212" y="666205"/>
                </a:lnTo>
                <a:lnTo>
                  <a:pt x="862149" y="0"/>
                </a:lnTo>
                <a:lnTo>
                  <a:pt x="39189" y="326571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Picture 2" descr="https://egu2020.eu/cc_by_logo_png.png">
            <a:extLst>
              <a:ext uri="{FF2B5EF4-FFF2-40B4-BE49-F238E27FC236}">
                <a16:creationId xmlns:a16="http://schemas.microsoft.com/office/drawing/2014/main" id="{3B42A604-EC85-445A-9172-3A082F210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763" y="6313995"/>
            <a:ext cx="1199207" cy="41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63390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73" y="1384526"/>
            <a:ext cx="4413250" cy="438721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1299196" y="260648"/>
            <a:ext cx="6768752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800" b="1" dirty="0" err="1">
                <a:solidFill>
                  <a:srgbClr val="6F9D20"/>
                </a:solidFill>
                <a:latin typeface="Arial" pitchFamily="34" charset="0"/>
                <a:cs typeface="Arial" pitchFamily="34" charset="0"/>
              </a:rPr>
              <a:t>Why</a:t>
            </a:r>
            <a:r>
              <a:rPr lang="fr-FR" sz="2800" b="1" dirty="0">
                <a:solidFill>
                  <a:srgbClr val="6F9D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800" b="1" dirty="0" err="1">
                <a:solidFill>
                  <a:srgbClr val="6F9D20"/>
                </a:solidFill>
                <a:latin typeface="Arial" pitchFamily="34" charset="0"/>
                <a:cs typeface="Arial" pitchFamily="34" charset="0"/>
              </a:rPr>
              <a:t>can</a:t>
            </a:r>
            <a:r>
              <a:rPr lang="fr-FR" sz="2800" b="1" dirty="0">
                <a:solidFill>
                  <a:srgbClr val="6F9D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800" b="1" dirty="0" err="1">
                <a:solidFill>
                  <a:srgbClr val="6F9D20"/>
                </a:solidFill>
                <a:latin typeface="Arial" pitchFamily="34" charset="0"/>
                <a:cs typeface="Arial" pitchFamily="34" charset="0"/>
              </a:rPr>
              <a:t>we</a:t>
            </a:r>
            <a:r>
              <a:rPr lang="fr-FR" sz="2800" b="1" dirty="0">
                <a:solidFill>
                  <a:srgbClr val="6F9D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800" b="1" dirty="0" err="1">
                <a:solidFill>
                  <a:srgbClr val="6F9D20"/>
                </a:solidFill>
                <a:latin typeface="Arial" pitchFamily="34" charset="0"/>
                <a:cs typeface="Arial" pitchFamily="34" charset="0"/>
              </a:rPr>
              <a:t>be</a:t>
            </a:r>
            <a:r>
              <a:rPr lang="fr-FR" sz="2800" b="1" dirty="0">
                <a:solidFill>
                  <a:srgbClr val="6F9D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800" b="1" dirty="0" err="1">
                <a:solidFill>
                  <a:srgbClr val="6F9D20"/>
                </a:solidFill>
                <a:latin typeface="Arial" pitchFamily="34" charset="0"/>
                <a:cs typeface="Arial" pitchFamily="34" charset="0"/>
              </a:rPr>
              <a:t>optimistic</a:t>
            </a:r>
            <a:endParaRPr lang="fr-FR" sz="2800" b="1" dirty="0">
              <a:solidFill>
                <a:srgbClr val="6F9D20"/>
              </a:solidFill>
              <a:latin typeface="Arial" pitchFamily="34" charset="0"/>
              <a:cs typeface="Arial" pitchFamily="34" charset="0"/>
            </a:endParaRPr>
          </a:p>
          <a:p>
            <a:endParaRPr lang="fr-FR" sz="2800" b="1" dirty="0">
              <a:solidFill>
                <a:srgbClr val="6F9D2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706055" y="1447668"/>
            <a:ext cx="31683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0" name="Ellipse 9"/>
          <p:cNvSpPr/>
          <p:nvPr/>
        </p:nvSpPr>
        <p:spPr>
          <a:xfrm>
            <a:off x="2918598" y="1986771"/>
            <a:ext cx="1186330" cy="311216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1" name="Groupe 10"/>
          <p:cNvGrpSpPr/>
          <p:nvPr/>
        </p:nvGrpSpPr>
        <p:grpSpPr>
          <a:xfrm>
            <a:off x="4675560" y="1481891"/>
            <a:ext cx="4076672" cy="3916680"/>
            <a:chOff x="1798320" y="1859280"/>
            <a:chExt cx="4815840" cy="4251960"/>
          </a:xfrm>
        </p:grpSpPr>
        <p:pic>
          <p:nvPicPr>
            <p:cNvPr id="12" name="Image 11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798320" y="1859280"/>
              <a:ext cx="4815840" cy="4251960"/>
            </a:xfrm>
            <a:prstGeom prst="rect">
              <a:avLst/>
            </a:prstGeom>
          </p:spPr>
        </p:pic>
        <p:sp>
          <p:nvSpPr>
            <p:cNvPr id="13" name="Ellipse 12"/>
            <p:cNvSpPr/>
            <p:nvPr/>
          </p:nvSpPr>
          <p:spPr>
            <a:xfrm>
              <a:off x="4099560" y="3985260"/>
              <a:ext cx="2202180" cy="17907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4602480" y="4434840"/>
              <a:ext cx="1097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/>
                <a:t>Late</a:t>
              </a:r>
              <a:r>
                <a:rPr lang="fr-FR" dirty="0"/>
                <a:t> </a:t>
              </a:r>
              <a:r>
                <a:rPr lang="fr-FR" dirty="0" err="1"/>
                <a:t>sowing</a:t>
              </a:r>
              <a:endParaRPr lang="fr-FR" dirty="0"/>
            </a:p>
          </p:txBody>
        </p:sp>
      </p:grpSp>
      <p:cxnSp>
        <p:nvCxnSpPr>
          <p:cNvPr id="15" name="Connecteur en angle 14"/>
          <p:cNvCxnSpPr>
            <a:stCxn id="10" idx="0"/>
          </p:cNvCxnSpPr>
          <p:nvPr/>
        </p:nvCxnSpPr>
        <p:spPr>
          <a:xfrm rot="5400000" flipH="1" flipV="1">
            <a:off x="4364923" y="771583"/>
            <a:ext cx="362028" cy="2068349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/>
          <p:cNvSpPr txBox="1"/>
          <p:nvPr/>
        </p:nvSpPr>
        <p:spPr>
          <a:xfrm>
            <a:off x="6114049" y="5113784"/>
            <a:ext cx="27678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Senescence Indicator</a:t>
            </a:r>
          </a:p>
        </p:txBody>
      </p:sp>
      <p:sp>
        <p:nvSpPr>
          <p:cNvPr id="17" name="ZoneTexte 16"/>
          <p:cNvSpPr txBox="1"/>
          <p:nvPr/>
        </p:nvSpPr>
        <p:spPr>
          <a:xfrm rot="16200000">
            <a:off x="488165" y="3393467"/>
            <a:ext cx="61612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LAI</a:t>
            </a:r>
          </a:p>
        </p:txBody>
      </p:sp>
      <p:sp>
        <p:nvSpPr>
          <p:cNvPr id="18" name="ZoneTexte 17"/>
          <p:cNvSpPr txBox="1"/>
          <p:nvPr/>
        </p:nvSpPr>
        <p:spPr>
          <a:xfrm rot="16200000">
            <a:off x="4422542" y="3123500"/>
            <a:ext cx="61612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LAI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3C724F3-A3FD-4A77-B839-98A695374DC2}"/>
              </a:ext>
            </a:extLst>
          </p:cNvPr>
          <p:cNvSpPr txBox="1"/>
          <p:nvPr/>
        </p:nvSpPr>
        <p:spPr>
          <a:xfrm>
            <a:off x="1674177" y="6373986"/>
            <a:ext cx="55050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K. </a:t>
            </a:r>
            <a:r>
              <a:rPr lang="fr-FR" sz="1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Lammoglia</a:t>
            </a:r>
            <a:r>
              <a:rPr lang="fr-F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-Chanzy/EGU 2020</a:t>
            </a:r>
            <a:endParaRPr lang="fr-FR" sz="1400" b="1" dirty="0">
              <a:solidFill>
                <a:srgbClr val="C5DD0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1B36F88-112F-41D5-B487-05095534AD4E}"/>
              </a:ext>
            </a:extLst>
          </p:cNvPr>
          <p:cNvSpPr txBox="1"/>
          <p:nvPr/>
        </p:nvSpPr>
        <p:spPr>
          <a:xfrm>
            <a:off x="6804247" y="6468467"/>
            <a:ext cx="190465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06/05/2020</a:t>
            </a:r>
          </a:p>
        </p:txBody>
      </p:sp>
      <p:pic>
        <p:nvPicPr>
          <p:cNvPr id="19" name="Picture 2" descr="https://egu2020.eu/cc_by_logo_png.png">
            <a:extLst>
              <a:ext uri="{FF2B5EF4-FFF2-40B4-BE49-F238E27FC236}">
                <a16:creationId xmlns:a16="http://schemas.microsoft.com/office/drawing/2014/main" id="{88577D71-45B7-41EB-B3E1-E9551245E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763" y="6313995"/>
            <a:ext cx="1199207" cy="41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6339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85" y="1277690"/>
            <a:ext cx="4550455" cy="2079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1299196" y="260648"/>
            <a:ext cx="6768752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6F9D20"/>
                </a:solidFill>
                <a:latin typeface="Arial" pitchFamily="34" charset="0"/>
                <a:cs typeface="Arial" pitchFamily="34" charset="0"/>
              </a:rPr>
              <a:t>Not a </a:t>
            </a:r>
            <a:r>
              <a:rPr lang="fr-FR" sz="2800" b="1" dirty="0" err="1">
                <a:solidFill>
                  <a:srgbClr val="6F9D20"/>
                </a:solidFill>
                <a:latin typeface="Arial" pitchFamily="34" charset="0"/>
                <a:cs typeface="Arial" pitchFamily="34" charset="0"/>
              </a:rPr>
              <a:t>straigthforward</a:t>
            </a:r>
            <a:r>
              <a:rPr lang="fr-FR" sz="2800" b="1" dirty="0">
                <a:solidFill>
                  <a:srgbClr val="6F9D20"/>
                </a:solidFill>
                <a:latin typeface="Arial" pitchFamily="34" charset="0"/>
                <a:cs typeface="Arial" pitchFamily="34" charset="0"/>
              </a:rPr>
              <a:t> story</a:t>
            </a:r>
          </a:p>
          <a:p>
            <a:endParaRPr lang="fr-FR" sz="2800" b="1" dirty="0">
              <a:solidFill>
                <a:srgbClr val="6F9D2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Connecteur droit avec flèche 4"/>
          <p:cNvCxnSpPr/>
          <p:nvPr/>
        </p:nvCxnSpPr>
        <p:spPr>
          <a:xfrm flipV="1">
            <a:off x="3272935" y="2199752"/>
            <a:ext cx="432048" cy="3248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3635895" y="1746088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Increasing</a:t>
            </a:r>
            <a:r>
              <a:rPr lang="fr-FR" dirty="0"/>
              <a:t> SWC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90" y="3356992"/>
            <a:ext cx="4723865" cy="2431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2" name="Connecteur droit avec flèche 21"/>
          <p:cNvCxnSpPr/>
          <p:nvPr/>
        </p:nvCxnSpPr>
        <p:spPr>
          <a:xfrm flipV="1">
            <a:off x="3342023" y="4251333"/>
            <a:ext cx="432048" cy="3248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3704983" y="3797669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Increasing</a:t>
            </a:r>
            <a:r>
              <a:rPr lang="fr-FR" dirty="0"/>
              <a:t> </a:t>
            </a:r>
            <a:r>
              <a:rPr lang="fr-FR" dirty="0" err="1"/>
              <a:t>Nitrogen</a:t>
            </a:r>
            <a:r>
              <a:rPr lang="fr-FR" dirty="0"/>
              <a:t> 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741265" y="5763895"/>
            <a:ext cx="4190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chemeClr val="accent3">
                    <a:lumMod val="75000"/>
                  </a:schemeClr>
                </a:solidFill>
              </a:rPr>
              <a:t>Crop</a:t>
            </a:r>
            <a:r>
              <a:rPr lang="fr-FR" b="1" dirty="0">
                <a:solidFill>
                  <a:schemeClr val="accent3">
                    <a:lumMod val="75000"/>
                  </a:schemeClr>
                </a:solidFill>
              </a:rPr>
              <a:t> model simulation (STICS)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5764778" y="4251333"/>
            <a:ext cx="307529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Interaction of </a:t>
            </a:r>
            <a:r>
              <a:rPr lang="fr-FR" b="1" dirty="0" err="1"/>
              <a:t>factors</a:t>
            </a:r>
            <a:endParaRPr lang="fr-FR" b="1" dirty="0"/>
          </a:p>
          <a:p>
            <a:r>
              <a:rPr lang="fr-FR" dirty="0"/>
              <a:t>Water (SWC and </a:t>
            </a:r>
            <a:r>
              <a:rPr lang="fr-FR" dirty="0" err="1"/>
              <a:t>initialization</a:t>
            </a:r>
            <a:r>
              <a:rPr lang="fr-FR" dirty="0"/>
              <a:t>)</a:t>
            </a:r>
          </a:p>
          <a:p>
            <a:r>
              <a:rPr lang="fr-FR" dirty="0" err="1"/>
              <a:t>Nitrogen</a:t>
            </a:r>
            <a:r>
              <a:rPr lang="fr-FR" dirty="0"/>
              <a:t> (</a:t>
            </a:r>
            <a:r>
              <a:rPr lang="fr-FR" dirty="0" err="1"/>
              <a:t>initialization</a:t>
            </a:r>
            <a:r>
              <a:rPr lang="fr-FR" dirty="0"/>
              <a:t>, fertilisation, </a:t>
            </a:r>
            <a:r>
              <a:rPr lang="fr-FR" dirty="0" err="1"/>
              <a:t>Organic</a:t>
            </a:r>
            <a:r>
              <a:rPr lang="fr-FR" dirty="0"/>
              <a:t> </a:t>
            </a:r>
            <a:r>
              <a:rPr lang="fr-FR" dirty="0" err="1"/>
              <a:t>matter</a:t>
            </a:r>
            <a:r>
              <a:rPr lang="fr-FR" dirty="0"/>
              <a:t>)</a:t>
            </a:r>
          </a:p>
          <a:p>
            <a:r>
              <a:rPr lang="fr-FR" dirty="0" err="1"/>
              <a:t>Crop</a:t>
            </a:r>
            <a:r>
              <a:rPr lang="fr-FR" dirty="0"/>
              <a:t> installation </a:t>
            </a:r>
          </a:p>
          <a:p>
            <a:r>
              <a:rPr lang="fr-FR" dirty="0"/>
              <a:t>Pest and </a:t>
            </a:r>
            <a:r>
              <a:rPr lang="fr-FR" dirty="0" err="1"/>
              <a:t>diseases</a:t>
            </a:r>
            <a:endParaRPr lang="fr-FR" dirty="0"/>
          </a:p>
          <a:p>
            <a:endParaRPr lang="fr-FR" dirty="0"/>
          </a:p>
        </p:txBody>
      </p:sp>
      <p:grpSp>
        <p:nvGrpSpPr>
          <p:cNvPr id="32" name="Groupe 31"/>
          <p:cNvGrpSpPr/>
          <p:nvPr/>
        </p:nvGrpSpPr>
        <p:grpSpPr>
          <a:xfrm>
            <a:off x="5533657" y="709615"/>
            <a:ext cx="3444628" cy="3150588"/>
            <a:chOff x="5395445" y="986180"/>
            <a:chExt cx="3444628" cy="3150588"/>
          </a:xfrm>
        </p:grpSpPr>
        <p:pic>
          <p:nvPicPr>
            <p:cNvPr id="25" name="Image 24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112" y="986180"/>
              <a:ext cx="3259961" cy="313465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1" name="Connecteur droit 20"/>
            <p:cNvCxnSpPr/>
            <p:nvPr/>
          </p:nvCxnSpPr>
          <p:spPr>
            <a:xfrm flipV="1">
              <a:off x="6948264" y="2524620"/>
              <a:ext cx="1584176" cy="104839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ZoneTexte 35"/>
            <p:cNvSpPr txBox="1"/>
            <p:nvPr/>
          </p:nvSpPr>
          <p:spPr>
            <a:xfrm>
              <a:off x="7062007" y="3767436"/>
              <a:ext cx="69456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dirty="0" err="1"/>
                <a:t>Yield</a:t>
              </a:r>
              <a:r>
                <a:rPr lang="fr-FR" dirty="0"/>
                <a:t> </a:t>
              </a:r>
            </a:p>
          </p:txBody>
        </p:sp>
        <p:sp>
          <p:nvSpPr>
            <p:cNvPr id="37" name="ZoneTexte 36"/>
            <p:cNvSpPr txBox="1"/>
            <p:nvPr/>
          </p:nvSpPr>
          <p:spPr>
            <a:xfrm rot="16200000">
              <a:off x="4837124" y="2177520"/>
              <a:ext cx="148597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dirty="0" err="1"/>
                <a:t>Early</a:t>
              </a:r>
              <a:r>
                <a:rPr lang="fr-FR" dirty="0"/>
                <a:t> LAI</a:t>
              </a:r>
            </a:p>
          </p:txBody>
        </p:sp>
      </p:grpSp>
      <p:grpSp>
        <p:nvGrpSpPr>
          <p:cNvPr id="31" name="Groupe 30"/>
          <p:cNvGrpSpPr/>
          <p:nvPr/>
        </p:nvGrpSpPr>
        <p:grpSpPr>
          <a:xfrm>
            <a:off x="3131840" y="3048818"/>
            <a:ext cx="5708232" cy="2647349"/>
            <a:chOff x="3131840" y="3048818"/>
            <a:chExt cx="5708232" cy="2647349"/>
          </a:xfrm>
        </p:grpSpPr>
        <p:sp>
          <p:nvSpPr>
            <p:cNvPr id="26" name="Rectangle 25"/>
            <p:cNvSpPr/>
            <p:nvPr/>
          </p:nvSpPr>
          <p:spPr>
            <a:xfrm>
              <a:off x="5764777" y="4251333"/>
              <a:ext cx="3075295" cy="144483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0" name="Connecteur droit avec flèche 29"/>
            <p:cNvCxnSpPr/>
            <p:nvPr/>
          </p:nvCxnSpPr>
          <p:spPr>
            <a:xfrm>
              <a:off x="5580112" y="3982335"/>
              <a:ext cx="184665" cy="26899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ZoneTexte 27"/>
            <p:cNvSpPr txBox="1"/>
            <p:nvPr/>
          </p:nvSpPr>
          <p:spPr>
            <a:xfrm>
              <a:off x="3131840" y="3048818"/>
              <a:ext cx="2448272" cy="92333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dirty="0"/>
                <a:t>Use of </a:t>
              </a:r>
              <a:r>
                <a:rPr lang="fr-FR" dirty="0" err="1"/>
                <a:t>crop</a:t>
              </a:r>
              <a:r>
                <a:rPr lang="fr-FR" dirty="0"/>
                <a:t> model to </a:t>
              </a:r>
              <a:r>
                <a:rPr lang="fr-FR" dirty="0" err="1"/>
                <a:t>delineate</a:t>
              </a:r>
              <a:r>
                <a:rPr lang="fr-FR" dirty="0"/>
                <a:t> the </a:t>
              </a:r>
              <a:r>
                <a:rPr lang="fr-FR" dirty="0" err="1"/>
                <a:t>effects</a:t>
              </a:r>
              <a:r>
                <a:rPr lang="fr-FR" dirty="0"/>
                <a:t> of the </a:t>
              </a:r>
              <a:r>
                <a:rPr lang="fr-FR" dirty="0" err="1"/>
                <a:t>factors</a:t>
              </a:r>
              <a:endParaRPr lang="fr-FR" dirty="0"/>
            </a:p>
          </p:txBody>
        </p:sp>
      </p:grpSp>
      <p:sp>
        <p:nvSpPr>
          <p:cNvPr id="2" name="Rectangle 1"/>
          <p:cNvSpPr/>
          <p:nvPr/>
        </p:nvSpPr>
        <p:spPr>
          <a:xfrm>
            <a:off x="6732240" y="737701"/>
            <a:ext cx="1512168" cy="243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/>
          <p:cNvSpPr/>
          <p:nvPr/>
        </p:nvSpPr>
        <p:spPr>
          <a:xfrm>
            <a:off x="8840073" y="567231"/>
            <a:ext cx="228803" cy="3361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A75081C-B251-4226-B6BF-5873491D2FCB}"/>
              </a:ext>
            </a:extLst>
          </p:cNvPr>
          <p:cNvSpPr txBox="1"/>
          <p:nvPr/>
        </p:nvSpPr>
        <p:spPr>
          <a:xfrm>
            <a:off x="1556957" y="6468466"/>
            <a:ext cx="55050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K. </a:t>
            </a:r>
            <a:r>
              <a:rPr lang="fr-FR" sz="1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Lammoglia</a:t>
            </a:r>
            <a:r>
              <a:rPr lang="fr-F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-Chanzy/EGU 2020</a:t>
            </a:r>
            <a:endParaRPr lang="fr-FR" sz="1400" b="1" dirty="0">
              <a:solidFill>
                <a:srgbClr val="C5DD0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4A057174-59FB-4DCA-B508-2027D21D5E34}"/>
              </a:ext>
            </a:extLst>
          </p:cNvPr>
          <p:cNvSpPr txBox="1"/>
          <p:nvPr/>
        </p:nvSpPr>
        <p:spPr>
          <a:xfrm>
            <a:off x="6804247" y="6468467"/>
            <a:ext cx="190465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06/05/2020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0F05EE1-FB41-4A9F-9A08-1A7EF8C0B357}"/>
              </a:ext>
            </a:extLst>
          </p:cNvPr>
          <p:cNvSpPr txBox="1"/>
          <p:nvPr/>
        </p:nvSpPr>
        <p:spPr>
          <a:xfrm rot="16200000">
            <a:off x="-63205" y="2169025"/>
            <a:ext cx="583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LAI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16F899CA-AB00-48E5-B120-43102D947397}"/>
              </a:ext>
            </a:extLst>
          </p:cNvPr>
          <p:cNvSpPr txBox="1"/>
          <p:nvPr/>
        </p:nvSpPr>
        <p:spPr>
          <a:xfrm rot="16200000">
            <a:off x="-60819" y="4214627"/>
            <a:ext cx="5831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LAI</a:t>
            </a:r>
          </a:p>
        </p:txBody>
      </p:sp>
      <p:pic>
        <p:nvPicPr>
          <p:cNvPr id="35" name="Picture 2" descr="https://egu2020.eu/cc_by_logo_png.png">
            <a:extLst>
              <a:ext uri="{FF2B5EF4-FFF2-40B4-BE49-F238E27FC236}">
                <a16:creationId xmlns:a16="http://schemas.microsoft.com/office/drawing/2014/main" id="{ADD163EB-CB63-4B58-A337-91B76407D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763" y="6313995"/>
            <a:ext cx="1199207" cy="41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4063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1299196" y="260648"/>
            <a:ext cx="676875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800" b="1" dirty="0" err="1">
                <a:solidFill>
                  <a:srgbClr val="6F9D20"/>
                </a:solidFill>
                <a:latin typeface="Arial" pitchFamily="34" charset="0"/>
                <a:cs typeface="Arial" pitchFamily="34" charset="0"/>
              </a:rPr>
              <a:t>Approach</a:t>
            </a:r>
            <a:endParaRPr lang="fr-FR" sz="2800" b="1" dirty="0">
              <a:solidFill>
                <a:srgbClr val="6F9D2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945697" y="1440077"/>
            <a:ext cx="31683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523" y="3675023"/>
            <a:ext cx="2690921" cy="2033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Obje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7472230"/>
              </p:ext>
            </p:extLst>
          </p:nvPr>
        </p:nvGraphicFramePr>
        <p:xfrm>
          <a:off x="3729393" y="1830365"/>
          <a:ext cx="1419175" cy="10348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0" name="Image Bitmap" r:id="rId5" imgW="4438356" imgH="3238250" progId="PBrush">
                  <p:embed/>
                </p:oleObj>
              </mc:Choice>
              <mc:Fallback>
                <p:oleObj name="Image Bitmap" r:id="rId5" imgW="4438356" imgH="3238250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9393" y="1830365"/>
                        <a:ext cx="1419175" cy="1034816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oupe 10"/>
          <p:cNvGrpSpPr/>
          <p:nvPr/>
        </p:nvGrpSpPr>
        <p:grpSpPr>
          <a:xfrm>
            <a:off x="115734" y="1790470"/>
            <a:ext cx="3717927" cy="3381222"/>
            <a:chOff x="200652" y="905412"/>
            <a:chExt cx="3717927" cy="3381222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652" y="905412"/>
              <a:ext cx="1123885" cy="883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542" y="1412758"/>
              <a:ext cx="1097989" cy="882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4316" y="1856097"/>
              <a:ext cx="1112490" cy="878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9166" y="2341898"/>
              <a:ext cx="1135279" cy="876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7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5190" y="2888531"/>
              <a:ext cx="1130988" cy="877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9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684" y="3408237"/>
              <a:ext cx="1127895" cy="878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535" y="5301208"/>
            <a:ext cx="1802319" cy="1287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Flèche gauche 18"/>
          <p:cNvSpPr/>
          <p:nvPr/>
        </p:nvSpPr>
        <p:spPr>
          <a:xfrm rot="16200000">
            <a:off x="4222501" y="2789005"/>
            <a:ext cx="485801" cy="373413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20" name="Flèche gauche 19"/>
          <p:cNvSpPr/>
          <p:nvPr/>
        </p:nvSpPr>
        <p:spPr>
          <a:xfrm rot="15943674">
            <a:off x="4495908" y="3793710"/>
            <a:ext cx="588974" cy="320638"/>
          </a:xfrm>
          <a:prstGeom prst="leftArrow">
            <a:avLst>
              <a:gd name="adj1" fmla="val 49487"/>
              <a:gd name="adj2" fmla="val 5165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21" name="Flèche gauche 20"/>
          <p:cNvSpPr/>
          <p:nvPr/>
        </p:nvSpPr>
        <p:spPr>
          <a:xfrm rot="16200000">
            <a:off x="4060465" y="1114921"/>
            <a:ext cx="757032" cy="426249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3825736" y="256375"/>
            <a:ext cx="2197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chemeClr val="accent5">
                    <a:lumMod val="75000"/>
                  </a:schemeClr>
                </a:solidFill>
              </a:rPr>
              <a:t>Climate</a:t>
            </a:r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 Farmer : </a:t>
            </a:r>
            <a:r>
              <a:rPr lang="fr-FR" b="1" dirty="0" err="1">
                <a:solidFill>
                  <a:schemeClr val="accent5">
                    <a:lumMod val="75000"/>
                  </a:schemeClr>
                </a:solidFill>
              </a:rPr>
              <a:t>Crop</a:t>
            </a:r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b="1" dirty="0" err="1">
                <a:solidFill>
                  <a:schemeClr val="accent5">
                    <a:lumMod val="75000"/>
                  </a:schemeClr>
                </a:solidFill>
              </a:rPr>
              <a:t>operation</a:t>
            </a:r>
            <a:endParaRPr lang="fr-FR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80322" y="4230167"/>
            <a:ext cx="1944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00B050"/>
                </a:solidFill>
              </a:rPr>
              <a:t>Remote</a:t>
            </a:r>
            <a:r>
              <a:rPr lang="fr-FR" b="1" dirty="0">
                <a:solidFill>
                  <a:srgbClr val="00B050"/>
                </a:solidFill>
              </a:rPr>
              <a:t> </a:t>
            </a:r>
            <a:r>
              <a:rPr lang="fr-FR" b="1" dirty="0" err="1">
                <a:solidFill>
                  <a:srgbClr val="00B050"/>
                </a:solidFill>
              </a:rPr>
              <a:t>sensing</a:t>
            </a:r>
            <a:r>
              <a:rPr lang="fr-FR" b="1" dirty="0">
                <a:solidFill>
                  <a:srgbClr val="00B050"/>
                </a:solidFill>
              </a:rPr>
              <a:t> temporal  </a:t>
            </a:r>
            <a:r>
              <a:rPr lang="fr-FR" b="1" dirty="0" err="1">
                <a:solidFill>
                  <a:srgbClr val="00B050"/>
                </a:solidFill>
              </a:rPr>
              <a:t>series</a:t>
            </a:r>
            <a:r>
              <a:rPr lang="fr-FR" b="1" dirty="0">
                <a:solidFill>
                  <a:srgbClr val="00B050"/>
                </a:solidFill>
              </a:rPr>
              <a:t> (LAI, </a:t>
            </a:r>
            <a:r>
              <a:rPr lang="fr-FR" b="1" dirty="0" err="1">
                <a:solidFill>
                  <a:srgbClr val="00B050"/>
                </a:solidFill>
              </a:rPr>
              <a:t>FaPAR</a:t>
            </a:r>
            <a:r>
              <a:rPr lang="fr-FR" b="1" dirty="0">
                <a:solidFill>
                  <a:srgbClr val="00B050"/>
                </a:solidFill>
              </a:rPr>
              <a:t>)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6804247" y="5096842"/>
            <a:ext cx="2607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chemeClr val="accent2">
                    <a:lumMod val="75000"/>
                  </a:schemeClr>
                </a:solidFill>
              </a:rPr>
              <a:t>Soil</a:t>
            </a:r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 water </a:t>
            </a:r>
            <a:r>
              <a:rPr lang="fr-FR" b="1" dirty="0" err="1">
                <a:solidFill>
                  <a:schemeClr val="accent2">
                    <a:lumMod val="75000"/>
                  </a:schemeClr>
                </a:solidFill>
              </a:rPr>
              <a:t>storage</a:t>
            </a:r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r-FR" b="1" dirty="0" err="1">
                <a:solidFill>
                  <a:schemeClr val="accent2">
                    <a:lumMod val="75000"/>
                  </a:schemeClr>
                </a:solidFill>
              </a:rPr>
              <a:t>map</a:t>
            </a:r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, Initial </a:t>
            </a:r>
            <a:r>
              <a:rPr lang="fr-FR" b="1" dirty="0" err="1">
                <a:solidFill>
                  <a:schemeClr val="accent2">
                    <a:lumMod val="75000"/>
                  </a:schemeClr>
                </a:solidFill>
              </a:rPr>
              <a:t>Nitrogen</a:t>
            </a:r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fr-FR" b="1" dirty="0" err="1">
                <a:solidFill>
                  <a:schemeClr val="accent2">
                    <a:lumMod val="75000"/>
                  </a:schemeClr>
                </a:solidFill>
              </a:rPr>
              <a:t>Crop</a:t>
            </a:r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 installation, </a:t>
            </a:r>
            <a:r>
              <a:rPr lang="fr-FR" b="1" dirty="0" err="1">
                <a:solidFill>
                  <a:schemeClr val="accent2">
                    <a:lumMod val="75000"/>
                  </a:schemeClr>
                </a:solidFill>
              </a:rPr>
              <a:t>organic</a:t>
            </a:r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r-FR" b="1" dirty="0" err="1">
                <a:solidFill>
                  <a:schemeClr val="accent2">
                    <a:lumMod val="75000"/>
                  </a:schemeClr>
                </a:solidFill>
              </a:rPr>
              <a:t>matter</a:t>
            </a:r>
            <a:endParaRPr lang="fr-F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5311043" y="1225466"/>
            <a:ext cx="2197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B050"/>
                </a:solidFill>
              </a:rPr>
              <a:t>Cultivar  </a:t>
            </a:r>
            <a:r>
              <a:rPr lang="fr-FR" b="1" dirty="0" err="1">
                <a:solidFill>
                  <a:srgbClr val="00B050"/>
                </a:solidFill>
              </a:rPr>
              <a:t>Parameters</a:t>
            </a:r>
            <a:endParaRPr lang="fr-FR" b="1" dirty="0">
              <a:solidFill>
                <a:srgbClr val="00B050"/>
              </a:solidFill>
            </a:endParaRPr>
          </a:p>
        </p:txBody>
      </p:sp>
      <p:sp>
        <p:nvSpPr>
          <p:cNvPr id="26" name="Flèche gauche 25"/>
          <p:cNvSpPr/>
          <p:nvPr/>
        </p:nvSpPr>
        <p:spPr>
          <a:xfrm rot="17638500">
            <a:off x="4975369" y="1817006"/>
            <a:ext cx="720367" cy="379694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5999549" y="1790470"/>
            <a:ext cx="28852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Simulation plan </a:t>
            </a:r>
            <a:r>
              <a:rPr lang="fr-FR" sz="1400" dirty="0"/>
              <a:t>(</a:t>
            </a:r>
            <a:r>
              <a:rPr lang="fr-FR" sz="1400" dirty="0" err="1"/>
              <a:t>Nitrogen</a:t>
            </a:r>
            <a:r>
              <a:rPr lang="fr-FR" sz="1400" dirty="0"/>
              <a:t> initialisation, </a:t>
            </a:r>
            <a:r>
              <a:rPr lang="fr-FR" sz="1400" dirty="0" err="1"/>
              <a:t>Organic</a:t>
            </a:r>
            <a:r>
              <a:rPr lang="fr-FR" sz="1400" dirty="0"/>
              <a:t> </a:t>
            </a:r>
            <a:r>
              <a:rPr lang="fr-FR" sz="1400" dirty="0" err="1"/>
              <a:t>matter</a:t>
            </a:r>
            <a:r>
              <a:rPr lang="fr-FR" sz="1400" dirty="0"/>
              <a:t>, SWC (</a:t>
            </a:r>
            <a:r>
              <a:rPr lang="fr-FR" sz="1400" dirty="0" err="1"/>
              <a:t>soil</a:t>
            </a:r>
            <a:r>
              <a:rPr lang="fr-FR" sz="1400" dirty="0"/>
              <a:t> </a:t>
            </a:r>
            <a:r>
              <a:rPr lang="fr-FR" sz="1400" dirty="0" err="1"/>
              <a:t>depth</a:t>
            </a:r>
            <a:r>
              <a:rPr lang="fr-FR" sz="1400" dirty="0"/>
              <a:t> and/or </a:t>
            </a:r>
            <a:r>
              <a:rPr lang="fr-FR" sz="1400" dirty="0" err="1"/>
              <a:t>hydraulic</a:t>
            </a:r>
            <a:r>
              <a:rPr lang="fr-FR" sz="1400" dirty="0"/>
              <a:t> </a:t>
            </a:r>
            <a:r>
              <a:rPr lang="fr-FR" sz="1400" dirty="0" err="1"/>
              <a:t>properties</a:t>
            </a:r>
            <a:r>
              <a:rPr lang="fr-FR" sz="1400" dirty="0"/>
              <a:t>), </a:t>
            </a:r>
            <a:r>
              <a:rPr lang="fr-FR" sz="1400" dirty="0" err="1"/>
              <a:t>sowing</a:t>
            </a:r>
            <a:r>
              <a:rPr lang="fr-FR" sz="1400" dirty="0"/>
              <a:t> </a:t>
            </a:r>
            <a:r>
              <a:rPr lang="fr-FR" sz="1400" dirty="0" err="1"/>
              <a:t>depth</a:t>
            </a:r>
            <a:r>
              <a:rPr lang="fr-FR" sz="1400" dirty="0"/>
              <a:t>/</a:t>
            </a:r>
            <a:r>
              <a:rPr lang="fr-FR" sz="1400" dirty="0" err="1"/>
              <a:t>emertgence</a:t>
            </a:r>
            <a:r>
              <a:rPr lang="fr-FR" sz="1400" dirty="0"/>
              <a:t> date</a:t>
            </a:r>
          </a:p>
          <a:p>
            <a:r>
              <a:rPr lang="fr-FR" sz="1400" dirty="0"/>
              <a:t> and </a:t>
            </a:r>
            <a:r>
              <a:rPr lang="fr-FR" sz="1400" dirty="0" err="1"/>
              <a:t>density</a:t>
            </a:r>
            <a:r>
              <a:rPr lang="fr-FR" sz="1400" dirty="0"/>
              <a:t> )</a:t>
            </a:r>
          </a:p>
        </p:txBody>
      </p:sp>
      <p:graphicFrame>
        <p:nvGraphicFramePr>
          <p:cNvPr id="28" name="Tableau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4414657"/>
              </p:ext>
            </p:extLst>
          </p:nvPr>
        </p:nvGraphicFramePr>
        <p:xfrm>
          <a:off x="8064602" y="2579327"/>
          <a:ext cx="624840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fr-FR" sz="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fr-FR" sz="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fr-FR" sz="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fr-FR" sz="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9" name="AutoShape 10" descr="Résultat de recherche d'images pour &quot;plante icone&quot;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0" name="Picture 13" descr="Icône eco-friendly, plant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229" y="256375"/>
            <a:ext cx="1071671" cy="1071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Flèche gauche 30"/>
          <p:cNvSpPr/>
          <p:nvPr/>
        </p:nvSpPr>
        <p:spPr>
          <a:xfrm rot="20154637">
            <a:off x="5392774" y="2374572"/>
            <a:ext cx="566023" cy="435734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3340310" y="6353051"/>
            <a:ext cx="2197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Farmer : </a:t>
            </a:r>
            <a:r>
              <a:rPr lang="fr-FR" b="1" dirty="0" err="1">
                <a:solidFill>
                  <a:schemeClr val="accent5">
                    <a:lumMod val="75000"/>
                  </a:schemeClr>
                </a:solidFill>
              </a:rPr>
              <a:t>Yied</a:t>
            </a:r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b="1" dirty="0" err="1">
                <a:solidFill>
                  <a:schemeClr val="accent5">
                    <a:lumMod val="75000"/>
                  </a:schemeClr>
                </a:solidFill>
              </a:rPr>
              <a:t>map</a:t>
            </a:r>
            <a:endParaRPr lang="fr-FR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4465401" y="4222357"/>
            <a:ext cx="1517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Inversion (GLUE)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3713568" y="3305691"/>
            <a:ext cx="1877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FF0000"/>
                </a:solidFill>
              </a:rPr>
              <a:t>multisimulations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5" name="Flèche gauche 34"/>
          <p:cNvSpPr/>
          <p:nvPr/>
        </p:nvSpPr>
        <p:spPr>
          <a:xfrm rot="11987820">
            <a:off x="3844258" y="4457785"/>
            <a:ext cx="588974" cy="320638"/>
          </a:xfrm>
          <a:prstGeom prst="leftArrow">
            <a:avLst>
              <a:gd name="adj1" fmla="val 49487"/>
              <a:gd name="adj2" fmla="val 5165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36" name="Flèche gauche 35"/>
          <p:cNvSpPr/>
          <p:nvPr/>
        </p:nvSpPr>
        <p:spPr>
          <a:xfrm rot="6713530">
            <a:off x="4468257" y="4940112"/>
            <a:ext cx="469745" cy="313461"/>
          </a:xfrm>
          <a:prstGeom prst="leftArrow">
            <a:avLst>
              <a:gd name="adj1" fmla="val 49487"/>
              <a:gd name="adj2" fmla="val 5165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37" name="Flèche gauche 36"/>
          <p:cNvSpPr/>
          <p:nvPr/>
        </p:nvSpPr>
        <p:spPr>
          <a:xfrm rot="10800000">
            <a:off x="5275394" y="4523709"/>
            <a:ext cx="972338" cy="296757"/>
          </a:xfrm>
          <a:prstGeom prst="leftArrow">
            <a:avLst>
              <a:gd name="adj1" fmla="val 49487"/>
              <a:gd name="adj2" fmla="val 5165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26C62268-7342-4283-B557-BCA93D88CE78}"/>
              </a:ext>
            </a:extLst>
          </p:cNvPr>
          <p:cNvSpPr txBox="1"/>
          <p:nvPr/>
        </p:nvSpPr>
        <p:spPr>
          <a:xfrm>
            <a:off x="6804247" y="6468467"/>
            <a:ext cx="190465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06/05/2020</a:t>
            </a:r>
          </a:p>
        </p:txBody>
      </p:sp>
      <p:pic>
        <p:nvPicPr>
          <p:cNvPr id="39" name="Picture 2" descr="https://egu2020.eu/cc_by_logo_png.png">
            <a:extLst>
              <a:ext uri="{FF2B5EF4-FFF2-40B4-BE49-F238E27FC236}">
                <a16:creationId xmlns:a16="http://schemas.microsoft.com/office/drawing/2014/main" id="{2667FC73-73F1-4B6B-8C34-AD2F11790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763" y="6313995"/>
            <a:ext cx="1199207" cy="41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493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4" grpId="0"/>
      <p:bldP spid="25" grpId="0"/>
      <p:bldP spid="26" grpId="0" animBg="1"/>
      <p:bldP spid="27" grpId="0"/>
      <p:bldP spid="31" grpId="0" animBg="1"/>
      <p:bldP spid="33" grpId="0"/>
      <p:bldP spid="34" grpId="0"/>
      <p:bldP spid="35" grpId="0" animBg="1"/>
      <p:bldP spid="36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1299196" y="260648"/>
            <a:ext cx="676875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800" b="1" dirty="0" err="1">
                <a:solidFill>
                  <a:srgbClr val="6F9D20"/>
                </a:solidFill>
                <a:latin typeface="Arial" pitchFamily="34" charset="0"/>
                <a:cs typeface="Arial" pitchFamily="34" charset="0"/>
              </a:rPr>
              <a:t>Experiments</a:t>
            </a:r>
            <a:endParaRPr lang="fr-FR" sz="2800" b="1" dirty="0">
              <a:solidFill>
                <a:srgbClr val="6F9D2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945697" y="1440077"/>
            <a:ext cx="31683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34607" y="1196752"/>
            <a:ext cx="5129482" cy="492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342900" lvl="0" indent="-342900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altLang="fr-FR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Studied fields: </a:t>
            </a:r>
            <a:r>
              <a:rPr lang="en-US" altLang="fr-F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Farmland with durum wheat (6 fields), INRA experimentation </a:t>
            </a:r>
            <a:r>
              <a:rPr lang="en-US" altLang="fr-FR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</a:t>
            </a:r>
            <a:r>
              <a:rPr lang="en-US" altLang="fr-F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 irrigation,</a:t>
            </a:r>
          </a:p>
          <a:p>
            <a:pPr marL="342900" lvl="0" indent="-342900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altLang="fr-FR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Localisation</a:t>
            </a:r>
            <a:r>
              <a:rPr lang="en-US" altLang="fr-FR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fr-F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 of France </a:t>
            </a:r>
          </a:p>
          <a:p>
            <a:pPr marL="342900" lvl="0" indent="-342900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altLang="fr-FR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Precipitation is the main limiting factor for wheat growth</a:t>
            </a:r>
          </a:p>
          <a:p>
            <a:pPr marL="342900" lvl="0" indent="-342900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altLang="fr-FR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Soils : </a:t>
            </a:r>
            <a:r>
              <a:rPr lang="en-US" altLang="fr-F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 </a:t>
            </a:r>
            <a:r>
              <a:rPr lang="en-US" altLang="fr-FR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fluvisol</a:t>
            </a:r>
            <a:r>
              <a:rPr lang="en-US" altLang="fr-F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(mainly silty clay loam); alluvial deposit of the Durance river; with heterogeneities (texture or soil depth)</a:t>
            </a:r>
          </a:p>
          <a:p>
            <a:pPr marL="342900" lvl="0" indent="-342900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endParaRPr lang="en-US" altLang="fr-FR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endParaRPr lang="en-US" altLang="fr-FR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endParaRPr lang="en-US" altLang="fr-FR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D:\Home\skyemadje\Downloads\Plan de travail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102" y="517694"/>
            <a:ext cx="2696557" cy="303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224" y="3663136"/>
            <a:ext cx="2808312" cy="210623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0C2F6F9D-11E6-423A-9C49-600721322AAE}"/>
              </a:ext>
            </a:extLst>
          </p:cNvPr>
          <p:cNvSpPr txBox="1"/>
          <p:nvPr/>
        </p:nvSpPr>
        <p:spPr>
          <a:xfrm>
            <a:off x="1556957" y="6468466"/>
            <a:ext cx="55050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K. </a:t>
            </a:r>
            <a:r>
              <a:rPr lang="fr-FR" sz="1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Lammoglia</a:t>
            </a:r>
            <a:r>
              <a:rPr lang="fr-F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-Chanzy/EGU 2020</a:t>
            </a:r>
            <a:endParaRPr lang="fr-FR" sz="1400" b="1" dirty="0">
              <a:solidFill>
                <a:srgbClr val="C5DD0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08DC36E-ED90-4B4C-82EA-9F2CDAF7AF20}"/>
              </a:ext>
            </a:extLst>
          </p:cNvPr>
          <p:cNvSpPr txBox="1"/>
          <p:nvPr/>
        </p:nvSpPr>
        <p:spPr>
          <a:xfrm>
            <a:off x="6804247" y="6468467"/>
            <a:ext cx="190465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06/05/2020</a:t>
            </a:r>
          </a:p>
        </p:txBody>
      </p:sp>
      <p:pic>
        <p:nvPicPr>
          <p:cNvPr id="12" name="Picture 2" descr="https://egu2020.eu/cc_by_logo_png.png">
            <a:extLst>
              <a:ext uri="{FF2B5EF4-FFF2-40B4-BE49-F238E27FC236}">
                <a16:creationId xmlns:a16="http://schemas.microsoft.com/office/drawing/2014/main" id="{950AF65C-2B89-46C4-A30D-D6765475A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763" y="6313995"/>
            <a:ext cx="1199207" cy="41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493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1299196" y="260648"/>
            <a:ext cx="676875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800" b="1" dirty="0" err="1">
                <a:solidFill>
                  <a:srgbClr val="6F9D20"/>
                </a:solidFill>
                <a:latin typeface="Arial" pitchFamily="34" charset="0"/>
                <a:cs typeface="Arial" pitchFamily="34" charset="0"/>
              </a:rPr>
              <a:t>Sensitivity</a:t>
            </a:r>
            <a:r>
              <a:rPr lang="fr-FR" sz="2800" b="1" dirty="0">
                <a:solidFill>
                  <a:srgbClr val="6F9D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800" b="1" dirty="0" err="1">
                <a:solidFill>
                  <a:srgbClr val="6F9D20"/>
                </a:solidFill>
                <a:latin typeface="Arial" pitchFamily="34" charset="0"/>
                <a:cs typeface="Arial" pitchFamily="34" charset="0"/>
              </a:rPr>
              <a:t>Analysis</a:t>
            </a:r>
            <a:endParaRPr lang="fr-FR" sz="2800" b="1" dirty="0">
              <a:solidFill>
                <a:srgbClr val="6F9D2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945697" y="1440077"/>
            <a:ext cx="31683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76993" y="1518045"/>
            <a:ext cx="8568952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342900" lvl="0" indent="-342900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endParaRPr lang="en-US" altLang="fr-FR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altLang="fr-FR" sz="2400" b="1" dirty="0">
              <a:solidFill>
                <a:srgbClr val="000000"/>
              </a:solidFill>
              <a:latin typeface="Open Sans" pitchFamily="34" charset="0"/>
              <a:cs typeface="Open Sans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fr-FR" altLang="fr-FR" b="1" dirty="0">
              <a:solidFill>
                <a:srgbClr val="000000"/>
              </a:solidFill>
              <a:latin typeface="Open Sans" pitchFamily="34" charset="0"/>
              <a:cs typeface="Open Sans" pitchFamily="34" charset="0"/>
            </a:endParaRP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896" y="776990"/>
            <a:ext cx="6121381" cy="250256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37" y="3257278"/>
            <a:ext cx="6172906" cy="297646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E949BD2-1348-44FF-AEA7-8C7CCC3EF3BC}"/>
              </a:ext>
            </a:extLst>
          </p:cNvPr>
          <p:cNvSpPr txBox="1"/>
          <p:nvPr/>
        </p:nvSpPr>
        <p:spPr>
          <a:xfrm>
            <a:off x="1556957" y="6468466"/>
            <a:ext cx="55050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K. </a:t>
            </a:r>
            <a:r>
              <a:rPr lang="fr-FR" sz="1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Lammoglia</a:t>
            </a:r>
            <a:r>
              <a:rPr lang="fr-F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-Chanzy/EGU 2020</a:t>
            </a:r>
            <a:endParaRPr lang="fr-FR" sz="1400" b="1" dirty="0">
              <a:solidFill>
                <a:srgbClr val="C5DD0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731A2A1-7564-4DA7-8C0A-896C888EFB89}"/>
              </a:ext>
            </a:extLst>
          </p:cNvPr>
          <p:cNvSpPr txBox="1"/>
          <p:nvPr/>
        </p:nvSpPr>
        <p:spPr>
          <a:xfrm>
            <a:off x="6804247" y="6468467"/>
            <a:ext cx="190465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06/05/2020</a:t>
            </a:r>
          </a:p>
        </p:txBody>
      </p:sp>
      <p:pic>
        <p:nvPicPr>
          <p:cNvPr id="12" name="Picture 2" descr="https://egu2020.eu/cc_by_logo_png.png">
            <a:extLst>
              <a:ext uri="{FF2B5EF4-FFF2-40B4-BE49-F238E27FC236}">
                <a16:creationId xmlns:a16="http://schemas.microsoft.com/office/drawing/2014/main" id="{1DDE1126-5AD0-4561-8238-D101AE4FA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763" y="6313995"/>
            <a:ext cx="1199207" cy="41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493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1299196" y="260648"/>
            <a:ext cx="7620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800" b="1" dirty="0" err="1">
                <a:solidFill>
                  <a:srgbClr val="6F9D20"/>
                </a:solidFill>
                <a:latin typeface="Arial" pitchFamily="34" charset="0"/>
                <a:cs typeface="Arial" pitchFamily="34" charset="0"/>
              </a:rPr>
              <a:t>Sensitivity</a:t>
            </a:r>
            <a:r>
              <a:rPr lang="fr-FR" sz="2800" b="1" dirty="0">
                <a:solidFill>
                  <a:srgbClr val="6F9D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800" b="1" dirty="0" err="1">
                <a:solidFill>
                  <a:srgbClr val="6F9D20"/>
                </a:solidFill>
                <a:latin typeface="Arial" pitchFamily="34" charset="0"/>
                <a:cs typeface="Arial" pitchFamily="34" charset="0"/>
              </a:rPr>
              <a:t>Analysis</a:t>
            </a:r>
            <a:r>
              <a:rPr lang="fr-FR" sz="2800" b="1" dirty="0">
                <a:solidFill>
                  <a:srgbClr val="6F9D20"/>
                </a:solidFill>
                <a:latin typeface="Arial" pitchFamily="34" charset="0"/>
                <a:cs typeface="Arial" pitchFamily="34" charset="0"/>
              </a:rPr>
              <a:t> (Morris </a:t>
            </a:r>
            <a:r>
              <a:rPr lang="fr-FR" sz="2800" b="1" dirty="0" err="1">
                <a:solidFill>
                  <a:srgbClr val="6F9D20"/>
                </a:solidFill>
                <a:latin typeface="Arial" pitchFamily="34" charset="0"/>
                <a:cs typeface="Arial" pitchFamily="34" charset="0"/>
              </a:rPr>
              <a:t>method</a:t>
            </a:r>
            <a:r>
              <a:rPr lang="fr-FR" sz="2800" b="1" dirty="0">
                <a:solidFill>
                  <a:srgbClr val="6F9D2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945697" y="1440077"/>
            <a:ext cx="31683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9"/>
          <a:stretch/>
        </p:blipFill>
        <p:spPr bwMode="auto">
          <a:xfrm>
            <a:off x="539552" y="1234440"/>
            <a:ext cx="7620000" cy="3628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Ellipse 7"/>
          <p:cNvSpPr/>
          <p:nvPr/>
        </p:nvSpPr>
        <p:spPr>
          <a:xfrm>
            <a:off x="346870" y="1375018"/>
            <a:ext cx="1904652" cy="327811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539552" y="728687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/>
              <a:t>Crop</a:t>
            </a:r>
            <a:r>
              <a:rPr lang="fr-FR" b="1" dirty="0"/>
              <a:t> establishment   </a:t>
            </a:r>
          </a:p>
        </p:txBody>
      </p:sp>
      <p:sp>
        <p:nvSpPr>
          <p:cNvPr id="14" name="Ellipse 13"/>
          <p:cNvSpPr/>
          <p:nvPr/>
        </p:nvSpPr>
        <p:spPr>
          <a:xfrm>
            <a:off x="1835696" y="3014076"/>
            <a:ext cx="1728192" cy="14950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251522" y="2492896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FF0000"/>
                </a:solidFill>
              </a:rPr>
              <a:t>Nitrogen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6" name="Ellipse 15"/>
          <p:cNvSpPr/>
          <p:nvPr/>
        </p:nvSpPr>
        <p:spPr>
          <a:xfrm>
            <a:off x="3851920" y="2492895"/>
            <a:ext cx="2120676" cy="2236337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      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5436096" y="2064296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SWC</a:t>
            </a:r>
          </a:p>
        </p:txBody>
      </p:sp>
      <p:sp>
        <p:nvSpPr>
          <p:cNvPr id="13" name="Ellipse 12"/>
          <p:cNvSpPr/>
          <p:nvPr/>
        </p:nvSpPr>
        <p:spPr>
          <a:xfrm>
            <a:off x="6114048" y="2490107"/>
            <a:ext cx="1122247" cy="2236337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     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49D1087-6105-4C88-84E8-9937D9A4AC62}"/>
              </a:ext>
            </a:extLst>
          </p:cNvPr>
          <p:cNvSpPr txBox="1"/>
          <p:nvPr/>
        </p:nvSpPr>
        <p:spPr>
          <a:xfrm>
            <a:off x="1556957" y="6468466"/>
            <a:ext cx="55050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K. </a:t>
            </a:r>
            <a:r>
              <a:rPr lang="fr-FR" sz="1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Lammoglia</a:t>
            </a:r>
            <a:r>
              <a:rPr lang="fr-F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-Chanzy/EGU 2020</a:t>
            </a:r>
            <a:endParaRPr lang="fr-FR" sz="1400" b="1" dirty="0">
              <a:solidFill>
                <a:srgbClr val="C5DD0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411890B-B07F-4505-84C3-BC21969B2969}"/>
              </a:ext>
            </a:extLst>
          </p:cNvPr>
          <p:cNvSpPr txBox="1"/>
          <p:nvPr/>
        </p:nvSpPr>
        <p:spPr>
          <a:xfrm>
            <a:off x="6804247" y="6468467"/>
            <a:ext cx="190465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06/05/2020</a:t>
            </a:r>
          </a:p>
        </p:txBody>
      </p:sp>
      <p:pic>
        <p:nvPicPr>
          <p:cNvPr id="18" name="Picture 2" descr="https://egu2020.eu/cc_by_logo_png.png">
            <a:extLst>
              <a:ext uri="{FF2B5EF4-FFF2-40B4-BE49-F238E27FC236}">
                <a16:creationId xmlns:a16="http://schemas.microsoft.com/office/drawing/2014/main" id="{B62914EC-A0D0-4C80-B669-AC78BFC99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763" y="6313995"/>
            <a:ext cx="1199207" cy="41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493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4" grpId="0" animBg="1"/>
      <p:bldP spid="15" grpId="0"/>
      <p:bldP spid="16" grpId="0" animBg="1"/>
      <p:bldP spid="17" grpId="0"/>
      <p:bldP spid="13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5072</TotalTime>
  <Words>1369</Words>
  <Application>Microsoft Office PowerPoint</Application>
  <PresentationFormat>Affichage à l'écran (4:3)</PresentationFormat>
  <Paragraphs>203</Paragraphs>
  <Slides>21</Slides>
  <Notes>17</Notes>
  <HiddenSlides>0</HiddenSlides>
  <MMClips>0</MMClips>
  <ScaleCrop>false</ScaleCrop>
  <HeadingPairs>
    <vt:vector size="8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7" baseType="lpstr">
      <vt:lpstr>Arial</vt:lpstr>
      <vt:lpstr>Calibri</vt:lpstr>
      <vt:lpstr>Open Sans</vt:lpstr>
      <vt:lpstr>Wingdings</vt:lpstr>
      <vt:lpstr>Thème Office</vt:lpstr>
      <vt:lpstr>Image Bitmap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Maison</dc:creator>
  <cp:lastModifiedBy>Andre Chanzy</cp:lastModifiedBy>
  <cp:revision>74</cp:revision>
  <dcterms:created xsi:type="dcterms:W3CDTF">2013-02-12T09:22:20Z</dcterms:created>
  <dcterms:modified xsi:type="dcterms:W3CDTF">2020-05-04T17:36:05Z</dcterms:modified>
</cp:coreProperties>
</file>