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9" autoAdjust="0"/>
    <p:restoredTop sz="94660"/>
  </p:normalViewPr>
  <p:slideViewPr>
    <p:cSldViewPr snapToGrid="0">
      <p:cViewPr varScale="1">
        <p:scale>
          <a:sx n="64" d="100"/>
          <a:sy n="64" d="100"/>
        </p:scale>
        <p:origin x="3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0E84-3F1D-415D-B923-39408CEC021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86A8-E3C9-4D0F-A011-CA24082A4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76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0E84-3F1D-415D-B923-39408CEC021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86A8-E3C9-4D0F-A011-CA24082A4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59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0E84-3F1D-415D-B923-39408CEC021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86A8-E3C9-4D0F-A011-CA24082A4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0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0E84-3F1D-415D-B923-39408CEC021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86A8-E3C9-4D0F-A011-CA24082A4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5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0E84-3F1D-415D-B923-39408CEC021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86A8-E3C9-4D0F-A011-CA24082A4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2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0E84-3F1D-415D-B923-39408CEC021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86A8-E3C9-4D0F-A011-CA24082A4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8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0E84-3F1D-415D-B923-39408CEC021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86A8-E3C9-4D0F-A011-CA24082A4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3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0E84-3F1D-415D-B923-39408CEC021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86A8-E3C9-4D0F-A011-CA24082A4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2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0E84-3F1D-415D-B923-39408CEC021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86A8-E3C9-4D0F-A011-CA24082A4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8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0E84-3F1D-415D-B923-39408CEC021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86A8-E3C9-4D0F-A011-CA24082A4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9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0E84-3F1D-415D-B923-39408CEC021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86A8-E3C9-4D0F-A011-CA24082A4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8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90E84-3F1D-415D-B923-39408CEC021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E86A8-E3C9-4D0F-A011-CA24082A4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3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wiemer@deutsche-meeresforschung.d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wmf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Atmospheric measurements over oceans on German research vessels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61212"/>
            <a:ext cx="9144000" cy="1655762"/>
          </a:xfrm>
        </p:spPr>
        <p:txBody>
          <a:bodyPr/>
          <a:lstStyle/>
          <a:p>
            <a:r>
              <a:rPr lang="en-US" dirty="0" smtClean="0"/>
              <a:t>S. Kinne</a:t>
            </a:r>
          </a:p>
          <a:p>
            <a:r>
              <a:rPr lang="en-US" dirty="0" smtClean="0"/>
              <a:t>MPI-Meteorology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41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 experience                 … not to be missed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gg</a:t>
            </a:r>
            <a:endParaRPr lang="en-US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" t="5620" r="-534" b="12202"/>
          <a:stretch>
            <a:fillRect/>
          </a:stretch>
        </p:blipFill>
        <p:spPr bwMode="auto">
          <a:xfrm>
            <a:off x="4165938" y="1846834"/>
            <a:ext cx="7672186" cy="472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8" t="69354" r="23925" b="6187"/>
          <a:stretch/>
        </p:blipFill>
        <p:spPr bwMode="auto">
          <a:xfrm>
            <a:off x="584617" y="4437089"/>
            <a:ext cx="3123454" cy="208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16" y="1846834"/>
            <a:ext cx="3096998" cy="232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475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8543"/>
            <a:ext cx="10515600" cy="43321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	vessel				home-port		coordinating institute</a:t>
            </a:r>
          </a:p>
          <a:p>
            <a:pPr marL="0" indent="0">
              <a:buNone/>
            </a:pPr>
            <a:r>
              <a:rPr lang="en-US" dirty="0" smtClean="0"/>
              <a:t>				</a:t>
            </a:r>
          </a:p>
          <a:p>
            <a:r>
              <a:rPr lang="en-US" dirty="0" smtClean="0"/>
              <a:t>R/V  </a:t>
            </a:r>
            <a:r>
              <a:rPr lang="en-US" b="1" dirty="0" smtClean="0"/>
              <a:t>SONNE</a:t>
            </a:r>
            <a:r>
              <a:rPr lang="en-US" dirty="0" smtClean="0"/>
              <a:t>			Wilhelmshaven	</a:t>
            </a:r>
            <a:r>
              <a:rPr lang="en-US" dirty="0" err="1" smtClean="0"/>
              <a:t>Leitstelle</a:t>
            </a:r>
            <a:r>
              <a:rPr lang="en-US" dirty="0" smtClean="0"/>
              <a:t>, Hamburg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40</a:t>
            </a:r>
            <a:r>
              <a:rPr lang="en-US" dirty="0" smtClean="0"/>
              <a:t> science slots</a:t>
            </a:r>
          </a:p>
          <a:p>
            <a:r>
              <a:rPr lang="en-US" dirty="0" smtClean="0"/>
              <a:t>R/V  </a:t>
            </a:r>
            <a:r>
              <a:rPr lang="en-US" b="1" dirty="0" smtClean="0"/>
              <a:t>METEOR</a:t>
            </a:r>
            <a:r>
              <a:rPr lang="en-US" dirty="0" smtClean="0"/>
              <a:t>			Hamburg		</a:t>
            </a:r>
            <a:r>
              <a:rPr lang="en-US" dirty="0" err="1" smtClean="0"/>
              <a:t>Leitstelle</a:t>
            </a:r>
            <a:r>
              <a:rPr lang="en-US" dirty="0" smtClean="0"/>
              <a:t>, Hamburg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29</a:t>
            </a:r>
            <a:r>
              <a:rPr lang="en-US" dirty="0" smtClean="0"/>
              <a:t> science slots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DWD</a:t>
            </a:r>
            <a:r>
              <a:rPr lang="en-US" dirty="0" smtClean="0">
                <a:solidFill>
                  <a:srgbClr val="0070C0"/>
                </a:solidFill>
              </a:rPr>
              <a:t> station</a:t>
            </a:r>
          </a:p>
          <a:p>
            <a:r>
              <a:rPr lang="en-US" dirty="0" smtClean="0"/>
              <a:t>R/V  </a:t>
            </a:r>
            <a:r>
              <a:rPr lang="en-US" b="1" dirty="0" smtClean="0"/>
              <a:t>MARIA S MERIAN</a:t>
            </a:r>
            <a:r>
              <a:rPr lang="en-US" dirty="0" smtClean="0"/>
              <a:t>		Rostock		</a:t>
            </a:r>
            <a:r>
              <a:rPr lang="en-US" dirty="0" err="1" smtClean="0"/>
              <a:t>Leitstelle</a:t>
            </a:r>
            <a:r>
              <a:rPr lang="en-US" dirty="0" smtClean="0"/>
              <a:t>, Hamburg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22</a:t>
            </a:r>
            <a:r>
              <a:rPr lang="en-US" dirty="0" smtClean="0"/>
              <a:t> science slots</a:t>
            </a:r>
          </a:p>
          <a:p>
            <a:r>
              <a:rPr lang="en-US" dirty="0" smtClean="0"/>
              <a:t>R/V  </a:t>
            </a:r>
            <a:r>
              <a:rPr lang="en-US" b="1" dirty="0" smtClean="0"/>
              <a:t>POLARSTERN</a:t>
            </a:r>
            <a:r>
              <a:rPr lang="en-US" dirty="0" smtClean="0"/>
              <a:t>			Bremerhaven		AWI, Bremerhaven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40</a:t>
            </a:r>
            <a:r>
              <a:rPr lang="en-US" dirty="0" smtClean="0"/>
              <a:t> science slots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DWD</a:t>
            </a:r>
            <a:r>
              <a:rPr lang="en-US" dirty="0" smtClean="0">
                <a:solidFill>
                  <a:srgbClr val="0070C0"/>
                </a:solidFill>
              </a:rPr>
              <a:t> station</a:t>
            </a:r>
          </a:p>
          <a:p>
            <a:endParaRPr lang="en-US" dirty="0"/>
          </a:p>
        </p:txBody>
      </p:sp>
      <p:pic>
        <p:nvPicPr>
          <p:cNvPr id="4" name="Picture 15" descr="img0918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9" r="30690"/>
          <a:stretch>
            <a:fillRect/>
          </a:stretch>
        </p:blipFill>
        <p:spPr bwMode="auto">
          <a:xfrm>
            <a:off x="141751" y="131549"/>
            <a:ext cx="1965337" cy="169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BILD131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5" t="26563" r="40918" b="42998"/>
          <a:stretch>
            <a:fillRect/>
          </a:stretch>
        </p:blipFill>
        <p:spPr bwMode="auto">
          <a:xfrm>
            <a:off x="9307049" y="131549"/>
            <a:ext cx="2743200" cy="169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" r="-116" b="16035"/>
          <a:stretch/>
        </p:blipFill>
        <p:spPr bwMode="auto">
          <a:xfrm>
            <a:off x="2363965" y="131549"/>
            <a:ext cx="3517929" cy="169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http://www.maria-s-merian.de/fileadmin/templates/images/kopf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4" t="269" b="15931"/>
          <a:stretch/>
        </p:blipFill>
        <p:spPr bwMode="auto">
          <a:xfrm>
            <a:off x="6130432" y="131549"/>
            <a:ext cx="2928079" cy="169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49484" y="131549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SONNE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9810" y="131549"/>
            <a:ext cx="100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METEOR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5371" y="131549"/>
            <a:ext cx="192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MARIA S  MERIAN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21988" y="131549"/>
            <a:ext cx="1443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POLARSTERN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66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</a:t>
            </a:r>
            <a:r>
              <a:rPr lang="en-US" dirty="0" smtClean="0"/>
              <a:t>or the atmosphere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main purpose of these vessel to support oceans research</a:t>
            </a:r>
          </a:p>
          <a:p>
            <a:pPr lvl="1"/>
            <a:r>
              <a:rPr lang="en-US" dirty="0" smtClean="0"/>
              <a:t>Marine geology</a:t>
            </a:r>
          </a:p>
          <a:p>
            <a:pPr lvl="1"/>
            <a:r>
              <a:rPr lang="en-US" dirty="0" smtClean="0"/>
              <a:t>Marine biology</a:t>
            </a:r>
          </a:p>
          <a:p>
            <a:pPr lvl="1"/>
            <a:r>
              <a:rPr lang="en-US" dirty="0" smtClean="0"/>
              <a:t>Marine geophysics</a:t>
            </a:r>
          </a:p>
          <a:p>
            <a:pPr lvl="1"/>
            <a:r>
              <a:rPr lang="en-US" dirty="0" smtClean="0"/>
              <a:t>Oceanography</a:t>
            </a:r>
          </a:p>
          <a:p>
            <a:pPr lvl="1"/>
            <a:endParaRPr lang="en-US" dirty="0"/>
          </a:p>
          <a:p>
            <a:r>
              <a:rPr lang="en-US" dirty="0" smtClean="0"/>
              <a:t>atmospheric data are (at best) complementary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asic meteorology (met data and radiation) are sampled </a:t>
            </a:r>
            <a:br>
              <a:rPr lang="en-US" dirty="0" smtClean="0"/>
            </a:br>
            <a:r>
              <a:rPr lang="en-US" dirty="0" smtClean="0"/>
              <a:t>– especially on ships with DWD stations (POLARSTERN, METEOR)</a:t>
            </a:r>
          </a:p>
          <a:p>
            <a:pPr lvl="1"/>
            <a:r>
              <a:rPr lang="en-US" dirty="0" smtClean="0"/>
              <a:t>opportunity to add instruments - if they are out of the way (upper deck)</a:t>
            </a:r>
            <a:r>
              <a:rPr lang="en-US" dirty="0" smtClean="0"/>
              <a:t>	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ossibility to add staff to operate these extra atmospheric instruments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976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xtra </a:t>
            </a:r>
            <a:r>
              <a:rPr lang="en-US" dirty="0" err="1" smtClean="0"/>
              <a:t>atmos</a:t>
            </a:r>
            <a:r>
              <a:rPr lang="en-US" dirty="0" smtClean="0"/>
              <a:t> instruments and operating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931046" cy="50323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to add instruments?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ontact </a:t>
            </a:r>
            <a:r>
              <a:rPr lang="en-US" dirty="0" smtClean="0">
                <a:hlinkClick r:id="rId2"/>
              </a:rPr>
              <a:t>wiemer@deutsche-meeresforschung.de</a:t>
            </a:r>
            <a:endParaRPr lang="en-US" dirty="0" smtClean="0"/>
          </a:p>
          <a:p>
            <a:pPr lvl="2"/>
            <a:r>
              <a:rPr lang="en-US" dirty="0"/>
              <a:t>t</a:t>
            </a:r>
            <a:r>
              <a:rPr lang="en-US" dirty="0" smtClean="0"/>
              <a:t>ransport and maintenance on your own  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How to add staff and instruments ?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ontact the </a:t>
            </a:r>
            <a:r>
              <a:rPr lang="en-US" b="1" dirty="0" smtClean="0"/>
              <a:t>science leader </a:t>
            </a:r>
            <a:r>
              <a:rPr lang="en-US" dirty="0" smtClean="0"/>
              <a:t>of a planned cruise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to ask for open science slots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ransport  of instrument and travel on your own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rite a proposal for a transit cruises  (light blue)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elatively easy to get, but no stops (station time) 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ransport for </a:t>
            </a:r>
            <a:r>
              <a:rPr lang="en-US" dirty="0"/>
              <a:t>G</a:t>
            </a:r>
            <a:r>
              <a:rPr lang="en-US" dirty="0" smtClean="0"/>
              <a:t>erman scientists/instruments can be applied for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rite a full experiment proposal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hallenging as in full competition to oceanic proposals</a:t>
            </a:r>
          </a:p>
          <a:p>
            <a:pPr lvl="2"/>
            <a:r>
              <a:rPr lang="en-US" dirty="0" smtClean="0"/>
              <a:t>transport for German scientists/instruments can be applied for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6597" y="1825625"/>
            <a:ext cx="2743200" cy="40671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7360170" y="3822492"/>
            <a:ext cx="2503358" cy="19487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764905" y="4736892"/>
            <a:ext cx="2908092" cy="59960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769246" y="5892800"/>
            <a:ext cx="3333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https://www.ldf.uni-hamburg.de/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446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write a ship proposal 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6536" y="1825625"/>
            <a:ext cx="7818927" cy="43513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65102" y="112991"/>
            <a:ext cx="4090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https://www.portal-forschungsschiffe.de/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4676" y="6311900"/>
            <a:ext cx="10886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 deadline for application:  June 8 2020 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  independent science review  </a:t>
            </a:r>
            <a:r>
              <a:rPr lang="en-US" dirty="0" smtClean="0">
                <a:sym typeface="Wingdings" panose="05000000000000000000" pitchFamily="2" charset="2"/>
              </a:rPr>
              <a:t>  </a:t>
            </a:r>
            <a:r>
              <a:rPr lang="en-US" dirty="0" smtClean="0"/>
              <a:t>info on acceptance after 6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577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hy atmospheric data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264723"/>
          </a:xfrm>
        </p:spPr>
        <p:txBody>
          <a:bodyPr>
            <a:normAutofit/>
          </a:bodyPr>
          <a:lstStyle/>
          <a:p>
            <a:r>
              <a:rPr lang="en-US" dirty="0"/>
              <a:t>r</a:t>
            </a:r>
            <a:r>
              <a:rPr lang="en-US" dirty="0" smtClean="0"/>
              <a:t>eference data for satellite remote sensing and modeling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igh accuracy solar attenuation data (photometers)</a:t>
            </a:r>
          </a:p>
          <a:p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tmospheric processes via profiling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ctive remote sensing (e.g. </a:t>
            </a:r>
            <a:r>
              <a:rPr lang="en-US" dirty="0" err="1" smtClean="0"/>
              <a:t>lidar</a:t>
            </a:r>
            <a:r>
              <a:rPr lang="en-US" dirty="0" smtClean="0"/>
              <a:t>, radar)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assive remote sensing (e.g. microwave radiometer, imagers)</a:t>
            </a:r>
          </a:p>
          <a:p>
            <a:pPr lvl="1"/>
            <a:r>
              <a:rPr lang="en-US" dirty="0" smtClean="0"/>
              <a:t>in-situ (radiosondes, cloud kite, UAV)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/>
              <a:t>a</a:t>
            </a:r>
            <a:r>
              <a:rPr lang="en-US" dirty="0" smtClean="0"/>
              <a:t>tmospheric – ocean exchange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urface data (air vs ocean,  eddy fluxes)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rofiles ( CTD-down, radiosondes-up)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684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 1</a:t>
            </a:r>
            <a:r>
              <a:rPr lang="en-US" dirty="0"/>
              <a:t>	</a:t>
            </a:r>
            <a:r>
              <a:rPr lang="en-US" dirty="0" smtClean="0"/>
              <a:t>	aerosol and trace-gases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7856"/>
            <a:ext cx="10515600" cy="489536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MICROTOPS  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erosol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ater vapor</a:t>
            </a:r>
          </a:p>
          <a:p>
            <a:endParaRPr lang="en-US" dirty="0"/>
          </a:p>
          <a:p>
            <a:r>
              <a:rPr lang="en-US" dirty="0" smtClean="0"/>
              <a:t>MAX-DOAS</a:t>
            </a:r>
          </a:p>
          <a:p>
            <a:pPr lvl="1"/>
            <a:r>
              <a:rPr lang="en-US" dirty="0" smtClean="0"/>
              <a:t>Trace-gases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EM27/SUN Fourier Transform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reenhouse gases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170" y="4392905"/>
            <a:ext cx="2095500" cy="2181225"/>
          </a:xfrm>
          <a:prstGeom prst="rect">
            <a:avLst/>
          </a:prstGeom>
        </p:spPr>
      </p:pic>
      <p:pic>
        <p:nvPicPr>
          <p:cNvPr id="1026" name="Picture 2" descr="IMG_37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840" y="3533392"/>
            <a:ext cx="19208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IMG_45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4" r="9602"/>
          <a:stretch>
            <a:fillRect/>
          </a:stretch>
        </p:blipFill>
        <p:spPr bwMode="auto">
          <a:xfrm rot="5400000">
            <a:off x="3960989" y="1380880"/>
            <a:ext cx="1746523" cy="192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852" y="1454899"/>
            <a:ext cx="4781550" cy="2257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79526" y="3599794"/>
            <a:ext cx="3915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ceanic aerosol loads from ship cruises </a:t>
            </a:r>
          </a:p>
          <a:p>
            <a:r>
              <a:rPr lang="en-US" dirty="0" smtClean="0"/>
              <a:t>blue(small AOD) to pink (large AOD)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5606796" y="2583611"/>
            <a:ext cx="978408" cy="484632"/>
          </a:xfrm>
          <a:prstGeom prst="rightArrow">
            <a:avLst>
              <a:gd name="adj1" fmla="val 50000"/>
              <a:gd name="adj2" fmla="val 469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Chart 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125" y="4333731"/>
            <a:ext cx="345634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770285" y="6114742"/>
            <a:ext cx="3075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ow background AOD depends </a:t>
            </a:r>
            <a:br>
              <a:rPr lang="en-US" dirty="0" smtClean="0"/>
            </a:br>
            <a:r>
              <a:rPr lang="en-US" dirty="0" smtClean="0"/>
              <a:t>on surface wind speeds </a:t>
            </a:r>
          </a:p>
        </p:txBody>
      </p:sp>
    </p:spTree>
    <p:extLst>
      <p:ext uri="{BB962C8B-B14F-4D97-AF65-F5344CB8AC3E}">
        <p14:creationId xmlns:p14="http://schemas.microsoft.com/office/powerpoint/2010/main" val="309202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 2			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Radar</a:t>
            </a:r>
          </a:p>
          <a:p>
            <a:endParaRPr lang="en-US" dirty="0"/>
          </a:p>
          <a:p>
            <a:r>
              <a:rPr lang="en-US" dirty="0" smtClean="0"/>
              <a:t>microwave</a:t>
            </a:r>
          </a:p>
          <a:p>
            <a:pPr marL="0" indent="0">
              <a:buNone/>
            </a:pPr>
            <a:r>
              <a:rPr lang="en-US" dirty="0" smtClean="0"/>
              <a:t>   radiometer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Raman Lidar</a:t>
            </a:r>
          </a:p>
          <a:p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loud 								ceilometer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camera</a:t>
            </a:r>
            <a:endParaRPr lang="en-US" dirty="0"/>
          </a:p>
        </p:txBody>
      </p:sp>
      <p:pic>
        <p:nvPicPr>
          <p:cNvPr id="4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464" y="5140015"/>
            <a:ext cx="2013810" cy="151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6" descr="C:\Users\m218044\Documents\office\ships\sonne_2019\SO_268-3\pictures\stefan_134__06\IMG_4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69127" y="1808888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" t="9276" r="4302" b="11705"/>
          <a:stretch/>
        </p:blipFill>
        <p:spPr bwMode="auto">
          <a:xfrm>
            <a:off x="3373820" y="1516856"/>
            <a:ext cx="4997669" cy="270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8" t="9733" r="5831" b="8669"/>
          <a:stretch/>
        </p:blipFill>
        <p:spPr>
          <a:xfrm rot="5400000">
            <a:off x="5449096" y="4273805"/>
            <a:ext cx="2294769" cy="245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81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 3		atmospheric state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976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		                             radiosondes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cloud-					                 wind-</a:t>
            </a:r>
          </a:p>
          <a:p>
            <a:pPr marL="0" indent="0">
              <a:buNone/>
            </a:pPr>
            <a:r>
              <a:rPr lang="en-US" dirty="0" smtClean="0"/>
              <a:t>   kite							      </a:t>
            </a:r>
            <a:r>
              <a:rPr lang="en-US" dirty="0" err="1" smtClean="0"/>
              <a:t>lidars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UAV						      eddy fluxes</a:t>
            </a:r>
            <a:endParaRPr lang="en-US" dirty="0"/>
          </a:p>
        </p:txBody>
      </p:sp>
      <p:pic>
        <p:nvPicPr>
          <p:cNvPr id="4" name="Obraz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7" b="25228"/>
          <a:stretch/>
        </p:blipFill>
        <p:spPr>
          <a:xfrm>
            <a:off x="2142897" y="5060730"/>
            <a:ext cx="3491865" cy="1434663"/>
          </a:xfrm>
          <a:prstGeom prst="rect">
            <a:avLst/>
          </a:prstGeom>
        </p:spPr>
      </p:pic>
      <p:pic>
        <p:nvPicPr>
          <p:cNvPr id="5" name="Grafik 3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664060" y="4563668"/>
            <a:ext cx="2967355" cy="2050415"/>
          </a:xfrm>
          <a:prstGeom prst="rect">
            <a:avLst/>
          </a:prstGeom>
          <a:ln>
            <a:noFill/>
            <a:prstDash/>
          </a:ln>
        </p:spPr>
      </p:pic>
      <p:pic>
        <p:nvPicPr>
          <p:cNvPr id="6" name="Picture 5" descr="C:\Users\wiss.MET\AppData\Local\Microsoft\Windows\INetCache\Content.Word\IMG_3225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5" b="14636"/>
          <a:stretch/>
        </p:blipFill>
        <p:spPr bwMode="auto">
          <a:xfrm>
            <a:off x="8704699" y="2662784"/>
            <a:ext cx="2886075" cy="149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2151740" y="1631490"/>
            <a:ext cx="2057653" cy="3219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" t="13423" r="6207" b="22209"/>
          <a:stretch/>
        </p:blipFill>
        <p:spPr>
          <a:xfrm rot="5400000">
            <a:off x="4377418" y="2382484"/>
            <a:ext cx="3231586" cy="170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27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502</Words>
  <Application>Microsoft Office PowerPoint</Application>
  <PresentationFormat>Widescreen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Atmospheric measurements over oceans on German research vessels </vt:lpstr>
      <vt:lpstr>r</vt:lpstr>
      <vt:lpstr>for the atmosphere ?</vt:lpstr>
      <vt:lpstr>extra atmos instruments and operating staff</vt:lpstr>
      <vt:lpstr>How to write a ship proposal ?</vt:lpstr>
      <vt:lpstr>why atmospheric data ?</vt:lpstr>
      <vt:lpstr>example 1  aerosol and trace-gases</vt:lpstr>
      <vt:lpstr>example 2   cloud</vt:lpstr>
      <vt:lpstr>example 3  atmospheric state </vt:lpstr>
      <vt:lpstr>an experience                 … not to be missed</vt:lpstr>
    </vt:vector>
  </TitlesOfParts>
  <Company>MPIM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Atmospheric measurements over oceans on German research vessels</dc:title>
  <dc:creator>Stefan Kinne</dc:creator>
  <cp:lastModifiedBy>Stefan Kinne</cp:lastModifiedBy>
  <cp:revision>20</cp:revision>
  <dcterms:created xsi:type="dcterms:W3CDTF">2020-05-05T10:57:26Z</dcterms:created>
  <dcterms:modified xsi:type="dcterms:W3CDTF">2020-05-05T14:57:07Z</dcterms:modified>
</cp:coreProperties>
</file>