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6" r:id="rId3"/>
    <p:sldId id="267" r:id="rId4"/>
    <p:sldId id="259" r:id="rId5"/>
    <p:sldId id="268" r:id="rId6"/>
    <p:sldId id="269" r:id="rId7"/>
    <p:sldId id="272" r:id="rId8"/>
    <p:sldId id="274" r:id="rId9"/>
    <p:sldId id="270" r:id="rId10"/>
    <p:sldId id="271" r:id="rId11"/>
    <p:sldId id="275" r:id="rId12"/>
    <p:sldId id="277" r:id="rId13"/>
    <p:sldId id="276" r:id="rId14"/>
    <p:sldId id="278" r:id="rId15"/>
    <p:sldId id="25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/>
    <p:restoredTop sz="94665"/>
  </p:normalViewPr>
  <p:slideViewPr>
    <p:cSldViewPr snapToGrid="0" snapToObjects="1">
      <p:cViewPr varScale="1">
        <p:scale>
          <a:sx n="131" d="100"/>
          <a:sy n="131" d="100"/>
        </p:scale>
        <p:origin x="4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i="0">
                <a:latin typeface="Verdana"/>
                <a:cs typeface="Verdana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6480" y="3886200"/>
            <a:ext cx="1037112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A2F0-91B2-FA47-9667-926158F12BC4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634F-794C-254B-8B63-A52253FC560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GEL-final-right.pdf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900" y="4867275"/>
            <a:ext cx="4241800" cy="1257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17AFB6-E3B8-654C-B49C-3BAB8F5D57B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61232" y="5015231"/>
            <a:ext cx="3093168" cy="134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84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4908"/>
            <a:ext cx="10972800" cy="919505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2900" indent="-342900">
              <a:buClr>
                <a:srgbClr val="FF0000"/>
              </a:buClr>
              <a:buSzPct val="80000"/>
              <a:buFont typeface="Wingdings" pitchFamily="2" charset="2"/>
              <a:buChar char="§"/>
              <a:defRPr/>
            </a:lvl1pPr>
            <a:lvl2pPr>
              <a:buClr>
                <a:srgbClr val="FF0000"/>
              </a:buClr>
              <a:defRPr/>
            </a:lvl2pPr>
            <a:lvl3pPr>
              <a:buClr>
                <a:srgbClr val="FF0000"/>
              </a:buClr>
              <a:defRPr/>
            </a:lvl3pPr>
            <a:lvl4pPr>
              <a:buClr>
                <a:srgbClr val="FF0000"/>
              </a:buClr>
              <a:defRPr/>
            </a:lvl4pPr>
            <a:lvl5pPr>
              <a:buClr>
                <a:srgbClr val="FF0000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A2F0-91B2-FA47-9667-926158F12BC4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634F-794C-254B-8B63-A52253FC560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568CD3-9F5D-2946-AAB5-C12BF71429F6}"/>
              </a:ext>
            </a:extLst>
          </p:cNvPr>
          <p:cNvCxnSpPr/>
          <p:nvPr/>
        </p:nvCxnSpPr>
        <p:spPr>
          <a:xfrm>
            <a:off x="609600" y="806556"/>
            <a:ext cx="109728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709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 marL="342900" indent="-342900">
              <a:buClr>
                <a:srgbClr val="D00000"/>
              </a:buClr>
              <a:buSzPct val="80000"/>
              <a:buFont typeface="Courier New"/>
              <a:buChar char="o"/>
              <a:defRPr/>
            </a:lvl1pPr>
            <a:lvl2pPr>
              <a:buClr>
                <a:srgbClr val="D00000"/>
              </a:buClr>
              <a:defRPr/>
            </a:lvl2pPr>
            <a:lvl3pPr>
              <a:buClr>
                <a:srgbClr val="D00000"/>
              </a:buClr>
              <a:defRPr/>
            </a:lvl3pPr>
            <a:lvl4pPr>
              <a:buClr>
                <a:srgbClr val="D00000"/>
              </a:buClr>
              <a:defRPr/>
            </a:lvl4pPr>
            <a:lvl5pPr>
              <a:buClr>
                <a:srgbClr val="D00000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A2F0-91B2-FA47-9667-926158F12BC4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634F-794C-254B-8B63-A52253FC5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84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utline/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C5AE634F-794C-254B-8B63-A52253FC560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8A2F0-91B2-FA47-9667-926158F12BC4}" type="datetimeFigureOut">
              <a:rPr lang="en-US" smtClean="0"/>
              <a:t>5/7/20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99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56231"/>
            <a:ext cx="5384800" cy="4969933"/>
          </a:xfrm>
        </p:spPr>
        <p:txBody>
          <a:bodyPr>
            <a:normAutofit/>
          </a:bodyPr>
          <a:lstStyle>
            <a:lvl1pPr marL="342900" indent="-342900">
              <a:buClr>
                <a:srgbClr val="FF0000"/>
              </a:buClr>
              <a:buSzPct val="80000"/>
              <a:buFont typeface="Wingdings" charset="2"/>
              <a:buChar char="§"/>
              <a:defRPr sz="2400">
                <a:latin typeface="+mn-lt"/>
                <a:cs typeface="Arial  "/>
              </a:defRPr>
            </a:lvl1pPr>
            <a:lvl2pPr>
              <a:buClr>
                <a:srgbClr val="FF0000"/>
              </a:buClr>
              <a:defRPr sz="2000">
                <a:latin typeface="+mn-lt"/>
                <a:cs typeface="Arial  "/>
              </a:defRPr>
            </a:lvl2pPr>
            <a:lvl3pPr>
              <a:buClr>
                <a:srgbClr val="FF0000"/>
              </a:buClr>
              <a:defRPr sz="1800">
                <a:latin typeface="+mn-lt"/>
                <a:cs typeface="Arial  "/>
              </a:defRPr>
            </a:lvl3pPr>
            <a:lvl4pPr>
              <a:buClr>
                <a:srgbClr val="FF0000"/>
              </a:buClr>
              <a:defRPr sz="1600">
                <a:latin typeface="+mn-lt"/>
                <a:cs typeface="Arial  "/>
              </a:defRPr>
            </a:lvl4pPr>
            <a:lvl5pPr>
              <a:buClr>
                <a:srgbClr val="FF0000"/>
              </a:buClr>
              <a:defRPr sz="1600">
                <a:latin typeface="+mn-lt"/>
                <a:cs typeface="Arial  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56231"/>
            <a:ext cx="5384800" cy="4969933"/>
          </a:xfrm>
        </p:spPr>
        <p:txBody>
          <a:bodyPr>
            <a:normAutofit/>
          </a:bodyPr>
          <a:lstStyle>
            <a:lvl1pPr marL="342900" indent="-342900">
              <a:buClr>
                <a:srgbClr val="FF0000"/>
              </a:buClr>
              <a:buSzPct val="80000"/>
              <a:buFont typeface="Wingdings" charset="2"/>
              <a:buChar char="§"/>
              <a:defRPr sz="2400">
                <a:latin typeface="+mn-lt"/>
                <a:cs typeface="Arial  "/>
              </a:defRPr>
            </a:lvl1pPr>
            <a:lvl2pPr>
              <a:buClr>
                <a:srgbClr val="FF0000"/>
              </a:buClr>
              <a:defRPr sz="2000">
                <a:latin typeface="+mn-lt"/>
                <a:cs typeface="Arial  "/>
              </a:defRPr>
            </a:lvl2pPr>
            <a:lvl3pPr>
              <a:buClr>
                <a:srgbClr val="FF0000"/>
              </a:buClr>
              <a:defRPr sz="1800">
                <a:latin typeface="+mn-lt"/>
                <a:cs typeface="Arial  "/>
              </a:defRPr>
            </a:lvl3pPr>
            <a:lvl4pPr>
              <a:buClr>
                <a:srgbClr val="FF0000"/>
              </a:buClr>
              <a:defRPr sz="1600">
                <a:latin typeface="+mn-lt"/>
                <a:cs typeface="Arial  "/>
              </a:defRPr>
            </a:lvl4pPr>
            <a:lvl5pPr>
              <a:buClr>
                <a:srgbClr val="FF0000"/>
              </a:buClr>
              <a:defRPr sz="1600">
                <a:latin typeface="+mn-lt"/>
                <a:cs typeface="Arial  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-4"/>
            <a:ext cx="10972800" cy="842505"/>
          </a:xfrm>
        </p:spPr>
        <p:txBody>
          <a:bodyPr>
            <a:normAutofit/>
          </a:bodyPr>
          <a:lstStyle>
            <a:lvl1pPr algn="l">
              <a:defRPr sz="3200">
                <a:latin typeface="Verdana"/>
                <a:cs typeface="Verdana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C5AE634F-794C-254B-8B63-A52253FC560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078179-D651-B047-950D-124BFC7934AE}"/>
              </a:ext>
            </a:extLst>
          </p:cNvPr>
          <p:cNvCxnSpPr/>
          <p:nvPr/>
        </p:nvCxnSpPr>
        <p:spPr>
          <a:xfrm>
            <a:off x="609600" y="806556"/>
            <a:ext cx="109728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246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-4"/>
            <a:ext cx="10972800" cy="842505"/>
          </a:xfrm>
        </p:spPr>
        <p:txBody>
          <a:bodyPr>
            <a:normAutofit/>
          </a:bodyPr>
          <a:lstStyle>
            <a:lvl1pPr algn="l">
              <a:defRPr sz="3200">
                <a:latin typeface="Verdana"/>
                <a:cs typeface="Verdana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C5AE634F-794C-254B-8B63-A52253FC560E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806556"/>
            <a:ext cx="10972800" cy="0"/>
          </a:xfrm>
          <a:prstGeom prst="line">
            <a:avLst/>
          </a:prstGeom>
          <a:ln>
            <a:solidFill>
              <a:srgbClr val="D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617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Outline/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C5AE634F-794C-254B-8B63-A52253FC5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90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56232"/>
            <a:ext cx="5384800" cy="4969933"/>
          </a:xfrm>
        </p:spPr>
        <p:txBody>
          <a:bodyPr>
            <a:normAutofit/>
          </a:bodyPr>
          <a:lstStyle>
            <a:lvl1pPr marL="342900" indent="-342900">
              <a:buClr>
                <a:srgbClr val="FF0000"/>
              </a:buClr>
              <a:buSzPct val="80000"/>
              <a:buFont typeface="Wingdings" charset="2"/>
              <a:buChar char="§"/>
              <a:defRPr sz="2400">
                <a:latin typeface="+mn-lt"/>
                <a:cs typeface="Arial  "/>
              </a:defRPr>
            </a:lvl1pPr>
            <a:lvl2pPr>
              <a:buClr>
                <a:srgbClr val="FF0000"/>
              </a:buClr>
              <a:defRPr sz="2000">
                <a:latin typeface="+mn-lt"/>
                <a:cs typeface="Arial  "/>
              </a:defRPr>
            </a:lvl2pPr>
            <a:lvl3pPr>
              <a:buClr>
                <a:srgbClr val="FF0000"/>
              </a:buClr>
              <a:defRPr sz="1800">
                <a:latin typeface="+mn-lt"/>
                <a:cs typeface="Arial  "/>
              </a:defRPr>
            </a:lvl3pPr>
            <a:lvl4pPr>
              <a:buClr>
                <a:srgbClr val="FF0000"/>
              </a:buClr>
              <a:defRPr sz="1600">
                <a:latin typeface="+mn-lt"/>
                <a:cs typeface="Arial  "/>
              </a:defRPr>
            </a:lvl4pPr>
            <a:lvl5pPr>
              <a:buClr>
                <a:srgbClr val="FF0000"/>
              </a:buClr>
              <a:defRPr sz="1600">
                <a:latin typeface="+mn-lt"/>
                <a:cs typeface="Arial  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56232"/>
            <a:ext cx="5384800" cy="4969933"/>
          </a:xfrm>
        </p:spPr>
        <p:txBody>
          <a:bodyPr>
            <a:normAutofit/>
          </a:bodyPr>
          <a:lstStyle>
            <a:lvl1pPr marL="342900" indent="-342900">
              <a:buClr>
                <a:srgbClr val="FF0000"/>
              </a:buClr>
              <a:buSzPct val="80000"/>
              <a:buFont typeface="Wingdings" charset="2"/>
              <a:buChar char="§"/>
              <a:defRPr sz="2400">
                <a:latin typeface="+mn-lt"/>
                <a:cs typeface="Arial  "/>
              </a:defRPr>
            </a:lvl1pPr>
            <a:lvl2pPr>
              <a:buClr>
                <a:srgbClr val="FF0000"/>
              </a:buClr>
              <a:defRPr sz="2000">
                <a:latin typeface="+mn-lt"/>
                <a:cs typeface="Arial  "/>
              </a:defRPr>
            </a:lvl2pPr>
            <a:lvl3pPr>
              <a:buClr>
                <a:srgbClr val="FF0000"/>
              </a:buClr>
              <a:defRPr sz="1800">
                <a:latin typeface="+mn-lt"/>
                <a:cs typeface="Arial  "/>
              </a:defRPr>
            </a:lvl3pPr>
            <a:lvl4pPr>
              <a:buClr>
                <a:srgbClr val="FF0000"/>
              </a:buClr>
              <a:defRPr sz="1600">
                <a:latin typeface="+mn-lt"/>
                <a:cs typeface="Arial  "/>
              </a:defRPr>
            </a:lvl4pPr>
            <a:lvl5pPr>
              <a:buClr>
                <a:srgbClr val="FF0000"/>
              </a:buClr>
              <a:defRPr sz="1600">
                <a:latin typeface="+mn-lt"/>
                <a:cs typeface="Arial  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-3"/>
            <a:ext cx="10972800" cy="842505"/>
          </a:xfrm>
        </p:spPr>
        <p:txBody>
          <a:bodyPr>
            <a:normAutofit/>
          </a:bodyPr>
          <a:lstStyle>
            <a:lvl1pPr algn="l">
              <a:defRPr sz="3200">
                <a:latin typeface="Verdana"/>
                <a:cs typeface="Verdana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</p:spPr>
        <p:txBody>
          <a:bodyPr/>
          <a:lstStyle/>
          <a:p>
            <a:fld id="{C5AE634F-794C-254B-8B63-A52253FC560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0C138D7-AAC1-6248-8A76-A149A1AEE53C}"/>
              </a:ext>
            </a:extLst>
          </p:cNvPr>
          <p:cNvCxnSpPr/>
          <p:nvPr/>
        </p:nvCxnSpPr>
        <p:spPr>
          <a:xfrm>
            <a:off x="609600" y="806556"/>
            <a:ext cx="109728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073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-3"/>
            <a:ext cx="10972800" cy="842505"/>
          </a:xfrm>
        </p:spPr>
        <p:txBody>
          <a:bodyPr>
            <a:normAutofit/>
          </a:bodyPr>
          <a:lstStyle>
            <a:lvl1pPr algn="l">
              <a:defRPr sz="3200">
                <a:latin typeface="Verdana"/>
                <a:cs typeface="Verdana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</p:spPr>
        <p:txBody>
          <a:bodyPr/>
          <a:lstStyle/>
          <a:p>
            <a:fld id="{C5AE634F-794C-254B-8B63-A52253FC560E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9BB52A7-3683-214F-9109-A3A7EAF95CD1}"/>
              </a:ext>
            </a:extLst>
          </p:cNvPr>
          <p:cNvCxnSpPr/>
          <p:nvPr/>
        </p:nvCxnSpPr>
        <p:spPr>
          <a:xfrm>
            <a:off x="609600" y="806556"/>
            <a:ext cx="109728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331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Outline/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</p:spPr>
        <p:txBody>
          <a:bodyPr/>
          <a:lstStyle/>
          <a:p>
            <a:fld id="{C5AE634F-794C-254B-8B63-A52253FC5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4"/>
            <a:ext cx="10972800" cy="842505"/>
          </a:xfrm>
        </p:spPr>
        <p:txBody>
          <a:bodyPr>
            <a:normAutofit/>
          </a:bodyPr>
          <a:lstStyle>
            <a:lvl1pPr algn="l">
              <a:defRPr sz="3200">
                <a:latin typeface="Verdana"/>
                <a:cs typeface="Verdana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04156"/>
            <a:ext cx="10972800" cy="4922007"/>
          </a:xfrm>
        </p:spPr>
        <p:txBody>
          <a:bodyPr>
            <a:normAutofit/>
          </a:bodyPr>
          <a:lstStyle>
            <a:lvl1pPr marL="342900" indent="-342900">
              <a:buClr>
                <a:srgbClr val="FF0000"/>
              </a:buClr>
              <a:buSzPct val="80000"/>
              <a:buFont typeface="Wingdings" charset="2"/>
              <a:buChar char="§"/>
              <a:defRPr sz="2400">
                <a:latin typeface="+mn-lt"/>
                <a:cs typeface="Arial  "/>
              </a:defRPr>
            </a:lvl1pPr>
            <a:lvl2pPr>
              <a:buClr>
                <a:srgbClr val="FF0000"/>
              </a:buClr>
              <a:defRPr sz="2000">
                <a:latin typeface="+mn-lt"/>
                <a:cs typeface="Arial  "/>
              </a:defRPr>
            </a:lvl2pPr>
            <a:lvl3pPr>
              <a:buClr>
                <a:srgbClr val="FF0000"/>
              </a:buClr>
              <a:defRPr sz="1800">
                <a:latin typeface="+mn-lt"/>
                <a:cs typeface="Arial  "/>
              </a:defRPr>
            </a:lvl3pPr>
            <a:lvl4pPr>
              <a:buClr>
                <a:srgbClr val="FF0000"/>
              </a:buClr>
              <a:defRPr sz="1600">
                <a:latin typeface="+mn-lt"/>
                <a:cs typeface="Arial  "/>
              </a:defRPr>
            </a:lvl4pPr>
            <a:lvl5pPr>
              <a:buClr>
                <a:srgbClr val="FF0000"/>
              </a:buClr>
              <a:defRPr sz="1600">
                <a:latin typeface="+mn-lt"/>
                <a:cs typeface="Arial  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E634F-794C-254B-8B63-A52253FC560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8A2F0-91B2-FA47-9667-926158F12BC4}" type="datetimeFigureOut">
              <a:rPr lang="en-US" smtClean="0"/>
              <a:t>5/7/20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609600" y="806556"/>
            <a:ext cx="109728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787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Verdana"/>
                <a:cs typeface="Verdana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A2F0-91B2-FA47-9667-926158F12BC4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634F-794C-254B-8B63-A52253FC5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15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56231"/>
            <a:ext cx="5384800" cy="4969933"/>
          </a:xfrm>
        </p:spPr>
        <p:txBody>
          <a:bodyPr>
            <a:normAutofit/>
          </a:bodyPr>
          <a:lstStyle>
            <a:lvl1pPr marL="342900" indent="-342900">
              <a:buClr>
                <a:srgbClr val="FF0000"/>
              </a:buClr>
              <a:buSzPct val="80000"/>
              <a:buFont typeface="Wingdings" charset="2"/>
              <a:buChar char="§"/>
              <a:defRPr sz="2400">
                <a:latin typeface="+mn-lt"/>
                <a:cs typeface="Open Sans"/>
              </a:defRPr>
            </a:lvl1pPr>
            <a:lvl2pPr>
              <a:buClr>
                <a:srgbClr val="FF0000"/>
              </a:buClr>
              <a:defRPr sz="2000">
                <a:latin typeface="+mn-lt"/>
                <a:cs typeface="Open Sans"/>
              </a:defRPr>
            </a:lvl2pPr>
            <a:lvl3pPr>
              <a:buClr>
                <a:srgbClr val="FF0000"/>
              </a:buClr>
              <a:defRPr sz="1800">
                <a:latin typeface="+mn-lt"/>
                <a:cs typeface="Open Sans"/>
              </a:defRPr>
            </a:lvl3pPr>
            <a:lvl4pPr>
              <a:buClr>
                <a:srgbClr val="FF0000"/>
              </a:buClr>
              <a:defRPr sz="1600">
                <a:latin typeface="+mn-lt"/>
                <a:cs typeface="Open Sans"/>
              </a:defRPr>
            </a:lvl4pPr>
            <a:lvl5pPr>
              <a:buClr>
                <a:srgbClr val="FF0000"/>
              </a:buClr>
              <a:defRPr sz="1600">
                <a:latin typeface="+mn-lt"/>
                <a:cs typeface="Open San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56231"/>
            <a:ext cx="5384800" cy="4969933"/>
          </a:xfrm>
        </p:spPr>
        <p:txBody>
          <a:bodyPr>
            <a:normAutofit/>
          </a:bodyPr>
          <a:lstStyle>
            <a:lvl1pPr marL="342900" indent="-342900">
              <a:buClr>
                <a:srgbClr val="FF0000"/>
              </a:buClr>
              <a:buSzPct val="80000"/>
              <a:buFont typeface="Wingdings" charset="2"/>
              <a:buChar char="§"/>
              <a:defRPr sz="2400">
                <a:latin typeface="+mn-lt"/>
                <a:cs typeface="Open Sans"/>
              </a:defRPr>
            </a:lvl1pPr>
            <a:lvl2pPr>
              <a:buClr>
                <a:srgbClr val="FF0000"/>
              </a:buClr>
              <a:defRPr sz="2000">
                <a:latin typeface="+mn-lt"/>
                <a:cs typeface="Open Sans"/>
              </a:defRPr>
            </a:lvl2pPr>
            <a:lvl3pPr>
              <a:buClr>
                <a:srgbClr val="FF0000"/>
              </a:buClr>
              <a:defRPr sz="1800">
                <a:latin typeface="+mn-lt"/>
                <a:cs typeface="Open Sans"/>
              </a:defRPr>
            </a:lvl3pPr>
            <a:lvl4pPr>
              <a:buClr>
                <a:srgbClr val="FF0000"/>
              </a:buClr>
              <a:defRPr sz="1600">
                <a:latin typeface="+mn-lt"/>
                <a:cs typeface="Open Sans"/>
              </a:defRPr>
            </a:lvl4pPr>
            <a:lvl5pPr>
              <a:buClr>
                <a:srgbClr val="FF0000"/>
              </a:buClr>
              <a:defRPr sz="1600">
                <a:latin typeface="+mn-lt"/>
                <a:cs typeface="Open San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-4"/>
            <a:ext cx="10972800" cy="842505"/>
          </a:xfrm>
        </p:spPr>
        <p:txBody>
          <a:bodyPr>
            <a:normAutofit/>
          </a:bodyPr>
          <a:lstStyle>
            <a:lvl1pPr algn="l">
              <a:defRPr sz="3200">
                <a:latin typeface="Verdana"/>
                <a:cs typeface="Verdana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C5AE634F-794C-254B-8B63-A52253FC560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8A2F0-91B2-FA47-9667-926158F12BC4}" type="datetimeFigureOut">
              <a:rPr lang="en-US" smtClean="0"/>
              <a:t>5/7/20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609600" y="806556"/>
            <a:ext cx="109728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66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926"/>
            <a:ext cx="10972800" cy="931487"/>
          </a:xfrm>
        </p:spPr>
        <p:txBody>
          <a:bodyPr>
            <a:normAutofit/>
          </a:bodyPr>
          <a:lstStyle>
            <a:lvl1pPr algn="l">
              <a:defRPr sz="3200" b="1" i="0">
                <a:latin typeface="Verdana"/>
                <a:cs typeface="Verdana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Verdana"/>
                <a:cs typeface="Verdan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 marL="342900" indent="-342900">
              <a:buClr>
                <a:srgbClr val="FF0000"/>
              </a:buClr>
              <a:buSzPct val="80000"/>
              <a:buFont typeface="Wingdings" charset="2"/>
              <a:buChar char="§"/>
              <a:defRPr sz="2400">
                <a:latin typeface="+mn-lt"/>
                <a:cs typeface="Open Sans"/>
              </a:defRPr>
            </a:lvl1pPr>
            <a:lvl2pPr>
              <a:buClr>
                <a:srgbClr val="FF0000"/>
              </a:buClr>
              <a:defRPr sz="2000">
                <a:latin typeface="+mn-lt"/>
                <a:cs typeface="Open Sans"/>
              </a:defRPr>
            </a:lvl2pPr>
            <a:lvl3pPr>
              <a:buClr>
                <a:srgbClr val="FF0000"/>
              </a:buClr>
              <a:defRPr sz="1800">
                <a:latin typeface="+mn-lt"/>
                <a:cs typeface="Open Sans"/>
              </a:defRPr>
            </a:lvl3pPr>
            <a:lvl4pPr>
              <a:buClr>
                <a:srgbClr val="FF0000"/>
              </a:buClr>
              <a:defRPr sz="1600">
                <a:latin typeface="+mn-lt"/>
                <a:cs typeface="Open Sans"/>
              </a:defRPr>
            </a:lvl4pPr>
            <a:lvl5pPr>
              <a:buClr>
                <a:srgbClr val="FF0000"/>
              </a:buClr>
              <a:defRPr sz="1600">
                <a:latin typeface="+mn-lt"/>
                <a:cs typeface="Open San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Verdana"/>
                <a:cs typeface="Verdan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 marL="342900" indent="-342900">
              <a:buClr>
                <a:srgbClr val="FF0000"/>
              </a:buClr>
              <a:buSzPct val="80000"/>
              <a:buFont typeface="Wingdings" charset="2"/>
              <a:buChar char="§"/>
              <a:defRPr sz="2400">
                <a:latin typeface="+mn-lt"/>
                <a:cs typeface="Open Sans"/>
              </a:defRPr>
            </a:lvl1pPr>
            <a:lvl2pPr>
              <a:buClr>
                <a:srgbClr val="FF0000"/>
              </a:buClr>
              <a:defRPr sz="2000">
                <a:latin typeface="+mn-lt"/>
                <a:cs typeface="Open Sans"/>
              </a:defRPr>
            </a:lvl2pPr>
            <a:lvl3pPr>
              <a:buClr>
                <a:srgbClr val="FF0000"/>
              </a:buClr>
              <a:defRPr sz="1800">
                <a:latin typeface="+mn-lt"/>
                <a:cs typeface="Open Sans"/>
              </a:defRPr>
            </a:lvl3pPr>
            <a:lvl4pPr>
              <a:buClr>
                <a:srgbClr val="FF0000"/>
              </a:buClr>
              <a:defRPr sz="1600">
                <a:latin typeface="+mn-lt"/>
                <a:cs typeface="Open Sans"/>
              </a:defRPr>
            </a:lvl4pPr>
            <a:lvl5pPr>
              <a:buClr>
                <a:srgbClr val="FF0000"/>
              </a:buClr>
              <a:defRPr sz="1600">
                <a:latin typeface="+mn-lt"/>
                <a:cs typeface="Open San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A2F0-91B2-FA47-9667-926158F12BC4}" type="datetimeFigureOut">
              <a:rPr lang="en-US" smtClean="0"/>
              <a:t>5/7/20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634F-794C-254B-8B63-A52253FC560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6BDFAD-5FC3-724B-AA33-5BA0A56402FB}"/>
              </a:ext>
            </a:extLst>
          </p:cNvPr>
          <p:cNvCxnSpPr/>
          <p:nvPr/>
        </p:nvCxnSpPr>
        <p:spPr>
          <a:xfrm>
            <a:off x="609600" y="806556"/>
            <a:ext cx="109728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174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-4"/>
            <a:ext cx="10972800" cy="842505"/>
          </a:xfrm>
        </p:spPr>
        <p:txBody>
          <a:bodyPr>
            <a:normAutofit/>
          </a:bodyPr>
          <a:lstStyle>
            <a:lvl1pPr algn="l"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C5AE634F-794C-254B-8B63-A52253FC560E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37AA7C-9BC2-4A49-9190-6233ED6BE77E}"/>
              </a:ext>
            </a:extLst>
          </p:cNvPr>
          <p:cNvCxnSpPr/>
          <p:nvPr/>
        </p:nvCxnSpPr>
        <p:spPr>
          <a:xfrm>
            <a:off x="609600" y="806556"/>
            <a:ext cx="109728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576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C5AE634F-794C-254B-8B63-A52253FC560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8A2F0-91B2-FA47-9667-926158F12BC4}" type="datetimeFigureOut">
              <a:rPr lang="en-US" smtClean="0"/>
              <a:t>5/7/20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 marL="342900" indent="-342900">
              <a:buClr>
                <a:srgbClr val="FF0000"/>
              </a:buClr>
              <a:buFont typeface="Wingdings" pitchFamily="2" charset="2"/>
              <a:buChar char="§"/>
              <a:defRPr sz="3200"/>
            </a:lvl1pPr>
            <a:lvl2pPr>
              <a:buClr>
                <a:srgbClr val="FF0000"/>
              </a:buClr>
              <a:defRPr sz="2800"/>
            </a:lvl2pPr>
            <a:lvl3pPr>
              <a:buClr>
                <a:srgbClr val="FF0000"/>
              </a:buClr>
              <a:defRPr sz="2400"/>
            </a:lvl3pPr>
            <a:lvl4pPr>
              <a:buClr>
                <a:srgbClr val="FF0000"/>
              </a:buClr>
              <a:defRPr sz="2000"/>
            </a:lvl4pPr>
            <a:lvl5pPr>
              <a:buClr>
                <a:srgbClr val="FF0000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A2F0-91B2-FA47-9667-926158F12BC4}" type="datetimeFigureOut">
              <a:rPr lang="en-US" smtClean="0"/>
              <a:t>5/7/20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634F-794C-254B-8B63-A52253FC5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97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A2F0-91B2-FA47-9667-926158F12BC4}" type="datetimeFigureOut">
              <a:rPr lang="en-US" smtClean="0"/>
              <a:t>5/7/20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634F-794C-254B-8B63-A52253FC5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23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8A2F0-91B2-FA47-9667-926158F12BC4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E634F-794C-254B-8B63-A52253FC560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6D7A1F5-609F-A948-8C01-7C900B5220F7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972800" y="6438900"/>
            <a:ext cx="12192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4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Arial  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Arial  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Arial  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Arial  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Arial  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rice.lecampion@epfl.ch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7" Type="http://schemas.openxmlformats.org/officeDocument/2006/relationships/image" Target="../media/image54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56.emf"/><Relationship Id="rId7" Type="http://schemas.openxmlformats.org/officeDocument/2006/relationships/image" Target="../media/image60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57.emf"/><Relationship Id="rId9" Type="http://schemas.openxmlformats.org/officeDocument/2006/relationships/image" Target="../media/image6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emf"/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12" Type="http://schemas.openxmlformats.org/officeDocument/2006/relationships/image" Target="../media/image14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5" Type="http://schemas.openxmlformats.org/officeDocument/2006/relationships/image" Target="../media/image7.emf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Relationship Id="rId14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emf"/><Relationship Id="rId3" Type="http://schemas.openxmlformats.org/officeDocument/2006/relationships/image" Target="../media/image18.png"/><Relationship Id="rId7" Type="http://schemas.openxmlformats.org/officeDocument/2006/relationships/image" Target="../media/image19.emf"/><Relationship Id="rId12" Type="http://schemas.openxmlformats.org/officeDocument/2006/relationships/image" Target="../media/image14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11" Type="http://schemas.openxmlformats.org/officeDocument/2006/relationships/image" Target="../media/image13.emf"/><Relationship Id="rId5" Type="http://schemas.openxmlformats.org/officeDocument/2006/relationships/image" Target="../media/image7.emf"/><Relationship Id="rId10" Type="http://schemas.openxmlformats.org/officeDocument/2006/relationships/image" Target="../media/image11.emf"/><Relationship Id="rId4" Type="http://schemas.openxmlformats.org/officeDocument/2006/relationships/image" Target="../media/image6.emf"/><Relationship Id="rId9" Type="http://schemas.openxmlformats.org/officeDocument/2006/relationships/image" Target="../media/image20.emf"/><Relationship Id="rId1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12" Type="http://schemas.openxmlformats.org/officeDocument/2006/relationships/image" Target="../media/image42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11" Type="http://schemas.openxmlformats.org/officeDocument/2006/relationships/image" Target="../media/image41.emf"/><Relationship Id="rId5" Type="http://schemas.openxmlformats.org/officeDocument/2006/relationships/image" Target="../media/image35.emf"/><Relationship Id="rId10" Type="http://schemas.openxmlformats.org/officeDocument/2006/relationships/image" Target="../media/image40.emf"/><Relationship Id="rId4" Type="http://schemas.openxmlformats.org/officeDocument/2006/relationships/image" Target="../media/image34.emf"/><Relationship Id="rId9" Type="http://schemas.openxmlformats.org/officeDocument/2006/relationships/image" Target="../media/image3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86CF60-5D99-6741-9322-DD7326C5D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6480" y="271345"/>
            <a:ext cx="10363200" cy="1690301"/>
          </a:xfrm>
        </p:spPr>
        <p:txBody>
          <a:bodyPr>
            <a:noAutofit/>
          </a:bodyPr>
          <a:lstStyle/>
          <a:p>
            <a:r>
              <a:rPr lang="en-GB" sz="3600" dirty="0"/>
              <a:t>Induced seismicity associated with fluid injection into a fractured rock mass	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85B95A-A5D4-4A43-B1C8-9CD359DBFA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8560" y="2023665"/>
            <a:ext cx="10371120" cy="1321902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dirty="0"/>
              <a:t>Federico Ciardo</a:t>
            </a:r>
            <a:r>
              <a:rPr lang="en-GB" baseline="30000" dirty="0"/>
              <a:t>1</a:t>
            </a:r>
            <a:r>
              <a:rPr lang="en-GB" dirty="0"/>
              <a:t>, Brice Lecampion</a:t>
            </a:r>
            <a:r>
              <a:rPr lang="en-GB" baseline="30000" dirty="0"/>
              <a:t>1,2</a:t>
            </a:r>
            <a:r>
              <a:rPr lang="en-GB" dirty="0"/>
              <a:t>, </a:t>
            </a:r>
          </a:p>
          <a:p>
            <a:pPr algn="ctr"/>
            <a:r>
              <a:rPr lang="en-GB" dirty="0"/>
              <a:t>Alexis </a:t>
            </a:r>
            <a:r>
              <a:rPr lang="en-GB" dirty="0" err="1"/>
              <a:t>Saèz</a:t>
            </a:r>
            <a:r>
              <a:rPr lang="en-GB" dirty="0"/>
              <a:t> Uribe</a:t>
            </a:r>
            <a:r>
              <a:rPr lang="en-GB" baseline="30000" dirty="0"/>
              <a:t>1</a:t>
            </a:r>
            <a:r>
              <a:rPr lang="en-GB" dirty="0"/>
              <a:t>, Andreas Möri</a:t>
            </a:r>
            <a:r>
              <a:rPr lang="en-GB" baseline="30000" dirty="0"/>
              <a:t>1</a:t>
            </a:r>
            <a:r>
              <a:rPr lang="en-GB" dirty="0"/>
              <a:t> </a:t>
            </a:r>
          </a:p>
          <a:p>
            <a:pPr algn="ctr"/>
            <a:r>
              <a:rPr lang="en-GB" sz="2000" baseline="30000" dirty="0"/>
              <a:t>1</a:t>
            </a:r>
            <a:r>
              <a:rPr lang="en-GB" sz="2000" dirty="0"/>
              <a:t>Geo-Energy Lab, Ecole </a:t>
            </a:r>
            <a:r>
              <a:rPr lang="en-GB" sz="2000" dirty="0" err="1"/>
              <a:t>Polytéchnique</a:t>
            </a:r>
            <a:r>
              <a:rPr lang="en-GB" sz="2000" dirty="0"/>
              <a:t> </a:t>
            </a:r>
            <a:r>
              <a:rPr lang="en-GB" sz="2000" dirty="0" err="1"/>
              <a:t>Fédérale</a:t>
            </a:r>
            <a:r>
              <a:rPr lang="en-GB" sz="2000" dirty="0"/>
              <a:t> de Lausanne, Switzerland</a:t>
            </a:r>
          </a:p>
          <a:p>
            <a:pPr algn="ctr"/>
            <a:endParaRPr lang="en-GB" sz="2000" baseline="30000" dirty="0"/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B70B7C93-9762-0D42-8B68-ABEA577B4543}"/>
              </a:ext>
            </a:extLst>
          </p:cNvPr>
          <p:cNvSpPr txBox="1">
            <a:spLocks/>
          </p:cNvSpPr>
          <p:nvPr/>
        </p:nvSpPr>
        <p:spPr>
          <a:xfrm>
            <a:off x="898560" y="6128486"/>
            <a:ext cx="10371120" cy="458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  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  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  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  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aseline="30000" dirty="0"/>
              <a:t>2</a:t>
            </a:r>
            <a:r>
              <a:rPr lang="en-GB" sz="2000" dirty="0"/>
              <a:t>Correspondence to: </a:t>
            </a:r>
            <a:r>
              <a:rPr lang="en-GB" sz="2000" dirty="0">
                <a:hlinkClick r:id="rId2"/>
              </a:rPr>
              <a:t>brice.lecampion@epfl.ch</a:t>
            </a:r>
            <a:r>
              <a:rPr lang="en-GB" sz="2000" dirty="0"/>
              <a:t> </a:t>
            </a:r>
            <a:endParaRPr lang="en-GB" sz="2000" u="sng" dirty="0">
              <a:solidFill>
                <a:srgbClr val="0432FF"/>
              </a:solidFill>
            </a:endParaRPr>
          </a:p>
          <a:p>
            <a:pPr algn="ctr"/>
            <a:endParaRPr lang="en-GB" sz="2000" baseline="3000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986F7B5-D90E-3C4F-9EA4-130FBA24C3B2}"/>
              </a:ext>
            </a:extLst>
          </p:cNvPr>
          <p:cNvSpPr txBox="1">
            <a:spLocks/>
          </p:cNvSpPr>
          <p:nvPr/>
        </p:nvSpPr>
        <p:spPr>
          <a:xfrm>
            <a:off x="906480" y="3512434"/>
            <a:ext cx="11142301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/>
              <a:t>Permeability from micro-seismicity?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/>
              <a:t>Critically stressed vs marginally pressurized condition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3796426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860A3-F690-F047-9B92-EF8C570A8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Numerical framework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B872D1A-966A-D54A-BFC2-DAF048788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496" y="1072689"/>
            <a:ext cx="10972800" cy="5090739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Elasticity       </a:t>
            </a:r>
            <a:r>
              <a:rPr lang="en-US" sz="2000" dirty="0">
                <a:solidFill>
                  <a:srgbClr val="FF0000"/>
                </a:solidFill>
              </a:rPr>
              <a:t>Displacement Discontinuity Method</a:t>
            </a:r>
          </a:p>
          <a:p>
            <a:pPr lvl="1"/>
            <a:r>
              <a:rPr lang="en-US" sz="1600" dirty="0"/>
              <a:t>Piecewise linear approximation	</a:t>
            </a:r>
          </a:p>
          <a:p>
            <a:pPr lvl="2"/>
            <a:r>
              <a:rPr lang="en-US" sz="1400" dirty="0"/>
              <a:t>No continuity at each intersecting mesh node        	</a:t>
            </a:r>
          </a:p>
          <a:p>
            <a:pPr lvl="2"/>
            <a:r>
              <a:rPr lang="en-US" sz="1400" dirty="0"/>
              <a:t>Good accuracy even with non-uniform meshes 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Fluid flow         </a:t>
            </a:r>
            <a:r>
              <a:rPr lang="en-US" sz="2000" dirty="0">
                <a:solidFill>
                  <a:srgbClr val="FF0000"/>
                </a:solidFill>
              </a:rPr>
              <a:t>Finite Volume Method</a:t>
            </a:r>
          </a:p>
          <a:p>
            <a:pPr lvl="1"/>
            <a:r>
              <a:rPr lang="en-US" sz="1600" dirty="0"/>
              <a:t>Linear and continuous approximation</a:t>
            </a:r>
          </a:p>
          <a:p>
            <a:pPr lvl="1"/>
            <a:r>
              <a:rPr lang="en-US" sz="1600" dirty="0"/>
              <a:t>Node centered FV scheme</a:t>
            </a:r>
          </a:p>
          <a:p>
            <a:pPr lvl="2"/>
            <a:r>
              <a:rPr lang="en-US" sz="1400" dirty="0"/>
              <a:t>Intrinsic local mass conservation</a:t>
            </a:r>
          </a:p>
          <a:p>
            <a:pPr lvl="2"/>
            <a:r>
              <a:rPr lang="en-US" sz="1400" dirty="0"/>
              <a:t>No need of structured mesh</a:t>
            </a:r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BA64F5-DC8D-574C-B742-E6D84C9E8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940" y="1414065"/>
            <a:ext cx="5918947" cy="45979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399AF8-5B36-E34B-AA63-B5F1270C9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118" y="6163428"/>
            <a:ext cx="1358900" cy="63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725093-F2C9-374F-8175-C20F252B41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6432" y="6233981"/>
            <a:ext cx="2032000" cy="2032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8E5094B-8FEA-2B44-BD3B-5D37D1940E0A}"/>
              </a:ext>
            </a:extLst>
          </p:cNvPr>
          <p:cNvCxnSpPr/>
          <p:nvPr/>
        </p:nvCxnSpPr>
        <p:spPr>
          <a:xfrm>
            <a:off x="1658901" y="2026770"/>
            <a:ext cx="3861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818E343-57AB-0347-8A3C-426290DE1F7E}"/>
              </a:ext>
            </a:extLst>
          </p:cNvPr>
          <p:cNvCxnSpPr/>
          <p:nvPr/>
        </p:nvCxnSpPr>
        <p:spPr>
          <a:xfrm>
            <a:off x="1745688" y="3551373"/>
            <a:ext cx="45197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584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B9BDD-16EA-D742-B2B2-4CB7767E0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Numerical scheme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CA7492-9489-D84F-86F7-E4D9D64221C9}"/>
              </a:ext>
            </a:extLst>
          </p:cNvPr>
          <p:cNvSpPr/>
          <p:nvPr/>
        </p:nvSpPr>
        <p:spPr>
          <a:xfrm>
            <a:off x="2041470" y="1315921"/>
            <a:ext cx="9081642" cy="2753578"/>
          </a:xfrm>
          <a:prstGeom prst="rect">
            <a:avLst/>
          </a:prstGeom>
          <a:solidFill>
            <a:schemeClr val="accent6">
              <a:lumMod val="60000"/>
              <a:lumOff val="40000"/>
              <a:alpha val="19000"/>
            </a:schemeClr>
          </a:solidFill>
          <a:ln w="25400">
            <a:solidFill>
              <a:schemeClr val="accent6">
                <a:lumMod val="75000"/>
              </a:schemeClr>
            </a:solidFill>
          </a:ln>
          <a:effectLst>
            <a:outerShdw blurRad="40000" dist="23000" dir="5400000" rotWithShape="0">
              <a:schemeClr val="accent6">
                <a:lumMod val="40000"/>
                <a:lumOff val="6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FCDF82-7660-5F4F-B30E-C81D7EE30F05}"/>
              </a:ext>
            </a:extLst>
          </p:cNvPr>
          <p:cNvSpPr/>
          <p:nvPr/>
        </p:nvSpPr>
        <p:spPr>
          <a:xfrm>
            <a:off x="2041470" y="4289486"/>
            <a:ext cx="9081642" cy="1999680"/>
          </a:xfrm>
          <a:prstGeom prst="rect">
            <a:avLst/>
          </a:prstGeom>
          <a:solidFill>
            <a:schemeClr val="tx2">
              <a:lumMod val="40000"/>
              <a:lumOff val="60000"/>
              <a:alpha val="19000"/>
            </a:schemeClr>
          </a:solidFill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24B0D0F-54ED-E948-BD43-3F8152FD6152}"/>
              </a:ext>
            </a:extLst>
          </p:cNvPr>
          <p:cNvSpPr txBox="1">
            <a:spLocks/>
          </p:cNvSpPr>
          <p:nvPr/>
        </p:nvSpPr>
        <p:spPr>
          <a:xfrm>
            <a:off x="609600" y="831404"/>
            <a:ext cx="9601200" cy="5642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Arial  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  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  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Arial  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  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Upon discretization..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A12109-6CE9-9649-8A58-41EA7AD29A37}"/>
              </a:ext>
            </a:extLst>
          </p:cNvPr>
          <p:cNvSpPr txBox="1"/>
          <p:nvPr/>
        </p:nvSpPr>
        <p:spPr>
          <a:xfrm>
            <a:off x="2079852" y="1469730"/>
            <a:ext cx="5299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Displacement discontinuity method for elasticity</a:t>
            </a:r>
          </a:p>
          <a:p>
            <a:r>
              <a:rPr lang="en-US" sz="1600" i="1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E89E04-2A98-6342-8F46-CE76C0A95C45}"/>
              </a:ext>
            </a:extLst>
          </p:cNvPr>
          <p:cNvSpPr txBox="1"/>
          <p:nvPr/>
        </p:nvSpPr>
        <p:spPr>
          <a:xfrm>
            <a:off x="2059259" y="4479850"/>
            <a:ext cx="7145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Finite volume method with fully implicit time integration scheme </a:t>
            </a:r>
            <a:r>
              <a:rPr lang="en-US" sz="1600" i="1"/>
              <a:t>for fluid flow </a:t>
            </a:r>
            <a:endParaRPr lang="en-US" sz="16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083ED3-B971-F34A-AE69-1F70EEB41D3F}"/>
              </a:ext>
            </a:extLst>
          </p:cNvPr>
          <p:cNvSpPr txBox="1"/>
          <p:nvPr/>
        </p:nvSpPr>
        <p:spPr>
          <a:xfrm>
            <a:off x="4637247" y="5859338"/>
            <a:ext cx="256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Pardiso</a:t>
            </a:r>
            <a:r>
              <a:rPr lang="en-US" dirty="0">
                <a:solidFill>
                  <a:srgbClr val="FF0000"/>
                </a:solidFill>
              </a:rPr>
              <a:t> direct solver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DD6DA7-1D8A-F94B-B988-669D42422793}"/>
              </a:ext>
            </a:extLst>
          </p:cNvPr>
          <p:cNvSpPr txBox="1"/>
          <p:nvPr/>
        </p:nvSpPr>
        <p:spPr>
          <a:xfrm>
            <a:off x="4637247" y="3571803"/>
            <a:ext cx="283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GMRES iterative solver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E450EF-6CFC-154F-B38B-4956AFDB701B}"/>
              </a:ext>
            </a:extLst>
          </p:cNvPr>
          <p:cNvSpPr txBox="1"/>
          <p:nvPr/>
        </p:nvSpPr>
        <p:spPr>
          <a:xfrm>
            <a:off x="8737600" y="2323378"/>
            <a:ext cx="2480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>
                <a:solidFill>
                  <a:srgbClr val="0070C0"/>
                </a:solidFill>
              </a:rPr>
              <a:t>It’s ill-conditioned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  <a:sym typeface="Wingdings"/>
              </a:rPr>
              <a:t>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037C62-3FF0-3543-981D-694DCCA9E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601" y="2074744"/>
            <a:ext cx="5930900" cy="1257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ECD15A-EB9F-204B-BA33-2986622BD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700" y="5189611"/>
            <a:ext cx="4546600" cy="393700"/>
          </a:xfrm>
          <a:prstGeom prst="rect">
            <a:avLst/>
          </a:prstGeom>
        </p:spPr>
      </p:pic>
      <p:sp>
        <p:nvSpPr>
          <p:cNvPr id="14" name="Bent Arrow 13">
            <a:extLst>
              <a:ext uri="{FF2B5EF4-FFF2-40B4-BE49-F238E27FC236}">
                <a16:creationId xmlns:a16="http://schemas.microsoft.com/office/drawing/2014/main" id="{C3514096-9B03-0349-85E3-BD73F9FB31AE}"/>
              </a:ext>
            </a:extLst>
          </p:cNvPr>
          <p:cNvSpPr/>
          <p:nvPr/>
        </p:nvSpPr>
        <p:spPr>
          <a:xfrm rot="18538308">
            <a:off x="1013153" y="3351000"/>
            <a:ext cx="1328776" cy="1167474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5DEC2A2-1DF6-224C-BC17-C9FF98676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2414" y="6473920"/>
            <a:ext cx="457200" cy="292100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C4CB925-E55A-F244-9A80-D396A89CF4A4}"/>
              </a:ext>
            </a:extLst>
          </p:cNvPr>
          <p:cNvCxnSpPr/>
          <p:nvPr/>
        </p:nvCxnSpPr>
        <p:spPr>
          <a:xfrm>
            <a:off x="3319395" y="6619970"/>
            <a:ext cx="36996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8309E9B-2386-2F4F-B95E-25A233413CAE}"/>
              </a:ext>
            </a:extLst>
          </p:cNvPr>
          <p:cNvSpPr txBox="1"/>
          <p:nvPr/>
        </p:nvSpPr>
        <p:spPr>
          <a:xfrm>
            <a:off x="3870540" y="6423816"/>
            <a:ext cx="6399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dirty="0"/>
              <a:t>Hierarchical approximation of fully populated elasticity matrix</a:t>
            </a:r>
          </a:p>
        </p:txBody>
      </p:sp>
    </p:spTree>
    <p:extLst>
      <p:ext uri="{BB962C8B-B14F-4D97-AF65-F5344CB8AC3E}">
        <p14:creationId xmlns:p14="http://schemas.microsoft.com/office/powerpoint/2010/main" val="2094414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677F0-E8CF-FE4B-958D-653DF4A0C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Preconditioner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FE12A2D-3D01-8147-A52F-469ECFF07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74822"/>
            <a:ext cx="10972800" cy="564666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Upper-triangular</a:t>
            </a:r>
            <a:r>
              <a:rPr lang="en-US" dirty="0"/>
              <a:t> preconditioner matrix applied on right side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with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system of equations can thus be rewritten as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030F60-FA50-6146-9169-168F860F8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793946"/>
            <a:ext cx="3810000" cy="393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E5CEDD-9092-1A47-B46B-73521E101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096" y="2782615"/>
            <a:ext cx="2425700" cy="76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EB6F32-05AD-8B4F-9C56-09D7967D2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200" y="2728196"/>
            <a:ext cx="3733800" cy="787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62271A8-3277-D14F-9CF8-AB3D4B65C6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5096" y="3921846"/>
            <a:ext cx="2171700" cy="431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D650CB4-1EE5-5440-9E77-E5AB9BCE36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9200" y="3990860"/>
            <a:ext cx="2438400" cy="330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FD6B9B8-F0E8-6345-B3E5-58483E2300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6200" y="5380669"/>
            <a:ext cx="94996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92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8A27E-C87D-0143-BFA6-759FB4CB9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Preconditioner (cont’d.)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039699-2616-714D-BE22-BA82B533B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42502"/>
            <a:ext cx="10972800" cy="528366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We </a:t>
            </a:r>
            <a:r>
              <a:rPr lang="en-US" sz="2000" dirty="0">
                <a:solidFill>
                  <a:srgbClr val="FF0000"/>
                </a:solidFill>
              </a:rPr>
              <a:t>never</a:t>
            </a:r>
            <a:r>
              <a:rPr lang="en-US" sz="2000" dirty="0"/>
              <a:t> want to compute the inverse of the </a:t>
            </a:r>
            <a:r>
              <a:rPr lang="en-US" sz="2000" dirty="0" err="1"/>
              <a:t>Schur</a:t>
            </a:r>
            <a:r>
              <a:rPr lang="en-US" sz="2000" dirty="0"/>
              <a:t> complement </a:t>
            </a:r>
            <a:r>
              <a:rPr lang="en-US" sz="2000" b="1" dirty="0"/>
              <a:t>S</a:t>
            </a:r>
            <a:r>
              <a:rPr lang="en-US" sz="2000" dirty="0"/>
              <a:t>, so we make a change of variable 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2000" dirty="0"/>
              <a:t>such that the system of equations 1 reduces to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Let us have a look at the spectral properties of the matrix of coefficient with and without application of preconditioner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015D16-8CF9-0E43-BF09-D2946D58E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550" y="1403323"/>
            <a:ext cx="1612900" cy="342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7DEB85-B537-FA43-A4CB-BD0CF70A6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783" y="2268366"/>
            <a:ext cx="4868545" cy="11118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F87A4D-8F16-7542-9741-1F8C9C056D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52" y="4321171"/>
            <a:ext cx="3343674" cy="20990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2FB585-474E-AE49-9DB5-88392155CB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561" y="4321171"/>
            <a:ext cx="3317017" cy="20992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4BC41F-FE7F-1748-9534-1352897524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9571" y="6555771"/>
            <a:ext cx="1371600" cy="266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73E233-70FA-3B49-8BA9-52AB495C87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6561" y="4077514"/>
            <a:ext cx="203200" cy="190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761BAD-2478-784C-A543-675B5F025D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41328" y="4039414"/>
            <a:ext cx="317500" cy="266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B7B2D2-D8BB-A743-A465-FCA814DF1B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2893" y="6549421"/>
            <a:ext cx="1498600" cy="279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BBAFB9-54CD-DC4E-B0B9-6D6B2ED3B0FD}"/>
              </a:ext>
            </a:extLst>
          </p:cNvPr>
          <p:cNvSpPr txBox="1"/>
          <p:nvPr/>
        </p:nvSpPr>
        <p:spPr>
          <a:xfrm>
            <a:off x="4574929" y="6397197"/>
            <a:ext cx="53701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/>
              </a:rPr>
              <a:t>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8B168F-F3C2-904D-88AA-AE564D39FE84}"/>
              </a:ext>
            </a:extLst>
          </p:cNvPr>
          <p:cNvSpPr txBox="1"/>
          <p:nvPr/>
        </p:nvSpPr>
        <p:spPr>
          <a:xfrm>
            <a:off x="9025385" y="6397197"/>
            <a:ext cx="53701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sym typeface="Wingdings"/>
              </a:rPr>
              <a:t>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009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479ED-CCED-E345-8B92-32DA1BBEA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Preconditioner (cont’d.)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84700B1-8270-2A41-8434-C0306AF1E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04156"/>
            <a:ext cx="10972800" cy="492200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preconditioned system of equations is solved via GMRES iterative method for the unknown vectors </a:t>
            </a:r>
            <a:r>
              <a:rPr lang="en-US" b="1" dirty="0"/>
              <a:t>u</a:t>
            </a:r>
            <a:r>
              <a:rPr lang="en-US" baseline="-25000" dirty="0"/>
              <a:t>1 </a:t>
            </a:r>
            <a:r>
              <a:rPr lang="en-US" dirty="0"/>
              <a:t>and </a:t>
            </a:r>
            <a:r>
              <a:rPr lang="en-US" b="1" dirty="0"/>
              <a:t>z</a:t>
            </a:r>
            <a:r>
              <a:rPr lang="en-US" baseline="-25000" dirty="0"/>
              <a:t>2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Once the iterative solution converges within a given tolerance, the solution of the preconditioned mechanical problem is given by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No need to solve iteratively 2 system of equations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&amp; no need to invert Schur complement!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25DD8F-BA6B-DB4B-9B40-CC0A29E4F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550" y="3296859"/>
            <a:ext cx="59309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40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42205B-08CA-814A-9084-E5330FEE7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Bibliography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F98F5A-5CDF-9745-91CD-1A7456552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Bhattacharya, P., &amp; </a:t>
            </a:r>
            <a:r>
              <a:rPr lang="en-GB" sz="2000" dirty="0" err="1"/>
              <a:t>Viesca</a:t>
            </a:r>
            <a:r>
              <a:rPr lang="en-GB" sz="2000" dirty="0"/>
              <a:t>, R. C. (2019). Fluid-induced aseismic fault slip outpaces pore-fluid migration</a:t>
            </a:r>
            <a:r>
              <a:rPr lang="de-CH" sz="2000" dirty="0"/>
              <a:t>. </a:t>
            </a:r>
            <a:r>
              <a:rPr lang="de-CH" sz="2000" i="1" dirty="0"/>
              <a:t>Science</a:t>
            </a:r>
            <a:r>
              <a:rPr lang="de-CH" sz="2000" dirty="0"/>
              <a:t>, </a:t>
            </a:r>
            <a:r>
              <a:rPr lang="de-CH" sz="2000" i="1" dirty="0"/>
              <a:t>364(6439</a:t>
            </a:r>
            <a:r>
              <a:rPr lang="de-CH" sz="2000" dirty="0"/>
              <a:t>), 464–468. </a:t>
            </a:r>
          </a:p>
          <a:p>
            <a:pPr marL="0" indent="0">
              <a:buNone/>
            </a:pPr>
            <a:endParaRPr lang="de-CH" sz="2000" dirty="0"/>
          </a:p>
          <a:p>
            <a:pPr marL="0" indent="0">
              <a:buNone/>
            </a:pPr>
            <a:r>
              <a:rPr lang="de-CH" sz="2000" dirty="0"/>
              <a:t>F. </a:t>
            </a:r>
            <a:r>
              <a:rPr lang="de-CH" sz="2000" dirty="0" err="1"/>
              <a:t>Ciardo</a:t>
            </a:r>
            <a:r>
              <a:rPr lang="de-CH" sz="2000" dirty="0"/>
              <a:t> </a:t>
            </a:r>
            <a:r>
              <a:rPr lang="de-CH" sz="2000" dirty="0" err="1"/>
              <a:t>and</a:t>
            </a:r>
            <a:r>
              <a:rPr lang="de-CH" sz="2000" dirty="0"/>
              <a:t> B. </a:t>
            </a:r>
            <a:r>
              <a:rPr lang="de-CH" sz="2000" dirty="0" err="1"/>
              <a:t>Lecampion</a:t>
            </a:r>
            <a:r>
              <a:rPr lang="de-CH" sz="2000" dirty="0"/>
              <a:t>. </a:t>
            </a:r>
            <a:r>
              <a:rPr lang="de-CH" sz="2000" dirty="0" err="1"/>
              <a:t>Effect</a:t>
            </a:r>
            <a:r>
              <a:rPr lang="de-CH" sz="2000" dirty="0"/>
              <a:t> </a:t>
            </a:r>
            <a:r>
              <a:rPr lang="de-CH" sz="2000" dirty="0" err="1"/>
              <a:t>of</a:t>
            </a:r>
            <a:r>
              <a:rPr lang="de-CH" sz="2000" dirty="0"/>
              <a:t> </a:t>
            </a:r>
            <a:r>
              <a:rPr lang="de-CH" sz="2000" dirty="0" err="1"/>
              <a:t>dilatancy</a:t>
            </a:r>
            <a:r>
              <a:rPr lang="de-CH" sz="2000" dirty="0"/>
              <a:t> on </a:t>
            </a:r>
            <a:r>
              <a:rPr lang="de-CH" sz="2000" dirty="0" err="1"/>
              <a:t>the</a:t>
            </a:r>
            <a:r>
              <a:rPr lang="de-CH" sz="2000" dirty="0"/>
              <a:t> </a:t>
            </a:r>
            <a:r>
              <a:rPr lang="de-CH" sz="2000" dirty="0" err="1"/>
              <a:t>transition</a:t>
            </a:r>
            <a:r>
              <a:rPr lang="de-CH" sz="2000" dirty="0"/>
              <a:t> </a:t>
            </a:r>
            <a:r>
              <a:rPr lang="de-CH" sz="2000" dirty="0" err="1"/>
              <a:t>from</a:t>
            </a:r>
            <a:r>
              <a:rPr lang="de-CH" sz="2000" dirty="0"/>
              <a:t> </a:t>
            </a:r>
            <a:r>
              <a:rPr lang="de-CH" sz="2000" dirty="0" err="1"/>
              <a:t>aseismic</a:t>
            </a:r>
            <a:r>
              <a:rPr lang="de-CH" sz="2000" dirty="0"/>
              <a:t> </a:t>
            </a:r>
            <a:r>
              <a:rPr lang="de-CH" sz="2000" dirty="0" err="1"/>
              <a:t>to</a:t>
            </a:r>
            <a:r>
              <a:rPr lang="de-CH" sz="2000" dirty="0"/>
              <a:t> </a:t>
            </a:r>
            <a:r>
              <a:rPr lang="de-CH" sz="2000" dirty="0" err="1"/>
              <a:t>seismic</a:t>
            </a:r>
            <a:r>
              <a:rPr lang="de-CH" sz="2000" dirty="0"/>
              <a:t> </a:t>
            </a:r>
            <a:r>
              <a:rPr lang="de-CH" sz="2000" dirty="0" err="1"/>
              <a:t>slip</a:t>
            </a:r>
            <a:r>
              <a:rPr lang="de-CH" sz="2000" dirty="0"/>
              <a:t> due </a:t>
            </a:r>
            <a:r>
              <a:rPr lang="de-CH" sz="2000" dirty="0" err="1"/>
              <a:t>to</a:t>
            </a:r>
            <a:r>
              <a:rPr lang="de-CH" sz="2000" dirty="0"/>
              <a:t> fluid </a:t>
            </a:r>
            <a:r>
              <a:rPr lang="de-CH" sz="2000" dirty="0" err="1"/>
              <a:t>injection</a:t>
            </a:r>
            <a:r>
              <a:rPr lang="de-CH" sz="2000" dirty="0"/>
              <a:t> in a fault. </a:t>
            </a:r>
            <a:r>
              <a:rPr lang="de-CH" sz="2000" i="1" dirty="0"/>
              <a:t>Journal </a:t>
            </a:r>
            <a:r>
              <a:rPr lang="de-CH" sz="2000" i="1" dirty="0" err="1"/>
              <a:t>of</a:t>
            </a:r>
            <a:r>
              <a:rPr lang="de-CH" sz="2000" i="1" dirty="0"/>
              <a:t> </a:t>
            </a:r>
            <a:r>
              <a:rPr lang="de-CH" sz="2000" i="1" dirty="0" err="1"/>
              <a:t>Geophysical</a:t>
            </a:r>
            <a:r>
              <a:rPr lang="de-CH" sz="2000" i="1" dirty="0"/>
              <a:t> Research: Solid Earth</a:t>
            </a:r>
            <a:r>
              <a:rPr lang="de-CH" sz="2000" dirty="0"/>
              <a:t>, 124, 2019.</a:t>
            </a:r>
          </a:p>
          <a:p>
            <a:pPr marL="0" indent="0">
              <a:buNone/>
            </a:pPr>
            <a:endParaRPr lang="de-CH" sz="2000" dirty="0"/>
          </a:p>
          <a:p>
            <a:pPr marL="0" indent="0">
              <a:buNone/>
            </a:pP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1402546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0C4DC3-AF8A-FC48-BE94-BC97A5393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94" y="297306"/>
            <a:ext cx="4658353" cy="65606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4EB006-964C-E347-9C68-559D75937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220" y="297306"/>
            <a:ext cx="4384332" cy="65606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BD1162-6A1D-A44F-AAEA-974C9F982B2F}"/>
              </a:ext>
            </a:extLst>
          </p:cNvPr>
          <p:cNvSpPr txBox="1"/>
          <p:nvPr/>
        </p:nvSpPr>
        <p:spPr>
          <a:xfrm rot="16200000">
            <a:off x="-2363184" y="3244334"/>
            <a:ext cx="5240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b="1" i="1" dirty="0">
                <a:solidFill>
                  <a:srgbClr val="00B050"/>
                </a:solidFill>
              </a:rPr>
              <a:t>Marginally pressurized condition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6C1B8D-96F6-1546-AA97-B119C1B5E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9188" y="297552"/>
            <a:ext cx="723900" cy="215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974090-88B9-8F48-85A0-023C1EE9BA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8338" y="2087676"/>
            <a:ext cx="1625600" cy="419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AF774D-7452-4342-801A-CCA14D8B53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4238" y="1056382"/>
            <a:ext cx="1193800" cy="406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31409A-AA3E-864B-92C6-84F921DAEA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2283" y="4247225"/>
            <a:ext cx="1778000" cy="304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431161-7DEA-FD46-ABE6-28E439F155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2283" y="5406079"/>
            <a:ext cx="1828800" cy="444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1F668C-A594-B54A-9C7B-9EE01099BF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23483" y="5144090"/>
            <a:ext cx="355600" cy="177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06D3FA1-90EE-0C45-B902-94EDEA0E32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6083" y="3277970"/>
            <a:ext cx="1930400" cy="228600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07E8A4-F530-BE4F-B623-F799ABCC4277}"/>
              </a:ext>
            </a:extLst>
          </p:cNvPr>
          <p:cNvCxnSpPr/>
          <p:nvPr/>
        </p:nvCxnSpPr>
        <p:spPr>
          <a:xfrm flipV="1">
            <a:off x="1713729" y="2161890"/>
            <a:ext cx="0" cy="2855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C1B6D69-FFF1-374F-90EA-5644F7836FC8}"/>
              </a:ext>
            </a:extLst>
          </p:cNvPr>
          <p:cNvCxnSpPr>
            <a:cxnSpLocks/>
          </p:cNvCxnSpPr>
          <p:nvPr/>
        </p:nvCxnSpPr>
        <p:spPr>
          <a:xfrm rot="5400000" flipV="1">
            <a:off x="599318" y="1215379"/>
            <a:ext cx="0" cy="285504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C5B00197-F76B-014B-8E43-DEC539A98DE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7539" y="985880"/>
            <a:ext cx="393700" cy="2921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4B08B24-2373-2349-9C8F-22D7ED01D8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02867" y="2206340"/>
            <a:ext cx="381000" cy="3302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E3C9E66-4A3A-944B-B669-B98DB8A526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466" y="367313"/>
            <a:ext cx="838200" cy="3048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31F7DEC-4935-754B-B04B-1793ED9BD8A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45562" y="6291823"/>
            <a:ext cx="1955800" cy="3048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35ECDBC-B39A-504D-88C5-AB3CE1472276}"/>
              </a:ext>
            </a:extLst>
          </p:cNvPr>
          <p:cNvSpPr/>
          <p:nvPr/>
        </p:nvSpPr>
        <p:spPr>
          <a:xfrm>
            <a:off x="5468338" y="1006026"/>
            <a:ext cx="1721946" cy="530084"/>
          </a:xfrm>
          <a:prstGeom prst="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20195B-3951-4343-BF73-674B1FDF16F0}"/>
              </a:ext>
            </a:extLst>
          </p:cNvPr>
          <p:cNvSpPr txBox="1"/>
          <p:nvPr/>
        </p:nvSpPr>
        <p:spPr>
          <a:xfrm>
            <a:off x="5743690" y="51086"/>
            <a:ext cx="1414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000" i="1" dirty="0"/>
              <a:t>Friction coefficient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9B4374-F4FF-9B4A-8E22-C9A464C01DEB}"/>
              </a:ext>
            </a:extLst>
          </p:cNvPr>
          <p:cNvSpPr txBox="1"/>
          <p:nvPr/>
        </p:nvSpPr>
        <p:spPr>
          <a:xfrm>
            <a:off x="5363653" y="769865"/>
            <a:ext cx="24115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000" i="1" dirty="0"/>
              <a:t>Effective stress anisotropy ratio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A5F92C-DA2E-2B47-A114-37BE2345ACC2}"/>
              </a:ext>
            </a:extLst>
          </p:cNvPr>
          <p:cNvSpPr txBox="1"/>
          <p:nvPr/>
        </p:nvSpPr>
        <p:spPr>
          <a:xfrm>
            <a:off x="5238258" y="1848240"/>
            <a:ext cx="24115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000" i="1" dirty="0"/>
              <a:t>Normalized injection over-pressure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CF75F3-8653-9C40-BFC2-B89673B0FD77}"/>
              </a:ext>
            </a:extLst>
          </p:cNvPr>
          <p:cNvSpPr txBox="1"/>
          <p:nvPr/>
        </p:nvSpPr>
        <p:spPr>
          <a:xfrm>
            <a:off x="5645299" y="3991486"/>
            <a:ext cx="24115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000" i="1" dirty="0"/>
              <a:t>Stress criticality ratio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613DC4-2142-764B-A0FC-382910AB7C5D}"/>
              </a:ext>
            </a:extLst>
          </p:cNvPr>
          <p:cNvSpPr txBox="1"/>
          <p:nvPr/>
        </p:nvSpPr>
        <p:spPr>
          <a:xfrm>
            <a:off x="1627764" y="-56187"/>
            <a:ext cx="420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dirty="0">
                <a:solidFill>
                  <a:srgbClr val="0432FF"/>
                </a:solidFill>
              </a:rPr>
              <a:t>Over-pressure evolution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D5B7E5-2CF5-BB4B-98DD-C1A443875B99}"/>
              </a:ext>
            </a:extLst>
          </p:cNvPr>
          <p:cNvSpPr txBox="1"/>
          <p:nvPr/>
        </p:nvSpPr>
        <p:spPr>
          <a:xfrm>
            <a:off x="7862191" y="-55478"/>
            <a:ext cx="420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dirty="0">
                <a:solidFill>
                  <a:srgbClr val="FF0000"/>
                </a:solidFill>
              </a:rPr>
              <a:t>Aseismic slipping patch evolution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9242921-5CC7-CF43-8637-5DD30A0B3B89}"/>
              </a:ext>
            </a:extLst>
          </p:cNvPr>
          <p:cNvSpPr/>
          <p:nvPr/>
        </p:nvSpPr>
        <p:spPr>
          <a:xfrm>
            <a:off x="5301205" y="3112284"/>
            <a:ext cx="2000157" cy="530084"/>
          </a:xfrm>
          <a:prstGeom prst="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345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4DEB4A-8CCF-B548-B529-C814F3504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593" y="297236"/>
            <a:ext cx="4478324" cy="65607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2AA7B4-0BC9-F340-B4C3-4A372C4E6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89" y="297236"/>
            <a:ext cx="4655156" cy="65607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CE46E6-EB86-4B44-B4DA-B3D1E35111DA}"/>
              </a:ext>
            </a:extLst>
          </p:cNvPr>
          <p:cNvSpPr txBox="1"/>
          <p:nvPr/>
        </p:nvSpPr>
        <p:spPr>
          <a:xfrm rot="16200000">
            <a:off x="-2356455" y="3260433"/>
            <a:ext cx="5240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b="1" i="1" dirty="0">
                <a:solidFill>
                  <a:srgbClr val="00B050"/>
                </a:solidFill>
              </a:rPr>
              <a:t>Critically stressed condition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635D48-2FCD-E84F-AFDF-8DD6D7A39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3919" y="297237"/>
            <a:ext cx="723900" cy="215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CD8C49-B562-B947-B8A7-853E7B6FCC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3069" y="2065485"/>
            <a:ext cx="1625600" cy="419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3B7C82-009B-414B-88DC-54A8A927ED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6869" y="4212237"/>
            <a:ext cx="1778000" cy="304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BDF5F0-02E0-CF47-A590-C5D91A0C4A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2619" y="1033198"/>
            <a:ext cx="1206500" cy="406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703494C-E93B-1A47-864C-144E54C935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6869" y="5396848"/>
            <a:ext cx="1828800" cy="444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4206459-ED54-F84E-8F4C-212527B4E3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5731" y="3216500"/>
            <a:ext cx="1930400" cy="228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5C1F2-6AC6-1C49-ADF5-262541F4B8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23483" y="5175168"/>
            <a:ext cx="355600" cy="177800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D1FC616-9093-E448-B799-A6025B69C2F0}"/>
              </a:ext>
            </a:extLst>
          </p:cNvPr>
          <p:cNvCxnSpPr/>
          <p:nvPr/>
        </p:nvCxnSpPr>
        <p:spPr>
          <a:xfrm flipV="1">
            <a:off x="1713729" y="2175337"/>
            <a:ext cx="0" cy="2855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341BB4B-8809-5940-9096-712F2F1CFAD3}"/>
              </a:ext>
            </a:extLst>
          </p:cNvPr>
          <p:cNvCxnSpPr>
            <a:cxnSpLocks/>
          </p:cNvCxnSpPr>
          <p:nvPr/>
        </p:nvCxnSpPr>
        <p:spPr>
          <a:xfrm rot="5400000" flipV="1">
            <a:off x="599318" y="1215379"/>
            <a:ext cx="0" cy="285504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938423B7-CD60-9048-8895-BD7A9C25B97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7539" y="985880"/>
            <a:ext cx="393700" cy="2921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0C1664C-2AB7-7642-8296-F5CDD1DFBD2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02867" y="2219787"/>
            <a:ext cx="381000" cy="330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6E20D4E-08B7-2A46-8D0E-56E06C204F6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466" y="383014"/>
            <a:ext cx="838200" cy="3048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C65EA01-281B-F945-AF2A-E866DA78B46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45562" y="6291823"/>
            <a:ext cx="1955800" cy="3048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573A4448-FDD5-3344-92F4-C2857E49EFDD}"/>
              </a:ext>
            </a:extLst>
          </p:cNvPr>
          <p:cNvSpPr/>
          <p:nvPr/>
        </p:nvSpPr>
        <p:spPr>
          <a:xfrm>
            <a:off x="5453348" y="983541"/>
            <a:ext cx="1721946" cy="530084"/>
          </a:xfrm>
          <a:prstGeom prst="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074CC4-081B-8441-8488-A424E95AFF6F}"/>
              </a:ext>
            </a:extLst>
          </p:cNvPr>
          <p:cNvSpPr txBox="1"/>
          <p:nvPr/>
        </p:nvSpPr>
        <p:spPr>
          <a:xfrm>
            <a:off x="5743690" y="51086"/>
            <a:ext cx="1414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000" i="1" dirty="0"/>
              <a:t>Friction coefficient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8658E2-127D-AB43-9880-C9D005C2BF89}"/>
              </a:ext>
            </a:extLst>
          </p:cNvPr>
          <p:cNvSpPr txBox="1"/>
          <p:nvPr/>
        </p:nvSpPr>
        <p:spPr>
          <a:xfrm>
            <a:off x="5363653" y="769865"/>
            <a:ext cx="24115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000" i="1" dirty="0"/>
              <a:t>Effective stress anisotropy ratio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45FE747-21BD-5544-9BFE-47134CEE2A37}"/>
              </a:ext>
            </a:extLst>
          </p:cNvPr>
          <p:cNvSpPr txBox="1"/>
          <p:nvPr/>
        </p:nvSpPr>
        <p:spPr>
          <a:xfrm>
            <a:off x="5238258" y="1834793"/>
            <a:ext cx="24115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000" i="1" dirty="0"/>
              <a:t>Normalized injection over-pressure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A645A5A-709F-B946-B714-A3585C02D37A}"/>
              </a:ext>
            </a:extLst>
          </p:cNvPr>
          <p:cNvSpPr txBox="1"/>
          <p:nvPr/>
        </p:nvSpPr>
        <p:spPr>
          <a:xfrm>
            <a:off x="5618405" y="3978039"/>
            <a:ext cx="24115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000" i="1" dirty="0"/>
              <a:t>Stress criticality ratio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0F76C3B-70CC-2648-BE86-7BE44B14BB33}"/>
              </a:ext>
            </a:extLst>
          </p:cNvPr>
          <p:cNvSpPr txBox="1"/>
          <p:nvPr/>
        </p:nvSpPr>
        <p:spPr>
          <a:xfrm>
            <a:off x="1627764" y="-56187"/>
            <a:ext cx="420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dirty="0">
                <a:solidFill>
                  <a:srgbClr val="0432FF"/>
                </a:solidFill>
              </a:rPr>
              <a:t>Over-pressure evolution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D17DDAC-E2EA-5246-97A4-8A436A15BC6D}"/>
              </a:ext>
            </a:extLst>
          </p:cNvPr>
          <p:cNvSpPr txBox="1"/>
          <p:nvPr/>
        </p:nvSpPr>
        <p:spPr>
          <a:xfrm>
            <a:off x="7862191" y="-55478"/>
            <a:ext cx="420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dirty="0">
                <a:solidFill>
                  <a:srgbClr val="FF0000"/>
                </a:solidFill>
              </a:rPr>
              <a:t>Aseismic slipping patch evolution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49DFD3F-BB5C-4B4D-9B95-55B95CB4A34A}"/>
              </a:ext>
            </a:extLst>
          </p:cNvPr>
          <p:cNvSpPr/>
          <p:nvPr/>
        </p:nvSpPr>
        <p:spPr>
          <a:xfrm>
            <a:off x="5301205" y="3057284"/>
            <a:ext cx="2000157" cy="530084"/>
          </a:xfrm>
          <a:prstGeom prst="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92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DF5A22-68EF-024E-A1D1-15BFB59BE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Observations &amp; Concluding points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E544103-2B23-1D4C-A161-9BC2054C8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42501"/>
            <a:ext cx="10972800" cy="6216026"/>
          </a:xfrm>
        </p:spPr>
        <p:txBody>
          <a:bodyPr>
            <a:normAutofit/>
          </a:bodyPr>
          <a:lstStyle/>
          <a:p>
            <a:r>
              <a:rPr lang="en-CH" sz="2200" dirty="0"/>
              <a:t>One governing dimensionless parameter, similar to </a:t>
            </a:r>
            <a:r>
              <a:rPr lang="en-US" sz="2200" dirty="0"/>
              <a:t>Bhattacharya &amp; </a:t>
            </a:r>
            <a:r>
              <a:rPr lang="en-US" sz="2200" dirty="0" err="1"/>
              <a:t>Viesca</a:t>
            </a:r>
            <a:r>
              <a:rPr lang="en-US" sz="2200" dirty="0"/>
              <a:t> (2019).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GB" sz="2200" dirty="0"/>
              <a:t>In a </a:t>
            </a:r>
            <a:r>
              <a:rPr lang="en-GB" sz="2200" dirty="0">
                <a:solidFill>
                  <a:srgbClr val="FF0000"/>
                </a:solidFill>
              </a:rPr>
              <a:t>critically stressed</a:t>
            </a:r>
            <a:r>
              <a:rPr lang="en-GB" sz="2200" dirty="0"/>
              <a:t> DFN the aseismic front is much faster than fluid diffusion within pre-existing fractures. </a:t>
            </a:r>
          </a:p>
          <a:p>
            <a:pPr lvl="1"/>
            <a:r>
              <a:rPr lang="en-GB" dirty="0"/>
              <a:t>Percolation value and injection over-pressure do not affect considerably the fast slipping patch growth (</a:t>
            </a:r>
            <a:r>
              <a:rPr lang="en-GB" dirty="0">
                <a:solidFill>
                  <a:srgbClr val="FF0000"/>
                </a:solidFill>
              </a:rPr>
              <a:t>stress-interactions are dominant</a:t>
            </a:r>
            <a:r>
              <a:rPr lang="en-GB" dirty="0"/>
              <a:t>).</a:t>
            </a:r>
          </a:p>
          <a:p>
            <a:pPr lvl="1"/>
            <a:r>
              <a:rPr lang="en-GB" dirty="0"/>
              <a:t>The driving and triggering force of (micro-)seismic events thus corresponds to the fast aseismic slipping patch propagation and NOT to the pore-pressure front.</a:t>
            </a:r>
          </a:p>
          <a:p>
            <a:r>
              <a:rPr lang="en-GB" sz="2200" dirty="0"/>
              <a:t>This can explain the reason why the </a:t>
            </a:r>
            <a:r>
              <a:rPr lang="en-GB" sz="2200" dirty="0">
                <a:solidFill>
                  <a:srgbClr val="FF0000"/>
                </a:solidFill>
              </a:rPr>
              <a:t>inferred permeabilities</a:t>
            </a:r>
            <a:r>
              <a:rPr lang="en-GB" sz="2200" dirty="0"/>
              <a:t> from the evolution of (micro-)seismicity </a:t>
            </a:r>
            <a:r>
              <a:rPr lang="en-GB" sz="2200" dirty="0">
                <a:solidFill>
                  <a:srgbClr val="FF0000"/>
                </a:solidFill>
              </a:rPr>
              <a:t>over-estimate</a:t>
            </a:r>
            <a:r>
              <a:rPr lang="en-GB" sz="2200" dirty="0"/>
              <a:t> </a:t>
            </a:r>
            <a:r>
              <a:rPr lang="en-GB" sz="2200" dirty="0">
                <a:solidFill>
                  <a:srgbClr val="FF0000"/>
                </a:solidFill>
              </a:rPr>
              <a:t>values</a:t>
            </a:r>
            <a:r>
              <a:rPr lang="en-GB" sz="2200" dirty="0"/>
              <a:t> obtained from </a:t>
            </a:r>
            <a:r>
              <a:rPr lang="en-GB" sz="2200" dirty="0">
                <a:solidFill>
                  <a:srgbClr val="FF0000"/>
                </a:solidFill>
              </a:rPr>
              <a:t>pumping tests</a:t>
            </a:r>
            <a:r>
              <a:rPr lang="en-GB" sz="2200" dirty="0"/>
              <a:t>.</a:t>
            </a:r>
          </a:p>
          <a:p>
            <a:r>
              <a:rPr lang="en-GB" sz="2200" dirty="0"/>
              <a:t>On the other hand, in a </a:t>
            </a:r>
            <a:r>
              <a:rPr lang="en-GB" sz="2200" dirty="0">
                <a:solidFill>
                  <a:srgbClr val="FF0000"/>
                </a:solidFill>
              </a:rPr>
              <a:t>marginally pressurized</a:t>
            </a:r>
            <a:r>
              <a:rPr lang="en-GB" sz="2200" dirty="0"/>
              <a:t> DFN the aseismic slip propagation is directly </a:t>
            </a:r>
            <a:r>
              <a:rPr lang="en-GB" sz="2200" dirty="0">
                <a:solidFill>
                  <a:srgbClr val="FF0000"/>
                </a:solidFill>
              </a:rPr>
              <a:t>affected by pore-pressure diffusion</a:t>
            </a:r>
            <a:r>
              <a:rPr lang="en-GB" sz="2200" dirty="0"/>
              <a:t>.</a:t>
            </a:r>
          </a:p>
          <a:p>
            <a:pPr lvl="1"/>
            <a:r>
              <a:rPr lang="en-GB" dirty="0"/>
              <a:t>The corresponding percolation parameter plays an important role. Low percolation values may lead to fluid localization and thus restricted aseismic slipping patches.</a:t>
            </a:r>
            <a:r>
              <a:rPr lang="en-GB" sz="2200" dirty="0"/>
              <a:t> </a:t>
            </a:r>
          </a:p>
          <a:p>
            <a:r>
              <a:rPr lang="en-GB" sz="2200" dirty="0"/>
              <a:t>Our 2D HM numerical solver allows to simulate accurately problems of fluid injection in fractured rock masses, involving large number of fractures and intersections.</a:t>
            </a:r>
          </a:p>
          <a:p>
            <a:endParaRPr lang="en-GB" sz="2600" dirty="0"/>
          </a:p>
          <a:p>
            <a:pPr lvl="1"/>
            <a:endParaRPr lang="en-GB" sz="2200" dirty="0"/>
          </a:p>
          <a:p>
            <a:pPr lvl="1"/>
            <a:endParaRPr lang="en-GB" sz="1800" dirty="0"/>
          </a:p>
          <a:p>
            <a:endParaRPr lang="en-GB" sz="2200" dirty="0"/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3BD162-BDF0-BC48-BBE8-AE4909E3AEDE}"/>
              </a:ext>
            </a:extLst>
          </p:cNvPr>
          <p:cNvSpPr txBox="1"/>
          <p:nvPr/>
        </p:nvSpPr>
        <p:spPr>
          <a:xfrm>
            <a:off x="5550570" y="1251806"/>
            <a:ext cx="4636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600" u="sng" dirty="0"/>
              <a:t>It includes a family of solutions!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9470DC-FBAD-5948-9D9A-DD67FCA96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292" y="1251806"/>
            <a:ext cx="16637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09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86CF60-5D99-6741-9322-DD7326C5D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6480" y="271345"/>
            <a:ext cx="10363200" cy="1690301"/>
          </a:xfrm>
        </p:spPr>
        <p:txBody>
          <a:bodyPr>
            <a:noAutofit/>
          </a:bodyPr>
          <a:lstStyle/>
          <a:p>
            <a:r>
              <a:rPr lang="en-GB" sz="3600" dirty="0"/>
              <a:t>Induced seismicity associated with fluid injection into a fractured rock mass	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85B95A-A5D4-4A43-B1C8-9CD359DBFA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8560" y="2023665"/>
            <a:ext cx="10371120" cy="1321902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dirty="0"/>
              <a:t>Federico Ciardo</a:t>
            </a:r>
            <a:r>
              <a:rPr lang="en-GB" baseline="30000" dirty="0"/>
              <a:t>1,2</a:t>
            </a:r>
            <a:r>
              <a:rPr lang="en-GB" dirty="0"/>
              <a:t>, Brice Lecampion</a:t>
            </a:r>
            <a:r>
              <a:rPr lang="en-GB" baseline="30000" dirty="0"/>
              <a:t>1</a:t>
            </a:r>
            <a:r>
              <a:rPr lang="en-GB" dirty="0"/>
              <a:t>, </a:t>
            </a:r>
          </a:p>
          <a:p>
            <a:pPr algn="ctr"/>
            <a:r>
              <a:rPr lang="en-GB" dirty="0"/>
              <a:t>Alexis </a:t>
            </a:r>
            <a:r>
              <a:rPr lang="en-GB" dirty="0" err="1"/>
              <a:t>Saèz</a:t>
            </a:r>
            <a:r>
              <a:rPr lang="en-GB" dirty="0"/>
              <a:t> Uribe</a:t>
            </a:r>
            <a:r>
              <a:rPr lang="en-GB" baseline="30000" dirty="0"/>
              <a:t>1</a:t>
            </a:r>
            <a:r>
              <a:rPr lang="en-GB" dirty="0"/>
              <a:t>, Andreas Möri</a:t>
            </a:r>
            <a:r>
              <a:rPr lang="en-GB" baseline="30000" dirty="0"/>
              <a:t>1</a:t>
            </a:r>
            <a:r>
              <a:rPr lang="en-GB" dirty="0"/>
              <a:t> </a:t>
            </a:r>
          </a:p>
          <a:p>
            <a:pPr algn="ctr"/>
            <a:r>
              <a:rPr lang="en-GB" sz="2000" baseline="30000" dirty="0"/>
              <a:t>1</a:t>
            </a:r>
            <a:r>
              <a:rPr lang="en-GB" sz="2000" dirty="0"/>
              <a:t>Geo-Energy Lab, Ecole </a:t>
            </a:r>
            <a:r>
              <a:rPr lang="en-GB" sz="2000" dirty="0" err="1"/>
              <a:t>Polytéchnique</a:t>
            </a:r>
            <a:r>
              <a:rPr lang="en-GB" sz="2000" dirty="0"/>
              <a:t> </a:t>
            </a:r>
            <a:r>
              <a:rPr lang="en-GB" sz="2000" dirty="0" err="1"/>
              <a:t>Fédérale</a:t>
            </a:r>
            <a:r>
              <a:rPr lang="en-GB" sz="2000" dirty="0"/>
              <a:t> de Lausanne, Switzerland</a:t>
            </a:r>
          </a:p>
          <a:p>
            <a:pPr algn="ctr"/>
            <a:endParaRPr lang="en-GB" sz="2000" baseline="30000" dirty="0"/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B70B7C93-9762-0D42-8B68-ABEA577B4543}"/>
              </a:ext>
            </a:extLst>
          </p:cNvPr>
          <p:cNvSpPr txBox="1">
            <a:spLocks/>
          </p:cNvSpPr>
          <p:nvPr/>
        </p:nvSpPr>
        <p:spPr>
          <a:xfrm>
            <a:off x="898560" y="6128486"/>
            <a:ext cx="10371120" cy="458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  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  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  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  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aseline="30000" dirty="0"/>
              <a:t>2</a:t>
            </a:r>
            <a:r>
              <a:rPr lang="en-GB" sz="2000" dirty="0"/>
              <a:t>Correspondence to: </a:t>
            </a:r>
            <a:r>
              <a:rPr lang="en-GB" sz="2000" u="sng" dirty="0" err="1">
                <a:solidFill>
                  <a:srgbClr val="0432FF"/>
                </a:solidFill>
              </a:rPr>
              <a:t>federico.ciardo@epfl.ch</a:t>
            </a:r>
            <a:endParaRPr lang="en-GB" sz="2000" u="sng" dirty="0">
              <a:solidFill>
                <a:srgbClr val="0432FF"/>
              </a:solidFill>
            </a:endParaRPr>
          </a:p>
          <a:p>
            <a:pPr algn="ctr"/>
            <a:endParaRPr lang="en-GB" sz="2000" baseline="3000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986F7B5-D90E-3C4F-9EA4-130FBA24C3B2}"/>
              </a:ext>
            </a:extLst>
          </p:cNvPr>
          <p:cNvSpPr txBox="1">
            <a:spLocks/>
          </p:cNvSpPr>
          <p:nvPr/>
        </p:nvSpPr>
        <p:spPr>
          <a:xfrm>
            <a:off x="906480" y="3512434"/>
            <a:ext cx="11142301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en-GB" sz="2900" dirty="0"/>
              <a:t>Additional information: </a:t>
            </a:r>
          </a:p>
          <a:p>
            <a:pPr algn="ctr"/>
            <a:r>
              <a:rPr lang="en-GB" sz="2500" dirty="0"/>
              <a:t>Numerical solver &amp; Bibliography</a:t>
            </a:r>
          </a:p>
        </p:txBody>
      </p:sp>
    </p:spTree>
    <p:extLst>
      <p:ext uri="{BB962C8B-B14F-4D97-AF65-F5344CB8AC3E}">
        <p14:creationId xmlns:p14="http://schemas.microsoft.com/office/powerpoint/2010/main" val="325638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B232C-30FD-0048-A98D-E606160AE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Elasticity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9FA12DF-A161-DD46-9AF2-39A645623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635" y="1011887"/>
            <a:ext cx="7428700" cy="40332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49EABA-D251-7747-8B06-86F8FFB7F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629" y="5621194"/>
            <a:ext cx="9385300" cy="520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736A63-947B-F44D-9858-73638BB73A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585" y="6271624"/>
            <a:ext cx="1346200" cy="30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1BEC30-FAD6-1545-B24A-29FFBFADF043}"/>
              </a:ext>
            </a:extLst>
          </p:cNvPr>
          <p:cNvSpPr txBox="1"/>
          <p:nvPr/>
        </p:nvSpPr>
        <p:spPr>
          <a:xfrm>
            <a:off x="609599" y="5136776"/>
            <a:ext cx="86285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Boundary integral elasticity equations (</a:t>
            </a:r>
            <a:r>
              <a:rPr lang="en-US" sz="2200" dirty="0">
                <a:solidFill>
                  <a:srgbClr val="FF0000"/>
                </a:solidFill>
              </a:rPr>
              <a:t>quasi-static</a:t>
            </a:r>
            <a:r>
              <a:rPr lang="en-US" sz="2200" dirty="0"/>
              <a:t> formulation):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FB1586-6A88-C74E-BADA-B90722C2E4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5535" y="6233524"/>
            <a:ext cx="1816100" cy="381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32B400-387C-124A-963A-98395B5D820D}"/>
              </a:ext>
            </a:extLst>
          </p:cNvPr>
          <p:cNvSpPr txBox="1"/>
          <p:nvPr/>
        </p:nvSpPr>
        <p:spPr>
          <a:xfrm>
            <a:off x="609599" y="2228639"/>
            <a:ext cx="372773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/>
              <a:t>Plane strain condition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Infinite or finite domain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Homogeneous, isotropic  and linear elastic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Impermeable medium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734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CFF88-B32D-8F46-AD1D-930C5363B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H" sz="2600" dirty="0"/>
              <a:t>Constitutive relations for Displacement Discontinuity segments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66674F2-CE1B-6448-BA0D-B5A6E7DF2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3" y="1577019"/>
            <a:ext cx="11202049" cy="38634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ABFA42-2B85-874B-BB97-6C028EDE8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072" y="5819382"/>
            <a:ext cx="6464300" cy="711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CB49B34-CA29-3F40-96D8-774E5BF65B9D}"/>
              </a:ext>
            </a:extLst>
          </p:cNvPr>
          <p:cNvSpPr/>
          <p:nvPr/>
        </p:nvSpPr>
        <p:spPr>
          <a:xfrm>
            <a:off x="3935441" y="994316"/>
            <a:ext cx="471956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Helvetica" charset="0"/>
              </a:rPr>
              <a:t>Rigid-plastic like constitutive relation</a:t>
            </a:r>
            <a:endParaRPr lang="en-US" sz="2200" dirty="0">
              <a:effectLst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304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7B105-5F26-0641-8BA3-94BAB14E7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Shear &amp; tensile failure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BC5E7AA-EAEA-D243-8F2A-706672478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140"/>
            <a:ext cx="10972800" cy="5136024"/>
          </a:xfrm>
        </p:spPr>
        <p:txBody>
          <a:bodyPr/>
          <a:lstStyle/>
          <a:p>
            <a:pPr defTabSz="914400">
              <a:spcBef>
                <a:spcPts val="0"/>
              </a:spcBef>
              <a:buClrTx/>
              <a:buSzTx/>
            </a:pPr>
            <a:r>
              <a:rPr lang="en-US" dirty="0">
                <a:solidFill>
                  <a:srgbClr val="FF0000"/>
                </a:solidFill>
              </a:rPr>
              <a:t>Shear failure </a:t>
            </a:r>
            <a:r>
              <a:rPr lang="en-US" dirty="0"/>
              <a:t>(inadmissible region 2) - non-associated flow rule:</a:t>
            </a:r>
          </a:p>
          <a:p>
            <a:pPr defTabSz="914400">
              <a:spcBef>
                <a:spcPts val="0"/>
              </a:spcBef>
              <a:buClrTx/>
              <a:buSzTx/>
            </a:pPr>
            <a:endParaRPr lang="en-US" dirty="0"/>
          </a:p>
          <a:p>
            <a:pPr defTabSz="914400">
              <a:spcBef>
                <a:spcPts val="0"/>
              </a:spcBef>
              <a:buClrTx/>
              <a:buSzTx/>
            </a:pPr>
            <a:endParaRPr lang="en-US" dirty="0"/>
          </a:p>
          <a:p>
            <a:pPr defTabSz="914400">
              <a:spcBef>
                <a:spcPts val="0"/>
              </a:spcBef>
              <a:buClrTx/>
              <a:buSzTx/>
            </a:pPr>
            <a:endParaRPr lang="en-US" dirty="0"/>
          </a:p>
          <a:p>
            <a:pPr defTabSz="914400">
              <a:spcBef>
                <a:spcPts val="0"/>
              </a:spcBef>
              <a:buClrTx/>
              <a:buSzTx/>
            </a:pPr>
            <a:endParaRPr lang="en-US" sz="1400" dirty="0"/>
          </a:p>
          <a:p>
            <a:pPr defTabSz="914400">
              <a:spcBef>
                <a:spcPts val="0"/>
              </a:spcBef>
              <a:buClrTx/>
              <a:buSzTx/>
            </a:pPr>
            <a:r>
              <a:rPr lang="en-US" dirty="0">
                <a:solidFill>
                  <a:srgbClr val="FF0000"/>
                </a:solidFill>
              </a:rPr>
              <a:t>Tensile failure </a:t>
            </a:r>
            <a:r>
              <a:rPr lang="en-US" dirty="0"/>
              <a:t>(inadmissible region 1) - controlled by the value of the effective normal traction</a:t>
            </a:r>
          </a:p>
          <a:p>
            <a:pPr defTabSz="914400">
              <a:spcBef>
                <a:spcPts val="0"/>
              </a:spcBef>
              <a:buClrTx/>
              <a:buSzTx/>
            </a:pPr>
            <a:endParaRPr lang="en-US" dirty="0"/>
          </a:p>
          <a:p>
            <a:pPr defTabSz="914400">
              <a:spcBef>
                <a:spcPts val="0"/>
              </a:spcBef>
              <a:buClrTx/>
              <a:buSzTx/>
            </a:pPr>
            <a:endParaRPr lang="en-US" dirty="0"/>
          </a:p>
          <a:p>
            <a:pPr defTabSz="914400">
              <a:spcBef>
                <a:spcPts val="0"/>
              </a:spcBef>
              <a:buClrTx/>
              <a:buSzTx/>
            </a:pPr>
            <a:endParaRPr lang="en-US" dirty="0"/>
          </a:p>
          <a:p>
            <a:pPr marL="0" indent="0" defTabSz="914400">
              <a:spcBef>
                <a:spcPts val="0"/>
              </a:spcBef>
              <a:buClrTx/>
              <a:buSzTx/>
              <a:buNone/>
            </a:pPr>
            <a:r>
              <a:rPr lang="en-US" dirty="0"/>
              <a:t>   </a:t>
            </a:r>
          </a:p>
          <a:p>
            <a:pPr marL="0" indent="0" defTabSz="914400">
              <a:spcBef>
                <a:spcPts val="0"/>
              </a:spcBef>
              <a:buClrTx/>
              <a:buSzTx/>
              <a:buNone/>
            </a:pPr>
            <a:r>
              <a:rPr lang="en-US" dirty="0"/>
              <a:t> with the additional constraint of </a:t>
            </a:r>
            <a:r>
              <a:rPr lang="en-US" dirty="0">
                <a:solidFill>
                  <a:srgbClr val="FF0000"/>
                </a:solidFill>
              </a:rPr>
              <a:t>non inter-penetrability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C92211-3487-3341-8ECB-3CEAB2434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074" y="1583726"/>
            <a:ext cx="9105900" cy="99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0D44CF-8F40-7540-95AF-32810C604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074" y="3677650"/>
            <a:ext cx="5041900" cy="990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25379E-6CC7-9943-A28B-1628BE695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074" y="5508729"/>
            <a:ext cx="7505700" cy="330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62AF34-ADFC-B747-B24A-33E670936A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5074" y="6199087"/>
            <a:ext cx="29083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41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16666-EFEE-6A43-8661-8F66B346D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F</a:t>
            </a:r>
            <a:r>
              <a:rPr lang="en-GB" dirty="0"/>
              <a:t>l</a:t>
            </a:r>
            <a:r>
              <a:rPr lang="en-CH" dirty="0"/>
              <a:t>uid flow in fractures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17D0D83-898F-BF4E-9A2F-23ED57DFD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38784"/>
            <a:ext cx="10972800" cy="5724483"/>
          </a:xfrm>
        </p:spPr>
        <p:txBody>
          <a:bodyPr>
            <a:normAutofit/>
          </a:bodyPr>
          <a:lstStyle/>
          <a:p>
            <a:r>
              <a:rPr lang="en-US" sz="1800" dirty="0"/>
              <a:t>Conservation of mass</a:t>
            </a:r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Averaging it across the fracture width 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Allowing for a slightly compressible fluid of compressibility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                                  </a:t>
            </a:r>
          </a:p>
          <a:p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7833F7-2BC6-454E-A9D2-50A7B99BA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223" y="1365616"/>
            <a:ext cx="1981200" cy="457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C095F2-0EB0-3040-8B8F-E4293DB4A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971" y="2803131"/>
            <a:ext cx="2838450" cy="4572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2568BBA-1085-244C-8C3D-A80A1DEC02E3}"/>
              </a:ext>
            </a:extLst>
          </p:cNvPr>
          <p:cNvSpPr/>
          <p:nvPr/>
        </p:nvSpPr>
        <p:spPr>
          <a:xfrm>
            <a:off x="2811421" y="2706848"/>
            <a:ext cx="466344" cy="382911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09542B-ACBA-6A45-8831-AE0ADCDC289F}"/>
              </a:ext>
            </a:extLst>
          </p:cNvPr>
          <p:cNvSpPr txBox="1"/>
          <p:nvPr/>
        </p:nvSpPr>
        <p:spPr>
          <a:xfrm>
            <a:off x="3266335" y="2571939"/>
            <a:ext cx="3206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width averaged fluid velocity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200A2F-275E-394C-A3E6-DE6899E54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854" y="3819614"/>
            <a:ext cx="3390900" cy="4667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563E241-1F0D-054A-9058-5F3C5B1090A9}"/>
              </a:ext>
            </a:extLst>
          </p:cNvPr>
          <p:cNvSpPr txBox="1"/>
          <p:nvPr/>
        </p:nvSpPr>
        <p:spPr>
          <a:xfrm>
            <a:off x="4798773" y="3819249"/>
            <a:ext cx="2590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Darcy’s law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16E185-8760-1646-BF70-49DCB241C5D8}"/>
              </a:ext>
            </a:extLst>
          </p:cNvPr>
          <p:cNvCxnSpPr/>
          <p:nvPr/>
        </p:nvCxnSpPr>
        <p:spPr>
          <a:xfrm>
            <a:off x="7616741" y="2027043"/>
            <a:ext cx="3852714" cy="0"/>
          </a:xfrm>
          <a:prstGeom prst="line">
            <a:avLst/>
          </a:prstGeom>
          <a:ln w="349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824E73A-C9C0-7543-B6B7-D679ED60766E}"/>
              </a:ext>
            </a:extLst>
          </p:cNvPr>
          <p:cNvCxnSpPr/>
          <p:nvPr/>
        </p:nvCxnSpPr>
        <p:spPr>
          <a:xfrm>
            <a:off x="7616741" y="2927660"/>
            <a:ext cx="3852714" cy="0"/>
          </a:xfrm>
          <a:prstGeom prst="line">
            <a:avLst/>
          </a:prstGeom>
          <a:ln w="349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79942DB-D51B-1B45-9D9C-324AC0BEB267}"/>
              </a:ext>
            </a:extLst>
          </p:cNvPr>
          <p:cNvCxnSpPr/>
          <p:nvPr/>
        </p:nvCxnSpPr>
        <p:spPr>
          <a:xfrm flipH="1" flipV="1">
            <a:off x="7616741" y="1803805"/>
            <a:ext cx="262848" cy="22323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0D3632F-1C1B-924B-9E8C-508529EB8BA9}"/>
              </a:ext>
            </a:extLst>
          </p:cNvPr>
          <p:cNvCxnSpPr/>
          <p:nvPr/>
        </p:nvCxnSpPr>
        <p:spPr>
          <a:xfrm flipH="1" flipV="1">
            <a:off x="7917498" y="1803805"/>
            <a:ext cx="262848" cy="22323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09C16C4-D36B-8D4C-A46B-C9E1624E76AD}"/>
              </a:ext>
            </a:extLst>
          </p:cNvPr>
          <p:cNvCxnSpPr/>
          <p:nvPr/>
        </p:nvCxnSpPr>
        <p:spPr>
          <a:xfrm flipH="1" flipV="1">
            <a:off x="8235146" y="1803805"/>
            <a:ext cx="262848" cy="22323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4346480-90C0-1B4E-85E2-A6ECC23DB594}"/>
              </a:ext>
            </a:extLst>
          </p:cNvPr>
          <p:cNvCxnSpPr/>
          <p:nvPr/>
        </p:nvCxnSpPr>
        <p:spPr>
          <a:xfrm flipH="1" flipV="1">
            <a:off x="8530421" y="1788960"/>
            <a:ext cx="262848" cy="22323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1D2D7E6-7ADD-2E45-B85D-A313F861680A}"/>
              </a:ext>
            </a:extLst>
          </p:cNvPr>
          <p:cNvCxnSpPr/>
          <p:nvPr/>
        </p:nvCxnSpPr>
        <p:spPr>
          <a:xfrm flipH="1" flipV="1">
            <a:off x="8831178" y="1788960"/>
            <a:ext cx="262848" cy="22323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F214FAB-76F6-8E4E-944D-1F275EA19B3D}"/>
              </a:ext>
            </a:extLst>
          </p:cNvPr>
          <p:cNvCxnSpPr/>
          <p:nvPr/>
        </p:nvCxnSpPr>
        <p:spPr>
          <a:xfrm flipH="1" flipV="1">
            <a:off x="9148826" y="1788960"/>
            <a:ext cx="262848" cy="22323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58EB6AA-2FE3-3748-A03D-8E7553344C92}"/>
              </a:ext>
            </a:extLst>
          </p:cNvPr>
          <p:cNvCxnSpPr/>
          <p:nvPr/>
        </p:nvCxnSpPr>
        <p:spPr>
          <a:xfrm flipH="1" flipV="1">
            <a:off x="9425347" y="1788960"/>
            <a:ext cx="262848" cy="22323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14575E8-3BB2-4B44-9582-99FE75623A2C}"/>
              </a:ext>
            </a:extLst>
          </p:cNvPr>
          <p:cNvCxnSpPr/>
          <p:nvPr/>
        </p:nvCxnSpPr>
        <p:spPr>
          <a:xfrm flipH="1" flipV="1">
            <a:off x="9726104" y="1788960"/>
            <a:ext cx="262848" cy="22323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7F87EDF-5908-3C43-AC7F-8FA74D7A52BE}"/>
              </a:ext>
            </a:extLst>
          </p:cNvPr>
          <p:cNvCxnSpPr/>
          <p:nvPr/>
        </p:nvCxnSpPr>
        <p:spPr>
          <a:xfrm flipH="1" flipV="1">
            <a:off x="10043752" y="1788960"/>
            <a:ext cx="262848" cy="22323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B366990-FFEC-4545-836F-F584A689C18E}"/>
              </a:ext>
            </a:extLst>
          </p:cNvPr>
          <p:cNvCxnSpPr/>
          <p:nvPr/>
        </p:nvCxnSpPr>
        <p:spPr>
          <a:xfrm flipH="1" flipV="1">
            <a:off x="10361400" y="1788960"/>
            <a:ext cx="262848" cy="22323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4ED95A-EB7D-A54B-9265-1286D4E9BAAB}"/>
              </a:ext>
            </a:extLst>
          </p:cNvPr>
          <p:cNvCxnSpPr/>
          <p:nvPr/>
        </p:nvCxnSpPr>
        <p:spPr>
          <a:xfrm flipH="1" flipV="1">
            <a:off x="10662157" y="1788960"/>
            <a:ext cx="262848" cy="22323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32FA015-2552-3349-A032-29F268863A65}"/>
              </a:ext>
            </a:extLst>
          </p:cNvPr>
          <p:cNvCxnSpPr/>
          <p:nvPr/>
        </p:nvCxnSpPr>
        <p:spPr>
          <a:xfrm flipH="1" flipV="1">
            <a:off x="10979805" y="1788960"/>
            <a:ext cx="262848" cy="22323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0C2067D-1099-7E4A-8D7F-E1E9D6D5B129}"/>
              </a:ext>
            </a:extLst>
          </p:cNvPr>
          <p:cNvCxnSpPr/>
          <p:nvPr/>
        </p:nvCxnSpPr>
        <p:spPr>
          <a:xfrm flipH="1">
            <a:off x="7616741" y="2953449"/>
            <a:ext cx="262848" cy="22323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8F8B419-C8D0-8946-A0D2-4A4333348F32}"/>
              </a:ext>
            </a:extLst>
          </p:cNvPr>
          <p:cNvCxnSpPr/>
          <p:nvPr/>
        </p:nvCxnSpPr>
        <p:spPr>
          <a:xfrm flipH="1">
            <a:off x="7917498" y="2953449"/>
            <a:ext cx="262848" cy="22323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10965D1-391C-714B-A44D-D2A4CEF8E639}"/>
              </a:ext>
            </a:extLst>
          </p:cNvPr>
          <p:cNvCxnSpPr/>
          <p:nvPr/>
        </p:nvCxnSpPr>
        <p:spPr>
          <a:xfrm flipH="1">
            <a:off x="8235146" y="2953449"/>
            <a:ext cx="262848" cy="22323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31A94DD-1295-E940-9B87-3BE98FCC3C9B}"/>
              </a:ext>
            </a:extLst>
          </p:cNvPr>
          <p:cNvCxnSpPr/>
          <p:nvPr/>
        </p:nvCxnSpPr>
        <p:spPr>
          <a:xfrm flipH="1">
            <a:off x="8530421" y="2938604"/>
            <a:ext cx="262848" cy="22323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B51C157-2E25-DA4F-A5FC-17E8BD683326}"/>
              </a:ext>
            </a:extLst>
          </p:cNvPr>
          <p:cNvCxnSpPr/>
          <p:nvPr/>
        </p:nvCxnSpPr>
        <p:spPr>
          <a:xfrm flipH="1">
            <a:off x="8831178" y="2938604"/>
            <a:ext cx="262848" cy="22323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5EB39F9-2672-9B44-9E1A-7DAB339C5151}"/>
              </a:ext>
            </a:extLst>
          </p:cNvPr>
          <p:cNvCxnSpPr/>
          <p:nvPr/>
        </p:nvCxnSpPr>
        <p:spPr>
          <a:xfrm flipH="1">
            <a:off x="9148826" y="2938604"/>
            <a:ext cx="262848" cy="22323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EE93444-9737-2147-8FB1-5B7AB744EEE2}"/>
              </a:ext>
            </a:extLst>
          </p:cNvPr>
          <p:cNvCxnSpPr/>
          <p:nvPr/>
        </p:nvCxnSpPr>
        <p:spPr>
          <a:xfrm flipH="1">
            <a:off x="9425347" y="2938604"/>
            <a:ext cx="262848" cy="22323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9F568BF-AF7D-304A-AB6A-85B0F7DF8576}"/>
              </a:ext>
            </a:extLst>
          </p:cNvPr>
          <p:cNvCxnSpPr/>
          <p:nvPr/>
        </p:nvCxnSpPr>
        <p:spPr>
          <a:xfrm flipH="1">
            <a:off x="9726104" y="2938604"/>
            <a:ext cx="262848" cy="22323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23B6B4A-AD73-1346-B041-97ABA2AD094F}"/>
              </a:ext>
            </a:extLst>
          </p:cNvPr>
          <p:cNvCxnSpPr/>
          <p:nvPr/>
        </p:nvCxnSpPr>
        <p:spPr>
          <a:xfrm flipH="1">
            <a:off x="10043752" y="2938604"/>
            <a:ext cx="262848" cy="22323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75507DE-626C-FD47-ADCA-F8DD60B1356A}"/>
              </a:ext>
            </a:extLst>
          </p:cNvPr>
          <p:cNvCxnSpPr/>
          <p:nvPr/>
        </p:nvCxnSpPr>
        <p:spPr>
          <a:xfrm flipH="1">
            <a:off x="10361400" y="2938604"/>
            <a:ext cx="262848" cy="22323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9A3206-6E3F-0847-892A-35BF5C0CBFC9}"/>
              </a:ext>
            </a:extLst>
          </p:cNvPr>
          <p:cNvCxnSpPr/>
          <p:nvPr/>
        </p:nvCxnSpPr>
        <p:spPr>
          <a:xfrm flipH="1">
            <a:off x="10662157" y="2938604"/>
            <a:ext cx="262848" cy="22323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A6B1CD4-899E-904D-B8AA-19598C7CCB41}"/>
              </a:ext>
            </a:extLst>
          </p:cNvPr>
          <p:cNvCxnSpPr/>
          <p:nvPr/>
        </p:nvCxnSpPr>
        <p:spPr>
          <a:xfrm flipH="1">
            <a:off x="10979805" y="2938604"/>
            <a:ext cx="262848" cy="22323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Arc 37">
            <a:extLst>
              <a:ext uri="{FF2B5EF4-FFF2-40B4-BE49-F238E27FC236}">
                <a16:creationId xmlns:a16="http://schemas.microsoft.com/office/drawing/2014/main" id="{E4D37154-786D-D74D-B190-21B24983B4E1}"/>
              </a:ext>
            </a:extLst>
          </p:cNvPr>
          <p:cNvSpPr/>
          <p:nvPr/>
        </p:nvSpPr>
        <p:spPr>
          <a:xfrm>
            <a:off x="8298465" y="2030390"/>
            <a:ext cx="2276968" cy="915462"/>
          </a:xfrm>
          <a:prstGeom prst="arc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E363FC61-3A63-5342-9ED5-E9949C9D7F29}"/>
              </a:ext>
            </a:extLst>
          </p:cNvPr>
          <p:cNvSpPr/>
          <p:nvPr/>
        </p:nvSpPr>
        <p:spPr>
          <a:xfrm flipV="1">
            <a:off x="8298465" y="2012198"/>
            <a:ext cx="2276968" cy="915462"/>
          </a:xfrm>
          <a:prstGeom prst="arc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28FA22B-2D5A-BC46-ADD0-5E7E126EB6B8}"/>
              </a:ext>
            </a:extLst>
          </p:cNvPr>
          <p:cNvCxnSpPr/>
          <p:nvPr/>
        </p:nvCxnSpPr>
        <p:spPr>
          <a:xfrm>
            <a:off x="9425347" y="2112497"/>
            <a:ext cx="45473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416112F-7A00-9545-BC9F-FC021E0F23FA}"/>
              </a:ext>
            </a:extLst>
          </p:cNvPr>
          <p:cNvCxnSpPr/>
          <p:nvPr/>
        </p:nvCxnSpPr>
        <p:spPr>
          <a:xfrm>
            <a:off x="9425347" y="2236543"/>
            <a:ext cx="88125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9C8EF90-0223-D243-9600-D9915FF3D8A9}"/>
              </a:ext>
            </a:extLst>
          </p:cNvPr>
          <p:cNvCxnSpPr/>
          <p:nvPr/>
        </p:nvCxnSpPr>
        <p:spPr>
          <a:xfrm>
            <a:off x="9425347" y="2359732"/>
            <a:ext cx="103561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B45BA54-CAF9-E04F-9AFD-01B60D5A709F}"/>
              </a:ext>
            </a:extLst>
          </p:cNvPr>
          <p:cNvCxnSpPr/>
          <p:nvPr/>
        </p:nvCxnSpPr>
        <p:spPr>
          <a:xfrm>
            <a:off x="9425347" y="2510495"/>
            <a:ext cx="10960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2D982C9-DE52-2F41-9066-815DB2549D0E}"/>
              </a:ext>
            </a:extLst>
          </p:cNvPr>
          <p:cNvCxnSpPr/>
          <p:nvPr/>
        </p:nvCxnSpPr>
        <p:spPr>
          <a:xfrm>
            <a:off x="9425347" y="2634541"/>
            <a:ext cx="103561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73D54D8-44D9-1942-A30F-185FE9952FF9}"/>
              </a:ext>
            </a:extLst>
          </p:cNvPr>
          <p:cNvCxnSpPr/>
          <p:nvPr/>
        </p:nvCxnSpPr>
        <p:spPr>
          <a:xfrm>
            <a:off x="9425347" y="2757730"/>
            <a:ext cx="83289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FDE5381-EB75-A34A-8B39-DCE709A80775}"/>
              </a:ext>
            </a:extLst>
          </p:cNvPr>
          <p:cNvCxnSpPr/>
          <p:nvPr/>
        </p:nvCxnSpPr>
        <p:spPr>
          <a:xfrm>
            <a:off x="9425347" y="2879938"/>
            <a:ext cx="2628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BE4B72F-A7A4-784A-92AE-94F42BE957D4}"/>
              </a:ext>
            </a:extLst>
          </p:cNvPr>
          <p:cNvCxnSpPr/>
          <p:nvPr/>
        </p:nvCxnSpPr>
        <p:spPr>
          <a:xfrm>
            <a:off x="7459899" y="2052298"/>
            <a:ext cx="0" cy="900617"/>
          </a:xfrm>
          <a:prstGeom prst="straightConnector1">
            <a:avLst/>
          </a:prstGeom>
          <a:ln>
            <a:solidFill>
              <a:srgbClr val="BD0503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ight Arrow 47">
            <a:extLst>
              <a:ext uri="{FF2B5EF4-FFF2-40B4-BE49-F238E27FC236}">
                <a16:creationId xmlns:a16="http://schemas.microsoft.com/office/drawing/2014/main" id="{1C20168B-81B8-F84B-BD18-D5A88DAEBE60}"/>
              </a:ext>
            </a:extLst>
          </p:cNvPr>
          <p:cNvSpPr/>
          <p:nvPr/>
        </p:nvSpPr>
        <p:spPr>
          <a:xfrm>
            <a:off x="8287697" y="2370674"/>
            <a:ext cx="532713" cy="26386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>
            <a:extLst>
              <a:ext uri="{FF2B5EF4-FFF2-40B4-BE49-F238E27FC236}">
                <a16:creationId xmlns:a16="http://schemas.microsoft.com/office/drawing/2014/main" id="{393EC8B2-B91A-1C4B-BB26-94E3632B640F}"/>
              </a:ext>
            </a:extLst>
          </p:cNvPr>
          <p:cNvSpPr/>
          <p:nvPr/>
        </p:nvSpPr>
        <p:spPr>
          <a:xfrm>
            <a:off x="10994309" y="2350143"/>
            <a:ext cx="532713" cy="26386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994930FF-1AC0-584E-B549-CA22491489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3880" y="2392871"/>
            <a:ext cx="342900" cy="1905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BF144C9-68F8-954F-9364-084B977CC8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2413" y="4637999"/>
            <a:ext cx="171450" cy="28575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2A5E754-DB9E-DF4F-8C0F-5D3A47B26A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4777" y="5969558"/>
            <a:ext cx="1003300" cy="4699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E5DC65A-57A2-DA44-8742-FA497D94E2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9583" y="2036140"/>
            <a:ext cx="342900" cy="1905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F66F24E0-48F3-1140-A42C-F63AB612E7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72806" y="4255956"/>
            <a:ext cx="203200" cy="254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2C375A8-16E6-EF43-BF68-3D1FE1F53A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72806" y="3820112"/>
            <a:ext cx="203200" cy="3302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2E81929-24F0-B44E-BE83-250B78A2B7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44464" y="4615600"/>
            <a:ext cx="330200" cy="355600"/>
          </a:xfrm>
          <a:prstGeom prst="rect">
            <a:avLst/>
          </a:prstGeom>
        </p:spPr>
      </p:pic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685A6BF-FFE3-F145-B2FF-63F87904B9AA}"/>
              </a:ext>
            </a:extLst>
          </p:cNvPr>
          <p:cNvCxnSpPr/>
          <p:nvPr/>
        </p:nvCxnSpPr>
        <p:spPr>
          <a:xfrm>
            <a:off x="8862230" y="4793400"/>
            <a:ext cx="4079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12CB5B4-71B0-A947-B48E-A4266A7184AF}"/>
              </a:ext>
            </a:extLst>
          </p:cNvPr>
          <p:cNvCxnSpPr/>
          <p:nvPr/>
        </p:nvCxnSpPr>
        <p:spPr>
          <a:xfrm>
            <a:off x="8844106" y="4365818"/>
            <a:ext cx="4079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12CDF97-9F2D-C748-A0E0-C075B0B54FD7}"/>
              </a:ext>
            </a:extLst>
          </p:cNvPr>
          <p:cNvCxnSpPr/>
          <p:nvPr/>
        </p:nvCxnSpPr>
        <p:spPr>
          <a:xfrm>
            <a:off x="8844105" y="3985212"/>
            <a:ext cx="4079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7E7EC7FE-110C-C843-AE1F-E05C60B06810}"/>
              </a:ext>
            </a:extLst>
          </p:cNvPr>
          <p:cNvSpPr txBox="1"/>
          <p:nvPr/>
        </p:nvSpPr>
        <p:spPr>
          <a:xfrm>
            <a:off x="9308084" y="3783214"/>
            <a:ext cx="2556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Fluid compressibility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834E0E0-0F11-414C-BB5A-8E5F868A3140}"/>
              </a:ext>
            </a:extLst>
          </p:cNvPr>
          <p:cNvSpPr txBox="1"/>
          <p:nvPr/>
        </p:nvSpPr>
        <p:spPr>
          <a:xfrm>
            <a:off x="9308084" y="4198290"/>
            <a:ext cx="2556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Fluid viscosity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5F5F504-E1AE-5547-A395-D36443370B69}"/>
              </a:ext>
            </a:extLst>
          </p:cNvPr>
          <p:cNvSpPr txBox="1"/>
          <p:nvPr/>
        </p:nvSpPr>
        <p:spPr>
          <a:xfrm>
            <a:off x="9308084" y="4587821"/>
            <a:ext cx="2556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Fracture permeability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8B477D04-A457-AC41-8B3A-FECEF90C4A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33962" y="5144550"/>
            <a:ext cx="4610100" cy="5334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9880855C-554A-D14B-A385-936E1F5693A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05973" y="1342042"/>
            <a:ext cx="254000" cy="177800"/>
          </a:xfrm>
          <a:prstGeom prst="rect">
            <a:avLst/>
          </a:prstGeom>
        </p:spPr>
      </p:pic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8D3069E-06AC-7C4A-A808-F6E961BBD5E3}"/>
              </a:ext>
            </a:extLst>
          </p:cNvPr>
          <p:cNvCxnSpPr/>
          <p:nvPr/>
        </p:nvCxnSpPr>
        <p:spPr>
          <a:xfrm>
            <a:off x="7605973" y="1568346"/>
            <a:ext cx="44294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CC44EA67-A79A-D040-B381-3336B6FB1973}"/>
              </a:ext>
            </a:extLst>
          </p:cNvPr>
          <p:cNvSpPr/>
          <p:nvPr/>
        </p:nvSpPr>
        <p:spPr>
          <a:xfrm>
            <a:off x="6673086" y="553636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Isothermal conditions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Newtonian fluid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Laminar flow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EE51412-4B86-2048-BB56-4012294C504F}"/>
              </a:ext>
            </a:extLst>
          </p:cNvPr>
          <p:cNvSpPr txBox="1"/>
          <p:nvPr/>
        </p:nvSpPr>
        <p:spPr>
          <a:xfrm>
            <a:off x="3237101" y="5995723"/>
            <a:ext cx="3954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Hydraulic diffusivity [L</a:t>
            </a:r>
            <a:r>
              <a:rPr lang="en-US" baseline="30000" dirty="0"/>
              <a:t>2</a:t>
            </a:r>
            <a:r>
              <a:rPr lang="en-US" dirty="0"/>
              <a:t>T</a:t>
            </a:r>
            <a:r>
              <a:rPr lang="en-US" baseline="30000" dirty="0"/>
              <a:t>-1</a:t>
            </a:r>
            <a:r>
              <a:rPr lang="en-US" dirty="0"/>
              <a:t>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02601"/>
      </p:ext>
    </p:extLst>
  </p:cSld>
  <p:clrMapOvr>
    <a:masterClrMapping/>
  </p:clrMapOvr>
</p:sld>
</file>

<file path=ppt/theme/theme1.xml><?xml version="1.0" encoding="utf-8"?>
<a:theme xmlns:a="http://schemas.openxmlformats.org/drawingml/2006/main" name="GEL-Theme-2019-16-9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BD0503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L-Theme-2019-16-9" id="{7E664988-55DC-0D40-920D-C11C4BA29A99}" vid="{C36E7C4C-D1A6-4545-8CC7-325D0A3097C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GEL-Theme-2019-16-9</Template>
  <TotalTime>314</TotalTime>
  <Words>739</Words>
  <Application>Microsoft Macintosh PowerPoint</Application>
  <PresentationFormat>Widescreen</PresentationFormat>
  <Paragraphs>144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Courier New</vt:lpstr>
      <vt:lpstr>Helvetica</vt:lpstr>
      <vt:lpstr>Verdana</vt:lpstr>
      <vt:lpstr>Wingdings</vt:lpstr>
      <vt:lpstr>GEL-Theme-2019-16-9</vt:lpstr>
      <vt:lpstr>Induced seismicity associated with fluid injection into a fractured rock mass </vt:lpstr>
      <vt:lpstr>PowerPoint Presentation</vt:lpstr>
      <vt:lpstr>PowerPoint Presentation</vt:lpstr>
      <vt:lpstr>Observations &amp; Concluding points</vt:lpstr>
      <vt:lpstr>Induced seismicity associated with fluid injection into a fractured rock mass </vt:lpstr>
      <vt:lpstr>Elasticity</vt:lpstr>
      <vt:lpstr>Constitutive relations for Displacement Discontinuity segments</vt:lpstr>
      <vt:lpstr>Shear &amp; tensile failure </vt:lpstr>
      <vt:lpstr>Fluid flow in fractures</vt:lpstr>
      <vt:lpstr>Numerical framework</vt:lpstr>
      <vt:lpstr>Numerical scheme</vt:lpstr>
      <vt:lpstr>Preconditioner</vt:lpstr>
      <vt:lpstr>Preconditioner (cont’d.)</vt:lpstr>
      <vt:lpstr>Preconditioner (cont’d.)</vt:lpstr>
      <vt:lpstr>Bibliography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Fully-coupled 3D modelling of magmatic dike Propagation – finite pulse release from a point source</dc:title>
  <dc:creator>Microsoft Office User</dc:creator>
  <cp:lastModifiedBy>Microsoft Office User</cp:lastModifiedBy>
  <cp:revision>151</cp:revision>
  <dcterms:created xsi:type="dcterms:W3CDTF">2020-04-24T13:28:09Z</dcterms:created>
  <dcterms:modified xsi:type="dcterms:W3CDTF">2020-05-07T06:59:23Z</dcterms:modified>
</cp:coreProperties>
</file>