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42" autoAdjust="0"/>
  </p:normalViewPr>
  <p:slideViewPr>
    <p:cSldViewPr>
      <p:cViewPr>
        <p:scale>
          <a:sx n="66" d="100"/>
          <a:sy n="66" d="100"/>
        </p:scale>
        <p:origin x="128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DE8CD-843B-4608-BCAD-8EBE364C9C30}" type="datetimeFigureOut">
              <a:rPr lang="ro-RO" smtClean="0"/>
              <a:t>04.05.2020</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C28BC-94AF-4CA5-B753-B9247C83E2C0}" type="slidenum">
              <a:rPr lang="ro-RO" smtClean="0"/>
              <a:t>‹#›</a:t>
            </a:fld>
            <a:endParaRPr lang="ro-RO"/>
          </a:p>
        </p:txBody>
      </p:sp>
    </p:spTree>
    <p:extLst>
      <p:ext uri="{BB962C8B-B14F-4D97-AF65-F5344CB8AC3E}">
        <p14:creationId xmlns:p14="http://schemas.microsoft.com/office/powerpoint/2010/main" val="341898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05DC28BC-94AF-4CA5-B753-B9247C83E2C0}" type="slidenum">
              <a:rPr lang="ro-RO" smtClean="0"/>
              <a:t>2</a:t>
            </a:fld>
            <a:endParaRPr lang="ro-RO"/>
          </a:p>
        </p:txBody>
      </p:sp>
    </p:spTree>
    <p:extLst>
      <p:ext uri="{BB962C8B-B14F-4D97-AF65-F5344CB8AC3E}">
        <p14:creationId xmlns:p14="http://schemas.microsoft.com/office/powerpoint/2010/main" val="162457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4E94E925-0CFE-46B8-A7EC-22F4E2E17812}" type="datetimeFigureOut">
              <a:rPr lang="ro-RO" smtClean="0"/>
              <a:t>04.05.2020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227163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E94E925-0CFE-46B8-A7EC-22F4E2E17812}" type="datetimeFigureOut">
              <a:rPr lang="ro-RO" smtClean="0"/>
              <a:t>04.05.2020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312457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E94E925-0CFE-46B8-A7EC-22F4E2E17812}" type="datetimeFigureOut">
              <a:rPr lang="ro-RO" smtClean="0"/>
              <a:t>04.05.2020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113687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E94E925-0CFE-46B8-A7EC-22F4E2E17812}" type="datetimeFigureOut">
              <a:rPr lang="ro-RO" smtClean="0"/>
              <a:t>04.05.2020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206437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94E925-0CFE-46B8-A7EC-22F4E2E17812}" type="datetimeFigureOut">
              <a:rPr lang="ro-RO" smtClean="0"/>
              <a:t>04.05.2020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80811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4E94E925-0CFE-46B8-A7EC-22F4E2E17812}" type="datetimeFigureOut">
              <a:rPr lang="ro-RO" smtClean="0"/>
              <a:t>04.05.2020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47646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4E94E925-0CFE-46B8-A7EC-22F4E2E17812}" type="datetimeFigureOut">
              <a:rPr lang="ro-RO" smtClean="0"/>
              <a:t>04.05.2020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218206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4E94E925-0CFE-46B8-A7EC-22F4E2E17812}" type="datetimeFigureOut">
              <a:rPr lang="ro-RO" smtClean="0"/>
              <a:t>04.05.2020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263127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4E925-0CFE-46B8-A7EC-22F4E2E17812}" type="datetimeFigureOut">
              <a:rPr lang="ro-RO" smtClean="0"/>
              <a:t>04.05.2020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409453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94E925-0CFE-46B8-A7EC-22F4E2E17812}" type="datetimeFigureOut">
              <a:rPr lang="ro-RO" smtClean="0"/>
              <a:t>04.05.2020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390649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94E925-0CFE-46B8-A7EC-22F4E2E17812}" type="datetimeFigureOut">
              <a:rPr lang="ro-RO" smtClean="0"/>
              <a:t>04.05.2020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0B97CCE-86EE-4239-9237-35390361DAD3}" type="slidenum">
              <a:rPr lang="ro-RO" smtClean="0"/>
              <a:t>‹#›</a:t>
            </a:fld>
            <a:endParaRPr lang="ro-RO"/>
          </a:p>
        </p:txBody>
      </p:sp>
    </p:spTree>
    <p:extLst>
      <p:ext uri="{BB962C8B-B14F-4D97-AF65-F5344CB8AC3E}">
        <p14:creationId xmlns:p14="http://schemas.microsoft.com/office/powerpoint/2010/main" val="241665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4E925-0CFE-46B8-A7EC-22F4E2E17812}" type="datetimeFigureOut">
              <a:rPr lang="ro-RO" smtClean="0"/>
              <a:t>04.05.2020</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97CCE-86EE-4239-9237-35390361DAD3}" type="slidenum">
              <a:rPr lang="ro-RO" smtClean="0"/>
              <a:t>‹#›</a:t>
            </a:fld>
            <a:endParaRPr lang="ro-RO"/>
          </a:p>
        </p:txBody>
      </p:sp>
    </p:spTree>
    <p:extLst>
      <p:ext uri="{BB962C8B-B14F-4D97-AF65-F5344CB8AC3E}">
        <p14:creationId xmlns:p14="http://schemas.microsoft.com/office/powerpoint/2010/main" val="261208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hyperlink" Target="mailto:moaca.Denisa@incas.ro"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vfilip@gmail.com" TargetMode="External"/><Relationship Id="rId5" Type="http://schemas.openxmlformats.org/officeDocument/2006/relationships/hyperlink" Target="mailto:calcan.andreea@incas.ro" TargetMode="External"/><Relationship Id="rId4" Type="http://schemas.openxmlformats.org/officeDocument/2006/relationships/hyperlink" Target="mailto:vajaiac.sorin@incas.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rin\Downloads\EGU 2020\20191010_0925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484" r="744" b="14067"/>
          <a:stretch/>
        </p:blipFill>
        <p:spPr bwMode="auto">
          <a:xfrm>
            <a:off x="754" y="0"/>
            <a:ext cx="9151545" cy="4928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4" y="3886200"/>
            <a:ext cx="9143246" cy="3139321"/>
          </a:xfrm>
          <a:prstGeom prst="rect">
            <a:avLst/>
          </a:prstGeom>
          <a:noFill/>
        </p:spPr>
        <p:txBody>
          <a:bodyPr wrap="square" rtlCol="0">
            <a:spAutoFit/>
          </a:bodyPr>
          <a:lstStyle/>
          <a:p>
            <a:pPr algn="ctr"/>
            <a:endParaRPr lang="en-GB" dirty="0"/>
          </a:p>
          <a:p>
            <a:pPr algn="ctr"/>
            <a:endParaRPr lang="en-GB" dirty="0"/>
          </a:p>
          <a:p>
            <a:pPr algn="ctr"/>
            <a:endParaRPr lang="en-GB" dirty="0"/>
          </a:p>
          <a:p>
            <a:pPr algn="ctr"/>
            <a:r>
              <a:rPr lang="en-GB" dirty="0"/>
              <a:t> </a:t>
            </a:r>
          </a:p>
          <a:p>
            <a:pPr algn="ctr"/>
            <a:r>
              <a:rPr lang="en-GB" dirty="0" err="1"/>
              <a:t>Denisa</a:t>
            </a:r>
            <a:r>
              <a:rPr lang="en-GB" dirty="0"/>
              <a:t> Elena Moacă</a:t>
            </a:r>
            <a:r>
              <a:rPr lang="en-GB" baseline="30000" dirty="0"/>
              <a:t>1,2,3</a:t>
            </a:r>
            <a:r>
              <a:rPr lang="en-GB" dirty="0"/>
              <a:t>, </a:t>
            </a:r>
            <a:r>
              <a:rPr lang="en-GB" dirty="0" err="1"/>
              <a:t>Sorin</a:t>
            </a:r>
            <a:r>
              <a:rPr lang="en-GB" dirty="0"/>
              <a:t> </a:t>
            </a:r>
            <a:r>
              <a:rPr lang="en-GB" dirty="0" err="1"/>
              <a:t>Nicolae</a:t>
            </a:r>
            <a:r>
              <a:rPr lang="en-GB" dirty="0"/>
              <a:t> Vâjâiac</a:t>
            </a:r>
            <a:r>
              <a:rPr lang="en-GB" baseline="30000" dirty="0"/>
              <a:t>1</a:t>
            </a:r>
            <a:r>
              <a:rPr lang="en-GB" dirty="0"/>
              <a:t>, </a:t>
            </a:r>
            <a:r>
              <a:rPr lang="en-GB" dirty="0" err="1"/>
              <a:t>Andreea</a:t>
            </a:r>
            <a:r>
              <a:rPr lang="en-GB" dirty="0"/>
              <a:t> Calcan</a:t>
            </a:r>
            <a:r>
              <a:rPr lang="en-GB" baseline="30000" dirty="0"/>
              <a:t>1</a:t>
            </a:r>
            <a:r>
              <a:rPr lang="en-GB" dirty="0"/>
              <a:t>, </a:t>
            </a:r>
            <a:r>
              <a:rPr lang="en-GB" dirty="0" err="1"/>
              <a:t>Valeriu</a:t>
            </a:r>
            <a:r>
              <a:rPr lang="en-GB" dirty="0"/>
              <a:t> Filip</a:t>
            </a:r>
            <a:r>
              <a:rPr lang="en-GB" baseline="30000" dirty="0"/>
              <a:t>1,2</a:t>
            </a:r>
            <a:endParaRPr lang="ro-RO" dirty="0"/>
          </a:p>
          <a:p>
            <a:pPr algn="ctr"/>
            <a:r>
              <a:rPr lang="en-GB" i="1" baseline="30000" dirty="0"/>
              <a:t>1</a:t>
            </a:r>
            <a:r>
              <a:rPr lang="en-GB" i="1" dirty="0"/>
              <a:t>National Institute for Aerospace Research "</a:t>
            </a:r>
            <a:r>
              <a:rPr lang="en-GB" i="1" dirty="0" err="1"/>
              <a:t>Elie</a:t>
            </a:r>
            <a:r>
              <a:rPr lang="en-GB" i="1" dirty="0"/>
              <a:t> </a:t>
            </a:r>
            <a:r>
              <a:rPr lang="en-GB" i="1" dirty="0" err="1"/>
              <a:t>Carafoli</a:t>
            </a:r>
            <a:r>
              <a:rPr lang="en-GB" i="1" dirty="0"/>
              <a:t>" INCAS - Bucharest, Romania</a:t>
            </a:r>
            <a:endParaRPr lang="ro-RO" i="1" dirty="0"/>
          </a:p>
          <a:p>
            <a:pPr algn="ctr"/>
            <a:r>
              <a:rPr lang="en-GB" i="1" baseline="30000" dirty="0"/>
              <a:t>2</a:t>
            </a:r>
            <a:r>
              <a:rPr lang="en-GB" i="1" dirty="0"/>
              <a:t>University of Bucharest, Faculty of Physics, 405 </a:t>
            </a:r>
            <a:r>
              <a:rPr lang="en-GB" i="1" dirty="0" err="1"/>
              <a:t>Atomistilor</a:t>
            </a:r>
            <a:r>
              <a:rPr lang="en-GB" i="1" dirty="0"/>
              <a:t> Str., </a:t>
            </a:r>
            <a:r>
              <a:rPr lang="en-GB" i="1" dirty="0" err="1"/>
              <a:t>Magurele</a:t>
            </a:r>
            <a:r>
              <a:rPr lang="en-GB" i="1" dirty="0"/>
              <a:t> 077125, P.O. BOX MG-11, Romania</a:t>
            </a:r>
            <a:endParaRPr lang="ro-RO" i="1" dirty="0"/>
          </a:p>
          <a:p>
            <a:pPr algn="ctr"/>
            <a:r>
              <a:rPr lang="en-GB" i="1" baseline="30000" dirty="0"/>
              <a:t>3</a:t>
            </a:r>
            <a:r>
              <a:rPr lang="en-GB" i="1" dirty="0"/>
              <a:t>POLITEHNICA” University of Bucharest, Faculty of Aerospace Engineering, </a:t>
            </a:r>
            <a:r>
              <a:rPr lang="en-GB" i="1" dirty="0" err="1"/>
              <a:t>Gh</a:t>
            </a:r>
            <a:r>
              <a:rPr lang="en-GB" i="1" dirty="0"/>
              <a:t>. </a:t>
            </a:r>
            <a:r>
              <a:rPr lang="en-GB" i="1" dirty="0" err="1"/>
              <a:t>Polizu</a:t>
            </a:r>
            <a:r>
              <a:rPr lang="en-GB" i="1" dirty="0"/>
              <a:t> Street 1-5, 011061, Bucharest, Romania</a:t>
            </a:r>
            <a:endParaRPr lang="ro-RO" i="1" dirty="0"/>
          </a:p>
          <a:p>
            <a:endParaRPr lang="ro-RO" dirty="0"/>
          </a:p>
        </p:txBody>
      </p:sp>
      <p:sp>
        <p:nvSpPr>
          <p:cNvPr id="6" name="TextBox 5"/>
          <p:cNvSpPr txBox="1"/>
          <p:nvPr/>
        </p:nvSpPr>
        <p:spPr>
          <a:xfrm>
            <a:off x="42249" y="381000"/>
            <a:ext cx="9144000" cy="923330"/>
          </a:xfrm>
          <a:prstGeom prst="rect">
            <a:avLst/>
          </a:prstGeom>
          <a:noFill/>
        </p:spPr>
        <p:txBody>
          <a:bodyPr wrap="square" rtlCol="0">
            <a:spAutoFit/>
          </a:bodyPr>
          <a:lstStyle/>
          <a:p>
            <a:pPr algn="ctr"/>
            <a:r>
              <a:rPr lang="en-GB" dirty="0"/>
              <a:t>Post-flight analysis of the aerosol impact on size distributions of warm clouds’ droplets, as determined </a:t>
            </a:r>
            <a:r>
              <a:rPr lang="en-GB" i="1" dirty="0"/>
              <a:t>in situ</a:t>
            </a:r>
            <a:r>
              <a:rPr lang="en-GB" dirty="0"/>
              <a:t> by cloud and aerosol spectrometers</a:t>
            </a:r>
            <a:endParaRPr lang="ro-RO" dirty="0"/>
          </a:p>
          <a:p>
            <a:endParaRPr lang="ro-RO" dirty="0"/>
          </a:p>
        </p:txBody>
      </p:sp>
      <p:pic>
        <p:nvPicPr>
          <p:cNvPr id="3" name="Picture 2" descr="A picture containing drawing&#10;&#10;Description automatically generated">
            <a:extLst>
              <a:ext uri="{FF2B5EF4-FFF2-40B4-BE49-F238E27FC236}">
                <a16:creationId xmlns:a16="http://schemas.microsoft.com/office/drawing/2014/main" id="{F9BE55AD-89FC-4F48-ADE6-ED101F5A3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 y="6544864"/>
            <a:ext cx="894675" cy="313136"/>
          </a:xfrm>
          <a:prstGeom prst="rect">
            <a:avLst/>
          </a:prstGeom>
        </p:spPr>
      </p:pic>
    </p:spTree>
    <p:extLst>
      <p:ext uri="{BB962C8B-B14F-4D97-AF65-F5344CB8AC3E}">
        <p14:creationId xmlns:p14="http://schemas.microsoft.com/office/powerpoint/2010/main" val="100806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1668"/>
            <a:ext cx="8991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dirty="0"/>
              <a:t>Principle of cloud and aerosol spectrometer measurements</a:t>
            </a:r>
            <a:endParaRPr lang="ro-RO" dirty="0"/>
          </a:p>
        </p:txBody>
      </p:sp>
      <p:sp>
        <p:nvSpPr>
          <p:cNvPr id="5" name="TextBox 4"/>
          <p:cNvSpPr txBox="1"/>
          <p:nvPr/>
        </p:nvSpPr>
        <p:spPr>
          <a:xfrm>
            <a:off x="76200" y="609600"/>
            <a:ext cx="89916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Courier New" panose="02070309020205020404" pitchFamily="49" charset="0"/>
              <a:buChar char="o"/>
            </a:pPr>
            <a:r>
              <a:rPr lang="en-GB" dirty="0"/>
              <a:t>The main task of cloud and aerosol spectrometers (CAS) is to measure cloud particles’ diameters and to construct their statistics (size distribution) by (</a:t>
            </a:r>
            <a:r>
              <a:rPr lang="en-GB" i="1" dirty="0"/>
              <a:t>in situ</a:t>
            </a:r>
            <a:r>
              <a:rPr lang="en-GB" dirty="0"/>
              <a:t>) picking samples of such particles and by flashing them with a laser beam.</a:t>
            </a:r>
            <a:endParaRPr lang="en-US" dirty="0"/>
          </a:p>
          <a:p>
            <a:pPr marL="285750" indent="-285750">
              <a:buFont typeface="Courier New" panose="02070309020205020404" pitchFamily="49" charset="0"/>
              <a:buChar char="o"/>
            </a:pPr>
            <a:r>
              <a:rPr lang="en-GB" dirty="0"/>
              <a:t>By assuming that the particles are all spherical and made of pure water (for which the chosen laser wavelength should have almost no absorption), the diameters may follow from the comparison with Mie theoretical computations of FWSCS.</a:t>
            </a:r>
            <a:endParaRPr lang="ro-RO" dirty="0"/>
          </a:p>
        </p:txBody>
      </p:sp>
      <p:graphicFrame>
        <p:nvGraphicFramePr>
          <p:cNvPr id="9" name="Table 8"/>
          <p:cNvGraphicFramePr>
            <a:graphicFrameLocks noGrp="1"/>
          </p:cNvGraphicFramePr>
          <p:nvPr>
            <p:extLst>
              <p:ext uri="{D42A27DB-BD31-4B8C-83A1-F6EECF244321}">
                <p14:modId xmlns:p14="http://schemas.microsoft.com/office/powerpoint/2010/main" val="2742516694"/>
              </p:ext>
            </p:extLst>
          </p:nvPr>
        </p:nvGraphicFramePr>
        <p:xfrm>
          <a:off x="914400" y="5715000"/>
          <a:ext cx="7499287" cy="736283"/>
        </p:xfrm>
        <a:graphic>
          <a:graphicData uri="http://schemas.openxmlformats.org/drawingml/2006/table">
            <a:tbl>
              <a:tblPr>
                <a:tableStyleId>{35758FB7-9AC5-4552-8A53-C91805E547FA}</a:tableStyleId>
              </a:tblPr>
              <a:tblGrid>
                <a:gridCol w="7499287">
                  <a:extLst>
                    <a:ext uri="{9D8B030D-6E8A-4147-A177-3AD203B41FA5}">
                      <a16:colId xmlns:a16="http://schemas.microsoft.com/office/drawing/2014/main" val="20000"/>
                    </a:ext>
                  </a:extLst>
                </a:gridCol>
              </a:tblGrid>
              <a:tr h="736283">
                <a:tc>
                  <a:txBody>
                    <a:bodyPr/>
                    <a:lstStyle/>
                    <a:p>
                      <a:pPr marL="0" marR="0" algn="ctr">
                        <a:lnSpc>
                          <a:spcPct val="150000"/>
                        </a:lnSpc>
                        <a:spcBef>
                          <a:spcPts val="0"/>
                        </a:spcBef>
                        <a:spcAft>
                          <a:spcPts val="0"/>
                        </a:spcAft>
                      </a:pPr>
                      <a:r>
                        <a:rPr lang="en-GB" sz="1000" dirty="0">
                          <a:effectLst/>
                        </a:rPr>
                        <a:t>Figure 1: left – Mounted CAPS-DPOL instrument; right – FWSCS for water plotted against the droplet diameter for a wavelength of 658 nm. </a:t>
                      </a:r>
                    </a:p>
                    <a:p>
                      <a:pPr marL="0" marR="0" algn="ctr">
                        <a:lnSpc>
                          <a:spcPct val="150000"/>
                        </a:lnSpc>
                        <a:spcBef>
                          <a:spcPts val="0"/>
                        </a:spcBef>
                        <a:spcAft>
                          <a:spcPts val="0"/>
                        </a:spcAft>
                      </a:pPr>
                      <a:r>
                        <a:rPr lang="en-GB" sz="1000" dirty="0">
                          <a:effectLst/>
                        </a:rPr>
                        <a:t>The real part of the refraction index is 1.331 and the imaginary part is negligible. </a:t>
                      </a:r>
                      <a:endParaRPr lang="ro-RO" sz="1200" dirty="0">
                        <a:effectLst/>
                        <a:latin typeface="Times New Roman"/>
                        <a:ea typeface="Calibri"/>
                      </a:endParaRPr>
                    </a:p>
                  </a:txBody>
                  <a:tcPr marL="0" marR="114935" marT="75565" marB="75565"/>
                </a:tc>
                <a:extLst>
                  <a:ext uri="{0D108BD9-81ED-4DB2-BD59-A6C34878D82A}">
                    <a16:rowId xmlns:a16="http://schemas.microsoft.com/office/drawing/2014/main" val="10000"/>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04312639"/>
              </p:ext>
            </p:extLst>
          </p:nvPr>
        </p:nvGraphicFramePr>
        <p:xfrm>
          <a:off x="4572000" y="2438962"/>
          <a:ext cx="4419601" cy="3123638"/>
        </p:xfrm>
        <a:graphic>
          <a:graphicData uri="http://schemas.openxmlformats.org/presentationml/2006/ole">
            <mc:AlternateContent xmlns:mc="http://schemas.openxmlformats.org/markup-compatibility/2006">
              <mc:Choice xmlns:v="urn:schemas-microsoft-com:vml" Requires="v">
                <p:oleObj spid="_x0000_s2076" name="Graph" r:id="rId4" imgW="4276800" imgH="3024000" progId="Origin50.Graph">
                  <p:embed/>
                </p:oleObj>
              </mc:Choice>
              <mc:Fallback>
                <p:oleObj name="Graph" r:id="rId4" imgW="4276800" imgH="3024000" progId="Origin50.Graph">
                  <p:embed/>
                  <p:pic>
                    <p:nvPicPr>
                      <p:cNvPr id="0" name="Object 3"/>
                      <p:cNvPicPr>
                        <a:picLocks noChangeAspect="1" noChangeArrowheads="1"/>
                      </p:cNvPicPr>
                      <p:nvPr/>
                    </p:nvPicPr>
                    <p:blipFill>
                      <a:blip r:embed="rId5"/>
                      <a:srcRect/>
                      <a:stretch>
                        <a:fillRect/>
                      </a:stretch>
                    </p:blipFill>
                    <p:spPr bwMode="auto">
                      <a:xfrm>
                        <a:off x="4572000" y="2438962"/>
                        <a:ext cx="4419601" cy="3123638"/>
                      </a:xfrm>
                      <a:prstGeom prst="rect">
                        <a:avLst/>
                      </a:prstGeom>
                      <a:solidFill>
                        <a:schemeClr val="accent2">
                          <a:lumMod val="20000"/>
                          <a:lumOff val="80000"/>
                        </a:schemeClr>
                      </a:solidFill>
                    </p:spPr>
                  </p:pic>
                </p:oleObj>
              </mc:Fallback>
            </mc:AlternateContent>
          </a:graphicData>
        </a:graphic>
      </p:graphicFrame>
      <p:sp>
        <p:nvSpPr>
          <p:cNvPr id="11" name="Rectangle 4"/>
          <p:cNvSpPr>
            <a:spLocks noChangeArrowheads="1"/>
          </p:cNvSpPr>
          <p:nvPr/>
        </p:nvSpPr>
        <p:spPr bwMode="auto">
          <a:xfrm>
            <a:off x="457200" y="344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o-RO" altLang="ro-RO" sz="1800" b="0" i="0" u="none" strike="noStrike" cap="none" normalizeH="0" baseline="0">
                <a:ln>
                  <a:noFill/>
                </a:ln>
                <a:solidFill>
                  <a:schemeClr val="tx1"/>
                </a:solidFill>
                <a:effectLst/>
                <a:latin typeface="Arial" pitchFamily="34" charset="0"/>
                <a:cs typeface="Arial" pitchFamily="34" charset="0"/>
              </a:rPr>
            </a:br>
            <a:endParaRPr kumimoji="0" lang="ro-RO" altLang="ro-RO" sz="1800" b="0" i="0" u="none" strike="noStrike" cap="none" normalizeH="0" baseline="0">
              <a:ln>
                <a:noFill/>
              </a:ln>
              <a:solidFill>
                <a:schemeClr val="tx1"/>
              </a:solidFill>
              <a:effectLst/>
              <a:latin typeface="Arial" pitchFamily="34" charset="0"/>
              <a:cs typeface="Arial" pitchFamily="34" charset="0"/>
            </a:endParaRPr>
          </a:p>
        </p:txBody>
      </p:sp>
      <p:pic>
        <p:nvPicPr>
          <p:cNvPr id="2055" name="Picture 7" descr="C:\Users\Sorin\Downloads\EGU 2020\20190923_13462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2305"/>
          <a:stretch/>
        </p:blipFill>
        <p:spPr bwMode="auto">
          <a:xfrm>
            <a:off x="218357" y="2514600"/>
            <a:ext cx="4277443"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28800" y="3444875"/>
            <a:ext cx="704850" cy="369332"/>
          </a:xfrm>
          <a:prstGeom prst="rect">
            <a:avLst/>
          </a:prstGeom>
          <a:noFill/>
        </p:spPr>
        <p:txBody>
          <a:bodyPr wrap="square" rtlCol="0">
            <a:spAutoFit/>
          </a:bodyPr>
          <a:lstStyle/>
          <a:p>
            <a:r>
              <a:rPr lang="en-US" dirty="0"/>
              <a:t>CAS</a:t>
            </a:r>
            <a:endParaRPr lang="ro-RO" dirty="0"/>
          </a:p>
        </p:txBody>
      </p:sp>
      <p:pic>
        <p:nvPicPr>
          <p:cNvPr id="13" name="Picture 12" descr="A picture containing drawing&#10;&#10;Description automatically generated">
            <a:extLst>
              <a:ext uri="{FF2B5EF4-FFF2-40B4-BE49-F238E27FC236}">
                <a16:creationId xmlns:a16="http://schemas.microsoft.com/office/drawing/2014/main" id="{83844FB7-67A2-458C-93C9-DCF98BDD2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 y="6544864"/>
            <a:ext cx="894675" cy="313136"/>
          </a:xfrm>
          <a:prstGeom prst="rect">
            <a:avLst/>
          </a:prstGeom>
        </p:spPr>
      </p:pic>
    </p:spTree>
    <p:extLst>
      <p:ext uri="{BB962C8B-B14F-4D97-AF65-F5344CB8AC3E}">
        <p14:creationId xmlns:p14="http://schemas.microsoft.com/office/powerpoint/2010/main" val="119104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1" y="11668"/>
            <a:ext cx="8991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dirty="0"/>
              <a:t>Difficulties of the CAS method (1)</a:t>
            </a:r>
            <a:endParaRPr lang="ro-RO" dirty="0"/>
          </a:p>
        </p:txBody>
      </p:sp>
      <p:sp>
        <p:nvSpPr>
          <p:cNvPr id="5" name="TextBox 4"/>
          <p:cNvSpPr txBox="1"/>
          <p:nvPr/>
        </p:nvSpPr>
        <p:spPr>
          <a:xfrm>
            <a:off x="76200" y="601682"/>
            <a:ext cx="89916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1) It is clear that this diagram is overall increasing, but it is far from being a monotonic dependence. This means that, for a given value of FWSCS, there correspond several possible values of the diameter, so the </a:t>
            </a:r>
            <a:r>
              <a:rPr lang="en-GB" b="1" i="1" dirty="0"/>
              <a:t>rigorous sizing is impossible</a:t>
            </a:r>
            <a:r>
              <a:rPr lang="en-GB" dirty="0"/>
              <a:t>.</a:t>
            </a:r>
            <a:endParaRPr lang="ro-RO" dirty="0"/>
          </a:p>
          <a:p>
            <a:r>
              <a:rPr lang="en-GB" dirty="0"/>
              <a:t>Our choice is to assume equal chance to every intersection: if a given measured value of the FWSCS occurs for pure water at </a:t>
            </a:r>
            <a:r>
              <a:rPr lang="en-GB" i="1" dirty="0"/>
              <a:t>n</a:t>
            </a:r>
            <a:r>
              <a:rPr lang="en-GB" baseline="-25000" dirty="0"/>
              <a:t>0</a:t>
            </a:r>
            <a:r>
              <a:rPr lang="en-GB" dirty="0"/>
              <a:t> values of the diameter, then each size is equally possible with a weight of 1/</a:t>
            </a:r>
            <a:r>
              <a:rPr lang="en-GB" i="1" dirty="0"/>
              <a:t>n</a:t>
            </a:r>
            <a:r>
              <a:rPr lang="en-GB" baseline="-25000" dirty="0"/>
              <a:t>0</a:t>
            </a:r>
          </a:p>
          <a:p>
            <a:r>
              <a:rPr lang="en-GB" dirty="0"/>
              <a:t>Obviously, the detailed statistics can be only obtained from the “particle-by-particle” output files of CAS, which usually represents a fraction of the whole data collected by the instrument.</a:t>
            </a:r>
            <a:endParaRPr lang="ro-RO" dirty="0"/>
          </a:p>
        </p:txBody>
      </p:sp>
      <p:graphicFrame>
        <p:nvGraphicFramePr>
          <p:cNvPr id="9" name="Table 8"/>
          <p:cNvGraphicFramePr>
            <a:graphicFrameLocks noGrp="1"/>
          </p:cNvGraphicFramePr>
          <p:nvPr>
            <p:extLst>
              <p:ext uri="{D42A27DB-BD31-4B8C-83A1-F6EECF244321}">
                <p14:modId xmlns:p14="http://schemas.microsoft.com/office/powerpoint/2010/main" val="3057341935"/>
              </p:ext>
            </p:extLst>
          </p:nvPr>
        </p:nvGraphicFramePr>
        <p:xfrm>
          <a:off x="1295400" y="6400800"/>
          <a:ext cx="6705600" cy="355283"/>
        </p:xfrm>
        <a:graphic>
          <a:graphicData uri="http://schemas.openxmlformats.org/drawingml/2006/table">
            <a:tbl>
              <a:tblPr>
                <a:tableStyleId>{35758FB7-9AC5-4552-8A53-C91805E547FA}</a:tableStyleId>
              </a:tblPr>
              <a:tblGrid>
                <a:gridCol w="6705600">
                  <a:extLst>
                    <a:ext uri="{9D8B030D-6E8A-4147-A177-3AD203B41FA5}">
                      <a16:colId xmlns:a16="http://schemas.microsoft.com/office/drawing/2014/main" val="20000"/>
                    </a:ext>
                  </a:extLst>
                </a:gridCol>
              </a:tblGrid>
              <a:tr h="0">
                <a:tc>
                  <a:txBody>
                    <a:bodyPr/>
                    <a:lstStyle/>
                    <a:p>
                      <a:pPr marL="0" marR="0" algn="ctr">
                        <a:lnSpc>
                          <a:spcPct val="150000"/>
                        </a:lnSpc>
                        <a:spcBef>
                          <a:spcPts val="0"/>
                        </a:spcBef>
                        <a:spcAft>
                          <a:spcPts val="0"/>
                        </a:spcAft>
                      </a:pPr>
                      <a:r>
                        <a:rPr lang="en-GB" sz="1000" dirty="0">
                          <a:effectLst/>
                        </a:rPr>
                        <a:t>Figure 2: Illustration of the detailed statistics method.</a:t>
                      </a:r>
                      <a:endParaRPr lang="ro-RO" sz="1200" dirty="0">
                        <a:effectLst/>
                        <a:latin typeface="Times New Roman"/>
                        <a:ea typeface="Calibri"/>
                      </a:endParaRPr>
                    </a:p>
                  </a:txBody>
                  <a:tcPr marL="114935" marR="114935" marT="75565" marB="75565"/>
                </a:tc>
                <a:extLst>
                  <a:ext uri="{0D108BD9-81ED-4DB2-BD59-A6C34878D82A}">
                    <a16:rowId xmlns:a16="http://schemas.microsoft.com/office/drawing/2014/main" val="10000"/>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61490808"/>
              </p:ext>
            </p:extLst>
          </p:nvPr>
        </p:nvGraphicFramePr>
        <p:xfrm>
          <a:off x="2305050" y="3048000"/>
          <a:ext cx="4533900" cy="3205163"/>
        </p:xfrm>
        <a:graphic>
          <a:graphicData uri="http://schemas.openxmlformats.org/presentationml/2006/ole">
            <mc:AlternateContent xmlns:mc="http://schemas.openxmlformats.org/markup-compatibility/2006">
              <mc:Choice xmlns:v="urn:schemas-microsoft-com:vml" Requires="v">
                <p:oleObj spid="_x0000_s3094" name="Graph" r:id="rId3" imgW="4276800" imgH="3024000" progId="Origin50.Graph">
                  <p:embed/>
                </p:oleObj>
              </mc:Choice>
              <mc:Fallback>
                <p:oleObj name="Graph" r:id="rId3" imgW="4276800" imgH="3024000" progId="Origin50.Graph">
                  <p:embed/>
                  <p:pic>
                    <p:nvPicPr>
                      <p:cNvPr id="0" name="Object 3"/>
                      <p:cNvPicPr>
                        <a:picLocks noChangeAspect="1" noChangeArrowheads="1"/>
                      </p:cNvPicPr>
                      <p:nvPr/>
                    </p:nvPicPr>
                    <p:blipFill>
                      <a:blip r:embed="rId4"/>
                      <a:srcRect/>
                      <a:stretch>
                        <a:fillRect/>
                      </a:stretch>
                    </p:blipFill>
                    <p:spPr bwMode="auto">
                      <a:xfrm>
                        <a:off x="2305050" y="3048000"/>
                        <a:ext cx="4533900" cy="3205163"/>
                      </a:xfrm>
                      <a:prstGeom prst="rect">
                        <a:avLst/>
                      </a:prstGeom>
                      <a:solidFill>
                        <a:schemeClr val="accent2">
                          <a:lumMod val="20000"/>
                          <a:lumOff val="80000"/>
                        </a:schemeClr>
                      </a:solidFill>
                    </p:spPr>
                  </p:pic>
                </p:oleObj>
              </mc:Fallback>
            </mc:AlternateContent>
          </a:graphicData>
        </a:graphic>
      </p:graphicFrame>
      <p:sp>
        <p:nvSpPr>
          <p:cNvPr id="11" name="Rectangle 4"/>
          <p:cNvSpPr>
            <a:spLocks noChangeArrowheads="1"/>
          </p:cNvSpPr>
          <p:nvPr/>
        </p:nvSpPr>
        <p:spPr bwMode="auto">
          <a:xfrm>
            <a:off x="457200" y="355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o-RO" altLang="ro-RO" sz="1800" b="0" i="0" u="none" strike="noStrike" cap="none" normalizeH="0" baseline="0">
                <a:ln>
                  <a:noFill/>
                </a:ln>
                <a:solidFill>
                  <a:schemeClr val="tx1"/>
                </a:solidFill>
                <a:effectLst/>
                <a:latin typeface="Arial" pitchFamily="34" charset="0"/>
                <a:cs typeface="Arial" pitchFamily="34" charset="0"/>
              </a:rPr>
            </a:br>
            <a:endParaRPr kumimoji="0" lang="ro-RO" altLang="ro-RO"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F0B1364B-9E14-45D4-88CC-4443EBA47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44864"/>
            <a:ext cx="894675" cy="313136"/>
          </a:xfrm>
          <a:prstGeom prst="rect">
            <a:avLst/>
          </a:prstGeom>
        </p:spPr>
      </p:pic>
    </p:spTree>
    <p:extLst>
      <p:ext uri="{BB962C8B-B14F-4D97-AF65-F5344CB8AC3E}">
        <p14:creationId xmlns:p14="http://schemas.microsoft.com/office/powerpoint/2010/main" val="1856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1668"/>
            <a:ext cx="8991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dirty="0"/>
              <a:t>Difficulties of the CAS method (2)</a:t>
            </a:r>
            <a:endParaRPr lang="ro-RO" dirty="0"/>
          </a:p>
        </p:txBody>
      </p:sp>
      <p:sp>
        <p:nvSpPr>
          <p:cNvPr id="5" name="TextBox 4"/>
          <p:cNvSpPr txBox="1"/>
          <p:nvPr/>
        </p:nvSpPr>
        <p:spPr>
          <a:xfrm>
            <a:off x="76200" y="608886"/>
            <a:ext cx="8991600"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2) Besides lack of monotonicity, the FWSCS-diameter diagram is also quite sensitive to the values of both the real and imaginary parts of the refraction index.</a:t>
            </a:r>
            <a:endParaRPr lang="ro-RO" dirty="0"/>
          </a:p>
          <a:p>
            <a:r>
              <a:rPr lang="en-GB" dirty="0"/>
              <a:t>It is known that real cloud droplets may be “contaminated” by aerosol particles, either by incorporating or by dissolving them (or even both). To describe optically such a “contaminated” droplet, one should use an </a:t>
            </a:r>
            <a:r>
              <a:rPr lang="en-GB" b="1" i="1" dirty="0"/>
              <a:t>effective refraction index</a:t>
            </a:r>
            <a:r>
              <a:rPr lang="en-GB" dirty="0"/>
              <a:t>, which is usually larger (in both its real and imaginary parts) than the one of pure water [1-4]. Consequently, the FWSCS of a “contaminated” droplet should be different than that of the pure water.</a:t>
            </a:r>
            <a:endParaRPr lang="ro-RO" dirty="0"/>
          </a:p>
          <a:p>
            <a:r>
              <a:rPr lang="en-GB" dirty="0"/>
              <a:t> </a:t>
            </a:r>
            <a:endParaRPr lang="ro-RO" dirty="0"/>
          </a:p>
          <a:p>
            <a:r>
              <a:rPr lang="en-GB" dirty="0"/>
              <a:t>[1]	C. </a:t>
            </a:r>
            <a:r>
              <a:rPr lang="en-GB" dirty="0" err="1"/>
              <a:t>Erlick</a:t>
            </a:r>
            <a:r>
              <a:rPr lang="en-GB" dirty="0"/>
              <a:t>, Effective Refractive Indices of Water and </a:t>
            </a:r>
            <a:r>
              <a:rPr lang="en-GB" dirty="0" err="1"/>
              <a:t>Sulfate</a:t>
            </a:r>
            <a:r>
              <a:rPr lang="en-GB" dirty="0"/>
              <a:t> Drops Containing</a:t>
            </a:r>
            <a:endParaRPr lang="ro-RO" dirty="0"/>
          </a:p>
          <a:p>
            <a:r>
              <a:rPr lang="en-GB" dirty="0"/>
              <a:t>Absorbing Inclusions, J. of the Atmospheric Sciences vol. 63, pp. 754-763 (2006).</a:t>
            </a:r>
            <a:endParaRPr lang="ro-RO" dirty="0"/>
          </a:p>
          <a:p>
            <a:r>
              <a:rPr lang="en-GB" dirty="0"/>
              <a:t>[2]	M. I. </a:t>
            </a:r>
            <a:r>
              <a:rPr lang="en-GB" dirty="0" err="1"/>
              <a:t>Mishchenko</a:t>
            </a:r>
            <a:r>
              <a:rPr lang="en-GB" dirty="0"/>
              <a:t>, L. Liu, B. Cairns, and D. W. </a:t>
            </a:r>
            <a:r>
              <a:rPr lang="en-GB" dirty="0" err="1"/>
              <a:t>Mackowski</a:t>
            </a:r>
            <a:r>
              <a:rPr lang="en-GB" dirty="0"/>
              <a:t>, Optics of water cloud droplets mixed with black-carbon aerosols, Optics Lett., vol. 39(9), pp. 2607-2610 (2014).</a:t>
            </a:r>
            <a:endParaRPr lang="ro-RO" dirty="0"/>
          </a:p>
          <a:p>
            <a:r>
              <a:rPr lang="en-GB" dirty="0"/>
              <a:t>[3]	L. Liu, M. I. </a:t>
            </a:r>
            <a:r>
              <a:rPr lang="en-GB" dirty="0" err="1"/>
              <a:t>Mishchenko</a:t>
            </a:r>
            <a:r>
              <a:rPr lang="en-GB" dirty="0"/>
              <a:t>, S. Menon, A. Macke, and A. A. </a:t>
            </a:r>
            <a:r>
              <a:rPr lang="en-GB" dirty="0" err="1"/>
              <a:t>Lacis</a:t>
            </a:r>
            <a:r>
              <a:rPr lang="en-GB" dirty="0"/>
              <a:t>, The e(</a:t>
            </a:r>
            <a:r>
              <a:rPr lang="en-GB" dirty="0" err="1"/>
              <a:t>ect</a:t>
            </a:r>
            <a:r>
              <a:rPr lang="en-GB" dirty="0"/>
              <a:t> of black carbon on scattering and absorption of solar radiation by cloud droplets, J. of Quantitative Spectroscopy &amp; Radiative Transfer, vol. 74, pp. 195–204 (2002).</a:t>
            </a:r>
            <a:endParaRPr lang="ro-RO" dirty="0"/>
          </a:p>
          <a:p>
            <a:r>
              <a:rPr lang="en-GB" dirty="0"/>
              <a:t>[4]	H.-H. Wang and X.-M. Sun, Multiple scattering of light by water cloud droplets with external and internal mixing of black carbon aerosols, Chin. Phys. B, vol. 21(5), 054204 (2012).</a:t>
            </a:r>
            <a:endParaRPr lang="ro-RO" dirty="0"/>
          </a:p>
        </p:txBody>
      </p:sp>
      <p:pic>
        <p:nvPicPr>
          <p:cNvPr id="7" name="Picture 6" descr="A picture containing drawing&#10;&#10;Description automatically generated">
            <a:extLst>
              <a:ext uri="{FF2B5EF4-FFF2-40B4-BE49-F238E27FC236}">
                <a16:creationId xmlns:a16="http://schemas.microsoft.com/office/drawing/2014/main" id="{D033ED0D-6A1D-445E-A33E-F3BDCF9E3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6544864"/>
            <a:ext cx="894675" cy="313136"/>
          </a:xfrm>
          <a:prstGeom prst="rect">
            <a:avLst/>
          </a:prstGeom>
        </p:spPr>
      </p:pic>
    </p:spTree>
    <p:extLst>
      <p:ext uri="{BB962C8B-B14F-4D97-AF65-F5344CB8AC3E}">
        <p14:creationId xmlns:p14="http://schemas.microsoft.com/office/powerpoint/2010/main" val="286885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9469"/>
            <a:ext cx="89916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dirty="0"/>
              <a:t>The effect of the increase in refractivity and/or absorption of the droplet (real and /or imaginary parts of the refraction index) on the FWSCS diagram</a:t>
            </a:r>
            <a:endParaRPr lang="ro-RO" dirty="0"/>
          </a:p>
        </p:txBody>
      </p:sp>
      <p:sp>
        <p:nvSpPr>
          <p:cNvPr id="5" name="TextBox 4"/>
          <p:cNvSpPr txBox="1"/>
          <p:nvPr/>
        </p:nvSpPr>
        <p:spPr>
          <a:xfrm>
            <a:off x="76200" y="914400"/>
            <a:ext cx="899160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 An increase of the real part of the refraction index keeps the FWSCS-diameter diagram highly oscillating, but it gets an overall decrease with respect to that for pure water. The decrease is more significant for large droplets.</a:t>
            </a:r>
            <a:endParaRPr lang="ro-RO" dirty="0"/>
          </a:p>
          <a:p>
            <a:r>
              <a:rPr lang="en-GB" dirty="0"/>
              <a:t>(b) Even a slight increase of the imaginary part of the refraction index produces strong distortions of the FWSCS-diameter diagram in comparison to that for pure water. There is an overall decrease (which tends to be very large) and a smoothing effect at higher absorption rates and for large droplets.</a:t>
            </a:r>
            <a:endParaRPr lang="ro-RO" dirty="0"/>
          </a:p>
        </p:txBody>
      </p:sp>
      <p:graphicFrame>
        <p:nvGraphicFramePr>
          <p:cNvPr id="8" name="Object 7"/>
          <p:cNvGraphicFramePr>
            <a:graphicFrameLocks noChangeAspect="1"/>
          </p:cNvGraphicFramePr>
          <p:nvPr>
            <p:extLst>
              <p:ext uri="{D42A27DB-BD31-4B8C-83A1-F6EECF244321}">
                <p14:modId xmlns:p14="http://schemas.microsoft.com/office/powerpoint/2010/main" val="4039259881"/>
              </p:ext>
            </p:extLst>
          </p:nvPr>
        </p:nvGraphicFramePr>
        <p:xfrm>
          <a:off x="4191000" y="3027092"/>
          <a:ext cx="4559300" cy="3221308"/>
        </p:xfrm>
        <a:graphic>
          <a:graphicData uri="http://schemas.openxmlformats.org/presentationml/2006/ole">
            <mc:AlternateContent xmlns:mc="http://schemas.openxmlformats.org/markup-compatibility/2006">
              <mc:Choice xmlns:v="urn:schemas-microsoft-com:vml" Requires="v">
                <p:oleObj spid="_x0000_s4118" name="Graph" r:id="rId3" imgW="4276800" imgH="3024000" progId="Origin50.Graph">
                  <p:embed/>
                </p:oleObj>
              </mc:Choice>
              <mc:Fallback>
                <p:oleObj name="Graph" r:id="rId3" imgW="4276800" imgH="3024000" progId="Origin50.Graph">
                  <p:embed/>
                  <p:pic>
                    <p:nvPicPr>
                      <p:cNvPr id="0" name="Object 6"/>
                      <p:cNvPicPr>
                        <a:picLocks noChangeAspect="1" noChangeArrowheads="1"/>
                      </p:cNvPicPr>
                      <p:nvPr/>
                    </p:nvPicPr>
                    <p:blipFill>
                      <a:blip r:embed="rId4"/>
                      <a:srcRect/>
                      <a:stretch>
                        <a:fillRect/>
                      </a:stretch>
                    </p:blipFill>
                    <p:spPr bwMode="auto">
                      <a:xfrm>
                        <a:off x="4191000" y="3027092"/>
                        <a:ext cx="4559300" cy="3221308"/>
                      </a:xfrm>
                      <a:prstGeom prst="rect">
                        <a:avLst/>
                      </a:prstGeom>
                      <a:solidFill>
                        <a:schemeClr val="accent2">
                          <a:lumMod val="20000"/>
                          <a:lumOff val="80000"/>
                        </a:schemeClr>
                      </a:solidFill>
                      <a:ln>
                        <a:noFill/>
                      </a:ln>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42312945"/>
              </p:ext>
            </p:extLst>
          </p:nvPr>
        </p:nvGraphicFramePr>
        <p:xfrm>
          <a:off x="1747545" y="6350675"/>
          <a:ext cx="7320255" cy="455930"/>
        </p:xfrm>
        <a:graphic>
          <a:graphicData uri="http://schemas.openxmlformats.org/drawingml/2006/table">
            <a:tbl>
              <a:tblPr>
                <a:tableStyleId>{35758FB7-9AC5-4552-8A53-C91805E547FA}</a:tableStyleId>
              </a:tblPr>
              <a:tblGrid>
                <a:gridCol w="7320255">
                  <a:extLst>
                    <a:ext uri="{9D8B030D-6E8A-4147-A177-3AD203B41FA5}">
                      <a16:colId xmlns:a16="http://schemas.microsoft.com/office/drawing/2014/main" val="20000"/>
                    </a:ext>
                  </a:extLst>
                </a:gridCol>
              </a:tblGrid>
              <a:tr h="0">
                <a:tc>
                  <a:txBody>
                    <a:bodyPr/>
                    <a:lstStyle/>
                    <a:p>
                      <a:pPr marL="0" marR="0" algn="ctr">
                        <a:lnSpc>
                          <a:spcPct val="100000"/>
                        </a:lnSpc>
                        <a:spcBef>
                          <a:spcPts val="0"/>
                        </a:spcBef>
                        <a:spcAft>
                          <a:spcPts val="0"/>
                        </a:spcAft>
                      </a:pPr>
                      <a:r>
                        <a:rPr lang="en-GB" sz="1000" dirty="0">
                          <a:effectLst/>
                        </a:rPr>
                        <a:t>Figure 3: (a) Impact of the increase in the real part of the refraction index on the FWSCS-diameter diagram. (b) Impact of the increase in the imaginary part of the refraction index on the FWSCS-diameter diagram.</a:t>
                      </a:r>
                      <a:endParaRPr lang="ro-RO" sz="1200" dirty="0">
                        <a:effectLst/>
                        <a:latin typeface="Times New Roman"/>
                        <a:ea typeface="Calibri"/>
                      </a:endParaRPr>
                    </a:p>
                  </a:txBody>
                  <a:tcPr marL="114935" marR="114935" marT="75565" marB="75565"/>
                </a:tc>
                <a:extLst>
                  <a:ext uri="{0D108BD9-81ED-4DB2-BD59-A6C34878D82A}">
                    <a16:rowId xmlns:a16="http://schemas.microsoft.com/office/drawing/2014/main" val="10000"/>
                  </a:ext>
                </a:extLst>
              </a:tr>
            </a:tbl>
          </a:graphicData>
        </a:graphic>
      </p:graphicFrame>
      <p:sp>
        <p:nvSpPr>
          <p:cNvPr id="10" name="TextBox 9"/>
          <p:cNvSpPr txBox="1"/>
          <p:nvPr/>
        </p:nvSpPr>
        <p:spPr>
          <a:xfrm>
            <a:off x="76200" y="3048000"/>
            <a:ext cx="403860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Courier New" panose="02070309020205020404" pitchFamily="49" charset="0"/>
              <a:buChar char="o"/>
            </a:pPr>
            <a:r>
              <a:rPr lang="en-GB" b="1" i="1" dirty="0"/>
              <a:t>Overall, it can be seen that, if regarded as made of pure water (as the CAS method does), “contaminated” cloud droplets appear generally smaller than they really are.</a:t>
            </a:r>
            <a:endParaRPr lang="ro-RO" dirty="0"/>
          </a:p>
          <a:p>
            <a:endParaRPr lang="ro-RO" dirty="0"/>
          </a:p>
        </p:txBody>
      </p:sp>
      <p:pic>
        <p:nvPicPr>
          <p:cNvPr id="11" name="Picture 10" descr="A picture containing drawing&#10;&#10;Description automatically generated">
            <a:extLst>
              <a:ext uri="{FF2B5EF4-FFF2-40B4-BE49-F238E27FC236}">
                <a16:creationId xmlns:a16="http://schemas.microsoft.com/office/drawing/2014/main" id="{6BEB0CAF-0C6C-479B-AA1E-8CAEDA77D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44864"/>
            <a:ext cx="894675" cy="313136"/>
          </a:xfrm>
          <a:prstGeom prst="rect">
            <a:avLst/>
          </a:prstGeom>
        </p:spPr>
      </p:pic>
    </p:spTree>
    <p:extLst>
      <p:ext uri="{BB962C8B-B14F-4D97-AF65-F5344CB8AC3E}">
        <p14:creationId xmlns:p14="http://schemas.microsoft.com/office/powerpoint/2010/main" val="145944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8" name="Rectangle 5"/>
          <p:cNvSpPr>
            <a:spLocks noChangeArrowheads="1"/>
          </p:cNvSpPr>
          <p:nvPr/>
        </p:nvSpPr>
        <p:spPr bwMode="auto">
          <a:xfrm>
            <a:off x="457200" y="344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o-RO" altLang="ro-RO" sz="1800" b="0" i="0" u="none" strike="noStrike" cap="none" normalizeH="0" baseline="0">
                <a:ln>
                  <a:noFill/>
                </a:ln>
                <a:solidFill>
                  <a:schemeClr val="tx1"/>
                </a:solidFill>
                <a:effectLst/>
                <a:latin typeface="Arial" pitchFamily="34" charset="0"/>
                <a:cs typeface="Arial" pitchFamily="34" charset="0"/>
              </a:rPr>
            </a:br>
            <a:endParaRPr kumimoji="0" lang="ro-RO" altLang="ro-RO"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76200" y="39469"/>
            <a:ext cx="89916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dirty="0"/>
              <a:t>The forward scattering of sub-</a:t>
            </a:r>
            <a:r>
              <a:rPr lang="en-GB" b="1" dirty="0" err="1"/>
              <a:t>micrometer</a:t>
            </a:r>
            <a:r>
              <a:rPr lang="en-GB" b="1" dirty="0"/>
              <a:t> particles is almost unaffected by variations of the refraction index</a:t>
            </a:r>
            <a:endParaRPr lang="ro-RO" dirty="0"/>
          </a:p>
        </p:txBody>
      </p:sp>
      <p:sp>
        <p:nvSpPr>
          <p:cNvPr id="10" name="TextBox 9"/>
          <p:cNvSpPr txBox="1"/>
          <p:nvPr/>
        </p:nvSpPr>
        <p:spPr>
          <a:xfrm>
            <a:off x="76200" y="914400"/>
            <a:ext cx="8991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One very important observation is that even large increases of both refractivity and absorption have little effect on the sub-</a:t>
            </a:r>
            <a:r>
              <a:rPr lang="en-GB" dirty="0" err="1"/>
              <a:t>micrometer</a:t>
            </a:r>
            <a:r>
              <a:rPr lang="en-GB" dirty="0"/>
              <a:t> range of the FWSCS-diameter diagram.</a:t>
            </a:r>
            <a:endParaRPr lang="ro-RO" dirty="0"/>
          </a:p>
          <a:p>
            <a:r>
              <a:rPr lang="en-GB" dirty="0"/>
              <a:t>It means that fine aerosol particles are “seen” by CAS as a lump portion of the size distribution, </a:t>
            </a:r>
            <a:r>
              <a:rPr lang="en-GB" b="1" i="1" dirty="0"/>
              <a:t>irrespective of their refractive indexes</a:t>
            </a:r>
            <a:r>
              <a:rPr lang="en-GB" dirty="0"/>
              <a:t>. </a:t>
            </a:r>
            <a:endParaRPr lang="ro-RO" dirty="0"/>
          </a:p>
        </p:txBody>
      </p:sp>
      <p:graphicFrame>
        <p:nvGraphicFramePr>
          <p:cNvPr id="12" name="Table 11"/>
          <p:cNvGraphicFramePr>
            <a:graphicFrameLocks noGrp="1"/>
          </p:cNvGraphicFramePr>
          <p:nvPr>
            <p:extLst>
              <p:ext uri="{D42A27DB-BD31-4B8C-83A1-F6EECF244321}">
                <p14:modId xmlns:p14="http://schemas.microsoft.com/office/powerpoint/2010/main" val="2515286534"/>
              </p:ext>
            </p:extLst>
          </p:nvPr>
        </p:nvGraphicFramePr>
        <p:xfrm>
          <a:off x="952500" y="6169981"/>
          <a:ext cx="7239000" cy="455930"/>
        </p:xfrm>
        <a:graphic>
          <a:graphicData uri="http://schemas.openxmlformats.org/drawingml/2006/table">
            <a:tbl>
              <a:tblPr>
                <a:tableStyleId>{35758FB7-9AC5-4552-8A53-C91805E547FA}</a:tableStyleId>
              </a:tblPr>
              <a:tblGrid>
                <a:gridCol w="7239000">
                  <a:extLst>
                    <a:ext uri="{9D8B030D-6E8A-4147-A177-3AD203B41FA5}">
                      <a16:colId xmlns:a16="http://schemas.microsoft.com/office/drawing/2014/main" val="20000"/>
                    </a:ext>
                  </a:extLst>
                </a:gridCol>
              </a:tblGrid>
              <a:tr h="0">
                <a:tc>
                  <a:txBody>
                    <a:bodyPr/>
                    <a:lstStyle/>
                    <a:p>
                      <a:pPr marL="0" marR="0" algn="ctr">
                        <a:lnSpc>
                          <a:spcPct val="100000"/>
                        </a:lnSpc>
                        <a:spcBef>
                          <a:spcPts val="0"/>
                        </a:spcBef>
                        <a:spcAft>
                          <a:spcPts val="0"/>
                        </a:spcAft>
                      </a:pPr>
                      <a:r>
                        <a:rPr lang="en-GB" sz="1000" dirty="0">
                          <a:effectLst/>
                        </a:rPr>
                        <a:t>Figure 4: Impact of the increase in the real and imaginary parts of the refraction index on the small-size region of the FWSCS-diameter diagram. The two panels differ only in the type of scale used for</a:t>
                      </a:r>
                      <a:r>
                        <a:rPr lang="en-GB" sz="1000" baseline="0" dirty="0">
                          <a:effectLst/>
                        </a:rPr>
                        <a:t> the ordinate axis.</a:t>
                      </a:r>
                      <a:endParaRPr lang="ro-RO" sz="1200" dirty="0">
                        <a:effectLst/>
                        <a:latin typeface="Times New Roman"/>
                        <a:ea typeface="Calibri"/>
                      </a:endParaRPr>
                    </a:p>
                  </a:txBody>
                  <a:tcPr marL="114935" marR="114935" marT="75565" marB="75565"/>
                </a:tc>
                <a:extLst>
                  <a:ext uri="{0D108BD9-81ED-4DB2-BD59-A6C34878D82A}">
                    <a16:rowId xmlns:a16="http://schemas.microsoft.com/office/drawing/2014/main" val="10000"/>
                  </a:ext>
                </a:extLst>
              </a:tr>
            </a:tbl>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31957256"/>
              </p:ext>
            </p:extLst>
          </p:nvPr>
        </p:nvGraphicFramePr>
        <p:xfrm>
          <a:off x="1995488" y="2438400"/>
          <a:ext cx="5002212" cy="3535363"/>
        </p:xfrm>
        <a:graphic>
          <a:graphicData uri="http://schemas.openxmlformats.org/presentationml/2006/ole">
            <mc:AlternateContent xmlns:mc="http://schemas.openxmlformats.org/markup-compatibility/2006">
              <mc:Choice xmlns:v="urn:schemas-microsoft-com:vml" Requires="v">
                <p:oleObj spid="_x0000_s5149" name="Graph" r:id="rId3" imgW="4276800" imgH="3024000" progId="Origin50.Graph">
                  <p:embed/>
                </p:oleObj>
              </mc:Choice>
              <mc:Fallback>
                <p:oleObj name="Graph" r:id="rId3" imgW="4276800" imgH="3024000" progId="Origin50.Graph">
                  <p:embed/>
                  <p:pic>
                    <p:nvPicPr>
                      <p:cNvPr id="0" name="Object 9"/>
                      <p:cNvPicPr>
                        <a:picLocks noChangeAspect="1" noChangeArrowheads="1"/>
                      </p:cNvPicPr>
                      <p:nvPr/>
                    </p:nvPicPr>
                    <p:blipFill>
                      <a:blip r:embed="rId4"/>
                      <a:srcRect/>
                      <a:stretch>
                        <a:fillRect/>
                      </a:stretch>
                    </p:blipFill>
                    <p:spPr bwMode="auto">
                      <a:xfrm>
                        <a:off x="1995488" y="2438400"/>
                        <a:ext cx="5002212" cy="3535363"/>
                      </a:xfrm>
                      <a:prstGeom prst="rect">
                        <a:avLst/>
                      </a:prstGeom>
                      <a:solidFill>
                        <a:schemeClr val="accent2">
                          <a:lumMod val="20000"/>
                          <a:lumOff val="80000"/>
                        </a:schemeClr>
                      </a:solidFill>
                    </p:spPr>
                  </p:pic>
                </p:oleObj>
              </mc:Fallback>
            </mc:AlternateContent>
          </a:graphicData>
        </a:graphic>
      </p:graphicFrame>
      <p:pic>
        <p:nvPicPr>
          <p:cNvPr id="14" name="Picture 13" descr="A picture containing drawing&#10;&#10;Description automatically generated">
            <a:extLst>
              <a:ext uri="{FF2B5EF4-FFF2-40B4-BE49-F238E27FC236}">
                <a16:creationId xmlns:a16="http://schemas.microsoft.com/office/drawing/2014/main" id="{B7C0EE67-6C2E-4039-B7D6-3D39B28A6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44864"/>
            <a:ext cx="894675" cy="313136"/>
          </a:xfrm>
          <a:prstGeom prst="rect">
            <a:avLst/>
          </a:prstGeom>
        </p:spPr>
      </p:pic>
    </p:spTree>
    <p:extLst>
      <p:ext uri="{BB962C8B-B14F-4D97-AF65-F5344CB8AC3E}">
        <p14:creationId xmlns:p14="http://schemas.microsoft.com/office/powerpoint/2010/main" val="404334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9469"/>
            <a:ext cx="903295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The effect of the increase in refractivity and/or absorption of the droplet (real and /or imaginary parts of the refraction index) on the measured size distributions of cloud droplets</a:t>
            </a:r>
            <a:endParaRPr lang="ro-RO" dirty="0"/>
          </a:p>
        </p:txBody>
      </p:sp>
      <p:sp>
        <p:nvSpPr>
          <p:cNvPr id="5" name="TextBox 4"/>
          <p:cNvSpPr txBox="1"/>
          <p:nvPr/>
        </p:nvSpPr>
        <p:spPr>
          <a:xfrm>
            <a:off x="76200" y="990600"/>
            <a:ext cx="3394156"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Even moderate increase in either the real or the imaginary parts of the refractive index of a cloud droplet makes it appear smaller in a CAS measurement.</a:t>
            </a:r>
            <a:endParaRPr lang="ro-RO" dirty="0"/>
          </a:p>
          <a:p>
            <a:r>
              <a:rPr lang="en-GB" dirty="0"/>
              <a:t>The overall consequence of this fact is that the size distributions of clouds with “contaminated” droplets, as resulted from CAS data, are somehow shifted towards smaller diameters and the size-related properties (like the LWC) are underestimated.</a:t>
            </a:r>
            <a:endParaRPr lang="ro-RO" dirty="0"/>
          </a:p>
          <a:p>
            <a:r>
              <a:rPr lang="en-GB" dirty="0"/>
              <a:t>Although the shift of the number distributions may seem not very important, when computing the total LWC, the undervalue may be close to 70%.</a:t>
            </a:r>
            <a:endParaRPr lang="ro-RO" dirty="0"/>
          </a:p>
        </p:txBody>
      </p:sp>
      <p:graphicFrame>
        <p:nvGraphicFramePr>
          <p:cNvPr id="6" name="Table 5"/>
          <p:cNvGraphicFramePr>
            <a:graphicFrameLocks noGrp="1"/>
          </p:cNvGraphicFramePr>
          <p:nvPr>
            <p:extLst>
              <p:ext uri="{D42A27DB-BD31-4B8C-83A1-F6EECF244321}">
                <p14:modId xmlns:p14="http://schemas.microsoft.com/office/powerpoint/2010/main" val="4280705260"/>
              </p:ext>
            </p:extLst>
          </p:nvPr>
        </p:nvGraphicFramePr>
        <p:xfrm>
          <a:off x="3581400" y="5259128"/>
          <a:ext cx="5486400" cy="812483"/>
        </p:xfrm>
        <a:graphic>
          <a:graphicData uri="http://schemas.openxmlformats.org/drawingml/2006/table">
            <a:tbl>
              <a:tblPr>
                <a:tableStyleId>{35758FB7-9AC5-4552-8A53-C91805E547FA}</a:tableStyleId>
              </a:tblPr>
              <a:tblGrid>
                <a:gridCol w="5486400">
                  <a:extLst>
                    <a:ext uri="{9D8B030D-6E8A-4147-A177-3AD203B41FA5}">
                      <a16:colId xmlns:a16="http://schemas.microsoft.com/office/drawing/2014/main" val="20000"/>
                    </a:ext>
                  </a:extLst>
                </a:gridCol>
              </a:tblGrid>
              <a:tr h="0">
                <a:tc>
                  <a:txBody>
                    <a:bodyPr/>
                    <a:lstStyle/>
                    <a:p>
                      <a:pPr marL="0" marR="0" algn="ctr">
                        <a:lnSpc>
                          <a:spcPct val="150000"/>
                        </a:lnSpc>
                        <a:spcBef>
                          <a:spcPts val="0"/>
                        </a:spcBef>
                        <a:spcAft>
                          <a:spcPts val="0"/>
                        </a:spcAft>
                      </a:pPr>
                      <a:r>
                        <a:rPr lang="en-GB" sz="1000" dirty="0">
                          <a:effectLst/>
                        </a:rPr>
                        <a:t>Figure 5: Increase in the real and imaginary parts of the refraction index produces right-shifts in both number (a-c) and LWC (d-e) size distributions. Diagrams plotted in red correspond to the CAS evaluation with a pure water FWSCS-diameter diagram.</a:t>
                      </a:r>
                      <a:endParaRPr lang="ro-RO" sz="1200" dirty="0">
                        <a:effectLst/>
                        <a:latin typeface="Times New Roman"/>
                        <a:ea typeface="Calibri"/>
                      </a:endParaRPr>
                    </a:p>
                  </a:txBody>
                  <a:tcPr marL="114935" marR="114935" marT="75565" marB="75565"/>
                </a:tc>
                <a:extLst>
                  <a:ext uri="{0D108BD9-81ED-4DB2-BD59-A6C34878D82A}">
                    <a16:rowId xmlns:a16="http://schemas.microsoft.com/office/drawing/2014/main" val="10000"/>
                  </a:ext>
                </a:extLst>
              </a:tr>
            </a:tbl>
          </a:graphicData>
        </a:graphic>
      </p:graphicFrame>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974148"/>
            <a:ext cx="5603956" cy="4283652"/>
          </a:xfrm>
          <a:prstGeom prst="rect">
            <a:avLst/>
          </a:prstGeom>
          <a:solidFill>
            <a:schemeClr val="accent3">
              <a:lumMod val="40000"/>
              <a:lumOff val="60000"/>
            </a:schemeClr>
          </a:solidFill>
        </p:spPr>
      </p:pic>
      <p:sp>
        <p:nvSpPr>
          <p:cNvPr id="7" name="Rectangle 2"/>
          <p:cNvSpPr>
            <a:spLocks noChangeArrowheads="1"/>
          </p:cNvSpPr>
          <p:nvPr/>
        </p:nvSpPr>
        <p:spPr bwMode="auto">
          <a:xfrm>
            <a:off x="1635125" y="333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o-RO" altLang="ro-RO" sz="1800" b="0" i="0" u="none" strike="noStrike" cap="none" normalizeH="0" baseline="0">
                <a:ln>
                  <a:noFill/>
                </a:ln>
                <a:solidFill>
                  <a:schemeClr val="tx1"/>
                </a:solidFill>
                <a:effectLst/>
                <a:latin typeface="Arial" pitchFamily="34" charset="0"/>
                <a:cs typeface="Arial" pitchFamily="34" charset="0"/>
              </a:rPr>
            </a:br>
            <a:endParaRPr kumimoji="0" lang="ro-RO" altLang="ro-RO"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E3DB47FE-97B7-4E0E-BC1C-8B718C8CF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44864"/>
            <a:ext cx="894675" cy="313136"/>
          </a:xfrm>
          <a:prstGeom prst="rect">
            <a:avLst/>
          </a:prstGeom>
        </p:spPr>
      </p:pic>
    </p:spTree>
    <p:extLst>
      <p:ext uri="{BB962C8B-B14F-4D97-AF65-F5344CB8AC3E}">
        <p14:creationId xmlns:p14="http://schemas.microsoft.com/office/powerpoint/2010/main" val="387780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5125" y="333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o-RO" altLang="ro-RO" sz="1800" b="0" i="0" u="none" strike="noStrike" cap="none" normalizeH="0" baseline="0">
                <a:ln>
                  <a:noFill/>
                </a:ln>
                <a:solidFill>
                  <a:schemeClr val="tx1"/>
                </a:solidFill>
                <a:effectLst/>
                <a:latin typeface="Arial" pitchFamily="34" charset="0"/>
                <a:cs typeface="Arial" pitchFamily="34" charset="0"/>
              </a:rPr>
            </a:br>
            <a:endParaRPr kumimoji="0" lang="ro-RO" altLang="ro-RO"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76200" y="11668"/>
            <a:ext cx="8991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dirty="0"/>
              <a:t>How reliable could be the cloud droplet size distributions obtained from CAS data?</a:t>
            </a:r>
            <a:endParaRPr lang="ro-RO" dirty="0"/>
          </a:p>
        </p:txBody>
      </p:sp>
      <p:sp>
        <p:nvSpPr>
          <p:cNvPr id="7" name="TextBox 6"/>
          <p:cNvSpPr txBox="1"/>
          <p:nvPr/>
        </p:nvSpPr>
        <p:spPr>
          <a:xfrm>
            <a:off x="76200" y="685800"/>
            <a:ext cx="899160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It is clear that sizing cloud droplets through comparison with pure-water FWSCS diagram may lead to substantial systematic errors.</a:t>
            </a:r>
            <a:endParaRPr lang="ro-RO" dirty="0"/>
          </a:p>
          <a:p>
            <a:r>
              <a:rPr lang="en-GB" dirty="0"/>
              <a:t>Such errors should be more important when the cloud droplets are more “contaminated” with aerosol particles, of which the sub-micrometric (likely anthropogenic) ones could make the most damage.</a:t>
            </a:r>
            <a:endParaRPr lang="ro-RO" dirty="0"/>
          </a:p>
          <a:p>
            <a:r>
              <a:rPr lang="en-GB" dirty="0"/>
              <a:t>The reliability assessment of the CAS measurements should begin with the inspection of the small-size region of the detailed number distributions. The CAS readings in this range should refer mainly to aerosol particles and should not depend too much on their effective complex refractive indexes. If such particles were relatively not so abundant, then one could rely more confidently on the obtained size distributions (number and LWC).</a:t>
            </a:r>
            <a:endParaRPr lang="ro-RO" dirty="0"/>
          </a:p>
        </p:txBody>
      </p:sp>
      <p:graphicFrame>
        <p:nvGraphicFramePr>
          <p:cNvPr id="8" name="Object 7"/>
          <p:cNvGraphicFramePr>
            <a:graphicFrameLocks noChangeAspect="1"/>
          </p:cNvGraphicFramePr>
          <p:nvPr>
            <p:extLst>
              <p:ext uri="{D42A27DB-BD31-4B8C-83A1-F6EECF244321}">
                <p14:modId xmlns:p14="http://schemas.microsoft.com/office/powerpoint/2010/main" val="2669065287"/>
              </p:ext>
            </p:extLst>
          </p:nvPr>
        </p:nvGraphicFramePr>
        <p:xfrm>
          <a:off x="4495800" y="3657600"/>
          <a:ext cx="4495800" cy="3177091"/>
        </p:xfrm>
        <a:graphic>
          <a:graphicData uri="http://schemas.openxmlformats.org/presentationml/2006/ole">
            <mc:AlternateContent xmlns:mc="http://schemas.openxmlformats.org/markup-compatibility/2006">
              <mc:Choice xmlns:v="urn:schemas-microsoft-com:vml" Requires="v">
                <p:oleObj spid="_x0000_s7188" name="Graph" r:id="rId3" imgW="4169383" imgH="2948472" progId="Origin50.Graph">
                  <p:embed/>
                </p:oleObj>
              </mc:Choice>
              <mc:Fallback>
                <p:oleObj name="Graph" r:id="rId3" imgW="4169383" imgH="2948472"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57600"/>
                        <a:ext cx="4495800" cy="3177091"/>
                      </a:xfrm>
                      <a:prstGeom prst="rect">
                        <a:avLst/>
                      </a:prstGeom>
                      <a:solidFill>
                        <a:schemeClr val="accent2">
                          <a:lumMod val="20000"/>
                          <a:lumOff val="80000"/>
                        </a:schemeClr>
                      </a:solidFill>
                      <a:ln>
                        <a:noFill/>
                      </a:ln>
                    </p:spPr>
                  </p:pic>
                </p:oleObj>
              </mc:Fallback>
            </mc:AlternateContent>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40521349"/>
              </p:ext>
            </p:extLst>
          </p:nvPr>
        </p:nvGraphicFramePr>
        <p:xfrm>
          <a:off x="152400" y="4800600"/>
          <a:ext cx="4114800" cy="812483"/>
        </p:xfrm>
        <a:graphic>
          <a:graphicData uri="http://schemas.openxmlformats.org/drawingml/2006/table">
            <a:tbl>
              <a:tblPr>
                <a:tableStyleId>{35758FB7-9AC5-4552-8A53-C91805E547FA}</a:tableStyleId>
              </a:tblPr>
              <a:tblGrid>
                <a:gridCol w="4114800">
                  <a:extLst>
                    <a:ext uri="{9D8B030D-6E8A-4147-A177-3AD203B41FA5}">
                      <a16:colId xmlns:a16="http://schemas.microsoft.com/office/drawing/2014/main" val="20000"/>
                    </a:ext>
                  </a:extLst>
                </a:gridCol>
              </a:tblGrid>
              <a:tr h="0">
                <a:tc>
                  <a:txBody>
                    <a:bodyPr/>
                    <a:lstStyle/>
                    <a:p>
                      <a:pPr marL="0" marR="0" algn="ctr">
                        <a:lnSpc>
                          <a:spcPct val="150000"/>
                        </a:lnSpc>
                        <a:spcBef>
                          <a:spcPts val="0"/>
                        </a:spcBef>
                        <a:spcAft>
                          <a:spcPts val="0"/>
                        </a:spcAft>
                      </a:pPr>
                      <a:r>
                        <a:rPr lang="en-GB" sz="1000" dirty="0">
                          <a:effectLst/>
                        </a:rPr>
                        <a:t>Figure 6: (a, b) Number size distributions obtained from data collected during two flights in April 2019. The details of the sub-</a:t>
                      </a:r>
                      <a:r>
                        <a:rPr lang="en-GB" sz="1000" dirty="0" err="1">
                          <a:effectLst/>
                        </a:rPr>
                        <a:t>micrometer</a:t>
                      </a:r>
                      <a:r>
                        <a:rPr lang="en-GB" sz="1000" dirty="0">
                          <a:effectLst/>
                        </a:rPr>
                        <a:t> regions are shown, using identical scales, in the panels (c) and (d).</a:t>
                      </a:r>
                      <a:endParaRPr lang="ro-RO" sz="1200" dirty="0">
                        <a:effectLst/>
                        <a:latin typeface="Times New Roman"/>
                        <a:ea typeface="Calibri"/>
                      </a:endParaRPr>
                    </a:p>
                  </a:txBody>
                  <a:tcPr marL="114935" marR="114935" marT="75565" marB="75565"/>
                </a:tc>
                <a:extLst>
                  <a:ext uri="{0D108BD9-81ED-4DB2-BD59-A6C34878D82A}">
                    <a16:rowId xmlns:a16="http://schemas.microsoft.com/office/drawing/2014/main" val="10000"/>
                  </a:ext>
                </a:extLst>
              </a:tr>
            </a:tbl>
          </a:graphicData>
        </a:graphic>
      </p:graphicFrame>
      <p:pic>
        <p:nvPicPr>
          <p:cNvPr id="11" name="Picture 10" descr="A picture containing drawing&#10;&#10;Description automatically generated">
            <a:extLst>
              <a:ext uri="{FF2B5EF4-FFF2-40B4-BE49-F238E27FC236}">
                <a16:creationId xmlns:a16="http://schemas.microsoft.com/office/drawing/2014/main" id="{D4AE9EB1-17F8-417A-9528-7AAD01731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44864"/>
            <a:ext cx="894675" cy="313136"/>
          </a:xfrm>
          <a:prstGeom prst="rect">
            <a:avLst/>
          </a:prstGeom>
        </p:spPr>
      </p:pic>
    </p:spTree>
    <p:extLst>
      <p:ext uri="{BB962C8B-B14F-4D97-AF65-F5344CB8AC3E}">
        <p14:creationId xmlns:p14="http://schemas.microsoft.com/office/powerpoint/2010/main" val="132811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5125" y="333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o-RO" altLang="ro-RO" sz="1800" b="0" i="0" u="none" strike="noStrike" cap="none" normalizeH="0" baseline="0">
                <a:ln>
                  <a:noFill/>
                </a:ln>
                <a:solidFill>
                  <a:schemeClr val="tx1"/>
                </a:solidFill>
                <a:effectLst/>
                <a:latin typeface="Arial" pitchFamily="34" charset="0"/>
                <a:cs typeface="Arial" pitchFamily="34" charset="0"/>
              </a:rPr>
            </a:br>
            <a:endParaRPr kumimoji="0" lang="ro-RO" altLang="ro-RO"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76200" y="11668"/>
            <a:ext cx="8991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dirty="0"/>
              <a:t>Conclusions</a:t>
            </a:r>
            <a:endParaRPr lang="ro-RO" dirty="0"/>
          </a:p>
        </p:txBody>
      </p:sp>
      <p:sp>
        <p:nvSpPr>
          <p:cNvPr id="7" name="TextBox 6"/>
          <p:cNvSpPr txBox="1"/>
          <p:nvPr/>
        </p:nvSpPr>
        <p:spPr>
          <a:xfrm>
            <a:off x="76200" y="1356676"/>
            <a:ext cx="89916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Cloud droplet “contamination” with fine aerosol particles may significantly influence their response to forward scattering of light beams.</a:t>
            </a:r>
          </a:p>
          <a:p>
            <a:r>
              <a:rPr lang="en-GB" dirty="0"/>
              <a:t>Before practical use, CAS data should be somehow tested for the possibility of such “contamination”.</a:t>
            </a:r>
          </a:p>
          <a:p>
            <a:r>
              <a:rPr lang="en-GB" dirty="0"/>
              <a:t>A handy way of testing consists of inspecting the sub-</a:t>
            </a:r>
            <a:r>
              <a:rPr lang="en-GB" dirty="0" err="1"/>
              <a:t>micrometer</a:t>
            </a:r>
            <a:r>
              <a:rPr lang="en-GB" dirty="0"/>
              <a:t> tail of the detailed droplet size distribution obtained from the particle-by-particle data files.</a:t>
            </a:r>
          </a:p>
        </p:txBody>
      </p:sp>
      <p:sp>
        <p:nvSpPr>
          <p:cNvPr id="2" name="TextBox 1"/>
          <p:cNvSpPr txBox="1"/>
          <p:nvPr/>
        </p:nvSpPr>
        <p:spPr>
          <a:xfrm>
            <a:off x="76200" y="3625013"/>
            <a:ext cx="77724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ro-RO" dirty="0"/>
          </a:p>
          <a:p>
            <a:r>
              <a:rPr lang="ro-RO" dirty="0"/>
              <a:t> </a:t>
            </a:r>
            <a:r>
              <a:rPr lang="ro-RO" b="1" dirty="0"/>
              <a:t>Acknowledgments</a:t>
            </a:r>
            <a:r>
              <a:rPr lang="en-US" b="1" dirty="0"/>
              <a:t>:</a:t>
            </a:r>
            <a:r>
              <a:rPr lang="en-US" dirty="0"/>
              <a:t> This research is supported by </a:t>
            </a:r>
            <a:r>
              <a:rPr lang="ro-RO" dirty="0"/>
              <a:t>20-062/3 PN- PN19010803 </a:t>
            </a:r>
            <a:r>
              <a:rPr lang="en-US" dirty="0"/>
              <a:t>.</a:t>
            </a:r>
            <a:r>
              <a:rPr lang="ro-RO" dirty="0"/>
              <a:t>	</a:t>
            </a:r>
          </a:p>
          <a:p>
            <a:endParaRPr lang="ro-RO" dirty="0"/>
          </a:p>
        </p:txBody>
      </p:sp>
      <p:pic>
        <p:nvPicPr>
          <p:cNvPr id="8" name="Picture 7" descr="A picture containing drawing&#10;&#10;Description automatically generated">
            <a:extLst>
              <a:ext uri="{FF2B5EF4-FFF2-40B4-BE49-F238E27FC236}">
                <a16:creationId xmlns:a16="http://schemas.microsoft.com/office/drawing/2014/main" id="{4825122F-9C95-4752-9F70-83DB73955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44864"/>
            <a:ext cx="894675" cy="313136"/>
          </a:xfrm>
          <a:prstGeom prst="rect">
            <a:avLst/>
          </a:prstGeom>
        </p:spPr>
      </p:pic>
      <p:sp>
        <p:nvSpPr>
          <p:cNvPr id="9" name="TextBox 8">
            <a:extLst>
              <a:ext uri="{FF2B5EF4-FFF2-40B4-BE49-F238E27FC236}">
                <a16:creationId xmlns:a16="http://schemas.microsoft.com/office/drawing/2014/main" id="{8A4E2587-28F9-4465-AB38-1073A1A66967}"/>
              </a:ext>
            </a:extLst>
          </p:cNvPr>
          <p:cNvSpPr txBox="1"/>
          <p:nvPr/>
        </p:nvSpPr>
        <p:spPr>
          <a:xfrm>
            <a:off x="5488806" y="4947106"/>
            <a:ext cx="35814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ro-RO" dirty="0"/>
          </a:p>
          <a:p>
            <a:r>
              <a:rPr lang="en-US" b="1" dirty="0"/>
              <a:t>Contact: </a:t>
            </a:r>
            <a:r>
              <a:rPr lang="en-US" dirty="0">
                <a:hlinkClick r:id="rId3"/>
              </a:rPr>
              <a:t>moaca.denisa@incas.ro</a:t>
            </a:r>
          </a:p>
          <a:p>
            <a:r>
              <a:rPr lang="en-US" u="sng" dirty="0">
                <a:solidFill>
                  <a:schemeClr val="bg1"/>
                </a:solidFill>
                <a:hlinkClick r:id="rId4">
                  <a:extLst>
                    <a:ext uri="{A12FA001-AC4F-418D-AE19-62706E023703}">
                      <ahyp:hlinkClr xmlns:ahyp="http://schemas.microsoft.com/office/drawing/2018/hyperlinkcolor" val="tx"/>
                    </a:ext>
                  </a:extLst>
                </a:hlinkClick>
              </a:rPr>
              <a:t>                </a:t>
            </a:r>
            <a:r>
              <a:rPr lang="en-US" dirty="0">
                <a:solidFill>
                  <a:srgbClr val="0000FF"/>
                </a:solidFill>
                <a:hlinkClick r:id="rId4">
                  <a:extLst>
                    <a:ext uri="{A12FA001-AC4F-418D-AE19-62706E023703}">
                      <ahyp:hlinkClr xmlns:ahyp="http://schemas.microsoft.com/office/drawing/2018/hyperlinkcolor" val="tx"/>
                    </a:ext>
                  </a:extLst>
                </a:hlinkClick>
              </a:rPr>
              <a:t>vajaiac.sorin@incas.ro</a:t>
            </a:r>
            <a:endParaRPr lang="en-US" dirty="0">
              <a:solidFill>
                <a:srgbClr val="0000FF"/>
              </a:solidFill>
            </a:endParaRPr>
          </a:p>
          <a:p>
            <a:r>
              <a:rPr lang="en-US" dirty="0">
                <a:solidFill>
                  <a:schemeClr val="bg1"/>
                </a:solidFill>
                <a:hlinkClick r:id="rId5">
                  <a:extLst>
                    <a:ext uri="{A12FA001-AC4F-418D-AE19-62706E023703}">
                      <ahyp:hlinkClr xmlns:ahyp="http://schemas.microsoft.com/office/drawing/2018/hyperlinkcolor" val="tx"/>
                    </a:ext>
                  </a:extLst>
                </a:hlinkClick>
              </a:rPr>
              <a:t>                </a:t>
            </a:r>
            <a:r>
              <a:rPr lang="en-US" dirty="0">
                <a:solidFill>
                  <a:srgbClr val="0000FF"/>
                </a:solidFill>
                <a:hlinkClick r:id="rId5">
                  <a:extLst>
                    <a:ext uri="{A12FA001-AC4F-418D-AE19-62706E023703}">
                      <ahyp:hlinkClr xmlns:ahyp="http://schemas.microsoft.com/office/drawing/2018/hyperlinkcolor" val="tx"/>
                    </a:ext>
                  </a:extLst>
                </a:hlinkClick>
              </a:rPr>
              <a:t>calcan.andreea@incas.ro</a:t>
            </a:r>
            <a:endParaRPr lang="en-US" dirty="0">
              <a:solidFill>
                <a:srgbClr val="0000FF"/>
              </a:solidFill>
            </a:endParaRPr>
          </a:p>
          <a:p>
            <a:r>
              <a:rPr lang="en-US" dirty="0">
                <a:solidFill>
                  <a:schemeClr val="bg1"/>
                </a:solidFill>
                <a:hlinkClick r:id="rId6">
                  <a:extLst>
                    <a:ext uri="{A12FA001-AC4F-418D-AE19-62706E023703}">
                      <ahyp:hlinkClr xmlns:ahyp="http://schemas.microsoft.com/office/drawing/2018/hyperlinkcolor" val="tx"/>
                    </a:ext>
                  </a:extLst>
                </a:hlinkClick>
              </a:rPr>
              <a:t>                </a:t>
            </a:r>
            <a:r>
              <a:rPr lang="en-US" dirty="0">
                <a:solidFill>
                  <a:srgbClr val="0000FF"/>
                </a:solidFill>
                <a:hlinkClick r:id="rId6">
                  <a:extLst>
                    <a:ext uri="{A12FA001-AC4F-418D-AE19-62706E023703}">
                      <ahyp:hlinkClr xmlns:ahyp="http://schemas.microsoft.com/office/drawing/2018/hyperlinkcolor" val="tx"/>
                    </a:ext>
                  </a:extLst>
                </a:hlinkClick>
              </a:rPr>
              <a:t>vfilip@gmail.com</a:t>
            </a:r>
            <a:endParaRPr lang="en-US" dirty="0">
              <a:solidFill>
                <a:srgbClr val="0000FF"/>
              </a:solidFill>
            </a:endParaRPr>
          </a:p>
          <a:p>
            <a:endParaRPr lang="en-US" dirty="0">
              <a:solidFill>
                <a:srgbClr val="0000FF"/>
              </a:solidFill>
            </a:endParaRPr>
          </a:p>
        </p:txBody>
      </p:sp>
    </p:spTree>
    <p:extLst>
      <p:ext uri="{BB962C8B-B14F-4D97-AF65-F5344CB8AC3E}">
        <p14:creationId xmlns:p14="http://schemas.microsoft.com/office/powerpoint/2010/main" val="208747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216</TotalTime>
  <Words>1216</Words>
  <Application>Microsoft Office PowerPoint</Application>
  <PresentationFormat>On-screen Show (4:3)</PresentationFormat>
  <Paragraphs>66</Paragraphs>
  <Slides>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Courier New</vt:lpstr>
      <vt:lpstr>Times New Roman</vt: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Sorin</dc:creator>
  <cp:lastModifiedBy>Tudorel-Alexandru TĂNASE (79510)</cp:lastModifiedBy>
  <cp:revision>22</cp:revision>
  <dcterms:created xsi:type="dcterms:W3CDTF">2020-05-03T10:29:08Z</dcterms:created>
  <dcterms:modified xsi:type="dcterms:W3CDTF">2020-05-04T09:20:24Z</dcterms:modified>
</cp:coreProperties>
</file>