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9"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5256" autoAdjust="0"/>
  </p:normalViewPr>
  <p:slideViewPr>
    <p:cSldViewPr snapToGrid="0">
      <p:cViewPr varScale="1">
        <p:scale>
          <a:sx n="82" d="100"/>
          <a:sy n="82" d="100"/>
        </p:scale>
        <p:origin x="58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summ\Desktop\UNIBAS-WORK\PBL-Montpellier%20ecmwfoctobe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400" b="1" i="0" baseline="0" dirty="0">
                <a:effectLst/>
              </a:rPr>
              <a:t>Evoluzione PBL (m)      </a:t>
            </a:r>
          </a:p>
          <a:p>
            <a:pPr>
              <a:defRPr/>
            </a:pPr>
            <a:r>
              <a:rPr lang="it-IT" sz="1400" b="1" i="0" baseline="0" dirty="0" err="1">
                <a:effectLst/>
              </a:rPr>
              <a:t>October-month</a:t>
            </a:r>
            <a:r>
              <a:rPr lang="it-IT" sz="1400" b="1" i="0" baseline="0" dirty="0">
                <a:effectLst/>
              </a:rPr>
              <a:t> </a:t>
            </a:r>
            <a:endParaRPr lang="it-IT" sz="1400" dirty="0">
              <a:effectLst/>
            </a:endParaRPr>
          </a:p>
        </c:rich>
      </c:tx>
      <c:layout>
        <c:manualLayout>
          <c:xMode val="edge"/>
          <c:yMode val="edge"/>
          <c:x val="0.31339428714342749"/>
          <c:y val="1.787557264291397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scatterChart>
        <c:scatterStyle val="smoothMarker"/>
        <c:varyColors val="0"/>
        <c:ser>
          <c:idx val="0"/>
          <c:order val="0"/>
          <c:tx>
            <c:v>IGRA-RS</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strRef>
              <c:f>'PBL-Montepellier-ECWF'!$A$9:$A$458911</c:f>
              <c:strCache>
                <c:ptCount val="116"/>
                <c:pt idx="0">
                  <c:v>PBL_m:</c:v>
                </c:pt>
                <c:pt idx="1">
                  <c:v>PBL_m:</c:v>
                </c:pt>
                <c:pt idx="2">
                  <c:v>PBL_m:</c:v>
                </c:pt>
                <c:pt idx="3">
                  <c:v>PBL_m:</c:v>
                </c:pt>
                <c:pt idx="4">
                  <c:v>PBL_m:</c:v>
                </c:pt>
                <c:pt idx="5">
                  <c:v>PBL_m:</c:v>
                </c:pt>
                <c:pt idx="6">
                  <c:v>PBL_m:</c:v>
                </c:pt>
                <c:pt idx="7">
                  <c:v>PBL_m:</c:v>
                </c:pt>
                <c:pt idx="8">
                  <c:v>PBL_m:</c:v>
                </c:pt>
                <c:pt idx="9">
                  <c:v>PBL_m:</c:v>
                </c:pt>
                <c:pt idx="10">
                  <c:v>PBL_m:</c:v>
                </c:pt>
                <c:pt idx="11">
                  <c:v>PBL_m:</c:v>
                </c:pt>
                <c:pt idx="12">
                  <c:v>PBL_m:</c:v>
                </c:pt>
                <c:pt idx="13">
                  <c:v>PBL_m:</c:v>
                </c:pt>
                <c:pt idx="14">
                  <c:v>PBL_m:</c:v>
                </c:pt>
                <c:pt idx="15">
                  <c:v>PBL_m:</c:v>
                </c:pt>
                <c:pt idx="16">
                  <c:v>PBL_m:</c:v>
                </c:pt>
                <c:pt idx="17">
                  <c:v>PBL_m:</c:v>
                </c:pt>
                <c:pt idx="18">
                  <c:v>PBL_m:</c:v>
                </c:pt>
                <c:pt idx="19">
                  <c:v>PBL_m:</c:v>
                </c:pt>
                <c:pt idx="20">
                  <c:v>PBL_m:</c:v>
                </c:pt>
                <c:pt idx="21">
                  <c:v>PBL_m:</c:v>
                </c:pt>
                <c:pt idx="22">
                  <c:v>PBL_m:</c:v>
                </c:pt>
                <c:pt idx="23">
                  <c:v>PBL_m:</c:v>
                </c:pt>
                <c:pt idx="24">
                  <c:v>PBL_m:</c:v>
                </c:pt>
                <c:pt idx="25">
                  <c:v>PBL_m:</c:v>
                </c:pt>
                <c:pt idx="26">
                  <c:v>PBL_m:</c:v>
                </c:pt>
                <c:pt idx="27">
                  <c:v>PBL_m:</c:v>
                </c:pt>
                <c:pt idx="28">
                  <c:v>PBL_m:</c:v>
                </c:pt>
                <c:pt idx="29">
                  <c:v>PBL_m:</c:v>
                </c:pt>
                <c:pt idx="30">
                  <c:v>PBL_m:</c:v>
                </c:pt>
                <c:pt idx="31">
                  <c:v>PBL_m:</c:v>
                </c:pt>
                <c:pt idx="32">
                  <c:v>PBL_m:</c:v>
                </c:pt>
                <c:pt idx="33">
                  <c:v>PBL_m:</c:v>
                </c:pt>
                <c:pt idx="34">
                  <c:v>PBL_m:</c:v>
                </c:pt>
                <c:pt idx="35">
                  <c:v>PBL_m:</c:v>
                </c:pt>
                <c:pt idx="36">
                  <c:v>PBL_m:</c:v>
                </c:pt>
                <c:pt idx="37">
                  <c:v>PBL_m:</c:v>
                </c:pt>
                <c:pt idx="38">
                  <c:v>PBL_m:</c:v>
                </c:pt>
                <c:pt idx="39">
                  <c:v>PBL_m:</c:v>
                </c:pt>
                <c:pt idx="40">
                  <c:v>PBL_m:</c:v>
                </c:pt>
                <c:pt idx="41">
                  <c:v>PBL_m:</c:v>
                </c:pt>
                <c:pt idx="42">
                  <c:v>PBL_m:</c:v>
                </c:pt>
                <c:pt idx="43">
                  <c:v>PBL_m:</c:v>
                </c:pt>
                <c:pt idx="44">
                  <c:v>PBL_m:</c:v>
                </c:pt>
                <c:pt idx="45">
                  <c:v>PBL_m:</c:v>
                </c:pt>
                <c:pt idx="46">
                  <c:v>PBL_m:</c:v>
                </c:pt>
                <c:pt idx="47">
                  <c:v>PBL_m:</c:v>
                </c:pt>
                <c:pt idx="48">
                  <c:v>PBL_m:</c:v>
                </c:pt>
                <c:pt idx="49">
                  <c:v>PBL_m:</c:v>
                </c:pt>
                <c:pt idx="50">
                  <c:v>PBL_m:</c:v>
                </c:pt>
                <c:pt idx="51">
                  <c:v>PBL_m:</c:v>
                </c:pt>
                <c:pt idx="52">
                  <c:v>PBL_m:</c:v>
                </c:pt>
                <c:pt idx="53">
                  <c:v>PBL_m:</c:v>
                </c:pt>
                <c:pt idx="54">
                  <c:v>PBL_m:</c:v>
                </c:pt>
                <c:pt idx="55">
                  <c:v>PBL_m:</c:v>
                </c:pt>
                <c:pt idx="56">
                  <c:v>PBL_m:</c:v>
                </c:pt>
                <c:pt idx="57">
                  <c:v>PBL_m:</c:v>
                </c:pt>
                <c:pt idx="58">
                  <c:v>PBL_m:</c:v>
                </c:pt>
                <c:pt idx="59">
                  <c:v>PBL_m:</c:v>
                </c:pt>
                <c:pt idx="60">
                  <c:v>PBL_m:</c:v>
                </c:pt>
                <c:pt idx="61">
                  <c:v>PBL_m:</c:v>
                </c:pt>
                <c:pt idx="62">
                  <c:v>PBL_m:</c:v>
                </c:pt>
                <c:pt idx="63">
                  <c:v>PBL_m:</c:v>
                </c:pt>
                <c:pt idx="64">
                  <c:v>PBL_m:</c:v>
                </c:pt>
                <c:pt idx="65">
                  <c:v>PBL_m:</c:v>
                </c:pt>
                <c:pt idx="66">
                  <c:v>PBL_m:</c:v>
                </c:pt>
                <c:pt idx="67">
                  <c:v>PBL_m:</c:v>
                </c:pt>
                <c:pt idx="68">
                  <c:v>PBL_m:</c:v>
                </c:pt>
                <c:pt idx="69">
                  <c:v>PBL_m:</c:v>
                </c:pt>
                <c:pt idx="70">
                  <c:v>PBL_m:</c:v>
                </c:pt>
                <c:pt idx="71">
                  <c:v>PBL_m:</c:v>
                </c:pt>
                <c:pt idx="72">
                  <c:v>PBL_m:</c:v>
                </c:pt>
                <c:pt idx="73">
                  <c:v>PBL_m:</c:v>
                </c:pt>
                <c:pt idx="74">
                  <c:v>PBL_m:</c:v>
                </c:pt>
                <c:pt idx="75">
                  <c:v>PBL_m:</c:v>
                </c:pt>
                <c:pt idx="76">
                  <c:v>PBL_m:</c:v>
                </c:pt>
                <c:pt idx="77">
                  <c:v>PBL_m:</c:v>
                </c:pt>
                <c:pt idx="78">
                  <c:v>PBL_m:</c:v>
                </c:pt>
                <c:pt idx="79">
                  <c:v>PBL_m:</c:v>
                </c:pt>
                <c:pt idx="80">
                  <c:v>PBL_m:</c:v>
                </c:pt>
                <c:pt idx="81">
                  <c:v>PBL_m:</c:v>
                </c:pt>
                <c:pt idx="82">
                  <c:v>PBL_m:</c:v>
                </c:pt>
                <c:pt idx="83">
                  <c:v>PBL_m:</c:v>
                </c:pt>
                <c:pt idx="84">
                  <c:v>PBL_m:</c:v>
                </c:pt>
                <c:pt idx="85">
                  <c:v>PBL_m:</c:v>
                </c:pt>
                <c:pt idx="86">
                  <c:v>PBL_m:</c:v>
                </c:pt>
                <c:pt idx="87">
                  <c:v>PBL_m:</c:v>
                </c:pt>
                <c:pt idx="88">
                  <c:v>PBL_m:</c:v>
                </c:pt>
                <c:pt idx="89">
                  <c:v>PBL_m:</c:v>
                </c:pt>
                <c:pt idx="90">
                  <c:v>PBL_m:</c:v>
                </c:pt>
                <c:pt idx="91">
                  <c:v>PBL_m:</c:v>
                </c:pt>
                <c:pt idx="92">
                  <c:v>PBL_m:</c:v>
                </c:pt>
                <c:pt idx="93">
                  <c:v>PBL_m:</c:v>
                </c:pt>
                <c:pt idx="94">
                  <c:v>PBL_m:</c:v>
                </c:pt>
                <c:pt idx="95">
                  <c:v>PBL_m:</c:v>
                </c:pt>
                <c:pt idx="96">
                  <c:v>PBL_m:</c:v>
                </c:pt>
                <c:pt idx="97">
                  <c:v>PBL_m:</c:v>
                </c:pt>
                <c:pt idx="98">
                  <c:v>PBL_m:</c:v>
                </c:pt>
                <c:pt idx="99">
                  <c:v>PBL_m:</c:v>
                </c:pt>
                <c:pt idx="100">
                  <c:v>PBL_m:</c:v>
                </c:pt>
                <c:pt idx="101">
                  <c:v>PBL_m:</c:v>
                </c:pt>
                <c:pt idx="102">
                  <c:v>PBL_m:</c:v>
                </c:pt>
                <c:pt idx="103">
                  <c:v>PBL_m:</c:v>
                </c:pt>
                <c:pt idx="104">
                  <c:v>PBL_m:</c:v>
                </c:pt>
                <c:pt idx="105">
                  <c:v>PBL_m:</c:v>
                </c:pt>
                <c:pt idx="106">
                  <c:v>PBL_m:</c:v>
                </c:pt>
                <c:pt idx="107">
                  <c:v>PBL_m:</c:v>
                </c:pt>
                <c:pt idx="108">
                  <c:v>PBL_m:</c:v>
                </c:pt>
                <c:pt idx="109">
                  <c:v>PBL_m:</c:v>
                </c:pt>
                <c:pt idx="110">
                  <c:v>PBL_m:</c:v>
                </c:pt>
                <c:pt idx="111">
                  <c:v>PBL_m:</c:v>
                </c:pt>
                <c:pt idx="112">
                  <c:v>PBL_m:</c:v>
                </c:pt>
                <c:pt idx="113">
                  <c:v>PBL_m:</c:v>
                </c:pt>
                <c:pt idx="114">
                  <c:v>PBL_m:</c:v>
                </c:pt>
                <c:pt idx="115">
                  <c:v>PBL_m:</c:v>
                </c:pt>
              </c:strCache>
            </c:strRef>
          </c:xVal>
          <c:yVal>
            <c:numRef>
              <c:f>'PBL-Montepellier-ECWF'!$B$9:$B$458911</c:f>
              <c:numCache>
                <c:formatCode>General</c:formatCode>
                <c:ptCount val="458903"/>
                <c:pt idx="0">
                  <c:v>2130</c:v>
                </c:pt>
                <c:pt idx="1">
                  <c:v>2670</c:v>
                </c:pt>
                <c:pt idx="2">
                  <c:v>420</c:v>
                </c:pt>
                <c:pt idx="3">
                  <c:v>2670</c:v>
                </c:pt>
                <c:pt idx="4">
                  <c:v>720</c:v>
                </c:pt>
                <c:pt idx="5">
                  <c:v>630</c:v>
                </c:pt>
                <c:pt idx="6">
                  <c:v>630</c:v>
                </c:pt>
                <c:pt idx="7">
                  <c:v>1650</c:v>
                </c:pt>
                <c:pt idx="8">
                  <c:v>2400</c:v>
                </c:pt>
                <c:pt idx="9">
                  <c:v>930</c:v>
                </c:pt>
                <c:pt idx="10">
                  <c:v>630</c:v>
                </c:pt>
                <c:pt idx="11">
                  <c:v>840</c:v>
                </c:pt>
                <c:pt idx="12">
                  <c:v>660</c:v>
                </c:pt>
                <c:pt idx="13">
                  <c:v>660</c:v>
                </c:pt>
                <c:pt idx="14">
                  <c:v>870</c:v>
                </c:pt>
                <c:pt idx="15">
                  <c:v>870</c:v>
                </c:pt>
                <c:pt idx="16">
                  <c:v>840</c:v>
                </c:pt>
                <c:pt idx="17">
                  <c:v>660</c:v>
                </c:pt>
                <c:pt idx="18">
                  <c:v>390</c:v>
                </c:pt>
                <c:pt idx="19">
                  <c:v>1830</c:v>
                </c:pt>
                <c:pt idx="20">
                  <c:v>2310</c:v>
                </c:pt>
                <c:pt idx="21">
                  <c:v>1890</c:v>
                </c:pt>
                <c:pt idx="22">
                  <c:v>1170</c:v>
                </c:pt>
                <c:pt idx="23">
                  <c:v>870</c:v>
                </c:pt>
                <c:pt idx="24">
                  <c:v>930</c:v>
                </c:pt>
                <c:pt idx="25">
                  <c:v>1110</c:v>
                </c:pt>
                <c:pt idx="26">
                  <c:v>1410</c:v>
                </c:pt>
                <c:pt idx="27">
                  <c:v>1560</c:v>
                </c:pt>
                <c:pt idx="28">
                  <c:v>2130</c:v>
                </c:pt>
                <c:pt idx="29">
                  <c:v>420</c:v>
                </c:pt>
                <c:pt idx="30">
                  <c:v>420</c:v>
                </c:pt>
                <c:pt idx="31">
                  <c:v>1560</c:v>
                </c:pt>
                <c:pt idx="32">
                  <c:v>2340</c:v>
                </c:pt>
                <c:pt idx="33">
                  <c:v>390</c:v>
                </c:pt>
                <c:pt idx="34">
                  <c:v>390</c:v>
                </c:pt>
                <c:pt idx="35">
                  <c:v>930</c:v>
                </c:pt>
                <c:pt idx="36">
                  <c:v>1650</c:v>
                </c:pt>
                <c:pt idx="37">
                  <c:v>1110</c:v>
                </c:pt>
                <c:pt idx="38">
                  <c:v>1080</c:v>
                </c:pt>
                <c:pt idx="39">
                  <c:v>1410</c:v>
                </c:pt>
                <c:pt idx="40">
                  <c:v>1800</c:v>
                </c:pt>
                <c:pt idx="41">
                  <c:v>930</c:v>
                </c:pt>
                <c:pt idx="42">
                  <c:v>630</c:v>
                </c:pt>
                <c:pt idx="43">
                  <c:v>1410</c:v>
                </c:pt>
                <c:pt idx="44">
                  <c:v>1560</c:v>
                </c:pt>
                <c:pt idx="45">
                  <c:v>390</c:v>
                </c:pt>
                <c:pt idx="46">
                  <c:v>1560</c:v>
                </c:pt>
                <c:pt idx="47">
                  <c:v>1800</c:v>
                </c:pt>
                <c:pt idx="48">
                  <c:v>2130</c:v>
                </c:pt>
                <c:pt idx="49">
                  <c:v>1560</c:v>
                </c:pt>
                <c:pt idx="50">
                  <c:v>1170</c:v>
                </c:pt>
                <c:pt idx="51">
                  <c:v>1320</c:v>
                </c:pt>
                <c:pt idx="52">
                  <c:v>2070</c:v>
                </c:pt>
                <c:pt idx="53">
                  <c:v>1650</c:v>
                </c:pt>
                <c:pt idx="54">
                  <c:v>390</c:v>
                </c:pt>
                <c:pt idx="55">
                  <c:v>1410</c:v>
                </c:pt>
                <c:pt idx="56">
                  <c:v>1170</c:v>
                </c:pt>
                <c:pt idx="57">
                  <c:v>1410</c:v>
                </c:pt>
                <c:pt idx="58">
                  <c:v>1800</c:v>
                </c:pt>
                <c:pt idx="59">
                  <c:v>1890</c:v>
                </c:pt>
                <c:pt idx="60">
                  <c:v>1890</c:v>
                </c:pt>
                <c:pt idx="61">
                  <c:v>2070</c:v>
                </c:pt>
                <c:pt idx="62">
                  <c:v>2070</c:v>
                </c:pt>
                <c:pt idx="63">
                  <c:v>2130</c:v>
                </c:pt>
                <c:pt idx="64">
                  <c:v>1890</c:v>
                </c:pt>
                <c:pt idx="65">
                  <c:v>1800</c:v>
                </c:pt>
                <c:pt idx="66">
                  <c:v>1560</c:v>
                </c:pt>
                <c:pt idx="67">
                  <c:v>1380</c:v>
                </c:pt>
                <c:pt idx="68">
                  <c:v>1800</c:v>
                </c:pt>
                <c:pt idx="69">
                  <c:v>1890</c:v>
                </c:pt>
                <c:pt idx="70">
                  <c:v>1650</c:v>
                </c:pt>
                <c:pt idx="71">
                  <c:v>2340</c:v>
                </c:pt>
                <c:pt idx="72">
                  <c:v>1830</c:v>
                </c:pt>
                <c:pt idx="73">
                  <c:v>420</c:v>
                </c:pt>
                <c:pt idx="74">
                  <c:v>420</c:v>
                </c:pt>
                <c:pt idx="75">
                  <c:v>2340</c:v>
                </c:pt>
                <c:pt idx="76">
                  <c:v>2400</c:v>
                </c:pt>
                <c:pt idx="77">
                  <c:v>1080</c:v>
                </c:pt>
                <c:pt idx="78">
                  <c:v>1170</c:v>
                </c:pt>
                <c:pt idx="79">
                  <c:v>1800</c:v>
                </c:pt>
                <c:pt idx="80">
                  <c:v>1800</c:v>
                </c:pt>
                <c:pt idx="81">
                  <c:v>2340</c:v>
                </c:pt>
                <c:pt idx="82">
                  <c:v>1320</c:v>
                </c:pt>
                <c:pt idx="83">
                  <c:v>1650</c:v>
                </c:pt>
                <c:pt idx="84">
                  <c:v>420</c:v>
                </c:pt>
                <c:pt idx="85">
                  <c:v>1890</c:v>
                </c:pt>
                <c:pt idx="86">
                  <c:v>390</c:v>
                </c:pt>
                <c:pt idx="87">
                  <c:v>930</c:v>
                </c:pt>
                <c:pt idx="88">
                  <c:v>2340</c:v>
                </c:pt>
                <c:pt idx="89">
                  <c:v>480</c:v>
                </c:pt>
                <c:pt idx="90">
                  <c:v>630</c:v>
                </c:pt>
                <c:pt idx="91">
                  <c:v>2310</c:v>
                </c:pt>
                <c:pt idx="92">
                  <c:v>1830</c:v>
                </c:pt>
                <c:pt idx="93">
                  <c:v>1800</c:v>
                </c:pt>
                <c:pt idx="94">
                  <c:v>1890</c:v>
                </c:pt>
                <c:pt idx="95">
                  <c:v>930</c:v>
                </c:pt>
                <c:pt idx="96">
                  <c:v>1830</c:v>
                </c:pt>
                <c:pt idx="97">
                  <c:v>2670</c:v>
                </c:pt>
                <c:pt idx="98">
                  <c:v>1080</c:v>
                </c:pt>
                <c:pt idx="99">
                  <c:v>1320</c:v>
                </c:pt>
                <c:pt idx="100">
                  <c:v>1410</c:v>
                </c:pt>
                <c:pt idx="101">
                  <c:v>1650</c:v>
                </c:pt>
                <c:pt idx="102">
                  <c:v>2670</c:v>
                </c:pt>
                <c:pt idx="103">
                  <c:v>2400</c:v>
                </c:pt>
                <c:pt idx="104">
                  <c:v>2130</c:v>
                </c:pt>
                <c:pt idx="105">
                  <c:v>1560</c:v>
                </c:pt>
                <c:pt idx="106">
                  <c:v>1320</c:v>
                </c:pt>
                <c:pt idx="107">
                  <c:v>1110</c:v>
                </c:pt>
                <c:pt idx="108">
                  <c:v>1080</c:v>
                </c:pt>
                <c:pt idx="109">
                  <c:v>630</c:v>
                </c:pt>
                <c:pt idx="110">
                  <c:v>1170</c:v>
                </c:pt>
                <c:pt idx="111">
                  <c:v>1410</c:v>
                </c:pt>
                <c:pt idx="112">
                  <c:v>2160</c:v>
                </c:pt>
                <c:pt idx="113">
                  <c:v>2070</c:v>
                </c:pt>
                <c:pt idx="114">
                  <c:v>2310</c:v>
                </c:pt>
                <c:pt idx="115">
                  <c:v>2070</c:v>
                </c:pt>
              </c:numCache>
            </c:numRef>
          </c:yVal>
          <c:smooth val="1"/>
          <c:extLst>
            <c:ext xmlns:c16="http://schemas.microsoft.com/office/drawing/2014/chart" uri="{C3380CC4-5D6E-409C-BE32-E72D297353CC}">
              <c16:uniqueId val="{00000000-F9F8-4104-A714-06942720D9FB}"/>
            </c:ext>
          </c:extLst>
        </c:ser>
        <c:ser>
          <c:idx val="1"/>
          <c:order val="1"/>
          <c:tx>
            <c:v>Wind Profiler</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strRef>
              <c:f>'PBL-Montepellier-ECWF'!$A$9:$A$458911</c:f>
              <c:strCache>
                <c:ptCount val="116"/>
                <c:pt idx="0">
                  <c:v>PBL_m:</c:v>
                </c:pt>
                <c:pt idx="1">
                  <c:v>PBL_m:</c:v>
                </c:pt>
                <c:pt idx="2">
                  <c:v>PBL_m:</c:v>
                </c:pt>
                <c:pt idx="3">
                  <c:v>PBL_m:</c:v>
                </c:pt>
                <c:pt idx="4">
                  <c:v>PBL_m:</c:v>
                </c:pt>
                <c:pt idx="5">
                  <c:v>PBL_m:</c:v>
                </c:pt>
                <c:pt idx="6">
                  <c:v>PBL_m:</c:v>
                </c:pt>
                <c:pt idx="7">
                  <c:v>PBL_m:</c:v>
                </c:pt>
                <c:pt idx="8">
                  <c:v>PBL_m:</c:v>
                </c:pt>
                <c:pt idx="9">
                  <c:v>PBL_m:</c:v>
                </c:pt>
                <c:pt idx="10">
                  <c:v>PBL_m:</c:v>
                </c:pt>
                <c:pt idx="11">
                  <c:v>PBL_m:</c:v>
                </c:pt>
                <c:pt idx="12">
                  <c:v>PBL_m:</c:v>
                </c:pt>
                <c:pt idx="13">
                  <c:v>PBL_m:</c:v>
                </c:pt>
                <c:pt idx="14">
                  <c:v>PBL_m:</c:v>
                </c:pt>
                <c:pt idx="15">
                  <c:v>PBL_m:</c:v>
                </c:pt>
                <c:pt idx="16">
                  <c:v>PBL_m:</c:v>
                </c:pt>
                <c:pt idx="17">
                  <c:v>PBL_m:</c:v>
                </c:pt>
                <c:pt idx="18">
                  <c:v>PBL_m:</c:v>
                </c:pt>
                <c:pt idx="19">
                  <c:v>PBL_m:</c:v>
                </c:pt>
                <c:pt idx="20">
                  <c:v>PBL_m:</c:v>
                </c:pt>
                <c:pt idx="21">
                  <c:v>PBL_m:</c:v>
                </c:pt>
                <c:pt idx="22">
                  <c:v>PBL_m:</c:v>
                </c:pt>
                <c:pt idx="23">
                  <c:v>PBL_m:</c:v>
                </c:pt>
                <c:pt idx="24">
                  <c:v>PBL_m:</c:v>
                </c:pt>
                <c:pt idx="25">
                  <c:v>PBL_m:</c:v>
                </c:pt>
                <c:pt idx="26">
                  <c:v>PBL_m:</c:v>
                </c:pt>
                <c:pt idx="27">
                  <c:v>PBL_m:</c:v>
                </c:pt>
                <c:pt idx="28">
                  <c:v>PBL_m:</c:v>
                </c:pt>
                <c:pt idx="29">
                  <c:v>PBL_m:</c:v>
                </c:pt>
                <c:pt idx="30">
                  <c:v>PBL_m:</c:v>
                </c:pt>
                <c:pt idx="31">
                  <c:v>PBL_m:</c:v>
                </c:pt>
                <c:pt idx="32">
                  <c:v>PBL_m:</c:v>
                </c:pt>
                <c:pt idx="33">
                  <c:v>PBL_m:</c:v>
                </c:pt>
                <c:pt idx="34">
                  <c:v>PBL_m:</c:v>
                </c:pt>
                <c:pt idx="35">
                  <c:v>PBL_m:</c:v>
                </c:pt>
                <c:pt idx="36">
                  <c:v>PBL_m:</c:v>
                </c:pt>
                <c:pt idx="37">
                  <c:v>PBL_m:</c:v>
                </c:pt>
                <c:pt idx="38">
                  <c:v>PBL_m:</c:v>
                </c:pt>
                <c:pt idx="39">
                  <c:v>PBL_m:</c:v>
                </c:pt>
                <c:pt idx="40">
                  <c:v>PBL_m:</c:v>
                </c:pt>
                <c:pt idx="41">
                  <c:v>PBL_m:</c:v>
                </c:pt>
                <c:pt idx="42">
                  <c:v>PBL_m:</c:v>
                </c:pt>
                <c:pt idx="43">
                  <c:v>PBL_m:</c:v>
                </c:pt>
                <c:pt idx="44">
                  <c:v>PBL_m:</c:v>
                </c:pt>
                <c:pt idx="45">
                  <c:v>PBL_m:</c:v>
                </c:pt>
                <c:pt idx="46">
                  <c:v>PBL_m:</c:v>
                </c:pt>
                <c:pt idx="47">
                  <c:v>PBL_m:</c:v>
                </c:pt>
                <c:pt idx="48">
                  <c:v>PBL_m:</c:v>
                </c:pt>
                <c:pt idx="49">
                  <c:v>PBL_m:</c:v>
                </c:pt>
                <c:pt idx="50">
                  <c:v>PBL_m:</c:v>
                </c:pt>
                <c:pt idx="51">
                  <c:v>PBL_m:</c:v>
                </c:pt>
                <c:pt idx="52">
                  <c:v>PBL_m:</c:v>
                </c:pt>
                <c:pt idx="53">
                  <c:v>PBL_m:</c:v>
                </c:pt>
                <c:pt idx="54">
                  <c:v>PBL_m:</c:v>
                </c:pt>
                <c:pt idx="55">
                  <c:v>PBL_m:</c:v>
                </c:pt>
                <c:pt idx="56">
                  <c:v>PBL_m:</c:v>
                </c:pt>
                <c:pt idx="57">
                  <c:v>PBL_m:</c:v>
                </c:pt>
                <c:pt idx="58">
                  <c:v>PBL_m:</c:v>
                </c:pt>
                <c:pt idx="59">
                  <c:v>PBL_m:</c:v>
                </c:pt>
                <c:pt idx="60">
                  <c:v>PBL_m:</c:v>
                </c:pt>
                <c:pt idx="61">
                  <c:v>PBL_m:</c:v>
                </c:pt>
                <c:pt idx="62">
                  <c:v>PBL_m:</c:v>
                </c:pt>
                <c:pt idx="63">
                  <c:v>PBL_m:</c:v>
                </c:pt>
                <c:pt idx="64">
                  <c:v>PBL_m:</c:v>
                </c:pt>
                <c:pt idx="65">
                  <c:v>PBL_m:</c:v>
                </c:pt>
                <c:pt idx="66">
                  <c:v>PBL_m:</c:v>
                </c:pt>
                <c:pt idx="67">
                  <c:v>PBL_m:</c:v>
                </c:pt>
                <c:pt idx="68">
                  <c:v>PBL_m:</c:v>
                </c:pt>
                <c:pt idx="69">
                  <c:v>PBL_m:</c:v>
                </c:pt>
                <c:pt idx="70">
                  <c:v>PBL_m:</c:v>
                </c:pt>
                <c:pt idx="71">
                  <c:v>PBL_m:</c:v>
                </c:pt>
                <c:pt idx="72">
                  <c:v>PBL_m:</c:v>
                </c:pt>
                <c:pt idx="73">
                  <c:v>PBL_m:</c:v>
                </c:pt>
                <c:pt idx="74">
                  <c:v>PBL_m:</c:v>
                </c:pt>
                <c:pt idx="75">
                  <c:v>PBL_m:</c:v>
                </c:pt>
                <c:pt idx="76">
                  <c:v>PBL_m:</c:v>
                </c:pt>
                <c:pt idx="77">
                  <c:v>PBL_m:</c:v>
                </c:pt>
                <c:pt idx="78">
                  <c:v>PBL_m:</c:v>
                </c:pt>
                <c:pt idx="79">
                  <c:v>PBL_m:</c:v>
                </c:pt>
                <c:pt idx="80">
                  <c:v>PBL_m:</c:v>
                </c:pt>
                <c:pt idx="81">
                  <c:v>PBL_m:</c:v>
                </c:pt>
                <c:pt idx="82">
                  <c:v>PBL_m:</c:v>
                </c:pt>
                <c:pt idx="83">
                  <c:v>PBL_m:</c:v>
                </c:pt>
                <c:pt idx="84">
                  <c:v>PBL_m:</c:v>
                </c:pt>
                <c:pt idx="85">
                  <c:v>PBL_m:</c:v>
                </c:pt>
                <c:pt idx="86">
                  <c:v>PBL_m:</c:v>
                </c:pt>
                <c:pt idx="87">
                  <c:v>PBL_m:</c:v>
                </c:pt>
                <c:pt idx="88">
                  <c:v>PBL_m:</c:v>
                </c:pt>
                <c:pt idx="89">
                  <c:v>PBL_m:</c:v>
                </c:pt>
                <c:pt idx="90">
                  <c:v>PBL_m:</c:v>
                </c:pt>
                <c:pt idx="91">
                  <c:v>PBL_m:</c:v>
                </c:pt>
                <c:pt idx="92">
                  <c:v>PBL_m:</c:v>
                </c:pt>
                <c:pt idx="93">
                  <c:v>PBL_m:</c:v>
                </c:pt>
                <c:pt idx="94">
                  <c:v>PBL_m:</c:v>
                </c:pt>
                <c:pt idx="95">
                  <c:v>PBL_m:</c:v>
                </c:pt>
                <c:pt idx="96">
                  <c:v>PBL_m:</c:v>
                </c:pt>
                <c:pt idx="97">
                  <c:v>PBL_m:</c:v>
                </c:pt>
                <c:pt idx="98">
                  <c:v>PBL_m:</c:v>
                </c:pt>
                <c:pt idx="99">
                  <c:v>PBL_m:</c:v>
                </c:pt>
                <c:pt idx="100">
                  <c:v>PBL_m:</c:v>
                </c:pt>
                <c:pt idx="101">
                  <c:v>PBL_m:</c:v>
                </c:pt>
                <c:pt idx="102">
                  <c:v>PBL_m:</c:v>
                </c:pt>
                <c:pt idx="103">
                  <c:v>PBL_m:</c:v>
                </c:pt>
                <c:pt idx="104">
                  <c:v>PBL_m:</c:v>
                </c:pt>
                <c:pt idx="105">
                  <c:v>PBL_m:</c:v>
                </c:pt>
                <c:pt idx="106">
                  <c:v>PBL_m:</c:v>
                </c:pt>
                <c:pt idx="107">
                  <c:v>PBL_m:</c:v>
                </c:pt>
                <c:pt idx="108">
                  <c:v>PBL_m:</c:v>
                </c:pt>
                <c:pt idx="109">
                  <c:v>PBL_m:</c:v>
                </c:pt>
                <c:pt idx="110">
                  <c:v>PBL_m:</c:v>
                </c:pt>
                <c:pt idx="111">
                  <c:v>PBL_m:</c:v>
                </c:pt>
                <c:pt idx="112">
                  <c:v>PBL_m:</c:v>
                </c:pt>
                <c:pt idx="113">
                  <c:v>PBL_m:</c:v>
                </c:pt>
                <c:pt idx="114">
                  <c:v>PBL_m:</c:v>
                </c:pt>
                <c:pt idx="115">
                  <c:v>PBL_m:</c:v>
                </c:pt>
              </c:strCache>
            </c:strRef>
          </c:xVal>
          <c:yVal>
            <c:numRef>
              <c:f>'PBL-Montepellier-ECWF'!$C$9:$C$458911</c:f>
              <c:numCache>
                <c:formatCode>General</c:formatCode>
                <c:ptCount val="458903"/>
                <c:pt idx="1">
                  <c:v>300</c:v>
                </c:pt>
                <c:pt idx="3">
                  <c:v>1140</c:v>
                </c:pt>
                <c:pt idx="5">
                  <c:v>1830</c:v>
                </c:pt>
                <c:pt idx="9">
                  <c:v>1500</c:v>
                </c:pt>
                <c:pt idx="11">
                  <c:v>750</c:v>
                </c:pt>
                <c:pt idx="13">
                  <c:v>990</c:v>
                </c:pt>
                <c:pt idx="15">
                  <c:v>1530</c:v>
                </c:pt>
                <c:pt idx="17">
                  <c:v>810</c:v>
                </c:pt>
                <c:pt idx="19">
                  <c:v>1560</c:v>
                </c:pt>
                <c:pt idx="21">
                  <c:v>300</c:v>
                </c:pt>
                <c:pt idx="23">
                  <c:v>600</c:v>
                </c:pt>
                <c:pt idx="24">
                  <c:v>1560</c:v>
                </c:pt>
                <c:pt idx="25">
                  <c:v>300</c:v>
                </c:pt>
                <c:pt idx="27">
                  <c:v>2580</c:v>
                </c:pt>
                <c:pt idx="29">
                  <c:v>300</c:v>
                </c:pt>
                <c:pt idx="31">
                  <c:v>2220</c:v>
                </c:pt>
                <c:pt idx="32">
                  <c:v>2670</c:v>
                </c:pt>
                <c:pt idx="33">
                  <c:v>300</c:v>
                </c:pt>
                <c:pt idx="34">
                  <c:v>300</c:v>
                </c:pt>
                <c:pt idx="35">
                  <c:v>570</c:v>
                </c:pt>
                <c:pt idx="36">
                  <c:v>690</c:v>
                </c:pt>
                <c:pt idx="37">
                  <c:v>420</c:v>
                </c:pt>
                <c:pt idx="38">
                  <c:v>2370</c:v>
                </c:pt>
                <c:pt idx="39">
                  <c:v>1620</c:v>
                </c:pt>
                <c:pt idx="40">
                  <c:v>1890</c:v>
                </c:pt>
                <c:pt idx="41">
                  <c:v>930</c:v>
                </c:pt>
                <c:pt idx="43">
                  <c:v>960</c:v>
                </c:pt>
                <c:pt idx="44">
                  <c:v>2670</c:v>
                </c:pt>
                <c:pt idx="45">
                  <c:v>1740</c:v>
                </c:pt>
                <c:pt idx="46">
                  <c:v>300</c:v>
                </c:pt>
                <c:pt idx="47">
                  <c:v>2490</c:v>
                </c:pt>
                <c:pt idx="48">
                  <c:v>540</c:v>
                </c:pt>
                <c:pt idx="49">
                  <c:v>2130</c:v>
                </c:pt>
                <c:pt idx="51">
                  <c:v>1380</c:v>
                </c:pt>
                <c:pt idx="53">
                  <c:v>2310</c:v>
                </c:pt>
                <c:pt idx="55">
                  <c:v>1650</c:v>
                </c:pt>
                <c:pt idx="57">
                  <c:v>300</c:v>
                </c:pt>
                <c:pt idx="59">
                  <c:v>2610</c:v>
                </c:pt>
                <c:pt idx="60">
                  <c:v>2670</c:v>
                </c:pt>
                <c:pt idx="61">
                  <c:v>2070</c:v>
                </c:pt>
                <c:pt idx="63">
                  <c:v>2670</c:v>
                </c:pt>
                <c:pt idx="64">
                  <c:v>2670</c:v>
                </c:pt>
                <c:pt idx="65">
                  <c:v>1860</c:v>
                </c:pt>
                <c:pt idx="66">
                  <c:v>1890</c:v>
                </c:pt>
                <c:pt idx="67">
                  <c:v>2580</c:v>
                </c:pt>
                <c:pt idx="68">
                  <c:v>1980</c:v>
                </c:pt>
                <c:pt idx="69">
                  <c:v>360</c:v>
                </c:pt>
                <c:pt idx="70">
                  <c:v>1980</c:v>
                </c:pt>
                <c:pt idx="71">
                  <c:v>2160</c:v>
                </c:pt>
                <c:pt idx="72">
                  <c:v>2640</c:v>
                </c:pt>
                <c:pt idx="73">
                  <c:v>300</c:v>
                </c:pt>
                <c:pt idx="74">
                  <c:v>750</c:v>
                </c:pt>
                <c:pt idx="75">
                  <c:v>2220</c:v>
                </c:pt>
                <c:pt idx="76">
                  <c:v>2670</c:v>
                </c:pt>
                <c:pt idx="77">
                  <c:v>630</c:v>
                </c:pt>
                <c:pt idx="78">
                  <c:v>840</c:v>
                </c:pt>
                <c:pt idx="79">
                  <c:v>1890</c:v>
                </c:pt>
                <c:pt idx="83">
                  <c:v>1770</c:v>
                </c:pt>
                <c:pt idx="85">
                  <c:v>630</c:v>
                </c:pt>
                <c:pt idx="87">
                  <c:v>1230</c:v>
                </c:pt>
                <c:pt idx="88">
                  <c:v>1590</c:v>
                </c:pt>
                <c:pt idx="89">
                  <c:v>300</c:v>
                </c:pt>
                <c:pt idx="90">
                  <c:v>510</c:v>
                </c:pt>
                <c:pt idx="91">
                  <c:v>1680</c:v>
                </c:pt>
                <c:pt idx="92">
                  <c:v>2220</c:v>
                </c:pt>
                <c:pt idx="93">
                  <c:v>300</c:v>
                </c:pt>
                <c:pt idx="95">
                  <c:v>2070</c:v>
                </c:pt>
                <c:pt idx="96">
                  <c:v>1860</c:v>
                </c:pt>
                <c:pt idx="97">
                  <c:v>2670</c:v>
                </c:pt>
                <c:pt idx="98">
                  <c:v>450</c:v>
                </c:pt>
                <c:pt idx="99">
                  <c:v>2250</c:v>
                </c:pt>
                <c:pt idx="100">
                  <c:v>2310</c:v>
                </c:pt>
                <c:pt idx="101">
                  <c:v>2310</c:v>
                </c:pt>
                <c:pt idx="103">
                  <c:v>2670</c:v>
                </c:pt>
                <c:pt idx="105">
                  <c:v>2220</c:v>
                </c:pt>
                <c:pt idx="107">
                  <c:v>1560</c:v>
                </c:pt>
                <c:pt idx="108">
                  <c:v>1290</c:v>
                </c:pt>
                <c:pt idx="109">
                  <c:v>1020</c:v>
                </c:pt>
                <c:pt idx="111">
                  <c:v>690</c:v>
                </c:pt>
                <c:pt idx="113">
                  <c:v>2430</c:v>
                </c:pt>
              </c:numCache>
            </c:numRef>
          </c:yVal>
          <c:smooth val="1"/>
          <c:extLst>
            <c:ext xmlns:c16="http://schemas.microsoft.com/office/drawing/2014/chart" uri="{C3380CC4-5D6E-409C-BE32-E72D297353CC}">
              <c16:uniqueId val="{00000001-F9F8-4104-A714-06942720D9FB}"/>
            </c:ext>
          </c:extLst>
        </c:ser>
        <c:ser>
          <c:idx val="2"/>
          <c:order val="2"/>
          <c:tx>
            <c:v>ECMWF-Model</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strRef>
              <c:f>'PBL-Montepellier-ECWF'!$A$9:$A$458911</c:f>
              <c:strCache>
                <c:ptCount val="116"/>
                <c:pt idx="0">
                  <c:v>PBL_m:</c:v>
                </c:pt>
                <c:pt idx="1">
                  <c:v>PBL_m:</c:v>
                </c:pt>
                <c:pt idx="2">
                  <c:v>PBL_m:</c:v>
                </c:pt>
                <c:pt idx="3">
                  <c:v>PBL_m:</c:v>
                </c:pt>
                <c:pt idx="4">
                  <c:v>PBL_m:</c:v>
                </c:pt>
                <c:pt idx="5">
                  <c:v>PBL_m:</c:v>
                </c:pt>
                <c:pt idx="6">
                  <c:v>PBL_m:</c:v>
                </c:pt>
                <c:pt idx="7">
                  <c:v>PBL_m:</c:v>
                </c:pt>
                <c:pt idx="8">
                  <c:v>PBL_m:</c:v>
                </c:pt>
                <c:pt idx="9">
                  <c:v>PBL_m:</c:v>
                </c:pt>
                <c:pt idx="10">
                  <c:v>PBL_m:</c:v>
                </c:pt>
                <c:pt idx="11">
                  <c:v>PBL_m:</c:v>
                </c:pt>
                <c:pt idx="12">
                  <c:v>PBL_m:</c:v>
                </c:pt>
                <c:pt idx="13">
                  <c:v>PBL_m:</c:v>
                </c:pt>
                <c:pt idx="14">
                  <c:v>PBL_m:</c:v>
                </c:pt>
                <c:pt idx="15">
                  <c:v>PBL_m:</c:v>
                </c:pt>
                <c:pt idx="16">
                  <c:v>PBL_m:</c:v>
                </c:pt>
                <c:pt idx="17">
                  <c:v>PBL_m:</c:v>
                </c:pt>
                <c:pt idx="18">
                  <c:v>PBL_m:</c:v>
                </c:pt>
                <c:pt idx="19">
                  <c:v>PBL_m:</c:v>
                </c:pt>
                <c:pt idx="20">
                  <c:v>PBL_m:</c:v>
                </c:pt>
                <c:pt idx="21">
                  <c:v>PBL_m:</c:v>
                </c:pt>
                <c:pt idx="22">
                  <c:v>PBL_m:</c:v>
                </c:pt>
                <c:pt idx="23">
                  <c:v>PBL_m:</c:v>
                </c:pt>
                <c:pt idx="24">
                  <c:v>PBL_m:</c:v>
                </c:pt>
                <c:pt idx="25">
                  <c:v>PBL_m:</c:v>
                </c:pt>
                <c:pt idx="26">
                  <c:v>PBL_m:</c:v>
                </c:pt>
                <c:pt idx="27">
                  <c:v>PBL_m:</c:v>
                </c:pt>
                <c:pt idx="28">
                  <c:v>PBL_m:</c:v>
                </c:pt>
                <c:pt idx="29">
                  <c:v>PBL_m:</c:v>
                </c:pt>
                <c:pt idx="30">
                  <c:v>PBL_m:</c:v>
                </c:pt>
                <c:pt idx="31">
                  <c:v>PBL_m:</c:v>
                </c:pt>
                <c:pt idx="32">
                  <c:v>PBL_m:</c:v>
                </c:pt>
                <c:pt idx="33">
                  <c:v>PBL_m:</c:v>
                </c:pt>
                <c:pt idx="34">
                  <c:v>PBL_m:</c:v>
                </c:pt>
                <c:pt idx="35">
                  <c:v>PBL_m:</c:v>
                </c:pt>
                <c:pt idx="36">
                  <c:v>PBL_m:</c:v>
                </c:pt>
                <c:pt idx="37">
                  <c:v>PBL_m:</c:v>
                </c:pt>
                <c:pt idx="38">
                  <c:v>PBL_m:</c:v>
                </c:pt>
                <c:pt idx="39">
                  <c:v>PBL_m:</c:v>
                </c:pt>
                <c:pt idx="40">
                  <c:v>PBL_m:</c:v>
                </c:pt>
                <c:pt idx="41">
                  <c:v>PBL_m:</c:v>
                </c:pt>
                <c:pt idx="42">
                  <c:v>PBL_m:</c:v>
                </c:pt>
                <c:pt idx="43">
                  <c:v>PBL_m:</c:v>
                </c:pt>
                <c:pt idx="44">
                  <c:v>PBL_m:</c:v>
                </c:pt>
                <c:pt idx="45">
                  <c:v>PBL_m:</c:v>
                </c:pt>
                <c:pt idx="46">
                  <c:v>PBL_m:</c:v>
                </c:pt>
                <c:pt idx="47">
                  <c:v>PBL_m:</c:v>
                </c:pt>
                <c:pt idx="48">
                  <c:v>PBL_m:</c:v>
                </c:pt>
                <c:pt idx="49">
                  <c:v>PBL_m:</c:v>
                </c:pt>
                <c:pt idx="50">
                  <c:v>PBL_m:</c:v>
                </c:pt>
                <c:pt idx="51">
                  <c:v>PBL_m:</c:v>
                </c:pt>
                <c:pt idx="52">
                  <c:v>PBL_m:</c:v>
                </c:pt>
                <c:pt idx="53">
                  <c:v>PBL_m:</c:v>
                </c:pt>
                <c:pt idx="54">
                  <c:v>PBL_m:</c:v>
                </c:pt>
                <c:pt idx="55">
                  <c:v>PBL_m:</c:v>
                </c:pt>
                <c:pt idx="56">
                  <c:v>PBL_m:</c:v>
                </c:pt>
                <c:pt idx="57">
                  <c:v>PBL_m:</c:v>
                </c:pt>
                <c:pt idx="58">
                  <c:v>PBL_m:</c:v>
                </c:pt>
                <c:pt idx="59">
                  <c:v>PBL_m:</c:v>
                </c:pt>
                <c:pt idx="60">
                  <c:v>PBL_m:</c:v>
                </c:pt>
                <c:pt idx="61">
                  <c:v>PBL_m:</c:v>
                </c:pt>
                <c:pt idx="62">
                  <c:v>PBL_m:</c:v>
                </c:pt>
                <c:pt idx="63">
                  <c:v>PBL_m:</c:v>
                </c:pt>
                <c:pt idx="64">
                  <c:v>PBL_m:</c:v>
                </c:pt>
                <c:pt idx="65">
                  <c:v>PBL_m:</c:v>
                </c:pt>
                <c:pt idx="66">
                  <c:v>PBL_m:</c:v>
                </c:pt>
                <c:pt idx="67">
                  <c:v>PBL_m:</c:v>
                </c:pt>
                <c:pt idx="68">
                  <c:v>PBL_m:</c:v>
                </c:pt>
                <c:pt idx="69">
                  <c:v>PBL_m:</c:v>
                </c:pt>
                <c:pt idx="70">
                  <c:v>PBL_m:</c:v>
                </c:pt>
                <c:pt idx="71">
                  <c:v>PBL_m:</c:v>
                </c:pt>
                <c:pt idx="72">
                  <c:v>PBL_m:</c:v>
                </c:pt>
                <c:pt idx="73">
                  <c:v>PBL_m:</c:v>
                </c:pt>
                <c:pt idx="74">
                  <c:v>PBL_m:</c:v>
                </c:pt>
                <c:pt idx="75">
                  <c:v>PBL_m:</c:v>
                </c:pt>
                <c:pt idx="76">
                  <c:v>PBL_m:</c:v>
                </c:pt>
                <c:pt idx="77">
                  <c:v>PBL_m:</c:v>
                </c:pt>
                <c:pt idx="78">
                  <c:v>PBL_m:</c:v>
                </c:pt>
                <c:pt idx="79">
                  <c:v>PBL_m:</c:v>
                </c:pt>
                <c:pt idx="80">
                  <c:v>PBL_m:</c:v>
                </c:pt>
                <c:pt idx="81">
                  <c:v>PBL_m:</c:v>
                </c:pt>
                <c:pt idx="82">
                  <c:v>PBL_m:</c:v>
                </c:pt>
                <c:pt idx="83">
                  <c:v>PBL_m:</c:v>
                </c:pt>
                <c:pt idx="84">
                  <c:v>PBL_m:</c:v>
                </c:pt>
                <c:pt idx="85">
                  <c:v>PBL_m:</c:v>
                </c:pt>
                <c:pt idx="86">
                  <c:v>PBL_m:</c:v>
                </c:pt>
                <c:pt idx="87">
                  <c:v>PBL_m:</c:v>
                </c:pt>
                <c:pt idx="88">
                  <c:v>PBL_m:</c:v>
                </c:pt>
                <c:pt idx="89">
                  <c:v>PBL_m:</c:v>
                </c:pt>
                <c:pt idx="90">
                  <c:v>PBL_m:</c:v>
                </c:pt>
                <c:pt idx="91">
                  <c:v>PBL_m:</c:v>
                </c:pt>
                <c:pt idx="92">
                  <c:v>PBL_m:</c:v>
                </c:pt>
                <c:pt idx="93">
                  <c:v>PBL_m:</c:v>
                </c:pt>
                <c:pt idx="94">
                  <c:v>PBL_m:</c:v>
                </c:pt>
                <c:pt idx="95">
                  <c:v>PBL_m:</c:v>
                </c:pt>
                <c:pt idx="96">
                  <c:v>PBL_m:</c:v>
                </c:pt>
                <c:pt idx="97">
                  <c:v>PBL_m:</c:v>
                </c:pt>
                <c:pt idx="98">
                  <c:v>PBL_m:</c:v>
                </c:pt>
                <c:pt idx="99">
                  <c:v>PBL_m:</c:v>
                </c:pt>
                <c:pt idx="100">
                  <c:v>PBL_m:</c:v>
                </c:pt>
                <c:pt idx="101">
                  <c:v>PBL_m:</c:v>
                </c:pt>
                <c:pt idx="102">
                  <c:v>PBL_m:</c:v>
                </c:pt>
                <c:pt idx="103">
                  <c:v>PBL_m:</c:v>
                </c:pt>
                <c:pt idx="104">
                  <c:v>PBL_m:</c:v>
                </c:pt>
                <c:pt idx="105">
                  <c:v>PBL_m:</c:v>
                </c:pt>
                <c:pt idx="106">
                  <c:v>PBL_m:</c:v>
                </c:pt>
                <c:pt idx="107">
                  <c:v>PBL_m:</c:v>
                </c:pt>
                <c:pt idx="108">
                  <c:v>PBL_m:</c:v>
                </c:pt>
                <c:pt idx="109">
                  <c:v>PBL_m:</c:v>
                </c:pt>
                <c:pt idx="110">
                  <c:v>PBL_m:</c:v>
                </c:pt>
                <c:pt idx="111">
                  <c:v>PBL_m:</c:v>
                </c:pt>
                <c:pt idx="112">
                  <c:v>PBL_m:</c:v>
                </c:pt>
                <c:pt idx="113">
                  <c:v>PBL_m:</c:v>
                </c:pt>
                <c:pt idx="114">
                  <c:v>PBL_m:</c:v>
                </c:pt>
                <c:pt idx="115">
                  <c:v>PBL_m:</c:v>
                </c:pt>
              </c:strCache>
            </c:strRef>
          </c:xVal>
          <c:yVal>
            <c:numRef>
              <c:f>'PBL-Montepellier-ECWF'!$D$9:$D$458911</c:f>
              <c:numCache>
                <c:formatCode>General</c:formatCode>
                <c:ptCount val="458903"/>
                <c:pt idx="0">
                  <c:v>1524</c:v>
                </c:pt>
                <c:pt idx="1">
                  <c:v>934</c:v>
                </c:pt>
                <c:pt idx="2">
                  <c:v>976</c:v>
                </c:pt>
                <c:pt idx="3">
                  <c:v>1093</c:v>
                </c:pt>
                <c:pt idx="4">
                  <c:v>896</c:v>
                </c:pt>
                <c:pt idx="5">
                  <c:v>800</c:v>
                </c:pt>
                <c:pt idx="6">
                  <c:v>976</c:v>
                </c:pt>
                <c:pt idx="7">
                  <c:v>1034</c:v>
                </c:pt>
                <c:pt idx="8">
                  <c:v>1949</c:v>
                </c:pt>
                <c:pt idx="9">
                  <c:v>667</c:v>
                </c:pt>
                <c:pt idx="10">
                  <c:v>653</c:v>
                </c:pt>
                <c:pt idx="11">
                  <c:v>724</c:v>
                </c:pt>
                <c:pt idx="12">
                  <c:v>890</c:v>
                </c:pt>
                <c:pt idx="13">
                  <c:v>825</c:v>
                </c:pt>
                <c:pt idx="14">
                  <c:v>885</c:v>
                </c:pt>
                <c:pt idx="15">
                  <c:v>611</c:v>
                </c:pt>
                <c:pt idx="16">
                  <c:v>626</c:v>
                </c:pt>
                <c:pt idx="17">
                  <c:v>762</c:v>
                </c:pt>
                <c:pt idx="18">
                  <c:v>661</c:v>
                </c:pt>
                <c:pt idx="19">
                  <c:v>1134</c:v>
                </c:pt>
                <c:pt idx="20">
                  <c:v>1030</c:v>
                </c:pt>
                <c:pt idx="21">
                  <c:v>1202</c:v>
                </c:pt>
                <c:pt idx="22">
                  <c:v>1258</c:v>
                </c:pt>
                <c:pt idx="23">
                  <c:v>859</c:v>
                </c:pt>
                <c:pt idx="24">
                  <c:v>1202</c:v>
                </c:pt>
                <c:pt idx="25">
                  <c:v>1367</c:v>
                </c:pt>
                <c:pt idx="26">
                  <c:v>1031</c:v>
                </c:pt>
                <c:pt idx="27">
                  <c:v>1522</c:v>
                </c:pt>
                <c:pt idx="28">
                  <c:v>2160</c:v>
                </c:pt>
                <c:pt idx="29">
                  <c:v>909</c:v>
                </c:pt>
                <c:pt idx="30">
                  <c:v>893</c:v>
                </c:pt>
                <c:pt idx="31">
                  <c:v>1412</c:v>
                </c:pt>
                <c:pt idx="32">
                  <c:v>2082</c:v>
                </c:pt>
                <c:pt idx="33">
                  <c:v>796</c:v>
                </c:pt>
                <c:pt idx="34">
                  <c:v>751</c:v>
                </c:pt>
                <c:pt idx="35">
                  <c:v>671</c:v>
                </c:pt>
                <c:pt idx="36">
                  <c:v>614</c:v>
                </c:pt>
                <c:pt idx="37">
                  <c:v>1323</c:v>
                </c:pt>
                <c:pt idx="38">
                  <c:v>1217</c:v>
                </c:pt>
                <c:pt idx="39">
                  <c:v>1322</c:v>
                </c:pt>
                <c:pt idx="40">
                  <c:v>1328</c:v>
                </c:pt>
                <c:pt idx="41">
                  <c:v>1066</c:v>
                </c:pt>
                <c:pt idx="42">
                  <c:v>880</c:v>
                </c:pt>
                <c:pt idx="43">
                  <c:v>1071</c:v>
                </c:pt>
                <c:pt idx="44">
                  <c:v>1333</c:v>
                </c:pt>
                <c:pt idx="45">
                  <c:v>768</c:v>
                </c:pt>
                <c:pt idx="46">
                  <c:v>1397</c:v>
                </c:pt>
                <c:pt idx="47">
                  <c:v>1105</c:v>
                </c:pt>
                <c:pt idx="48">
                  <c:v>1532</c:v>
                </c:pt>
                <c:pt idx="49">
                  <c:v>1477</c:v>
                </c:pt>
                <c:pt idx="50">
                  <c:v>1867</c:v>
                </c:pt>
                <c:pt idx="51">
                  <c:v>1934</c:v>
                </c:pt>
                <c:pt idx="52">
                  <c:v>1442</c:v>
                </c:pt>
                <c:pt idx="53">
                  <c:v>1052</c:v>
                </c:pt>
                <c:pt idx="54">
                  <c:v>1337</c:v>
                </c:pt>
                <c:pt idx="55">
                  <c:v>1332</c:v>
                </c:pt>
                <c:pt idx="56">
                  <c:v>1607</c:v>
                </c:pt>
                <c:pt idx="57">
                  <c:v>1338</c:v>
                </c:pt>
                <c:pt idx="58">
                  <c:v>1529</c:v>
                </c:pt>
                <c:pt idx="59">
                  <c:v>1824</c:v>
                </c:pt>
                <c:pt idx="60">
                  <c:v>1877</c:v>
                </c:pt>
                <c:pt idx="61">
                  <c:v>1673</c:v>
                </c:pt>
                <c:pt idx="62">
                  <c:v>1457</c:v>
                </c:pt>
                <c:pt idx="63">
                  <c:v>2086</c:v>
                </c:pt>
                <c:pt idx="64">
                  <c:v>1084</c:v>
                </c:pt>
                <c:pt idx="65">
                  <c:v>1829</c:v>
                </c:pt>
                <c:pt idx="66">
                  <c:v>1589</c:v>
                </c:pt>
                <c:pt idx="67">
                  <c:v>1347</c:v>
                </c:pt>
                <c:pt idx="68">
                  <c:v>1892</c:v>
                </c:pt>
                <c:pt idx="69">
                  <c:v>1661</c:v>
                </c:pt>
                <c:pt idx="70">
                  <c:v>1502</c:v>
                </c:pt>
                <c:pt idx="71">
                  <c:v>2332</c:v>
                </c:pt>
                <c:pt idx="72">
                  <c:v>1923</c:v>
                </c:pt>
                <c:pt idx="73">
                  <c:v>637</c:v>
                </c:pt>
                <c:pt idx="74">
                  <c:v>781</c:v>
                </c:pt>
                <c:pt idx="75">
                  <c:v>2561</c:v>
                </c:pt>
                <c:pt idx="76">
                  <c:v>2510</c:v>
                </c:pt>
                <c:pt idx="77">
                  <c:v>1430</c:v>
                </c:pt>
                <c:pt idx="78">
                  <c:v>1079</c:v>
                </c:pt>
                <c:pt idx="79">
                  <c:v>1018</c:v>
                </c:pt>
                <c:pt idx="80">
                  <c:v>1422</c:v>
                </c:pt>
                <c:pt idx="81">
                  <c:v>2444</c:v>
                </c:pt>
                <c:pt idx="82">
                  <c:v>1240</c:v>
                </c:pt>
                <c:pt idx="83">
                  <c:v>1652</c:v>
                </c:pt>
                <c:pt idx="84">
                  <c:v>609</c:v>
                </c:pt>
                <c:pt idx="85">
                  <c:v>1484</c:v>
                </c:pt>
                <c:pt idx="86">
                  <c:v>777</c:v>
                </c:pt>
                <c:pt idx="87">
                  <c:v>1017</c:v>
                </c:pt>
                <c:pt idx="88">
                  <c:v>1348</c:v>
                </c:pt>
                <c:pt idx="89">
                  <c:v>589</c:v>
                </c:pt>
                <c:pt idx="90">
                  <c:v>605</c:v>
                </c:pt>
                <c:pt idx="91">
                  <c:v>1949</c:v>
                </c:pt>
                <c:pt idx="92">
                  <c:v>2204</c:v>
                </c:pt>
                <c:pt idx="93">
                  <c:v>1892</c:v>
                </c:pt>
                <c:pt idx="94">
                  <c:v>1597</c:v>
                </c:pt>
                <c:pt idx="95">
                  <c:v>902</c:v>
                </c:pt>
                <c:pt idx="96">
                  <c:v>2019</c:v>
                </c:pt>
                <c:pt idx="97">
                  <c:v>2565</c:v>
                </c:pt>
                <c:pt idx="98">
                  <c:v>1066</c:v>
                </c:pt>
                <c:pt idx="99">
                  <c:v>1218</c:v>
                </c:pt>
                <c:pt idx="100">
                  <c:v>1306</c:v>
                </c:pt>
                <c:pt idx="101">
                  <c:v>1495</c:v>
                </c:pt>
                <c:pt idx="102">
                  <c:v>2007</c:v>
                </c:pt>
                <c:pt idx="103">
                  <c:v>2238</c:v>
                </c:pt>
                <c:pt idx="104">
                  <c:v>2013</c:v>
                </c:pt>
                <c:pt idx="105">
                  <c:v>1352</c:v>
                </c:pt>
                <c:pt idx="106">
                  <c:v>1352</c:v>
                </c:pt>
                <c:pt idx="107">
                  <c:v>1116</c:v>
                </c:pt>
                <c:pt idx="108">
                  <c:v>1060</c:v>
                </c:pt>
                <c:pt idx="109">
                  <c:v>645</c:v>
                </c:pt>
                <c:pt idx="110">
                  <c:v>1073</c:v>
                </c:pt>
                <c:pt idx="111">
                  <c:v>1452</c:v>
                </c:pt>
                <c:pt idx="112">
                  <c:v>1930</c:v>
                </c:pt>
                <c:pt idx="113">
                  <c:v>2094</c:v>
                </c:pt>
              </c:numCache>
            </c:numRef>
          </c:yVal>
          <c:smooth val="1"/>
          <c:extLst>
            <c:ext xmlns:c16="http://schemas.microsoft.com/office/drawing/2014/chart" uri="{C3380CC4-5D6E-409C-BE32-E72D297353CC}">
              <c16:uniqueId val="{00000002-F9F8-4104-A714-06942720D9FB}"/>
            </c:ext>
          </c:extLst>
        </c:ser>
        <c:dLbls>
          <c:showLegendKey val="0"/>
          <c:showVal val="0"/>
          <c:showCatName val="0"/>
          <c:showSerName val="0"/>
          <c:showPercent val="0"/>
          <c:showBubbleSize val="0"/>
        </c:dLbls>
        <c:axId val="605132416"/>
        <c:axId val="605135040"/>
      </c:scatterChart>
      <c:valAx>
        <c:axId val="605132416"/>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605135040"/>
        <c:crosses val="autoZero"/>
        <c:crossBetween val="midCat"/>
      </c:valAx>
      <c:valAx>
        <c:axId val="605135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60513241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162DBBB-E995-4CDF-BA4E-EFB5C39C0710}" type="datetimeFigureOut">
              <a:rPr lang="it-IT" smtClean="0"/>
              <a:t>06/05/2020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EA062B-3802-48AC-A829-BC6DF3A674BE}"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840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162DBBB-E995-4CDF-BA4E-EFB5C39C0710}" type="datetimeFigureOut">
              <a:rPr lang="it-IT" smtClean="0"/>
              <a:t>06/05/2020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EA062B-3802-48AC-A829-BC6DF3A674BE}" type="slidenum">
              <a:rPr lang="it-IT" smtClean="0"/>
              <a:t>‹N›</a:t>
            </a:fld>
            <a:endParaRPr lang="it-IT"/>
          </a:p>
        </p:txBody>
      </p:sp>
    </p:spTree>
    <p:extLst>
      <p:ext uri="{BB962C8B-B14F-4D97-AF65-F5344CB8AC3E}">
        <p14:creationId xmlns:p14="http://schemas.microsoft.com/office/powerpoint/2010/main" val="1170103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162DBBB-E995-4CDF-BA4E-EFB5C39C0710}" type="datetimeFigureOut">
              <a:rPr lang="it-IT" smtClean="0"/>
              <a:t>06/05/2020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EA062B-3802-48AC-A829-BC6DF3A674BE}" type="slidenum">
              <a:rPr lang="it-IT" smtClean="0"/>
              <a:t>‹N›</a:t>
            </a:fld>
            <a:endParaRPr lang="it-IT"/>
          </a:p>
        </p:txBody>
      </p:sp>
    </p:spTree>
    <p:extLst>
      <p:ext uri="{BB962C8B-B14F-4D97-AF65-F5344CB8AC3E}">
        <p14:creationId xmlns:p14="http://schemas.microsoft.com/office/powerpoint/2010/main" val="139826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162DBBB-E995-4CDF-BA4E-EFB5C39C0710}" type="datetimeFigureOut">
              <a:rPr lang="it-IT" smtClean="0"/>
              <a:t>06/05/2020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EA062B-3802-48AC-A829-BC6DF3A674BE}" type="slidenum">
              <a:rPr lang="it-IT" smtClean="0"/>
              <a:t>‹N›</a:t>
            </a:fld>
            <a:endParaRPr lang="it-IT"/>
          </a:p>
        </p:txBody>
      </p:sp>
    </p:spTree>
    <p:extLst>
      <p:ext uri="{BB962C8B-B14F-4D97-AF65-F5344CB8AC3E}">
        <p14:creationId xmlns:p14="http://schemas.microsoft.com/office/powerpoint/2010/main" val="308141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162DBBB-E995-4CDF-BA4E-EFB5C39C0710}" type="datetimeFigureOut">
              <a:rPr lang="it-IT" smtClean="0"/>
              <a:t>06/05/2020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EA062B-3802-48AC-A829-BC6DF3A674BE}"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162DBBB-E995-4CDF-BA4E-EFB5C39C0710}" type="datetimeFigureOut">
              <a:rPr lang="it-IT" smtClean="0"/>
              <a:t>06/05/2020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1EA062B-3802-48AC-A829-BC6DF3A674BE}" type="slidenum">
              <a:rPr lang="it-IT" smtClean="0"/>
              <a:t>‹N›</a:t>
            </a:fld>
            <a:endParaRPr lang="it-IT"/>
          </a:p>
        </p:txBody>
      </p:sp>
    </p:spTree>
    <p:extLst>
      <p:ext uri="{BB962C8B-B14F-4D97-AF65-F5344CB8AC3E}">
        <p14:creationId xmlns:p14="http://schemas.microsoft.com/office/powerpoint/2010/main" val="167417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162DBBB-E995-4CDF-BA4E-EFB5C39C0710}" type="datetimeFigureOut">
              <a:rPr lang="it-IT" smtClean="0"/>
              <a:t>06/05/2020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1EA062B-3802-48AC-A829-BC6DF3A674BE}" type="slidenum">
              <a:rPr lang="it-IT" smtClean="0"/>
              <a:t>‹N›</a:t>
            </a:fld>
            <a:endParaRPr lang="it-IT"/>
          </a:p>
        </p:txBody>
      </p:sp>
    </p:spTree>
    <p:extLst>
      <p:ext uri="{BB962C8B-B14F-4D97-AF65-F5344CB8AC3E}">
        <p14:creationId xmlns:p14="http://schemas.microsoft.com/office/powerpoint/2010/main" val="393474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F162DBBB-E995-4CDF-BA4E-EFB5C39C0710}" type="datetimeFigureOut">
              <a:rPr lang="it-IT" smtClean="0"/>
              <a:t>06/05/2020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1EA062B-3802-48AC-A829-BC6DF3A674BE}" type="slidenum">
              <a:rPr lang="it-IT" smtClean="0"/>
              <a:t>‹N›</a:t>
            </a:fld>
            <a:endParaRPr lang="it-IT"/>
          </a:p>
        </p:txBody>
      </p:sp>
    </p:spTree>
    <p:extLst>
      <p:ext uri="{BB962C8B-B14F-4D97-AF65-F5344CB8AC3E}">
        <p14:creationId xmlns:p14="http://schemas.microsoft.com/office/powerpoint/2010/main" val="33241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162DBBB-E995-4CDF-BA4E-EFB5C39C0710}" type="datetimeFigureOut">
              <a:rPr lang="it-IT" smtClean="0"/>
              <a:t>06/05/2020</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E1EA062B-3802-48AC-A829-BC6DF3A674BE}" type="slidenum">
              <a:rPr lang="it-IT" smtClean="0"/>
              <a:t>‹N›</a:t>
            </a:fld>
            <a:endParaRPr lang="it-IT"/>
          </a:p>
        </p:txBody>
      </p:sp>
    </p:spTree>
    <p:extLst>
      <p:ext uri="{BB962C8B-B14F-4D97-AF65-F5344CB8AC3E}">
        <p14:creationId xmlns:p14="http://schemas.microsoft.com/office/powerpoint/2010/main" val="335779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162DBBB-E995-4CDF-BA4E-EFB5C39C0710}" type="datetimeFigureOut">
              <a:rPr lang="it-IT" smtClean="0"/>
              <a:t>06/05/2020</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1EA062B-3802-48AC-A829-BC6DF3A674BE}" type="slidenum">
              <a:rPr lang="it-IT" smtClean="0"/>
              <a:t>‹N›</a:t>
            </a:fld>
            <a:endParaRPr lang="it-IT"/>
          </a:p>
        </p:txBody>
      </p:sp>
    </p:spTree>
    <p:extLst>
      <p:ext uri="{BB962C8B-B14F-4D97-AF65-F5344CB8AC3E}">
        <p14:creationId xmlns:p14="http://schemas.microsoft.com/office/powerpoint/2010/main" val="76850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162DBBB-E995-4CDF-BA4E-EFB5C39C0710}" type="datetimeFigureOut">
              <a:rPr lang="it-IT" smtClean="0"/>
              <a:t>06/05/2020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1EA062B-3802-48AC-A829-BC6DF3A674BE}" type="slidenum">
              <a:rPr lang="it-IT" smtClean="0"/>
              <a:t>‹N›</a:t>
            </a:fld>
            <a:endParaRPr lang="it-IT"/>
          </a:p>
        </p:txBody>
      </p:sp>
    </p:spTree>
    <p:extLst>
      <p:ext uri="{BB962C8B-B14F-4D97-AF65-F5344CB8AC3E}">
        <p14:creationId xmlns:p14="http://schemas.microsoft.com/office/powerpoint/2010/main" val="1169165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162DBBB-E995-4CDF-BA4E-EFB5C39C0710}" type="datetimeFigureOut">
              <a:rPr lang="it-IT" smtClean="0"/>
              <a:t>06/05/2020</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1EA062B-3802-48AC-A829-BC6DF3A674BE}"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2234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po 9">
            <a:extLst>
              <a:ext uri="{FF2B5EF4-FFF2-40B4-BE49-F238E27FC236}">
                <a16:creationId xmlns:a16="http://schemas.microsoft.com/office/drawing/2014/main" id="{FEBD83FA-BC74-4C49-83F1-FEBD7690EEB3}"/>
              </a:ext>
            </a:extLst>
          </p:cNvPr>
          <p:cNvGrpSpPr/>
          <p:nvPr/>
        </p:nvGrpSpPr>
        <p:grpSpPr>
          <a:xfrm>
            <a:off x="104775" y="83472"/>
            <a:ext cx="4991100" cy="1419225"/>
            <a:chOff x="104775" y="932557"/>
            <a:chExt cx="4991100" cy="1419225"/>
          </a:xfrm>
        </p:grpSpPr>
        <p:pic>
          <p:nvPicPr>
            <p:cNvPr id="4" name="Immagine 3">
              <a:extLst>
                <a:ext uri="{FF2B5EF4-FFF2-40B4-BE49-F238E27FC236}">
                  <a16:creationId xmlns:a16="http://schemas.microsoft.com/office/drawing/2014/main" id="{94F802C8-F9C2-41F4-89B9-80C175729B8D}"/>
                </a:ext>
              </a:extLst>
            </p:cNvPr>
            <p:cNvPicPr>
              <a:picLocks noChangeAspect="1"/>
            </p:cNvPicPr>
            <p:nvPr/>
          </p:nvPicPr>
          <p:blipFill>
            <a:blip r:embed="rId2"/>
            <a:stretch>
              <a:fillRect/>
            </a:stretch>
          </p:blipFill>
          <p:spPr>
            <a:xfrm>
              <a:off x="104775" y="932557"/>
              <a:ext cx="4991100" cy="1419225"/>
            </a:xfrm>
            <a:prstGeom prst="rect">
              <a:avLst/>
            </a:prstGeom>
          </p:spPr>
        </p:pic>
        <p:sp>
          <p:nvSpPr>
            <p:cNvPr id="5" name="Rettangolo con angoli arrotondati 4">
              <a:extLst>
                <a:ext uri="{FF2B5EF4-FFF2-40B4-BE49-F238E27FC236}">
                  <a16:creationId xmlns:a16="http://schemas.microsoft.com/office/drawing/2014/main" id="{9D88AFC0-40BF-466D-87BE-EB8FFE7D7035}"/>
                </a:ext>
              </a:extLst>
            </p:cNvPr>
            <p:cNvSpPr/>
            <p:nvPr/>
          </p:nvSpPr>
          <p:spPr>
            <a:xfrm>
              <a:off x="2038350" y="1981200"/>
              <a:ext cx="3048000" cy="2952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6" name="Rettangolo 5">
            <a:extLst>
              <a:ext uri="{FF2B5EF4-FFF2-40B4-BE49-F238E27FC236}">
                <a16:creationId xmlns:a16="http://schemas.microsoft.com/office/drawing/2014/main" id="{AB2E9CCD-275E-4533-BC34-89F6D8CBA4FF}"/>
              </a:ext>
            </a:extLst>
          </p:cNvPr>
          <p:cNvSpPr/>
          <p:nvPr/>
        </p:nvSpPr>
        <p:spPr>
          <a:xfrm>
            <a:off x="2227100" y="1440024"/>
            <a:ext cx="8248650" cy="1077218"/>
          </a:xfrm>
          <a:prstGeom prst="rect">
            <a:avLst/>
          </a:prstGeom>
        </p:spPr>
        <p:txBody>
          <a:bodyPr wrap="square">
            <a:spAutoFit/>
          </a:bodyPr>
          <a:lstStyle/>
          <a:p>
            <a:r>
              <a:rPr lang="en-US" sz="3200" dirty="0" err="1">
                <a:latin typeface="Open Sans"/>
              </a:rPr>
              <a:t>Intercomparison</a:t>
            </a:r>
            <a:r>
              <a:rPr lang="en-US" sz="3200" dirty="0">
                <a:latin typeface="Open Sans"/>
              </a:rPr>
              <a:t> of PBL height estimations in the framework of HyMeX-SOP1</a:t>
            </a:r>
            <a:endParaRPr lang="en-US" sz="3200" b="0" i="0" dirty="0">
              <a:effectLst/>
              <a:latin typeface="Open Sans"/>
            </a:endParaRPr>
          </a:p>
        </p:txBody>
      </p:sp>
      <p:sp>
        <p:nvSpPr>
          <p:cNvPr id="8" name="CasellaDiTesto 7">
            <a:extLst>
              <a:ext uri="{FF2B5EF4-FFF2-40B4-BE49-F238E27FC236}">
                <a16:creationId xmlns:a16="http://schemas.microsoft.com/office/drawing/2014/main" id="{4DDF02DE-C081-45CA-A60A-1ECA3D8E313D}"/>
              </a:ext>
            </a:extLst>
          </p:cNvPr>
          <p:cNvSpPr txBox="1"/>
          <p:nvPr/>
        </p:nvSpPr>
        <p:spPr>
          <a:xfrm>
            <a:off x="3390900" y="7709595"/>
            <a:ext cx="3886200" cy="619125"/>
          </a:xfrm>
          <a:prstGeom prst="rect">
            <a:avLst/>
          </a:prstGeom>
          <a:noFill/>
        </p:spPr>
        <p:txBody>
          <a:bodyPr wrap="square" rtlCol="0">
            <a:spAutoFit/>
          </a:bodyPr>
          <a:lstStyle/>
          <a:p>
            <a:endParaRPr lang="it-IT" dirty="0"/>
          </a:p>
        </p:txBody>
      </p:sp>
      <p:sp>
        <p:nvSpPr>
          <p:cNvPr id="2" name="Rectangle 1">
            <a:extLst>
              <a:ext uri="{FF2B5EF4-FFF2-40B4-BE49-F238E27FC236}">
                <a16:creationId xmlns:a16="http://schemas.microsoft.com/office/drawing/2014/main" id="{4527F479-F990-4F0F-B6F2-B501505B4F2F}"/>
              </a:ext>
            </a:extLst>
          </p:cNvPr>
          <p:cNvSpPr>
            <a:spLocks noChangeArrowheads="1"/>
          </p:cNvSpPr>
          <p:nvPr/>
        </p:nvSpPr>
        <p:spPr bwMode="auto">
          <a:xfrm>
            <a:off x="2245762" y="2775054"/>
            <a:ext cx="9069355" cy="10618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1" i="0" u="none" strike="noStrike" cap="none" normalizeH="0" baseline="0" dirty="0">
                <a:ln>
                  <a:noFill/>
                </a:ln>
                <a:solidFill>
                  <a:schemeClr val="tx1"/>
                </a:solidFill>
                <a:effectLst/>
                <a:latin typeface="Open Sans"/>
              </a:rPr>
              <a:t>Donato Summa</a:t>
            </a:r>
            <a:r>
              <a:rPr kumimoji="0" lang="it-IT" altLang="it-IT" sz="1200" b="0" i="0" u="none" strike="noStrike" cap="none" normalizeH="0" baseline="30000" dirty="0">
                <a:ln>
                  <a:noFill/>
                </a:ln>
                <a:solidFill>
                  <a:schemeClr val="tx1"/>
                </a:solidFill>
                <a:effectLst/>
                <a:latin typeface="Open Sans"/>
              </a:rPr>
              <a:t>1</a:t>
            </a:r>
            <a:r>
              <a:rPr kumimoji="0" lang="it-IT" altLang="it-IT" sz="1200" b="0" i="0" u="none" strike="noStrike" cap="none" normalizeH="0" baseline="0" dirty="0">
                <a:ln>
                  <a:noFill/>
                </a:ln>
                <a:solidFill>
                  <a:schemeClr val="tx1"/>
                </a:solidFill>
                <a:effectLst/>
                <a:latin typeface="Open Sans"/>
              </a:rPr>
              <a:t>, Paolo Di Girolamo</a:t>
            </a:r>
            <a:r>
              <a:rPr kumimoji="0" lang="it-IT" altLang="it-IT" sz="1200" b="0" i="0" u="none" strike="noStrike" cap="none" normalizeH="0" baseline="30000" dirty="0">
                <a:ln>
                  <a:noFill/>
                </a:ln>
                <a:solidFill>
                  <a:schemeClr val="tx1"/>
                </a:solidFill>
                <a:effectLst/>
                <a:latin typeface="Open Sans"/>
              </a:rPr>
              <a:t>2</a:t>
            </a:r>
            <a:r>
              <a:rPr kumimoji="0" lang="it-IT" altLang="it-IT" sz="1200" b="0" i="0" u="none" strike="noStrike" cap="none" normalizeH="0" baseline="0" dirty="0">
                <a:ln>
                  <a:noFill/>
                </a:ln>
                <a:solidFill>
                  <a:schemeClr val="tx1"/>
                </a:solidFill>
                <a:effectLst/>
                <a:latin typeface="Open Sans"/>
              </a:rPr>
              <a:t>, Benedetto De Rosa</a:t>
            </a:r>
            <a:r>
              <a:rPr kumimoji="0" lang="it-IT" altLang="it-IT" sz="1200" b="0" i="0" u="none" strike="noStrike" cap="none" normalizeH="0" baseline="30000" dirty="0">
                <a:ln>
                  <a:noFill/>
                </a:ln>
                <a:solidFill>
                  <a:schemeClr val="tx1"/>
                </a:solidFill>
                <a:effectLst/>
                <a:latin typeface="Open Sans"/>
              </a:rPr>
              <a:t>2</a:t>
            </a:r>
            <a:r>
              <a:rPr kumimoji="0" lang="it-IT" altLang="it-IT" sz="1200" b="0" i="0" u="none" strike="noStrike" cap="none" normalizeH="0" baseline="0" dirty="0">
                <a:ln>
                  <a:noFill/>
                </a:ln>
                <a:solidFill>
                  <a:schemeClr val="tx1"/>
                </a:solidFill>
                <a:effectLst/>
                <a:latin typeface="Open Sans"/>
              </a:rPr>
              <a:t>, and Fabio Madonna</a:t>
            </a:r>
            <a:r>
              <a:rPr kumimoji="0" lang="it-IT" altLang="it-IT" sz="1200" b="0" i="0" u="none" strike="noStrike" cap="none" normalizeH="0" baseline="30000" dirty="0">
                <a:ln>
                  <a:noFill/>
                </a:ln>
                <a:solidFill>
                  <a:schemeClr val="tx1"/>
                </a:solidFill>
                <a:effectLst/>
                <a:latin typeface="Open Sans"/>
              </a:rPr>
              <a:t>1</a:t>
            </a:r>
            <a:endParaRPr kumimoji="0" lang="it-IT" altLang="it-IT"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it-IT" altLang="it-IT" sz="1200" b="0" i="0" u="none" strike="noStrike" cap="none" normalizeH="0" baseline="30000" dirty="0">
                <a:ln>
                  <a:noFill/>
                </a:ln>
                <a:solidFill>
                  <a:schemeClr val="tx1"/>
                </a:solidFill>
                <a:effectLst/>
                <a:latin typeface="Open Sans"/>
              </a:rPr>
              <a:t>1</a:t>
            </a:r>
            <a:r>
              <a:rPr kumimoji="0" lang="it-IT" altLang="it-IT" sz="1200" b="0" i="0" u="none" strike="noStrike" cap="none" normalizeH="0" baseline="0" dirty="0">
                <a:ln>
                  <a:noFill/>
                </a:ln>
                <a:solidFill>
                  <a:schemeClr val="tx1"/>
                </a:solidFill>
                <a:effectLst/>
                <a:latin typeface="Open Sans"/>
              </a:rPr>
              <a:t>CNR-Consiglio Nazionale delle Ricerche, IMAA- Istituto di Metodologie per Analisi Ambientali, Tito, </a:t>
            </a:r>
            <a:r>
              <a:rPr kumimoji="0" lang="it-IT" altLang="it-IT" sz="1200" b="0" i="0" u="none" strike="noStrike" cap="none" normalizeH="0" baseline="0" dirty="0" err="1">
                <a:ln>
                  <a:noFill/>
                </a:ln>
                <a:solidFill>
                  <a:schemeClr val="tx1"/>
                </a:solidFill>
                <a:effectLst/>
                <a:latin typeface="Open Sans"/>
              </a:rPr>
              <a:t>Italy</a:t>
            </a:r>
            <a:r>
              <a:rPr kumimoji="0" lang="it-IT" altLang="it-IT" sz="1200" b="0" i="0" u="none" strike="noStrike" cap="none" normalizeH="0" baseline="0" dirty="0">
                <a:ln>
                  <a:noFill/>
                </a:ln>
                <a:solidFill>
                  <a:schemeClr val="tx1"/>
                </a:solidFill>
                <a:effectLst/>
                <a:latin typeface="Open Sans"/>
              </a:rPr>
              <a:t> (donato.summa@imaa.cnr.it)</a:t>
            </a:r>
          </a:p>
          <a:p>
            <a:pPr marL="0" marR="0" lvl="0" indent="0" algn="l" defTabSz="914400" rtl="0" eaLnBrk="0" fontAlgn="base" latinLnBrk="0" hangingPunct="0">
              <a:lnSpc>
                <a:spcPct val="100000"/>
              </a:lnSpc>
              <a:spcBef>
                <a:spcPct val="0"/>
              </a:spcBef>
              <a:spcAft>
                <a:spcPct val="0"/>
              </a:spcAft>
              <a:buClrTx/>
              <a:buSzTx/>
              <a:tabLst/>
            </a:pPr>
            <a:r>
              <a:rPr kumimoji="0" lang="it-IT" altLang="it-IT" sz="1200" b="0" i="0" u="none" strike="noStrike" cap="none" normalizeH="0" baseline="30000" dirty="0">
                <a:ln>
                  <a:noFill/>
                </a:ln>
                <a:solidFill>
                  <a:schemeClr val="tx1"/>
                </a:solidFill>
                <a:effectLst/>
                <a:latin typeface="Open Sans"/>
              </a:rPr>
              <a:t>2</a:t>
            </a:r>
            <a:r>
              <a:rPr kumimoji="0" lang="it-IT" altLang="it-IT" sz="1200" b="0" i="0" u="none" strike="noStrike" cap="none" normalizeH="0" baseline="0" dirty="0">
                <a:ln>
                  <a:noFill/>
                </a:ln>
                <a:solidFill>
                  <a:schemeClr val="tx1"/>
                </a:solidFill>
                <a:effectLst/>
                <a:latin typeface="Open Sans"/>
              </a:rPr>
              <a:t>Scuola di Ingegneria, Università degli Studi della Basilicata, Potenza, 85100, </a:t>
            </a:r>
            <a:r>
              <a:rPr kumimoji="0" lang="it-IT" altLang="it-IT" sz="1200" b="0" i="0" u="none" strike="noStrike" cap="none" normalizeH="0" baseline="0" dirty="0" err="1">
                <a:ln>
                  <a:noFill/>
                </a:ln>
                <a:solidFill>
                  <a:schemeClr val="tx1"/>
                </a:solidFill>
                <a:effectLst/>
                <a:latin typeface="Open Sans"/>
              </a:rPr>
              <a:t>Italy</a:t>
            </a:r>
            <a:endParaRPr kumimoji="0" lang="it-IT" altLang="it-IT" sz="1200" b="0" i="0" u="none" strike="noStrike" cap="none" normalizeH="0" baseline="0" dirty="0">
              <a:ln>
                <a:noFill/>
              </a:ln>
              <a:solidFill>
                <a:schemeClr val="tx1"/>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3" name="Rettangolo 2">
            <a:extLst>
              <a:ext uri="{FF2B5EF4-FFF2-40B4-BE49-F238E27FC236}">
                <a16:creationId xmlns:a16="http://schemas.microsoft.com/office/drawing/2014/main" id="{507246EC-3D32-4862-BFC6-FCFF841E9548}"/>
              </a:ext>
            </a:extLst>
          </p:cNvPr>
          <p:cNvSpPr/>
          <p:nvPr/>
        </p:nvSpPr>
        <p:spPr>
          <a:xfrm>
            <a:off x="104774" y="4404383"/>
            <a:ext cx="12087225" cy="1569660"/>
          </a:xfrm>
          <a:prstGeom prst="rect">
            <a:avLst/>
          </a:prstGeom>
        </p:spPr>
        <p:txBody>
          <a:bodyPr wrap="square">
            <a:spAutoFit/>
          </a:bodyPr>
          <a:lstStyle/>
          <a:p>
            <a:pPr algn="just"/>
            <a:r>
              <a:rPr lang="en-US" sz="1600" dirty="0">
                <a:latin typeface="Open Sans"/>
              </a:rPr>
              <a:t>The evolution of the PBL structure and height has important meteorological role. Accurate measurements of the PBL height are important to validate forecast models or support their development through the improvement of the physical representations embedded in, for example, their boundary layer turbulence and shallow convection parameterizations. Elastic backscatter signals and rotational Raman signals collected by lidar systems can be used to characterize the PBL height and its internal structure.  In the present research effort, this technique is compared with measurements from a co-located wind profiler and  a  potential temperature computed from radio-sounding system coming from IGRA </a:t>
            </a:r>
            <a:r>
              <a:rPr lang="en-US" sz="1600" dirty="0" err="1">
                <a:latin typeface="Open Sans"/>
              </a:rPr>
              <a:t>DataBase</a:t>
            </a:r>
            <a:r>
              <a:rPr lang="en-US" sz="1600" dirty="0">
                <a:latin typeface="Open Sans"/>
              </a:rPr>
              <a:t> and ECMWF model</a:t>
            </a:r>
            <a:endParaRPr lang="it-IT" sz="1600" dirty="0"/>
          </a:p>
        </p:txBody>
      </p:sp>
    </p:spTree>
    <p:extLst>
      <p:ext uri="{BB962C8B-B14F-4D97-AF65-F5344CB8AC3E}">
        <p14:creationId xmlns:p14="http://schemas.microsoft.com/office/powerpoint/2010/main" val="117649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58C71DE-DC67-4030-ABFC-6EA979FDC855}"/>
              </a:ext>
            </a:extLst>
          </p:cNvPr>
          <p:cNvSpPr>
            <a:spLocks noChangeArrowheads="1"/>
          </p:cNvSpPr>
          <p:nvPr/>
        </p:nvSpPr>
        <p:spPr bwMode="auto">
          <a:xfrm>
            <a:off x="1046973" y="319357"/>
            <a:ext cx="10348816" cy="176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889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defTabSz="914400"/>
            <a:br>
              <a:rPr kumimoji="0" lang="en-US" altLang="it-IT"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br>
            <a:r>
              <a:rPr lang="en-US" altLang="it-IT" sz="1600" dirty="0">
                <a:latin typeface="Open Sans"/>
              </a:rPr>
              <a:t>The algorithm which is considered in this paper to estimate the PBL height from the Raman lidar data considers the minimum of the following quantity: where the quantity in the bracket means the Range Corrected signals P(z) at wavelength </a:t>
            </a:r>
            <a:r>
              <a:rPr lang="en-US" altLang="it-IT" sz="1600" dirty="0">
                <a:latin typeface="Symbol" panose="05050102010706020507" pitchFamily="18" charset="2"/>
              </a:rPr>
              <a:t>l</a:t>
            </a:r>
            <a:r>
              <a:rPr lang="en-US" altLang="it-IT" sz="1600" dirty="0">
                <a:latin typeface="Open Sans"/>
              </a:rPr>
              <a:t>.</a:t>
            </a:r>
            <a:r>
              <a:rPr lang="en-US" dirty="0"/>
              <a:t> </a:t>
            </a:r>
            <a:r>
              <a:rPr lang="en-US" sz="1600" dirty="0">
                <a:latin typeface="Open Sans"/>
              </a:rPr>
              <a:t>The potential temperature-based estimate of the PBL height is obtained as the height of maximum gradient in the potential temperature profile </a:t>
            </a:r>
            <a:r>
              <a:rPr lang="en-US" sz="1600" dirty="0">
                <a:latin typeface="Symbol" panose="05050102010706020507" pitchFamily="18" charset="2"/>
              </a:rPr>
              <a:t>q</a:t>
            </a:r>
            <a:r>
              <a:rPr lang="en-US" sz="1600" dirty="0">
                <a:latin typeface="Open Sans"/>
              </a:rPr>
              <a:t>(z).</a:t>
            </a:r>
            <a:endParaRPr lang="it-IT" sz="1600" dirty="0">
              <a:latin typeface="Open Sans"/>
            </a:endParaRPr>
          </a:p>
          <a:p>
            <a:pPr marL="0" marR="0" lvl="0" indent="88900" algn="just" defTabSz="914400" rtl="0" eaLnBrk="0" fontAlgn="base" latinLnBrk="0" hangingPunct="0">
              <a:lnSpc>
                <a:spcPct val="100000"/>
              </a:lnSpc>
              <a:spcBef>
                <a:spcPct val="0"/>
              </a:spcBef>
              <a:spcAft>
                <a:spcPct val="0"/>
              </a:spcAft>
              <a:buClrTx/>
              <a:buSzTx/>
              <a:buFontTx/>
              <a:buNone/>
              <a:tabLst/>
            </a:pPr>
            <a:endParaRPr lang="it-IT" altLang="it-IT" sz="1600" dirty="0">
              <a:latin typeface="Open Sans"/>
            </a:endParaRPr>
          </a:p>
          <a:p>
            <a:pPr marL="0" marR="0" lvl="0" indent="88900" algn="l" defTabSz="914400" rtl="0" eaLnBrk="0" fontAlgn="base" latinLnBrk="0" hangingPunct="0">
              <a:lnSpc>
                <a:spcPct val="100000"/>
              </a:lnSpc>
              <a:spcBef>
                <a:spcPct val="0"/>
              </a:spcBef>
              <a:spcAft>
                <a:spcPct val="0"/>
              </a:spcAft>
              <a:buClrTx/>
              <a:buSzTx/>
              <a:buFontTx/>
              <a:buNone/>
              <a:tabLst/>
            </a:pPr>
            <a:endParaRPr kumimoji="0" lang="en-US" altLang="it-IT"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p:txBody>
      </p:sp>
      <p:pic>
        <p:nvPicPr>
          <p:cNvPr id="2" name="Immagine 1">
            <a:extLst>
              <a:ext uri="{FF2B5EF4-FFF2-40B4-BE49-F238E27FC236}">
                <a16:creationId xmlns:a16="http://schemas.microsoft.com/office/drawing/2014/main" id="{B9C7791B-B3E0-417A-8EB1-B600C46FCC6C}"/>
              </a:ext>
            </a:extLst>
          </p:cNvPr>
          <p:cNvPicPr>
            <a:picLocks noChangeAspect="1"/>
          </p:cNvPicPr>
          <p:nvPr/>
        </p:nvPicPr>
        <p:blipFill>
          <a:blip r:embed="rId2"/>
          <a:stretch>
            <a:fillRect/>
          </a:stretch>
        </p:blipFill>
        <p:spPr>
          <a:xfrm>
            <a:off x="6693155" y="1742187"/>
            <a:ext cx="4444486" cy="2975133"/>
          </a:xfrm>
          <a:prstGeom prst="rect">
            <a:avLst/>
          </a:prstGeom>
        </p:spPr>
      </p:pic>
      <p:graphicFrame>
        <p:nvGraphicFramePr>
          <p:cNvPr id="405" name="Grafico 404">
            <a:extLst>
              <a:ext uri="{FF2B5EF4-FFF2-40B4-BE49-F238E27FC236}">
                <a16:creationId xmlns:a16="http://schemas.microsoft.com/office/drawing/2014/main" id="{55D34720-9DB6-480E-89A6-BE47CEEB0B6B}"/>
              </a:ext>
            </a:extLst>
          </p:cNvPr>
          <p:cNvGraphicFramePr>
            <a:graphicFrameLocks/>
          </p:cNvGraphicFramePr>
          <p:nvPr>
            <p:extLst>
              <p:ext uri="{D42A27DB-BD31-4B8C-83A1-F6EECF244321}">
                <p14:modId xmlns:p14="http://schemas.microsoft.com/office/powerpoint/2010/main" val="681373691"/>
              </p:ext>
            </p:extLst>
          </p:nvPr>
        </p:nvGraphicFramePr>
        <p:xfrm>
          <a:off x="1203648" y="1875453"/>
          <a:ext cx="4158340" cy="2841867"/>
        </p:xfrm>
        <a:graphic>
          <a:graphicData uri="http://schemas.openxmlformats.org/drawingml/2006/chart">
            <c:chart xmlns:c="http://schemas.openxmlformats.org/drawingml/2006/chart" xmlns:r="http://schemas.openxmlformats.org/officeDocument/2006/relationships" r:id="rId3"/>
          </a:graphicData>
        </a:graphic>
      </p:graphicFrame>
      <p:sp>
        <p:nvSpPr>
          <p:cNvPr id="3" name="Rettangolo 2">
            <a:extLst>
              <a:ext uri="{FF2B5EF4-FFF2-40B4-BE49-F238E27FC236}">
                <a16:creationId xmlns:a16="http://schemas.microsoft.com/office/drawing/2014/main" id="{A37E65F8-3112-419C-B22F-7BC7157E2CB9}"/>
              </a:ext>
            </a:extLst>
          </p:cNvPr>
          <p:cNvSpPr/>
          <p:nvPr/>
        </p:nvSpPr>
        <p:spPr>
          <a:xfrm>
            <a:off x="892628" y="4899558"/>
            <a:ext cx="10245013" cy="1077218"/>
          </a:xfrm>
          <a:prstGeom prst="rect">
            <a:avLst/>
          </a:prstGeom>
        </p:spPr>
        <p:txBody>
          <a:bodyPr wrap="square">
            <a:spAutoFit/>
          </a:bodyPr>
          <a:lstStyle/>
          <a:p>
            <a:r>
              <a:rPr lang="en-US" sz="1600" dirty="0">
                <a:latin typeface="Open Sans"/>
              </a:rPr>
              <a:t>Evolution of the PBL (m) during the October month  of the </a:t>
            </a:r>
            <a:r>
              <a:rPr lang="en-US" sz="1600" dirty="0" err="1">
                <a:latin typeface="Open Sans"/>
              </a:rPr>
              <a:t>HyMex</a:t>
            </a:r>
            <a:r>
              <a:rPr lang="en-US" sz="1600" dirty="0">
                <a:latin typeface="Open Sans"/>
              </a:rPr>
              <a:t> measurement campaign in the Gulf of Lyon in the Mediterranean sea.</a:t>
            </a:r>
          </a:p>
          <a:p>
            <a:r>
              <a:rPr lang="en-US" sz="1600" dirty="0">
                <a:latin typeface="Open Sans"/>
              </a:rPr>
              <a:t>A comparison of different approaches is presented to estimate PBL: IGRA </a:t>
            </a:r>
            <a:r>
              <a:rPr lang="en-US" sz="1600" dirty="0" err="1">
                <a:latin typeface="Open Sans"/>
              </a:rPr>
              <a:t>DataBase</a:t>
            </a:r>
            <a:r>
              <a:rPr lang="en-US" sz="1600" dirty="0">
                <a:latin typeface="Open Sans"/>
              </a:rPr>
              <a:t>, ECMWF, Wind Profiler and BASIL Lidar From University of Basilicata (BASIL)</a:t>
            </a:r>
            <a:endParaRPr lang="it-IT" sz="1600" dirty="0">
              <a:latin typeface="Open Sans"/>
            </a:endParaRPr>
          </a:p>
        </p:txBody>
      </p:sp>
    </p:spTree>
    <p:extLst>
      <p:ext uri="{BB962C8B-B14F-4D97-AF65-F5344CB8AC3E}">
        <p14:creationId xmlns:p14="http://schemas.microsoft.com/office/powerpoint/2010/main" val="1782463515"/>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78</TotalTime>
  <Words>304</Words>
  <Application>Microsoft Office PowerPoint</Application>
  <PresentationFormat>Widescreen</PresentationFormat>
  <Paragraphs>10</Paragraphs>
  <Slides>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vt:i4>
      </vt:variant>
    </vt:vector>
  </HeadingPairs>
  <TitlesOfParts>
    <vt:vector size="8" baseType="lpstr">
      <vt:lpstr>Arial</vt:lpstr>
      <vt:lpstr>Calibri</vt:lpstr>
      <vt:lpstr>Calibri Light</vt:lpstr>
      <vt:lpstr>Open Sans</vt:lpstr>
      <vt:lpstr>Symbol</vt:lpstr>
      <vt:lpstr>Retrospettivo</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Donato Summa</dc:creator>
  <cp:lastModifiedBy>Donato Summa</cp:lastModifiedBy>
  <cp:revision>11</cp:revision>
  <dcterms:created xsi:type="dcterms:W3CDTF">2020-05-05T20:19:29Z</dcterms:created>
  <dcterms:modified xsi:type="dcterms:W3CDTF">2020-05-06T05:47:39Z</dcterms:modified>
</cp:coreProperties>
</file>